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8" r:id="rId4"/>
  </p:sldMasterIdLst>
  <p:notesMasterIdLst>
    <p:notesMasterId r:id="rId26"/>
  </p:notesMasterIdLst>
  <p:handoutMasterIdLst>
    <p:handoutMasterId r:id="rId27"/>
  </p:handoutMasterIdLst>
  <p:sldIdLst>
    <p:sldId id="270" r:id="rId5"/>
    <p:sldId id="604" r:id="rId6"/>
    <p:sldId id="616" r:id="rId7"/>
    <p:sldId id="560" r:id="rId8"/>
    <p:sldId id="610" r:id="rId9"/>
    <p:sldId id="590" r:id="rId10"/>
    <p:sldId id="611" r:id="rId11"/>
    <p:sldId id="565" r:id="rId12"/>
    <p:sldId id="606" r:id="rId13"/>
    <p:sldId id="607" r:id="rId14"/>
    <p:sldId id="622" r:id="rId15"/>
    <p:sldId id="613" r:id="rId16"/>
    <p:sldId id="617" r:id="rId17"/>
    <p:sldId id="618" r:id="rId18"/>
    <p:sldId id="614" r:id="rId19"/>
    <p:sldId id="535" r:id="rId20"/>
    <p:sldId id="545" r:id="rId21"/>
    <p:sldId id="587" r:id="rId22"/>
    <p:sldId id="621" r:id="rId23"/>
    <p:sldId id="623" r:id="rId24"/>
    <p:sldId id="624" r:id="rId25"/>
  </p:sldIdLst>
  <p:sldSz cx="12192000" cy="6858000"/>
  <p:notesSz cx="6997700" cy="9271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ris, Peter" initials="FP" lastIdx="1" clrIdx="0">
    <p:extLst>
      <p:ext uri="{19B8F6BF-5375-455C-9EA6-DF929625EA0E}">
        <p15:presenceInfo xmlns:p15="http://schemas.microsoft.com/office/powerpoint/2012/main" userId="S-1-5-21-2139319003-1153703952-439713625-360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FF"/>
    <a:srgbClr val="FF0000"/>
    <a:srgbClr val="000000"/>
    <a:srgbClr val="29FF29"/>
    <a:srgbClr val="00FFFF"/>
    <a:srgbClr val="FFD325"/>
    <a:srgbClr val="FFFFFF"/>
    <a:srgbClr val="D9D9D9"/>
    <a:srgbClr val="0000FF"/>
    <a:srgbClr val="608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>
      <p:cViewPr varScale="1">
        <p:scale>
          <a:sx n="97" d="100"/>
          <a:sy n="97" d="100"/>
        </p:scale>
        <p:origin x="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19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ris, Peter" userId="b56be58a-171f-4e9f-90a1-88b1f0f66ecf" providerId="ADAL" clId="{D4263F3C-5691-4490-ABB8-9C849CA9A088}"/>
    <pc:docChg chg="delSld">
      <pc:chgData name="Farris, Peter" userId="b56be58a-171f-4e9f-90a1-88b1f0f66ecf" providerId="ADAL" clId="{D4263F3C-5691-4490-ABB8-9C849CA9A088}" dt="2024-12-05T18:54:05.112" v="6" actId="47"/>
      <pc:docMkLst>
        <pc:docMk/>
      </pc:docMkLst>
      <pc:sldChg chg="del">
        <pc:chgData name="Farris, Peter" userId="b56be58a-171f-4e9f-90a1-88b1f0f66ecf" providerId="ADAL" clId="{D4263F3C-5691-4490-ABB8-9C849CA9A088}" dt="2024-12-05T18:54:03.533" v="4" actId="47"/>
        <pc:sldMkLst>
          <pc:docMk/>
          <pc:sldMk cId="1611820839" sldId="567"/>
        </pc:sldMkLst>
      </pc:sldChg>
      <pc:sldChg chg="del">
        <pc:chgData name="Farris, Peter" userId="b56be58a-171f-4e9f-90a1-88b1f0f66ecf" providerId="ADAL" clId="{D4263F3C-5691-4490-ABB8-9C849CA9A088}" dt="2024-12-05T18:54:05.112" v="6" actId="47"/>
        <pc:sldMkLst>
          <pc:docMk/>
          <pc:sldMk cId="886812284" sldId="578"/>
        </pc:sldMkLst>
      </pc:sldChg>
      <pc:sldChg chg="del">
        <pc:chgData name="Farris, Peter" userId="b56be58a-171f-4e9f-90a1-88b1f0f66ecf" providerId="ADAL" clId="{D4263F3C-5691-4490-ABB8-9C849CA9A088}" dt="2024-12-05T18:53:55.083" v="2" actId="47"/>
        <pc:sldMkLst>
          <pc:docMk/>
          <pc:sldMk cId="2101680416" sldId="579"/>
        </pc:sldMkLst>
      </pc:sldChg>
      <pc:sldChg chg="del">
        <pc:chgData name="Farris, Peter" userId="b56be58a-171f-4e9f-90a1-88b1f0f66ecf" providerId="ADAL" clId="{D4263F3C-5691-4490-ABB8-9C849CA9A088}" dt="2024-12-05T18:54:02.297" v="3" actId="47"/>
        <pc:sldMkLst>
          <pc:docMk/>
          <pc:sldMk cId="2338431111" sldId="580"/>
        </pc:sldMkLst>
      </pc:sldChg>
      <pc:sldChg chg="del">
        <pc:chgData name="Farris, Peter" userId="b56be58a-171f-4e9f-90a1-88b1f0f66ecf" providerId="ADAL" clId="{D4263F3C-5691-4490-ABB8-9C849CA9A088}" dt="2024-12-05T18:53:54.557" v="1" actId="47"/>
        <pc:sldMkLst>
          <pc:docMk/>
          <pc:sldMk cId="543492863" sldId="586"/>
        </pc:sldMkLst>
      </pc:sldChg>
      <pc:sldChg chg="del">
        <pc:chgData name="Farris, Peter" userId="b56be58a-171f-4e9f-90a1-88b1f0f66ecf" providerId="ADAL" clId="{D4263F3C-5691-4490-ABB8-9C849CA9A088}" dt="2024-12-05T18:54:04.137" v="5" actId="47"/>
        <pc:sldMkLst>
          <pc:docMk/>
          <pc:sldMk cId="3206291627" sldId="620"/>
        </pc:sldMkLst>
      </pc:sldChg>
      <pc:sldChg chg="del">
        <pc:chgData name="Farris, Peter" userId="b56be58a-171f-4e9f-90a1-88b1f0f66ecf" providerId="ADAL" clId="{D4263F3C-5691-4490-ABB8-9C849CA9A088}" dt="2024-12-05T18:53:54.034" v="0" actId="47"/>
        <pc:sldMkLst>
          <pc:docMk/>
          <pc:sldMk cId="3076096851" sldId="62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2620750270281"/>
          <c:y val="4.226705091258405E-2"/>
          <c:w val="0.84355336737315278"/>
          <c:h val="0.7346206783632912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Sheet2!$C$11</c:f>
              <c:strCache>
                <c:ptCount val="1"/>
                <c:pt idx="0">
                  <c:v>Main Interaction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Sheet2!$B$12:$B$17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Sheet2!$C$12:$C$17</c:f>
              <c:numCache>
                <c:formatCode>0.0%</c:formatCode>
                <c:ptCount val="6"/>
                <c:pt idx="0">
                  <c:v>6.51925E-2</c:v>
                </c:pt>
                <c:pt idx="1">
                  <c:v>4.26203E-2</c:v>
                </c:pt>
                <c:pt idx="2">
                  <c:v>2.9652600000000001E-2</c:v>
                </c:pt>
                <c:pt idx="3">
                  <c:v>1.73291E-2</c:v>
                </c:pt>
                <c:pt idx="4">
                  <c:v>9.0313500000000005E-3</c:v>
                </c:pt>
                <c:pt idx="5">
                  <c:v>5.5233799999999998E-4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E60-4609-ABB1-BC55D293B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0520271"/>
        <c:axId val="2053809199"/>
      </c:scatterChart>
      <c:valAx>
        <c:axId val="8705202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Gate</a:t>
                </a:r>
                <a:r>
                  <a:rPr lang="en-US" sz="1200" baseline="0"/>
                  <a:t> Width [FWHM]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39595830727310871"/>
              <c:y val="0.919000355503112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809199"/>
        <c:crosses val="autoZero"/>
        <c:crossBetween val="midCat"/>
      </c:valAx>
      <c:valAx>
        <c:axId val="2053809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False</a:t>
                </a:r>
                <a:r>
                  <a:rPr lang="en-US" sz="1200" baseline="0"/>
                  <a:t> Asymmetry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1.2483578040272366E-2"/>
              <c:y val="0.120511049370398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52027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Two</a:t>
            </a:r>
            <a:r>
              <a:rPr lang="en-US" sz="1600" baseline="0" dirty="0"/>
              <a:t> Interaction Points</a:t>
            </a:r>
            <a:endParaRPr lang="en-US" sz="1600" dirty="0"/>
          </a:p>
        </c:rich>
      </c:tx>
      <c:layout>
        <c:manualLayout>
          <c:xMode val="edge"/>
          <c:yMode val="edge"/>
          <c:x val="0.35862567091783271"/>
          <c:y val="6.97898542312503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[1,1]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Sheet1!$E$2:$E$4</c:f>
              <c:strCache>
                <c:ptCount val="3"/>
                <c:pt idx="0">
                  <c:v>Main Int.</c:v>
                </c:pt>
                <c:pt idx="1">
                  <c:v>Compt. Form.</c:v>
                </c:pt>
                <c:pt idx="2">
                  <c:v>New Alg.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0.89055297925101928</c:v>
                </c:pt>
                <c:pt idx="1">
                  <c:v>0.78121803942446444</c:v>
                </c:pt>
                <c:pt idx="2">
                  <c:v>0.90323213360045951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94-4614-9AA0-D22F8D93FB83}"/>
            </c:ext>
          </c:extLst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[0,0]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Sheet1!$E$2:$E$4</c:f>
              <c:strCache>
                <c:ptCount val="3"/>
                <c:pt idx="0">
                  <c:v>Main Int.</c:v>
                </c:pt>
                <c:pt idx="1">
                  <c:v>Compt. Form.</c:v>
                </c:pt>
                <c:pt idx="2">
                  <c:v>New Alg.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0.10944702074898076</c:v>
                </c:pt>
                <c:pt idx="1">
                  <c:v>0.21878196057553553</c:v>
                </c:pt>
                <c:pt idx="2">
                  <c:v>9.6767866399540464E-2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94-4614-9AA0-D22F8D93F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379487"/>
        <c:axId val="181379967"/>
      </c:barChart>
      <c:catAx>
        <c:axId val="1813794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79967"/>
        <c:crosses val="autoZero"/>
        <c:auto val="1"/>
        <c:lblAlgn val="ctr"/>
        <c:lblOffset val="100"/>
        <c:noMultiLvlLbl val="0"/>
      </c:catAx>
      <c:valAx>
        <c:axId val="1813799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79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/>
              <a:t>All Interaction Points</a:t>
            </a:r>
            <a:endParaRPr lang="en-US" sz="1600"/>
          </a:p>
        </c:rich>
      </c:tx>
      <c:layout>
        <c:manualLayout>
          <c:xMode val="edge"/>
          <c:yMode val="edge"/>
          <c:x val="0.35129947682714163"/>
          <c:y val="3.5470047958377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Sheet1!$B$26</c:f>
              <c:strCache>
                <c:ptCount val="1"/>
                <c:pt idx="0">
                  <c:v>[1,1]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Sheet1!$A$27:$A$28</c:f>
              <c:strCache>
                <c:ptCount val="2"/>
                <c:pt idx="0">
                  <c:v>Main Int.</c:v>
                </c:pt>
                <c:pt idx="1">
                  <c:v>New Alg.</c:v>
                </c:pt>
              </c:strCache>
            </c:strRef>
          </c:cat>
          <c:val>
            <c:numRef>
              <c:f>Sheet1!$B$27:$B$28</c:f>
              <c:numCache>
                <c:formatCode>0%</c:formatCode>
                <c:ptCount val="2"/>
                <c:pt idx="0">
                  <c:v>0.33032319876061278</c:v>
                </c:pt>
                <c:pt idx="1">
                  <c:v>0.46248567613728192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BB-4950-A490-69F9C09F9ADE}"/>
            </c:ext>
          </c:extLst>
        </c:ser>
        <c:ser>
          <c:idx val="1"/>
          <c:order val="1"/>
          <c:tx>
            <c:strRef>
              <c:f>Sheet1!$C$26</c:f>
              <c:strCache>
                <c:ptCount val="1"/>
                <c:pt idx="0">
                  <c:v>[1,0]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Sheet1!$A$27:$A$28</c:f>
              <c:strCache>
                <c:ptCount val="2"/>
                <c:pt idx="0">
                  <c:v>Main Int.</c:v>
                </c:pt>
                <c:pt idx="1">
                  <c:v>New Alg.</c:v>
                </c:pt>
              </c:strCache>
            </c:strRef>
          </c:cat>
          <c:val>
            <c:numRef>
              <c:f>Sheet1!$C$27:$C$28</c:f>
              <c:numCache>
                <c:formatCode>0%</c:formatCode>
                <c:ptCount val="2"/>
                <c:pt idx="0">
                  <c:v>0.38917370786745897</c:v>
                </c:pt>
                <c:pt idx="1">
                  <c:v>0.33386284910547748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BB-4950-A490-69F9C09F9ADE}"/>
            </c:ext>
          </c:extLst>
        </c:ser>
        <c:ser>
          <c:idx val="2"/>
          <c:order val="2"/>
          <c:tx>
            <c:strRef>
              <c:f>Sheet1!$D$26</c:f>
              <c:strCache>
                <c:ptCount val="1"/>
                <c:pt idx="0">
                  <c:v>[0,1]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Sheet1!$A$27:$A$28</c:f>
              <c:strCache>
                <c:ptCount val="2"/>
                <c:pt idx="0">
                  <c:v>Main Int.</c:v>
                </c:pt>
                <c:pt idx="1">
                  <c:v>New Alg.</c:v>
                </c:pt>
              </c:strCache>
            </c:strRef>
          </c:cat>
          <c:val>
            <c:numRef>
              <c:f>Sheet1!$D$27:$D$28</c:f>
              <c:numCache>
                <c:formatCode>0%</c:formatCode>
                <c:ptCount val="2"/>
                <c:pt idx="0">
                  <c:v>2.0811280287598412E-2</c:v>
                </c:pt>
                <c:pt idx="1">
                  <c:v>1.559863189820484E-2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BB-4950-A490-69F9C09F9ADE}"/>
            </c:ext>
          </c:extLst>
        </c:ser>
        <c:ser>
          <c:idx val="3"/>
          <c:order val="3"/>
          <c:tx>
            <c:strRef>
              <c:f>Sheet1!$E$26</c:f>
              <c:strCache>
                <c:ptCount val="1"/>
                <c:pt idx="0">
                  <c:v>[0,0]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Sheet1!$A$27:$A$28</c:f>
              <c:strCache>
                <c:ptCount val="2"/>
                <c:pt idx="0">
                  <c:v>Main Int.</c:v>
                </c:pt>
                <c:pt idx="1">
                  <c:v>New Alg.</c:v>
                </c:pt>
              </c:strCache>
            </c:strRef>
          </c:cat>
          <c:val>
            <c:numRef>
              <c:f>Sheet1!$E$27:$E$28</c:f>
              <c:numCache>
                <c:formatCode>0%</c:formatCode>
                <c:ptCount val="2"/>
                <c:pt idx="0">
                  <c:v>0.25969181308432987</c:v>
                </c:pt>
                <c:pt idx="1">
                  <c:v>0.18761602874819269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BB-4950-A490-69F9C09F9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9968783"/>
        <c:axId val="1989972143"/>
      </c:barChart>
      <c:catAx>
        <c:axId val="19899687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9972143"/>
        <c:crosses val="autoZero"/>
        <c:auto val="1"/>
        <c:lblAlgn val="ctr"/>
        <c:lblOffset val="100"/>
        <c:noMultiLvlLbl val="0"/>
      </c:catAx>
      <c:valAx>
        <c:axId val="19899721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9968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39758438745077"/>
          <c:y val="4.226705091258405E-2"/>
          <c:w val="0.85578190598547732"/>
          <c:h val="0.8174419472121174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Sheet2!$C$11</c:f>
              <c:strCache>
                <c:ptCount val="1"/>
                <c:pt idx="0">
                  <c:v>Main Interaction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Sheet2!$B$12:$B$17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Sheet2!$C$12:$C$17</c:f>
              <c:numCache>
                <c:formatCode>0.0%</c:formatCode>
                <c:ptCount val="6"/>
                <c:pt idx="0">
                  <c:v>6.51925E-2</c:v>
                </c:pt>
                <c:pt idx="1">
                  <c:v>4.26203E-2</c:v>
                </c:pt>
                <c:pt idx="2">
                  <c:v>2.9652600000000001E-2</c:v>
                </c:pt>
                <c:pt idx="3">
                  <c:v>1.73291E-2</c:v>
                </c:pt>
                <c:pt idx="4">
                  <c:v>9.0313500000000005E-3</c:v>
                </c:pt>
                <c:pt idx="5">
                  <c:v>5.5233799999999998E-4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74-4974-8682-BA1C11D75E19}"/>
            </c:ext>
          </c:extLst>
        </c:ser>
        <c:ser>
          <c:idx val="1"/>
          <c:order val="1"/>
          <c:tx>
            <c:strRef>
              <c:f>Sheet2!$D$11</c:f>
              <c:strCache>
                <c:ptCount val="1"/>
                <c:pt idx="0">
                  <c:v>New Algorithm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Sheet2!$B$12:$B$17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Sheet2!$D$12:$D$17</c:f>
              <c:numCache>
                <c:formatCode>0.0%</c:formatCode>
                <c:ptCount val="6"/>
                <c:pt idx="0">
                  <c:v>4.9137300000000002E-2</c:v>
                </c:pt>
                <c:pt idx="1">
                  <c:v>2.3406900000000001E-2</c:v>
                </c:pt>
                <c:pt idx="2">
                  <c:v>1.17549E-2</c:v>
                </c:pt>
                <c:pt idx="3">
                  <c:v>4.0528600000000001E-3</c:v>
                </c:pt>
                <c:pt idx="4">
                  <c:v>1.0782299999999999E-3</c:v>
                </c:pt>
                <c:pt idx="5">
                  <c:v>-3.4104500000000002E-3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374-4974-8682-BA1C11D75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0520271"/>
        <c:axId val="2053809199"/>
      </c:scatterChart>
      <c:valAx>
        <c:axId val="8705202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Gate</a:t>
                </a:r>
                <a:r>
                  <a:rPr lang="en-US" sz="1200" baseline="0"/>
                  <a:t> Width [FWHM]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41113333604174784"/>
              <c:y val="0.894556641764609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809199"/>
        <c:crosses val="autoZero"/>
        <c:crossBetween val="midCat"/>
      </c:valAx>
      <c:valAx>
        <c:axId val="2053809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False</a:t>
                </a:r>
                <a:r>
                  <a:rPr lang="en-US" sz="1400" baseline="0"/>
                  <a:t> Asymmetry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5.2272399583541442E-3"/>
              <c:y val="7.790913622747908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52027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46586885729531"/>
          <c:y val="6.6762274312252762E-2"/>
          <c:w val="0.25078141753870314"/>
          <c:h val="0.157060972565749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5325"/>
            <a:ext cx="617855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65"/>
            <a:ext cx="5598160" cy="4171233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5325"/>
            <a:ext cx="617855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Also using GRETINA’s segmentation, for every gamma ray event it gives us a collection of interaction point energies and positions as it scatters through the crystal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This makes GRETINA capable of polarimetry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This is because Compton scattering is sensitive to gamma ray polarization as we know from the </a:t>
            </a:r>
            <a:r>
              <a:rPr lang="en-US" baseline="0" dirty="0" err="1"/>
              <a:t>klein-nishina</a:t>
            </a:r>
            <a:r>
              <a:rPr lang="en-US" baseline="0" dirty="0"/>
              <a:t> formula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Specifically Linear Polarized gamma rays prefer to scatter perpendicularly to the polarization plane, resulting in an asymmetry in the azimuthal Compton scattering angle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And we can measure this asymmetry by finding the angle between the Compton scattering plane and a reference plane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That’s what this angle xi is here, it’s there difference between our two planes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reference plane we use is the reaction plane which is defined by the beam direction and outgoing gamma ray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From Klein-</a:t>
            </a:r>
            <a:r>
              <a:rPr lang="en-US" baseline="0" dirty="0" err="1"/>
              <a:t>Nishina</a:t>
            </a:r>
            <a:r>
              <a:rPr lang="en-US" baseline="0" dirty="0"/>
              <a:t>, we know that the distribution of xi will follow a cosine for polarized gamma rays and we can see this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These are results from a paper by Chris Morse from an p </a:t>
            </a:r>
            <a:r>
              <a:rPr lang="en-US" baseline="0" dirty="0" err="1"/>
              <a:t>p</a:t>
            </a:r>
            <a:r>
              <a:rPr lang="en-US" baseline="0" dirty="0"/>
              <a:t>’ experiment on Mg24 done at Argonne National Lab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bottom panel is showing that ratio of these two curves here at the top, this one is a xi distribution for a magnesium transition, and this is from an unpolarized source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key observable then is the amplitude of this distribution A0 which tells you the asymmetry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It tells you how much more scattering you see between your parallel and perpendicular scattering directions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here we’re seeing more in the perpendicular scattering than parallel scattering relative to the reaction plane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magnitude of the asymmetry is proportional the amount of polarization you have while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sign of the asymmetry distinguishes between E and M type radiation, so since this is an E type for M we would expect the inverse distribution</a:t>
            </a:r>
          </a:p>
        </p:txBody>
      </p:sp>
    </p:spTree>
    <p:extLst>
      <p:ext uri="{BB962C8B-B14F-4D97-AF65-F5344CB8AC3E}">
        <p14:creationId xmlns:p14="http://schemas.microsoft.com/office/powerpoint/2010/main" val="186437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02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Now lets do polarization with fast beams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On</a:t>
            </a:r>
            <a:r>
              <a:rPr lang="en-US" baseline="0"/>
              <a:t> the right here, the Berkley group did a p </a:t>
            </a:r>
            <a:r>
              <a:rPr lang="en-US" baseline="0" err="1"/>
              <a:t>p</a:t>
            </a:r>
            <a:r>
              <a:rPr lang="en-US" baseline="0"/>
              <a:t>’ experiment so their gammas were coming from the target, but we’re looking at gamma rays from the beam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You can see that the resulting xi distribution that we get from fast beams look a lot like this one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If we look closer</a:t>
            </a:r>
            <a:r>
              <a:rPr lang="en-US" baseline="0"/>
              <a:t> however, this has nothing to do with polarization but a correlation between Doppler reconstructed energy, plotted here on the y axis, and xi plotted here on the x axis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You can see a clear correlation between the reconstructed energy and xi in these halos that are most prominent in the parallel angles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So if I do an energy gate to look at events in the full energy peak, we cut out more events around the parallel directions than the perpendicular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Creating a bias in our xi distribution that mimics the distribution</a:t>
            </a:r>
            <a:r>
              <a:rPr lang="en-US" baseline="0"/>
              <a:t> </a:t>
            </a:r>
            <a:r>
              <a:rPr lang="en-US"/>
              <a:t>we’re looking for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This</a:t>
            </a:r>
            <a:r>
              <a:rPr lang="en-US" baseline="0"/>
              <a:t> correlation </a:t>
            </a:r>
            <a:r>
              <a:rPr lang="en-US"/>
              <a:t>is</a:t>
            </a:r>
            <a:r>
              <a:rPr lang="en-US" baseline="0"/>
              <a:t> comes from the fact that we need the first interaction point to do both the Doppler reconstruction and calculate xi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So if we get the first interaction point wrong, there is going to be an unphysical correlation between them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4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4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50703" y="1238250"/>
            <a:ext cx="9986635" cy="4473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sz="260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032000" y="4071938"/>
            <a:ext cx="8128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77" indent="0" algn="ctr">
              <a:buNone/>
              <a:defRPr/>
            </a:lvl2pPr>
            <a:lvl3pPr marL="864551" indent="0" algn="ctr">
              <a:buNone/>
              <a:defRPr/>
            </a:lvl3pPr>
            <a:lvl4pPr marL="1296827" indent="0" algn="ctr">
              <a:buNone/>
              <a:defRPr/>
            </a:lvl4pPr>
            <a:lvl5pPr marL="1729104" indent="0" algn="ctr">
              <a:buNone/>
              <a:defRPr/>
            </a:lvl5pPr>
            <a:lvl6pPr marL="2161379" indent="0" algn="ctr">
              <a:buNone/>
              <a:defRPr/>
            </a:lvl6pPr>
            <a:lvl7pPr marL="2593655" indent="0" algn="ctr">
              <a:buNone/>
              <a:defRPr/>
            </a:lvl7pPr>
            <a:lvl8pPr marL="3025929" indent="0" algn="ctr">
              <a:buNone/>
              <a:defRPr/>
            </a:lvl8pPr>
            <a:lvl9pPr marL="345820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5" y="3147284"/>
            <a:ext cx="12001499" cy="47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87154"/>
            <a:ext cx="12192000" cy="425885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1100" kern="120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Energy, Office of Science, Office of Nuclear Physics and used resources of</a:t>
            </a:r>
          </a:p>
          <a:p>
            <a:pPr algn="ctr"/>
            <a:r>
              <a:rPr lang="en-US" sz="1100" kern="120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the</a:t>
            </a:r>
            <a:r>
              <a:rPr lang="en-US" sz="1100" kern="1200" baseline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US" sz="1100" kern="120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Facility for Rare Isotope Beams (FRIB) Operations, which is a DOE Office of Science User Facility under Award Number DE-SC0023633.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015216" y="415245"/>
            <a:ext cx="36576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546592"/>
            <a:ext cx="1600200" cy="2043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642530"/>
            <a:ext cx="3200400" cy="701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3" y="5642961"/>
            <a:ext cx="2651760" cy="6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5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93746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12 Month 2023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frib.msu.edu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9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16079" y="6063452"/>
            <a:ext cx="12208080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12 Month 2023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10200"/>
            <a:ext cx="12192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07095"/>
            <a:ext cx="12192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10200"/>
            <a:ext cx="12089496" cy="584200"/>
          </a:xfrm>
        </p:spPr>
        <p:txBody>
          <a:bodyPr anchor="ctr"/>
          <a:lstStyle>
            <a:lvl1pPr marL="137112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/>
              <a:t>Add takeaway message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20342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0"/>
            <a:ext cx="589764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192767" y="1071570"/>
            <a:ext cx="589763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12 Month 2023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184985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6079" y="6063452"/>
            <a:ext cx="12208080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2" y="1067105"/>
            <a:ext cx="11988805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101602" y="3581407"/>
            <a:ext cx="11988805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12 Month 2023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158708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5"/>
            <a:ext cx="5892800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167379" y="1067105"/>
            <a:ext cx="5923033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101613" y="3581407"/>
            <a:ext cx="5892799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167379" y="3581407"/>
            <a:ext cx="5923033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12 Month 2023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108425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12 Month 2023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87958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6079" y="6063452"/>
            <a:ext cx="12192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12 Month 2023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97734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798" y="79927"/>
            <a:ext cx="11990413" cy="478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98" y="1067100"/>
            <a:ext cx="11990413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520912" y="6356450"/>
            <a:ext cx="5655095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12 Month 2023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0" y="6356450"/>
            <a:ext cx="1016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</p:sldLayoutIdLst>
  <p:hf hdr="0" dt="0"/>
  <p:txStyles>
    <p:titleStyle>
      <a:lvl1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80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162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241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323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95" indent="-180195" algn="l" defTabSz="803370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94" indent="-15166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641" indent="-160673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90" indent="-13364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3087" indent="-18019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507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590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672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752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2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1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3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6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87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66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47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chart" Target="../charts/chart1.xml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>
          <a:xfrm>
            <a:off x="3048000" y="4114800"/>
            <a:ext cx="6096000" cy="1143000"/>
          </a:xfrm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/>
                <a:cs typeface="ＭＳ Ｐゴシック"/>
              </a:rPr>
              <a:t>Peter Farris</a:t>
            </a:r>
          </a:p>
          <a:p>
            <a:r>
              <a:rPr lang="en-US">
                <a:latin typeface="Arial" pitchFamily="34" charset="0"/>
                <a:ea typeface="ＭＳ Ｐゴシック"/>
                <a:cs typeface="ＭＳ Ｐゴシック"/>
              </a:rPr>
              <a:t>4th AGATA-GRETINA/GRETA Tracking Arrays Collaboration Meeting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90575" y="2930622"/>
            <a:ext cx="10629900" cy="911935"/>
          </a:xfrm>
        </p:spPr>
        <p:txBody>
          <a:bodyPr/>
          <a:lstStyle/>
          <a:p>
            <a:r>
              <a:rPr lang="en-US" dirty="0"/>
              <a:t>Linear Polarization Analysis With Fast Beam Data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beam&#10;&#10;Description automatically generated">
            <a:extLst>
              <a:ext uri="{FF2B5EF4-FFF2-40B4-BE49-F238E27FC236}">
                <a16:creationId xmlns:a16="http://schemas.microsoft.com/office/drawing/2014/main" id="{8B4ED302-148B-92AB-F61D-4969EB0E72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299"/>
          <a:stretch/>
        </p:blipFill>
        <p:spPr>
          <a:xfrm>
            <a:off x="6181801" y="1523456"/>
            <a:ext cx="5872943" cy="4415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660B2E-99BB-ADB0-2FFA-ACAAE8DED6EC}"/>
                  </a:ext>
                </a:extLst>
              </p:cNvPr>
              <p:cNvSpPr txBox="1"/>
              <p:nvPr/>
            </p:nvSpPr>
            <p:spPr>
              <a:xfrm>
                <a:off x="9287711" y="2088581"/>
                <a:ext cx="2415810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𝑑𝑜𝑝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𝑑𝑜𝑝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660B2E-99BB-ADB0-2FFA-ACAAE8DED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711" y="2088581"/>
                <a:ext cx="2415810" cy="390748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16DD95A-043A-CDD6-FC64-89CEB607FD95}"/>
              </a:ext>
            </a:extLst>
          </p:cNvPr>
          <p:cNvSpPr txBox="1"/>
          <p:nvPr/>
        </p:nvSpPr>
        <p:spPr>
          <a:xfrm>
            <a:off x="8889144" y="1489919"/>
            <a:ext cx="320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 Doppler penalty for choosing bad first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49E0602-91B0-AB80-3319-F20131933F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50352" y="1034201"/>
                <a:ext cx="6334866" cy="4985652"/>
              </a:xfrm>
              <a:prstGeom prst="rect">
                <a:avLst/>
              </a:prstGeom>
            </p:spPr>
            <p:txBody>
              <a:bodyPr/>
              <a:lstStyle>
                <a:lvl1pPr marL="180178" indent="-180178" algn="l" defTabSz="803293" rtl="0" eaLnBrk="1" fontAlgn="base" hangingPunct="1">
                  <a:lnSpc>
                    <a:spcPct val="90000"/>
                  </a:lnSpc>
                  <a:spcBef>
                    <a:spcPts val="1206"/>
                  </a:spcBef>
                  <a:spcAft>
                    <a:spcPct val="0"/>
                  </a:spcAft>
                  <a:buSzPct val="100000"/>
                  <a:buFont typeface="Wingdings" pitchFamily="2" charset="2"/>
                  <a:buChar char="§"/>
                  <a:defRPr sz="220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defRPr>
                </a:lvl1pPr>
                <a:lvl2pPr marL="363359" indent="-151650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/>
                  </a:defRPr>
                </a:lvl2pPr>
                <a:lvl3pPr marL="591584" indent="-160658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Lucida Grande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ヒラギノ角ゴ Pro W3" pitchFamily="-111" charset="-128"/>
                    <a:cs typeface="ヒラギノ角ゴ Pro W3" pitchFamily="-111" charset="-128"/>
                  </a:defRPr>
                </a:lvl3pPr>
                <a:lvl4pPr marL="728219" indent="-133632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4pPr>
                <a:lvl5pPr marL="1002991" indent="-180178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Lucida Grande" charset="0"/>
                  <a:buChar char="»"/>
                  <a:defRPr sz="14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5pPr>
                <a:lvl6pPr marL="2223294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6pPr>
                <a:lvl7pPr marL="2680333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7pPr>
                <a:lvl8pPr marL="3137372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8pPr>
                <a:lvl9pPr marL="3594407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9pPr>
              </a:lstStyle>
              <a:p>
                <a:r>
                  <a:rPr lang="en-US" kern="0" dirty="0"/>
                  <a:t>Consider the simple case of two interaction points A and B</a:t>
                </a:r>
              </a:p>
              <a:p>
                <a:pPr marL="0" indent="0">
                  <a:buNone/>
                </a:pPr>
                <a:endParaRPr lang="en-US" b="0" kern="0" dirty="0"/>
              </a:p>
              <a:p>
                <a:r>
                  <a:rPr lang="en-US" kern="0" dirty="0"/>
                  <a:t>The cone shows all points that give the same emission angle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kern="0" dirty="0"/>
                  <a:t> and therefore Doppler reconstruct to same energy</a:t>
                </a:r>
                <a:endParaRPr lang="en-US" b="0" kern="0" dirty="0"/>
              </a:p>
              <a:p>
                <a:pPr marL="0" indent="0">
                  <a:buNone/>
                </a:pPr>
                <a:r>
                  <a:rPr lang="en-US" kern="0" dirty="0"/>
                  <a:t> </a:t>
                </a:r>
              </a:p>
              <a:p>
                <a:r>
                  <a:rPr lang="en-US" kern="0" dirty="0"/>
                  <a:t>When points A and B give the maximum difference in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kern="0" dirty="0"/>
                  <a:t>, the Compton scattering plane by construction is parallel with the reaction plane</a:t>
                </a:r>
              </a:p>
              <a:p>
                <a:endParaRPr lang="en-US" kern="0" dirty="0"/>
              </a:p>
              <a:p>
                <a:r>
                  <a:rPr lang="en-US" kern="0" dirty="0"/>
                  <a:t>If first point misidentified, parallel scattering events tend toward the photopeak tails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49E0602-91B0-AB80-3319-F20131933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352" y="1034201"/>
                <a:ext cx="6334866" cy="4985652"/>
              </a:xfrm>
              <a:prstGeom prst="rect">
                <a:avLst/>
              </a:prstGeom>
              <a:blipFill>
                <a:blip r:embed="rId4"/>
                <a:stretch>
                  <a:fillRect l="-1059" t="-1467" r="-2214" b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Induced Correlation: Parallel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5C98D259-3D0D-D1BE-326C-AE4A121723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/>
          <a:p>
            <a:pPr>
              <a:defRPr/>
            </a:pPr>
            <a:r>
              <a:rPr lang="en-US"/>
              <a:t>P. Farris November 2024</a:t>
            </a:r>
          </a:p>
        </p:txBody>
      </p:sp>
    </p:spTree>
    <p:extLst>
      <p:ext uri="{BB962C8B-B14F-4D97-AF65-F5344CB8AC3E}">
        <p14:creationId xmlns:p14="http://schemas.microsoft.com/office/powerpoint/2010/main" val="427377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B544C-0AFF-95E4-965C-CE71B9A74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Main Interaction Assumption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67AE7-7EA1-124D-7131-982E5D6454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D5C339-923D-5EAB-239F-0A70D8D08E2D}"/>
                  </a:ext>
                </a:extLst>
              </p:cNvPr>
              <p:cNvSpPr txBox="1"/>
              <p:nvPr/>
            </p:nvSpPr>
            <p:spPr>
              <a:xfrm>
                <a:off x="1868740" y="2435332"/>
                <a:ext cx="10270184" cy="683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}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𝐶𝑜𝑚𝑝𝑡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𝐾𝑙𝑒𝑖𝑛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D5C339-923D-5EAB-239F-0A70D8D08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740" y="2435332"/>
                <a:ext cx="10270184" cy="6830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8965BE50-CE0E-FE9F-5AFE-199CCCB017BC}"/>
              </a:ext>
            </a:extLst>
          </p:cNvPr>
          <p:cNvGrpSpPr/>
          <p:nvPr/>
        </p:nvGrpSpPr>
        <p:grpSpPr>
          <a:xfrm>
            <a:off x="1769966" y="3142179"/>
            <a:ext cx="3582322" cy="765163"/>
            <a:chOff x="319703" y="3056542"/>
            <a:chExt cx="3582322" cy="765163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F143FD6-116C-059D-BB8E-E6F865BBA9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0777" y="3056542"/>
              <a:ext cx="517315" cy="34387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ontent Placeholder 8">
              <a:extLst>
                <a:ext uri="{FF2B5EF4-FFF2-40B4-BE49-F238E27FC236}">
                  <a16:creationId xmlns:a16="http://schemas.microsoft.com/office/drawing/2014/main" id="{806696AC-D2C0-E53A-BD0E-D1BC9AB985AC}"/>
                </a:ext>
              </a:extLst>
            </p:cNvPr>
            <p:cNvSpPr txBox="1">
              <a:spLocks/>
            </p:cNvSpPr>
            <p:nvPr/>
          </p:nvSpPr>
          <p:spPr>
            <a:xfrm>
              <a:off x="319703" y="3343081"/>
              <a:ext cx="2251074" cy="478624"/>
            </a:xfrm>
            <a:prstGeom prst="rect">
              <a:avLst/>
            </a:prstGeom>
          </p:spPr>
          <p:txBody>
            <a:bodyPr/>
            <a:lstStyle>
              <a:lvl1pPr marL="180178" indent="-180178" algn="l" defTabSz="803293" rtl="0" eaLnBrk="1" fontAlgn="base" hangingPunct="1">
                <a:lnSpc>
                  <a:spcPct val="90000"/>
                </a:lnSpc>
                <a:spcBef>
                  <a:spcPts val="1206"/>
                </a:spcBef>
                <a:spcAft>
                  <a:spcPct val="0"/>
                </a:spcAft>
                <a:buSzPct val="100000"/>
                <a:buFont typeface="Wingdings" pitchFamily="2" charset="2"/>
                <a:buChar char="§"/>
                <a:defRPr sz="2200">
                  <a:solidFill>
                    <a:srgbClr val="064308"/>
                  </a:solidFill>
                  <a:latin typeface="Arial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363359" indent="-151650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SzPct val="10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/>
                </a:defRPr>
              </a:lvl2pPr>
              <a:lvl3pPr marL="591584" indent="-160658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  <a:cs typeface="ヒラギノ角ゴ Pro W3" pitchFamily="-111" charset="-128"/>
                </a:defRPr>
              </a:lvl3pPr>
              <a:lvl4pPr marL="728219" indent="-133632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Clr>
                  <a:srgbClr val="999999"/>
                </a:buClr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ヒラギノ角ゴ Pro W3" pitchFamily="-111" charset="-128"/>
                  <a:cs typeface="ヒラギノ角ゴ Pro W3"/>
                </a:defRPr>
              </a:lvl4pPr>
              <a:lvl5pPr marL="1002991" indent="-180178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Clr>
                  <a:srgbClr val="999999"/>
                </a:buClr>
                <a:buSzPct val="100000"/>
                <a:buFont typeface="Lucida Grande" charset="0"/>
                <a:buChar char="»"/>
                <a:defRPr sz="1400">
                  <a:solidFill>
                    <a:schemeClr val="tx1"/>
                  </a:solidFill>
                  <a:latin typeface="+mn-lt"/>
                  <a:ea typeface="ヒラギノ角ゴ Pro W3" pitchFamily="-111" charset="-128"/>
                  <a:cs typeface="ヒラギノ角ゴ Pro W3"/>
                </a:defRPr>
              </a:lvl5pPr>
              <a:lvl6pPr marL="2223294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6pPr>
              <a:lvl7pPr marL="2680333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7pPr>
              <a:lvl8pPr marL="3137372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8pPr>
              <a:lvl9pPr marL="3594407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kern="0" dirty="0"/>
                <a:t>Main Interaction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3277D61-2104-F709-5199-5E1C35FE03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0777" y="3128547"/>
              <a:ext cx="1331248" cy="32072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016212D-3860-5FE4-F021-CCE2A2602C94}"/>
              </a:ext>
            </a:extLst>
          </p:cNvPr>
          <p:cNvGrpSpPr/>
          <p:nvPr/>
        </p:nvGrpSpPr>
        <p:grpSpPr>
          <a:xfrm>
            <a:off x="2561490" y="2963012"/>
            <a:ext cx="3886913" cy="2324074"/>
            <a:chOff x="29856" y="2944667"/>
            <a:chExt cx="3886913" cy="2324074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BE767D5-43F9-53CD-8275-6EBF7C4691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9027" y="2944667"/>
              <a:ext cx="1047742" cy="9743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ontent Placeholder 8">
              <a:extLst>
                <a:ext uri="{FF2B5EF4-FFF2-40B4-BE49-F238E27FC236}">
                  <a16:creationId xmlns:a16="http://schemas.microsoft.com/office/drawing/2014/main" id="{4EFF074A-C28C-DC33-1EE9-4EE62D0F4AC0}"/>
                </a:ext>
              </a:extLst>
            </p:cNvPr>
            <p:cNvSpPr txBox="1">
              <a:spLocks/>
            </p:cNvSpPr>
            <p:nvPr/>
          </p:nvSpPr>
          <p:spPr>
            <a:xfrm>
              <a:off x="29856" y="3857054"/>
              <a:ext cx="3308351" cy="1411687"/>
            </a:xfrm>
            <a:prstGeom prst="rect">
              <a:avLst/>
            </a:prstGeom>
          </p:spPr>
          <p:txBody>
            <a:bodyPr/>
            <a:lstStyle>
              <a:lvl1pPr marL="180178" indent="-180178" algn="l" defTabSz="803293" rtl="0" eaLnBrk="1" fontAlgn="base" hangingPunct="1">
                <a:lnSpc>
                  <a:spcPct val="90000"/>
                </a:lnSpc>
                <a:spcBef>
                  <a:spcPts val="1206"/>
                </a:spcBef>
                <a:spcAft>
                  <a:spcPct val="0"/>
                </a:spcAft>
                <a:buSzPct val="100000"/>
                <a:buFont typeface="Wingdings" pitchFamily="2" charset="2"/>
                <a:buChar char="§"/>
                <a:defRPr sz="2200">
                  <a:solidFill>
                    <a:srgbClr val="064308"/>
                  </a:solidFill>
                  <a:latin typeface="Arial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363359" indent="-151650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SzPct val="10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/>
                </a:defRPr>
              </a:lvl2pPr>
              <a:lvl3pPr marL="591584" indent="-160658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  <a:cs typeface="ヒラギノ角ゴ Pro W3" pitchFamily="-111" charset="-128"/>
                </a:defRPr>
              </a:lvl3pPr>
              <a:lvl4pPr marL="728219" indent="-133632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Clr>
                  <a:srgbClr val="999999"/>
                </a:buClr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ヒラギノ角ゴ Pro W3" pitchFamily="-111" charset="-128"/>
                  <a:cs typeface="ヒラギノ角ゴ Pro W3"/>
                </a:defRPr>
              </a:lvl4pPr>
              <a:lvl5pPr marL="1002991" indent="-180178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Clr>
                  <a:srgbClr val="999999"/>
                </a:buClr>
                <a:buSzPct val="100000"/>
                <a:buFont typeface="Lucida Grande" charset="0"/>
                <a:buChar char="»"/>
                <a:defRPr sz="1400">
                  <a:solidFill>
                    <a:schemeClr val="tx1"/>
                  </a:solidFill>
                  <a:latin typeface="+mn-lt"/>
                  <a:ea typeface="ヒラギノ角ゴ Pro W3" pitchFamily="-111" charset="-128"/>
                  <a:cs typeface="ヒラギノ角ゴ Pro W3"/>
                </a:defRPr>
              </a:lvl5pPr>
              <a:lvl6pPr marL="2223294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6pPr>
              <a:lvl7pPr marL="2680333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7pPr>
              <a:lvl8pPr marL="3137372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8pPr>
              <a:lvl9pPr marL="3594407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kern="0" dirty="0"/>
                <a:t>Compton formula (difference squared between Energy term and scatter angle term)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1A976A7-CD1D-3B0F-9D12-7A113ECBF1B5}"/>
              </a:ext>
            </a:extLst>
          </p:cNvPr>
          <p:cNvGrpSpPr/>
          <p:nvPr/>
        </p:nvGrpSpPr>
        <p:grpSpPr>
          <a:xfrm>
            <a:off x="5324683" y="2945175"/>
            <a:ext cx="3003138" cy="2190382"/>
            <a:chOff x="5042226" y="1866936"/>
            <a:chExt cx="3003138" cy="219038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6049495-7B2B-C85C-29CD-DEB7F98B9D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5950" y="1866936"/>
              <a:ext cx="712510" cy="10637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49EB5CE-85A4-F14B-4FA5-AC5242D682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5950" y="1866936"/>
              <a:ext cx="1055468" cy="10637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ontent Placeholder 8">
              <a:extLst>
                <a:ext uri="{FF2B5EF4-FFF2-40B4-BE49-F238E27FC236}">
                  <a16:creationId xmlns:a16="http://schemas.microsoft.com/office/drawing/2014/main" id="{93387153-2286-4B13-8A3E-0194BC5418D7}"/>
                </a:ext>
              </a:extLst>
            </p:cNvPr>
            <p:cNvSpPr txBox="1">
              <a:spLocks/>
            </p:cNvSpPr>
            <p:nvPr/>
          </p:nvSpPr>
          <p:spPr>
            <a:xfrm>
              <a:off x="5042226" y="3136112"/>
              <a:ext cx="3003138" cy="921206"/>
            </a:xfrm>
            <a:prstGeom prst="rect">
              <a:avLst/>
            </a:prstGeom>
          </p:spPr>
          <p:txBody>
            <a:bodyPr/>
            <a:lstStyle>
              <a:lvl1pPr marL="180178" indent="-180178" algn="l" defTabSz="803293" rtl="0" eaLnBrk="1" fontAlgn="base" hangingPunct="1">
                <a:lnSpc>
                  <a:spcPct val="90000"/>
                </a:lnSpc>
                <a:spcBef>
                  <a:spcPts val="1206"/>
                </a:spcBef>
                <a:spcAft>
                  <a:spcPct val="0"/>
                </a:spcAft>
                <a:buSzPct val="100000"/>
                <a:buFont typeface="Wingdings" pitchFamily="2" charset="2"/>
                <a:buChar char="§"/>
                <a:defRPr sz="2200">
                  <a:solidFill>
                    <a:srgbClr val="064308"/>
                  </a:solidFill>
                  <a:latin typeface="Arial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363359" indent="-151650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SzPct val="10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/>
                </a:defRPr>
              </a:lvl2pPr>
              <a:lvl3pPr marL="591584" indent="-160658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  <a:cs typeface="ヒラギノ角ゴ Pro W3" pitchFamily="-111" charset="-128"/>
                </a:defRPr>
              </a:lvl3pPr>
              <a:lvl4pPr marL="728219" indent="-133632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Clr>
                  <a:srgbClr val="999999"/>
                </a:buClr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ヒラギノ角ゴ Pro W3" pitchFamily="-111" charset="-128"/>
                  <a:cs typeface="ヒラギノ角ゴ Pro W3"/>
                </a:defRPr>
              </a:lvl4pPr>
              <a:lvl5pPr marL="1002991" indent="-180178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Clr>
                  <a:srgbClr val="999999"/>
                </a:buClr>
                <a:buSzPct val="100000"/>
                <a:buFont typeface="Lucida Grande" charset="0"/>
                <a:buChar char="»"/>
                <a:defRPr sz="1400">
                  <a:solidFill>
                    <a:schemeClr val="tx1"/>
                  </a:solidFill>
                  <a:latin typeface="+mn-lt"/>
                  <a:ea typeface="ヒラギノ角ゴ Pro W3" pitchFamily="-111" charset="-128"/>
                  <a:cs typeface="ヒラギノ角ゴ Pro W3"/>
                </a:defRPr>
              </a:lvl5pPr>
              <a:lvl6pPr marL="2223294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6pPr>
              <a:lvl7pPr marL="2680333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7pPr>
              <a:lvl8pPr marL="3137372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8pPr>
              <a:lvl9pPr marL="3594407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kern="0" dirty="0"/>
                <a:t> Crystal depth coordinates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3827F77-10C5-F6DB-A0CA-48875ECC459F}"/>
              </a:ext>
            </a:extLst>
          </p:cNvPr>
          <p:cNvGrpSpPr/>
          <p:nvPr/>
        </p:nvGrpSpPr>
        <p:grpSpPr>
          <a:xfrm>
            <a:off x="8565941" y="3022818"/>
            <a:ext cx="2251074" cy="1483720"/>
            <a:chOff x="9678381" y="2068863"/>
            <a:chExt cx="2251074" cy="1483720"/>
          </a:xfrm>
        </p:grpSpPr>
        <p:sp>
          <p:nvSpPr>
            <p:cNvPr id="26" name="Content Placeholder 8">
              <a:extLst>
                <a:ext uri="{FF2B5EF4-FFF2-40B4-BE49-F238E27FC236}">
                  <a16:creationId xmlns:a16="http://schemas.microsoft.com/office/drawing/2014/main" id="{E791B142-1BE4-FDC2-BEF2-9851E68503AD}"/>
                </a:ext>
              </a:extLst>
            </p:cNvPr>
            <p:cNvSpPr txBox="1">
              <a:spLocks/>
            </p:cNvSpPr>
            <p:nvPr/>
          </p:nvSpPr>
          <p:spPr>
            <a:xfrm>
              <a:off x="9678381" y="2870793"/>
              <a:ext cx="2251074" cy="681790"/>
            </a:xfrm>
            <a:prstGeom prst="rect">
              <a:avLst/>
            </a:prstGeom>
          </p:spPr>
          <p:txBody>
            <a:bodyPr/>
            <a:lstStyle>
              <a:lvl1pPr marL="180178" indent="-180178" algn="l" defTabSz="803293" rtl="0" eaLnBrk="1" fontAlgn="base" hangingPunct="1">
                <a:lnSpc>
                  <a:spcPct val="90000"/>
                </a:lnSpc>
                <a:spcBef>
                  <a:spcPts val="1206"/>
                </a:spcBef>
                <a:spcAft>
                  <a:spcPct val="0"/>
                </a:spcAft>
                <a:buSzPct val="100000"/>
                <a:buFont typeface="Wingdings" pitchFamily="2" charset="2"/>
                <a:buChar char="§"/>
                <a:defRPr sz="2200">
                  <a:solidFill>
                    <a:srgbClr val="064308"/>
                  </a:solidFill>
                  <a:latin typeface="Arial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363359" indent="-151650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SzPct val="10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/>
                </a:defRPr>
              </a:lvl2pPr>
              <a:lvl3pPr marL="591584" indent="-160658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  <a:cs typeface="ヒラギノ角ゴ Pro W3" pitchFamily="-111" charset="-128"/>
                </a:defRPr>
              </a:lvl3pPr>
              <a:lvl4pPr marL="728219" indent="-133632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Clr>
                  <a:srgbClr val="999999"/>
                </a:buClr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ヒラギノ角ゴ Pro W3" pitchFamily="-111" charset="-128"/>
                  <a:cs typeface="ヒラギノ角ゴ Pro W3"/>
                </a:defRPr>
              </a:lvl4pPr>
              <a:lvl5pPr marL="1002991" indent="-180178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Clr>
                  <a:srgbClr val="999999"/>
                </a:buClr>
                <a:buSzPct val="100000"/>
                <a:buFont typeface="Lucida Grande" charset="0"/>
                <a:buChar char="»"/>
                <a:defRPr sz="1400">
                  <a:solidFill>
                    <a:schemeClr val="tx1"/>
                  </a:solidFill>
                  <a:latin typeface="+mn-lt"/>
                  <a:ea typeface="ヒラギノ角ゴ Pro W3" pitchFamily="-111" charset="-128"/>
                  <a:cs typeface="ヒラギノ角ゴ Pro W3"/>
                </a:defRPr>
              </a:lvl5pPr>
              <a:lvl6pPr marL="2223294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6pPr>
              <a:lvl7pPr marL="2680333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7pPr>
              <a:lvl8pPr marL="3137372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8pPr>
              <a:lvl9pPr marL="3594407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kern="0" dirty="0"/>
                <a:t>Klein-</a:t>
              </a:r>
              <a:r>
                <a:rPr lang="en-US" kern="0" dirty="0" err="1"/>
                <a:t>Nishina</a:t>
              </a:r>
              <a:r>
                <a:rPr lang="en-US" kern="0" dirty="0"/>
                <a:t> formula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2E3A779-5D2A-B7E3-15D1-2FEAC1160C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90919" y="2068863"/>
              <a:ext cx="122434" cy="6492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508E80-D1CE-F61D-CDFB-8EFC05A0B6AA}"/>
              </a:ext>
            </a:extLst>
          </p:cNvPr>
          <p:cNvGrpSpPr/>
          <p:nvPr/>
        </p:nvGrpSpPr>
        <p:grpSpPr>
          <a:xfrm>
            <a:off x="7277515" y="3021122"/>
            <a:ext cx="2711037" cy="2929667"/>
            <a:chOff x="7370527" y="1994333"/>
            <a:chExt cx="2711037" cy="2929667"/>
          </a:xfrm>
        </p:grpSpPr>
        <p:sp>
          <p:nvSpPr>
            <p:cNvPr id="25" name="Content Placeholder 8">
              <a:extLst>
                <a:ext uri="{FF2B5EF4-FFF2-40B4-BE49-F238E27FC236}">
                  <a16:creationId xmlns:a16="http://schemas.microsoft.com/office/drawing/2014/main" id="{787E99E3-DA38-3A4B-E7A7-BE35B2EBB918}"/>
                </a:ext>
              </a:extLst>
            </p:cNvPr>
            <p:cNvSpPr txBox="1">
              <a:spLocks/>
            </p:cNvSpPr>
            <p:nvPr/>
          </p:nvSpPr>
          <p:spPr>
            <a:xfrm>
              <a:off x="7370527" y="3847534"/>
              <a:ext cx="2711037" cy="1076466"/>
            </a:xfrm>
            <a:prstGeom prst="rect">
              <a:avLst/>
            </a:prstGeom>
          </p:spPr>
          <p:txBody>
            <a:bodyPr/>
            <a:lstStyle>
              <a:lvl1pPr marL="180178" indent="-180178" algn="l" defTabSz="803293" rtl="0" eaLnBrk="1" fontAlgn="base" hangingPunct="1">
                <a:lnSpc>
                  <a:spcPct val="90000"/>
                </a:lnSpc>
                <a:spcBef>
                  <a:spcPts val="1206"/>
                </a:spcBef>
                <a:spcAft>
                  <a:spcPct val="0"/>
                </a:spcAft>
                <a:buSzPct val="100000"/>
                <a:buFont typeface="Wingdings" pitchFamily="2" charset="2"/>
                <a:buChar char="§"/>
                <a:defRPr sz="2200">
                  <a:solidFill>
                    <a:srgbClr val="064308"/>
                  </a:solidFill>
                  <a:latin typeface="Arial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363359" indent="-151650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SzPct val="10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/>
                </a:defRPr>
              </a:lvl2pPr>
              <a:lvl3pPr marL="591584" indent="-160658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  <a:cs typeface="ヒラギノ角ゴ Pro W3" pitchFamily="-111" charset="-128"/>
                </a:defRPr>
              </a:lvl3pPr>
              <a:lvl4pPr marL="728219" indent="-133632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Clr>
                  <a:srgbClr val="999999"/>
                </a:buClr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ヒラギノ角ゴ Pro W3" pitchFamily="-111" charset="-128"/>
                  <a:cs typeface="ヒラギノ角ゴ Pro W3"/>
                </a:defRPr>
              </a:lvl4pPr>
              <a:lvl5pPr marL="1002991" indent="-180178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Clr>
                  <a:srgbClr val="999999"/>
                </a:buClr>
                <a:buSzPct val="100000"/>
                <a:buFont typeface="Lucida Grande" charset="0"/>
                <a:buChar char="»"/>
                <a:defRPr sz="1400">
                  <a:solidFill>
                    <a:schemeClr val="tx1"/>
                  </a:solidFill>
                  <a:latin typeface="+mn-lt"/>
                  <a:ea typeface="ヒラギノ角ゴ Pro W3" pitchFamily="-111" charset="-128"/>
                  <a:cs typeface="ヒラギノ角ゴ Pro W3"/>
                </a:defRPr>
              </a:lvl5pPr>
              <a:lvl6pPr marL="2223294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6pPr>
              <a:lvl7pPr marL="2680333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7pPr>
              <a:lvl8pPr marL="3137372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8pPr>
              <a:lvl9pPr marL="3594407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kern="0" dirty="0"/>
                <a:t> Angle between two points in the global basis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3893FCB-89C0-4611-CA2D-93F51E910EE0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 flipV="1">
              <a:off x="8420833" y="1994333"/>
              <a:ext cx="156948" cy="16538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A6012846-BA5A-B30C-8C13-4CA5674C18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/>
          <a:p>
            <a:pPr>
              <a:defRPr/>
            </a:pPr>
            <a:r>
              <a:rPr lang="en-US"/>
              <a:t>P. Farris November 2024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2D52D7-5A18-4239-BCEB-1226CA8D5354}"/>
                  </a:ext>
                </a:extLst>
              </p:cNvPr>
              <p:cNvSpPr txBox="1"/>
              <p:nvPr/>
            </p:nvSpPr>
            <p:spPr>
              <a:xfrm>
                <a:off x="62858" y="1325972"/>
                <a:ext cx="36132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Use interaction point energies and positions to find the pair of points that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2D52D7-5A18-4239-BCEB-1226CA8D5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8" y="1325972"/>
                <a:ext cx="3613212" cy="923330"/>
              </a:xfrm>
              <a:prstGeom prst="rect">
                <a:avLst/>
              </a:prstGeom>
              <a:blipFill>
                <a:blip r:embed="rId3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5545FC67-0044-264F-8BEB-C39A7D80E629}"/>
              </a:ext>
            </a:extLst>
          </p:cNvPr>
          <p:cNvGrpSpPr/>
          <p:nvPr/>
        </p:nvGrpSpPr>
        <p:grpSpPr>
          <a:xfrm>
            <a:off x="355010" y="2465554"/>
            <a:ext cx="1340528" cy="2581923"/>
            <a:chOff x="1199200" y="2270029"/>
            <a:chExt cx="1340528" cy="258192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455C9F5-50B1-65D3-EF93-E29B34A3F7F9}"/>
                </a:ext>
              </a:extLst>
            </p:cNvPr>
            <p:cNvGrpSpPr/>
            <p:nvPr/>
          </p:nvGrpSpPr>
          <p:grpSpPr>
            <a:xfrm>
              <a:off x="1199200" y="2406296"/>
              <a:ext cx="1340528" cy="2445656"/>
              <a:chOff x="1561828" y="2372400"/>
              <a:chExt cx="1340528" cy="2445656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62F2EE0-23F5-6F06-39D2-206AFF709240}"/>
                  </a:ext>
                </a:extLst>
              </p:cNvPr>
              <p:cNvGrpSpPr/>
              <p:nvPr/>
            </p:nvGrpSpPr>
            <p:grpSpPr>
              <a:xfrm>
                <a:off x="1561828" y="2372400"/>
                <a:ext cx="1340528" cy="2027269"/>
                <a:chOff x="1561828" y="2372400"/>
                <a:chExt cx="1340528" cy="202726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1E15A965-7383-16DF-D759-80CD1FA937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57464" y="2650872"/>
                      <a:ext cx="78656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1E15A965-7383-16DF-D759-80CD1FA937C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57464" y="2650872"/>
                      <a:ext cx="786562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73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6D6DB9A0-7EDB-06A6-E130-52DFF1DE16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46820" y="2988991"/>
                      <a:ext cx="79720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6D6DB9A0-7EDB-06A6-E130-52DFF1DE16D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46820" y="2988991"/>
                      <a:ext cx="797206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B5848D3F-07BE-C8FA-00D6-7EE7AC6DD7A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46820" y="3345206"/>
                      <a:ext cx="79720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B5848D3F-07BE-C8FA-00D6-7EE7AC6DD7A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46820" y="3345206"/>
                      <a:ext cx="797206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73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D5C86BF6-3D9E-E006-1B22-61B30BA2682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46820" y="3707931"/>
                      <a:ext cx="79720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D5C86BF6-3D9E-E006-1B22-61B30BA2682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46820" y="3707931"/>
                      <a:ext cx="797206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0" name="Double Brace 29">
                  <a:extLst>
                    <a:ext uri="{FF2B5EF4-FFF2-40B4-BE49-F238E27FC236}">
                      <a16:creationId xmlns:a16="http://schemas.microsoft.com/office/drawing/2014/main" id="{52E20F28-4713-2F76-36D6-61F2381513E1}"/>
                    </a:ext>
                  </a:extLst>
                </p:cNvPr>
                <p:cNvSpPr/>
                <p:nvPr/>
              </p:nvSpPr>
              <p:spPr>
                <a:xfrm>
                  <a:off x="1561828" y="2372400"/>
                  <a:ext cx="1340528" cy="2027269"/>
                </a:xfrm>
                <a:prstGeom prst="bracePair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3B9E669-FFF7-9B1A-12FA-CA396101ED1C}"/>
                    </a:ext>
                  </a:extLst>
                </p:cNvPr>
                <p:cNvSpPr txBox="1"/>
                <p:nvPr/>
              </p:nvSpPr>
              <p:spPr>
                <a:xfrm>
                  <a:off x="2091534" y="3957805"/>
                  <a:ext cx="30777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2400" dirty="0"/>
                    <a:t>…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32939F6A-77F6-25E2-DC37-0790119687B9}"/>
                      </a:ext>
                    </a:extLst>
                  </p:cNvPr>
                  <p:cNvSpPr txBox="1"/>
                  <p:nvPr/>
                </p:nvSpPr>
                <p:spPr>
                  <a:xfrm>
                    <a:off x="1714934" y="4448724"/>
                    <a:ext cx="108398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a14:m>
                    <a:r>
                      <a:rPr lang="en-US" dirty="0"/>
                      <a:t> event</a:t>
                    </a: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32939F6A-77F6-25E2-DC37-0790119687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4934" y="4448724"/>
                    <a:ext cx="1083982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C9AD01E-3375-7C0E-5E36-742CC1B5E389}"/>
                </a:ext>
              </a:extLst>
            </p:cNvPr>
            <p:cNvSpPr txBox="1"/>
            <p:nvPr/>
          </p:nvSpPr>
          <p:spPr>
            <a:xfrm>
              <a:off x="1484192" y="2270029"/>
              <a:ext cx="9331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Int. Pts.</a:t>
              </a:r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1967592-B089-3247-E4B5-AC0ADCC40C67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394447" y="1693807"/>
            <a:ext cx="261502" cy="6676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E682CB2-6ABC-7196-CE08-52D61A6BD129}"/>
              </a:ext>
            </a:extLst>
          </p:cNvPr>
          <p:cNvSpPr txBox="1"/>
          <p:nvPr/>
        </p:nvSpPr>
        <p:spPr>
          <a:xfrm>
            <a:off x="3788784" y="1386030"/>
            <a:ext cx="173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Point Candidate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E7C68D8-2BB7-EEB4-AC6D-6D93B787E239}"/>
              </a:ext>
            </a:extLst>
          </p:cNvPr>
          <p:cNvCxnSpPr>
            <a:cxnSpLocks/>
          </p:cNvCxnSpPr>
          <p:nvPr/>
        </p:nvCxnSpPr>
        <p:spPr>
          <a:xfrm flipH="1">
            <a:off x="5112824" y="2027633"/>
            <a:ext cx="148788" cy="3767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FE30973-6788-572A-A1D0-2F3FB6189A6E}"/>
              </a:ext>
            </a:extLst>
          </p:cNvPr>
          <p:cNvSpPr txBox="1"/>
          <p:nvPr/>
        </p:nvSpPr>
        <p:spPr>
          <a:xfrm>
            <a:off x="4726915" y="1709808"/>
            <a:ext cx="173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</a:t>
            </a:r>
            <a:r>
              <a:rPr lang="en-US" sz="1400" baseline="30000" dirty="0"/>
              <a:t>nd</a:t>
            </a:r>
            <a:r>
              <a:rPr lang="en-US" sz="1400" dirty="0"/>
              <a:t> Point Candidate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553DBF-D28E-05B5-842A-8ED7C8712CB2}"/>
              </a:ext>
            </a:extLst>
          </p:cNvPr>
          <p:cNvGrpSpPr/>
          <p:nvPr/>
        </p:nvGrpSpPr>
        <p:grpSpPr>
          <a:xfrm>
            <a:off x="10181747" y="3118339"/>
            <a:ext cx="2251074" cy="2204763"/>
            <a:chOff x="10181747" y="3118339"/>
            <a:chExt cx="2251074" cy="2204763"/>
          </a:xfrm>
        </p:grpSpPr>
        <p:sp>
          <p:nvSpPr>
            <p:cNvPr id="43" name="Content Placeholder 8">
              <a:extLst>
                <a:ext uri="{FF2B5EF4-FFF2-40B4-BE49-F238E27FC236}">
                  <a16:creationId xmlns:a16="http://schemas.microsoft.com/office/drawing/2014/main" id="{438D6EF5-F45F-58A0-0756-907E19B228C3}"/>
                </a:ext>
              </a:extLst>
            </p:cNvPr>
            <p:cNvSpPr txBox="1">
              <a:spLocks/>
            </p:cNvSpPr>
            <p:nvPr/>
          </p:nvSpPr>
          <p:spPr>
            <a:xfrm>
              <a:off x="10181747" y="4641312"/>
              <a:ext cx="2251074" cy="681790"/>
            </a:xfrm>
            <a:prstGeom prst="rect">
              <a:avLst/>
            </a:prstGeom>
          </p:spPr>
          <p:txBody>
            <a:bodyPr/>
            <a:lstStyle>
              <a:lvl1pPr marL="180178" indent="-180178" algn="l" defTabSz="803293" rtl="0" eaLnBrk="1" fontAlgn="base" hangingPunct="1">
                <a:lnSpc>
                  <a:spcPct val="90000"/>
                </a:lnSpc>
                <a:spcBef>
                  <a:spcPts val="1206"/>
                </a:spcBef>
                <a:spcAft>
                  <a:spcPct val="0"/>
                </a:spcAft>
                <a:buSzPct val="100000"/>
                <a:buFont typeface="Wingdings" pitchFamily="2" charset="2"/>
                <a:buChar char="§"/>
                <a:defRPr sz="2200">
                  <a:solidFill>
                    <a:srgbClr val="064308"/>
                  </a:solidFill>
                  <a:latin typeface="Arial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363359" indent="-151650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SzPct val="10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/>
                </a:defRPr>
              </a:lvl2pPr>
              <a:lvl3pPr marL="591584" indent="-160658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>
                  <a:solidFill>
                    <a:schemeClr val="tx1"/>
                  </a:solidFill>
                  <a:latin typeface="Arial" charset="0"/>
                  <a:ea typeface="ヒラギノ角ゴ Pro W3" pitchFamily="-111" charset="-128"/>
                  <a:cs typeface="ヒラギノ角ゴ Pro W3" pitchFamily="-111" charset="-128"/>
                </a:defRPr>
              </a:lvl3pPr>
              <a:lvl4pPr marL="728219" indent="-133632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Clr>
                  <a:srgbClr val="999999"/>
                </a:buClr>
                <a:buSzPct val="100000"/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  <a:ea typeface="ヒラギノ角ゴ Pro W3" pitchFamily="-111" charset="-128"/>
                  <a:cs typeface="ヒラギノ角ゴ Pro W3"/>
                </a:defRPr>
              </a:lvl4pPr>
              <a:lvl5pPr marL="1002991" indent="-180178" algn="l" defTabSz="803293" rtl="0" eaLnBrk="1" fontAlgn="base" hangingPunct="1">
                <a:lnSpc>
                  <a:spcPct val="90000"/>
                </a:lnSpc>
                <a:spcBef>
                  <a:spcPts val="201"/>
                </a:spcBef>
                <a:spcAft>
                  <a:spcPct val="0"/>
                </a:spcAft>
                <a:buClr>
                  <a:srgbClr val="999999"/>
                </a:buClr>
                <a:buSzPct val="100000"/>
                <a:buFont typeface="Lucida Grande" charset="0"/>
                <a:buChar char="»"/>
                <a:defRPr sz="1400">
                  <a:solidFill>
                    <a:schemeClr val="tx1"/>
                  </a:solidFill>
                  <a:latin typeface="+mn-lt"/>
                  <a:ea typeface="ヒラギノ角ゴ Pro W3" pitchFamily="-111" charset="-128"/>
                  <a:cs typeface="ヒラギノ角ゴ Pro W3"/>
                </a:defRPr>
              </a:lvl5pPr>
              <a:lvl6pPr marL="2223294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6pPr>
              <a:lvl7pPr marL="2680333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7pPr>
              <a:lvl8pPr marL="3137372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8pPr>
              <a:lvl9pPr marL="3594407" indent="-150759" algn="l" defTabSz="807750" rtl="0" eaLnBrk="1" fontAlgn="base" hangingPunct="1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sz="1300">
                  <a:solidFill>
                    <a:schemeClr val="tx1"/>
                  </a:solidFill>
                  <a:latin typeface="Helvetica" charset="0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kern="0" dirty="0"/>
                <a:t>Last point penalties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6EA1EA9-7F65-F88B-5307-D7E8FBB290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99508" y="3157292"/>
              <a:ext cx="217211" cy="133136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4C729B9-7AC2-01C8-5634-40CE16C218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7815" y="3118339"/>
              <a:ext cx="262793" cy="13672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770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D6C4-F01E-237C-8AAC-20FCAEAD0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Algorithm Performance in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DDF03-8321-BB62-244C-1DD4F544D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7FA672F-B3D4-6861-498E-2C87761BC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539027"/>
              </p:ext>
            </p:extLst>
          </p:nvPr>
        </p:nvGraphicFramePr>
        <p:xfrm>
          <a:off x="0" y="1828134"/>
          <a:ext cx="5363548" cy="2911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5DD7724-76FD-48A0-AF54-2C807A591A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906464"/>
              </p:ext>
            </p:extLst>
          </p:nvPr>
        </p:nvGraphicFramePr>
        <p:xfrm>
          <a:off x="5292617" y="2074433"/>
          <a:ext cx="5203825" cy="250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88F53F18-71B5-F252-15FD-C5F7B48B3FBD}"/>
              </a:ext>
            </a:extLst>
          </p:cNvPr>
          <p:cNvSpPr txBox="1">
            <a:spLocks/>
          </p:cNvSpPr>
          <p:nvPr/>
        </p:nvSpPr>
        <p:spPr>
          <a:xfrm>
            <a:off x="5944281" y="4942610"/>
            <a:ext cx="5203825" cy="1209617"/>
          </a:xfrm>
          <a:prstGeom prst="rect">
            <a:avLst/>
          </a:prstGeom>
        </p:spPr>
        <p:txBody>
          <a:bodyPr/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kern="0" dirty="0"/>
              <a:t>Over all interaction points, the New Algorithm performs noticeably better than the Main Interaction</a:t>
            </a:r>
          </a:p>
          <a:p>
            <a:endParaRPr lang="en-US" kern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49AC3-532D-815C-F31A-BC9B44E06614}"/>
              </a:ext>
            </a:extLst>
          </p:cNvPr>
          <p:cNvSpPr txBox="1"/>
          <p:nvPr/>
        </p:nvSpPr>
        <p:spPr>
          <a:xfrm>
            <a:off x="3131821" y="1387074"/>
            <a:ext cx="6374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Simulated 1329 keV Full Energy Peak Events Only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133B4B7D-5C82-E220-659C-677B924893D2}"/>
              </a:ext>
            </a:extLst>
          </p:cNvPr>
          <p:cNvSpPr txBox="1">
            <a:spLocks/>
          </p:cNvSpPr>
          <p:nvPr/>
        </p:nvSpPr>
        <p:spPr>
          <a:xfrm>
            <a:off x="361951" y="4942610"/>
            <a:ext cx="5203825" cy="1221840"/>
          </a:xfrm>
          <a:prstGeom prst="rect">
            <a:avLst/>
          </a:prstGeom>
        </p:spPr>
        <p:txBody>
          <a:bodyPr/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kern="0" dirty="0"/>
              <a:t>Fairly equal performance between the New Algorithm and Main Interaction with two interaction points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0FC744AB-5E15-30CF-5A0F-5C56DB9296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/>
          <a:p>
            <a:pPr>
              <a:defRPr/>
            </a:pPr>
            <a:r>
              <a:rPr lang="en-US"/>
              <a:t>P. Farris November 2024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74D739-038E-0532-D9AA-EE8681D394F7}"/>
              </a:ext>
            </a:extLst>
          </p:cNvPr>
          <p:cNvSpPr/>
          <p:nvPr/>
        </p:nvSpPr>
        <p:spPr>
          <a:xfrm>
            <a:off x="10747894" y="2597653"/>
            <a:ext cx="926242" cy="36996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Right 1st</a:t>
            </a:r>
          </a:p>
          <a:p>
            <a:r>
              <a:rPr lang="en-US" sz="1100" dirty="0"/>
              <a:t>Right 2nd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698347-14F5-34E8-0B76-89224CB16B7D}"/>
              </a:ext>
            </a:extLst>
          </p:cNvPr>
          <p:cNvSpPr/>
          <p:nvPr/>
        </p:nvSpPr>
        <p:spPr>
          <a:xfrm>
            <a:off x="10747891" y="3826898"/>
            <a:ext cx="926242" cy="3699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Wrong 1st</a:t>
            </a:r>
          </a:p>
          <a:p>
            <a:r>
              <a:rPr lang="en-US" sz="1100" dirty="0"/>
              <a:t>Wrong 2nd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480D9-5000-811F-B839-9DD0A9DD2CE4}"/>
              </a:ext>
            </a:extLst>
          </p:cNvPr>
          <p:cNvSpPr txBox="1"/>
          <p:nvPr/>
        </p:nvSpPr>
        <p:spPr>
          <a:xfrm>
            <a:off x="10226582" y="2074433"/>
            <a:ext cx="189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Interaction Point Order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D67D7-62BB-8C7B-C36E-D65E2A645D30}"/>
              </a:ext>
            </a:extLst>
          </p:cNvPr>
          <p:cNvSpPr/>
          <p:nvPr/>
        </p:nvSpPr>
        <p:spPr>
          <a:xfrm>
            <a:off x="10747893" y="3005752"/>
            <a:ext cx="926243" cy="3699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Right 1st</a:t>
            </a:r>
          </a:p>
          <a:p>
            <a:r>
              <a:rPr lang="en-US" sz="1100" dirty="0"/>
              <a:t>Wrong 2nd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85C852-887A-4367-667F-C3F85E988089}"/>
              </a:ext>
            </a:extLst>
          </p:cNvPr>
          <p:cNvSpPr/>
          <p:nvPr/>
        </p:nvSpPr>
        <p:spPr>
          <a:xfrm>
            <a:off x="10747892" y="3423618"/>
            <a:ext cx="926242" cy="36996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Wrong 1st</a:t>
            </a:r>
          </a:p>
          <a:p>
            <a:r>
              <a:rPr lang="en-US" sz="1100" dirty="0"/>
              <a:t>Right 2nd</a:t>
            </a:r>
          </a:p>
        </p:txBody>
      </p:sp>
    </p:spTree>
    <p:extLst>
      <p:ext uri="{BB962C8B-B14F-4D97-AF65-F5344CB8AC3E}">
        <p14:creationId xmlns:p14="http://schemas.microsoft.com/office/powerpoint/2010/main" val="835083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F2A-FEB4-6E9F-3EB9-F265B0272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Algorithm Performance in Real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26FAD-7104-78E9-0F38-A956C7BBB6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117" name="Chart 116">
            <a:extLst>
              <a:ext uri="{FF2B5EF4-FFF2-40B4-BE49-F238E27FC236}">
                <a16:creationId xmlns:a16="http://schemas.microsoft.com/office/drawing/2014/main" id="{48729DA5-90F9-CA52-3BC2-C627550F54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805696"/>
              </p:ext>
            </p:extLst>
          </p:nvPr>
        </p:nvGraphicFramePr>
        <p:xfrm>
          <a:off x="6565106" y="4005261"/>
          <a:ext cx="5021388" cy="202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1CC4025F-D5DE-8C43-6790-9010A6D61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105" y="1091507"/>
            <a:ext cx="5021389" cy="2877804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09093839-41C3-219C-E9A2-3C11150868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/>
          <a:p>
            <a:pPr>
              <a:defRPr/>
            </a:pPr>
            <a:r>
              <a:rPr lang="en-US"/>
              <a:t>P. Farris November 2024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9B4C14-0996-EC94-7570-1D5279990AD3}"/>
              </a:ext>
            </a:extLst>
          </p:cNvPr>
          <p:cNvGrpSpPr/>
          <p:nvPr/>
        </p:nvGrpSpPr>
        <p:grpSpPr>
          <a:xfrm>
            <a:off x="2" y="1504766"/>
            <a:ext cx="6209479" cy="4305041"/>
            <a:chOff x="2" y="1504766"/>
            <a:chExt cx="6209479" cy="43050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609BD2E-3ABC-E35D-027F-FC5BF7DF1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630" y="1504766"/>
              <a:ext cx="6096851" cy="39248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EFF578D-9A6C-2464-13ED-7511BCBA6C61}"/>
                    </a:ext>
                  </a:extLst>
                </p:cNvPr>
                <p:cNvSpPr txBox="1"/>
                <p:nvPr/>
              </p:nvSpPr>
              <p:spPr>
                <a:xfrm>
                  <a:off x="1139733" y="1732210"/>
                  <a:ext cx="114456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aseline="30000" dirty="0"/>
                    <a:t>64</a:t>
                  </a:r>
                  <a:r>
                    <a:rPr lang="en-US" dirty="0"/>
                    <a:t>Fe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=0.44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EFF578D-9A6C-2464-13ED-7511BCBA6C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733" y="1732210"/>
                  <a:ext cx="1144561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1596" t="-4717" b="-84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919169-6E34-C0A2-DA52-DBA3C56E9347}"/>
                </a:ext>
              </a:extLst>
            </p:cNvPr>
            <p:cNvSpPr txBox="1"/>
            <p:nvPr/>
          </p:nvSpPr>
          <p:spPr>
            <a:xfrm rot="16200000">
              <a:off x="-376564" y="2209264"/>
              <a:ext cx="10916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keV / bin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7B6D1E-D060-68EF-4054-CE89ABC418A3}"/>
                </a:ext>
              </a:extLst>
            </p:cNvPr>
            <p:cNvSpPr txBox="1"/>
            <p:nvPr/>
          </p:nvSpPr>
          <p:spPr>
            <a:xfrm>
              <a:off x="4023891" y="5471253"/>
              <a:ext cx="20862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Energy [keV]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09DB7-6FF8-9BD0-223A-FE4D8BC40500}"/>
                  </a:ext>
                </a:extLst>
              </p:cNvPr>
              <p:cNvSpPr txBox="1"/>
              <p:nvPr/>
            </p:nvSpPr>
            <p:spPr>
              <a:xfrm>
                <a:off x="10745176" y="3731371"/>
                <a:ext cx="43082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1200" dirty="0"/>
                  <a:t> [rad]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09DB7-6FF8-9BD0-223A-FE4D8BC40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5176" y="3731371"/>
                <a:ext cx="430824" cy="184666"/>
              </a:xfrm>
              <a:prstGeom prst="rect">
                <a:avLst/>
              </a:prstGeom>
              <a:blipFill>
                <a:blip r:embed="rId6"/>
                <a:stretch>
                  <a:fillRect l="-17143" t="-30000" r="-21429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1F665A6-E4E2-617D-4F50-DB609A2E4FEC}"/>
              </a:ext>
            </a:extLst>
          </p:cNvPr>
          <p:cNvSpPr txBox="1"/>
          <p:nvPr/>
        </p:nvSpPr>
        <p:spPr>
          <a:xfrm>
            <a:off x="2151129" y="1193593"/>
            <a:ext cx="24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 of interactions &gt;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57A8A-3C79-C076-9507-C7C3FA408D5E}"/>
              </a:ext>
            </a:extLst>
          </p:cNvPr>
          <p:cNvSpPr txBox="1"/>
          <p:nvPr/>
        </p:nvSpPr>
        <p:spPr>
          <a:xfrm rot="16200000">
            <a:off x="5350738" y="2279543"/>
            <a:ext cx="2428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Normalized Counts / 20 deg</a:t>
            </a:r>
          </a:p>
        </p:txBody>
      </p:sp>
    </p:spTree>
    <p:extLst>
      <p:ext uri="{BB962C8B-B14F-4D97-AF65-F5344CB8AC3E}">
        <p14:creationId xmlns:p14="http://schemas.microsoft.com/office/powerpoint/2010/main" val="965113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449F60F2-552A-BC1B-22DA-2752A21AB62B}"/>
              </a:ext>
            </a:extLst>
          </p:cNvPr>
          <p:cNvGrpSpPr/>
          <p:nvPr/>
        </p:nvGrpSpPr>
        <p:grpSpPr>
          <a:xfrm>
            <a:off x="6096000" y="1569690"/>
            <a:ext cx="5876925" cy="4048125"/>
            <a:chOff x="6096000" y="1536352"/>
            <a:chExt cx="5876925" cy="40481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4C0FD9-4481-6F6E-0ECD-A471C58F4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1536352"/>
              <a:ext cx="5876925" cy="40481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7C839D7-83AF-6527-88B4-759161E87ACE}"/>
                    </a:ext>
                  </a:extLst>
                </p:cNvPr>
                <p:cNvSpPr txBox="1"/>
                <p:nvPr/>
              </p:nvSpPr>
              <p:spPr>
                <a:xfrm>
                  <a:off x="6700837" y="1609273"/>
                  <a:ext cx="233362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aseline="30000" dirty="0"/>
                    <a:t>42</a:t>
                  </a:r>
                  <a:r>
                    <a:rPr lang="en-US" sz="1600" dirty="0"/>
                    <a:t>Cl (3n knockout)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=0.338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7C839D7-83AF-6527-88B4-759161E87A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0837" y="1609273"/>
                  <a:ext cx="2333625" cy="584775"/>
                </a:xfrm>
                <a:prstGeom prst="rect">
                  <a:avLst/>
                </a:prstGeom>
                <a:blipFill>
                  <a:blip r:embed="rId3"/>
                  <a:stretch>
                    <a:fillRect t="-3125"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E626959-1813-9F9D-DCDB-A74DFABB8769}"/>
              </a:ext>
            </a:extLst>
          </p:cNvPr>
          <p:cNvSpPr txBox="1"/>
          <p:nvPr/>
        </p:nvSpPr>
        <p:spPr>
          <a:xfrm>
            <a:off x="9857809" y="5374002"/>
            <a:ext cx="2086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Energy [keV]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F908DCB-7971-9947-963A-CC2018533420}"/>
              </a:ext>
            </a:extLst>
          </p:cNvPr>
          <p:cNvGrpSpPr/>
          <p:nvPr/>
        </p:nvGrpSpPr>
        <p:grpSpPr>
          <a:xfrm>
            <a:off x="530225" y="1569690"/>
            <a:ext cx="5362575" cy="3981450"/>
            <a:chOff x="530225" y="1569690"/>
            <a:chExt cx="5362575" cy="39814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71C384-4754-44CF-7CFC-A57A7F0C6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225" y="1569690"/>
              <a:ext cx="5362575" cy="39814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536EAB9-A3A1-3B3D-5641-9D2E8C7B6D52}"/>
                    </a:ext>
                  </a:extLst>
                </p:cNvPr>
                <p:cNvSpPr txBox="1"/>
                <p:nvPr/>
              </p:nvSpPr>
              <p:spPr>
                <a:xfrm>
                  <a:off x="1113454" y="1652101"/>
                  <a:ext cx="233362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aseline="30000" dirty="0"/>
                    <a:t>46</a:t>
                  </a:r>
                  <a:r>
                    <a:rPr lang="en-US" sz="1600" dirty="0"/>
                    <a:t>Ar (1p pickup)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=0.334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536EAB9-A3A1-3B3D-5641-9D2E8C7B6D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454" y="1652101"/>
                  <a:ext cx="2333625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262" t="-3125"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A5494EF-5B8A-B42C-F098-3531EDD3792B}"/>
              </a:ext>
            </a:extLst>
          </p:cNvPr>
          <p:cNvSpPr txBox="1"/>
          <p:nvPr/>
        </p:nvSpPr>
        <p:spPr>
          <a:xfrm rot="16200000">
            <a:off x="-21174" y="2357731"/>
            <a:ext cx="1091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keV / bin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5BE40D-A9A9-A959-C02A-91EA909FDF6C}"/>
              </a:ext>
            </a:extLst>
          </p:cNvPr>
          <p:cNvSpPr txBox="1"/>
          <p:nvPr/>
        </p:nvSpPr>
        <p:spPr>
          <a:xfrm>
            <a:off x="4332625" y="5381863"/>
            <a:ext cx="2086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Energy [keV]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8DCAB-3862-38B4-DC6A-97648B07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Promising Polarization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0880-E969-781E-7000-E63C5813FE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6560A0B6-B128-2219-B550-9820A17723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/>
          <a:p>
            <a:pPr>
              <a:defRPr/>
            </a:pPr>
            <a:r>
              <a:rPr lang="en-US"/>
              <a:t>P. Farris November 2024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29F2AD9-685C-8733-493A-4088F7B154F6}"/>
              </a:ext>
            </a:extLst>
          </p:cNvPr>
          <p:cNvGrpSpPr/>
          <p:nvPr/>
        </p:nvGrpSpPr>
        <p:grpSpPr>
          <a:xfrm>
            <a:off x="5892800" y="1132824"/>
            <a:ext cx="5848063" cy="4881740"/>
            <a:chOff x="6096000" y="1145444"/>
            <a:chExt cx="5848063" cy="48817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8B8BB4-9A61-124A-0EC6-65BEFAF2F6C0}"/>
                </a:ext>
              </a:extLst>
            </p:cNvPr>
            <p:cNvGrpSpPr/>
            <p:nvPr/>
          </p:nvGrpSpPr>
          <p:grpSpPr>
            <a:xfrm>
              <a:off x="6213609" y="1145444"/>
              <a:ext cx="5730454" cy="4881740"/>
              <a:chOff x="6213609" y="1145444"/>
              <a:chExt cx="5730454" cy="488174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47E5AAA-6472-383D-CD47-759F6C30A6FF}"/>
                  </a:ext>
                </a:extLst>
              </p:cNvPr>
              <p:cNvGrpSpPr/>
              <p:nvPr/>
            </p:nvGrpSpPr>
            <p:grpSpPr>
              <a:xfrm>
                <a:off x="6213609" y="1145444"/>
                <a:ext cx="5730454" cy="4881740"/>
                <a:chOff x="6181514" y="1193626"/>
                <a:chExt cx="5730454" cy="4881740"/>
              </a:xfrm>
            </p:grpSpPr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21F707FF-EC13-FD23-6493-4E445F3018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81514" y="1193626"/>
                  <a:ext cx="5655096" cy="2437975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9BE6C70B-94A5-41AE-E5B3-ECE1BD2F80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81514" y="3629032"/>
                  <a:ext cx="5730454" cy="2446334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D2DB5A0B-82BA-88F7-1262-0C43D38AA8A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05625" y="3835827"/>
                      <a:ext cx="2170979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=−0.0025±0.0044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D2DB5A0B-82BA-88F7-1262-0C43D38AA8A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05625" y="3835827"/>
                      <a:ext cx="2170979" cy="24622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685" r="-1124" b="-17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824E9DAE-3359-9288-A1C2-6465BD6E30FA}"/>
                      </a:ext>
                    </a:extLst>
                  </p:cNvPr>
                  <p:cNvSpPr txBox="1"/>
                  <p:nvPr/>
                </p:nvSpPr>
                <p:spPr>
                  <a:xfrm>
                    <a:off x="10552765" y="5830093"/>
                    <a:ext cx="43082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oMath>
                    </a14:m>
                    <a:r>
                      <a:rPr lang="en-US" sz="1200" dirty="0"/>
                      <a:t> [rad]</a:t>
                    </a:r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824E9DAE-3359-9288-A1C2-6465BD6E30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52765" y="5830093"/>
                    <a:ext cx="430824" cy="18466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7143" t="-30000" r="-21429" b="-4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EDDB11-5552-B9E1-2F43-881D3EAFD2DD}"/>
                </a:ext>
              </a:extLst>
            </p:cNvPr>
            <p:cNvSpPr txBox="1"/>
            <p:nvPr/>
          </p:nvSpPr>
          <p:spPr>
            <a:xfrm rot="16200000">
              <a:off x="5046222" y="4504867"/>
              <a:ext cx="2428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Normalized Counts / 20 deg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FF23DA-A3E6-7E73-F989-A71DEE959F61}"/>
                </a:ext>
              </a:extLst>
            </p:cNvPr>
            <p:cNvSpPr txBox="1"/>
            <p:nvPr/>
          </p:nvSpPr>
          <p:spPr>
            <a:xfrm rot="16200000">
              <a:off x="5536424" y="2090436"/>
              <a:ext cx="13961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Counts \ 20 Deg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796BA2B-C2CB-33FF-2708-59C0B92796FA}"/>
              </a:ext>
            </a:extLst>
          </p:cNvPr>
          <p:cNvGrpSpPr/>
          <p:nvPr/>
        </p:nvGrpSpPr>
        <p:grpSpPr>
          <a:xfrm>
            <a:off x="101600" y="1132824"/>
            <a:ext cx="5793595" cy="4855181"/>
            <a:chOff x="175642" y="1145444"/>
            <a:chExt cx="5793595" cy="485518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372AF08-3332-CA37-342E-FD8A9475B9C0}"/>
                </a:ext>
              </a:extLst>
            </p:cNvPr>
            <p:cNvGrpSpPr/>
            <p:nvPr/>
          </p:nvGrpSpPr>
          <p:grpSpPr>
            <a:xfrm>
              <a:off x="314142" y="1145444"/>
              <a:ext cx="5655095" cy="4855181"/>
              <a:chOff x="307831" y="1108846"/>
              <a:chExt cx="5655095" cy="485518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7C5CB8A-56FA-8488-BE37-FF632F320617}"/>
                  </a:ext>
                </a:extLst>
              </p:cNvPr>
              <p:cNvGrpSpPr/>
              <p:nvPr/>
            </p:nvGrpSpPr>
            <p:grpSpPr>
              <a:xfrm>
                <a:off x="307831" y="1108846"/>
                <a:ext cx="5655095" cy="4835533"/>
                <a:chOff x="440905" y="1193626"/>
                <a:chExt cx="5655095" cy="4835533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DB01D933-FF1C-9BCD-9774-736B9C5BED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0905" y="1193626"/>
                  <a:ext cx="5655095" cy="2435406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47C0AAB5-88D8-3782-672B-F48972657A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0905" y="3629032"/>
                  <a:ext cx="5655095" cy="2400127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2C831FA6-483C-49EA-9523-856FA8B29FD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13404" y="5338256"/>
                      <a:ext cx="178946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=0.044±0.012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2C831FA6-483C-49EA-9523-856FA8B29FD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13404" y="5338256"/>
                      <a:ext cx="1789464" cy="246221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701" r="-1361" b="-17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10FCEAC1-CB10-1870-CB0A-81F47D5A4335}"/>
                      </a:ext>
                    </a:extLst>
                  </p:cNvPr>
                  <p:cNvSpPr txBox="1"/>
                  <p:nvPr/>
                </p:nvSpPr>
                <p:spPr>
                  <a:xfrm>
                    <a:off x="4670322" y="5779361"/>
                    <a:ext cx="430824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oMath>
                    </a14:m>
                    <a:r>
                      <a:rPr lang="en-US" sz="1200" dirty="0"/>
                      <a:t> [rad]</a:t>
                    </a:r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10FCEAC1-CB10-1870-CB0A-81F47D5A43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0322" y="5779361"/>
                    <a:ext cx="430824" cy="18466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6901" t="-30000" r="-21127" b="-4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17ACD-C1B0-8168-708E-E7EF4F224507}"/>
                </a:ext>
              </a:extLst>
            </p:cNvPr>
            <p:cNvSpPr txBox="1"/>
            <p:nvPr/>
          </p:nvSpPr>
          <p:spPr>
            <a:xfrm rot="16200000">
              <a:off x="-893193" y="4498160"/>
              <a:ext cx="2428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Normalized Counts / 20 deg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C4C622-E694-EDAD-4D3E-193C287D795F}"/>
                </a:ext>
              </a:extLst>
            </p:cNvPr>
            <p:cNvSpPr txBox="1"/>
            <p:nvPr/>
          </p:nvSpPr>
          <p:spPr>
            <a:xfrm rot="16200000">
              <a:off x="-383934" y="2090435"/>
              <a:ext cx="13961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Counts \ 20 Deg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93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E198C-2E8B-EED0-BB0E-2108FAC61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Outlook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2C1BF-F623-A02E-B1D0-148BA4A968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8">
                <a:extLst>
                  <a:ext uri="{FF2B5EF4-FFF2-40B4-BE49-F238E27FC236}">
                    <a16:creationId xmlns:a16="http://schemas.microsoft.com/office/drawing/2014/main" id="{82B25CE6-B4A4-2FB8-3E62-98D30FE694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050" y="1276171"/>
                <a:ext cx="5949950" cy="4709169"/>
              </a:xfrm>
              <a:prstGeom prst="rect">
                <a:avLst/>
              </a:prstGeom>
            </p:spPr>
            <p:txBody>
              <a:bodyPr/>
              <a:lstStyle>
                <a:lvl1pPr marL="180178" indent="-180178" algn="l" defTabSz="803293" rtl="0" eaLnBrk="1" fontAlgn="base" hangingPunct="1">
                  <a:lnSpc>
                    <a:spcPct val="90000"/>
                  </a:lnSpc>
                  <a:spcBef>
                    <a:spcPts val="1206"/>
                  </a:spcBef>
                  <a:spcAft>
                    <a:spcPct val="0"/>
                  </a:spcAft>
                  <a:buSzPct val="100000"/>
                  <a:buFont typeface="Wingdings" pitchFamily="2" charset="2"/>
                  <a:buChar char="§"/>
                  <a:defRPr sz="220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defRPr>
                </a:lvl1pPr>
                <a:lvl2pPr marL="363359" indent="-151650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/>
                  </a:defRPr>
                </a:lvl2pPr>
                <a:lvl3pPr marL="591584" indent="-160658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Lucida Grande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ヒラギノ角ゴ Pro W3" pitchFamily="-111" charset="-128"/>
                    <a:cs typeface="ヒラギノ角ゴ Pro W3" pitchFamily="-111" charset="-128"/>
                  </a:defRPr>
                </a:lvl3pPr>
                <a:lvl4pPr marL="728219" indent="-133632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4pPr>
                <a:lvl5pPr marL="1002991" indent="-180178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Lucida Grande" charset="0"/>
                  <a:buChar char="»"/>
                  <a:defRPr sz="14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5pPr>
                <a:lvl6pPr marL="2223294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6pPr>
                <a:lvl7pPr marL="2680333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7pPr>
                <a:lvl8pPr marL="3137372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8pPr>
                <a:lvl9pPr marL="3594407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9pPr>
              </a:lstStyle>
              <a:p>
                <a:r>
                  <a:rPr lang="en-US" kern="0" dirty="0"/>
                  <a:t>In fast beam data, there is an induced correlation between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kern="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kern="0" smtClean="0">
                        <a:latin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lang="en-US" kern="0" dirty="0"/>
                  <a:t> when the gamma ray interaction point order is incorrectly determined</a:t>
                </a:r>
              </a:p>
              <a:p>
                <a:r>
                  <a:rPr lang="en-US" kern="0" dirty="0"/>
                  <a:t>It’s all about including the tails! Too narrow of an energy gate will bias your data toward the perpendicular azimuthal scattering directions</a:t>
                </a:r>
              </a:p>
              <a:p>
                <a:r>
                  <a:rPr lang="en-US" kern="0" dirty="0"/>
                  <a:t>Linear polarization analysis with fast beams looks feasible, but has limitations</a:t>
                </a:r>
              </a:p>
              <a:p>
                <a:pPr lvl="1"/>
                <a:r>
                  <a:rPr lang="en-US" kern="0" dirty="0"/>
                  <a:t>Transitions must be isolated </a:t>
                </a:r>
              </a:p>
              <a:p>
                <a:pPr lvl="1"/>
                <a:r>
                  <a:rPr lang="en-US" kern="0" dirty="0"/>
                  <a:t>Transitions must be intense and have good signal to background ratios</a:t>
                </a:r>
              </a:p>
              <a:p>
                <a:endParaRPr lang="en-US" kern="0" dirty="0"/>
              </a:p>
            </p:txBody>
          </p:sp>
        </mc:Choice>
        <mc:Fallback xmlns="">
          <p:sp>
            <p:nvSpPr>
              <p:cNvPr id="5" name="Content Placeholder 8">
                <a:extLst>
                  <a:ext uri="{FF2B5EF4-FFF2-40B4-BE49-F238E27FC236}">
                    <a16:creationId xmlns:a16="http://schemas.microsoft.com/office/drawing/2014/main" id="{82B25CE6-B4A4-2FB8-3E62-98D30FE69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50" y="1276171"/>
                <a:ext cx="5949950" cy="4709169"/>
              </a:xfrm>
              <a:prstGeom prst="rect">
                <a:avLst/>
              </a:prstGeom>
              <a:blipFill>
                <a:blip r:embed="rId2"/>
                <a:stretch>
                  <a:fillRect l="-1127" t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18AE8338-FA99-21A0-AEB9-D4674A534488}"/>
              </a:ext>
            </a:extLst>
          </p:cNvPr>
          <p:cNvSpPr txBox="1">
            <a:spLocks/>
          </p:cNvSpPr>
          <p:nvPr/>
        </p:nvSpPr>
        <p:spPr>
          <a:xfrm>
            <a:off x="6096000" y="1276171"/>
            <a:ext cx="5873750" cy="1124469"/>
          </a:xfrm>
          <a:prstGeom prst="rect">
            <a:avLst/>
          </a:prstGeom>
        </p:spPr>
        <p:txBody>
          <a:bodyPr/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kern="0" dirty="0"/>
              <a:t>Multiplicity gates on interaction point numbers can also help reduce the correlation at the cost of losing statistics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72A74A9-5F25-64AD-3810-E6C763E267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/>
          <a:p>
            <a:pPr>
              <a:defRPr/>
            </a:pPr>
            <a:r>
              <a:rPr lang="en-US"/>
              <a:t>P. Farris November 2024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41FB0C-ECBF-C9F8-DF07-03617C7747B7}"/>
              </a:ext>
            </a:extLst>
          </p:cNvPr>
          <p:cNvGrpSpPr/>
          <p:nvPr/>
        </p:nvGrpSpPr>
        <p:grpSpPr>
          <a:xfrm>
            <a:off x="6546849" y="2417465"/>
            <a:ext cx="4476751" cy="3622708"/>
            <a:chOff x="6794499" y="2351628"/>
            <a:chExt cx="4476751" cy="3622708"/>
          </a:xfrm>
        </p:grpSpPr>
        <p:pic>
          <p:nvPicPr>
            <p:cNvPr id="1026" name="Picture 2" descr="No photo description available.">
              <a:extLst>
                <a:ext uri="{FF2B5EF4-FFF2-40B4-BE49-F238E27FC236}">
                  <a16:creationId xmlns:a16="http://schemas.microsoft.com/office/drawing/2014/main" id="{4B769A79-D292-1A2E-5330-6C28F6C904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3" r="16557" b="24925"/>
            <a:stretch/>
          </p:blipFill>
          <p:spPr bwMode="auto">
            <a:xfrm>
              <a:off x="6794499" y="2351628"/>
              <a:ext cx="4476751" cy="3240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358676-A65D-F003-D997-E16F94DD0516}"/>
                </a:ext>
              </a:extLst>
            </p:cNvPr>
            <p:cNvSpPr txBox="1"/>
            <p:nvPr/>
          </p:nvSpPr>
          <p:spPr>
            <a:xfrm>
              <a:off x="7658100" y="5605004"/>
              <a:ext cx="3190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Let the tail wag the dog?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26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987" y="1207851"/>
            <a:ext cx="3962400" cy="2971500"/>
          </a:xfrm>
        </p:spPr>
        <p:txBody>
          <a:bodyPr/>
          <a:lstStyle/>
          <a:p>
            <a:r>
              <a:rPr lang="en-US" dirty="0"/>
              <a:t>Thanks to the Gamma Group</a:t>
            </a:r>
          </a:p>
          <a:p>
            <a:pPr lvl="1"/>
            <a:r>
              <a:rPr lang="en-US" dirty="0"/>
              <a:t>Alexandra Gade</a:t>
            </a:r>
          </a:p>
          <a:p>
            <a:pPr lvl="1"/>
            <a:r>
              <a:rPr lang="en-US" dirty="0"/>
              <a:t>Ava Hill</a:t>
            </a:r>
          </a:p>
          <a:p>
            <a:pPr lvl="1"/>
            <a:r>
              <a:rPr lang="en-US" dirty="0"/>
              <a:t>Dirk Weisshaar</a:t>
            </a:r>
          </a:p>
          <a:p>
            <a:pPr lvl="1"/>
            <a:r>
              <a:rPr lang="en-US" dirty="0"/>
              <a:t>Gabriel </a:t>
            </a:r>
            <a:r>
              <a:rPr lang="en-US" dirty="0" err="1"/>
              <a:t>Grauvogel</a:t>
            </a:r>
            <a:endParaRPr lang="en-US" dirty="0"/>
          </a:p>
          <a:p>
            <a:pPr lvl="1"/>
            <a:r>
              <a:rPr lang="en-US" dirty="0"/>
              <a:t>Marshall Basson</a:t>
            </a:r>
          </a:p>
          <a:p>
            <a:pPr lvl="1"/>
            <a:r>
              <a:rPr lang="en-US" dirty="0"/>
              <a:t>Joseph Chung-Jung</a:t>
            </a:r>
          </a:p>
          <a:p>
            <a:pPr lvl="1"/>
            <a:r>
              <a:rPr lang="en-US" dirty="0"/>
              <a:t>Stephen Gillespie</a:t>
            </a:r>
          </a:p>
          <a:p>
            <a:pPr lvl="1"/>
            <a:r>
              <a:rPr lang="en-US" dirty="0"/>
              <a:t>Tom Parry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4BED5-6C71-492E-945B-1E85797BEDF6}"/>
              </a:ext>
            </a:extLst>
          </p:cNvPr>
          <p:cNvSpPr txBox="1"/>
          <p:nvPr/>
        </p:nvSpPr>
        <p:spPr>
          <a:xfrm>
            <a:off x="6680200" y="4600778"/>
            <a:ext cx="5410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work was supported by the U.S. Department of Energy, Office of Science, Office of Nuclear Physics under Contracts No. DE-SC0020451, DE-SC0019034, and DE-SC0023633 </a:t>
            </a:r>
            <a:endParaRPr lang="en-US" sz="20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677527" y="1197045"/>
            <a:ext cx="4879223" cy="29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dirty="0"/>
              <a:t>And former Gamma Group members</a:t>
            </a:r>
          </a:p>
          <a:p>
            <a:pPr lvl="1"/>
            <a:r>
              <a:rPr lang="en-US" dirty="0"/>
              <a:t>Brandon Elman</a:t>
            </a:r>
          </a:p>
          <a:p>
            <a:pPr lvl="1"/>
            <a:r>
              <a:rPr lang="en-US" dirty="0"/>
              <a:t>Brenden Longfellow</a:t>
            </a:r>
          </a:p>
          <a:p>
            <a:pPr lvl="1"/>
            <a:r>
              <a:rPr lang="en-US" dirty="0"/>
              <a:t>Daniel Rhodes</a:t>
            </a:r>
          </a:p>
          <a:p>
            <a:pPr lvl="1"/>
            <a:r>
              <a:rPr lang="en-US" dirty="0"/>
              <a:t>Elizabeth Rubino</a:t>
            </a:r>
          </a:p>
          <a:p>
            <a:pPr lvl="1"/>
            <a:r>
              <a:rPr lang="en-US" dirty="0"/>
              <a:t>Jing Li</a:t>
            </a:r>
          </a:p>
          <a:p>
            <a:pPr lvl="1"/>
            <a:r>
              <a:rPr lang="en-US" dirty="0"/>
              <a:t>Mark Spieker</a:t>
            </a:r>
          </a:p>
          <a:p>
            <a:pPr lvl="1"/>
            <a:r>
              <a:rPr lang="en-US" dirty="0"/>
              <a:t>Sayani Biswas</a:t>
            </a:r>
          </a:p>
          <a:p>
            <a:pPr lvl="1"/>
            <a:r>
              <a:rPr lang="en-US" dirty="0"/>
              <a:t>Tobias Beck</a:t>
            </a:r>
          </a:p>
          <a:p>
            <a:pPr marL="211709" lvl="1" indent="0">
              <a:buNone/>
            </a:pP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763B49A-0AAE-048F-D428-D64306CB6B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/>
          <a:p>
            <a:pPr>
              <a:defRPr/>
            </a:pPr>
            <a:r>
              <a:rPr lang="en-US"/>
              <a:t>P. Farris November 2024</a:t>
            </a:r>
          </a:p>
        </p:txBody>
      </p:sp>
    </p:spTree>
    <p:extLst>
      <p:ext uri="{BB962C8B-B14F-4D97-AF65-F5344CB8AC3E}">
        <p14:creationId xmlns:p14="http://schemas.microsoft.com/office/powerpoint/2010/main" val="3322717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20603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 Slides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37325" y="6356350"/>
            <a:ext cx="5654675" cy="365125"/>
          </a:xfrm>
        </p:spPr>
        <p:txBody>
          <a:bodyPr/>
          <a:lstStyle/>
          <a:p>
            <a:pPr>
              <a:defRPr/>
            </a:pPr>
            <a:r>
              <a:rPr lang="en-US"/>
              <a:t>P. Farris November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56350"/>
            <a:ext cx="1016000" cy="365125"/>
          </a:xfrm>
        </p:spPr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08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D1FCADE0-8EE7-9D52-31EA-34C8C508C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708" y="3934605"/>
            <a:ext cx="4808606" cy="2051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Lorentz Focusing Effects Overall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lang="en-US"/>
                  <a:t> Distribution in GRETINA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34615" b="-4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/>
          <a:p>
            <a:pPr>
              <a:defRPr/>
            </a:pPr>
            <a:r>
              <a:rPr lang="en-US"/>
              <a:t>P. Farris April 2024</a:t>
            </a:r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2961289F-C87E-6EF1-6BDC-9D59F6B0BBF8}"/>
              </a:ext>
            </a:extLst>
          </p:cNvPr>
          <p:cNvSpPr txBox="1">
            <a:spLocks/>
          </p:cNvSpPr>
          <p:nvPr/>
        </p:nvSpPr>
        <p:spPr>
          <a:xfrm>
            <a:off x="-1" y="1073275"/>
            <a:ext cx="6356411" cy="2894940"/>
          </a:xfrm>
          <a:prstGeom prst="rect">
            <a:avLst/>
          </a:prstGeom>
        </p:spPr>
        <p:txBody>
          <a:bodyPr/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kern="0" dirty="0"/>
              <a:t>Events that scatter along increasing/decreasing theta must be more parallel to the reaction plane</a:t>
            </a:r>
          </a:p>
          <a:p>
            <a:r>
              <a:rPr lang="en-US" kern="0" dirty="0"/>
              <a:t>Crystals have slightly more hit intensity on the forward edge than the backward edge due to Lorentz focusing</a:t>
            </a:r>
          </a:p>
          <a:p>
            <a:r>
              <a:rPr lang="en-US" kern="0" dirty="0"/>
              <a:t>This creates a preferred scattering direction between the two parallel angles</a:t>
            </a:r>
          </a:p>
          <a:p>
            <a:endParaRPr lang="en-US" kern="0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8A5119D-AABB-4532-AC32-A3CF39CDAB47}"/>
              </a:ext>
            </a:extLst>
          </p:cNvPr>
          <p:cNvGrpSpPr/>
          <p:nvPr/>
        </p:nvGrpSpPr>
        <p:grpSpPr>
          <a:xfrm>
            <a:off x="1662893" y="3934605"/>
            <a:ext cx="3269921" cy="2108954"/>
            <a:chOff x="1312066" y="3877227"/>
            <a:chExt cx="3269921" cy="210895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0275B1E-E44B-1E76-0313-BEEA846B542E}"/>
                </a:ext>
              </a:extLst>
            </p:cNvPr>
            <p:cNvGrpSpPr/>
            <p:nvPr/>
          </p:nvGrpSpPr>
          <p:grpSpPr>
            <a:xfrm>
              <a:off x="1312066" y="3877227"/>
              <a:ext cx="3269921" cy="1830473"/>
              <a:chOff x="1312066" y="3877227"/>
              <a:chExt cx="3269921" cy="1830473"/>
            </a:xfrm>
          </p:grpSpPr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DCA69FD4-61CE-2310-CB1A-C351B3245546}"/>
                  </a:ext>
                </a:extLst>
              </p:cNvPr>
              <p:cNvSpPr/>
              <p:nvPr/>
            </p:nvSpPr>
            <p:spPr>
              <a:xfrm>
                <a:off x="1825070" y="3877227"/>
                <a:ext cx="2093712" cy="1788693"/>
              </a:xfrm>
              <a:prstGeom prst="hexag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89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BAE5D48F-08E7-1980-B676-913A6A1250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6803" y="4112101"/>
                <a:ext cx="0" cy="137124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10CF391D-87A8-7600-4A65-0B2ECBB4958D}"/>
                      </a:ext>
                    </a:extLst>
                  </p:cNvPr>
                  <p:cNvSpPr txBox="1"/>
                  <p:nvPr/>
                </p:nvSpPr>
                <p:spPr>
                  <a:xfrm>
                    <a:off x="1312066" y="4654666"/>
                    <a:ext cx="20069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10CF391D-87A8-7600-4A65-0B2ECBB495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2066" y="4654666"/>
                    <a:ext cx="200696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7273" r="-18182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D100E5BA-4029-2A99-1421-3832AFBB7F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61327" y="4112101"/>
                <a:ext cx="0" cy="1441086"/>
              </a:xfrm>
              <a:prstGeom prst="straightConnector1">
                <a:avLst/>
              </a:prstGeom>
              <a:ln w="38100">
                <a:gradFill>
                  <a:gsLst>
                    <a:gs pos="100000">
                      <a:srgbClr val="FFC000"/>
                    </a:gs>
                    <a:gs pos="0">
                      <a:srgbClr val="00B0F0"/>
                    </a:gs>
                  </a:gsLst>
                  <a:lin ang="5400000" scaled="1"/>
                </a:gra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D1C5B83-F998-0EA8-DF51-6F9A5C67DE5A}"/>
                  </a:ext>
                </a:extLst>
              </p:cNvPr>
              <p:cNvSpPr txBox="1"/>
              <p:nvPr/>
            </p:nvSpPr>
            <p:spPr>
              <a:xfrm rot="5400000">
                <a:off x="3864616" y="4660369"/>
                <a:ext cx="10654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Intensity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712161D-5770-D5E2-9AA4-987A1824C7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78504" y="5025427"/>
                <a:ext cx="0" cy="4037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Explosion: 8 Points 36">
                    <a:extLst>
                      <a:ext uri="{FF2B5EF4-FFF2-40B4-BE49-F238E27FC236}">
                        <a16:creationId xmlns:a16="http://schemas.microsoft.com/office/drawing/2014/main" id="{92507D82-7167-5458-3B8A-008FEE834B17}"/>
                      </a:ext>
                    </a:extLst>
                  </p:cNvPr>
                  <p:cNvSpPr/>
                  <p:nvPr/>
                </p:nvSpPr>
                <p:spPr>
                  <a:xfrm>
                    <a:off x="2713472" y="5327444"/>
                    <a:ext cx="351452" cy="380256"/>
                  </a:xfrm>
                  <a:prstGeom prst="irregularSeal1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37" name="Explosion: 8 Points 36">
                    <a:extLst>
                      <a:ext uri="{FF2B5EF4-FFF2-40B4-BE49-F238E27FC236}">
                        <a16:creationId xmlns:a16="http://schemas.microsoft.com/office/drawing/2014/main" id="{92507D82-7167-5458-3B8A-008FEE834B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3472" y="5327444"/>
                    <a:ext cx="351452" cy="380256"/>
                  </a:xfrm>
                  <a:prstGeom prst="irregularSeal1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159E667-733A-BBFF-27AD-88EEF852B55A}"/>
                </a:ext>
              </a:extLst>
            </p:cNvPr>
            <p:cNvCxnSpPr>
              <a:cxnSpLocks/>
            </p:cNvCxnSpPr>
            <p:nvPr/>
          </p:nvCxnSpPr>
          <p:spPr>
            <a:xfrm>
              <a:off x="2878504" y="5605925"/>
              <a:ext cx="0" cy="3802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BC6F9A5D-B30B-6C0A-B4B1-55B80708A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685" y="1070016"/>
            <a:ext cx="4808607" cy="2805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528880-03DB-6119-D963-215503DE5011}"/>
                  </a:ext>
                </a:extLst>
              </p:cNvPr>
              <p:cNvSpPr txBox="1"/>
              <p:nvPr/>
            </p:nvSpPr>
            <p:spPr>
              <a:xfrm rot="16200000">
                <a:off x="6373133" y="1378250"/>
                <a:ext cx="47577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200" dirty="0"/>
                  <a:t> [deg]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528880-03DB-6119-D963-215503DE5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373133" y="1378250"/>
                <a:ext cx="475771" cy="184666"/>
              </a:xfrm>
              <a:prstGeom prst="rect">
                <a:avLst/>
              </a:prstGeom>
              <a:blipFill>
                <a:blip r:embed="rId7"/>
                <a:stretch>
                  <a:fillRect l="-29032" t="-19231" r="-45161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491286-A194-A5DC-9875-AAD79EB26EB5}"/>
                  </a:ext>
                </a:extLst>
              </p:cNvPr>
              <p:cNvSpPr txBox="1"/>
              <p:nvPr/>
            </p:nvSpPr>
            <p:spPr>
              <a:xfrm>
                <a:off x="10195802" y="3782704"/>
                <a:ext cx="49385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200" dirty="0"/>
                  <a:t> [deg]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491286-A194-A5DC-9875-AAD79EB26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5802" y="3782704"/>
                <a:ext cx="493853" cy="184666"/>
              </a:xfrm>
              <a:prstGeom prst="rect">
                <a:avLst/>
              </a:prstGeom>
              <a:blipFill>
                <a:blip r:embed="rId8"/>
                <a:stretch>
                  <a:fillRect l="-14815" t="-30000" r="-18519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/>
          <a:p>
            <a:pPr>
              <a:defRPr/>
            </a:pPr>
            <a:r>
              <a:rPr lang="en-US"/>
              <a:t>P. Farris November 2024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0" y="1150484"/>
            <a:ext cx="7048870" cy="4877453"/>
          </a:xfrm>
          <a:prstGeom prst="rect">
            <a:avLst/>
          </a:prstGeom>
        </p:spPr>
        <p:txBody>
          <a:bodyPr/>
          <a:lstStyle>
            <a:lvl1pPr marL="180195" indent="-180195" algn="l" defTabSz="803370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94" indent="-15166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641" indent="-160673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90" indent="-13364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3087" indent="-18019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507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590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672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752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sz="2400" kern="0" dirty="0"/>
              <a:t>Using Tracking Arrays as Compton Polarimeters</a:t>
            </a:r>
          </a:p>
          <a:p>
            <a:endParaRPr lang="en-US" sz="2400" kern="0" dirty="0"/>
          </a:p>
          <a:p>
            <a:r>
              <a:rPr lang="en-US" sz="2400" kern="0" dirty="0"/>
              <a:t>Attempting Linear Polarization Analysis With Fast Beam Data</a:t>
            </a:r>
          </a:p>
          <a:p>
            <a:endParaRPr lang="en-US" sz="2400" kern="0" dirty="0"/>
          </a:p>
          <a:p>
            <a:r>
              <a:rPr lang="en-US" sz="2400" kern="0" dirty="0"/>
              <a:t>A Confounding Correlation from Fast Beam Data</a:t>
            </a:r>
          </a:p>
          <a:p>
            <a:endParaRPr lang="en-US" sz="2400" kern="0" dirty="0"/>
          </a:p>
          <a:p>
            <a:r>
              <a:rPr lang="en-US" sz="2400" kern="0" dirty="0"/>
              <a:t>Accounting for the Correlation</a:t>
            </a:r>
          </a:p>
          <a:p>
            <a:endParaRPr lang="en-US" sz="2400" kern="0" dirty="0"/>
          </a:p>
          <a:p>
            <a:r>
              <a:rPr lang="en-US" sz="2400" kern="0" dirty="0"/>
              <a:t>Summary &amp; Outlook</a:t>
            </a:r>
          </a:p>
        </p:txBody>
      </p:sp>
      <p:pic>
        <p:nvPicPr>
          <p:cNvPr id="8" name="Picture 7" descr="A circular object with a circular pattern&#10;&#10;Description automatically generated">
            <a:extLst>
              <a:ext uri="{FF2B5EF4-FFF2-40B4-BE49-F238E27FC236}">
                <a16:creationId xmlns:a16="http://schemas.microsoft.com/office/drawing/2014/main" id="{6D5DE5D4-C987-FA4B-D195-B6C6F0BF1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365" y="1332120"/>
            <a:ext cx="4456590" cy="44565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C127AD-DE3A-3B4C-5CA0-CB2C87021821}"/>
              </a:ext>
            </a:extLst>
          </p:cNvPr>
          <p:cNvSpPr txBox="1"/>
          <p:nvPr/>
        </p:nvSpPr>
        <p:spPr>
          <a:xfrm>
            <a:off x="8636003" y="5795580"/>
            <a:ext cx="2814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Courtesy of </a:t>
            </a:r>
            <a:r>
              <a:rPr lang="en-US" sz="1200" dirty="0" err="1"/>
              <a:t>Shumpei</a:t>
            </a:r>
            <a:r>
              <a:rPr lang="en-US" sz="1200" dirty="0"/>
              <a:t> Noji (FRIB)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D61BD-FFB0-E7EA-C217-DC69DDD6F7DD}"/>
              </a:ext>
            </a:extLst>
          </p:cNvPr>
          <p:cNvSpPr txBox="1"/>
          <p:nvPr/>
        </p:nvSpPr>
        <p:spPr>
          <a:xfrm>
            <a:off x="8549196" y="987168"/>
            <a:ext cx="246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GRETINA Quads</a:t>
            </a:r>
          </a:p>
        </p:txBody>
      </p:sp>
    </p:spTree>
    <p:extLst>
      <p:ext uri="{BB962C8B-B14F-4D97-AF65-F5344CB8AC3E}">
        <p14:creationId xmlns:p14="http://schemas.microsoft.com/office/powerpoint/2010/main" val="2110357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752EF-FFD0-861D-729B-CFCA9D919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Algorithm vs Main Interaction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B03F9C-52F4-1C55-B376-0C54878AF6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Presenter, 12 Month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19610-3870-DA7D-36A3-2BF3561F0F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B46160-5378-D5B6-12D6-2CE9F1CC0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1185862"/>
            <a:ext cx="8943975" cy="4486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3D202B-7D5C-794A-5282-917779311039}"/>
              </a:ext>
            </a:extLst>
          </p:cNvPr>
          <p:cNvSpPr txBox="1"/>
          <p:nvPr/>
        </p:nvSpPr>
        <p:spPr>
          <a:xfrm>
            <a:off x="2584704" y="1316736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/>
              <a:t>64</a:t>
            </a:r>
            <a:r>
              <a:rPr lang="en-US"/>
              <a:t>Fe</a:t>
            </a:r>
          </a:p>
        </p:txBody>
      </p:sp>
    </p:spTree>
    <p:extLst>
      <p:ext uri="{BB962C8B-B14F-4D97-AF65-F5344CB8AC3E}">
        <p14:creationId xmlns:p14="http://schemas.microsoft.com/office/powerpoint/2010/main" val="3549535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752EF-FFD0-861D-729B-CFCA9D919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Algorithm vs Main Interaction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B03F9C-52F4-1C55-B376-0C54878AF6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Presenter, 12 Month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19610-3870-DA7D-36A3-2BF3561F0F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0C587C-91F6-5AA3-0EE8-1C5D372FA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7" y="1004887"/>
            <a:ext cx="7400925" cy="4848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1FE926-FFC0-FB7C-7517-E368BCBA7E82}"/>
              </a:ext>
            </a:extLst>
          </p:cNvPr>
          <p:cNvSpPr txBox="1"/>
          <p:nvPr/>
        </p:nvSpPr>
        <p:spPr>
          <a:xfrm>
            <a:off x="3322510" y="1328679"/>
            <a:ext cx="71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/>
              <a:t>43</a:t>
            </a:r>
            <a:r>
              <a:rPr lang="en-US"/>
              <a:t>Cl</a:t>
            </a:r>
          </a:p>
        </p:txBody>
      </p:sp>
    </p:spTree>
    <p:extLst>
      <p:ext uri="{BB962C8B-B14F-4D97-AF65-F5344CB8AC3E}">
        <p14:creationId xmlns:p14="http://schemas.microsoft.com/office/powerpoint/2010/main" val="302149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9094"/>
            <a:ext cx="10522754" cy="911948"/>
          </a:xfrm>
        </p:spPr>
        <p:txBody>
          <a:bodyPr/>
          <a:lstStyle/>
          <a:p>
            <a:r>
              <a:rPr lang="en-US" dirty="0"/>
              <a:t>Tracking Arrays are Powerful Compton Polarimeters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265704" y="6481658"/>
            <a:ext cx="762000" cy="364628"/>
          </a:xfrm>
        </p:spPr>
        <p:txBody>
          <a:bodyPr/>
          <a:lstStyle/>
          <a:p>
            <a:pPr>
              <a:defRPr/>
            </a:pPr>
            <a:r>
              <a:rPr lang="en-US" dirty="0"/>
              <a:t>, Slide </a:t>
            </a:r>
            <a:fld id="{CF988859-7953-4624-98C4-717249B46A1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77878" y="6089861"/>
            <a:ext cx="588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64308"/>
                </a:solidFill>
              </a:rPr>
              <a:t>[1] Adapted from B. </a:t>
            </a:r>
            <a:r>
              <a:rPr lang="en-US" sz="800" dirty="0" err="1">
                <a:solidFill>
                  <a:srgbClr val="064308"/>
                </a:solidFill>
              </a:rPr>
              <a:t>Alikhani</a:t>
            </a:r>
            <a:r>
              <a:rPr lang="en-US" sz="800" dirty="0">
                <a:solidFill>
                  <a:srgbClr val="064308"/>
                </a:solidFill>
              </a:rPr>
              <a:t>, et al. Compton polarimetry with a 36-fold segmented </a:t>
            </a:r>
            <a:r>
              <a:rPr lang="en-US" sz="800" dirty="0" err="1">
                <a:solidFill>
                  <a:srgbClr val="064308"/>
                </a:solidFill>
              </a:rPr>
              <a:t>HPGe</a:t>
            </a:r>
            <a:r>
              <a:rPr lang="en-US" sz="800" dirty="0">
                <a:solidFill>
                  <a:srgbClr val="064308"/>
                </a:solidFill>
              </a:rPr>
              <a:t>-detector of the AGATA-type. </a:t>
            </a:r>
            <a:r>
              <a:rPr lang="en-US" sz="800" dirty="0" err="1">
                <a:solidFill>
                  <a:srgbClr val="064308"/>
                </a:solidFill>
              </a:rPr>
              <a:t>Nucl</a:t>
            </a:r>
            <a:r>
              <a:rPr lang="en-US" sz="800" dirty="0">
                <a:solidFill>
                  <a:srgbClr val="064308"/>
                </a:solidFill>
              </a:rPr>
              <a:t>. </a:t>
            </a:r>
            <a:r>
              <a:rPr lang="en-US" sz="800" dirty="0" err="1">
                <a:solidFill>
                  <a:srgbClr val="064308"/>
                </a:solidFill>
              </a:rPr>
              <a:t>Instrum</a:t>
            </a:r>
            <a:r>
              <a:rPr lang="en-US" sz="800" dirty="0">
                <a:solidFill>
                  <a:srgbClr val="064308"/>
                </a:solidFill>
              </a:rPr>
              <a:t>. Methods in Phys. Res. A, Volume 675 (2012)</a:t>
            </a:r>
          </a:p>
          <a:p>
            <a:r>
              <a:rPr lang="en-US" sz="800" dirty="0">
                <a:solidFill>
                  <a:srgbClr val="064308"/>
                </a:solidFill>
              </a:rPr>
              <a:t>[2] C. Morse, et al. The polarization sensitivity of GRETINA. </a:t>
            </a:r>
            <a:r>
              <a:rPr lang="en-US" sz="800" dirty="0" err="1">
                <a:solidFill>
                  <a:srgbClr val="064308"/>
                </a:solidFill>
              </a:rPr>
              <a:t>Nucl</a:t>
            </a:r>
            <a:r>
              <a:rPr lang="en-US" sz="800" dirty="0">
                <a:solidFill>
                  <a:srgbClr val="064308"/>
                </a:solidFill>
              </a:rPr>
              <a:t>. </a:t>
            </a:r>
            <a:r>
              <a:rPr lang="en-US" sz="800" dirty="0" err="1">
                <a:solidFill>
                  <a:srgbClr val="064308"/>
                </a:solidFill>
              </a:rPr>
              <a:t>Instrum</a:t>
            </a:r>
            <a:r>
              <a:rPr lang="en-US" sz="800" dirty="0">
                <a:solidFill>
                  <a:srgbClr val="064308"/>
                </a:solidFill>
              </a:rPr>
              <a:t>. Methods in Phys. Res. A, Volume 1025 (2022)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8CB98-0455-B9A2-190B-2B4AE530D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3" y="1121687"/>
            <a:ext cx="5814671" cy="2159837"/>
          </a:xfrm>
          <a:prstGeom prst="rect">
            <a:avLst/>
          </a:prstGeom>
        </p:spPr>
      </p:pic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D40CC289-707A-7AB2-426D-BAC17D37BD8F}"/>
              </a:ext>
            </a:extLst>
          </p:cNvPr>
          <p:cNvSpPr/>
          <p:nvPr/>
        </p:nvSpPr>
        <p:spPr>
          <a:xfrm>
            <a:off x="4516385" y="1928989"/>
            <a:ext cx="307619" cy="27261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2F0848B-3C3E-B44D-F8C1-0EAE21B65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875" y="1010104"/>
            <a:ext cx="5562265" cy="5079757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043381E-7231-37E4-D40D-E0BE5C59A363}"/>
              </a:ext>
            </a:extLst>
          </p:cNvPr>
          <p:cNvCxnSpPr>
            <a:cxnSpLocks/>
          </p:cNvCxnSpPr>
          <p:nvPr/>
        </p:nvCxnSpPr>
        <p:spPr bwMode="auto">
          <a:xfrm>
            <a:off x="9427521" y="3849167"/>
            <a:ext cx="0" cy="114382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A426C1-B9B6-D25C-07D1-C56E3548F508}"/>
              </a:ext>
            </a:extLst>
          </p:cNvPr>
          <p:cNvCxnSpPr>
            <a:cxnSpLocks/>
          </p:cNvCxnSpPr>
          <p:nvPr/>
        </p:nvCxnSpPr>
        <p:spPr bwMode="auto">
          <a:xfrm>
            <a:off x="8419765" y="3769688"/>
            <a:ext cx="112391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1DA0869-A607-FE55-5694-97508AC08760}"/>
              </a:ext>
            </a:extLst>
          </p:cNvPr>
          <p:cNvSpPr/>
          <p:nvPr/>
        </p:nvSpPr>
        <p:spPr>
          <a:xfrm rot="498959">
            <a:off x="1063006" y="2372433"/>
            <a:ext cx="508690" cy="431140"/>
          </a:xfrm>
          <a:prstGeom prst="triangle">
            <a:avLst/>
          </a:prstGeom>
          <a:solidFill>
            <a:srgbClr val="608CD3"/>
          </a:solidFill>
          <a:ln>
            <a:solidFill>
              <a:srgbClr val="608CD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xplosion: 8 Points 26">
            <a:extLst>
              <a:ext uri="{FF2B5EF4-FFF2-40B4-BE49-F238E27FC236}">
                <a16:creationId xmlns:a16="http://schemas.microsoft.com/office/drawing/2014/main" id="{97B11B0F-A8CF-6D1D-67EC-3408356A7F50}"/>
              </a:ext>
            </a:extLst>
          </p:cNvPr>
          <p:cNvSpPr/>
          <p:nvPr/>
        </p:nvSpPr>
        <p:spPr>
          <a:xfrm>
            <a:off x="4992635" y="1550947"/>
            <a:ext cx="307619" cy="27261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8">
                <a:extLst>
                  <a:ext uri="{FF2B5EF4-FFF2-40B4-BE49-F238E27FC236}">
                    <a16:creationId xmlns:a16="http://schemas.microsoft.com/office/drawing/2014/main" id="{9E6AED4D-F83E-16A1-3BCA-C79EC18638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79" y="3299827"/>
                <a:ext cx="6263096" cy="2544310"/>
              </a:xfrm>
              <a:prstGeom prst="rect">
                <a:avLst/>
              </a:prstGeom>
            </p:spPr>
            <p:txBody>
              <a:bodyPr/>
              <a:lstStyle>
                <a:lvl1pPr marL="180178" indent="-180178" algn="l" defTabSz="803293" rtl="0" eaLnBrk="1" fontAlgn="base" hangingPunct="1">
                  <a:lnSpc>
                    <a:spcPct val="90000"/>
                  </a:lnSpc>
                  <a:spcBef>
                    <a:spcPts val="1206"/>
                  </a:spcBef>
                  <a:spcAft>
                    <a:spcPct val="0"/>
                  </a:spcAft>
                  <a:buSzPct val="100000"/>
                  <a:buFont typeface="Wingdings" pitchFamily="2" charset="2"/>
                  <a:buChar char="§"/>
                  <a:defRPr sz="220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defRPr>
                </a:lvl1pPr>
                <a:lvl2pPr marL="363359" indent="-151650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/>
                  </a:defRPr>
                </a:lvl2pPr>
                <a:lvl3pPr marL="591584" indent="-160658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Lucida Grande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ヒラギノ角ゴ Pro W3" pitchFamily="-111" charset="-128"/>
                    <a:cs typeface="ヒラギノ角ゴ Pro W3" pitchFamily="-111" charset="-128"/>
                  </a:defRPr>
                </a:lvl3pPr>
                <a:lvl4pPr marL="728219" indent="-133632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4pPr>
                <a:lvl5pPr marL="1002991" indent="-180178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Lucida Grande" charset="0"/>
                  <a:buChar char="»"/>
                  <a:defRPr sz="14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5pPr>
                <a:lvl6pPr marL="2223294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6pPr>
                <a:lvl7pPr marL="2680333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7pPr>
                <a:lvl8pPr marL="3137372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8pPr>
                <a:lvl9pPr marL="3594407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9pPr>
              </a:lstStyle>
              <a:p>
                <a:r>
                  <a:rPr lang="en-US" kern="0" dirty="0"/>
                  <a:t>The first two interaction points determine the Compton scattering plane </a:t>
                </a:r>
              </a:p>
              <a:p>
                <a:r>
                  <a:rPr lang="en-US" kern="0" dirty="0"/>
                  <a:t>The distribution of the Compton scattering plane orientations probes the asymmetry from linearly polarized gamma rays</a:t>
                </a:r>
              </a:p>
              <a:p>
                <a:r>
                  <a:rPr lang="en-US" kern="0" dirty="0"/>
                  <a:t>Asymmetry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kern="0" dirty="0"/>
                  <a:t> is proportional to the amplitude in the azimuthal scattering angle distribution</a:t>
                </a:r>
              </a:p>
            </p:txBody>
          </p:sp>
        </mc:Choice>
        <mc:Fallback xmlns="">
          <p:sp>
            <p:nvSpPr>
              <p:cNvPr id="28" name="Content Placeholder 8">
                <a:extLst>
                  <a:ext uri="{FF2B5EF4-FFF2-40B4-BE49-F238E27FC236}">
                    <a16:creationId xmlns:a16="http://schemas.microsoft.com/office/drawing/2014/main" id="{9E6AED4D-F83E-16A1-3BCA-C79EC1863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9" y="3299827"/>
                <a:ext cx="6263096" cy="2544310"/>
              </a:xfrm>
              <a:prstGeom prst="rect">
                <a:avLst/>
              </a:prstGeom>
              <a:blipFill>
                <a:blip r:embed="rId5"/>
                <a:stretch>
                  <a:fillRect l="-1071" t="-2632" b="-3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97C776F-6D70-7848-4193-FDF1A4574D6B}"/>
                  </a:ext>
                </a:extLst>
              </p:cNvPr>
              <p:cNvSpPr txBox="1"/>
              <p:nvPr/>
            </p:nvSpPr>
            <p:spPr>
              <a:xfrm>
                <a:off x="7350210" y="5197875"/>
                <a:ext cx="199625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97C776F-6D70-7848-4193-FDF1A457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210" y="5197875"/>
                <a:ext cx="1996251" cy="215444"/>
              </a:xfrm>
              <a:prstGeom prst="rect">
                <a:avLst/>
              </a:prstGeom>
              <a:blipFill>
                <a:blip r:embed="rId6"/>
                <a:stretch>
                  <a:fillRect l="-1223" r="-244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3B62F9-A1FE-9680-AB0D-DA7676BA51CD}"/>
                  </a:ext>
                </a:extLst>
              </p:cNvPr>
              <p:cNvSpPr txBox="1"/>
              <p:nvPr/>
            </p:nvSpPr>
            <p:spPr>
              <a:xfrm>
                <a:off x="9463032" y="4305889"/>
                <a:ext cx="3810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3B62F9-A1FE-9680-AB0D-DA7676BA5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032" y="4305889"/>
                <a:ext cx="381000" cy="215444"/>
              </a:xfrm>
              <a:prstGeom prst="rect">
                <a:avLst/>
              </a:prstGeom>
              <a:blipFill>
                <a:blip r:embed="rId7"/>
                <a:stretch>
                  <a:fillRect l="-634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BBCC4B9D-2EBD-840C-BECE-D2A6DE2079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185697" y="6481658"/>
            <a:ext cx="5080007" cy="364628"/>
          </a:xfrm>
        </p:spPr>
        <p:txBody>
          <a:bodyPr/>
          <a:lstStyle/>
          <a:p>
            <a:pPr>
              <a:defRPr/>
            </a:pPr>
            <a:r>
              <a:rPr lang="en-US" dirty="0"/>
              <a:t>P. Farris November 2024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8CF8CF1-E7FE-C158-E128-6282D7BECE94}"/>
                  </a:ext>
                </a:extLst>
              </p:cNvPr>
              <p:cNvSpPr txBox="1"/>
              <p:nvPr/>
            </p:nvSpPr>
            <p:spPr>
              <a:xfrm>
                <a:off x="10205070" y="4936455"/>
                <a:ext cx="969624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𝑄𝑃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8CF8CF1-E7FE-C158-E128-6282D7BEC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5070" y="4936455"/>
                <a:ext cx="969624" cy="4610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937F29-FADE-5CF7-441E-45E39F8BF215}"/>
                  </a:ext>
                </a:extLst>
              </p:cNvPr>
              <p:cNvSpPr txBox="1"/>
              <p:nvPr/>
            </p:nvSpPr>
            <p:spPr>
              <a:xfrm>
                <a:off x="10060707" y="1273948"/>
                <a:ext cx="190032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𝑟𝑒𝑐𝑜𝑖𝑙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&lt;0.005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937F29-FADE-5CF7-441E-45E39F8BF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707" y="1273948"/>
                <a:ext cx="1900322" cy="276999"/>
              </a:xfrm>
              <a:prstGeom prst="rect">
                <a:avLst/>
              </a:prstGeom>
              <a:blipFill>
                <a:blip r:embed="rId9"/>
                <a:stretch>
                  <a:fillRect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70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Approach to Choosing Interaction Point Order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Farris November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0" y="1589193"/>
            <a:ext cx="6471821" cy="4442887"/>
          </a:xfrm>
          <a:prstGeom prst="rect">
            <a:avLst/>
          </a:prstGeom>
        </p:spPr>
        <p:txBody>
          <a:bodyPr/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kern="0"/>
              <a:t>The Main Interaction assumption takes the highest energy deposition interaction point as the first</a:t>
            </a:r>
          </a:p>
          <a:p>
            <a:r>
              <a:rPr lang="en-US" kern="0"/>
              <a:t>This assumption does well identifying the first interaction point, performing better than some conventional tracking algorithms</a:t>
            </a:r>
          </a:p>
          <a:p>
            <a:r>
              <a:rPr lang="en-US" kern="0"/>
              <a:t>We extend this idea and choose the second highest energy deposition as our second interaction point</a:t>
            </a:r>
          </a:p>
          <a:p>
            <a:r>
              <a:rPr lang="en-US" kern="0"/>
              <a:t>We only consider interaction points within a single crystal</a:t>
            </a:r>
          </a:p>
          <a:p>
            <a:endParaRPr lang="en-US" kern="0"/>
          </a:p>
          <a:p>
            <a:endParaRPr lang="en-US" kern="0"/>
          </a:p>
          <a:p>
            <a:endParaRPr lang="en-US" kern="0"/>
          </a:p>
        </p:txBody>
      </p:sp>
      <p:grpSp>
        <p:nvGrpSpPr>
          <p:cNvPr id="10" name="Group 9"/>
          <p:cNvGrpSpPr/>
          <p:nvPr/>
        </p:nvGrpSpPr>
        <p:grpSpPr>
          <a:xfrm>
            <a:off x="7505289" y="1457972"/>
            <a:ext cx="3254479" cy="4615871"/>
            <a:chOff x="5638800" y="1219200"/>
            <a:chExt cx="2899915" cy="4724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800" y="1219200"/>
              <a:ext cx="2899915" cy="47244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791200" y="12954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13946" y="3533064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462618" y="1596893"/>
            <a:ext cx="1968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Main Interaction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00555" y="3612018"/>
            <a:ext cx="1968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Tracking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6074" y="6078972"/>
            <a:ext cx="634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64308"/>
                </a:solidFill>
              </a:rPr>
              <a:t>[3] D. Weisshaar, et al. The performance of the γ-ray tracking array GRETINA for γ-ray spectroscopy with fast beams of rare isotopes, </a:t>
            </a:r>
            <a:r>
              <a:rPr lang="en-US" sz="1000" dirty="0" err="1">
                <a:solidFill>
                  <a:srgbClr val="064308"/>
                </a:solidFill>
              </a:rPr>
              <a:t>Nucl</a:t>
            </a:r>
            <a:r>
              <a:rPr lang="en-US" sz="1000" dirty="0">
                <a:solidFill>
                  <a:srgbClr val="064308"/>
                </a:solidFill>
              </a:rPr>
              <a:t>. </a:t>
            </a:r>
            <a:r>
              <a:rPr lang="en-US" sz="1000" dirty="0" err="1">
                <a:solidFill>
                  <a:srgbClr val="064308"/>
                </a:solidFill>
              </a:rPr>
              <a:t>Instrum</a:t>
            </a:r>
            <a:r>
              <a:rPr lang="en-US" sz="1000" dirty="0">
                <a:solidFill>
                  <a:srgbClr val="064308"/>
                </a:solidFill>
              </a:rPr>
              <a:t>. Methods in Phys. Res. A, Volume 847, (2017)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39651" y="5832329"/>
            <a:ext cx="1282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Energy [</a:t>
            </a:r>
            <a:r>
              <a:rPr lang="en-US" sz="1400" err="1"/>
              <a:t>keV</a:t>
            </a:r>
            <a:r>
              <a:rPr lang="en-US" sz="1400"/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10009938" y="3549919"/>
            <a:ext cx="1892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Counts / 1keV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004F3-F8EF-C8F7-9DBF-F9166D88C158}"/>
              </a:ext>
            </a:extLst>
          </p:cNvPr>
          <p:cNvSpPr txBox="1"/>
          <p:nvPr/>
        </p:nvSpPr>
        <p:spPr>
          <a:xfrm>
            <a:off x="6631618" y="1051415"/>
            <a:ext cx="477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Events where Main Int. and Tracking differ</a:t>
            </a:r>
          </a:p>
        </p:txBody>
      </p:sp>
    </p:spTree>
    <p:extLst>
      <p:ext uri="{BB962C8B-B14F-4D97-AF65-F5344CB8AC3E}">
        <p14:creationId xmlns:p14="http://schemas.microsoft.com/office/powerpoint/2010/main" val="201589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62E5CE-3A58-177A-680B-4B076CEED053}"/>
              </a:ext>
            </a:extLst>
          </p:cNvPr>
          <p:cNvGrpSpPr/>
          <p:nvPr/>
        </p:nvGrpSpPr>
        <p:grpSpPr>
          <a:xfrm>
            <a:off x="6013342" y="1310371"/>
            <a:ext cx="6170449" cy="4192125"/>
            <a:chOff x="6013342" y="1310371"/>
            <a:chExt cx="6170449" cy="41921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35E518C-BA5A-A4D4-1B0D-C43519C75482}"/>
                </a:ext>
              </a:extLst>
            </p:cNvPr>
            <p:cNvGrpSpPr/>
            <p:nvPr/>
          </p:nvGrpSpPr>
          <p:grpSpPr>
            <a:xfrm>
              <a:off x="6258710" y="1361175"/>
              <a:ext cx="5925081" cy="4015165"/>
              <a:chOff x="6165319" y="1439453"/>
              <a:chExt cx="5925081" cy="401516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30ACE55-9015-8040-7FD0-8DCB28C26D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65319" y="1439453"/>
                <a:ext cx="5925081" cy="401516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56165B2-EDC9-DDB5-C5F0-055C9BB5AA56}"/>
                      </a:ext>
                    </a:extLst>
                  </p:cNvPr>
                  <p:cNvSpPr txBox="1"/>
                  <p:nvPr/>
                </p:nvSpPr>
                <p:spPr>
                  <a:xfrm>
                    <a:off x="6908131" y="1656688"/>
                    <a:ext cx="1144561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aseline="30000" dirty="0"/>
                      <a:t>64</a:t>
                    </a:r>
                    <a:r>
                      <a:rPr lang="en-US" dirty="0"/>
                      <a:t>Fe</a:t>
                    </a:r>
                  </a:p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=0.44</m:t>
                        </m:r>
                      </m:oMath>
                    </a14:m>
                    <a:r>
                      <a:rPr lang="en-US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56165B2-EDC9-DDB5-C5F0-055C9BB5AA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8131" y="1656688"/>
                    <a:ext cx="1144561" cy="64633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604" t="-5660" b="-75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A7955E-392E-D675-69AD-134E0800AF37}"/>
                </a:ext>
              </a:extLst>
            </p:cNvPr>
            <p:cNvSpPr txBox="1"/>
            <p:nvPr/>
          </p:nvSpPr>
          <p:spPr>
            <a:xfrm>
              <a:off x="10004146" y="5163942"/>
              <a:ext cx="20862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Energy [keV]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7110D3-B429-F644-2286-3F43B63686CD}"/>
                </a:ext>
              </a:extLst>
            </p:cNvPr>
            <p:cNvSpPr txBox="1"/>
            <p:nvPr/>
          </p:nvSpPr>
          <p:spPr>
            <a:xfrm rot="16200000">
              <a:off x="5636776" y="1686937"/>
              <a:ext cx="10916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keV / bin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1115434-0A01-6C70-3FF3-66E52F6DB156}"/>
              </a:ext>
            </a:extLst>
          </p:cNvPr>
          <p:cNvSpPr txBox="1"/>
          <p:nvPr/>
        </p:nvSpPr>
        <p:spPr>
          <a:xfrm>
            <a:off x="8412705" y="2217391"/>
            <a:ext cx="119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 FWHM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32E21C0-BCEA-4775-2D4A-C33AB34C7A2E}"/>
              </a:ext>
            </a:extLst>
          </p:cNvPr>
          <p:cNvCxnSpPr/>
          <p:nvPr/>
        </p:nvCxnSpPr>
        <p:spPr>
          <a:xfrm>
            <a:off x="8412705" y="2670622"/>
            <a:ext cx="1059769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0583CC0-EFD9-81AA-3D98-2ECDCE240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Polarization With Fast Beams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0D65B-6A1B-42EE-44C1-41ED551C9E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E1625-1C5C-AECB-4D7E-BDFB0926E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1" y="1057924"/>
            <a:ext cx="5480389" cy="500498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D847195-FEE5-47C8-5BE2-B331E9580224}"/>
              </a:ext>
            </a:extLst>
          </p:cNvPr>
          <p:cNvSpPr txBox="1"/>
          <p:nvPr/>
        </p:nvSpPr>
        <p:spPr>
          <a:xfrm>
            <a:off x="5977878" y="6089861"/>
            <a:ext cx="5885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64308"/>
                </a:solidFill>
              </a:rPr>
              <a:t>[2] C. Morse, et al. The polarization sensitivity of GRETINA. </a:t>
            </a:r>
            <a:r>
              <a:rPr lang="en-US" sz="1000" dirty="0" err="1">
                <a:solidFill>
                  <a:srgbClr val="064308"/>
                </a:solidFill>
              </a:rPr>
              <a:t>Nucl</a:t>
            </a:r>
            <a:r>
              <a:rPr lang="en-US" sz="1000" dirty="0">
                <a:solidFill>
                  <a:srgbClr val="064308"/>
                </a:solidFill>
              </a:rPr>
              <a:t>. </a:t>
            </a:r>
            <a:r>
              <a:rPr lang="en-US" sz="1000" dirty="0" err="1">
                <a:solidFill>
                  <a:srgbClr val="064308"/>
                </a:solidFill>
              </a:rPr>
              <a:t>Instrum</a:t>
            </a:r>
            <a:r>
              <a:rPr lang="en-US" sz="1000" dirty="0">
                <a:solidFill>
                  <a:srgbClr val="064308"/>
                </a:solidFill>
              </a:rPr>
              <a:t>. Methods in Phys. Res. A, Volume 1025 (2022)</a:t>
            </a:r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A1AB48CF-721A-FF14-A24D-C6A80CEF00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/>
          <a:p>
            <a:pPr>
              <a:defRPr/>
            </a:pPr>
            <a:r>
              <a:rPr lang="en-US"/>
              <a:t>P. Farris November 2024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C7D94B-5E05-3DD6-B1D0-2264EF98F9AA}"/>
              </a:ext>
            </a:extLst>
          </p:cNvPr>
          <p:cNvGrpSpPr/>
          <p:nvPr/>
        </p:nvGrpSpPr>
        <p:grpSpPr>
          <a:xfrm>
            <a:off x="5994008" y="1014947"/>
            <a:ext cx="5976786" cy="4941620"/>
            <a:chOff x="5994008" y="1014947"/>
            <a:chExt cx="5976786" cy="49416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23BFA55-9CC1-FD37-D395-F1A87ED49FF7}"/>
                </a:ext>
              </a:extLst>
            </p:cNvPr>
            <p:cNvGrpSpPr/>
            <p:nvPr/>
          </p:nvGrpSpPr>
          <p:grpSpPr>
            <a:xfrm>
              <a:off x="5994008" y="1014947"/>
              <a:ext cx="5976786" cy="4941620"/>
              <a:chOff x="5991610" y="960530"/>
              <a:chExt cx="5976786" cy="494162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6A02C2C-D03D-3A6B-CDDA-F215956E785E}"/>
                  </a:ext>
                </a:extLst>
              </p:cNvPr>
              <p:cNvGrpSpPr/>
              <p:nvPr/>
            </p:nvGrpSpPr>
            <p:grpSpPr>
              <a:xfrm>
                <a:off x="5991610" y="960530"/>
                <a:ext cx="5976786" cy="4941620"/>
                <a:chOff x="5926172" y="1039056"/>
                <a:chExt cx="5976786" cy="4941620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4414E03C-0C00-DE33-AD8B-B060BE5BEFFB}"/>
                    </a:ext>
                  </a:extLst>
                </p:cNvPr>
                <p:cNvGrpSpPr/>
                <p:nvPr/>
              </p:nvGrpSpPr>
              <p:grpSpPr>
                <a:xfrm>
                  <a:off x="6017364" y="1187131"/>
                  <a:ext cx="5885594" cy="4785107"/>
                  <a:chOff x="6017365" y="1187130"/>
                  <a:chExt cx="5885594" cy="4785107"/>
                </a:xfrm>
              </p:grpSpPr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6495455E-08E5-9B49-FFDB-93E84A68AA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017365" y="1187130"/>
                    <a:ext cx="5885594" cy="2402994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5C6E915D-114E-9CDA-93C1-2352B9FED4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017365" y="3585946"/>
                    <a:ext cx="5492808" cy="238629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0C6487A-7A60-ACBF-7EE6-183C815B00D4}"/>
                    </a:ext>
                  </a:extLst>
                </p:cNvPr>
                <p:cNvSpPr txBox="1"/>
                <p:nvPr/>
              </p:nvSpPr>
              <p:spPr>
                <a:xfrm rot="16200000">
                  <a:off x="5133671" y="1831557"/>
                  <a:ext cx="189278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Counts / deg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7F3D49D9-633E-612C-0A99-35D8F4AB9C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102788" y="5765232"/>
                      <a:ext cx="602601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𝑟𝑎𝑑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7F3D49D9-633E-612C-0A99-35D8F4AB9C6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02788" y="5765232"/>
                      <a:ext cx="602601" cy="21544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9091" r="-9091" b="-371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E56232-0145-3EBF-BFD2-8BE7C770E369}"/>
                  </a:ext>
                </a:extLst>
              </p:cNvPr>
              <p:cNvSpPr txBox="1"/>
              <p:nvPr/>
            </p:nvSpPr>
            <p:spPr>
              <a:xfrm rot="16200000">
                <a:off x="5060842" y="4374749"/>
                <a:ext cx="22127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Normalized Counts / deg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9A25BB-0EB5-2A17-4EB8-0BD1F0DB8637}"/>
                </a:ext>
              </a:extLst>
            </p:cNvPr>
            <p:cNvSpPr txBox="1"/>
            <p:nvPr/>
          </p:nvSpPr>
          <p:spPr>
            <a:xfrm>
              <a:off x="6779284" y="3616820"/>
              <a:ext cx="1296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 FWHM gate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8FA0FB-8614-8997-526B-EB4051985F57}"/>
              </a:ext>
            </a:extLst>
          </p:cNvPr>
          <p:cNvGrpSpPr/>
          <p:nvPr/>
        </p:nvGrpSpPr>
        <p:grpSpPr>
          <a:xfrm>
            <a:off x="5977878" y="1000300"/>
            <a:ext cx="5476950" cy="4927391"/>
            <a:chOff x="354348" y="911790"/>
            <a:chExt cx="5476950" cy="492739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638B56C-50CC-1033-A41E-B5E7A38B8685}"/>
                </a:ext>
              </a:extLst>
            </p:cNvPr>
            <p:cNvGrpSpPr/>
            <p:nvPr/>
          </p:nvGrpSpPr>
          <p:grpSpPr>
            <a:xfrm>
              <a:off x="354348" y="911790"/>
              <a:ext cx="5476950" cy="4927391"/>
              <a:chOff x="6503026" y="952093"/>
              <a:chExt cx="5476950" cy="492739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DE6BA87-AA8C-579E-5FC6-37D44A63B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r="7390"/>
              <a:stretch/>
            </p:blipFill>
            <p:spPr>
              <a:xfrm>
                <a:off x="6514607" y="1130068"/>
                <a:ext cx="5453790" cy="2350399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8D2821-DD25-1FAA-0D44-9B7A767BBE73}"/>
                  </a:ext>
                </a:extLst>
              </p:cNvPr>
              <p:cNvSpPr txBox="1"/>
              <p:nvPr/>
            </p:nvSpPr>
            <p:spPr>
              <a:xfrm rot="16200000">
                <a:off x="5710525" y="1744594"/>
                <a:ext cx="18927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Counts / deg</a:t>
                </a: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93B0903-7AD6-24B4-F8ED-0CE91549B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08192" y="3479510"/>
                <a:ext cx="5371784" cy="2399974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95AC14-BEC2-6BDE-CD1C-2551F1852DA0}"/>
                  </a:ext>
                </a:extLst>
              </p:cNvPr>
              <p:cNvSpPr txBox="1"/>
              <p:nvPr/>
            </p:nvSpPr>
            <p:spPr>
              <a:xfrm rot="16200000">
                <a:off x="5562107" y="4367635"/>
                <a:ext cx="22127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Normalized Counts / deg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E11FC8A-240D-0287-55EA-FDE9010E2A25}"/>
                </a:ext>
              </a:extLst>
            </p:cNvPr>
            <p:cNvSpPr txBox="1"/>
            <p:nvPr/>
          </p:nvSpPr>
          <p:spPr>
            <a:xfrm>
              <a:off x="1039434" y="3539608"/>
              <a:ext cx="1296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 FWHM gate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12E5E4-D418-DF0F-BDCB-EF4BF801E000}"/>
                  </a:ext>
                </a:extLst>
              </p:cNvPr>
              <p:cNvSpPr txBox="1"/>
              <p:nvPr/>
            </p:nvSpPr>
            <p:spPr>
              <a:xfrm>
                <a:off x="3983642" y="1336206"/>
                <a:ext cx="190032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𝑟𝑒𝑐𝑜𝑖𝑙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&lt;0.005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12E5E4-D418-DF0F-BDCB-EF4BF801E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642" y="1336206"/>
                <a:ext cx="1900322" cy="276999"/>
              </a:xfrm>
              <a:prstGeom prst="rect">
                <a:avLst/>
              </a:prstGeom>
              <a:blipFill>
                <a:blip r:embed="rId10"/>
                <a:stretch>
                  <a:fillRect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2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392C4F34-71E0-B8A5-7394-C48C35DCF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885" y="1333501"/>
            <a:ext cx="5963486" cy="434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69095"/>
            <a:ext cx="11988800" cy="911948"/>
          </a:xfrm>
        </p:spPr>
        <p:txBody>
          <a:bodyPr/>
          <a:lstStyle/>
          <a:p>
            <a:r>
              <a:rPr lang="en-US"/>
              <a:t>Azimuthal Scattering Angle and Doppler Corrected Energy Correlation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8"/>
              <p:cNvSpPr txBox="1">
                <a:spLocks/>
              </p:cNvSpPr>
              <p:nvPr/>
            </p:nvSpPr>
            <p:spPr>
              <a:xfrm>
                <a:off x="0" y="1210149"/>
                <a:ext cx="5734050" cy="820670"/>
              </a:xfrm>
              <a:prstGeom prst="rect">
                <a:avLst/>
              </a:prstGeom>
            </p:spPr>
            <p:txBody>
              <a:bodyPr/>
              <a:lstStyle>
                <a:lvl1pPr marL="180178" indent="-180178" algn="l" defTabSz="803293" rtl="0" eaLnBrk="1" fontAlgn="base" hangingPunct="1">
                  <a:lnSpc>
                    <a:spcPct val="90000"/>
                  </a:lnSpc>
                  <a:spcBef>
                    <a:spcPts val="1206"/>
                  </a:spcBef>
                  <a:spcAft>
                    <a:spcPct val="0"/>
                  </a:spcAft>
                  <a:buSzPct val="100000"/>
                  <a:buFont typeface="Wingdings" pitchFamily="2" charset="2"/>
                  <a:buChar char="§"/>
                  <a:defRPr sz="220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defRPr>
                </a:lvl1pPr>
                <a:lvl2pPr marL="363359" indent="-151650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/>
                  </a:defRPr>
                </a:lvl2pPr>
                <a:lvl3pPr marL="591584" indent="-160658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Lucida Grande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ヒラギノ角ゴ Pro W3" pitchFamily="-111" charset="-128"/>
                    <a:cs typeface="ヒラギノ角ゴ Pro W3" pitchFamily="-111" charset="-128"/>
                  </a:defRPr>
                </a:lvl3pPr>
                <a:lvl4pPr marL="728219" indent="-133632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4pPr>
                <a:lvl5pPr marL="1002991" indent="-180178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Lucida Grande" charset="0"/>
                  <a:buChar char="»"/>
                  <a:defRPr sz="14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5pPr>
                <a:lvl6pPr marL="2223294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6pPr>
                <a:lvl7pPr marL="2680333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7pPr>
                <a:lvl8pPr marL="3137372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8pPr>
                <a:lvl9pPr marL="3594407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9pPr>
              </a:lstStyle>
              <a:p>
                <a:r>
                  <a:rPr lang="en-US" kern="0" dirty="0"/>
                  <a:t>From the last slide, we saw fast beams we obtain a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i="1" kern="0" dirty="0"/>
                  <a:t> </a:t>
                </a:r>
                <a:r>
                  <a:rPr lang="en-US" kern="0" dirty="0"/>
                  <a:t>distribution that</a:t>
                </a:r>
                <a:r>
                  <a:rPr lang="en-US" i="1" kern="0" dirty="0"/>
                  <a:t> looks like</a:t>
                </a:r>
                <a:r>
                  <a:rPr lang="en-US" kern="0" dirty="0"/>
                  <a:t> there’s an asymmetry</a:t>
                </a:r>
              </a:p>
            </p:txBody>
          </p:sp>
        </mc:Choice>
        <mc:Fallback xmlns="">
          <p:sp>
            <p:nvSpPr>
              <p:cNvPr id="8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0149"/>
                <a:ext cx="5734050" cy="820670"/>
              </a:xfrm>
              <a:prstGeom prst="rect">
                <a:avLst/>
              </a:prstGeom>
              <a:blipFill>
                <a:blip r:embed="rId4"/>
                <a:stretch>
                  <a:fillRect l="-1169" t="-8955" r="-2232" b="-37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DB65D2-BBBB-02FD-CBB8-C8220D1F87A9}"/>
                  </a:ext>
                </a:extLst>
              </p:cNvPr>
              <p:cNvSpPr txBox="1"/>
              <p:nvPr/>
            </p:nvSpPr>
            <p:spPr>
              <a:xfrm>
                <a:off x="6862584" y="1494737"/>
                <a:ext cx="128043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/>
                  <a:t>64</a:t>
                </a:r>
                <a:r>
                  <a:rPr lang="en-US" dirty="0"/>
                  <a:t>Fe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=0.44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DB65D2-BBBB-02FD-CBB8-C8220D1F8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584" y="1494737"/>
                <a:ext cx="1280439" cy="923330"/>
              </a:xfrm>
              <a:prstGeom prst="rect">
                <a:avLst/>
              </a:prstGeom>
              <a:blipFill>
                <a:blip r:embed="rId5"/>
                <a:stretch>
                  <a:fillRect l="-1429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B0AC1F0-3004-FB3B-D1D9-1DA195B1E91C}"/>
              </a:ext>
            </a:extLst>
          </p:cNvPr>
          <p:cNvSpPr txBox="1"/>
          <p:nvPr/>
        </p:nvSpPr>
        <p:spPr>
          <a:xfrm rot="16200000">
            <a:off x="5143259" y="1853904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Energy [keV]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8"/>
              <p:cNvSpPr txBox="1">
                <a:spLocks/>
              </p:cNvSpPr>
              <p:nvPr/>
            </p:nvSpPr>
            <p:spPr>
              <a:xfrm>
                <a:off x="0" y="2482857"/>
                <a:ext cx="5872523" cy="820670"/>
              </a:xfrm>
              <a:prstGeom prst="rect">
                <a:avLst/>
              </a:prstGeom>
            </p:spPr>
            <p:txBody>
              <a:bodyPr/>
              <a:lstStyle>
                <a:lvl1pPr marL="180178" indent="-180178" algn="l" defTabSz="803293" rtl="0" eaLnBrk="1" fontAlgn="base" hangingPunct="1">
                  <a:lnSpc>
                    <a:spcPct val="90000"/>
                  </a:lnSpc>
                  <a:spcBef>
                    <a:spcPts val="1206"/>
                  </a:spcBef>
                  <a:spcAft>
                    <a:spcPct val="0"/>
                  </a:spcAft>
                  <a:buSzPct val="100000"/>
                  <a:buFont typeface="Wingdings" pitchFamily="2" charset="2"/>
                  <a:buChar char="§"/>
                  <a:defRPr sz="220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defRPr>
                </a:lvl1pPr>
                <a:lvl2pPr marL="363359" indent="-151650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/>
                  </a:defRPr>
                </a:lvl2pPr>
                <a:lvl3pPr marL="591584" indent="-160658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Lucida Grande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ヒラギノ角ゴ Pro W3" pitchFamily="-111" charset="-128"/>
                    <a:cs typeface="ヒラギノ角ゴ Pro W3" pitchFamily="-111" charset="-128"/>
                  </a:defRPr>
                </a:lvl3pPr>
                <a:lvl4pPr marL="728219" indent="-133632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4pPr>
                <a:lvl5pPr marL="1002991" indent="-180178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Lucida Grande" charset="0"/>
                  <a:buChar char="»"/>
                  <a:defRPr sz="14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5pPr>
                <a:lvl6pPr marL="2223294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6pPr>
                <a:lvl7pPr marL="2680333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7pPr>
                <a:lvl8pPr marL="3137372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8pPr>
                <a:lvl9pPr marL="3594407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9pPr>
              </a:lstStyle>
              <a:p>
                <a:r>
                  <a:rPr lang="en-US" kern="0" dirty="0"/>
                  <a:t>Gamma rays emitted from fast beams show a correlation between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kern="0" dirty="0"/>
                  <a:t> and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US" kern="0" dirty="0"/>
              </a:p>
              <a:p>
                <a:endParaRPr lang="en-US" kern="0" dirty="0"/>
              </a:p>
            </p:txBody>
          </p:sp>
        </mc:Choice>
        <mc:Fallback xmlns="">
          <p:sp>
            <p:nvSpPr>
              <p:cNvPr id="28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82857"/>
                <a:ext cx="5872523" cy="820670"/>
              </a:xfrm>
              <a:prstGeom prst="rect">
                <a:avLst/>
              </a:prstGeom>
              <a:blipFill>
                <a:blip r:embed="rId6"/>
                <a:stretch>
                  <a:fillRect l="-1142" t="-8148" r="-1142" b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B95AFAA-63F1-48FB-CF81-2322DADA1011}"/>
              </a:ext>
            </a:extLst>
          </p:cNvPr>
          <p:cNvGrpSpPr/>
          <p:nvPr/>
        </p:nvGrpSpPr>
        <p:grpSpPr>
          <a:xfrm>
            <a:off x="6732028" y="2908837"/>
            <a:ext cx="4755122" cy="369332"/>
            <a:chOff x="6602622" y="3003662"/>
            <a:chExt cx="4755122" cy="36933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30BE1C0-0CEC-2C19-7F2A-69F35E4B6C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8241" y="3054209"/>
              <a:ext cx="11261" cy="30759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7FA1039-F82E-7749-BBF1-9D5041675BFB}"/>
                </a:ext>
              </a:extLst>
            </p:cNvPr>
            <p:cNvCxnSpPr>
              <a:cxnSpLocks/>
            </p:cNvCxnSpPr>
            <p:nvPr/>
          </p:nvCxnSpPr>
          <p:spPr>
            <a:xfrm>
              <a:off x="6602622" y="3370480"/>
              <a:ext cx="4755122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A5F70EC-3EC7-3BB4-FCB6-20F4E3627DAE}"/>
                </a:ext>
              </a:extLst>
            </p:cNvPr>
            <p:cNvCxnSpPr>
              <a:cxnSpLocks/>
            </p:cNvCxnSpPr>
            <p:nvPr/>
          </p:nvCxnSpPr>
          <p:spPr>
            <a:xfrm>
              <a:off x="6602622" y="3027411"/>
              <a:ext cx="4755122" cy="973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8CFA39-1192-EB09-6696-CDE824358F48}"/>
                </a:ext>
              </a:extLst>
            </p:cNvPr>
            <p:cNvSpPr txBox="1"/>
            <p:nvPr/>
          </p:nvSpPr>
          <p:spPr>
            <a:xfrm>
              <a:off x="7019502" y="3003662"/>
              <a:ext cx="73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Gate</a:t>
              </a:r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19513F9-1CD0-71F4-D07B-7F915B5D5EEB}"/>
              </a:ext>
            </a:extLst>
          </p:cNvPr>
          <p:cNvSpPr/>
          <p:nvPr/>
        </p:nvSpPr>
        <p:spPr>
          <a:xfrm>
            <a:off x="6800850" y="2083452"/>
            <a:ext cx="4686300" cy="2535328"/>
          </a:xfrm>
          <a:custGeom>
            <a:avLst/>
            <a:gdLst>
              <a:gd name="connsiteX0" fmla="*/ 4686300 w 4686300"/>
              <a:gd name="connsiteY0" fmla="*/ 12048 h 2635692"/>
              <a:gd name="connsiteX1" fmla="*/ 3390900 w 4686300"/>
              <a:gd name="connsiteY1" fmla="*/ 145398 h 2635692"/>
              <a:gd name="connsiteX2" fmla="*/ 2314575 w 4686300"/>
              <a:gd name="connsiteY2" fmla="*/ 1040748 h 2635692"/>
              <a:gd name="connsiteX3" fmla="*/ 1724025 w 4686300"/>
              <a:gd name="connsiteY3" fmla="*/ 1850373 h 2635692"/>
              <a:gd name="connsiteX4" fmla="*/ 914400 w 4686300"/>
              <a:gd name="connsiteY4" fmla="*/ 2459973 h 2635692"/>
              <a:gd name="connsiteX5" fmla="*/ 0 w 4686300"/>
              <a:gd name="connsiteY5" fmla="*/ 2621898 h 263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6300" h="2635692">
                <a:moveTo>
                  <a:pt x="4686300" y="12048"/>
                </a:moveTo>
                <a:cubicBezTo>
                  <a:pt x="4236243" y="-7002"/>
                  <a:pt x="3786187" y="-26052"/>
                  <a:pt x="3390900" y="145398"/>
                </a:cubicBezTo>
                <a:cubicBezTo>
                  <a:pt x="2995613" y="316848"/>
                  <a:pt x="2592387" y="756586"/>
                  <a:pt x="2314575" y="1040748"/>
                </a:cubicBezTo>
                <a:cubicBezTo>
                  <a:pt x="2036763" y="1324910"/>
                  <a:pt x="1957388" y="1613835"/>
                  <a:pt x="1724025" y="1850373"/>
                </a:cubicBezTo>
                <a:cubicBezTo>
                  <a:pt x="1490662" y="2086911"/>
                  <a:pt x="1201737" y="2331386"/>
                  <a:pt x="914400" y="2459973"/>
                </a:cubicBezTo>
                <a:cubicBezTo>
                  <a:pt x="627063" y="2588560"/>
                  <a:pt x="3175" y="2669523"/>
                  <a:pt x="0" y="2621898"/>
                </a:cubicBezTo>
              </a:path>
            </a:pathLst>
          </a:custGeom>
          <a:noFill/>
          <a:ln w="381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ooter Placeholder 3">
            <a:extLst>
              <a:ext uri="{FF2B5EF4-FFF2-40B4-BE49-F238E27FC236}">
                <a16:creationId xmlns:a16="http://schemas.microsoft.com/office/drawing/2014/main" id="{42269285-48AD-1300-CD5A-BECEEBE55B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/>
          <a:p>
            <a:pPr>
              <a:defRPr/>
            </a:pPr>
            <a:r>
              <a:rPr lang="en-US"/>
              <a:t>P. Farris November 2024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BCDC00-CD81-7540-E022-EB27C3BB1243}"/>
                  </a:ext>
                </a:extLst>
              </p:cNvPr>
              <p:cNvSpPr txBox="1"/>
              <p:nvPr/>
            </p:nvSpPr>
            <p:spPr>
              <a:xfrm>
                <a:off x="10580901" y="5380354"/>
                <a:ext cx="595099" cy="30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600" dirty="0"/>
                  <a:t>[rad]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BCDC00-CD81-7540-E022-EB27C3BB1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0901" y="5380354"/>
                <a:ext cx="595099" cy="300660"/>
              </a:xfrm>
              <a:prstGeom prst="rect">
                <a:avLst/>
              </a:prstGeom>
              <a:blipFill>
                <a:blip r:embed="rId7"/>
                <a:stretch>
                  <a:fillRect l="-20619" t="-6122" r="-17526" b="-38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0C3F7DB-2911-F926-F804-32846A8362DC}"/>
              </a:ext>
            </a:extLst>
          </p:cNvPr>
          <p:cNvGrpSpPr/>
          <p:nvPr/>
        </p:nvGrpSpPr>
        <p:grpSpPr>
          <a:xfrm>
            <a:off x="135672" y="3220512"/>
            <a:ext cx="6596356" cy="2517008"/>
            <a:chOff x="135672" y="3220512"/>
            <a:chExt cx="6596356" cy="251700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D52B0B6-9897-9144-CAAD-1C98C02B9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9561" y="3337546"/>
              <a:ext cx="5371784" cy="2399974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5E25BFB-30B8-FFF8-A114-A28E73F4A6BC}"/>
                </a:ext>
              </a:extLst>
            </p:cNvPr>
            <p:cNvGrpSpPr/>
            <p:nvPr/>
          </p:nvGrpSpPr>
          <p:grpSpPr>
            <a:xfrm>
              <a:off x="135672" y="3220512"/>
              <a:ext cx="6596356" cy="2507150"/>
              <a:chOff x="135672" y="3220512"/>
              <a:chExt cx="6596356" cy="250715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E8B97ED-94D1-6144-3206-E7A71FA1C411}"/>
                  </a:ext>
                </a:extLst>
              </p:cNvPr>
              <p:cNvGrpSpPr/>
              <p:nvPr/>
            </p:nvGrpSpPr>
            <p:grpSpPr>
              <a:xfrm>
                <a:off x="135672" y="3303528"/>
                <a:ext cx="5076842" cy="2424134"/>
                <a:chOff x="135672" y="3303528"/>
                <a:chExt cx="5076842" cy="242413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10225E2F-18A5-29F7-DB21-48DC96ACC4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81690" y="5542996"/>
                      <a:ext cx="430824" cy="18466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oMath>
                      </a14:m>
                      <a:r>
                        <a:rPr lang="en-US" sz="1200" dirty="0"/>
                        <a:t> [rad]</a:t>
                      </a:r>
                    </a:p>
                  </p:txBody>
                </p:sp>
              </mc:Choice>
              <mc:Fallback xmlns=""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10225E2F-18A5-29F7-DB21-48DC96ACC4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81690" y="5542996"/>
                      <a:ext cx="430824" cy="18466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16901" t="-29032" r="-21127" b="-4516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459E4DC-ED3C-8CCF-27E9-E570A038D377}"/>
                    </a:ext>
                  </a:extLst>
                </p:cNvPr>
                <p:cNvSpPr txBox="1"/>
                <p:nvPr/>
              </p:nvSpPr>
              <p:spPr>
                <a:xfrm rot="16200000">
                  <a:off x="-816827" y="4256027"/>
                  <a:ext cx="221277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Normalized Counts / deg</a:t>
                  </a:r>
                </a:p>
              </p:txBody>
            </p:sp>
          </p:grp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CE4FB073-AC39-884D-7E0D-593DC2254D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13431" y="3220512"/>
                <a:ext cx="1518597" cy="7244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8924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CE3FD51-1FCE-9546-96B7-903EC81944B8}"/>
              </a:ext>
            </a:extLst>
          </p:cNvPr>
          <p:cNvGrpSpPr/>
          <p:nvPr/>
        </p:nvGrpSpPr>
        <p:grpSpPr>
          <a:xfrm>
            <a:off x="240855" y="1306550"/>
            <a:ext cx="6105553" cy="4607009"/>
            <a:chOff x="240855" y="1306550"/>
            <a:chExt cx="6105553" cy="460700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E48CF66-BB06-C158-4FBC-0981C75F939F}"/>
                </a:ext>
              </a:extLst>
            </p:cNvPr>
            <p:cNvGrpSpPr/>
            <p:nvPr/>
          </p:nvGrpSpPr>
          <p:grpSpPr>
            <a:xfrm>
              <a:off x="579408" y="1306550"/>
              <a:ext cx="5516592" cy="4392396"/>
              <a:chOff x="220085" y="1191683"/>
              <a:chExt cx="5516592" cy="439239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E8A767B-6375-61C2-C21E-355430977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0085" y="1191683"/>
                <a:ext cx="5516592" cy="4392396"/>
              </a:xfrm>
              <a:prstGeom prst="rect">
                <a:avLst/>
              </a:prstGeom>
            </p:spPr>
          </p:pic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B5E18FC5-C13F-84DD-E04A-1E0B9396F2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3289" y="4987299"/>
                <a:ext cx="1990300" cy="0"/>
              </a:xfrm>
              <a:prstGeom prst="straightConnector1">
                <a:avLst/>
              </a:prstGeom>
              <a:ln w="28575">
                <a:solidFill>
                  <a:srgbClr val="1F1FFF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0B50A99A-A4AD-6B06-86AC-A43E07CA9A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8020" y="4766965"/>
                <a:ext cx="1000837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olid"/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E6D91D05-24F5-8F47-B237-11957C18138E}"/>
                  </a:ext>
                </a:extLst>
              </p:cNvPr>
              <p:cNvCxnSpPr/>
              <p:nvPr/>
            </p:nvCxnSpPr>
            <p:spPr>
              <a:xfrm>
                <a:off x="2749881" y="3429000"/>
                <a:ext cx="357116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62F4A0-D607-8AE8-8F3F-FB6E26997572}"/>
                </a:ext>
              </a:extLst>
            </p:cNvPr>
            <p:cNvSpPr txBox="1"/>
            <p:nvPr/>
          </p:nvSpPr>
          <p:spPr>
            <a:xfrm>
              <a:off x="4260154" y="5575005"/>
              <a:ext cx="20862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Energy [keV]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858406-6F07-FAF2-534F-4BF17A7E7084}"/>
                </a:ext>
              </a:extLst>
            </p:cNvPr>
            <p:cNvSpPr txBox="1"/>
            <p:nvPr/>
          </p:nvSpPr>
          <p:spPr>
            <a:xfrm rot="16200000">
              <a:off x="-135711" y="2149068"/>
              <a:ext cx="10916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keV / bin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7EEBB5A-E655-C7CC-355C-899520B1AF1E}"/>
                  </a:ext>
                </a:extLst>
              </p:cNvPr>
              <p:cNvSpPr txBox="1"/>
              <p:nvPr/>
            </p:nvSpPr>
            <p:spPr>
              <a:xfrm>
                <a:off x="1366593" y="1449338"/>
                <a:ext cx="11445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/>
                  <a:t>64</a:t>
                </a:r>
                <a:r>
                  <a:rPr lang="en-US" dirty="0"/>
                  <a:t>Fe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=0.44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7EEBB5A-E655-C7CC-355C-899520B1A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593" y="1449338"/>
                <a:ext cx="1144561" cy="646331"/>
              </a:xfrm>
              <a:prstGeom prst="rect">
                <a:avLst/>
              </a:prstGeom>
              <a:blipFill>
                <a:blip r:embed="rId3"/>
                <a:stretch>
                  <a:fillRect l="-1596" t="-5660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A84D11-1868-53A4-7B2B-AE967739DD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Energy Gate Widths Affect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lang="en-US" dirty="0"/>
                  <a:t> Distribution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A84D11-1868-53A4-7B2B-AE967739D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34615" b="-4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F982F-748C-574C-5225-E27F2C79A3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102" name="Chart 101">
            <a:extLst>
              <a:ext uri="{FF2B5EF4-FFF2-40B4-BE49-F238E27FC236}">
                <a16:creationId xmlns:a16="http://schemas.microsoft.com/office/drawing/2014/main" id="{40E8CB66-3A1C-4004-95D0-9A80DEEFCC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95549"/>
              </p:ext>
            </p:extLst>
          </p:nvPr>
        </p:nvGraphicFramePr>
        <p:xfrm>
          <a:off x="6491258" y="4073288"/>
          <a:ext cx="5192742" cy="1954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8" name="Footer Placeholder 3">
            <a:extLst>
              <a:ext uri="{FF2B5EF4-FFF2-40B4-BE49-F238E27FC236}">
                <a16:creationId xmlns:a16="http://schemas.microsoft.com/office/drawing/2014/main" id="{F031D7BE-DB13-3D62-6961-3D92B5FA50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/>
          <a:p>
            <a:pPr>
              <a:defRPr/>
            </a:pPr>
            <a:r>
              <a:rPr lang="en-US"/>
              <a:t>P. Farris November 2024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3584B8-2639-D9D2-5B1D-42880DA58572}"/>
              </a:ext>
            </a:extLst>
          </p:cNvPr>
          <p:cNvGrpSpPr/>
          <p:nvPr/>
        </p:nvGrpSpPr>
        <p:grpSpPr>
          <a:xfrm>
            <a:off x="6421621" y="1003539"/>
            <a:ext cx="5190971" cy="3069749"/>
            <a:chOff x="6421621" y="1003539"/>
            <a:chExt cx="5190971" cy="3069749"/>
          </a:xfrm>
        </p:grpSpPr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9C3E36FC-E730-2F51-EE0A-B105ADD47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91204" y="1101100"/>
              <a:ext cx="5021388" cy="29721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434CCE-3099-8F31-73D4-E1F7CD043435}"/>
                </a:ext>
              </a:extLst>
            </p:cNvPr>
            <p:cNvSpPr txBox="1"/>
            <p:nvPr/>
          </p:nvSpPr>
          <p:spPr>
            <a:xfrm rot="16200000">
              <a:off x="5310516" y="2114644"/>
              <a:ext cx="24992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Normalized Counts / 20 deg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0DE7346-CA00-DF33-81BF-9CC9CC73D87C}"/>
                    </a:ext>
                  </a:extLst>
                </p:cNvPr>
                <p:cNvSpPr txBox="1"/>
                <p:nvPr/>
              </p:nvSpPr>
              <p:spPr>
                <a:xfrm>
                  <a:off x="10745176" y="3812596"/>
                  <a:ext cx="43082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𝜉</m:t>
                      </m:r>
                    </m:oMath>
                  </a14:m>
                  <a:r>
                    <a:rPr lang="en-US" sz="1200" dirty="0"/>
                    <a:t> [rad]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0DE7346-CA00-DF33-81BF-9CC9CC73D8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5176" y="3812596"/>
                  <a:ext cx="430824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17143" t="-29032" r="-21429" b="-451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FA07B9-BBBC-1B35-DAD5-DD510211D42E}"/>
              </a:ext>
            </a:extLst>
          </p:cNvPr>
          <p:cNvGrpSpPr/>
          <p:nvPr/>
        </p:nvGrpSpPr>
        <p:grpSpPr>
          <a:xfrm>
            <a:off x="936113" y="1024772"/>
            <a:ext cx="5159887" cy="3024167"/>
            <a:chOff x="936113" y="1024772"/>
            <a:chExt cx="5159887" cy="3024167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219220CB-58B4-6146-C6CD-23DEF55860AA}"/>
                </a:ext>
              </a:extLst>
            </p:cNvPr>
            <p:cNvGrpSpPr/>
            <p:nvPr/>
          </p:nvGrpSpPr>
          <p:grpSpPr>
            <a:xfrm>
              <a:off x="1040972" y="1125448"/>
              <a:ext cx="5055028" cy="2923491"/>
              <a:chOff x="938806" y="1117458"/>
              <a:chExt cx="5055028" cy="2923491"/>
            </a:xfrm>
          </p:grpSpPr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59682572-C7D8-32A9-250C-3A3A1397E6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8806" y="1117458"/>
                <a:ext cx="5055028" cy="292349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E5DB05FD-94AA-CAC1-BD5B-C3AF6EB3F518}"/>
                      </a:ext>
                    </a:extLst>
                  </p:cNvPr>
                  <p:cNvSpPr txBox="1"/>
                  <p:nvPr/>
                </p:nvSpPr>
                <p:spPr>
                  <a:xfrm>
                    <a:off x="1644963" y="1176909"/>
                    <a:ext cx="2724150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Simulated FEP events</a:t>
                    </a:r>
                  </a:p>
                  <a:p>
                    <a:r>
                      <a:rPr lang="en-US" dirty="0"/>
                      <a:t>Unpolarized</a:t>
                    </a:r>
                  </a:p>
                  <a:p>
                    <a:r>
                      <a:rPr lang="en-US" dirty="0"/>
                      <a:t>Perfect tracking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=0.43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E5DB05FD-94AA-CAC1-BD5B-C3AF6EB3F5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4963" y="1176909"/>
                    <a:ext cx="2724150" cy="120032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018" t="-2538" b="-40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9284CD-1A2C-8926-D8ED-CF51D292D3DB}"/>
                </a:ext>
              </a:extLst>
            </p:cNvPr>
            <p:cNvSpPr txBox="1"/>
            <p:nvPr/>
          </p:nvSpPr>
          <p:spPr>
            <a:xfrm rot="16200000">
              <a:off x="-174992" y="2135877"/>
              <a:ext cx="24992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Normalized Counts / 20 deg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B814DA6-E65A-22D9-B704-B42D8D445290}"/>
                    </a:ext>
                  </a:extLst>
                </p:cNvPr>
                <p:cNvSpPr txBox="1"/>
                <p:nvPr/>
              </p:nvSpPr>
              <p:spPr>
                <a:xfrm>
                  <a:off x="5087869" y="3812596"/>
                  <a:ext cx="43082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𝜉</m:t>
                      </m:r>
                    </m:oMath>
                  </a14:m>
                  <a:r>
                    <a:rPr lang="en-US" sz="1200" dirty="0"/>
                    <a:t> [rad]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B814DA6-E65A-22D9-B704-B42D8D4452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7869" y="3812596"/>
                  <a:ext cx="430824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17143" t="-29032" r="-21429" b="-451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2010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1600" y="285757"/>
                <a:ext cx="11988800" cy="478624"/>
              </a:xfrm>
            </p:spPr>
            <p:txBody>
              <a:bodyPr/>
              <a:lstStyle/>
              <a:p>
                <a:r>
                  <a:rPr lang="en-US"/>
                  <a:t>Fast Beams Remove Independence Between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1600" y="285757"/>
                <a:ext cx="11988800" cy="478624"/>
              </a:xfrm>
              <a:blipFill>
                <a:blip r:embed="rId3"/>
                <a:stretch>
                  <a:fillRect t="-34615" b="-4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520912" y="6512060"/>
            <a:ext cx="5655095" cy="364628"/>
          </a:xfrm>
        </p:spPr>
        <p:txBody>
          <a:bodyPr/>
          <a:lstStyle/>
          <a:p>
            <a:pPr>
              <a:defRPr/>
            </a:pPr>
            <a:r>
              <a:rPr lang="en-US" dirty="0"/>
              <a:t>P. Farris November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176000" y="6512060"/>
            <a:ext cx="1016000" cy="364628"/>
          </a:xfrm>
        </p:spPr>
        <p:txBody>
          <a:bodyPr/>
          <a:lstStyle/>
          <a:p>
            <a:pPr>
              <a:defRPr/>
            </a:pPr>
            <a:r>
              <a:rPr lang="en-US" dirty="0"/>
              <a:t>, Slide </a:t>
            </a:r>
            <a:fld id="{CF988859-7953-4624-98C4-717249B46A1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8"/>
              <p:cNvSpPr txBox="1">
                <a:spLocks/>
              </p:cNvSpPr>
              <p:nvPr/>
            </p:nvSpPr>
            <p:spPr>
              <a:xfrm>
                <a:off x="0" y="1227409"/>
                <a:ext cx="4907485" cy="4541995"/>
              </a:xfrm>
              <a:prstGeom prst="rect">
                <a:avLst/>
              </a:prstGeom>
            </p:spPr>
            <p:txBody>
              <a:bodyPr/>
              <a:lstStyle>
                <a:lvl1pPr marL="180178" indent="-180178" algn="l" defTabSz="803293" rtl="0" eaLnBrk="1" fontAlgn="base" hangingPunct="1">
                  <a:lnSpc>
                    <a:spcPct val="90000"/>
                  </a:lnSpc>
                  <a:spcBef>
                    <a:spcPts val="1206"/>
                  </a:spcBef>
                  <a:spcAft>
                    <a:spcPct val="0"/>
                  </a:spcAft>
                  <a:buSzPct val="100000"/>
                  <a:buFont typeface="Wingdings" pitchFamily="2" charset="2"/>
                  <a:buChar char="§"/>
                  <a:defRPr sz="220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defRPr>
                </a:lvl1pPr>
                <a:lvl2pPr marL="363359" indent="-151650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/>
                  </a:defRPr>
                </a:lvl2pPr>
                <a:lvl3pPr marL="591584" indent="-160658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Lucida Grande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ヒラギノ角ゴ Pro W3" pitchFamily="-111" charset="-128"/>
                    <a:cs typeface="ヒラギノ角ゴ Pro W3" pitchFamily="-111" charset="-128"/>
                  </a:defRPr>
                </a:lvl3pPr>
                <a:lvl4pPr marL="728219" indent="-133632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4pPr>
                <a:lvl5pPr marL="1002991" indent="-180178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Lucida Grande" charset="0"/>
                  <a:buChar char="»"/>
                  <a:defRPr sz="14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5pPr>
                <a:lvl6pPr marL="2223294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6pPr>
                <a:lvl7pPr marL="2680333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7pPr>
                <a:lvl8pPr marL="3137372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8pPr>
                <a:lvl9pPr marL="3594407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9pPr>
              </a:lstStyle>
              <a:p>
                <a:r>
                  <a:rPr lang="en-US" kern="0" dirty="0"/>
                  <a:t>A good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kern="0" dirty="0"/>
                  <a:t> calculation requires identifying the </a:t>
                </a:r>
                <a:r>
                  <a:rPr lang="en-US" b="1" kern="0" dirty="0"/>
                  <a:t>first two </a:t>
                </a:r>
                <a:r>
                  <a:rPr lang="en-US" kern="0" dirty="0"/>
                  <a:t>interaction points</a:t>
                </a:r>
              </a:p>
              <a:p>
                <a:endParaRPr lang="en-US" kern="0" dirty="0"/>
              </a:p>
              <a:p>
                <a:r>
                  <a:rPr lang="en-US" kern="0" dirty="0"/>
                  <a:t>A good determination of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kern="0" dirty="0"/>
                  <a:t> (for Doppler reconstructed energy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kern="0" dirty="0"/>
                  <a:t>) requires correctly identifying the </a:t>
                </a:r>
                <a:r>
                  <a:rPr lang="en-US" b="1" kern="0" dirty="0"/>
                  <a:t>first</a:t>
                </a:r>
                <a:r>
                  <a:rPr lang="en-US" kern="0" dirty="0"/>
                  <a:t> interaction point</a:t>
                </a:r>
              </a:p>
              <a:p>
                <a:pPr lvl="1"/>
                <a:endParaRPr lang="en-US" dirty="0"/>
              </a:p>
              <a:p>
                <a:r>
                  <a:rPr lang="en-US" kern="0" dirty="0"/>
                  <a:t>Thus, in fast beam data the two observables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kern="0" dirty="0"/>
                  <a:t> and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kern="0" dirty="0"/>
                  <a:t> are no longer necessarily independent </a:t>
                </a:r>
              </a:p>
            </p:txBody>
          </p:sp>
        </mc:Choice>
        <mc:Fallback xmlns="">
          <p:sp>
            <p:nvSpPr>
              <p:cNvPr id="8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7409"/>
                <a:ext cx="4907485" cy="4541995"/>
              </a:xfrm>
              <a:prstGeom prst="rect">
                <a:avLst/>
              </a:prstGeom>
              <a:blipFill>
                <a:blip r:embed="rId4"/>
                <a:stretch>
                  <a:fillRect l="-1366" t="-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BFB92B6-E7A4-CDD2-58F1-CAEA481CAC15}"/>
              </a:ext>
            </a:extLst>
          </p:cNvPr>
          <p:cNvSpPr txBox="1"/>
          <p:nvPr/>
        </p:nvSpPr>
        <p:spPr>
          <a:xfrm>
            <a:off x="5292926" y="3231366"/>
            <a:ext cx="3792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Depends on correct first two interaction points</a:t>
            </a:r>
          </a:p>
        </p:txBody>
      </p:sp>
      <p:pic>
        <p:nvPicPr>
          <p:cNvPr id="15" name="Picture 14" descr="A diagram of a plane&#10;&#10;Description automatically generated with low confidence">
            <a:extLst>
              <a:ext uri="{FF2B5EF4-FFF2-40B4-BE49-F238E27FC236}">
                <a16:creationId xmlns:a16="http://schemas.microsoft.com/office/drawing/2014/main" id="{FCEE0066-27B2-1C9C-26B3-BA7A39101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504" y="1657845"/>
            <a:ext cx="3792898" cy="1409423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B79DCCFA-5300-1D48-9B52-57FDC3AC6774}"/>
              </a:ext>
            </a:extLst>
          </p:cNvPr>
          <p:cNvGrpSpPr/>
          <p:nvPr/>
        </p:nvGrpSpPr>
        <p:grpSpPr>
          <a:xfrm>
            <a:off x="7814716" y="3111140"/>
            <a:ext cx="3102951" cy="2250844"/>
            <a:chOff x="5596291" y="3460088"/>
            <a:chExt cx="3102951" cy="2250844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F48804A-4DDE-4F99-ABD1-50908EAA8241}"/>
                </a:ext>
              </a:extLst>
            </p:cNvPr>
            <p:cNvGrpSpPr/>
            <p:nvPr/>
          </p:nvGrpSpPr>
          <p:grpSpPr>
            <a:xfrm>
              <a:off x="5596291" y="4380153"/>
              <a:ext cx="2783750" cy="1330779"/>
              <a:chOff x="4833698" y="3769041"/>
              <a:chExt cx="2783750" cy="1330779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00A13CE-AF67-5E85-5BDC-85806E573F3C}"/>
                  </a:ext>
                </a:extLst>
              </p:cNvPr>
              <p:cNvGrpSpPr/>
              <p:nvPr/>
            </p:nvGrpSpPr>
            <p:grpSpPr>
              <a:xfrm>
                <a:off x="5583482" y="3769041"/>
                <a:ext cx="2033966" cy="1330779"/>
                <a:chOff x="5853944" y="3501355"/>
                <a:chExt cx="2033966" cy="1330779"/>
              </a:xfrm>
            </p:grpSpPr>
            <p:pic>
              <p:nvPicPr>
                <p:cNvPr id="71" name="Content Placeholder 27">
                  <a:extLst>
                    <a:ext uri="{FF2B5EF4-FFF2-40B4-BE49-F238E27FC236}">
                      <a16:creationId xmlns:a16="http://schemas.microsoft.com/office/drawing/2014/main" id="{63114412-7F81-F993-8AA1-F36C5F8776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252"/>
                <a:stretch/>
              </p:blipFill>
              <p:spPr>
                <a:xfrm>
                  <a:off x="6151489" y="3501355"/>
                  <a:ext cx="1736421" cy="1330779"/>
                </a:xfrm>
                <a:prstGeom prst="rect">
                  <a:avLst/>
                </a:prstGeom>
              </p:spPr>
            </p:pic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0EE29586-4D3B-9460-0DD9-C99DA8DF8827}"/>
                    </a:ext>
                  </a:extLst>
                </p:cNvPr>
                <p:cNvSpPr/>
                <p:nvPr/>
              </p:nvSpPr>
              <p:spPr>
                <a:xfrm>
                  <a:off x="5853944" y="3954543"/>
                  <a:ext cx="988078" cy="87759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E38E29A4-0F86-484B-7848-B824C5BBAAAC}"/>
                  </a:ext>
                </a:extLst>
              </p:cNvPr>
              <p:cNvSpPr/>
              <p:nvPr/>
            </p:nvSpPr>
            <p:spPr>
              <a:xfrm>
                <a:off x="6272608" y="4529169"/>
                <a:ext cx="166132" cy="17635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E157B1C9-6A49-927C-3EF1-553F82B88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V="1">
                <a:off x="4833698" y="4555341"/>
                <a:ext cx="1265720" cy="134590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997B360C-F42D-63BF-3728-C0D307318B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V="1">
                <a:off x="4950622" y="4673864"/>
                <a:ext cx="1265720" cy="134590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4169A705-2A71-13F0-25B3-A0EC042C6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V="1">
                <a:off x="4950622" y="4445342"/>
                <a:ext cx="1265720" cy="134590"/>
              </a:xfrm>
              <a:prstGeom prst="rect">
                <a:avLst/>
              </a:prstGeom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555011C-95B7-646B-B1ED-BCBD983E7A6B}"/>
                </a:ext>
              </a:extLst>
            </p:cNvPr>
            <p:cNvGrpSpPr/>
            <p:nvPr/>
          </p:nvGrpSpPr>
          <p:grpSpPr>
            <a:xfrm rot="2227505">
              <a:off x="7970921" y="3460088"/>
              <a:ext cx="728321" cy="1058755"/>
              <a:chOff x="5582493" y="2200034"/>
              <a:chExt cx="1753834" cy="2809913"/>
            </a:xfrm>
          </p:grpSpPr>
          <p:pic>
            <p:nvPicPr>
              <p:cNvPr id="64" name="Picture 2" descr="https://ars.els-cdn.com/content/image/1-s2.0-S0168900213000508-gr3_lrg.jpg">
                <a:extLst>
                  <a:ext uri="{FF2B5EF4-FFF2-40B4-BE49-F238E27FC236}">
                    <a16:creationId xmlns:a16="http://schemas.microsoft.com/office/drawing/2014/main" id="{AD5E1D18-20F7-2819-CBEA-1E00E3EEEE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556"/>
              <a:stretch/>
            </p:blipFill>
            <p:spPr bwMode="auto">
              <a:xfrm>
                <a:off x="5582604" y="2289245"/>
                <a:ext cx="1753723" cy="27207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3EB3099-11E6-C6F2-CFB5-F0974A767F8E}"/>
                  </a:ext>
                </a:extLst>
              </p:cNvPr>
              <p:cNvSpPr/>
              <p:nvPr/>
            </p:nvSpPr>
            <p:spPr>
              <a:xfrm>
                <a:off x="5582493" y="2200034"/>
                <a:ext cx="304799" cy="30479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1001">
                <a:schemeClr val="l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6" name="Explosion: 8 Points 75">
            <a:extLst>
              <a:ext uri="{FF2B5EF4-FFF2-40B4-BE49-F238E27FC236}">
                <a16:creationId xmlns:a16="http://schemas.microsoft.com/office/drawing/2014/main" id="{6C09468D-2E59-AE86-381E-752C95534939}"/>
              </a:ext>
            </a:extLst>
          </p:cNvPr>
          <p:cNvSpPr/>
          <p:nvPr/>
        </p:nvSpPr>
        <p:spPr>
          <a:xfrm>
            <a:off x="10039296" y="3934645"/>
            <a:ext cx="375018" cy="376262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77" name="Explosion: 8 Points 76">
            <a:extLst>
              <a:ext uri="{FF2B5EF4-FFF2-40B4-BE49-F238E27FC236}">
                <a16:creationId xmlns:a16="http://schemas.microsoft.com/office/drawing/2014/main" id="{7ED78918-8FE2-7976-D5FA-D2590C0258D9}"/>
              </a:ext>
            </a:extLst>
          </p:cNvPr>
          <p:cNvSpPr/>
          <p:nvPr/>
        </p:nvSpPr>
        <p:spPr>
          <a:xfrm>
            <a:off x="8096167" y="2220753"/>
            <a:ext cx="375018" cy="376262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8" name="Explosion: 8 Points 77">
            <a:extLst>
              <a:ext uri="{FF2B5EF4-FFF2-40B4-BE49-F238E27FC236}">
                <a16:creationId xmlns:a16="http://schemas.microsoft.com/office/drawing/2014/main" id="{CCE8F833-A85A-BB96-7231-68F16B8CEBC8}"/>
              </a:ext>
            </a:extLst>
          </p:cNvPr>
          <p:cNvSpPr/>
          <p:nvPr/>
        </p:nvSpPr>
        <p:spPr>
          <a:xfrm>
            <a:off x="8447576" y="1850542"/>
            <a:ext cx="375018" cy="376262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A7C8D1-AC53-2150-CE05-CDB6411C0666}"/>
              </a:ext>
            </a:extLst>
          </p:cNvPr>
          <p:cNvSpPr txBox="1"/>
          <p:nvPr/>
        </p:nvSpPr>
        <p:spPr>
          <a:xfrm>
            <a:off x="7647052" y="5134237"/>
            <a:ext cx="3443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Depends on correct first interaction point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5F872-4A90-D778-895E-E6FC8F811F17}"/>
              </a:ext>
            </a:extLst>
          </p:cNvPr>
          <p:cNvSpPr txBox="1"/>
          <p:nvPr/>
        </p:nvSpPr>
        <p:spPr>
          <a:xfrm>
            <a:off x="5904176" y="6091858"/>
            <a:ext cx="63087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64308"/>
                </a:solidFill>
              </a:rPr>
              <a:t>[1] Adapted from B. </a:t>
            </a:r>
            <a:r>
              <a:rPr lang="en-US" sz="900" dirty="0" err="1">
                <a:solidFill>
                  <a:srgbClr val="064308"/>
                </a:solidFill>
              </a:rPr>
              <a:t>Alikhani</a:t>
            </a:r>
            <a:r>
              <a:rPr lang="en-US" sz="900" dirty="0">
                <a:solidFill>
                  <a:srgbClr val="064308"/>
                </a:solidFill>
              </a:rPr>
              <a:t>, et al. Compton polarimetry with a 36-fold segmented </a:t>
            </a:r>
            <a:r>
              <a:rPr lang="en-US" sz="900" dirty="0" err="1">
                <a:solidFill>
                  <a:srgbClr val="064308"/>
                </a:solidFill>
              </a:rPr>
              <a:t>HPGe</a:t>
            </a:r>
            <a:r>
              <a:rPr lang="en-US" sz="900" dirty="0">
                <a:solidFill>
                  <a:srgbClr val="064308"/>
                </a:solidFill>
              </a:rPr>
              <a:t>-detector of the AGATA-type. </a:t>
            </a:r>
            <a:r>
              <a:rPr lang="en-US" sz="900" dirty="0" err="1">
                <a:solidFill>
                  <a:srgbClr val="064308"/>
                </a:solidFill>
              </a:rPr>
              <a:t>Nucl</a:t>
            </a:r>
            <a:r>
              <a:rPr lang="en-US" sz="900" dirty="0">
                <a:solidFill>
                  <a:srgbClr val="064308"/>
                </a:solidFill>
              </a:rPr>
              <a:t>. </a:t>
            </a:r>
            <a:r>
              <a:rPr lang="en-US" sz="900" dirty="0" err="1">
                <a:solidFill>
                  <a:srgbClr val="064308"/>
                </a:solidFill>
              </a:rPr>
              <a:t>Instrum</a:t>
            </a:r>
            <a:r>
              <a:rPr lang="en-US" sz="900" dirty="0">
                <a:solidFill>
                  <a:srgbClr val="064308"/>
                </a:solidFill>
              </a:rPr>
              <a:t>. Methods in Phys. Res. A, Volume 675 (2012)</a:t>
            </a:r>
          </a:p>
          <a:p>
            <a:r>
              <a:rPr lang="en-US" sz="900" dirty="0">
                <a:solidFill>
                  <a:srgbClr val="064308"/>
                </a:solidFill>
              </a:rPr>
              <a:t>[4] Adapted from S. Paschalis, et al. The performance of the Gamma-Ray Energy Tracking In-beam Nuclear Array GRETINA, </a:t>
            </a:r>
            <a:r>
              <a:rPr lang="en-US" sz="900" dirty="0" err="1">
                <a:solidFill>
                  <a:srgbClr val="064308"/>
                </a:solidFill>
              </a:rPr>
              <a:t>Nucl</a:t>
            </a:r>
            <a:r>
              <a:rPr lang="en-US" sz="900" dirty="0">
                <a:solidFill>
                  <a:srgbClr val="064308"/>
                </a:solidFill>
              </a:rPr>
              <a:t>. </a:t>
            </a:r>
            <a:r>
              <a:rPr lang="en-US" sz="900" dirty="0" err="1">
                <a:solidFill>
                  <a:srgbClr val="064308"/>
                </a:solidFill>
              </a:rPr>
              <a:t>Instrum</a:t>
            </a:r>
            <a:r>
              <a:rPr lang="en-US" sz="900" dirty="0">
                <a:solidFill>
                  <a:srgbClr val="064308"/>
                </a:solidFill>
              </a:rPr>
              <a:t>. Methods in Phys. Res. A, Volume 709, (2013)</a:t>
            </a:r>
          </a:p>
          <a:p>
            <a:endParaRPr lang="en-US" sz="900" dirty="0">
              <a:solidFill>
                <a:srgbClr val="0643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5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/>
              <a:t>Induced Correlation: Perpendicular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9" name="Picture 8" descr="A diagram of a beam&#10;&#10;Description automatically generated">
            <a:extLst>
              <a:ext uri="{FF2B5EF4-FFF2-40B4-BE49-F238E27FC236}">
                <a16:creationId xmlns:a16="http://schemas.microsoft.com/office/drawing/2014/main" id="{0AFFAD59-EA0F-216C-6848-B02477906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056" y="1026148"/>
            <a:ext cx="5597685" cy="4985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3160F3-6AFE-F228-C06E-5BE19CAF413D}"/>
                  </a:ext>
                </a:extLst>
              </p:cNvPr>
              <p:cNvSpPr txBox="1"/>
              <p:nvPr/>
            </p:nvSpPr>
            <p:spPr>
              <a:xfrm>
                <a:off x="9758530" y="2018875"/>
                <a:ext cx="1968231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𝑑𝑜𝑝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𝑑𝑜𝑝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3160F3-6AFE-F228-C06E-5BE19CAF4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530" y="2018875"/>
                <a:ext cx="1968231" cy="298415"/>
              </a:xfrm>
              <a:prstGeom prst="rect">
                <a:avLst/>
              </a:prstGeom>
              <a:blipFill>
                <a:blip r:embed="rId3"/>
                <a:stretch>
                  <a:fillRect l="-2167" r="-3406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E6B5C38-3C72-DDA1-5384-6B1F90ADCE98}"/>
              </a:ext>
            </a:extLst>
          </p:cNvPr>
          <p:cNvSpPr txBox="1"/>
          <p:nvPr/>
        </p:nvSpPr>
        <p:spPr>
          <a:xfrm>
            <a:off x="9169968" y="1372544"/>
            <a:ext cx="320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Doppler penalty for choosing bad first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8"/>
              <p:cNvSpPr txBox="1">
                <a:spLocks/>
              </p:cNvSpPr>
              <p:nvPr/>
            </p:nvSpPr>
            <p:spPr>
              <a:xfrm>
                <a:off x="-1" y="1026148"/>
                <a:ext cx="6466789" cy="4985652"/>
              </a:xfrm>
              <a:prstGeom prst="rect">
                <a:avLst/>
              </a:prstGeom>
            </p:spPr>
            <p:txBody>
              <a:bodyPr/>
              <a:lstStyle>
                <a:lvl1pPr marL="180178" indent="-180178" algn="l" defTabSz="803293" rtl="0" eaLnBrk="1" fontAlgn="base" hangingPunct="1">
                  <a:lnSpc>
                    <a:spcPct val="90000"/>
                  </a:lnSpc>
                  <a:spcBef>
                    <a:spcPts val="1206"/>
                  </a:spcBef>
                  <a:spcAft>
                    <a:spcPct val="0"/>
                  </a:spcAft>
                  <a:buSzPct val="100000"/>
                  <a:buFont typeface="Wingdings" pitchFamily="2" charset="2"/>
                  <a:buChar char="§"/>
                  <a:defRPr sz="220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defRPr>
                </a:lvl1pPr>
                <a:lvl2pPr marL="363359" indent="-151650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/>
                  </a:defRPr>
                </a:lvl2pPr>
                <a:lvl3pPr marL="591584" indent="-160658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Lucida Grande" charset="0"/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ヒラギノ角ゴ Pro W3" pitchFamily="-111" charset="-128"/>
                    <a:cs typeface="ヒラギノ角ゴ Pro W3" pitchFamily="-111" charset="-128"/>
                  </a:defRPr>
                </a:lvl3pPr>
                <a:lvl4pPr marL="728219" indent="-133632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4pPr>
                <a:lvl5pPr marL="1002991" indent="-180178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Lucida Grande" charset="0"/>
                  <a:buChar char="»"/>
                  <a:defRPr sz="14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5pPr>
                <a:lvl6pPr marL="2223294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6pPr>
                <a:lvl7pPr marL="2680333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7pPr>
                <a:lvl8pPr marL="3137372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8pPr>
                <a:lvl9pPr marL="3594407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9pPr>
              </a:lstStyle>
              <a:p>
                <a:r>
                  <a:rPr lang="en-US" kern="0" dirty="0"/>
                  <a:t>Consider the simple case of two interaction points A and B</a:t>
                </a:r>
              </a:p>
              <a:p>
                <a:pPr marL="0" indent="0">
                  <a:buNone/>
                </a:pPr>
                <a:endParaRPr lang="en-US" b="0" kern="0" dirty="0"/>
              </a:p>
              <a:p>
                <a:r>
                  <a:rPr lang="en-US" kern="0" dirty="0"/>
                  <a:t>The cone shows all points that give the same emission angle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kern="0" dirty="0"/>
                  <a:t> and therefore Doppler reconstruct to same energy</a:t>
                </a:r>
                <a:endParaRPr lang="en-US" b="0" kern="0" dirty="0"/>
              </a:p>
              <a:p>
                <a:pPr marL="0" indent="0">
                  <a:buNone/>
                </a:pPr>
                <a:r>
                  <a:rPr lang="en-US" kern="0" dirty="0"/>
                  <a:t> </a:t>
                </a:r>
              </a:p>
              <a:p>
                <a:r>
                  <a:rPr lang="en-US" kern="0" dirty="0"/>
                  <a:t>When points A and B give the same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kern="0" dirty="0"/>
                  <a:t>, the Compton scattering plane by construction is perpendicular to both possible reaction planes</a:t>
                </a:r>
              </a:p>
              <a:p>
                <a:endParaRPr lang="en-US" kern="0" dirty="0"/>
              </a:p>
              <a:p>
                <a:r>
                  <a:rPr lang="en-US" kern="0" dirty="0"/>
                  <a:t>Even if first point misidentified, perpendicular scattering events tend toward photopeak center</a:t>
                </a:r>
              </a:p>
            </p:txBody>
          </p:sp>
        </mc:Choice>
        <mc:Fallback xmlns="">
          <p:sp>
            <p:nvSpPr>
              <p:cNvPr id="12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026148"/>
                <a:ext cx="6466789" cy="4985652"/>
              </a:xfrm>
              <a:prstGeom prst="rect">
                <a:avLst/>
              </a:prstGeom>
              <a:blipFill>
                <a:blip r:embed="rId4"/>
                <a:stretch>
                  <a:fillRect l="-1037" t="-1345" b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CC7A725-14A6-25F6-2F73-EFEC4B592F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/>
          <a:p>
            <a:pPr>
              <a:defRPr/>
            </a:pPr>
            <a:r>
              <a:rPr lang="en-US"/>
              <a:t>P. Farris November 2024</a:t>
            </a:r>
          </a:p>
        </p:txBody>
      </p:sp>
    </p:spTree>
    <p:extLst>
      <p:ext uri="{BB962C8B-B14F-4D97-AF65-F5344CB8AC3E}">
        <p14:creationId xmlns:p14="http://schemas.microsoft.com/office/powerpoint/2010/main" val="3118176916"/>
      </p:ext>
    </p:extLst>
  </p:cSld>
  <p:clrMapOvr>
    <a:masterClrMapping/>
  </p:clrMapOvr>
</p:sld>
</file>

<file path=ppt/theme/theme1.xml><?xml version="1.0" encoding="utf-8"?>
<a:theme xmlns:a="http://schemas.openxmlformats.org/drawingml/2006/main" name="2_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-PowerPoint-Template-16x9-v5" id="{386E0BD5-C86C-4D62-9771-31771216E89C}" vid="{4ACF4385-ADC6-4C4F-9B7B-D66EF0FAE7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E4755467D647488403D0756203FB32" ma:contentTypeVersion="14" ma:contentTypeDescription="Create a new document." ma:contentTypeScope="" ma:versionID="e7873203fb78a40f9b8ef6067f777841">
  <xsd:schema xmlns:xsd="http://www.w3.org/2001/XMLSchema" xmlns:xs="http://www.w3.org/2001/XMLSchema" xmlns:p="http://schemas.microsoft.com/office/2006/metadata/properties" xmlns:ns3="351b2b9f-3c5a-412b-9fb8-878263e4ee10" xmlns:ns4="87735a54-ccde-448a-8c6a-35d0f90f1f31" targetNamespace="http://schemas.microsoft.com/office/2006/metadata/properties" ma:root="true" ma:fieldsID="5c0ee41d7dee968ef9a56e8279c96f0c" ns3:_="" ns4:_="">
    <xsd:import namespace="351b2b9f-3c5a-412b-9fb8-878263e4ee10"/>
    <xsd:import namespace="87735a54-ccde-448a-8c6a-35d0f90f1f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b2b9f-3c5a-412b-9fb8-878263e4e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35a54-ccde-448a-8c6a-35d0f90f1f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070F85D-9314-4676-A863-BF6CC87339E6}">
  <ds:schemaRefs>
    <ds:schemaRef ds:uri="351b2b9f-3c5a-412b-9fb8-878263e4ee10"/>
    <ds:schemaRef ds:uri="87735a54-ccde-448a-8c6a-35d0f90f1f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A702D-F6E6-4314-8945-369A109C75F9}">
  <ds:schemaRefs>
    <ds:schemaRef ds:uri="351b2b9f-3c5a-412b-9fb8-878263e4ee10"/>
    <ds:schemaRef ds:uri="87735a54-ccde-448a-8c6a-35d0f90f1f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22177130-642f-41d9-9211-74237ad5687d}" enabled="0" method="" siteId="{22177130-642f-41d9-9211-74237ad5687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9386</TotalTime>
  <Words>2022</Words>
  <Application>Microsoft Office PowerPoint</Application>
  <PresentationFormat>Widescreen</PresentationFormat>
  <Paragraphs>278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Helvetica</vt:lpstr>
      <vt:lpstr>Lucida Grande</vt:lpstr>
      <vt:lpstr>Wingdings</vt:lpstr>
      <vt:lpstr>2_FRIB3</vt:lpstr>
      <vt:lpstr>Linear Polarization Analysis With Fast Beam Data</vt:lpstr>
      <vt:lpstr>Outline</vt:lpstr>
      <vt:lpstr>Tracking Arrays are Powerful Compton Polarimeters</vt:lpstr>
      <vt:lpstr>Our Approach to Choosing Interaction Point Order</vt:lpstr>
      <vt:lpstr>Polarization With Fast Beams</vt:lpstr>
      <vt:lpstr>Azimuthal Scattering Angle and Doppler Corrected Energy Correlation</vt:lpstr>
      <vt:lpstr>Energy Gate Widths Affect ξ Distribution</vt:lpstr>
      <vt:lpstr>Fast Beams Remove Independence Between E and ξ</vt:lpstr>
      <vt:lpstr>Induced Correlation: Perpendicular Case</vt:lpstr>
      <vt:lpstr>Induced Correlation: Parallel Case</vt:lpstr>
      <vt:lpstr>Improving the Main Interaction Assumption</vt:lpstr>
      <vt:lpstr>New Algorithm Performance in Simulation</vt:lpstr>
      <vt:lpstr>New Algorithm Performance in Real Data</vt:lpstr>
      <vt:lpstr>Promising Polarization Results</vt:lpstr>
      <vt:lpstr>Summary &amp; Outlook</vt:lpstr>
      <vt:lpstr>Acknowledgment</vt:lpstr>
      <vt:lpstr>Thank you!</vt:lpstr>
      <vt:lpstr>Backup Slides</vt:lpstr>
      <vt:lpstr>Lorentz Focusing Effects Overall ξ Distribution in GRETINA</vt:lpstr>
      <vt:lpstr>New Algorithm vs Main Interaction</vt:lpstr>
      <vt:lpstr>New Algorithm vs Main Interaction</vt:lpstr>
    </vt:vector>
  </TitlesOfParts>
  <Company>NSCL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Presentation]</dc:title>
  <dc:creator>Kankula, Angie</dc:creator>
  <cp:lastModifiedBy>Farris, Peter</cp:lastModifiedBy>
  <cp:revision>2</cp:revision>
  <cp:lastPrinted>2013-06-17T20:20:32Z</cp:lastPrinted>
  <dcterms:created xsi:type="dcterms:W3CDTF">2015-04-05T15:12:25Z</dcterms:created>
  <dcterms:modified xsi:type="dcterms:W3CDTF">2024-12-05T18:54:13Z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0x01010089E4755467D647488403D0756203FB32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