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0" r:id="rId5"/>
  </p:sldMasterIdLst>
  <p:notesMasterIdLst>
    <p:notesMasterId r:id="rId30"/>
  </p:notesMasterIdLst>
  <p:handoutMasterIdLst>
    <p:handoutMasterId r:id="rId31"/>
  </p:handoutMasterIdLst>
  <p:sldIdLst>
    <p:sldId id="270" r:id="rId6"/>
    <p:sldId id="526" r:id="rId7"/>
    <p:sldId id="527" r:id="rId8"/>
    <p:sldId id="528" r:id="rId9"/>
    <p:sldId id="529" r:id="rId10"/>
    <p:sldId id="542" r:id="rId11"/>
    <p:sldId id="518" r:id="rId12"/>
    <p:sldId id="544" r:id="rId13"/>
    <p:sldId id="545" r:id="rId14"/>
    <p:sldId id="546" r:id="rId15"/>
    <p:sldId id="520" r:id="rId16"/>
    <p:sldId id="534" r:id="rId17"/>
    <p:sldId id="536" r:id="rId18"/>
    <p:sldId id="519" r:id="rId19"/>
    <p:sldId id="531" r:id="rId20"/>
    <p:sldId id="537" r:id="rId21"/>
    <p:sldId id="525" r:id="rId22"/>
    <p:sldId id="516" r:id="rId23"/>
    <p:sldId id="524" r:id="rId24"/>
    <p:sldId id="517" r:id="rId25"/>
    <p:sldId id="532" r:id="rId26"/>
    <p:sldId id="533" r:id="rId27"/>
    <p:sldId id="515" r:id="rId28"/>
    <p:sldId id="541" r:id="rId29"/>
  </p:sldIdLst>
  <p:sldSz cx="12192000" cy="6858000"/>
  <p:notesSz cx="7010400" cy="9296400"/>
  <p:defaultTextStyle>
    <a:defPPr>
      <a:defRPr lang="en-US"/>
    </a:defPPr>
    <a:lvl1pPr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64308"/>
    <a:srgbClr val="FFAE1A"/>
    <a:srgbClr val="E7E9DE"/>
    <a:srgbClr val="0F0C8F"/>
    <a:srgbClr val="CC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04" autoAdjust="0"/>
    <p:restoredTop sz="94660"/>
  </p:normalViewPr>
  <p:slideViewPr>
    <p:cSldViewPr snapToObjects="1">
      <p:cViewPr varScale="1">
        <p:scale>
          <a:sx n="110" d="100"/>
          <a:sy n="110" d="100"/>
        </p:scale>
        <p:origin x="144" y="76"/>
      </p:cViewPr>
      <p:guideLst>
        <p:guide orient="horz" pos="2160"/>
        <p:guide pos="3840"/>
      </p:guideLst>
    </p:cSldViewPr>
  </p:slideViewPr>
  <p:notesTextViewPr>
    <p:cViewPr>
      <p:scale>
        <a:sx n="100" d="100"/>
        <a:sy n="100" d="100"/>
      </p:scale>
      <p:origin x="0" y="0"/>
    </p:cViewPr>
  </p:notesTextViewPr>
  <p:notesViewPr>
    <p:cSldViewPr snapToObjects="1">
      <p:cViewPr varScale="1">
        <p:scale>
          <a:sx n="83" d="100"/>
          <a:sy n="83" d="100"/>
        </p:scale>
        <p:origin x="3894" y="9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1183" y="0"/>
            <a:ext cx="3037628" cy="466412"/>
          </a:xfrm>
          <a:prstGeom prst="rect">
            <a:avLst/>
          </a:prstGeom>
        </p:spPr>
        <p:txBody>
          <a:bodyPr vert="horz" lIns="91637" tIns="45818" rIns="91637" bIns="45818" rtlCol="0"/>
          <a:lstStyle>
            <a:lvl1pPr algn="r">
              <a:defRPr sz="1200"/>
            </a:lvl1pPr>
          </a:lstStyle>
          <a:p>
            <a:r>
              <a:rPr lang="en-US" sz="900" dirty="0"/>
              <a:t>20-22 November 2024</a:t>
            </a:r>
          </a:p>
        </p:txBody>
      </p:sp>
      <p:sp>
        <p:nvSpPr>
          <p:cNvPr id="14" name="Header Placeholder 13"/>
          <p:cNvSpPr>
            <a:spLocks noGrp="1"/>
          </p:cNvSpPr>
          <p:nvPr>
            <p:ph type="hdr" sz="quarter"/>
          </p:nvPr>
        </p:nvSpPr>
        <p:spPr>
          <a:xfrm>
            <a:off x="1" y="0"/>
            <a:ext cx="3037628" cy="466412"/>
          </a:xfrm>
          <a:prstGeom prst="rect">
            <a:avLst/>
          </a:prstGeom>
        </p:spPr>
        <p:txBody>
          <a:bodyPr vert="horz" lIns="91637" tIns="45818" rIns="91637" bIns="45818" rtlCol="0"/>
          <a:lstStyle>
            <a:lvl1pPr algn="l">
              <a:defRPr sz="1200"/>
            </a:lvl1pPr>
          </a:lstStyle>
          <a:p>
            <a:r>
              <a:rPr lang="en-US" sz="900" dirty="0"/>
              <a:t>GRETINA@FRIB/ 4</a:t>
            </a:r>
            <a:r>
              <a:rPr lang="en-US" sz="900" baseline="30000" dirty="0"/>
              <a:t>th</a:t>
            </a:r>
            <a:r>
              <a:rPr lang="en-US" sz="900" dirty="0"/>
              <a:t> AGATA-GRETINA/GRETA Collaboration Meeting</a:t>
            </a:r>
          </a:p>
          <a:p>
            <a:r>
              <a:rPr lang="en-US" sz="900" dirty="0"/>
              <a:t>Stephen Gillespie, Gamma Ray Experiment Scientist</a:t>
            </a:r>
          </a:p>
        </p:txBody>
      </p:sp>
      <p:sp>
        <p:nvSpPr>
          <p:cNvPr id="5" name="Footer Placeholder 1"/>
          <p:cNvSpPr>
            <a:spLocks noGrp="1"/>
          </p:cNvSpPr>
          <p:nvPr>
            <p:ph type="ftr" sz="quarter" idx="2"/>
          </p:nvPr>
        </p:nvSpPr>
        <p:spPr>
          <a:xfrm>
            <a:off x="795131" y="8505419"/>
            <a:ext cx="4770781" cy="708286"/>
          </a:xfrm>
          <a:prstGeom prst="rect">
            <a:avLst/>
          </a:prstGeom>
        </p:spPr>
        <p:txBody>
          <a:bodyPr vert="horz" lIns="94851" tIns="47425" rIns="94851" bIns="47425" rtlCol="0" anchor="b"/>
          <a:lstStyle>
            <a:lvl1pPr algn="l">
              <a:defRPr sz="1200"/>
            </a:lvl1pPr>
          </a:lstStyle>
          <a:p>
            <a:r>
              <a:rPr lang="en-US" sz="900" dirty="0"/>
              <a:t>Facility for Rare Isotope Beams</a:t>
            </a:r>
          </a:p>
          <a:p>
            <a:r>
              <a:rPr lang="en-US" sz="900" dirty="0"/>
              <a:t>U.S. Department of Energy Office of Science | Michigan State University</a:t>
            </a:r>
          </a:p>
          <a:p>
            <a:r>
              <a:rPr lang="en-US" sz="900" dirty="0"/>
              <a:t>640 South Shaw Lane • East Lansing, MI 48824, USA</a:t>
            </a:r>
          </a:p>
          <a:p>
            <a:r>
              <a:rPr lang="en-US" sz="900" dirty="0"/>
              <a:t>frib.msu.edu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8" y="8458200"/>
            <a:ext cx="648443" cy="755504"/>
          </a:xfrm>
          <a:prstGeom prst="rect">
            <a:avLst/>
          </a:prstGeom>
        </p:spPr>
      </p:pic>
      <p:sp>
        <p:nvSpPr>
          <p:cNvPr id="2" name="Slide Number Placeholder 1"/>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C3F6D33-7C2E-44BB-B6EF-2876F56DBD42}" type="slidenum">
              <a:rPr lang="en-US" sz="900" smtClean="0"/>
              <a:t>‹#›</a:t>
            </a:fld>
            <a:endParaRPr lang="en-US" sz="900" dirty="0"/>
          </a:p>
        </p:txBody>
      </p:sp>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741"/>
          </a:xfrm>
          <a:prstGeom prst="rect">
            <a:avLst/>
          </a:prstGeom>
        </p:spPr>
        <p:txBody>
          <a:bodyPr vert="horz" wrap="square" lIns="92599" tIns="46299" rIns="92599" bIns="46299"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70938" y="1"/>
            <a:ext cx="3037840" cy="464741"/>
          </a:xfrm>
          <a:prstGeom prst="rect">
            <a:avLst/>
          </a:prstGeom>
        </p:spPr>
        <p:txBody>
          <a:bodyPr vert="horz" wrap="square" lIns="92599" tIns="46299" rIns="92599" bIns="46299"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11/20/2024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wrap="square" lIns="92599" tIns="46299" rIns="92599" bIns="46299"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01040" y="4415832"/>
            <a:ext cx="5608320" cy="4182661"/>
          </a:xfrm>
          <a:prstGeom prst="rect">
            <a:avLst/>
          </a:prstGeom>
        </p:spPr>
        <p:txBody>
          <a:bodyPr vert="horz" wrap="square" lIns="92599" tIns="46299" rIns="92599" bIns="46299"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1" y="8830063"/>
            <a:ext cx="3037840" cy="464740"/>
          </a:xfrm>
          <a:prstGeom prst="rect">
            <a:avLst/>
          </a:prstGeom>
        </p:spPr>
        <p:txBody>
          <a:bodyPr vert="horz" wrap="square" lIns="92599" tIns="46299" rIns="92599" bIns="46299"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70938" y="8830063"/>
            <a:ext cx="3037840" cy="464740"/>
          </a:xfrm>
          <a:prstGeom prst="rect">
            <a:avLst/>
          </a:prstGeom>
        </p:spPr>
        <p:txBody>
          <a:bodyPr vert="horz" wrap="square" lIns="92599" tIns="46299" rIns="92599" bIns="46299"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831" indent="-285705"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2817"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599942"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070"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5633" algn="l" defTabSz="457126" rtl="0" eaLnBrk="1" latinLnBrk="0" hangingPunct="1">
      <a:defRPr sz="1200" kern="1200">
        <a:solidFill>
          <a:schemeClr val="tx1"/>
        </a:solidFill>
        <a:latin typeface="+mn-lt"/>
        <a:ea typeface="+mn-ea"/>
        <a:cs typeface="+mn-cs"/>
      </a:defRPr>
    </a:lvl6pPr>
    <a:lvl7pPr marL="2742759" algn="l" defTabSz="457126" rtl="0" eaLnBrk="1" latinLnBrk="0" hangingPunct="1">
      <a:defRPr sz="1200" kern="1200">
        <a:solidFill>
          <a:schemeClr val="tx1"/>
        </a:solidFill>
        <a:latin typeface="+mn-lt"/>
        <a:ea typeface="+mn-ea"/>
        <a:cs typeface="+mn-cs"/>
      </a:defRPr>
    </a:lvl7pPr>
    <a:lvl8pPr marL="3199886" algn="l" defTabSz="457126" rtl="0" eaLnBrk="1" latinLnBrk="0" hangingPunct="1">
      <a:defRPr sz="1200" kern="1200">
        <a:solidFill>
          <a:schemeClr val="tx1"/>
        </a:solidFill>
        <a:latin typeface="+mn-lt"/>
        <a:ea typeface="+mn-ea"/>
        <a:cs typeface="+mn-cs"/>
      </a:defRPr>
    </a:lvl8pPr>
    <a:lvl9pPr marL="3657012" algn="l" defTabSz="4571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164087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1"/>
            <a:ext cx="2651760" cy="627065"/>
          </a:xfrm>
          <a:prstGeom prst="rect">
            <a:avLst/>
          </a:prstGeom>
        </p:spPr>
      </p:pic>
    </p:spTree>
    <p:extLst>
      <p:ext uri="{BB962C8B-B14F-4D97-AF65-F5344CB8AC3E}">
        <p14:creationId xmlns:p14="http://schemas.microsoft.com/office/powerpoint/2010/main" val="330224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5943600" y="6356450"/>
            <a:ext cx="5232407" cy="364628"/>
          </a:xfrm>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 A. Gillespie, 20-22 November 2024, 4th AGATA-GRETA Meeting</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2" name="TextBox 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mn-cs"/>
              </a:rPr>
              <a:t>Facility for Rare Isotope Beams</a:t>
            </a:r>
          </a:p>
          <a:p>
            <a:pPr>
              <a:lnSpc>
                <a:spcPts val="1300"/>
              </a:lnSpc>
            </a:pPr>
            <a:r>
              <a:rPr lang="en-US" sz="1200" kern="1200" dirty="0">
                <a:solidFill>
                  <a:schemeClr val="tx1"/>
                </a:solidFill>
                <a:latin typeface="Arial" pitchFamily="34" charset="0"/>
                <a:ea typeface="ヒラギノ角ゴ Pro W3" charset="-128"/>
                <a:cs typeface="+mn-cs"/>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mn-cs"/>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Tree>
    <p:extLst>
      <p:ext uri="{BB962C8B-B14F-4D97-AF65-F5344CB8AC3E}">
        <p14:creationId xmlns:p14="http://schemas.microsoft.com/office/powerpoint/2010/main" val="109079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 A. Gillespie, 20-22 November 2024, 4th AGATA-GRETA Meeting</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37112"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
        <p:nvSpPr>
          <p:cNvPr id="15" name="TextBox 14"/>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93552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 A. Gillespie, 20-22 November 2024, 4th AGATA-GRETA Meeting</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56905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2" y="1067105"/>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2" y="3581407"/>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 A. Gillespie, 20-22 November 2024, 4th AGATA-GRETA Meeting</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45674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5"/>
            <a:ext cx="5892800"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79" y="1067105"/>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3" y="3581407"/>
            <a:ext cx="5892799"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79" y="3581407"/>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 A. Gillespie, 20-22 November 2024, 4th AGATA-GRETA Meeting</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17802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 A. Gillespie, 20-22 November 2024, 4th AGATA-GRETA Meeting</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30951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62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S. A. Gillespie, 20-22 November 2024, 4th AGATA-GRETA Meeting</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9377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9927"/>
            <a:ext cx="11990413" cy="478624"/>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8"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p:cNvSpPr>
            <a:spLocks noGrp="1"/>
          </p:cNvSpPr>
          <p:nvPr>
            <p:ph type="ftr" sz="quarter" idx="3"/>
          </p:nvPr>
        </p:nvSpPr>
        <p:spPr>
          <a:xfrm>
            <a:off x="5520912" y="6356450"/>
            <a:ext cx="5655095" cy="364628"/>
          </a:xfrm>
          <a:prstGeom prst="rect">
            <a:avLst/>
          </a:prstGeom>
        </p:spPr>
        <p:txBody>
          <a:bodyPr lIns="0" tIns="45712" rIns="0" bIns="45712" anchor="b"/>
          <a:lstStyle>
            <a:lvl1pPr algn="r" eaLnBrk="0" hangingPunct="0">
              <a:lnSpc>
                <a:spcPct val="90000"/>
              </a:lnSpc>
              <a:defRPr sz="1200" smtClean="0">
                <a:solidFill>
                  <a:srgbClr val="064308"/>
                </a:solidFill>
                <a:latin typeface="Arial"/>
                <a:ea typeface="+mn-ea"/>
                <a:cs typeface="Arial"/>
              </a:defRPr>
            </a:lvl1pPr>
          </a:lstStyle>
          <a:p>
            <a:pPr>
              <a:defRPr/>
            </a:pPr>
            <a:r>
              <a:rPr lang="en-US"/>
              <a:t>S. A. Gillespie, 20-22 November 2024, 4th AGATA-GRETA Meeting</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200">
                <a:solidFill>
                  <a:srgbClr val="064308"/>
                </a:solidFill>
                <a:ea typeface="ヒラギノ角ゴ Pro W3" charset="-128"/>
                <a:cs typeface="+mn-cs"/>
              </a:defRPr>
            </a:lvl1pPr>
          </a:lstStyle>
          <a:p>
            <a:pPr>
              <a:defRPr/>
            </a:pPr>
            <a:r>
              <a:rPr lang="en-US" dirty="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323942527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Lst>
  <p:hf hdr="0" dt="0"/>
  <p:txStyles>
    <p:titleStyle>
      <a:lvl1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162" rtl="0" eaLnBrk="1" latinLnBrk="0" hangingPunct="1">
        <a:defRPr sz="1800" kern="1200">
          <a:solidFill>
            <a:schemeClr val="tx1"/>
          </a:solidFill>
          <a:latin typeface="+mn-lt"/>
          <a:ea typeface="+mn-ea"/>
          <a:cs typeface="+mn-cs"/>
        </a:defRPr>
      </a:lvl1pPr>
      <a:lvl2pPr marL="457080" algn="l" defTabSz="914162" rtl="0" eaLnBrk="1" latinLnBrk="0" hangingPunct="1">
        <a:defRPr sz="1800" kern="1200">
          <a:solidFill>
            <a:schemeClr val="tx1"/>
          </a:solidFill>
          <a:latin typeface="+mn-lt"/>
          <a:ea typeface="+mn-ea"/>
          <a:cs typeface="+mn-cs"/>
        </a:defRPr>
      </a:lvl2pPr>
      <a:lvl3pPr marL="914162" algn="l" defTabSz="914162" rtl="0" eaLnBrk="1" latinLnBrk="0" hangingPunct="1">
        <a:defRPr sz="1800" kern="1200">
          <a:solidFill>
            <a:schemeClr val="tx1"/>
          </a:solidFill>
          <a:latin typeface="+mn-lt"/>
          <a:ea typeface="+mn-ea"/>
          <a:cs typeface="+mn-cs"/>
        </a:defRPr>
      </a:lvl3pPr>
      <a:lvl4pPr marL="1371241" algn="l" defTabSz="914162" rtl="0" eaLnBrk="1" latinLnBrk="0" hangingPunct="1">
        <a:defRPr sz="1800" kern="1200">
          <a:solidFill>
            <a:schemeClr val="tx1"/>
          </a:solidFill>
          <a:latin typeface="+mn-lt"/>
          <a:ea typeface="+mn-ea"/>
          <a:cs typeface="+mn-cs"/>
        </a:defRPr>
      </a:lvl4pPr>
      <a:lvl5pPr marL="1828323" algn="l" defTabSz="914162" rtl="0" eaLnBrk="1" latinLnBrk="0" hangingPunct="1">
        <a:defRPr sz="1800" kern="1200">
          <a:solidFill>
            <a:schemeClr val="tx1"/>
          </a:solidFill>
          <a:latin typeface="+mn-lt"/>
          <a:ea typeface="+mn-ea"/>
          <a:cs typeface="+mn-cs"/>
        </a:defRPr>
      </a:lvl5pPr>
      <a:lvl6pPr marL="2285406" algn="l" defTabSz="914162" rtl="0" eaLnBrk="1" latinLnBrk="0" hangingPunct="1">
        <a:defRPr sz="1800" kern="1200">
          <a:solidFill>
            <a:schemeClr val="tx1"/>
          </a:solidFill>
          <a:latin typeface="+mn-lt"/>
          <a:ea typeface="+mn-ea"/>
          <a:cs typeface="+mn-cs"/>
        </a:defRPr>
      </a:lvl6pPr>
      <a:lvl7pPr marL="2742487" algn="l" defTabSz="914162" rtl="0" eaLnBrk="1" latinLnBrk="0" hangingPunct="1">
        <a:defRPr sz="1800" kern="1200">
          <a:solidFill>
            <a:schemeClr val="tx1"/>
          </a:solidFill>
          <a:latin typeface="+mn-lt"/>
          <a:ea typeface="+mn-ea"/>
          <a:cs typeface="+mn-cs"/>
        </a:defRPr>
      </a:lvl7pPr>
      <a:lvl8pPr marL="3199566" algn="l" defTabSz="914162" rtl="0" eaLnBrk="1" latinLnBrk="0" hangingPunct="1">
        <a:defRPr sz="1800" kern="1200">
          <a:solidFill>
            <a:schemeClr val="tx1"/>
          </a:solidFill>
          <a:latin typeface="+mn-lt"/>
          <a:ea typeface="+mn-ea"/>
          <a:cs typeface="+mn-cs"/>
        </a:defRPr>
      </a:lvl8pPr>
      <a:lvl9pPr marL="3656647" algn="l" defTabSz="9141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a:xfrm>
            <a:off x="2032000" y="4038600"/>
            <a:ext cx="8128000" cy="1143000"/>
          </a:xfrm>
        </p:spPr>
        <p:txBody>
          <a:bodyPr/>
          <a:lstStyle/>
          <a:p>
            <a:r>
              <a:rPr lang="en-US" dirty="0"/>
              <a:t>Stephen Gillespie</a:t>
            </a:r>
          </a:p>
          <a:p>
            <a:r>
              <a:rPr lang="en-US" dirty="0"/>
              <a:t>4</a:t>
            </a:r>
            <a:r>
              <a:rPr lang="en-US" baseline="30000" dirty="0"/>
              <a:t>th</a:t>
            </a:r>
            <a:r>
              <a:rPr lang="en-US" dirty="0"/>
              <a:t> AGATA-GRETINA Collaboration meeting</a:t>
            </a:r>
          </a:p>
          <a:p>
            <a:r>
              <a:rPr lang="en-US" dirty="0"/>
              <a:t>gillespi@frib.msu.edu</a:t>
            </a:r>
          </a:p>
          <a:p>
            <a:r>
              <a:rPr lang="en-US" dirty="0"/>
              <a:t>20-22 November 2024</a:t>
            </a:r>
          </a:p>
        </p:txBody>
      </p:sp>
      <p:sp>
        <p:nvSpPr>
          <p:cNvPr id="9219" name="Title 5"/>
          <p:cNvSpPr>
            <a:spLocks noGrp="1"/>
          </p:cNvSpPr>
          <p:nvPr>
            <p:ph type="title"/>
          </p:nvPr>
        </p:nvSpPr>
        <p:spPr/>
        <p:txBody>
          <a:bodyPr/>
          <a:lstStyle/>
          <a:p>
            <a:r>
              <a:rPr lang="en-US" dirty="0"/>
              <a:t>GRETINA@FRIB Status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061F0-1620-8EC3-A446-1D453FE27CC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B1666B-8F3E-9591-9FA2-132CBD6F9481}"/>
              </a:ext>
            </a:extLst>
          </p:cNvPr>
          <p:cNvSpPr>
            <a:spLocks noGrp="1"/>
          </p:cNvSpPr>
          <p:nvPr>
            <p:ph idx="1"/>
          </p:nvPr>
        </p:nvSpPr>
        <p:spPr>
          <a:xfrm>
            <a:off x="5393442" y="1067100"/>
            <a:ext cx="6696054" cy="4937460"/>
          </a:xfrm>
        </p:spPr>
        <p:txBody>
          <a:bodyPr/>
          <a:lstStyle/>
          <a:p>
            <a:r>
              <a:rPr lang="en-US" dirty="0"/>
              <a:t>In multiple crystals we have observed segments started to become very noisy (x5 baseline noise) which is degrading their resolution, ~10 KeV FWHM.</a:t>
            </a:r>
          </a:p>
          <a:p>
            <a:r>
              <a:rPr lang="en-US" dirty="0"/>
              <a:t>No effect on the core performance.</a:t>
            </a:r>
          </a:p>
          <a:p>
            <a:r>
              <a:rPr lang="en-US" dirty="0"/>
              <a:t>Noise cannot be attributed to leakage current.</a:t>
            </a:r>
          </a:p>
          <a:p>
            <a:r>
              <a:rPr lang="en-US" dirty="0"/>
              <a:t>Swap the electronic chain at the feedthrough, segment is still noisy. Note this was done at low HV (&lt;100 V).</a:t>
            </a:r>
          </a:p>
          <a:p>
            <a:r>
              <a:rPr lang="en-US" dirty="0"/>
              <a:t>If the </a:t>
            </a:r>
            <a:r>
              <a:rPr lang="en-US" dirty="0" err="1"/>
              <a:t>neighbouring</a:t>
            </a:r>
            <a:r>
              <a:rPr lang="en-US" dirty="0"/>
              <a:t> segment is disconnected and left floating the segment baseline is normal.</a:t>
            </a:r>
          </a:p>
          <a:p>
            <a:r>
              <a:rPr lang="en-US" dirty="0"/>
              <a:t>Problem appears to be with the crystals</a:t>
            </a:r>
          </a:p>
        </p:txBody>
      </p:sp>
      <p:sp>
        <p:nvSpPr>
          <p:cNvPr id="3" name="Title 2">
            <a:extLst>
              <a:ext uri="{FF2B5EF4-FFF2-40B4-BE49-F238E27FC236}">
                <a16:creationId xmlns:a16="http://schemas.microsoft.com/office/drawing/2014/main" id="{92067CF4-0AAF-C4D2-F296-6F086A13DF2A}"/>
              </a:ext>
            </a:extLst>
          </p:cNvPr>
          <p:cNvSpPr>
            <a:spLocks noGrp="1"/>
          </p:cNvSpPr>
          <p:nvPr>
            <p:ph type="title"/>
          </p:nvPr>
        </p:nvSpPr>
        <p:spPr/>
        <p:txBody>
          <a:bodyPr/>
          <a:lstStyle/>
          <a:p>
            <a:r>
              <a:rPr lang="en-GB" dirty="0"/>
              <a:t>Noisy Segments</a:t>
            </a:r>
            <a:endParaRPr lang="en-US" dirty="0"/>
          </a:p>
        </p:txBody>
      </p:sp>
      <p:sp>
        <p:nvSpPr>
          <p:cNvPr id="4" name="Footer Placeholder 3">
            <a:extLst>
              <a:ext uri="{FF2B5EF4-FFF2-40B4-BE49-F238E27FC236}">
                <a16:creationId xmlns:a16="http://schemas.microsoft.com/office/drawing/2014/main" id="{D6288D66-AC14-2EAE-AFDE-2EA63C12239A}"/>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7FDDF7F4-9E33-8479-EC69-BD05C99EC06E}"/>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10</a:t>
            </a:fld>
            <a:endParaRPr lang="en-US" dirty="0"/>
          </a:p>
        </p:txBody>
      </p:sp>
      <p:grpSp>
        <p:nvGrpSpPr>
          <p:cNvPr id="52" name="Group 51">
            <a:extLst>
              <a:ext uri="{FF2B5EF4-FFF2-40B4-BE49-F238E27FC236}">
                <a16:creationId xmlns:a16="http://schemas.microsoft.com/office/drawing/2014/main" id="{96A87BF6-E4BC-21D5-3023-5A9F85FD1019}"/>
              </a:ext>
            </a:extLst>
          </p:cNvPr>
          <p:cNvGrpSpPr/>
          <p:nvPr/>
        </p:nvGrpSpPr>
        <p:grpSpPr>
          <a:xfrm>
            <a:off x="1752600" y="1495219"/>
            <a:ext cx="1988812" cy="1563447"/>
            <a:chOff x="2504863" y="2242838"/>
            <a:chExt cx="1988812" cy="1563447"/>
          </a:xfrm>
        </p:grpSpPr>
        <p:sp>
          <p:nvSpPr>
            <p:cNvPr id="7" name="Isosceles Triangle 6">
              <a:extLst>
                <a:ext uri="{FF2B5EF4-FFF2-40B4-BE49-F238E27FC236}">
                  <a16:creationId xmlns:a16="http://schemas.microsoft.com/office/drawing/2014/main" id="{A8F1078C-BDA6-6AB7-072A-07401387D16B}"/>
                </a:ext>
              </a:extLst>
            </p:cNvPr>
            <p:cNvSpPr/>
            <p:nvPr/>
          </p:nvSpPr>
          <p:spPr>
            <a:xfrm rot="5400000">
              <a:off x="3078822" y="2774023"/>
              <a:ext cx="928955" cy="838200"/>
            </a:xfrm>
            <a:prstGeom prst="triangle">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44F391B-2025-8E1F-40AB-DEFFF478A985}"/>
                </a:ext>
              </a:extLst>
            </p:cNvPr>
            <p:cNvCxnSpPr>
              <a:cxnSpLocks/>
            </p:cNvCxnSpPr>
            <p:nvPr/>
          </p:nvCxnSpPr>
          <p:spPr>
            <a:xfrm>
              <a:off x="2504863" y="2971800"/>
              <a:ext cx="619337" cy="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F8F147F1-892A-B18F-48B0-58D8EBB9A6D6}"/>
                </a:ext>
              </a:extLst>
            </p:cNvPr>
            <p:cNvCxnSpPr>
              <a:cxnSpLocks/>
            </p:cNvCxnSpPr>
            <p:nvPr/>
          </p:nvCxnSpPr>
          <p:spPr>
            <a:xfrm>
              <a:off x="2819400" y="34290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ABBE7B3E-9371-8383-B648-21F923F11311}"/>
                </a:ext>
              </a:extLst>
            </p:cNvPr>
            <p:cNvCxnSpPr>
              <a:cxnSpLocks/>
            </p:cNvCxnSpPr>
            <p:nvPr/>
          </p:nvCxnSpPr>
          <p:spPr>
            <a:xfrm>
              <a:off x="2822400" y="3420000"/>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860972D9-8294-F9CE-3EF5-A3B7C93E5C3F}"/>
                </a:ext>
              </a:extLst>
            </p:cNvPr>
            <p:cNvCxnSpPr/>
            <p:nvPr/>
          </p:nvCxnSpPr>
          <p:spPr>
            <a:xfrm>
              <a:off x="2631900" y="3657601"/>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34A1AAFA-6C84-EF65-0A29-D3A4DEA17584}"/>
                </a:ext>
              </a:extLst>
            </p:cNvPr>
            <p:cNvCxnSpPr>
              <a:cxnSpLocks/>
            </p:cNvCxnSpPr>
            <p:nvPr/>
          </p:nvCxnSpPr>
          <p:spPr>
            <a:xfrm>
              <a:off x="2667000" y="37338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F9A80FDB-E3A4-83FE-9A58-17BDC4EFC8FE}"/>
                </a:ext>
              </a:extLst>
            </p:cNvPr>
            <p:cNvCxnSpPr>
              <a:cxnSpLocks/>
            </p:cNvCxnSpPr>
            <p:nvPr/>
          </p:nvCxnSpPr>
          <p:spPr>
            <a:xfrm>
              <a:off x="2743200" y="3806285"/>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078E518F-BD75-92A0-333E-F4FB5BE5017A}"/>
                </a:ext>
              </a:extLst>
            </p:cNvPr>
            <p:cNvCxnSpPr>
              <a:cxnSpLocks/>
            </p:cNvCxnSpPr>
            <p:nvPr/>
          </p:nvCxnSpPr>
          <p:spPr>
            <a:xfrm>
              <a:off x="2748557" y="2590800"/>
              <a:ext cx="0" cy="375446"/>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D06577E7-CE1C-A117-A6E7-1C94135150D3}"/>
                </a:ext>
              </a:extLst>
            </p:cNvPr>
            <p:cNvCxnSpPr>
              <a:cxnSpLocks/>
            </p:cNvCxnSpPr>
            <p:nvPr/>
          </p:nvCxnSpPr>
          <p:spPr>
            <a:xfrm>
              <a:off x="2736000" y="2594728"/>
              <a:ext cx="748800"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B2EFC838-75FA-8C2D-03D5-F0A64045D33D}"/>
                </a:ext>
              </a:extLst>
            </p:cNvPr>
            <p:cNvCxnSpPr>
              <a:cxnSpLocks/>
            </p:cNvCxnSpPr>
            <p:nvPr/>
          </p:nvCxnSpPr>
          <p:spPr>
            <a:xfrm>
              <a:off x="3124199" y="2353199"/>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6F8D3B89-2B6D-9BF1-3A80-775B247CDC88}"/>
                </a:ext>
              </a:extLst>
            </p:cNvPr>
            <p:cNvCxnSpPr>
              <a:cxnSpLocks/>
            </p:cNvCxnSpPr>
            <p:nvPr/>
          </p:nvCxnSpPr>
          <p:spPr>
            <a:xfrm>
              <a:off x="3114000" y="2353199"/>
              <a:ext cx="155400" cy="0"/>
            </a:xfrm>
            <a:prstGeom prst="line">
              <a:avLst/>
            </a:prstGeom>
          </p:spPr>
          <p:style>
            <a:lnRef idx="2">
              <a:schemeClr val="dk1"/>
            </a:lnRef>
            <a:fillRef idx="0">
              <a:schemeClr val="dk1"/>
            </a:fillRef>
            <a:effectRef idx="1">
              <a:schemeClr val="dk1"/>
            </a:effectRef>
            <a:fontRef idx="minor">
              <a:schemeClr val="tx1"/>
            </a:fontRef>
          </p:style>
        </p:cxnSp>
        <p:sp>
          <p:nvSpPr>
            <p:cNvPr id="35" name="Rectangle 34">
              <a:extLst>
                <a:ext uri="{FF2B5EF4-FFF2-40B4-BE49-F238E27FC236}">
                  <a16:creationId xmlns:a16="http://schemas.microsoft.com/office/drawing/2014/main" id="{22AE3F23-A944-1F8B-A641-06DD88A0A09E}"/>
                </a:ext>
              </a:extLst>
            </p:cNvPr>
            <p:cNvSpPr/>
            <p:nvPr/>
          </p:nvSpPr>
          <p:spPr>
            <a:xfrm>
              <a:off x="3269400" y="2242838"/>
              <a:ext cx="464400" cy="1866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E53FFD5-5F62-2ED0-6325-39C2BB42B2DA}"/>
                </a:ext>
              </a:extLst>
            </p:cNvPr>
            <p:cNvCxnSpPr>
              <a:cxnSpLocks/>
            </p:cNvCxnSpPr>
            <p:nvPr/>
          </p:nvCxnSpPr>
          <p:spPr>
            <a:xfrm>
              <a:off x="34848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34DF7FAC-65B5-1CF4-441F-D383DA5F8188}"/>
                </a:ext>
              </a:extLst>
            </p:cNvPr>
            <p:cNvCxnSpPr>
              <a:cxnSpLocks/>
            </p:cNvCxnSpPr>
            <p:nvPr/>
          </p:nvCxnSpPr>
          <p:spPr>
            <a:xfrm>
              <a:off x="35352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BB0134A9-D381-CB11-F7A8-3FBAC5984F50}"/>
                </a:ext>
              </a:extLst>
            </p:cNvPr>
            <p:cNvCxnSpPr>
              <a:cxnSpLocks/>
            </p:cNvCxnSpPr>
            <p:nvPr/>
          </p:nvCxnSpPr>
          <p:spPr>
            <a:xfrm>
              <a:off x="3535200" y="2589796"/>
              <a:ext cx="655800" cy="4932"/>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DE8A0EAD-04C1-88B6-0194-EFDBF60A7E51}"/>
                </a:ext>
              </a:extLst>
            </p:cNvPr>
            <p:cNvCxnSpPr>
              <a:cxnSpLocks/>
            </p:cNvCxnSpPr>
            <p:nvPr/>
          </p:nvCxnSpPr>
          <p:spPr>
            <a:xfrm>
              <a:off x="3733800" y="2353199"/>
              <a:ext cx="172800" cy="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34060F02-174C-5497-1BBA-C837208E37CB}"/>
                </a:ext>
              </a:extLst>
            </p:cNvPr>
            <p:cNvCxnSpPr>
              <a:cxnSpLocks/>
            </p:cNvCxnSpPr>
            <p:nvPr/>
          </p:nvCxnSpPr>
          <p:spPr>
            <a:xfrm>
              <a:off x="3895200" y="2352196"/>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3B665F06-D55E-0DBD-C64A-D41EECC6AA40}"/>
                </a:ext>
              </a:extLst>
            </p:cNvPr>
            <p:cNvCxnSpPr/>
            <p:nvPr/>
          </p:nvCxnSpPr>
          <p:spPr>
            <a:xfrm>
              <a:off x="3960275" y="3191292"/>
              <a:ext cx="533400" cy="0"/>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1E1FDE7D-0E32-2E80-7360-D70AF27ABCE6}"/>
                </a:ext>
              </a:extLst>
            </p:cNvPr>
            <p:cNvCxnSpPr>
              <a:cxnSpLocks/>
            </p:cNvCxnSpPr>
            <p:nvPr/>
          </p:nvCxnSpPr>
          <p:spPr>
            <a:xfrm>
              <a:off x="4179600" y="2589797"/>
              <a:ext cx="0" cy="601495"/>
            </a:xfrm>
            <a:prstGeom prst="line">
              <a:avLst/>
            </a:prstGeom>
          </p:spPr>
          <p:style>
            <a:lnRef idx="2">
              <a:schemeClr val="dk1"/>
            </a:lnRef>
            <a:fillRef idx="0">
              <a:schemeClr val="dk1"/>
            </a:fillRef>
            <a:effectRef idx="1">
              <a:schemeClr val="dk1"/>
            </a:effectRef>
            <a:fontRef idx="minor">
              <a:schemeClr val="tx1"/>
            </a:fontRef>
          </p:style>
        </p:cxnSp>
      </p:grpSp>
      <p:grpSp>
        <p:nvGrpSpPr>
          <p:cNvPr id="53" name="Group 52">
            <a:extLst>
              <a:ext uri="{FF2B5EF4-FFF2-40B4-BE49-F238E27FC236}">
                <a16:creationId xmlns:a16="http://schemas.microsoft.com/office/drawing/2014/main" id="{B187FB17-0AE2-DA35-D679-7D21563F47B6}"/>
              </a:ext>
            </a:extLst>
          </p:cNvPr>
          <p:cNvGrpSpPr/>
          <p:nvPr/>
        </p:nvGrpSpPr>
        <p:grpSpPr>
          <a:xfrm>
            <a:off x="1447800" y="3664066"/>
            <a:ext cx="2297431" cy="1563447"/>
            <a:chOff x="2196244" y="2242838"/>
            <a:chExt cx="2297431" cy="1563447"/>
          </a:xfrm>
        </p:grpSpPr>
        <p:sp>
          <p:nvSpPr>
            <p:cNvPr id="54" name="Isosceles Triangle 53">
              <a:extLst>
                <a:ext uri="{FF2B5EF4-FFF2-40B4-BE49-F238E27FC236}">
                  <a16:creationId xmlns:a16="http://schemas.microsoft.com/office/drawing/2014/main" id="{0959A68C-0727-7748-1A14-69982FAEF7EC}"/>
                </a:ext>
              </a:extLst>
            </p:cNvPr>
            <p:cNvSpPr/>
            <p:nvPr/>
          </p:nvSpPr>
          <p:spPr>
            <a:xfrm rot="5400000">
              <a:off x="3078822" y="2774023"/>
              <a:ext cx="928955" cy="838200"/>
            </a:xfrm>
            <a:prstGeom prst="triangle">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01857D35-9CA3-A2BD-6C16-EC2FDB16B440}"/>
                </a:ext>
              </a:extLst>
            </p:cNvPr>
            <p:cNvCxnSpPr>
              <a:cxnSpLocks/>
            </p:cNvCxnSpPr>
            <p:nvPr/>
          </p:nvCxnSpPr>
          <p:spPr>
            <a:xfrm>
              <a:off x="2196244" y="2971800"/>
              <a:ext cx="927495" cy="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E070372A-C595-90E8-AED5-E791FE217FF8}"/>
                </a:ext>
              </a:extLst>
            </p:cNvPr>
            <p:cNvCxnSpPr>
              <a:cxnSpLocks/>
            </p:cNvCxnSpPr>
            <p:nvPr/>
          </p:nvCxnSpPr>
          <p:spPr>
            <a:xfrm>
              <a:off x="2819400" y="34290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C0381411-242B-60F9-28A0-EDA84F3F4533}"/>
                </a:ext>
              </a:extLst>
            </p:cNvPr>
            <p:cNvCxnSpPr>
              <a:cxnSpLocks/>
            </p:cNvCxnSpPr>
            <p:nvPr/>
          </p:nvCxnSpPr>
          <p:spPr>
            <a:xfrm>
              <a:off x="2822400" y="3420000"/>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89371274-43C1-480B-310D-13C6B5715787}"/>
                </a:ext>
              </a:extLst>
            </p:cNvPr>
            <p:cNvCxnSpPr/>
            <p:nvPr/>
          </p:nvCxnSpPr>
          <p:spPr>
            <a:xfrm>
              <a:off x="2631900" y="3657601"/>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8C6D774B-5CCC-2BB6-486B-3022887FBEE9}"/>
                </a:ext>
              </a:extLst>
            </p:cNvPr>
            <p:cNvCxnSpPr>
              <a:cxnSpLocks/>
            </p:cNvCxnSpPr>
            <p:nvPr/>
          </p:nvCxnSpPr>
          <p:spPr>
            <a:xfrm>
              <a:off x="2667000" y="37338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E5ED2E01-DD9F-65B9-5EE8-A5412FE2832F}"/>
                </a:ext>
              </a:extLst>
            </p:cNvPr>
            <p:cNvCxnSpPr>
              <a:cxnSpLocks/>
            </p:cNvCxnSpPr>
            <p:nvPr/>
          </p:nvCxnSpPr>
          <p:spPr>
            <a:xfrm>
              <a:off x="2743200" y="3806285"/>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EC986BE3-C40F-1A0A-8CFE-4845B56A0951}"/>
                </a:ext>
              </a:extLst>
            </p:cNvPr>
            <p:cNvCxnSpPr>
              <a:cxnSpLocks/>
            </p:cNvCxnSpPr>
            <p:nvPr/>
          </p:nvCxnSpPr>
          <p:spPr>
            <a:xfrm>
              <a:off x="2748557" y="2590800"/>
              <a:ext cx="0" cy="375446"/>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7FE09819-7C18-5F9E-3609-5E7EF312D068}"/>
                </a:ext>
              </a:extLst>
            </p:cNvPr>
            <p:cNvCxnSpPr>
              <a:cxnSpLocks/>
            </p:cNvCxnSpPr>
            <p:nvPr/>
          </p:nvCxnSpPr>
          <p:spPr>
            <a:xfrm>
              <a:off x="2736000" y="2594728"/>
              <a:ext cx="748800" cy="0"/>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042708AE-91BC-55D1-E0A9-DC9515AE944B}"/>
                </a:ext>
              </a:extLst>
            </p:cNvPr>
            <p:cNvCxnSpPr>
              <a:cxnSpLocks/>
            </p:cNvCxnSpPr>
            <p:nvPr/>
          </p:nvCxnSpPr>
          <p:spPr>
            <a:xfrm>
              <a:off x="3124199" y="2353199"/>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56311C35-43D5-1A17-476A-C8EBD2825907}"/>
                </a:ext>
              </a:extLst>
            </p:cNvPr>
            <p:cNvCxnSpPr>
              <a:cxnSpLocks/>
            </p:cNvCxnSpPr>
            <p:nvPr/>
          </p:nvCxnSpPr>
          <p:spPr>
            <a:xfrm>
              <a:off x="3114000" y="2353199"/>
              <a:ext cx="155400" cy="0"/>
            </a:xfrm>
            <a:prstGeom prst="line">
              <a:avLst/>
            </a:prstGeom>
          </p:spPr>
          <p:style>
            <a:lnRef idx="2">
              <a:schemeClr val="dk1"/>
            </a:lnRef>
            <a:fillRef idx="0">
              <a:schemeClr val="dk1"/>
            </a:fillRef>
            <a:effectRef idx="1">
              <a:schemeClr val="dk1"/>
            </a:effectRef>
            <a:fontRef idx="minor">
              <a:schemeClr val="tx1"/>
            </a:fontRef>
          </p:style>
        </p:cxnSp>
        <p:sp>
          <p:nvSpPr>
            <p:cNvPr id="65" name="Rectangle 64">
              <a:extLst>
                <a:ext uri="{FF2B5EF4-FFF2-40B4-BE49-F238E27FC236}">
                  <a16:creationId xmlns:a16="http://schemas.microsoft.com/office/drawing/2014/main" id="{E23E5A78-2AFC-0EB6-EA08-ACDCDBBF7410}"/>
                </a:ext>
              </a:extLst>
            </p:cNvPr>
            <p:cNvSpPr/>
            <p:nvPr/>
          </p:nvSpPr>
          <p:spPr>
            <a:xfrm>
              <a:off x="3269400" y="2242838"/>
              <a:ext cx="464400" cy="1866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97AEDB7A-B9AA-BC54-AB5F-B09745AEB85C}"/>
                </a:ext>
              </a:extLst>
            </p:cNvPr>
            <p:cNvCxnSpPr>
              <a:cxnSpLocks/>
            </p:cNvCxnSpPr>
            <p:nvPr/>
          </p:nvCxnSpPr>
          <p:spPr>
            <a:xfrm>
              <a:off x="34848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CE3CB644-2E9A-0CAC-B607-F1D541EAF208}"/>
                </a:ext>
              </a:extLst>
            </p:cNvPr>
            <p:cNvCxnSpPr>
              <a:cxnSpLocks/>
            </p:cNvCxnSpPr>
            <p:nvPr/>
          </p:nvCxnSpPr>
          <p:spPr>
            <a:xfrm>
              <a:off x="35352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a:extLst>
                <a:ext uri="{FF2B5EF4-FFF2-40B4-BE49-F238E27FC236}">
                  <a16:creationId xmlns:a16="http://schemas.microsoft.com/office/drawing/2014/main" id="{2E7571AE-5D45-4655-ED43-3B51C0FC2D02}"/>
                </a:ext>
              </a:extLst>
            </p:cNvPr>
            <p:cNvCxnSpPr>
              <a:cxnSpLocks/>
            </p:cNvCxnSpPr>
            <p:nvPr/>
          </p:nvCxnSpPr>
          <p:spPr>
            <a:xfrm>
              <a:off x="3535200" y="2589796"/>
              <a:ext cx="655800" cy="4932"/>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7A1831E0-E18A-2B6D-C88E-86D3388C066D}"/>
                </a:ext>
              </a:extLst>
            </p:cNvPr>
            <p:cNvCxnSpPr>
              <a:cxnSpLocks/>
            </p:cNvCxnSpPr>
            <p:nvPr/>
          </p:nvCxnSpPr>
          <p:spPr>
            <a:xfrm>
              <a:off x="3733800" y="2353199"/>
              <a:ext cx="172800" cy="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179621DC-F905-5272-A76F-32E68649B633}"/>
                </a:ext>
              </a:extLst>
            </p:cNvPr>
            <p:cNvCxnSpPr>
              <a:cxnSpLocks/>
            </p:cNvCxnSpPr>
            <p:nvPr/>
          </p:nvCxnSpPr>
          <p:spPr>
            <a:xfrm>
              <a:off x="3895200" y="2352196"/>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741FAFB8-3F31-4BDC-1CFA-756AF1376513}"/>
                </a:ext>
              </a:extLst>
            </p:cNvPr>
            <p:cNvCxnSpPr/>
            <p:nvPr/>
          </p:nvCxnSpPr>
          <p:spPr>
            <a:xfrm>
              <a:off x="3960275" y="3191292"/>
              <a:ext cx="533400" cy="0"/>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990B3DFD-34E7-B2D9-29EB-6DE8E3F529D7}"/>
                </a:ext>
              </a:extLst>
            </p:cNvPr>
            <p:cNvCxnSpPr>
              <a:cxnSpLocks/>
            </p:cNvCxnSpPr>
            <p:nvPr/>
          </p:nvCxnSpPr>
          <p:spPr>
            <a:xfrm>
              <a:off x="4179600" y="2589797"/>
              <a:ext cx="0" cy="601495"/>
            </a:xfrm>
            <a:prstGeom prst="line">
              <a:avLst/>
            </a:prstGeom>
          </p:spPr>
          <p:style>
            <a:lnRef idx="2">
              <a:schemeClr val="dk1"/>
            </a:lnRef>
            <a:fillRef idx="0">
              <a:schemeClr val="dk1"/>
            </a:fillRef>
            <a:effectRef idx="1">
              <a:schemeClr val="dk1"/>
            </a:effectRef>
            <a:fontRef idx="minor">
              <a:schemeClr val="tx1"/>
            </a:fontRef>
          </p:style>
        </p:cxnSp>
      </p:grpSp>
      <p:sp>
        <p:nvSpPr>
          <p:cNvPr id="8" name="TextBox 7">
            <a:extLst>
              <a:ext uri="{FF2B5EF4-FFF2-40B4-BE49-F238E27FC236}">
                <a16:creationId xmlns:a16="http://schemas.microsoft.com/office/drawing/2014/main" id="{8A8FE736-262F-F2C2-208E-D47E70774923}"/>
              </a:ext>
            </a:extLst>
          </p:cNvPr>
          <p:cNvSpPr txBox="1"/>
          <p:nvPr/>
        </p:nvSpPr>
        <p:spPr>
          <a:xfrm>
            <a:off x="3962166" y="4394906"/>
            <a:ext cx="1600195" cy="369332"/>
          </a:xfrm>
          <a:prstGeom prst="rect">
            <a:avLst/>
          </a:prstGeom>
          <a:noFill/>
        </p:spPr>
        <p:txBody>
          <a:bodyPr wrap="square" rtlCol="0">
            <a:spAutoFit/>
          </a:bodyPr>
          <a:lstStyle/>
          <a:p>
            <a:r>
              <a:rPr lang="en-GB" dirty="0"/>
              <a:t>Normal</a:t>
            </a:r>
          </a:p>
        </p:txBody>
      </p:sp>
      <p:cxnSp>
        <p:nvCxnSpPr>
          <p:cNvPr id="12" name="Straight Connector 11">
            <a:extLst>
              <a:ext uri="{FF2B5EF4-FFF2-40B4-BE49-F238E27FC236}">
                <a16:creationId xmlns:a16="http://schemas.microsoft.com/office/drawing/2014/main" id="{02B72AE3-AA9A-6F2C-68A6-B254148F8D88}"/>
              </a:ext>
            </a:extLst>
          </p:cNvPr>
          <p:cNvCxnSpPr>
            <a:cxnSpLocks/>
          </p:cNvCxnSpPr>
          <p:nvPr/>
        </p:nvCxnSpPr>
        <p:spPr>
          <a:xfrm>
            <a:off x="1447800" y="1219200"/>
            <a:ext cx="0" cy="169078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C12CD361-8534-6A7A-D657-2EDC1E4B83B7}"/>
              </a:ext>
            </a:extLst>
          </p:cNvPr>
          <p:cNvCxnSpPr>
            <a:cxnSpLocks/>
          </p:cNvCxnSpPr>
          <p:nvPr/>
        </p:nvCxnSpPr>
        <p:spPr>
          <a:xfrm>
            <a:off x="1447800" y="2909982"/>
            <a:ext cx="0" cy="2728818"/>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B3E24B12-8DFE-495E-6E69-36145AFAA311}"/>
              </a:ext>
            </a:extLst>
          </p:cNvPr>
          <p:cNvCxnSpPr>
            <a:cxnSpLocks/>
          </p:cNvCxnSpPr>
          <p:nvPr/>
        </p:nvCxnSpPr>
        <p:spPr>
          <a:xfrm>
            <a:off x="836309" y="4259482"/>
            <a:ext cx="611491" cy="135424"/>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770F5173-AC7D-3AC3-4683-9824B5BB35F5}"/>
              </a:ext>
            </a:extLst>
          </p:cNvPr>
          <p:cNvCxnSpPr>
            <a:cxnSpLocks/>
          </p:cNvCxnSpPr>
          <p:nvPr/>
        </p:nvCxnSpPr>
        <p:spPr>
          <a:xfrm flipV="1">
            <a:off x="838200" y="2233506"/>
            <a:ext cx="609600" cy="210167"/>
          </a:xfrm>
          <a:prstGeom prst="line">
            <a:avLst/>
          </a:prstGeom>
        </p:spPr>
        <p:style>
          <a:lnRef idx="2">
            <a:schemeClr val="dk1"/>
          </a:lnRef>
          <a:fillRef idx="0">
            <a:schemeClr val="dk1"/>
          </a:fillRef>
          <a:effectRef idx="1">
            <a:schemeClr val="dk1"/>
          </a:effectRef>
          <a:fontRef idx="minor">
            <a:schemeClr val="tx1"/>
          </a:fontRef>
        </p:style>
      </p:cxnSp>
      <p:sp>
        <p:nvSpPr>
          <p:cNvPr id="19" name="Hexagon 18">
            <a:extLst>
              <a:ext uri="{FF2B5EF4-FFF2-40B4-BE49-F238E27FC236}">
                <a16:creationId xmlns:a16="http://schemas.microsoft.com/office/drawing/2014/main" id="{09A2B482-0BD5-FAA3-253B-71302F7ACB41}"/>
              </a:ext>
            </a:extLst>
          </p:cNvPr>
          <p:cNvSpPr/>
          <p:nvPr/>
        </p:nvSpPr>
        <p:spPr>
          <a:xfrm>
            <a:off x="-3050663" y="1498173"/>
            <a:ext cx="4267198" cy="3657600"/>
          </a:xfrm>
          <a:prstGeom prst="hexagon">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72196A18-0035-78E6-9C76-F0792C4FEFCF}"/>
              </a:ext>
            </a:extLst>
          </p:cNvPr>
          <p:cNvCxnSpPr>
            <a:cxnSpLocks/>
          </p:cNvCxnSpPr>
          <p:nvPr/>
        </p:nvCxnSpPr>
        <p:spPr>
          <a:xfrm>
            <a:off x="415933" y="1588552"/>
            <a:ext cx="800602" cy="1611848"/>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A664DD97-7405-C443-FDF8-3D5FDF060BDB}"/>
              </a:ext>
            </a:extLst>
          </p:cNvPr>
          <p:cNvCxnSpPr>
            <a:cxnSpLocks/>
          </p:cNvCxnSpPr>
          <p:nvPr/>
        </p:nvCxnSpPr>
        <p:spPr>
          <a:xfrm flipH="1">
            <a:off x="424869" y="3429000"/>
            <a:ext cx="822880" cy="1660965"/>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75" name="TextBox 74">
            <a:extLst>
              <a:ext uri="{FF2B5EF4-FFF2-40B4-BE49-F238E27FC236}">
                <a16:creationId xmlns:a16="http://schemas.microsoft.com/office/drawing/2014/main" id="{98844CC0-F444-A7EC-A30D-E23C3477C7B1}"/>
              </a:ext>
            </a:extLst>
          </p:cNvPr>
          <p:cNvSpPr txBox="1"/>
          <p:nvPr/>
        </p:nvSpPr>
        <p:spPr>
          <a:xfrm>
            <a:off x="664261" y="5674530"/>
            <a:ext cx="1600195" cy="369332"/>
          </a:xfrm>
          <a:prstGeom prst="rect">
            <a:avLst/>
          </a:prstGeom>
          <a:noFill/>
        </p:spPr>
        <p:txBody>
          <a:bodyPr wrap="square" rtlCol="0">
            <a:spAutoFit/>
          </a:bodyPr>
          <a:lstStyle/>
          <a:p>
            <a:pPr algn="ctr"/>
            <a:r>
              <a:rPr lang="en-GB" dirty="0"/>
              <a:t>Feedthrough</a:t>
            </a:r>
          </a:p>
        </p:txBody>
      </p:sp>
    </p:spTree>
    <p:extLst>
      <p:ext uri="{BB962C8B-B14F-4D97-AF65-F5344CB8AC3E}">
        <p14:creationId xmlns:p14="http://schemas.microsoft.com/office/powerpoint/2010/main" val="1991793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BF1E1E-6068-A5A9-7730-6F96583E8E0E}"/>
              </a:ext>
            </a:extLst>
          </p:cNvPr>
          <p:cNvSpPr>
            <a:spLocks noGrp="1"/>
          </p:cNvSpPr>
          <p:nvPr>
            <p:ph idx="1"/>
          </p:nvPr>
        </p:nvSpPr>
        <p:spPr/>
        <p:txBody>
          <a:bodyPr anchor="ctr"/>
          <a:lstStyle/>
          <a:p>
            <a:r>
              <a:rPr lang="en-GB" dirty="0"/>
              <a:t>A year into operations, Q2 temperature began to rapidly rise; after removing from the array a leak was found near the pumping port. </a:t>
            </a:r>
          </a:p>
          <a:p>
            <a:r>
              <a:rPr lang="en-GB" dirty="0"/>
              <a:t>The leak could not be repaired so we decided to switch the working crystals in Q2 with bad crystals from other detectors.</a:t>
            </a:r>
          </a:p>
          <a:p>
            <a:r>
              <a:rPr lang="en-GB" dirty="0"/>
              <a:t>Once GRETA manufacturing is complete, detector with 4 bad crystals will be returned to </a:t>
            </a:r>
            <a:r>
              <a:rPr lang="en-GB" dirty="0" err="1"/>
              <a:t>Mirion</a:t>
            </a:r>
            <a:r>
              <a:rPr lang="en-GB" dirty="0"/>
              <a:t> for repair.</a:t>
            </a:r>
          </a:p>
        </p:txBody>
      </p:sp>
      <p:sp>
        <p:nvSpPr>
          <p:cNvPr id="3" name="Title 2">
            <a:extLst>
              <a:ext uri="{FF2B5EF4-FFF2-40B4-BE49-F238E27FC236}">
                <a16:creationId xmlns:a16="http://schemas.microsoft.com/office/drawing/2014/main" id="{688CEFAF-8BF6-5126-7140-204A7E092B4A}"/>
              </a:ext>
            </a:extLst>
          </p:cNvPr>
          <p:cNvSpPr>
            <a:spLocks noGrp="1"/>
          </p:cNvSpPr>
          <p:nvPr>
            <p:ph type="title"/>
          </p:nvPr>
        </p:nvSpPr>
        <p:spPr/>
        <p:txBody>
          <a:bodyPr/>
          <a:lstStyle/>
          <a:p>
            <a:r>
              <a:rPr lang="en-GB" dirty="0"/>
              <a:t>Q2 vacuum leak and crystal swaps</a:t>
            </a:r>
            <a:endParaRPr lang="en-US" dirty="0"/>
          </a:p>
        </p:txBody>
      </p:sp>
      <p:sp>
        <p:nvSpPr>
          <p:cNvPr id="4" name="Footer Placeholder 3">
            <a:extLst>
              <a:ext uri="{FF2B5EF4-FFF2-40B4-BE49-F238E27FC236}">
                <a16:creationId xmlns:a16="http://schemas.microsoft.com/office/drawing/2014/main" id="{64CD8BB4-FC44-6797-C6A5-1BD8B7B8B2D4}"/>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DBA27E22-C9C9-36B8-2775-6FB1DB7FFF3E}"/>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11</a:t>
            </a:fld>
            <a:endParaRPr lang="en-US" dirty="0"/>
          </a:p>
        </p:txBody>
      </p:sp>
    </p:spTree>
    <p:extLst>
      <p:ext uri="{BB962C8B-B14F-4D97-AF65-F5344CB8AC3E}">
        <p14:creationId xmlns:p14="http://schemas.microsoft.com/office/powerpoint/2010/main" val="128546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25C4FA6-8207-9D7E-EC14-CC1EAE112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448" y="2881491"/>
            <a:ext cx="6172200" cy="312306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FEEAE3A0-419C-567A-F32D-FC35C1D7FD9E}"/>
              </a:ext>
            </a:extLst>
          </p:cNvPr>
          <p:cNvSpPr>
            <a:spLocks noGrp="1"/>
          </p:cNvSpPr>
          <p:nvPr>
            <p:ph idx="1"/>
          </p:nvPr>
        </p:nvSpPr>
        <p:spPr/>
        <p:txBody>
          <a:bodyPr/>
          <a:lstStyle/>
          <a:p>
            <a:r>
              <a:rPr lang="en-GB" dirty="0"/>
              <a:t>2 (out of 1872) segments crystals are shorted internally. This does not affect the core, but the neighbouring segments have poorer resolution.</a:t>
            </a:r>
          </a:p>
          <a:p>
            <a:pPr lvl="1"/>
            <a:r>
              <a:rPr lang="en-GB" dirty="0"/>
              <a:t>Q4P1 ε1 shorted after annealing.</a:t>
            </a:r>
          </a:p>
          <a:p>
            <a:pPr lvl="1"/>
            <a:r>
              <a:rPr lang="en-GB" dirty="0"/>
              <a:t>Q9P2 γ1 short developed after swapping another crystal in quad.</a:t>
            </a:r>
          </a:p>
          <a:p>
            <a:r>
              <a:rPr lang="en-GB" dirty="0"/>
              <a:t>1 segment is position sensitive, everything is OK when measured in the lab, but when placed in the array the segment is poorly terminated leading to feet in core spectra. </a:t>
            </a:r>
          </a:p>
          <a:p>
            <a:endParaRPr lang="en-GB" dirty="0"/>
          </a:p>
        </p:txBody>
      </p:sp>
      <p:sp>
        <p:nvSpPr>
          <p:cNvPr id="3" name="Title 2">
            <a:extLst>
              <a:ext uri="{FF2B5EF4-FFF2-40B4-BE49-F238E27FC236}">
                <a16:creationId xmlns:a16="http://schemas.microsoft.com/office/drawing/2014/main" id="{5F0F11FD-934F-4118-F970-588838A79E0F}"/>
              </a:ext>
            </a:extLst>
          </p:cNvPr>
          <p:cNvSpPr>
            <a:spLocks noGrp="1"/>
          </p:cNvSpPr>
          <p:nvPr>
            <p:ph type="title"/>
          </p:nvPr>
        </p:nvSpPr>
        <p:spPr/>
        <p:txBody>
          <a:bodyPr/>
          <a:lstStyle/>
          <a:p>
            <a:r>
              <a:rPr lang="en-GB" dirty="0"/>
              <a:t>Shorted Segments</a:t>
            </a:r>
            <a:endParaRPr lang="en-US" dirty="0"/>
          </a:p>
        </p:txBody>
      </p:sp>
      <p:sp>
        <p:nvSpPr>
          <p:cNvPr id="4" name="Footer Placeholder 3">
            <a:extLst>
              <a:ext uri="{FF2B5EF4-FFF2-40B4-BE49-F238E27FC236}">
                <a16:creationId xmlns:a16="http://schemas.microsoft.com/office/drawing/2014/main" id="{8EE3731B-DBA5-FABB-ED59-77E2E3F485B9}"/>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9C8B1AC9-923B-78C8-B4F7-C96F73F2E48A}"/>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12</a:t>
            </a:fld>
            <a:endParaRPr lang="en-US" dirty="0"/>
          </a:p>
        </p:txBody>
      </p:sp>
    </p:spTree>
    <p:extLst>
      <p:ext uri="{BB962C8B-B14F-4D97-AF65-F5344CB8AC3E}">
        <p14:creationId xmlns:p14="http://schemas.microsoft.com/office/powerpoint/2010/main" val="2283025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5FDA2C-0532-FA81-9F5C-0C1A2B7F80EC}"/>
              </a:ext>
            </a:extLst>
          </p:cNvPr>
          <p:cNvSpPr>
            <a:spLocks noGrp="1"/>
          </p:cNvSpPr>
          <p:nvPr>
            <p:ph idx="1"/>
          </p:nvPr>
        </p:nvSpPr>
        <p:spPr/>
        <p:txBody>
          <a:bodyPr anchor="ctr"/>
          <a:lstStyle/>
          <a:p>
            <a:r>
              <a:rPr lang="en-GB" dirty="0"/>
              <a:t>P3 Crystal baseline was unstable during the campaign even at very low bias (&lt; 50 V), this did not affect the core resolution.</a:t>
            </a:r>
          </a:p>
          <a:p>
            <a:r>
              <a:rPr lang="en-GB" dirty="0"/>
              <a:t>Near the end of the campaign, we started to see large noise bursts from this crystal, DAQ trigger rate increase from 15000 – 60000 events/s.</a:t>
            </a:r>
          </a:p>
          <a:p>
            <a:r>
              <a:rPr lang="en-GB" dirty="0"/>
              <a:t>The core FET board was swapped with a neighbouring crystal and the baseline instability followed the board.</a:t>
            </a:r>
          </a:p>
          <a:p>
            <a:r>
              <a:rPr lang="en-GB" dirty="0"/>
              <a:t>Replacing all the components on the board (FET, resistor, capacitor) fixed the baseline instability issues. </a:t>
            </a:r>
          </a:p>
          <a:p>
            <a:endParaRPr lang="en-US" dirty="0"/>
          </a:p>
        </p:txBody>
      </p:sp>
      <p:sp>
        <p:nvSpPr>
          <p:cNvPr id="3" name="Title 2">
            <a:extLst>
              <a:ext uri="{FF2B5EF4-FFF2-40B4-BE49-F238E27FC236}">
                <a16:creationId xmlns:a16="http://schemas.microsoft.com/office/drawing/2014/main" id="{786B31AA-7A10-E5CA-7AB4-C27CCC2D950D}"/>
              </a:ext>
            </a:extLst>
          </p:cNvPr>
          <p:cNvSpPr>
            <a:spLocks noGrp="1"/>
          </p:cNvSpPr>
          <p:nvPr>
            <p:ph type="title"/>
          </p:nvPr>
        </p:nvSpPr>
        <p:spPr/>
        <p:txBody>
          <a:bodyPr/>
          <a:lstStyle/>
          <a:p>
            <a:r>
              <a:rPr lang="en-GB" dirty="0"/>
              <a:t>Q7 Baseline instability</a:t>
            </a:r>
            <a:endParaRPr lang="en-US" dirty="0"/>
          </a:p>
        </p:txBody>
      </p:sp>
      <p:sp>
        <p:nvSpPr>
          <p:cNvPr id="4" name="Footer Placeholder 3">
            <a:extLst>
              <a:ext uri="{FF2B5EF4-FFF2-40B4-BE49-F238E27FC236}">
                <a16:creationId xmlns:a16="http://schemas.microsoft.com/office/drawing/2014/main" id="{07C2044B-4564-F746-CDC9-42B197C97525}"/>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3CF9341F-8B5E-80E6-E540-EE8FD3B05D1E}"/>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13</a:t>
            </a:fld>
            <a:endParaRPr lang="en-US" dirty="0"/>
          </a:p>
        </p:txBody>
      </p:sp>
    </p:spTree>
    <p:extLst>
      <p:ext uri="{BB962C8B-B14F-4D97-AF65-F5344CB8AC3E}">
        <p14:creationId xmlns:p14="http://schemas.microsoft.com/office/powerpoint/2010/main" val="55569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F229C1-7297-0EC3-74B4-D5F3927F2389}"/>
              </a:ext>
            </a:extLst>
          </p:cNvPr>
          <p:cNvSpPr>
            <a:spLocks noGrp="1"/>
          </p:cNvSpPr>
          <p:nvPr>
            <p:ph idx="1"/>
          </p:nvPr>
        </p:nvSpPr>
        <p:spPr/>
        <p:txBody>
          <a:bodyPr anchor="ctr"/>
          <a:lstStyle/>
          <a:p>
            <a:r>
              <a:rPr lang="en-GB" dirty="0"/>
              <a:t>In previous campaigns large 10 MHz oscillations were observed when all 4 crystals were under LV power. If any 3 crystals are under LV power no oscillations are observed.</a:t>
            </a:r>
          </a:p>
          <a:p>
            <a:r>
              <a:rPr lang="en-GB" dirty="0"/>
              <a:t>Oscillations could not be reproduced in the gamma lab and the detector was used in the array for over a year before it resumed oscillated.</a:t>
            </a:r>
          </a:p>
          <a:p>
            <a:r>
              <a:rPr lang="en-GB" dirty="0"/>
              <a:t>After some investigations we found we could stop the oscillations by adjusting the LN2 injector but would eventually return to oscillating after 2-3 days. A fan was used to prevent ice build-up which extended this time to the point we could run a complete experiment without the detector oscillating. </a:t>
            </a:r>
          </a:p>
          <a:p>
            <a:r>
              <a:rPr lang="en-GB" dirty="0"/>
              <a:t>After discussions with </a:t>
            </a:r>
            <a:r>
              <a:rPr lang="en-GB" dirty="0" err="1"/>
              <a:t>Mirion</a:t>
            </a:r>
            <a:r>
              <a:rPr lang="en-GB" dirty="0"/>
              <a:t>, it was suggested to slow all of the segment preamps by adjusting the input stage of the preamplifier. After doing so the oscillation in Q9 has no longer been observed.   </a:t>
            </a:r>
          </a:p>
        </p:txBody>
      </p:sp>
      <p:sp>
        <p:nvSpPr>
          <p:cNvPr id="3" name="Title 2">
            <a:extLst>
              <a:ext uri="{FF2B5EF4-FFF2-40B4-BE49-F238E27FC236}">
                <a16:creationId xmlns:a16="http://schemas.microsoft.com/office/drawing/2014/main" id="{D724E1D2-C3AF-E5B9-7EE5-988BEC074545}"/>
              </a:ext>
            </a:extLst>
          </p:cNvPr>
          <p:cNvSpPr>
            <a:spLocks noGrp="1"/>
          </p:cNvSpPr>
          <p:nvPr>
            <p:ph type="title"/>
          </p:nvPr>
        </p:nvSpPr>
        <p:spPr/>
        <p:txBody>
          <a:bodyPr/>
          <a:lstStyle/>
          <a:p>
            <a:r>
              <a:rPr lang="en-GB" dirty="0"/>
              <a:t>Q9 Oscillations</a:t>
            </a:r>
            <a:endParaRPr lang="en-US" dirty="0"/>
          </a:p>
        </p:txBody>
      </p:sp>
      <p:sp>
        <p:nvSpPr>
          <p:cNvPr id="4" name="Footer Placeholder 3">
            <a:extLst>
              <a:ext uri="{FF2B5EF4-FFF2-40B4-BE49-F238E27FC236}">
                <a16:creationId xmlns:a16="http://schemas.microsoft.com/office/drawing/2014/main" id="{C76C1F18-990B-A4FE-DA30-2BAE05479D3B}"/>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D3DA7C98-4BFD-2D7B-5B11-0D6753FCFA23}"/>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14</a:t>
            </a:fld>
            <a:endParaRPr lang="en-US" dirty="0"/>
          </a:p>
        </p:txBody>
      </p:sp>
    </p:spTree>
    <p:extLst>
      <p:ext uri="{BB962C8B-B14F-4D97-AF65-F5344CB8AC3E}">
        <p14:creationId xmlns:p14="http://schemas.microsoft.com/office/powerpoint/2010/main" val="174567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C2499B-FD09-80E2-6DB4-317EA26EF70A}"/>
              </a:ext>
            </a:extLst>
          </p:cNvPr>
          <p:cNvSpPr>
            <a:spLocks noGrp="1"/>
          </p:cNvSpPr>
          <p:nvPr>
            <p:ph idx="1"/>
          </p:nvPr>
        </p:nvSpPr>
        <p:spPr>
          <a:xfrm>
            <a:off x="101600" y="1067100"/>
            <a:ext cx="8128000" cy="4937460"/>
          </a:xfrm>
        </p:spPr>
        <p:txBody>
          <a:bodyPr anchor="ctr"/>
          <a:lstStyle/>
          <a:p>
            <a:r>
              <a:rPr lang="en-GB" dirty="0"/>
              <a:t>Only one of the 2 heating elements on Q10 was able to provide current to warm detector. </a:t>
            </a:r>
          </a:p>
          <a:p>
            <a:r>
              <a:rPr lang="en-GB" dirty="0"/>
              <a:t>While swapping a bad crystal with Q2 noticed that the resistors had become disconnected. </a:t>
            </a:r>
          </a:p>
          <a:p>
            <a:r>
              <a:rPr lang="en-GB" dirty="0"/>
              <a:t>While attempting the repair the resistors themselves broke and were swapped with the resistors from Q2.</a:t>
            </a:r>
          </a:p>
          <a:p>
            <a:r>
              <a:rPr lang="en-GB" dirty="0"/>
              <a:t>Newer GRETINA/GRETA quad appear to have different heating resistor components, possibly not as robust.</a:t>
            </a:r>
            <a:endParaRPr lang="en-US" dirty="0"/>
          </a:p>
        </p:txBody>
      </p:sp>
      <p:sp>
        <p:nvSpPr>
          <p:cNvPr id="3" name="Title 2">
            <a:extLst>
              <a:ext uri="{FF2B5EF4-FFF2-40B4-BE49-F238E27FC236}">
                <a16:creationId xmlns:a16="http://schemas.microsoft.com/office/drawing/2014/main" id="{EAF1D007-3235-5398-D89A-FC23B71EA100}"/>
              </a:ext>
            </a:extLst>
          </p:cNvPr>
          <p:cNvSpPr>
            <a:spLocks noGrp="1"/>
          </p:cNvSpPr>
          <p:nvPr>
            <p:ph type="title"/>
          </p:nvPr>
        </p:nvSpPr>
        <p:spPr/>
        <p:txBody>
          <a:bodyPr/>
          <a:lstStyle/>
          <a:p>
            <a:r>
              <a:rPr lang="en-GB" dirty="0"/>
              <a:t>Heating Resistors</a:t>
            </a:r>
            <a:endParaRPr lang="en-US" dirty="0"/>
          </a:p>
        </p:txBody>
      </p:sp>
      <p:sp>
        <p:nvSpPr>
          <p:cNvPr id="4" name="Footer Placeholder 3">
            <a:extLst>
              <a:ext uri="{FF2B5EF4-FFF2-40B4-BE49-F238E27FC236}">
                <a16:creationId xmlns:a16="http://schemas.microsoft.com/office/drawing/2014/main" id="{ED6AB69E-AAE4-85B3-349D-DD9F6559D192}"/>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E63F8A8F-7262-8846-6711-DC0895DCD426}"/>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15</a:t>
            </a:fld>
            <a:endParaRPr lang="en-US" dirty="0"/>
          </a:p>
        </p:txBody>
      </p:sp>
      <p:pic>
        <p:nvPicPr>
          <p:cNvPr id="7" name="Picture 6" descr="A group of small electronic components&#10;&#10;Description automatically generated">
            <a:extLst>
              <a:ext uri="{FF2B5EF4-FFF2-40B4-BE49-F238E27FC236}">
                <a16:creationId xmlns:a16="http://schemas.microsoft.com/office/drawing/2014/main" id="{967D8B91-15F0-E0A1-9CCC-A4BA85981149}"/>
              </a:ext>
            </a:extLst>
          </p:cNvPr>
          <p:cNvPicPr>
            <a:picLocks noChangeAspect="1"/>
          </p:cNvPicPr>
          <p:nvPr/>
        </p:nvPicPr>
        <p:blipFill>
          <a:blip r:embed="rId2"/>
          <a:stretch>
            <a:fillRect/>
          </a:stretch>
        </p:blipFill>
        <p:spPr>
          <a:xfrm rot="5400000">
            <a:off x="8071982" y="1965535"/>
            <a:ext cx="3902572" cy="2926929"/>
          </a:xfrm>
          <a:prstGeom prst="rect">
            <a:avLst/>
          </a:prstGeom>
        </p:spPr>
      </p:pic>
    </p:spTree>
    <p:extLst>
      <p:ext uri="{BB962C8B-B14F-4D97-AF65-F5344CB8AC3E}">
        <p14:creationId xmlns:p14="http://schemas.microsoft.com/office/powerpoint/2010/main" val="3411033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0D465C85-8814-9D2B-4435-9F48E1254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4651" y="1448005"/>
            <a:ext cx="2070238" cy="197383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6816ABB-6A81-7CE9-BE91-E498F32B33D3}"/>
              </a:ext>
            </a:extLst>
          </p:cNvPr>
          <p:cNvSpPr>
            <a:spLocks noGrp="1"/>
          </p:cNvSpPr>
          <p:nvPr>
            <p:ph type="title"/>
          </p:nvPr>
        </p:nvSpPr>
        <p:spPr/>
        <p:txBody>
          <a:bodyPr/>
          <a:lstStyle/>
          <a:p>
            <a:r>
              <a:rPr lang="en-GB" dirty="0"/>
              <a:t>LV/HV summary</a:t>
            </a:r>
          </a:p>
        </p:txBody>
      </p:sp>
      <p:sp>
        <p:nvSpPr>
          <p:cNvPr id="4" name="Footer Placeholder 3">
            <a:extLst>
              <a:ext uri="{FF2B5EF4-FFF2-40B4-BE49-F238E27FC236}">
                <a16:creationId xmlns:a16="http://schemas.microsoft.com/office/drawing/2014/main" id="{A4136A7E-2C52-F0C2-9DFA-743A5C397240}"/>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C22922FA-F9DD-1D89-8381-E93AA888B974}"/>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16</a:t>
            </a:fld>
            <a:endParaRPr lang="en-US" dirty="0"/>
          </a:p>
        </p:txBody>
      </p:sp>
      <p:pic>
        <p:nvPicPr>
          <p:cNvPr id="7" name="Picture 2">
            <a:extLst>
              <a:ext uri="{FF2B5EF4-FFF2-40B4-BE49-F238E27FC236}">
                <a16:creationId xmlns:a16="http://schemas.microsoft.com/office/drawing/2014/main" id="{9126FA1D-1371-C59E-C94A-483AA3C0E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3869" y="1856059"/>
            <a:ext cx="2979564" cy="29795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E3F51A-2C01-A1EA-54DC-4E4F109BB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117" y="1524000"/>
            <a:ext cx="720723" cy="18218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machine with wires and cables&#10;&#10;Description automatically generated">
            <a:extLst>
              <a:ext uri="{FF2B5EF4-FFF2-40B4-BE49-F238E27FC236}">
                <a16:creationId xmlns:a16="http://schemas.microsoft.com/office/drawing/2014/main" id="{DBDF37C0-1C28-C657-3CBE-DE0239659E5F}"/>
              </a:ext>
            </a:extLst>
          </p:cNvPr>
          <p:cNvPicPr>
            <a:picLocks noChangeAspect="1"/>
          </p:cNvPicPr>
          <p:nvPr/>
        </p:nvPicPr>
        <p:blipFill>
          <a:blip r:embed="rId5"/>
          <a:stretch>
            <a:fillRect/>
          </a:stretch>
        </p:blipFill>
        <p:spPr>
          <a:xfrm rot="5400000">
            <a:off x="-76873" y="2434040"/>
            <a:ext cx="3512157" cy="1975588"/>
          </a:xfrm>
          <a:prstGeom prst="rect">
            <a:avLst/>
          </a:prstGeom>
        </p:spPr>
      </p:pic>
      <p:cxnSp>
        <p:nvCxnSpPr>
          <p:cNvPr id="13" name="Connector: Elbow 12">
            <a:extLst>
              <a:ext uri="{FF2B5EF4-FFF2-40B4-BE49-F238E27FC236}">
                <a16:creationId xmlns:a16="http://schemas.microsoft.com/office/drawing/2014/main" id="{38D55E08-3B2B-6CE6-94E9-EFD9F916A73E}"/>
              </a:ext>
            </a:extLst>
          </p:cNvPr>
          <p:cNvCxnSpPr>
            <a:cxnSpLocks/>
          </p:cNvCxnSpPr>
          <p:nvPr/>
        </p:nvCxnSpPr>
        <p:spPr>
          <a:xfrm>
            <a:off x="2667000" y="2743200"/>
            <a:ext cx="5791200" cy="1076400"/>
          </a:xfrm>
          <a:prstGeom prst="bentConnector3">
            <a:avLst>
              <a:gd name="adj1" fmla="val 10819"/>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903FBD9-4A78-1747-C9F4-E5E6DF6AAD3D}"/>
              </a:ext>
            </a:extLst>
          </p:cNvPr>
          <p:cNvCxnSpPr>
            <a:cxnSpLocks/>
          </p:cNvCxnSpPr>
          <p:nvPr/>
        </p:nvCxnSpPr>
        <p:spPr>
          <a:xfrm flipV="1">
            <a:off x="8444797" y="2286000"/>
            <a:ext cx="13403" cy="1533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B743BA0-7A20-ED4B-C7C6-CDACC0C64AB5}"/>
              </a:ext>
            </a:extLst>
          </p:cNvPr>
          <p:cNvCxnSpPr>
            <a:cxnSpLocks/>
          </p:cNvCxnSpPr>
          <p:nvPr/>
        </p:nvCxnSpPr>
        <p:spPr>
          <a:xfrm>
            <a:off x="8451498" y="2293200"/>
            <a:ext cx="22549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FA2A8026-AD98-DB4D-70F6-6CF4CB198936}"/>
              </a:ext>
            </a:extLst>
          </p:cNvPr>
          <p:cNvCxnSpPr>
            <a:cxnSpLocks/>
          </p:cNvCxnSpPr>
          <p:nvPr/>
        </p:nvCxnSpPr>
        <p:spPr>
          <a:xfrm flipV="1">
            <a:off x="2667000" y="2506307"/>
            <a:ext cx="2133600" cy="885810"/>
          </a:xfrm>
          <a:prstGeom prst="bentConnector3">
            <a:avLst/>
          </a:prstGeom>
        </p:spPr>
        <p:style>
          <a:lnRef idx="2">
            <a:schemeClr val="dk1"/>
          </a:lnRef>
          <a:fillRef idx="0">
            <a:schemeClr val="dk1"/>
          </a:fillRef>
          <a:effectRef idx="1">
            <a:schemeClr val="dk1"/>
          </a:effectRef>
          <a:fontRef idx="minor">
            <a:schemeClr val="tx1"/>
          </a:fontRef>
        </p:style>
      </p:cxnSp>
      <p:cxnSp>
        <p:nvCxnSpPr>
          <p:cNvPr id="25" name="Connector: Elbow 24">
            <a:extLst>
              <a:ext uri="{FF2B5EF4-FFF2-40B4-BE49-F238E27FC236}">
                <a16:creationId xmlns:a16="http://schemas.microsoft.com/office/drawing/2014/main" id="{94922535-5505-A3DA-5E22-B89DBC7CADF5}"/>
              </a:ext>
            </a:extLst>
          </p:cNvPr>
          <p:cNvCxnSpPr>
            <a:cxnSpLocks/>
          </p:cNvCxnSpPr>
          <p:nvPr/>
        </p:nvCxnSpPr>
        <p:spPr>
          <a:xfrm flipV="1">
            <a:off x="6184200" y="2057400"/>
            <a:ext cx="2095570" cy="393947"/>
          </a:xfrm>
          <a:prstGeom prst="bentConnector3">
            <a:avLst/>
          </a:prstGeom>
        </p:spPr>
        <p:style>
          <a:lnRef idx="2">
            <a:schemeClr val="dk1"/>
          </a:lnRef>
          <a:fillRef idx="0">
            <a:schemeClr val="dk1"/>
          </a:fillRef>
          <a:effectRef idx="1">
            <a:schemeClr val="dk1"/>
          </a:effectRef>
          <a:fontRef idx="minor">
            <a:schemeClr val="tx1"/>
          </a:fontRef>
        </p:style>
      </p:cxnSp>
      <p:cxnSp>
        <p:nvCxnSpPr>
          <p:cNvPr id="36" name="Connector: Elbow 35">
            <a:extLst>
              <a:ext uri="{FF2B5EF4-FFF2-40B4-BE49-F238E27FC236}">
                <a16:creationId xmlns:a16="http://schemas.microsoft.com/office/drawing/2014/main" id="{DAFC6DF9-A6CC-5976-86F6-1DE1E679028D}"/>
              </a:ext>
            </a:extLst>
          </p:cNvPr>
          <p:cNvCxnSpPr>
            <a:cxnSpLocks/>
          </p:cNvCxnSpPr>
          <p:nvPr/>
        </p:nvCxnSpPr>
        <p:spPr>
          <a:xfrm>
            <a:off x="6179967" y="2664627"/>
            <a:ext cx="2415917" cy="903688"/>
          </a:xfrm>
          <a:prstGeom prst="bentConnector3">
            <a:avLst/>
          </a:prstGeom>
        </p:spPr>
        <p:style>
          <a:lnRef idx="2">
            <a:schemeClr val="accent3"/>
          </a:lnRef>
          <a:fillRef idx="0">
            <a:schemeClr val="accent3"/>
          </a:fillRef>
          <a:effectRef idx="1">
            <a:schemeClr val="accent3"/>
          </a:effectRef>
          <a:fontRef idx="minor">
            <a:schemeClr val="tx1"/>
          </a:fontRef>
        </p:style>
      </p:cxnSp>
      <p:cxnSp>
        <p:nvCxnSpPr>
          <p:cNvPr id="38" name="Straight Connector 37">
            <a:extLst>
              <a:ext uri="{FF2B5EF4-FFF2-40B4-BE49-F238E27FC236}">
                <a16:creationId xmlns:a16="http://schemas.microsoft.com/office/drawing/2014/main" id="{8727A8FD-79D5-E8D4-8AC0-3C5DD77CCD0B}"/>
              </a:ext>
            </a:extLst>
          </p:cNvPr>
          <p:cNvCxnSpPr/>
          <p:nvPr/>
        </p:nvCxnSpPr>
        <p:spPr>
          <a:xfrm flipV="1">
            <a:off x="8595884" y="2944800"/>
            <a:ext cx="0" cy="636321"/>
          </a:xfrm>
          <a:prstGeom prst="line">
            <a:avLst/>
          </a:prstGeom>
        </p:spPr>
        <p:style>
          <a:lnRef idx="2">
            <a:schemeClr val="accent3"/>
          </a:lnRef>
          <a:fillRef idx="0">
            <a:schemeClr val="accent3"/>
          </a:fillRef>
          <a:effectRef idx="1">
            <a:schemeClr val="accent3"/>
          </a:effectRef>
          <a:fontRef idx="minor">
            <a:schemeClr val="tx1"/>
          </a:fontRef>
        </p:style>
      </p:cxnSp>
      <p:cxnSp>
        <p:nvCxnSpPr>
          <p:cNvPr id="40" name="Straight Connector 39">
            <a:extLst>
              <a:ext uri="{FF2B5EF4-FFF2-40B4-BE49-F238E27FC236}">
                <a16:creationId xmlns:a16="http://schemas.microsoft.com/office/drawing/2014/main" id="{B74B5D1C-8938-1A18-F355-98947FC23EED}"/>
              </a:ext>
            </a:extLst>
          </p:cNvPr>
          <p:cNvCxnSpPr/>
          <p:nvPr/>
        </p:nvCxnSpPr>
        <p:spPr>
          <a:xfrm>
            <a:off x="8582400" y="2944800"/>
            <a:ext cx="167116"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2" name="Connector: Elbow 41">
            <a:extLst>
              <a:ext uri="{FF2B5EF4-FFF2-40B4-BE49-F238E27FC236}">
                <a16:creationId xmlns:a16="http://schemas.microsoft.com/office/drawing/2014/main" id="{219837E5-F67D-F7B9-8981-FB8256C27039}"/>
              </a:ext>
            </a:extLst>
          </p:cNvPr>
          <p:cNvCxnSpPr>
            <a:cxnSpLocks/>
          </p:cNvCxnSpPr>
          <p:nvPr/>
        </p:nvCxnSpPr>
        <p:spPr>
          <a:xfrm flipV="1">
            <a:off x="2667000" y="2715248"/>
            <a:ext cx="2133600" cy="756746"/>
          </a:xfrm>
          <a:prstGeom prst="bentConnector3">
            <a:avLst>
              <a:gd name="adj1" fmla="val 60119"/>
            </a:avLst>
          </a:prstGeom>
        </p:spPr>
        <p:style>
          <a:lnRef idx="2">
            <a:schemeClr val="accent5"/>
          </a:lnRef>
          <a:fillRef idx="0">
            <a:schemeClr val="accent5"/>
          </a:fillRef>
          <a:effectRef idx="1">
            <a:schemeClr val="accent5"/>
          </a:effectRef>
          <a:fontRef idx="minor">
            <a:schemeClr val="tx1"/>
          </a:fontRef>
        </p:style>
      </p:cxnSp>
      <p:sp>
        <p:nvSpPr>
          <p:cNvPr id="46" name="TextBox 45">
            <a:extLst>
              <a:ext uri="{FF2B5EF4-FFF2-40B4-BE49-F238E27FC236}">
                <a16:creationId xmlns:a16="http://schemas.microsoft.com/office/drawing/2014/main" id="{BFCC485B-FA1E-EA71-BBF4-EDE4D8C6BA57}"/>
              </a:ext>
            </a:extLst>
          </p:cNvPr>
          <p:cNvSpPr txBox="1"/>
          <p:nvPr/>
        </p:nvSpPr>
        <p:spPr>
          <a:xfrm>
            <a:off x="4419600" y="3871827"/>
            <a:ext cx="2667000" cy="369332"/>
          </a:xfrm>
          <a:prstGeom prst="rect">
            <a:avLst/>
          </a:prstGeom>
          <a:noFill/>
        </p:spPr>
        <p:txBody>
          <a:bodyPr wrap="square" rtlCol="0">
            <a:spAutoFit/>
          </a:bodyPr>
          <a:lstStyle/>
          <a:p>
            <a:pPr algn="ctr"/>
            <a:r>
              <a:rPr lang="en-GB" dirty="0"/>
              <a:t>HV </a:t>
            </a:r>
          </a:p>
        </p:txBody>
      </p:sp>
      <p:sp>
        <p:nvSpPr>
          <p:cNvPr id="21" name="Rectangle 20">
            <a:extLst>
              <a:ext uri="{FF2B5EF4-FFF2-40B4-BE49-F238E27FC236}">
                <a16:creationId xmlns:a16="http://schemas.microsoft.com/office/drawing/2014/main" id="{DC67BDE1-EFC0-091A-21B4-934E00220012}"/>
              </a:ext>
            </a:extLst>
          </p:cNvPr>
          <p:cNvSpPr/>
          <p:nvPr/>
        </p:nvSpPr>
        <p:spPr>
          <a:xfrm>
            <a:off x="4744269" y="2191196"/>
            <a:ext cx="1427931" cy="88581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GB" dirty="0"/>
              <a:t>LV Breakout box</a:t>
            </a:r>
          </a:p>
        </p:txBody>
      </p:sp>
      <p:sp>
        <p:nvSpPr>
          <p:cNvPr id="47" name="TextBox 46">
            <a:extLst>
              <a:ext uri="{FF2B5EF4-FFF2-40B4-BE49-F238E27FC236}">
                <a16:creationId xmlns:a16="http://schemas.microsoft.com/office/drawing/2014/main" id="{DF72A61E-8D1F-8307-4196-C2E0408FAAA0}"/>
              </a:ext>
            </a:extLst>
          </p:cNvPr>
          <p:cNvSpPr txBox="1"/>
          <p:nvPr/>
        </p:nvSpPr>
        <p:spPr>
          <a:xfrm>
            <a:off x="2644078" y="2182976"/>
            <a:ext cx="2667000" cy="369332"/>
          </a:xfrm>
          <a:prstGeom prst="rect">
            <a:avLst/>
          </a:prstGeom>
          <a:noFill/>
        </p:spPr>
        <p:txBody>
          <a:bodyPr wrap="square" rtlCol="0">
            <a:spAutoFit/>
          </a:bodyPr>
          <a:lstStyle/>
          <a:p>
            <a:pPr algn="ctr"/>
            <a:r>
              <a:rPr lang="en-GB" dirty="0"/>
              <a:t>±13V </a:t>
            </a:r>
          </a:p>
        </p:txBody>
      </p:sp>
      <p:sp>
        <p:nvSpPr>
          <p:cNvPr id="48" name="TextBox 47">
            <a:extLst>
              <a:ext uri="{FF2B5EF4-FFF2-40B4-BE49-F238E27FC236}">
                <a16:creationId xmlns:a16="http://schemas.microsoft.com/office/drawing/2014/main" id="{BBE33A57-0253-9055-C50A-B6ABAA210019}"/>
              </a:ext>
            </a:extLst>
          </p:cNvPr>
          <p:cNvSpPr txBox="1"/>
          <p:nvPr/>
        </p:nvSpPr>
        <p:spPr>
          <a:xfrm>
            <a:off x="5326270" y="2135641"/>
            <a:ext cx="2667000" cy="369332"/>
          </a:xfrm>
          <a:prstGeom prst="rect">
            <a:avLst/>
          </a:prstGeom>
          <a:noFill/>
        </p:spPr>
        <p:txBody>
          <a:bodyPr wrap="square" rtlCol="0">
            <a:spAutoFit/>
          </a:bodyPr>
          <a:lstStyle/>
          <a:p>
            <a:pPr algn="ctr"/>
            <a:r>
              <a:rPr lang="en-GB" dirty="0"/>
              <a:t>±13V </a:t>
            </a:r>
          </a:p>
        </p:txBody>
      </p:sp>
      <p:sp>
        <p:nvSpPr>
          <p:cNvPr id="49" name="TextBox 48">
            <a:extLst>
              <a:ext uri="{FF2B5EF4-FFF2-40B4-BE49-F238E27FC236}">
                <a16:creationId xmlns:a16="http://schemas.microsoft.com/office/drawing/2014/main" id="{31C9E44E-59CE-520E-D663-B255995195E3}"/>
              </a:ext>
            </a:extLst>
          </p:cNvPr>
          <p:cNvSpPr txBox="1"/>
          <p:nvPr/>
        </p:nvSpPr>
        <p:spPr>
          <a:xfrm>
            <a:off x="2999569" y="2707674"/>
            <a:ext cx="2667000" cy="646331"/>
          </a:xfrm>
          <a:prstGeom prst="rect">
            <a:avLst/>
          </a:prstGeom>
          <a:noFill/>
        </p:spPr>
        <p:txBody>
          <a:bodyPr wrap="square" rtlCol="0">
            <a:spAutoFit/>
          </a:bodyPr>
          <a:lstStyle/>
          <a:p>
            <a:pPr algn="ctr"/>
            <a:r>
              <a:rPr lang="en-GB" dirty="0"/>
              <a:t>Alarm</a:t>
            </a:r>
          </a:p>
          <a:p>
            <a:pPr algn="ctr"/>
            <a:r>
              <a:rPr lang="en-GB" dirty="0"/>
              <a:t>Card</a:t>
            </a:r>
          </a:p>
        </p:txBody>
      </p:sp>
      <p:sp>
        <p:nvSpPr>
          <p:cNvPr id="50" name="TextBox 49">
            <a:extLst>
              <a:ext uri="{FF2B5EF4-FFF2-40B4-BE49-F238E27FC236}">
                <a16:creationId xmlns:a16="http://schemas.microsoft.com/office/drawing/2014/main" id="{2FBB0738-8569-D8C9-5654-B8E68D9190D8}"/>
              </a:ext>
            </a:extLst>
          </p:cNvPr>
          <p:cNvSpPr txBox="1"/>
          <p:nvPr/>
        </p:nvSpPr>
        <p:spPr>
          <a:xfrm>
            <a:off x="5458235" y="2629516"/>
            <a:ext cx="2667000" cy="369332"/>
          </a:xfrm>
          <a:prstGeom prst="rect">
            <a:avLst/>
          </a:prstGeom>
          <a:noFill/>
        </p:spPr>
        <p:txBody>
          <a:bodyPr wrap="square" rtlCol="0">
            <a:spAutoFit/>
          </a:bodyPr>
          <a:lstStyle/>
          <a:p>
            <a:pPr algn="ctr"/>
            <a:r>
              <a:rPr lang="en-GB" dirty="0"/>
              <a:t>HV enable </a:t>
            </a:r>
          </a:p>
        </p:txBody>
      </p:sp>
      <p:sp>
        <p:nvSpPr>
          <p:cNvPr id="52" name="TextBox 51">
            <a:extLst>
              <a:ext uri="{FF2B5EF4-FFF2-40B4-BE49-F238E27FC236}">
                <a16:creationId xmlns:a16="http://schemas.microsoft.com/office/drawing/2014/main" id="{FD9816BF-6D40-C039-5F9C-2B9E3EBAE4EC}"/>
              </a:ext>
            </a:extLst>
          </p:cNvPr>
          <p:cNvSpPr txBox="1"/>
          <p:nvPr/>
        </p:nvSpPr>
        <p:spPr>
          <a:xfrm>
            <a:off x="4832352" y="4837535"/>
            <a:ext cx="8848724" cy="923330"/>
          </a:xfrm>
          <a:prstGeom prst="rect">
            <a:avLst/>
          </a:prstGeom>
          <a:noFill/>
        </p:spPr>
        <p:txBody>
          <a:bodyPr wrap="square">
            <a:spAutoFit/>
          </a:bodyPr>
          <a:lstStyle/>
          <a:p>
            <a:pPr lvl="1"/>
            <a:r>
              <a:rPr lang="en-US" dirty="0"/>
              <a:t>HV enable signal generated when;</a:t>
            </a:r>
          </a:p>
          <a:p>
            <a:pPr lvl="1"/>
            <a:r>
              <a:rPr lang="en-US" dirty="0"/>
              <a:t> - Good reading from Alarm Card (short to ground).</a:t>
            </a:r>
          </a:p>
          <a:p>
            <a:pPr lvl="1"/>
            <a:r>
              <a:rPr lang="en-US" dirty="0"/>
              <a:t> - LV power applied.</a:t>
            </a:r>
          </a:p>
        </p:txBody>
      </p:sp>
    </p:spTree>
    <p:extLst>
      <p:ext uri="{BB962C8B-B14F-4D97-AF65-F5344CB8AC3E}">
        <p14:creationId xmlns:p14="http://schemas.microsoft.com/office/powerpoint/2010/main" val="783865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5622EA-67F6-78B9-60CB-9FAEF678C3D7}"/>
              </a:ext>
            </a:extLst>
          </p:cNvPr>
          <p:cNvSpPr>
            <a:spLocks noGrp="1"/>
          </p:cNvSpPr>
          <p:nvPr>
            <p:ph idx="1"/>
          </p:nvPr>
        </p:nvSpPr>
        <p:spPr/>
        <p:txBody>
          <a:bodyPr/>
          <a:lstStyle/>
          <a:p>
            <a:r>
              <a:rPr lang="en-GB" dirty="0"/>
              <a:t>LV breakout boxes supply provide +5 V DC to enable HV</a:t>
            </a:r>
            <a:r>
              <a:rPr lang="en-US" dirty="0"/>
              <a:t>. This voltage is generated when;</a:t>
            </a:r>
          </a:p>
          <a:p>
            <a:pPr lvl="1"/>
            <a:r>
              <a:rPr lang="en-US" dirty="0"/>
              <a:t>Good reading from Alarm Card (short to ground). </a:t>
            </a:r>
          </a:p>
          <a:p>
            <a:pPr lvl="1"/>
            <a:r>
              <a:rPr lang="en-US" dirty="0"/>
              <a:t>LV supply turned on.</a:t>
            </a:r>
          </a:p>
          <a:p>
            <a:r>
              <a:rPr lang="en-GB" dirty="0"/>
              <a:t>Some alarm cards are showing a false high temperature reading which prevents HV from being applied to full quads.</a:t>
            </a:r>
          </a:p>
          <a:p>
            <a:r>
              <a:rPr lang="en-GB" dirty="0"/>
              <a:t>At the crystal level the +5 V DC is suspected to be intermittent</a:t>
            </a:r>
          </a:p>
          <a:p>
            <a:pPr lvl="1"/>
            <a:r>
              <a:rPr lang="en-GB" dirty="0"/>
              <a:t>On the CAEN interface, the HV is found to be turned off, no alarms are present and HV can be turned on again.</a:t>
            </a:r>
          </a:p>
          <a:p>
            <a:pPr lvl="1"/>
            <a:r>
              <a:rPr lang="en-GB" dirty="0"/>
              <a:t>Hard to directly observe, only once we were able to see the HV channels become temporarily inhibited.</a:t>
            </a:r>
          </a:p>
          <a:p>
            <a:r>
              <a:rPr lang="en-GB" dirty="0"/>
              <a:t>For these channels, the HV enable needs to be bypassed, to turn on and keep HV on.</a:t>
            </a:r>
          </a:p>
          <a:p>
            <a:r>
              <a:rPr lang="en-GB" dirty="0"/>
              <a:t>Problem is getting worse, more detectors had to be bypassed as the campaign progressed.</a:t>
            </a:r>
            <a:endParaRPr lang="en-US" dirty="0"/>
          </a:p>
          <a:p>
            <a:pPr marL="0" indent="0">
              <a:buNone/>
            </a:pPr>
            <a:endParaRPr lang="en-GB" dirty="0"/>
          </a:p>
          <a:p>
            <a:pPr marL="0" indent="0">
              <a:buNone/>
            </a:pPr>
            <a:endParaRPr lang="en-GB" dirty="0"/>
          </a:p>
          <a:p>
            <a:pPr marL="0" indent="0">
              <a:buNone/>
            </a:pPr>
            <a:endParaRPr lang="en-US" dirty="0"/>
          </a:p>
        </p:txBody>
      </p:sp>
      <p:sp>
        <p:nvSpPr>
          <p:cNvPr id="3" name="Title 2">
            <a:extLst>
              <a:ext uri="{FF2B5EF4-FFF2-40B4-BE49-F238E27FC236}">
                <a16:creationId xmlns:a16="http://schemas.microsoft.com/office/drawing/2014/main" id="{0FDBC17E-97CF-683F-9846-A2D87A28A9D0}"/>
              </a:ext>
            </a:extLst>
          </p:cNvPr>
          <p:cNvSpPr>
            <a:spLocks noGrp="1"/>
          </p:cNvSpPr>
          <p:nvPr>
            <p:ph type="title"/>
          </p:nvPr>
        </p:nvSpPr>
        <p:spPr/>
        <p:txBody>
          <a:bodyPr/>
          <a:lstStyle/>
          <a:p>
            <a:r>
              <a:rPr lang="en-GB" dirty="0"/>
              <a:t>HV enable problems</a:t>
            </a:r>
            <a:endParaRPr lang="en-US" dirty="0"/>
          </a:p>
        </p:txBody>
      </p:sp>
      <p:sp>
        <p:nvSpPr>
          <p:cNvPr id="4" name="Footer Placeholder 3">
            <a:extLst>
              <a:ext uri="{FF2B5EF4-FFF2-40B4-BE49-F238E27FC236}">
                <a16:creationId xmlns:a16="http://schemas.microsoft.com/office/drawing/2014/main" id="{7DC9B667-6766-F028-E739-26F24C404BA7}"/>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49FC5D79-1F41-0377-81B1-AAC19E907CB0}"/>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17</a:t>
            </a:fld>
            <a:endParaRPr lang="en-US" dirty="0"/>
          </a:p>
        </p:txBody>
      </p:sp>
    </p:spTree>
    <p:extLst>
      <p:ext uri="{BB962C8B-B14F-4D97-AF65-F5344CB8AC3E}">
        <p14:creationId xmlns:p14="http://schemas.microsoft.com/office/powerpoint/2010/main" val="838746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89C3A224-F489-9915-715A-35202AFE1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1524000"/>
            <a:ext cx="3886200" cy="37052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B0C9406A-F57B-5B78-7F38-618F709E623B}"/>
              </a:ext>
            </a:extLst>
          </p:cNvPr>
          <p:cNvSpPr>
            <a:spLocks noGrp="1"/>
          </p:cNvSpPr>
          <p:nvPr>
            <p:ph idx="1"/>
          </p:nvPr>
        </p:nvSpPr>
        <p:spPr/>
        <p:txBody>
          <a:bodyPr/>
          <a:lstStyle/>
          <a:p>
            <a:pPr algn="l" fontAlgn="base"/>
            <a:r>
              <a:rPr lang="en-GB" dirty="0"/>
              <a:t>CAEN A1516B 6 Ch boards used to provide low voltage supply to pre-amps.</a:t>
            </a:r>
            <a:endParaRPr lang="en-US" b="0" i="0" dirty="0">
              <a:effectLst/>
              <a:latin typeface="Gotham"/>
            </a:endParaRPr>
          </a:p>
          <a:p>
            <a:r>
              <a:rPr lang="en-US" dirty="0"/>
              <a:t>Over the course of GRETINA operations, many modules have started to                                      develop problems including</a:t>
            </a:r>
          </a:p>
          <a:p>
            <a:pPr lvl="1"/>
            <a:r>
              <a:rPr lang="en-US" dirty="0">
                <a:solidFill>
                  <a:srgbClr val="064308"/>
                </a:solidFill>
              </a:rPr>
              <a:t>Inability to provide required ±13 V supply to pre-amplifiers.</a:t>
            </a:r>
          </a:p>
          <a:p>
            <a:pPr lvl="1"/>
            <a:r>
              <a:rPr lang="en-US" dirty="0">
                <a:solidFill>
                  <a:srgbClr val="064308"/>
                </a:solidFill>
              </a:rPr>
              <a:t>Channels unable to provide any power.</a:t>
            </a:r>
          </a:p>
          <a:p>
            <a:pPr lvl="1"/>
            <a:r>
              <a:rPr lang="en-US" dirty="0">
                <a:solidFill>
                  <a:srgbClr val="064308"/>
                </a:solidFill>
              </a:rPr>
              <a:t>Board temperature readout failure, cannot turn any channels on.</a:t>
            </a:r>
          </a:p>
          <a:p>
            <a:pPr lvl="1"/>
            <a:r>
              <a:rPr lang="en-US" dirty="0">
                <a:solidFill>
                  <a:srgbClr val="064308"/>
                </a:solidFill>
              </a:rPr>
              <a:t>One module will make CAEN Mainframe inoperable. </a:t>
            </a:r>
          </a:p>
          <a:p>
            <a:pPr algn="l" fontAlgn="base"/>
            <a:r>
              <a:rPr lang="en-GB" dirty="0"/>
              <a:t>Found certain combinations of LV supplies and radial boxes work well together.</a:t>
            </a:r>
          </a:p>
          <a:p>
            <a:pPr algn="l" fontAlgn="base"/>
            <a:r>
              <a:rPr lang="en-GB" dirty="0"/>
              <a:t>Many boards returned to CAEN for repairs, during repair use “dumb” </a:t>
            </a:r>
            <a:r>
              <a:rPr lang="en-US" dirty="0"/>
              <a:t>power                    supplies for low voltage power.</a:t>
            </a:r>
          </a:p>
          <a:p>
            <a:pPr algn="l" fontAlgn="base"/>
            <a:r>
              <a:rPr lang="en-US" dirty="0"/>
              <a:t>See deterioration of CAEN LV modules during the campaign.</a:t>
            </a:r>
          </a:p>
          <a:p>
            <a:pPr algn="l" fontAlgn="base"/>
            <a:r>
              <a:rPr lang="en-US" dirty="0"/>
              <a:t>Note this is only a problem with LV, HV supplies were reliable.</a:t>
            </a:r>
          </a:p>
          <a:p>
            <a:pPr marL="211729" lvl="1" indent="0">
              <a:buNone/>
            </a:pPr>
            <a:endParaRPr lang="en-US" dirty="0">
              <a:solidFill>
                <a:srgbClr val="064308"/>
              </a:solidFill>
            </a:endParaRPr>
          </a:p>
        </p:txBody>
      </p:sp>
      <p:sp>
        <p:nvSpPr>
          <p:cNvPr id="3" name="Title 2">
            <a:extLst>
              <a:ext uri="{FF2B5EF4-FFF2-40B4-BE49-F238E27FC236}">
                <a16:creationId xmlns:a16="http://schemas.microsoft.com/office/drawing/2014/main" id="{AF75FA28-E1E5-C653-490F-44FEDC5E0FFE}"/>
              </a:ext>
            </a:extLst>
          </p:cNvPr>
          <p:cNvSpPr>
            <a:spLocks noGrp="1"/>
          </p:cNvSpPr>
          <p:nvPr>
            <p:ph type="title"/>
          </p:nvPr>
        </p:nvSpPr>
        <p:spPr/>
        <p:txBody>
          <a:bodyPr/>
          <a:lstStyle/>
          <a:p>
            <a:r>
              <a:rPr lang="en-GB" dirty="0"/>
              <a:t>Low Voltage Supply reliability</a:t>
            </a:r>
            <a:endParaRPr lang="en-US" dirty="0"/>
          </a:p>
        </p:txBody>
      </p:sp>
      <p:sp>
        <p:nvSpPr>
          <p:cNvPr id="4" name="Footer Placeholder 3">
            <a:extLst>
              <a:ext uri="{FF2B5EF4-FFF2-40B4-BE49-F238E27FC236}">
                <a16:creationId xmlns:a16="http://schemas.microsoft.com/office/drawing/2014/main" id="{E16D818A-2BCA-25CE-77CD-232A6DA781FA}"/>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0BA013DD-6C46-268D-A336-F8F7CBD982CB}"/>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18</a:t>
            </a:fld>
            <a:endParaRPr lang="en-US" dirty="0"/>
          </a:p>
        </p:txBody>
      </p:sp>
    </p:spTree>
    <p:extLst>
      <p:ext uri="{BB962C8B-B14F-4D97-AF65-F5344CB8AC3E}">
        <p14:creationId xmlns:p14="http://schemas.microsoft.com/office/powerpoint/2010/main" val="2313283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4C60A-0AB6-97D0-FE14-03AB57274F25}"/>
              </a:ext>
            </a:extLst>
          </p:cNvPr>
          <p:cNvSpPr>
            <a:spLocks noGrp="1"/>
          </p:cNvSpPr>
          <p:nvPr>
            <p:ph idx="1"/>
          </p:nvPr>
        </p:nvSpPr>
        <p:spPr/>
        <p:txBody>
          <a:bodyPr/>
          <a:lstStyle/>
          <a:p>
            <a:r>
              <a:rPr lang="en-GB" dirty="0"/>
              <a:t>Several detector temperatures found to be lower in the morning, logged into HV mainframe and found all LV and HV channels off reporting current trips. Rebooting the crate did not clear errors.</a:t>
            </a:r>
          </a:p>
          <a:p>
            <a:r>
              <a:rPr lang="en-GB" dirty="0"/>
              <a:t>Due to the spares not being readily available and the proximity to the start of an experiment, all low voltage power cables were rerouted to the spare low voltage supplies and the remaining mainframe was used for HV supplies only.</a:t>
            </a:r>
          </a:p>
          <a:p>
            <a:r>
              <a:rPr lang="en-GB" dirty="0"/>
              <a:t>After biasing one detector was found to have developed problems with two segments requiring removal from array at the end of the experiment.</a:t>
            </a:r>
          </a:p>
          <a:p>
            <a:r>
              <a:rPr lang="en-GB" dirty="0"/>
              <a:t>Post experiment one of the expanded power supply found to have failed, after replacing mainframe worked again.</a:t>
            </a:r>
          </a:p>
          <a:p>
            <a:r>
              <a:rPr lang="en-GB" dirty="0"/>
              <a:t>Spare crate was not configured for network access and required software updates.</a:t>
            </a:r>
          </a:p>
        </p:txBody>
      </p:sp>
      <p:sp>
        <p:nvSpPr>
          <p:cNvPr id="3" name="Title 2">
            <a:extLst>
              <a:ext uri="{FF2B5EF4-FFF2-40B4-BE49-F238E27FC236}">
                <a16:creationId xmlns:a16="http://schemas.microsoft.com/office/drawing/2014/main" id="{B610AD8C-6925-35B9-4CC2-B1D779E0B7FC}"/>
              </a:ext>
            </a:extLst>
          </p:cNvPr>
          <p:cNvSpPr>
            <a:spLocks noGrp="1"/>
          </p:cNvSpPr>
          <p:nvPr>
            <p:ph type="title"/>
          </p:nvPr>
        </p:nvSpPr>
        <p:spPr/>
        <p:txBody>
          <a:bodyPr/>
          <a:lstStyle/>
          <a:p>
            <a:r>
              <a:rPr lang="en-GB" dirty="0"/>
              <a:t>CAEN Mainframe Power Supply failure</a:t>
            </a:r>
            <a:endParaRPr lang="en-US" dirty="0"/>
          </a:p>
        </p:txBody>
      </p:sp>
      <p:sp>
        <p:nvSpPr>
          <p:cNvPr id="4" name="Footer Placeholder 3">
            <a:extLst>
              <a:ext uri="{FF2B5EF4-FFF2-40B4-BE49-F238E27FC236}">
                <a16:creationId xmlns:a16="http://schemas.microsoft.com/office/drawing/2014/main" id="{320B9165-FFED-C142-941C-7A3B5B741770}"/>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2E5F7E7E-8838-E12F-4B7F-0B865892AB9B}"/>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19</a:t>
            </a:fld>
            <a:endParaRPr lang="en-US" dirty="0"/>
          </a:p>
        </p:txBody>
      </p:sp>
    </p:spTree>
    <p:extLst>
      <p:ext uri="{BB962C8B-B14F-4D97-AF65-F5344CB8AC3E}">
        <p14:creationId xmlns:p14="http://schemas.microsoft.com/office/powerpoint/2010/main" val="751383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B5DDF8-AF4A-5695-9BC7-D32869EAC0F6}"/>
              </a:ext>
            </a:extLst>
          </p:cNvPr>
          <p:cNvSpPr>
            <a:spLocks noGrp="1"/>
          </p:cNvSpPr>
          <p:nvPr>
            <p:ph idx="1"/>
          </p:nvPr>
        </p:nvSpPr>
        <p:spPr>
          <a:xfrm>
            <a:off x="101600" y="1067100"/>
            <a:ext cx="7823200" cy="4937460"/>
          </a:xfrm>
        </p:spPr>
        <p:txBody>
          <a:bodyPr anchor="ctr"/>
          <a:lstStyle/>
          <a:p>
            <a:r>
              <a:rPr lang="en-GB" dirty="0"/>
              <a:t>All GRETINA components shipped from Argonne May-June 2022, array is assembled ready for experiments at FRIB ready beginning 12</a:t>
            </a:r>
            <a:r>
              <a:rPr lang="en-GB" baseline="30000" dirty="0"/>
              <a:t>th</a:t>
            </a:r>
            <a:r>
              <a:rPr lang="en-GB" dirty="0"/>
              <a:t> July.</a:t>
            </a:r>
          </a:p>
          <a:p>
            <a:r>
              <a:rPr lang="en-GB" dirty="0"/>
              <a:t>14 fast beam (v/c ~ 0.4) experiments performed during the campaign, all using the S800 Spectrograph.</a:t>
            </a:r>
          </a:p>
          <a:p>
            <a:r>
              <a:rPr lang="en-GB" dirty="0"/>
              <a:t>Typically, several experiments were performed with 1-3 weeks between beam times, followed by shutdowns which last 2-4 months.</a:t>
            </a:r>
          </a:p>
          <a:p>
            <a:r>
              <a:rPr lang="en-GB" dirty="0"/>
              <a:t>During shorter shutdowns, detectors were left under bias and checked once per week to monitor performance. During the longer shutdowns (holidays), detectors and digitizers were left off.</a:t>
            </a:r>
          </a:p>
        </p:txBody>
      </p:sp>
      <p:sp>
        <p:nvSpPr>
          <p:cNvPr id="3" name="Title 2">
            <a:extLst>
              <a:ext uri="{FF2B5EF4-FFF2-40B4-BE49-F238E27FC236}">
                <a16:creationId xmlns:a16="http://schemas.microsoft.com/office/drawing/2014/main" id="{F8B802CC-1062-B2EB-2074-0A301AB60773}"/>
              </a:ext>
            </a:extLst>
          </p:cNvPr>
          <p:cNvSpPr>
            <a:spLocks noGrp="1"/>
          </p:cNvSpPr>
          <p:nvPr>
            <p:ph type="title"/>
          </p:nvPr>
        </p:nvSpPr>
        <p:spPr/>
        <p:txBody>
          <a:bodyPr/>
          <a:lstStyle/>
          <a:p>
            <a:r>
              <a:rPr lang="en-GB" dirty="0"/>
              <a:t>GRETINA 2022-2024 Campaign Summary</a:t>
            </a:r>
            <a:endParaRPr lang="en-US" dirty="0"/>
          </a:p>
        </p:txBody>
      </p:sp>
      <p:sp>
        <p:nvSpPr>
          <p:cNvPr id="4" name="Footer Placeholder 3">
            <a:extLst>
              <a:ext uri="{FF2B5EF4-FFF2-40B4-BE49-F238E27FC236}">
                <a16:creationId xmlns:a16="http://schemas.microsoft.com/office/drawing/2014/main" id="{09E487F1-4CF9-82EE-1C39-9A6056BA8AB8}"/>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D2251310-C096-DDC4-FA24-21B8BB7C5A34}"/>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2</a:t>
            </a:fld>
            <a:endParaRPr lang="en-US" dirty="0"/>
          </a:p>
        </p:txBody>
      </p:sp>
      <p:pic>
        <p:nvPicPr>
          <p:cNvPr id="2050" name="Picture 2">
            <a:extLst>
              <a:ext uri="{FF2B5EF4-FFF2-40B4-BE49-F238E27FC236}">
                <a16:creationId xmlns:a16="http://schemas.microsoft.com/office/drawing/2014/main" id="{5CA9AD1C-A4CB-696E-BF52-28F7C8385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067100"/>
            <a:ext cx="3009489" cy="4495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12816A-77C4-51D7-07D3-3DDB3D0F78E6}"/>
              </a:ext>
            </a:extLst>
          </p:cNvPr>
          <p:cNvSpPr txBox="1"/>
          <p:nvPr/>
        </p:nvSpPr>
        <p:spPr>
          <a:xfrm>
            <a:off x="8077200" y="5562601"/>
            <a:ext cx="4614862" cy="246221"/>
          </a:xfrm>
          <a:prstGeom prst="rect">
            <a:avLst/>
          </a:prstGeom>
          <a:noFill/>
        </p:spPr>
        <p:txBody>
          <a:bodyPr wrap="square">
            <a:spAutoFit/>
          </a:bodyPr>
          <a:lstStyle/>
          <a:p>
            <a:r>
              <a:rPr lang="en-US" sz="1000" i="1" dirty="0"/>
              <a:t>https://people.frib.msu.edu/~noji/photo/gretina/20220715/full/5.jpg</a:t>
            </a:r>
          </a:p>
        </p:txBody>
      </p:sp>
    </p:spTree>
    <p:extLst>
      <p:ext uri="{BB962C8B-B14F-4D97-AF65-F5344CB8AC3E}">
        <p14:creationId xmlns:p14="http://schemas.microsoft.com/office/powerpoint/2010/main" val="2821072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EA00AD-E75F-3F65-B017-85580484F5E4}"/>
              </a:ext>
            </a:extLst>
          </p:cNvPr>
          <p:cNvSpPr>
            <a:spLocks noGrp="1"/>
          </p:cNvSpPr>
          <p:nvPr>
            <p:ph idx="1"/>
          </p:nvPr>
        </p:nvSpPr>
        <p:spPr/>
        <p:txBody>
          <a:bodyPr/>
          <a:lstStyle/>
          <a:p>
            <a:r>
              <a:rPr lang="en-GB" dirty="0"/>
              <a:t>Elevated Helium levels in S3 vault from the S800, which leaks into GRETINA quads causing temperatures to increase more rapidly than at ANL.</a:t>
            </a:r>
          </a:p>
          <a:p>
            <a:r>
              <a:rPr lang="en-GB" dirty="0"/>
              <a:t>Every 9-12 months we need to cold pump the detectors within the array. </a:t>
            </a:r>
            <a:endParaRPr lang="en-US" dirty="0"/>
          </a:p>
        </p:txBody>
      </p:sp>
      <p:sp>
        <p:nvSpPr>
          <p:cNvPr id="3" name="Title 2">
            <a:extLst>
              <a:ext uri="{FF2B5EF4-FFF2-40B4-BE49-F238E27FC236}">
                <a16:creationId xmlns:a16="http://schemas.microsoft.com/office/drawing/2014/main" id="{CBC8926A-1593-69B8-4E5F-8CCDFBB14F77}"/>
              </a:ext>
            </a:extLst>
          </p:cNvPr>
          <p:cNvSpPr>
            <a:spLocks noGrp="1"/>
          </p:cNvSpPr>
          <p:nvPr>
            <p:ph type="title"/>
          </p:nvPr>
        </p:nvSpPr>
        <p:spPr/>
        <p:txBody>
          <a:bodyPr/>
          <a:lstStyle/>
          <a:p>
            <a:r>
              <a:rPr lang="en-GB" dirty="0"/>
              <a:t>Cold pumping</a:t>
            </a:r>
            <a:endParaRPr lang="en-US" dirty="0"/>
          </a:p>
        </p:txBody>
      </p:sp>
      <p:sp>
        <p:nvSpPr>
          <p:cNvPr id="4" name="Footer Placeholder 3">
            <a:extLst>
              <a:ext uri="{FF2B5EF4-FFF2-40B4-BE49-F238E27FC236}">
                <a16:creationId xmlns:a16="http://schemas.microsoft.com/office/drawing/2014/main" id="{05CA266C-68F8-466F-AA1D-E8A845916DC9}"/>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E5EDB52E-4773-F7E2-3C3E-822143ABBDA4}"/>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20</a:t>
            </a:fld>
            <a:endParaRPr lang="en-US" dirty="0"/>
          </a:p>
        </p:txBody>
      </p:sp>
      <p:pic>
        <p:nvPicPr>
          <p:cNvPr id="11" name="Picture 10" descr="A graph of a temperature&#10;&#10;Description automatically generated with medium confidence">
            <a:extLst>
              <a:ext uri="{FF2B5EF4-FFF2-40B4-BE49-F238E27FC236}">
                <a16:creationId xmlns:a16="http://schemas.microsoft.com/office/drawing/2014/main" id="{F6EB8969-41B9-DA36-882C-617AAE4CBC0E}"/>
              </a:ext>
            </a:extLst>
          </p:cNvPr>
          <p:cNvPicPr>
            <a:picLocks noChangeAspect="1"/>
          </p:cNvPicPr>
          <p:nvPr/>
        </p:nvPicPr>
        <p:blipFill>
          <a:blip r:embed="rId2"/>
          <a:stretch>
            <a:fillRect/>
          </a:stretch>
        </p:blipFill>
        <p:spPr>
          <a:xfrm rot="5400000">
            <a:off x="4180717" y="317379"/>
            <a:ext cx="3830566" cy="7543800"/>
          </a:xfrm>
          <a:prstGeom prst="rect">
            <a:avLst/>
          </a:prstGeom>
        </p:spPr>
      </p:pic>
    </p:spTree>
    <p:extLst>
      <p:ext uri="{BB962C8B-B14F-4D97-AF65-F5344CB8AC3E}">
        <p14:creationId xmlns:p14="http://schemas.microsoft.com/office/powerpoint/2010/main" val="1943309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A5C931-C665-DCF3-171B-6A495CF1E79D}"/>
              </a:ext>
            </a:extLst>
          </p:cNvPr>
          <p:cNvSpPr>
            <a:spLocks noGrp="1"/>
          </p:cNvSpPr>
          <p:nvPr>
            <p:ph idx="1"/>
          </p:nvPr>
        </p:nvSpPr>
        <p:spPr/>
        <p:txBody>
          <a:bodyPr/>
          <a:lstStyle/>
          <a:p>
            <a:r>
              <a:rPr lang="en-GB" dirty="0"/>
              <a:t>Radial connectors on the detectors and radial boxes have some “wear and tear” due to repeated removal of radial boxes.</a:t>
            </a:r>
          </a:p>
          <a:p>
            <a:r>
              <a:rPr lang="en-GB" dirty="0"/>
              <a:t>Must common problems are bent inner pins or damaged cable shielding, in worst cases entire pins are destroyed requiring re-crimping on both ends.</a:t>
            </a:r>
          </a:p>
          <a:p>
            <a:r>
              <a:rPr lang="en-GB" dirty="0"/>
              <a:t>Installation of radial boxes without cables attached is less likely to damage either detector or radial box.</a:t>
            </a:r>
            <a:endParaRPr lang="en-US" dirty="0"/>
          </a:p>
        </p:txBody>
      </p:sp>
      <p:sp>
        <p:nvSpPr>
          <p:cNvPr id="3" name="Title 2">
            <a:extLst>
              <a:ext uri="{FF2B5EF4-FFF2-40B4-BE49-F238E27FC236}">
                <a16:creationId xmlns:a16="http://schemas.microsoft.com/office/drawing/2014/main" id="{8436E943-EAB4-DB2D-55A3-F45094546473}"/>
              </a:ext>
            </a:extLst>
          </p:cNvPr>
          <p:cNvSpPr>
            <a:spLocks noGrp="1"/>
          </p:cNvSpPr>
          <p:nvPr>
            <p:ph type="title"/>
          </p:nvPr>
        </p:nvSpPr>
        <p:spPr/>
        <p:txBody>
          <a:bodyPr/>
          <a:lstStyle/>
          <a:p>
            <a:r>
              <a:rPr lang="en-GB" dirty="0"/>
              <a:t>Radial Connectors</a:t>
            </a:r>
            <a:endParaRPr lang="en-US" dirty="0"/>
          </a:p>
        </p:txBody>
      </p:sp>
      <p:sp>
        <p:nvSpPr>
          <p:cNvPr id="4" name="Footer Placeholder 3">
            <a:extLst>
              <a:ext uri="{FF2B5EF4-FFF2-40B4-BE49-F238E27FC236}">
                <a16:creationId xmlns:a16="http://schemas.microsoft.com/office/drawing/2014/main" id="{33980A89-0B6A-FBBF-E54A-E54CCEFBC027}"/>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FA553AED-BC08-BBE4-EBE0-C6A5DE1560AD}"/>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21</a:t>
            </a:fld>
            <a:endParaRPr lang="en-US" dirty="0"/>
          </a:p>
        </p:txBody>
      </p:sp>
      <p:pic>
        <p:nvPicPr>
          <p:cNvPr id="9" name="Picture 8" descr="A close up of a device&#10;&#10;Description automatically generated">
            <a:extLst>
              <a:ext uri="{FF2B5EF4-FFF2-40B4-BE49-F238E27FC236}">
                <a16:creationId xmlns:a16="http://schemas.microsoft.com/office/drawing/2014/main" id="{63FD201F-DBD2-B9C3-A08F-4B4FF5D148DA}"/>
              </a:ext>
            </a:extLst>
          </p:cNvPr>
          <p:cNvPicPr>
            <a:picLocks noChangeAspect="1"/>
          </p:cNvPicPr>
          <p:nvPr/>
        </p:nvPicPr>
        <p:blipFill>
          <a:blip r:embed="rId2"/>
          <a:stretch>
            <a:fillRect/>
          </a:stretch>
        </p:blipFill>
        <p:spPr>
          <a:xfrm>
            <a:off x="1371600" y="3348352"/>
            <a:ext cx="3886201" cy="2185988"/>
          </a:xfrm>
          <a:prstGeom prst="rect">
            <a:avLst/>
          </a:prstGeom>
        </p:spPr>
      </p:pic>
      <p:pic>
        <p:nvPicPr>
          <p:cNvPr id="15" name="Picture 14" descr="A metal box with a screw and a metal object&#10;&#10;Description automatically generated with medium confidence">
            <a:extLst>
              <a:ext uri="{FF2B5EF4-FFF2-40B4-BE49-F238E27FC236}">
                <a16:creationId xmlns:a16="http://schemas.microsoft.com/office/drawing/2014/main" id="{7124AC33-321D-8CE2-3662-931889B526FC}"/>
              </a:ext>
            </a:extLst>
          </p:cNvPr>
          <p:cNvPicPr>
            <a:picLocks noChangeAspect="1"/>
          </p:cNvPicPr>
          <p:nvPr/>
        </p:nvPicPr>
        <p:blipFill>
          <a:blip r:embed="rId3"/>
          <a:stretch>
            <a:fillRect/>
          </a:stretch>
        </p:blipFill>
        <p:spPr>
          <a:xfrm rot="16200000">
            <a:off x="7908747" y="3031647"/>
            <a:ext cx="2699106" cy="2819400"/>
          </a:xfrm>
          <a:prstGeom prst="rect">
            <a:avLst/>
          </a:prstGeom>
        </p:spPr>
      </p:pic>
    </p:spTree>
    <p:extLst>
      <p:ext uri="{BB962C8B-B14F-4D97-AF65-F5344CB8AC3E}">
        <p14:creationId xmlns:p14="http://schemas.microsoft.com/office/powerpoint/2010/main" val="2404050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7D14F8-69F3-AB17-CE35-588651A70F0E}"/>
              </a:ext>
            </a:extLst>
          </p:cNvPr>
          <p:cNvSpPr>
            <a:spLocks noGrp="1"/>
          </p:cNvSpPr>
          <p:nvPr>
            <p:ph idx="1"/>
          </p:nvPr>
        </p:nvSpPr>
        <p:spPr>
          <a:xfrm>
            <a:off x="101600" y="1067100"/>
            <a:ext cx="9956800" cy="4937460"/>
          </a:xfrm>
        </p:spPr>
        <p:txBody>
          <a:bodyPr anchor="ctr"/>
          <a:lstStyle/>
          <a:p>
            <a:r>
              <a:rPr lang="en-GB" dirty="0"/>
              <a:t>Aside from calibration runs DAQ runs in conjunction with S800 DAQ. Both DAQs must report ready or else problems emerge when starting runs</a:t>
            </a:r>
          </a:p>
          <a:p>
            <a:r>
              <a:rPr lang="en-GB" dirty="0"/>
              <a:t>Initially DAQ might crash immediately after starting consistent with DAQs not being ready, a bug was found were not all nodes were being checked when reporting DAQ ready status.</a:t>
            </a:r>
          </a:p>
          <a:p>
            <a:r>
              <a:rPr lang="en-GB" dirty="0"/>
              <a:t>Long term reliability, IOCs would not always boot correctly after extended shutdowns due to </a:t>
            </a:r>
            <a:r>
              <a:rPr lang="en-GB" dirty="0" err="1"/>
              <a:t>bootline</a:t>
            </a:r>
            <a:r>
              <a:rPr lang="en-GB" dirty="0"/>
              <a:t> corruptions. </a:t>
            </a:r>
            <a:endParaRPr lang="en-US" dirty="0"/>
          </a:p>
        </p:txBody>
      </p:sp>
      <p:sp>
        <p:nvSpPr>
          <p:cNvPr id="3" name="Title 2">
            <a:extLst>
              <a:ext uri="{FF2B5EF4-FFF2-40B4-BE49-F238E27FC236}">
                <a16:creationId xmlns:a16="http://schemas.microsoft.com/office/drawing/2014/main" id="{7E061B5B-DCAF-8199-3DFE-F711E43D8C10}"/>
              </a:ext>
            </a:extLst>
          </p:cNvPr>
          <p:cNvSpPr>
            <a:spLocks noGrp="1"/>
          </p:cNvSpPr>
          <p:nvPr>
            <p:ph type="title"/>
          </p:nvPr>
        </p:nvSpPr>
        <p:spPr/>
        <p:txBody>
          <a:bodyPr/>
          <a:lstStyle/>
          <a:p>
            <a:r>
              <a:rPr lang="en-GB" dirty="0"/>
              <a:t>DAQ reliability</a:t>
            </a:r>
            <a:endParaRPr lang="en-US" dirty="0"/>
          </a:p>
        </p:txBody>
      </p:sp>
      <p:sp>
        <p:nvSpPr>
          <p:cNvPr id="4" name="Footer Placeholder 3">
            <a:extLst>
              <a:ext uri="{FF2B5EF4-FFF2-40B4-BE49-F238E27FC236}">
                <a16:creationId xmlns:a16="http://schemas.microsoft.com/office/drawing/2014/main" id="{3E2B43A5-3F78-D154-7691-916BF3F2E4CF}"/>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ECCD669C-067C-3925-7141-8F0E63C09C47}"/>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22</a:t>
            </a:fld>
            <a:endParaRPr lang="en-US" dirty="0"/>
          </a:p>
        </p:txBody>
      </p:sp>
      <p:pic>
        <p:nvPicPr>
          <p:cNvPr id="3074" name="Picture 2" descr=" Sycnro Fix Button ">
            <a:extLst>
              <a:ext uri="{FF2B5EF4-FFF2-40B4-BE49-F238E27FC236}">
                <a16:creationId xmlns:a16="http://schemas.microsoft.com/office/drawing/2014/main" id="{E8BA491D-8AA1-31D1-812E-63257628B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600" y="1542905"/>
            <a:ext cx="1689100" cy="3580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22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1067100"/>
            <a:ext cx="7366000" cy="4937460"/>
          </a:xfrm>
        </p:spPr>
        <p:txBody>
          <a:bodyPr anchor="ctr"/>
          <a:lstStyle/>
          <a:p>
            <a:pPr lvl="0"/>
            <a:r>
              <a:rPr lang="en-US" dirty="0"/>
              <a:t>Failure of master valve due to broken gasket which was replaced with a spare, occurred during experiment, resulted in 2 hours loss of beam time.</a:t>
            </a:r>
          </a:p>
          <a:p>
            <a:pPr lvl="0"/>
            <a:r>
              <a:rPr lang="en-US" dirty="0"/>
              <a:t>LN2 overflow sensors (PT100s) have a fail rate of 2-3 per year. </a:t>
            </a:r>
          </a:p>
          <a:p>
            <a:pPr lvl="0"/>
            <a:r>
              <a:rPr lang="en-US" dirty="0"/>
              <a:t>Detectors in topmost positions initially had problems with premature filling. The overflow sensor is located at the end of the exhaust hose and extending this mitigated the problem somewhat, but only after replacing injectors with larger fill holes fixed the problem.</a:t>
            </a:r>
          </a:p>
        </p:txBody>
      </p:sp>
      <p:sp>
        <p:nvSpPr>
          <p:cNvPr id="3" name="Title 2"/>
          <p:cNvSpPr>
            <a:spLocks noGrp="1"/>
          </p:cNvSpPr>
          <p:nvPr>
            <p:ph type="title"/>
          </p:nvPr>
        </p:nvSpPr>
        <p:spPr>
          <a:xfrm>
            <a:off x="101600" y="289337"/>
            <a:ext cx="11988800" cy="478624"/>
          </a:xfrm>
        </p:spPr>
        <p:txBody>
          <a:bodyPr/>
          <a:lstStyle/>
          <a:p>
            <a:r>
              <a:rPr lang="en-US" dirty="0"/>
              <a:t>LN2 Problems</a:t>
            </a:r>
          </a:p>
        </p:txBody>
      </p:sp>
      <p:sp>
        <p:nvSpPr>
          <p:cNvPr id="4" name="Footer Placeholder 3"/>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23</a:t>
            </a:fld>
            <a:endParaRPr lang="en-US" dirty="0"/>
          </a:p>
        </p:txBody>
      </p:sp>
      <p:pic>
        <p:nvPicPr>
          <p:cNvPr id="3074" name="Picture 2">
            <a:extLst>
              <a:ext uri="{FF2B5EF4-FFF2-40B4-BE49-F238E27FC236}">
                <a16:creationId xmlns:a16="http://schemas.microsoft.com/office/drawing/2014/main" id="{DEE74EFE-8B41-3F06-AE75-8B4B0A512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1001142"/>
            <a:ext cx="3766049" cy="502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009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027B4A-8570-0064-4D82-81838C6C059F}"/>
              </a:ext>
            </a:extLst>
          </p:cNvPr>
          <p:cNvSpPr>
            <a:spLocks noGrp="1"/>
          </p:cNvSpPr>
          <p:nvPr>
            <p:ph idx="1"/>
          </p:nvPr>
        </p:nvSpPr>
        <p:spPr/>
        <p:txBody>
          <a:bodyPr anchor="ctr"/>
          <a:lstStyle/>
          <a:p>
            <a:r>
              <a:rPr lang="en-GB" dirty="0"/>
              <a:t>A very successful experimental campaign at FRIB.</a:t>
            </a:r>
          </a:p>
          <a:p>
            <a:r>
              <a:rPr lang="en-GB" dirty="0"/>
              <a:t>Segment noise issues and short connects are becoming more common, and we do not yet understand how to fix this.  </a:t>
            </a:r>
          </a:p>
          <a:p>
            <a:r>
              <a:rPr lang="en-GB" dirty="0"/>
              <a:t>We are seeing some long-term performance issues with the electronics, but these will all be replaced for GRETA.</a:t>
            </a:r>
          </a:p>
        </p:txBody>
      </p:sp>
      <p:sp>
        <p:nvSpPr>
          <p:cNvPr id="3" name="Title 2">
            <a:extLst>
              <a:ext uri="{FF2B5EF4-FFF2-40B4-BE49-F238E27FC236}">
                <a16:creationId xmlns:a16="http://schemas.microsoft.com/office/drawing/2014/main" id="{660EFE7F-0613-6E2F-E934-91A3F06B015B}"/>
              </a:ext>
            </a:extLst>
          </p:cNvPr>
          <p:cNvSpPr>
            <a:spLocks noGrp="1"/>
          </p:cNvSpPr>
          <p:nvPr>
            <p:ph type="title"/>
          </p:nvPr>
        </p:nvSpPr>
        <p:spPr/>
        <p:txBody>
          <a:bodyPr/>
          <a:lstStyle/>
          <a:p>
            <a:r>
              <a:rPr lang="en-GB" dirty="0"/>
              <a:t>Summary</a:t>
            </a:r>
          </a:p>
        </p:txBody>
      </p:sp>
      <p:sp>
        <p:nvSpPr>
          <p:cNvPr id="4" name="Footer Placeholder 3">
            <a:extLst>
              <a:ext uri="{FF2B5EF4-FFF2-40B4-BE49-F238E27FC236}">
                <a16:creationId xmlns:a16="http://schemas.microsoft.com/office/drawing/2014/main" id="{10C6BF4B-CA74-ACC7-5CC7-DADAA9B76497}"/>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50F11D71-2E07-64EE-917D-FFF232D4E6A1}"/>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24</a:t>
            </a:fld>
            <a:endParaRPr lang="en-US" dirty="0"/>
          </a:p>
        </p:txBody>
      </p:sp>
    </p:spTree>
    <p:extLst>
      <p:ext uri="{BB962C8B-B14F-4D97-AF65-F5344CB8AC3E}">
        <p14:creationId xmlns:p14="http://schemas.microsoft.com/office/powerpoint/2010/main" val="3363047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FD8562-563B-93E1-91BA-AF925AED0127}"/>
              </a:ext>
            </a:extLst>
          </p:cNvPr>
          <p:cNvSpPr>
            <a:spLocks noGrp="1"/>
          </p:cNvSpPr>
          <p:nvPr>
            <p:ph idx="1"/>
          </p:nvPr>
        </p:nvSpPr>
        <p:spPr/>
        <p:txBody>
          <a:bodyPr anchor="ctr"/>
          <a:lstStyle/>
          <a:p>
            <a:r>
              <a:rPr lang="en-GB" dirty="0"/>
              <a:t>During previous campaigns after the detectors are moved between ANL-NSCL it was found that core FETs would need to be replaced after a few months of operation (11 in 2017). </a:t>
            </a:r>
          </a:p>
          <a:p>
            <a:r>
              <a:rPr lang="en-GB" dirty="0"/>
              <a:t>To mitigate this in a new procedure was implemented for warming detectors after long term use (e.g. at end of campaigns)</a:t>
            </a:r>
          </a:p>
          <a:p>
            <a:pPr algn="l"/>
            <a:r>
              <a:rPr lang="en-US" b="0" i="0" dirty="0">
                <a:effectLst/>
                <a:latin typeface="Arial" panose="020B0604020202020204" pitchFamily="34" charset="0"/>
              </a:rPr>
              <a:t>Allow the</a:t>
            </a:r>
            <a:r>
              <a:rPr lang="en-US" dirty="0">
                <a:latin typeface="Arial" panose="020B0604020202020204" pitchFamily="34" charset="0"/>
              </a:rPr>
              <a:t> </a:t>
            </a:r>
            <a:r>
              <a:rPr lang="en-US" b="0" i="0" dirty="0">
                <a:effectLst/>
                <a:latin typeface="Arial" panose="020B0604020202020204" pitchFamily="34" charset="0"/>
              </a:rPr>
              <a:t>quad to warm up unassisted to room temperature and then heat at 80C for 36 hours.</a:t>
            </a:r>
          </a:p>
          <a:p>
            <a:pPr algn="l"/>
            <a:r>
              <a:rPr lang="en-US" b="0" i="0" dirty="0">
                <a:effectLst/>
                <a:latin typeface="Arial" panose="020B0604020202020204" pitchFamily="34" charset="0"/>
              </a:rPr>
              <a:t>Turn off the heating, let the quad detector cool down unassisted while still pumping it and close at room temperature.</a:t>
            </a:r>
            <a:endParaRPr lang="en-GB" dirty="0"/>
          </a:p>
          <a:p>
            <a:r>
              <a:rPr lang="en-GB" dirty="0"/>
              <a:t>Along with careful conditioning, the procedure has significantly reduced the number of failing Core FETs (0 failed during FRIB campaign).</a:t>
            </a:r>
          </a:p>
          <a:p>
            <a:endParaRPr lang="en-US" dirty="0"/>
          </a:p>
        </p:txBody>
      </p:sp>
      <p:sp>
        <p:nvSpPr>
          <p:cNvPr id="3" name="Title 2">
            <a:extLst>
              <a:ext uri="{FF2B5EF4-FFF2-40B4-BE49-F238E27FC236}">
                <a16:creationId xmlns:a16="http://schemas.microsoft.com/office/drawing/2014/main" id="{E237BDBA-0522-410B-7308-DF95717DE1E2}"/>
              </a:ext>
            </a:extLst>
          </p:cNvPr>
          <p:cNvSpPr>
            <a:spLocks noGrp="1"/>
          </p:cNvSpPr>
          <p:nvPr>
            <p:ph type="title"/>
          </p:nvPr>
        </p:nvSpPr>
        <p:spPr/>
        <p:txBody>
          <a:bodyPr/>
          <a:lstStyle/>
          <a:p>
            <a:r>
              <a:rPr lang="en-GB" dirty="0"/>
              <a:t>Core FET reliability</a:t>
            </a:r>
            <a:endParaRPr lang="en-US" dirty="0"/>
          </a:p>
        </p:txBody>
      </p:sp>
      <p:sp>
        <p:nvSpPr>
          <p:cNvPr id="4" name="Footer Placeholder 3">
            <a:extLst>
              <a:ext uri="{FF2B5EF4-FFF2-40B4-BE49-F238E27FC236}">
                <a16:creationId xmlns:a16="http://schemas.microsoft.com/office/drawing/2014/main" id="{AD890471-3581-8B12-72D8-490F7DB8DF11}"/>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5B42E031-04A4-655B-2A88-EB240C4AFE28}"/>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3</a:t>
            </a:fld>
            <a:endParaRPr lang="en-US" dirty="0"/>
          </a:p>
        </p:txBody>
      </p:sp>
    </p:spTree>
    <p:extLst>
      <p:ext uri="{BB962C8B-B14F-4D97-AF65-F5344CB8AC3E}">
        <p14:creationId xmlns:p14="http://schemas.microsoft.com/office/powerpoint/2010/main" val="3755875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47CB2C-B12A-8DDB-6188-3A546EA8FE2F}"/>
              </a:ext>
            </a:extLst>
          </p:cNvPr>
          <p:cNvSpPr>
            <a:spLocks noGrp="1"/>
          </p:cNvSpPr>
          <p:nvPr>
            <p:ph idx="1"/>
          </p:nvPr>
        </p:nvSpPr>
        <p:spPr/>
        <p:txBody>
          <a:bodyPr anchor="ctr"/>
          <a:lstStyle/>
          <a:p>
            <a:r>
              <a:rPr lang="en-GB" dirty="0"/>
              <a:t>All detectors are tested in the lab, before being mounted in the array. </a:t>
            </a:r>
          </a:p>
          <a:p>
            <a:r>
              <a:rPr lang="en-GB" dirty="0"/>
              <a:t>Detectors are biased to 50 V and all signals are checked. </a:t>
            </a:r>
          </a:p>
          <a:p>
            <a:r>
              <a:rPr lang="en-US" dirty="0"/>
              <a:t>Detector bias raised to 3500 V and core resolutions are checked with </a:t>
            </a:r>
            <a:r>
              <a:rPr lang="en-US" baseline="30000" dirty="0"/>
              <a:t>57,60</a:t>
            </a:r>
            <a:r>
              <a:rPr lang="en-US" dirty="0"/>
              <a:t>Co sources.</a:t>
            </a:r>
          </a:p>
          <a:p>
            <a:r>
              <a:rPr lang="en-US" dirty="0"/>
              <a:t>Take quick segments spectra to verify gains.</a:t>
            </a:r>
          </a:p>
          <a:p>
            <a:r>
              <a:rPr lang="en-US" dirty="0"/>
              <a:t>Check all 50 </a:t>
            </a:r>
            <a:r>
              <a:rPr lang="el-GR" dirty="0"/>
              <a:t>Ω</a:t>
            </a:r>
            <a:r>
              <a:rPr lang="en-GB" dirty="0"/>
              <a:t> return lines for are present. </a:t>
            </a:r>
          </a:p>
        </p:txBody>
      </p:sp>
      <p:sp>
        <p:nvSpPr>
          <p:cNvPr id="3" name="Title 2">
            <a:extLst>
              <a:ext uri="{FF2B5EF4-FFF2-40B4-BE49-F238E27FC236}">
                <a16:creationId xmlns:a16="http://schemas.microsoft.com/office/drawing/2014/main" id="{F9E11820-D6AD-884A-EA59-43705D4EE8C1}"/>
              </a:ext>
            </a:extLst>
          </p:cNvPr>
          <p:cNvSpPr>
            <a:spLocks noGrp="1"/>
          </p:cNvSpPr>
          <p:nvPr>
            <p:ph type="title"/>
          </p:nvPr>
        </p:nvSpPr>
        <p:spPr/>
        <p:txBody>
          <a:bodyPr/>
          <a:lstStyle/>
          <a:p>
            <a:r>
              <a:rPr lang="en-GB" dirty="0"/>
              <a:t>Detector Testing Procedure</a:t>
            </a:r>
            <a:endParaRPr lang="en-US" dirty="0"/>
          </a:p>
        </p:txBody>
      </p:sp>
      <p:sp>
        <p:nvSpPr>
          <p:cNvPr id="4" name="Footer Placeholder 3">
            <a:extLst>
              <a:ext uri="{FF2B5EF4-FFF2-40B4-BE49-F238E27FC236}">
                <a16:creationId xmlns:a16="http://schemas.microsoft.com/office/drawing/2014/main" id="{3FBD6F2B-1C61-D631-4F86-BA239F58B5D7}"/>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0D832C55-43A9-8CFE-56A3-CCA73C6E6F4B}"/>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4</a:t>
            </a:fld>
            <a:endParaRPr lang="en-US" dirty="0"/>
          </a:p>
        </p:txBody>
      </p:sp>
    </p:spTree>
    <p:extLst>
      <p:ext uri="{BB962C8B-B14F-4D97-AF65-F5344CB8AC3E}">
        <p14:creationId xmlns:p14="http://schemas.microsoft.com/office/powerpoint/2010/main" val="2169113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E6F37C-0930-CF96-ECA3-6BF4F3678261}"/>
              </a:ext>
            </a:extLst>
          </p:cNvPr>
          <p:cNvSpPr>
            <a:spLocks noGrp="1"/>
          </p:cNvSpPr>
          <p:nvPr>
            <p:ph idx="1"/>
          </p:nvPr>
        </p:nvSpPr>
        <p:spPr>
          <a:xfrm>
            <a:off x="101600" y="1066800"/>
            <a:ext cx="11987896" cy="4937460"/>
          </a:xfrm>
        </p:spPr>
        <p:txBody>
          <a:bodyPr/>
          <a:lstStyle/>
          <a:p>
            <a:r>
              <a:rPr lang="en-GB" dirty="0"/>
              <a:t>Detector mounting is performed with a minimum of two people, one person using an arm crane installs the detector, with the other person looking for conflicts with other detectors using a </a:t>
            </a:r>
            <a:r>
              <a:rPr lang="en-GB" dirty="0" err="1"/>
              <a:t>multimeter</a:t>
            </a:r>
            <a:r>
              <a:rPr lang="en-GB" dirty="0"/>
              <a:t>.</a:t>
            </a:r>
          </a:p>
          <a:p>
            <a:endParaRPr lang="en-US" dirty="0"/>
          </a:p>
        </p:txBody>
      </p:sp>
      <p:sp>
        <p:nvSpPr>
          <p:cNvPr id="3" name="Title 2">
            <a:extLst>
              <a:ext uri="{FF2B5EF4-FFF2-40B4-BE49-F238E27FC236}">
                <a16:creationId xmlns:a16="http://schemas.microsoft.com/office/drawing/2014/main" id="{16C370E9-A3C8-C673-C4DC-D62E002E8DBB}"/>
              </a:ext>
            </a:extLst>
          </p:cNvPr>
          <p:cNvSpPr>
            <a:spLocks noGrp="1"/>
          </p:cNvSpPr>
          <p:nvPr>
            <p:ph type="title"/>
          </p:nvPr>
        </p:nvSpPr>
        <p:spPr/>
        <p:txBody>
          <a:bodyPr/>
          <a:lstStyle/>
          <a:p>
            <a:r>
              <a:rPr lang="en-GB" dirty="0"/>
              <a:t>Detector Mounting and Conditioning</a:t>
            </a:r>
            <a:endParaRPr lang="en-US" dirty="0"/>
          </a:p>
        </p:txBody>
      </p:sp>
      <p:sp>
        <p:nvSpPr>
          <p:cNvPr id="4" name="Footer Placeholder 3">
            <a:extLst>
              <a:ext uri="{FF2B5EF4-FFF2-40B4-BE49-F238E27FC236}">
                <a16:creationId xmlns:a16="http://schemas.microsoft.com/office/drawing/2014/main" id="{6AA83EC0-D7EA-1C3D-E60B-E17EF6F628AB}"/>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273D068B-6C3A-AA7E-7C55-1DF2C02B2B45}"/>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5</a:t>
            </a:fld>
            <a:endParaRPr lang="en-US" dirty="0"/>
          </a:p>
        </p:txBody>
      </p:sp>
      <p:pic>
        <p:nvPicPr>
          <p:cNvPr id="3078" name="Picture 6">
            <a:extLst>
              <a:ext uri="{FF2B5EF4-FFF2-40B4-BE49-F238E27FC236}">
                <a16:creationId xmlns:a16="http://schemas.microsoft.com/office/drawing/2014/main" id="{A262B206-8EFC-0465-E549-DCFB77E64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65766"/>
            <a:ext cx="6096000" cy="32710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RETINA+S800.">
            <a:extLst>
              <a:ext uri="{FF2B5EF4-FFF2-40B4-BE49-F238E27FC236}">
                <a16:creationId xmlns:a16="http://schemas.microsoft.com/office/drawing/2014/main" id="{9C1A3BA8-5E07-77E1-0BF9-9E28F63C3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794" y="1797238"/>
            <a:ext cx="2684460" cy="4008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2F74A2-9BC9-1479-C4E9-DA8430022461}"/>
              </a:ext>
            </a:extLst>
          </p:cNvPr>
          <p:cNvSpPr txBox="1"/>
          <p:nvPr/>
        </p:nvSpPr>
        <p:spPr>
          <a:xfrm>
            <a:off x="7757160" y="5805338"/>
            <a:ext cx="8869680" cy="246221"/>
          </a:xfrm>
          <a:prstGeom prst="rect">
            <a:avLst/>
          </a:prstGeom>
          <a:noFill/>
        </p:spPr>
        <p:txBody>
          <a:bodyPr wrap="square">
            <a:spAutoFit/>
          </a:bodyPr>
          <a:lstStyle/>
          <a:p>
            <a:r>
              <a:rPr lang="en-GB" sz="1000" dirty="0"/>
              <a:t>https://people.frib.msu.edu/~noji/photo/gretina/20170613/full/1.jpg</a:t>
            </a:r>
          </a:p>
        </p:txBody>
      </p:sp>
      <p:sp>
        <p:nvSpPr>
          <p:cNvPr id="10" name="TextBox 9">
            <a:extLst>
              <a:ext uri="{FF2B5EF4-FFF2-40B4-BE49-F238E27FC236}">
                <a16:creationId xmlns:a16="http://schemas.microsoft.com/office/drawing/2014/main" id="{E3A0FF4A-D35E-FE98-BE9A-7FA4AB3734AD}"/>
              </a:ext>
            </a:extLst>
          </p:cNvPr>
          <p:cNvSpPr txBox="1"/>
          <p:nvPr/>
        </p:nvSpPr>
        <p:spPr>
          <a:xfrm>
            <a:off x="575377" y="5542479"/>
            <a:ext cx="8869680" cy="246221"/>
          </a:xfrm>
          <a:prstGeom prst="rect">
            <a:avLst/>
          </a:prstGeom>
          <a:noFill/>
        </p:spPr>
        <p:txBody>
          <a:bodyPr wrap="square">
            <a:spAutoFit/>
          </a:bodyPr>
          <a:lstStyle/>
          <a:p>
            <a:r>
              <a:rPr lang="en-GB" sz="1000" dirty="0"/>
              <a:t>https://people.frib.msu.edu/~gretina/photo/20130605/full/1.jpg</a:t>
            </a:r>
          </a:p>
        </p:txBody>
      </p:sp>
    </p:spTree>
    <p:extLst>
      <p:ext uri="{BB962C8B-B14F-4D97-AF65-F5344CB8AC3E}">
        <p14:creationId xmlns:p14="http://schemas.microsoft.com/office/powerpoint/2010/main" val="16460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24C1F-8B59-C128-4ACB-80E7192C6F6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B73737-8191-E9F6-2118-8A00461FA681}"/>
              </a:ext>
            </a:extLst>
          </p:cNvPr>
          <p:cNvSpPr>
            <a:spLocks noGrp="1"/>
          </p:cNvSpPr>
          <p:nvPr>
            <p:ph idx="1"/>
          </p:nvPr>
        </p:nvSpPr>
        <p:spPr/>
        <p:txBody>
          <a:bodyPr/>
          <a:lstStyle/>
          <a:p>
            <a:r>
              <a:rPr lang="en-GB" dirty="0"/>
              <a:t>Detector mounting is performed with a minimum of two people, one person using an arm crane installs the detector, with the other person looking for conflicts with other detectors using a </a:t>
            </a:r>
            <a:r>
              <a:rPr lang="en-GB" dirty="0" err="1"/>
              <a:t>multimeter</a:t>
            </a:r>
            <a:r>
              <a:rPr lang="en-GB" dirty="0"/>
              <a:t>.</a:t>
            </a:r>
          </a:p>
          <a:p>
            <a:r>
              <a:rPr lang="en-GB" dirty="0"/>
              <a:t>After installation, radial boxes are mounted on the detectors and the detectors are biased to 3500 V and data are taken with the DAQ and all core and segment spectra are checked. </a:t>
            </a:r>
          </a:p>
          <a:p>
            <a:r>
              <a:rPr lang="en-GB" dirty="0"/>
              <a:t>If everything is good the array is rotated back into position and all channels are checked again in the DAQ. </a:t>
            </a:r>
          </a:p>
          <a:p>
            <a:r>
              <a:rPr lang="en-GB" dirty="0"/>
              <a:t>If good the biased is raised to 4000 V and left overnight. In the morning signals are checked again and if there are no problems the bias is increased to 4500 V and the detector is left to condition for as long as possible.</a:t>
            </a:r>
          </a:p>
          <a:p>
            <a:r>
              <a:rPr lang="en-GB" dirty="0"/>
              <a:t>Detectors are brought to 5000 V just before the beam time or before a new </a:t>
            </a:r>
            <a:r>
              <a:rPr lang="en-GB" dirty="0" err="1"/>
              <a:t>superpulse</a:t>
            </a:r>
            <a:r>
              <a:rPr lang="en-GB" dirty="0"/>
              <a:t> measurement. </a:t>
            </a:r>
          </a:p>
          <a:p>
            <a:endParaRPr lang="en-US" dirty="0"/>
          </a:p>
        </p:txBody>
      </p:sp>
      <p:sp>
        <p:nvSpPr>
          <p:cNvPr id="3" name="Title 2">
            <a:extLst>
              <a:ext uri="{FF2B5EF4-FFF2-40B4-BE49-F238E27FC236}">
                <a16:creationId xmlns:a16="http://schemas.microsoft.com/office/drawing/2014/main" id="{74B3EEC6-FC0F-CE48-87B8-1B1443E11D79}"/>
              </a:ext>
            </a:extLst>
          </p:cNvPr>
          <p:cNvSpPr>
            <a:spLocks noGrp="1"/>
          </p:cNvSpPr>
          <p:nvPr>
            <p:ph type="title"/>
          </p:nvPr>
        </p:nvSpPr>
        <p:spPr/>
        <p:txBody>
          <a:bodyPr/>
          <a:lstStyle/>
          <a:p>
            <a:r>
              <a:rPr lang="en-GB" dirty="0"/>
              <a:t>Detector Mounting and Conditioning</a:t>
            </a:r>
            <a:endParaRPr lang="en-US" dirty="0"/>
          </a:p>
        </p:txBody>
      </p:sp>
      <p:sp>
        <p:nvSpPr>
          <p:cNvPr id="4" name="Footer Placeholder 3">
            <a:extLst>
              <a:ext uri="{FF2B5EF4-FFF2-40B4-BE49-F238E27FC236}">
                <a16:creationId xmlns:a16="http://schemas.microsoft.com/office/drawing/2014/main" id="{DE6E72E2-981A-9E4B-44E9-323ACAD41D87}"/>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C15F0F1A-9AD1-177C-75F0-1F6CDBC98049}"/>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6</a:t>
            </a:fld>
            <a:endParaRPr lang="en-US" dirty="0"/>
          </a:p>
        </p:txBody>
      </p:sp>
    </p:spTree>
    <p:extLst>
      <p:ext uri="{BB962C8B-B14F-4D97-AF65-F5344CB8AC3E}">
        <p14:creationId xmlns:p14="http://schemas.microsoft.com/office/powerpoint/2010/main" val="3760836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7631F8-21A5-DB03-0898-0F66F8178671}"/>
              </a:ext>
            </a:extLst>
          </p:cNvPr>
          <p:cNvSpPr>
            <a:spLocks noGrp="1"/>
          </p:cNvSpPr>
          <p:nvPr>
            <p:ph idx="1"/>
          </p:nvPr>
        </p:nvSpPr>
        <p:spPr>
          <a:xfrm>
            <a:off x="5393442" y="1067100"/>
            <a:ext cx="6696054" cy="4937460"/>
          </a:xfrm>
        </p:spPr>
        <p:txBody>
          <a:bodyPr/>
          <a:lstStyle/>
          <a:p>
            <a:r>
              <a:rPr lang="en-US" dirty="0"/>
              <a:t>In multiple crystals we have observed segments started to become very noisy (x5 baseline noise) which is degrading their resolution, ~10 KeV FWHM.</a:t>
            </a:r>
          </a:p>
          <a:p>
            <a:r>
              <a:rPr lang="en-US" dirty="0"/>
              <a:t>No effect on the core performance.</a:t>
            </a:r>
          </a:p>
          <a:p>
            <a:r>
              <a:rPr lang="en-US" dirty="0"/>
              <a:t>Noise cannot be attributed to leakage current.</a:t>
            </a:r>
          </a:p>
          <a:p>
            <a:endParaRPr lang="en-US" dirty="0"/>
          </a:p>
        </p:txBody>
      </p:sp>
      <p:sp>
        <p:nvSpPr>
          <p:cNvPr id="3" name="Title 2">
            <a:extLst>
              <a:ext uri="{FF2B5EF4-FFF2-40B4-BE49-F238E27FC236}">
                <a16:creationId xmlns:a16="http://schemas.microsoft.com/office/drawing/2014/main" id="{E4ABD3A5-B751-C3DC-F61D-66CBDDD0E55F}"/>
              </a:ext>
            </a:extLst>
          </p:cNvPr>
          <p:cNvSpPr>
            <a:spLocks noGrp="1"/>
          </p:cNvSpPr>
          <p:nvPr>
            <p:ph type="title"/>
          </p:nvPr>
        </p:nvSpPr>
        <p:spPr/>
        <p:txBody>
          <a:bodyPr/>
          <a:lstStyle/>
          <a:p>
            <a:r>
              <a:rPr lang="en-GB" dirty="0"/>
              <a:t>Noisy Segments</a:t>
            </a:r>
            <a:endParaRPr lang="en-US" dirty="0"/>
          </a:p>
        </p:txBody>
      </p:sp>
      <p:sp>
        <p:nvSpPr>
          <p:cNvPr id="4" name="Footer Placeholder 3">
            <a:extLst>
              <a:ext uri="{FF2B5EF4-FFF2-40B4-BE49-F238E27FC236}">
                <a16:creationId xmlns:a16="http://schemas.microsoft.com/office/drawing/2014/main" id="{079985CE-6762-3404-C58F-A01B356A1228}"/>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36ACC64C-BD0F-6BA0-6BBE-118FC02D7EB0}"/>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7</a:t>
            </a:fld>
            <a:endParaRPr lang="en-US" dirty="0"/>
          </a:p>
        </p:txBody>
      </p:sp>
      <p:grpSp>
        <p:nvGrpSpPr>
          <p:cNvPr id="52" name="Group 51">
            <a:extLst>
              <a:ext uri="{FF2B5EF4-FFF2-40B4-BE49-F238E27FC236}">
                <a16:creationId xmlns:a16="http://schemas.microsoft.com/office/drawing/2014/main" id="{FED819B3-7F2A-AD01-2DD0-85BAB44B5E15}"/>
              </a:ext>
            </a:extLst>
          </p:cNvPr>
          <p:cNvGrpSpPr/>
          <p:nvPr/>
        </p:nvGrpSpPr>
        <p:grpSpPr>
          <a:xfrm>
            <a:off x="1447800" y="1495219"/>
            <a:ext cx="2293612" cy="1563447"/>
            <a:chOff x="2200063" y="2242838"/>
            <a:chExt cx="2293612" cy="1563447"/>
          </a:xfrm>
        </p:grpSpPr>
        <p:sp>
          <p:nvSpPr>
            <p:cNvPr id="7" name="Isosceles Triangle 6">
              <a:extLst>
                <a:ext uri="{FF2B5EF4-FFF2-40B4-BE49-F238E27FC236}">
                  <a16:creationId xmlns:a16="http://schemas.microsoft.com/office/drawing/2014/main" id="{652A10CC-F18C-FA15-8F0F-D702532E91A4}"/>
                </a:ext>
              </a:extLst>
            </p:cNvPr>
            <p:cNvSpPr/>
            <p:nvPr/>
          </p:nvSpPr>
          <p:spPr>
            <a:xfrm rot="5400000">
              <a:off x="3078822" y="2774023"/>
              <a:ext cx="928955" cy="838200"/>
            </a:xfrm>
            <a:prstGeom prst="triangle">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46E5CBA-7027-3E37-E788-063D020C563F}"/>
                </a:ext>
              </a:extLst>
            </p:cNvPr>
            <p:cNvCxnSpPr>
              <a:cxnSpLocks/>
            </p:cNvCxnSpPr>
            <p:nvPr/>
          </p:nvCxnSpPr>
          <p:spPr>
            <a:xfrm flipV="1">
              <a:off x="2200063" y="2971800"/>
              <a:ext cx="924137" cy="9325"/>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BF2A9804-20F7-C512-00D3-5814CE1C28DA}"/>
                </a:ext>
              </a:extLst>
            </p:cNvPr>
            <p:cNvCxnSpPr>
              <a:cxnSpLocks/>
            </p:cNvCxnSpPr>
            <p:nvPr/>
          </p:nvCxnSpPr>
          <p:spPr>
            <a:xfrm>
              <a:off x="2819400" y="34290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E4137288-838D-6943-1738-0E9C6FB72DA8}"/>
                </a:ext>
              </a:extLst>
            </p:cNvPr>
            <p:cNvCxnSpPr>
              <a:cxnSpLocks/>
            </p:cNvCxnSpPr>
            <p:nvPr/>
          </p:nvCxnSpPr>
          <p:spPr>
            <a:xfrm>
              <a:off x="2822400" y="3420000"/>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46DEBDDA-9FBA-DBDD-7EF3-560E42E9E559}"/>
                </a:ext>
              </a:extLst>
            </p:cNvPr>
            <p:cNvCxnSpPr/>
            <p:nvPr/>
          </p:nvCxnSpPr>
          <p:spPr>
            <a:xfrm>
              <a:off x="2631900" y="3657601"/>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86565B7D-3303-42E6-9D59-BB4B99CCD810}"/>
                </a:ext>
              </a:extLst>
            </p:cNvPr>
            <p:cNvCxnSpPr>
              <a:cxnSpLocks/>
            </p:cNvCxnSpPr>
            <p:nvPr/>
          </p:nvCxnSpPr>
          <p:spPr>
            <a:xfrm>
              <a:off x="2667000" y="37338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88E4E5CA-5C8C-1534-C033-60D3107F4629}"/>
                </a:ext>
              </a:extLst>
            </p:cNvPr>
            <p:cNvCxnSpPr>
              <a:cxnSpLocks/>
            </p:cNvCxnSpPr>
            <p:nvPr/>
          </p:nvCxnSpPr>
          <p:spPr>
            <a:xfrm>
              <a:off x="2743200" y="3806285"/>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CB17AF1F-DEE6-44FD-1366-75B4DB871D4A}"/>
                </a:ext>
              </a:extLst>
            </p:cNvPr>
            <p:cNvCxnSpPr>
              <a:cxnSpLocks/>
            </p:cNvCxnSpPr>
            <p:nvPr/>
          </p:nvCxnSpPr>
          <p:spPr>
            <a:xfrm>
              <a:off x="2748557" y="2590800"/>
              <a:ext cx="0" cy="375446"/>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8CC7B356-4A4C-A035-515B-55F5CA50B56B}"/>
                </a:ext>
              </a:extLst>
            </p:cNvPr>
            <p:cNvCxnSpPr>
              <a:cxnSpLocks/>
            </p:cNvCxnSpPr>
            <p:nvPr/>
          </p:nvCxnSpPr>
          <p:spPr>
            <a:xfrm>
              <a:off x="2736000" y="2594728"/>
              <a:ext cx="748800"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C3BF27DF-5AF0-7CE6-018C-898DBC0C3963}"/>
                </a:ext>
              </a:extLst>
            </p:cNvPr>
            <p:cNvCxnSpPr>
              <a:cxnSpLocks/>
            </p:cNvCxnSpPr>
            <p:nvPr/>
          </p:nvCxnSpPr>
          <p:spPr>
            <a:xfrm>
              <a:off x="3124199" y="2353199"/>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982BCAF4-FFF9-2414-6218-881EA7FFCE5C}"/>
                </a:ext>
              </a:extLst>
            </p:cNvPr>
            <p:cNvCxnSpPr>
              <a:cxnSpLocks/>
            </p:cNvCxnSpPr>
            <p:nvPr/>
          </p:nvCxnSpPr>
          <p:spPr>
            <a:xfrm>
              <a:off x="3114000" y="2353199"/>
              <a:ext cx="155400" cy="0"/>
            </a:xfrm>
            <a:prstGeom prst="line">
              <a:avLst/>
            </a:prstGeom>
          </p:spPr>
          <p:style>
            <a:lnRef idx="2">
              <a:schemeClr val="dk1"/>
            </a:lnRef>
            <a:fillRef idx="0">
              <a:schemeClr val="dk1"/>
            </a:fillRef>
            <a:effectRef idx="1">
              <a:schemeClr val="dk1"/>
            </a:effectRef>
            <a:fontRef idx="minor">
              <a:schemeClr val="tx1"/>
            </a:fontRef>
          </p:style>
        </p:cxnSp>
        <p:sp>
          <p:nvSpPr>
            <p:cNvPr id="35" name="Rectangle 34">
              <a:extLst>
                <a:ext uri="{FF2B5EF4-FFF2-40B4-BE49-F238E27FC236}">
                  <a16:creationId xmlns:a16="http://schemas.microsoft.com/office/drawing/2014/main" id="{52B0E519-A6E2-31E2-B608-4DA5801879D5}"/>
                </a:ext>
              </a:extLst>
            </p:cNvPr>
            <p:cNvSpPr/>
            <p:nvPr/>
          </p:nvSpPr>
          <p:spPr>
            <a:xfrm>
              <a:off x="3269400" y="2242838"/>
              <a:ext cx="464400" cy="1866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B70AA1A7-D3BA-3964-6850-E4E39EE252BA}"/>
                </a:ext>
              </a:extLst>
            </p:cNvPr>
            <p:cNvCxnSpPr>
              <a:cxnSpLocks/>
            </p:cNvCxnSpPr>
            <p:nvPr/>
          </p:nvCxnSpPr>
          <p:spPr>
            <a:xfrm>
              <a:off x="34848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29E1CFEF-40FB-353C-BEA0-78F33C816320}"/>
                </a:ext>
              </a:extLst>
            </p:cNvPr>
            <p:cNvCxnSpPr>
              <a:cxnSpLocks/>
            </p:cNvCxnSpPr>
            <p:nvPr/>
          </p:nvCxnSpPr>
          <p:spPr>
            <a:xfrm>
              <a:off x="35352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204579EC-6BCD-31E8-596C-006B78ACF5D7}"/>
                </a:ext>
              </a:extLst>
            </p:cNvPr>
            <p:cNvCxnSpPr>
              <a:cxnSpLocks/>
            </p:cNvCxnSpPr>
            <p:nvPr/>
          </p:nvCxnSpPr>
          <p:spPr>
            <a:xfrm>
              <a:off x="3535200" y="2589796"/>
              <a:ext cx="655800" cy="4932"/>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3E9DA952-4CD6-73D0-F590-16CD6430ABC0}"/>
                </a:ext>
              </a:extLst>
            </p:cNvPr>
            <p:cNvCxnSpPr>
              <a:cxnSpLocks/>
            </p:cNvCxnSpPr>
            <p:nvPr/>
          </p:nvCxnSpPr>
          <p:spPr>
            <a:xfrm>
              <a:off x="3733800" y="2353199"/>
              <a:ext cx="172800" cy="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9683DCFF-56C1-DECA-6B20-C03F5B414448}"/>
                </a:ext>
              </a:extLst>
            </p:cNvPr>
            <p:cNvCxnSpPr>
              <a:cxnSpLocks/>
            </p:cNvCxnSpPr>
            <p:nvPr/>
          </p:nvCxnSpPr>
          <p:spPr>
            <a:xfrm>
              <a:off x="3895200" y="2352196"/>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2FBCE934-D465-CC80-2C24-24C6F4B05E37}"/>
                </a:ext>
              </a:extLst>
            </p:cNvPr>
            <p:cNvCxnSpPr/>
            <p:nvPr/>
          </p:nvCxnSpPr>
          <p:spPr>
            <a:xfrm>
              <a:off x="3960275" y="3191292"/>
              <a:ext cx="533400" cy="0"/>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65D7716B-8584-0086-3CEB-E612E91B4629}"/>
                </a:ext>
              </a:extLst>
            </p:cNvPr>
            <p:cNvCxnSpPr>
              <a:cxnSpLocks/>
            </p:cNvCxnSpPr>
            <p:nvPr/>
          </p:nvCxnSpPr>
          <p:spPr>
            <a:xfrm>
              <a:off x="4179600" y="2589797"/>
              <a:ext cx="0" cy="601495"/>
            </a:xfrm>
            <a:prstGeom prst="line">
              <a:avLst/>
            </a:prstGeom>
          </p:spPr>
          <p:style>
            <a:lnRef idx="2">
              <a:schemeClr val="dk1"/>
            </a:lnRef>
            <a:fillRef idx="0">
              <a:schemeClr val="dk1"/>
            </a:fillRef>
            <a:effectRef idx="1">
              <a:schemeClr val="dk1"/>
            </a:effectRef>
            <a:fontRef idx="minor">
              <a:schemeClr val="tx1"/>
            </a:fontRef>
          </p:style>
        </p:cxnSp>
      </p:grpSp>
      <p:grpSp>
        <p:nvGrpSpPr>
          <p:cNvPr id="53" name="Group 52">
            <a:extLst>
              <a:ext uri="{FF2B5EF4-FFF2-40B4-BE49-F238E27FC236}">
                <a16:creationId xmlns:a16="http://schemas.microsoft.com/office/drawing/2014/main" id="{0D9BFBE0-58FB-4CCE-59A0-06A4440BE84E}"/>
              </a:ext>
            </a:extLst>
          </p:cNvPr>
          <p:cNvGrpSpPr/>
          <p:nvPr/>
        </p:nvGrpSpPr>
        <p:grpSpPr>
          <a:xfrm>
            <a:off x="1447800" y="3664066"/>
            <a:ext cx="2297431" cy="1563447"/>
            <a:chOff x="2196244" y="2242838"/>
            <a:chExt cx="2297431" cy="1563447"/>
          </a:xfrm>
        </p:grpSpPr>
        <p:sp>
          <p:nvSpPr>
            <p:cNvPr id="54" name="Isosceles Triangle 53">
              <a:extLst>
                <a:ext uri="{FF2B5EF4-FFF2-40B4-BE49-F238E27FC236}">
                  <a16:creationId xmlns:a16="http://schemas.microsoft.com/office/drawing/2014/main" id="{32080A68-2544-AD14-BC58-F1420FCCEBBB}"/>
                </a:ext>
              </a:extLst>
            </p:cNvPr>
            <p:cNvSpPr/>
            <p:nvPr/>
          </p:nvSpPr>
          <p:spPr>
            <a:xfrm rot="5400000">
              <a:off x="3078822" y="2774023"/>
              <a:ext cx="928955" cy="838200"/>
            </a:xfrm>
            <a:prstGeom prst="triangle">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511FDBDF-7821-AEB0-2673-0A5E343CAC5B}"/>
                </a:ext>
              </a:extLst>
            </p:cNvPr>
            <p:cNvCxnSpPr>
              <a:cxnSpLocks/>
            </p:cNvCxnSpPr>
            <p:nvPr/>
          </p:nvCxnSpPr>
          <p:spPr>
            <a:xfrm>
              <a:off x="2196244" y="2971800"/>
              <a:ext cx="927495" cy="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3365BF5B-EA85-47EA-EE99-30DDFF5FA8D6}"/>
                </a:ext>
              </a:extLst>
            </p:cNvPr>
            <p:cNvCxnSpPr>
              <a:cxnSpLocks/>
            </p:cNvCxnSpPr>
            <p:nvPr/>
          </p:nvCxnSpPr>
          <p:spPr>
            <a:xfrm>
              <a:off x="2819400" y="34290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4F9B2611-5597-3D1C-8921-D0915CFB50CC}"/>
                </a:ext>
              </a:extLst>
            </p:cNvPr>
            <p:cNvCxnSpPr>
              <a:cxnSpLocks/>
            </p:cNvCxnSpPr>
            <p:nvPr/>
          </p:nvCxnSpPr>
          <p:spPr>
            <a:xfrm>
              <a:off x="2822400" y="3420000"/>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B75A04C3-D47E-8A0C-4EEB-3FEC00CAEB87}"/>
                </a:ext>
              </a:extLst>
            </p:cNvPr>
            <p:cNvCxnSpPr/>
            <p:nvPr/>
          </p:nvCxnSpPr>
          <p:spPr>
            <a:xfrm>
              <a:off x="2631900" y="3657601"/>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19A7CE60-1F91-BCBB-B65E-253FCF600C35}"/>
                </a:ext>
              </a:extLst>
            </p:cNvPr>
            <p:cNvCxnSpPr>
              <a:cxnSpLocks/>
            </p:cNvCxnSpPr>
            <p:nvPr/>
          </p:nvCxnSpPr>
          <p:spPr>
            <a:xfrm>
              <a:off x="2667000" y="37338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1D095A17-ECC6-546D-E2F0-640704E7679B}"/>
                </a:ext>
              </a:extLst>
            </p:cNvPr>
            <p:cNvCxnSpPr>
              <a:cxnSpLocks/>
            </p:cNvCxnSpPr>
            <p:nvPr/>
          </p:nvCxnSpPr>
          <p:spPr>
            <a:xfrm>
              <a:off x="2743200" y="3806285"/>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93DF945A-2F6A-A02B-F589-9F94B658F461}"/>
                </a:ext>
              </a:extLst>
            </p:cNvPr>
            <p:cNvCxnSpPr>
              <a:cxnSpLocks/>
            </p:cNvCxnSpPr>
            <p:nvPr/>
          </p:nvCxnSpPr>
          <p:spPr>
            <a:xfrm>
              <a:off x="2748557" y="2590800"/>
              <a:ext cx="0" cy="375446"/>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F984FD16-5358-1E9E-774B-23F8D7F7DE5B}"/>
                </a:ext>
              </a:extLst>
            </p:cNvPr>
            <p:cNvCxnSpPr>
              <a:cxnSpLocks/>
            </p:cNvCxnSpPr>
            <p:nvPr/>
          </p:nvCxnSpPr>
          <p:spPr>
            <a:xfrm>
              <a:off x="2736000" y="2594728"/>
              <a:ext cx="748800" cy="0"/>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89CFD342-978A-7A2A-3DB4-E45B6A20F2E9}"/>
                </a:ext>
              </a:extLst>
            </p:cNvPr>
            <p:cNvCxnSpPr>
              <a:cxnSpLocks/>
            </p:cNvCxnSpPr>
            <p:nvPr/>
          </p:nvCxnSpPr>
          <p:spPr>
            <a:xfrm>
              <a:off x="3124199" y="2353199"/>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5B715890-5C16-D472-7A70-41A8797CEAD8}"/>
                </a:ext>
              </a:extLst>
            </p:cNvPr>
            <p:cNvCxnSpPr>
              <a:cxnSpLocks/>
            </p:cNvCxnSpPr>
            <p:nvPr/>
          </p:nvCxnSpPr>
          <p:spPr>
            <a:xfrm>
              <a:off x="3114000" y="2353199"/>
              <a:ext cx="155400" cy="0"/>
            </a:xfrm>
            <a:prstGeom prst="line">
              <a:avLst/>
            </a:prstGeom>
          </p:spPr>
          <p:style>
            <a:lnRef idx="2">
              <a:schemeClr val="dk1"/>
            </a:lnRef>
            <a:fillRef idx="0">
              <a:schemeClr val="dk1"/>
            </a:fillRef>
            <a:effectRef idx="1">
              <a:schemeClr val="dk1"/>
            </a:effectRef>
            <a:fontRef idx="minor">
              <a:schemeClr val="tx1"/>
            </a:fontRef>
          </p:style>
        </p:cxnSp>
        <p:sp>
          <p:nvSpPr>
            <p:cNvPr id="65" name="Rectangle 64">
              <a:extLst>
                <a:ext uri="{FF2B5EF4-FFF2-40B4-BE49-F238E27FC236}">
                  <a16:creationId xmlns:a16="http://schemas.microsoft.com/office/drawing/2014/main" id="{8079FE7E-7AE4-B854-11E7-9A7A2B37EBCF}"/>
                </a:ext>
              </a:extLst>
            </p:cNvPr>
            <p:cNvSpPr/>
            <p:nvPr/>
          </p:nvSpPr>
          <p:spPr>
            <a:xfrm>
              <a:off x="3269400" y="2242838"/>
              <a:ext cx="464400" cy="1866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233B152B-1A09-FFD0-4394-3E61DCCAFDB3}"/>
                </a:ext>
              </a:extLst>
            </p:cNvPr>
            <p:cNvCxnSpPr>
              <a:cxnSpLocks/>
            </p:cNvCxnSpPr>
            <p:nvPr/>
          </p:nvCxnSpPr>
          <p:spPr>
            <a:xfrm>
              <a:off x="34848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F5813CDC-1B64-DDB7-6DB1-C4800FB95650}"/>
                </a:ext>
              </a:extLst>
            </p:cNvPr>
            <p:cNvCxnSpPr>
              <a:cxnSpLocks/>
            </p:cNvCxnSpPr>
            <p:nvPr/>
          </p:nvCxnSpPr>
          <p:spPr>
            <a:xfrm>
              <a:off x="35352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a:extLst>
                <a:ext uri="{FF2B5EF4-FFF2-40B4-BE49-F238E27FC236}">
                  <a16:creationId xmlns:a16="http://schemas.microsoft.com/office/drawing/2014/main" id="{2215298F-F555-4AC8-B740-93438DFCC91A}"/>
                </a:ext>
              </a:extLst>
            </p:cNvPr>
            <p:cNvCxnSpPr>
              <a:cxnSpLocks/>
            </p:cNvCxnSpPr>
            <p:nvPr/>
          </p:nvCxnSpPr>
          <p:spPr>
            <a:xfrm>
              <a:off x="3535200" y="2589796"/>
              <a:ext cx="655800" cy="4932"/>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D2149D39-D30D-C3BD-47F9-779BAFAEEF10}"/>
                </a:ext>
              </a:extLst>
            </p:cNvPr>
            <p:cNvCxnSpPr>
              <a:cxnSpLocks/>
            </p:cNvCxnSpPr>
            <p:nvPr/>
          </p:nvCxnSpPr>
          <p:spPr>
            <a:xfrm>
              <a:off x="3733800" y="2353199"/>
              <a:ext cx="172800" cy="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68E072A3-980A-5F96-DEFA-116F968F5986}"/>
                </a:ext>
              </a:extLst>
            </p:cNvPr>
            <p:cNvCxnSpPr>
              <a:cxnSpLocks/>
            </p:cNvCxnSpPr>
            <p:nvPr/>
          </p:nvCxnSpPr>
          <p:spPr>
            <a:xfrm>
              <a:off x="3895200" y="2352196"/>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2B2BFCCA-C92A-4136-3BC4-2A5444A06153}"/>
                </a:ext>
              </a:extLst>
            </p:cNvPr>
            <p:cNvCxnSpPr/>
            <p:nvPr/>
          </p:nvCxnSpPr>
          <p:spPr>
            <a:xfrm>
              <a:off x="3960275" y="3191292"/>
              <a:ext cx="533400" cy="0"/>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6F205CE4-28D5-1AE2-AD56-B6D10DB4A3A6}"/>
                </a:ext>
              </a:extLst>
            </p:cNvPr>
            <p:cNvCxnSpPr>
              <a:cxnSpLocks/>
            </p:cNvCxnSpPr>
            <p:nvPr/>
          </p:nvCxnSpPr>
          <p:spPr>
            <a:xfrm>
              <a:off x="4179600" y="2589797"/>
              <a:ext cx="0" cy="601495"/>
            </a:xfrm>
            <a:prstGeom prst="line">
              <a:avLst/>
            </a:prstGeom>
          </p:spPr>
          <p:style>
            <a:lnRef idx="2">
              <a:schemeClr val="dk1"/>
            </a:lnRef>
            <a:fillRef idx="0">
              <a:schemeClr val="dk1"/>
            </a:fillRef>
            <a:effectRef idx="1">
              <a:schemeClr val="dk1"/>
            </a:effectRef>
            <a:fontRef idx="minor">
              <a:schemeClr val="tx1"/>
            </a:fontRef>
          </p:style>
        </p:cxnSp>
      </p:grpSp>
      <p:sp>
        <p:nvSpPr>
          <p:cNvPr id="6" name="TextBox 5">
            <a:extLst>
              <a:ext uri="{FF2B5EF4-FFF2-40B4-BE49-F238E27FC236}">
                <a16:creationId xmlns:a16="http://schemas.microsoft.com/office/drawing/2014/main" id="{825F6954-9463-7FA6-3C9D-E530C131D045}"/>
              </a:ext>
            </a:extLst>
          </p:cNvPr>
          <p:cNvSpPr txBox="1"/>
          <p:nvPr/>
        </p:nvSpPr>
        <p:spPr>
          <a:xfrm>
            <a:off x="3958612" y="2233506"/>
            <a:ext cx="1600195" cy="369332"/>
          </a:xfrm>
          <a:prstGeom prst="rect">
            <a:avLst/>
          </a:prstGeom>
          <a:noFill/>
        </p:spPr>
        <p:txBody>
          <a:bodyPr wrap="square" rtlCol="0">
            <a:spAutoFit/>
          </a:bodyPr>
          <a:lstStyle/>
          <a:p>
            <a:r>
              <a:rPr lang="en-GB" dirty="0"/>
              <a:t>Normal</a:t>
            </a:r>
          </a:p>
        </p:txBody>
      </p:sp>
      <p:sp>
        <p:nvSpPr>
          <p:cNvPr id="8" name="TextBox 7">
            <a:extLst>
              <a:ext uri="{FF2B5EF4-FFF2-40B4-BE49-F238E27FC236}">
                <a16:creationId xmlns:a16="http://schemas.microsoft.com/office/drawing/2014/main" id="{F882A71F-3C9B-35F9-DFDE-C5C00B2C5E0C}"/>
              </a:ext>
            </a:extLst>
          </p:cNvPr>
          <p:cNvSpPr txBox="1"/>
          <p:nvPr/>
        </p:nvSpPr>
        <p:spPr>
          <a:xfrm>
            <a:off x="3962166" y="4394906"/>
            <a:ext cx="1600195" cy="369332"/>
          </a:xfrm>
          <a:prstGeom prst="rect">
            <a:avLst/>
          </a:prstGeom>
          <a:noFill/>
        </p:spPr>
        <p:txBody>
          <a:bodyPr wrap="square" rtlCol="0">
            <a:spAutoFit/>
          </a:bodyPr>
          <a:lstStyle/>
          <a:p>
            <a:r>
              <a:rPr lang="en-GB" dirty="0"/>
              <a:t>5x Baseline</a:t>
            </a:r>
          </a:p>
        </p:txBody>
      </p:sp>
      <p:cxnSp>
        <p:nvCxnSpPr>
          <p:cNvPr id="12" name="Straight Connector 11">
            <a:extLst>
              <a:ext uri="{FF2B5EF4-FFF2-40B4-BE49-F238E27FC236}">
                <a16:creationId xmlns:a16="http://schemas.microsoft.com/office/drawing/2014/main" id="{7D7AA3F8-EBEC-12A8-4A8F-31D813A462B9}"/>
              </a:ext>
            </a:extLst>
          </p:cNvPr>
          <p:cNvCxnSpPr>
            <a:cxnSpLocks/>
          </p:cNvCxnSpPr>
          <p:nvPr/>
        </p:nvCxnSpPr>
        <p:spPr>
          <a:xfrm>
            <a:off x="1447800" y="1219200"/>
            <a:ext cx="0" cy="169078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157D7350-818D-CAF8-8B39-18E8B2DF8839}"/>
              </a:ext>
            </a:extLst>
          </p:cNvPr>
          <p:cNvCxnSpPr>
            <a:cxnSpLocks/>
          </p:cNvCxnSpPr>
          <p:nvPr/>
        </p:nvCxnSpPr>
        <p:spPr>
          <a:xfrm>
            <a:off x="1447800" y="2909982"/>
            <a:ext cx="0" cy="2728818"/>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C3F9E062-3CD7-536B-346F-F552D832A040}"/>
              </a:ext>
            </a:extLst>
          </p:cNvPr>
          <p:cNvCxnSpPr>
            <a:cxnSpLocks/>
          </p:cNvCxnSpPr>
          <p:nvPr/>
        </p:nvCxnSpPr>
        <p:spPr>
          <a:xfrm>
            <a:off x="836309" y="4259482"/>
            <a:ext cx="611491" cy="135424"/>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832C7841-BFE4-18A8-C6BF-0B9C69F9EE2E}"/>
              </a:ext>
            </a:extLst>
          </p:cNvPr>
          <p:cNvCxnSpPr>
            <a:cxnSpLocks/>
          </p:cNvCxnSpPr>
          <p:nvPr/>
        </p:nvCxnSpPr>
        <p:spPr>
          <a:xfrm flipV="1">
            <a:off x="838200" y="2233506"/>
            <a:ext cx="609600" cy="210167"/>
          </a:xfrm>
          <a:prstGeom prst="line">
            <a:avLst/>
          </a:prstGeom>
        </p:spPr>
        <p:style>
          <a:lnRef idx="2">
            <a:schemeClr val="dk1"/>
          </a:lnRef>
          <a:fillRef idx="0">
            <a:schemeClr val="dk1"/>
          </a:fillRef>
          <a:effectRef idx="1">
            <a:schemeClr val="dk1"/>
          </a:effectRef>
          <a:fontRef idx="minor">
            <a:schemeClr val="tx1"/>
          </a:fontRef>
        </p:style>
      </p:cxnSp>
      <p:sp>
        <p:nvSpPr>
          <p:cNvPr id="19" name="Hexagon 18">
            <a:extLst>
              <a:ext uri="{FF2B5EF4-FFF2-40B4-BE49-F238E27FC236}">
                <a16:creationId xmlns:a16="http://schemas.microsoft.com/office/drawing/2014/main" id="{52B89E89-7A6B-80D5-FA76-C9FE0677FD9F}"/>
              </a:ext>
            </a:extLst>
          </p:cNvPr>
          <p:cNvSpPr/>
          <p:nvPr/>
        </p:nvSpPr>
        <p:spPr>
          <a:xfrm>
            <a:off x="-3050663" y="1498173"/>
            <a:ext cx="4267198" cy="3657600"/>
          </a:xfrm>
          <a:prstGeom prst="hexagon">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79FB3279-C62F-88C9-96DD-F9BA56014C16}"/>
              </a:ext>
            </a:extLst>
          </p:cNvPr>
          <p:cNvCxnSpPr>
            <a:cxnSpLocks/>
          </p:cNvCxnSpPr>
          <p:nvPr/>
        </p:nvCxnSpPr>
        <p:spPr>
          <a:xfrm>
            <a:off x="415933" y="1588552"/>
            <a:ext cx="800602" cy="1611848"/>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81DA8008-5E2C-D760-8A96-BE95B4C6049D}"/>
              </a:ext>
            </a:extLst>
          </p:cNvPr>
          <p:cNvCxnSpPr>
            <a:cxnSpLocks/>
          </p:cNvCxnSpPr>
          <p:nvPr/>
        </p:nvCxnSpPr>
        <p:spPr>
          <a:xfrm flipH="1">
            <a:off x="424869" y="3429000"/>
            <a:ext cx="822880" cy="1660965"/>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75" name="TextBox 74">
            <a:extLst>
              <a:ext uri="{FF2B5EF4-FFF2-40B4-BE49-F238E27FC236}">
                <a16:creationId xmlns:a16="http://schemas.microsoft.com/office/drawing/2014/main" id="{E222822C-AF2F-C919-0A76-3ABC229BE3C5}"/>
              </a:ext>
            </a:extLst>
          </p:cNvPr>
          <p:cNvSpPr txBox="1"/>
          <p:nvPr/>
        </p:nvSpPr>
        <p:spPr>
          <a:xfrm>
            <a:off x="664261" y="5674530"/>
            <a:ext cx="1600195" cy="369332"/>
          </a:xfrm>
          <a:prstGeom prst="rect">
            <a:avLst/>
          </a:prstGeom>
          <a:noFill/>
        </p:spPr>
        <p:txBody>
          <a:bodyPr wrap="square" rtlCol="0">
            <a:spAutoFit/>
          </a:bodyPr>
          <a:lstStyle/>
          <a:p>
            <a:pPr algn="ctr"/>
            <a:r>
              <a:rPr lang="en-GB" dirty="0"/>
              <a:t>Feedthrough</a:t>
            </a:r>
          </a:p>
        </p:txBody>
      </p:sp>
    </p:spTree>
    <p:extLst>
      <p:ext uri="{BB962C8B-B14F-4D97-AF65-F5344CB8AC3E}">
        <p14:creationId xmlns:p14="http://schemas.microsoft.com/office/powerpoint/2010/main" val="177803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29DE8-A096-AAA2-5378-05B6386B29C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F4BA2F-3CB6-5BC4-3D31-329C6AAC737B}"/>
              </a:ext>
            </a:extLst>
          </p:cNvPr>
          <p:cNvSpPr>
            <a:spLocks noGrp="1"/>
          </p:cNvSpPr>
          <p:nvPr>
            <p:ph idx="1"/>
          </p:nvPr>
        </p:nvSpPr>
        <p:spPr>
          <a:xfrm>
            <a:off x="5393442" y="1067100"/>
            <a:ext cx="6696054" cy="4937460"/>
          </a:xfrm>
        </p:spPr>
        <p:txBody>
          <a:bodyPr/>
          <a:lstStyle/>
          <a:p>
            <a:r>
              <a:rPr lang="en-US" dirty="0"/>
              <a:t>In multiple crystals we have observed segments started to become very noisy (x5 baseline noise) which is degrading their resolution, ~10 KeV FWHM.</a:t>
            </a:r>
          </a:p>
          <a:p>
            <a:r>
              <a:rPr lang="en-US" dirty="0"/>
              <a:t>No effect on the core performance.</a:t>
            </a:r>
          </a:p>
          <a:p>
            <a:r>
              <a:rPr lang="en-US" dirty="0"/>
              <a:t>Noise cannot be attributed to leakage current.</a:t>
            </a:r>
          </a:p>
          <a:p>
            <a:r>
              <a:rPr lang="en-US" dirty="0"/>
              <a:t>Swap the electronic chain at the feedthrough, segment is still noisy. Note this was done at low HV (&lt;100 V).</a:t>
            </a:r>
          </a:p>
          <a:p>
            <a:endParaRPr lang="en-US" dirty="0"/>
          </a:p>
        </p:txBody>
      </p:sp>
      <p:sp>
        <p:nvSpPr>
          <p:cNvPr id="3" name="Title 2">
            <a:extLst>
              <a:ext uri="{FF2B5EF4-FFF2-40B4-BE49-F238E27FC236}">
                <a16:creationId xmlns:a16="http://schemas.microsoft.com/office/drawing/2014/main" id="{26B4AB27-87C0-2ACF-AF8E-1C6F1AD7A85B}"/>
              </a:ext>
            </a:extLst>
          </p:cNvPr>
          <p:cNvSpPr>
            <a:spLocks noGrp="1"/>
          </p:cNvSpPr>
          <p:nvPr>
            <p:ph type="title"/>
          </p:nvPr>
        </p:nvSpPr>
        <p:spPr/>
        <p:txBody>
          <a:bodyPr/>
          <a:lstStyle/>
          <a:p>
            <a:r>
              <a:rPr lang="en-GB" dirty="0"/>
              <a:t>Noisy Segments</a:t>
            </a:r>
            <a:endParaRPr lang="en-US" dirty="0"/>
          </a:p>
        </p:txBody>
      </p:sp>
      <p:sp>
        <p:nvSpPr>
          <p:cNvPr id="4" name="Footer Placeholder 3">
            <a:extLst>
              <a:ext uri="{FF2B5EF4-FFF2-40B4-BE49-F238E27FC236}">
                <a16:creationId xmlns:a16="http://schemas.microsoft.com/office/drawing/2014/main" id="{4EDBDED6-DEB3-072C-E072-E8AF3A56D990}"/>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F0BD409D-82D8-CE10-0E46-8B15CAFE755B}"/>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8</a:t>
            </a:fld>
            <a:endParaRPr lang="en-US" dirty="0"/>
          </a:p>
        </p:txBody>
      </p:sp>
      <p:grpSp>
        <p:nvGrpSpPr>
          <p:cNvPr id="52" name="Group 51">
            <a:extLst>
              <a:ext uri="{FF2B5EF4-FFF2-40B4-BE49-F238E27FC236}">
                <a16:creationId xmlns:a16="http://schemas.microsoft.com/office/drawing/2014/main" id="{E5CDAD0A-7D8D-5381-2D4D-B243405CFB2B}"/>
              </a:ext>
            </a:extLst>
          </p:cNvPr>
          <p:cNvGrpSpPr/>
          <p:nvPr/>
        </p:nvGrpSpPr>
        <p:grpSpPr>
          <a:xfrm>
            <a:off x="1828800" y="1495219"/>
            <a:ext cx="1912612" cy="1563447"/>
            <a:chOff x="2581063" y="2242838"/>
            <a:chExt cx="1912612" cy="1563447"/>
          </a:xfrm>
        </p:grpSpPr>
        <p:sp>
          <p:nvSpPr>
            <p:cNvPr id="7" name="Isosceles Triangle 6">
              <a:extLst>
                <a:ext uri="{FF2B5EF4-FFF2-40B4-BE49-F238E27FC236}">
                  <a16:creationId xmlns:a16="http://schemas.microsoft.com/office/drawing/2014/main" id="{D65BE828-EBD7-F4B4-E12E-2674BC0D4789}"/>
                </a:ext>
              </a:extLst>
            </p:cNvPr>
            <p:cNvSpPr/>
            <p:nvPr/>
          </p:nvSpPr>
          <p:spPr>
            <a:xfrm rot="5400000">
              <a:off x="3078822" y="2774023"/>
              <a:ext cx="928955" cy="838200"/>
            </a:xfrm>
            <a:prstGeom prst="triangle">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90A85D6-DF96-EA79-9985-224CFD8D7FD5}"/>
                </a:ext>
              </a:extLst>
            </p:cNvPr>
            <p:cNvCxnSpPr>
              <a:cxnSpLocks/>
            </p:cNvCxnSpPr>
            <p:nvPr/>
          </p:nvCxnSpPr>
          <p:spPr>
            <a:xfrm>
              <a:off x="2581063" y="2971800"/>
              <a:ext cx="543137" cy="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812D2B6E-EFA6-0A45-A2CA-5F50306518FF}"/>
                </a:ext>
              </a:extLst>
            </p:cNvPr>
            <p:cNvCxnSpPr>
              <a:cxnSpLocks/>
            </p:cNvCxnSpPr>
            <p:nvPr/>
          </p:nvCxnSpPr>
          <p:spPr>
            <a:xfrm>
              <a:off x="2819400" y="34290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EB10B950-16C1-AB07-CCDA-F88AE41AEB66}"/>
                </a:ext>
              </a:extLst>
            </p:cNvPr>
            <p:cNvCxnSpPr>
              <a:cxnSpLocks/>
            </p:cNvCxnSpPr>
            <p:nvPr/>
          </p:nvCxnSpPr>
          <p:spPr>
            <a:xfrm>
              <a:off x="2822400" y="3420000"/>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98832C47-0FA2-0968-1E26-385139287F57}"/>
                </a:ext>
              </a:extLst>
            </p:cNvPr>
            <p:cNvCxnSpPr/>
            <p:nvPr/>
          </p:nvCxnSpPr>
          <p:spPr>
            <a:xfrm>
              <a:off x="2631900" y="3657601"/>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2FE91979-FEE5-4725-D888-75ECA43F7105}"/>
                </a:ext>
              </a:extLst>
            </p:cNvPr>
            <p:cNvCxnSpPr>
              <a:cxnSpLocks/>
            </p:cNvCxnSpPr>
            <p:nvPr/>
          </p:nvCxnSpPr>
          <p:spPr>
            <a:xfrm>
              <a:off x="2667000" y="37338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CF65B6AC-1981-608F-FD38-5AFCA7689439}"/>
                </a:ext>
              </a:extLst>
            </p:cNvPr>
            <p:cNvCxnSpPr>
              <a:cxnSpLocks/>
            </p:cNvCxnSpPr>
            <p:nvPr/>
          </p:nvCxnSpPr>
          <p:spPr>
            <a:xfrm>
              <a:off x="2743200" y="3806285"/>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1A9953B1-7144-CB57-FF6D-67DA4C7F9ED0}"/>
                </a:ext>
              </a:extLst>
            </p:cNvPr>
            <p:cNvCxnSpPr>
              <a:cxnSpLocks/>
            </p:cNvCxnSpPr>
            <p:nvPr/>
          </p:nvCxnSpPr>
          <p:spPr>
            <a:xfrm>
              <a:off x="2748557" y="2590800"/>
              <a:ext cx="0" cy="375446"/>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FF7379EC-09E3-FC80-4A5F-A4A0181E5AF7}"/>
                </a:ext>
              </a:extLst>
            </p:cNvPr>
            <p:cNvCxnSpPr>
              <a:cxnSpLocks/>
            </p:cNvCxnSpPr>
            <p:nvPr/>
          </p:nvCxnSpPr>
          <p:spPr>
            <a:xfrm>
              <a:off x="2736000" y="2594728"/>
              <a:ext cx="748800"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D48221D4-B5A3-235E-E836-DCBD1B03F26C}"/>
                </a:ext>
              </a:extLst>
            </p:cNvPr>
            <p:cNvCxnSpPr>
              <a:cxnSpLocks/>
            </p:cNvCxnSpPr>
            <p:nvPr/>
          </p:nvCxnSpPr>
          <p:spPr>
            <a:xfrm>
              <a:off x="3124199" y="2353199"/>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D465D163-3D2B-B983-9B0C-C26384BCF965}"/>
                </a:ext>
              </a:extLst>
            </p:cNvPr>
            <p:cNvCxnSpPr>
              <a:cxnSpLocks/>
            </p:cNvCxnSpPr>
            <p:nvPr/>
          </p:nvCxnSpPr>
          <p:spPr>
            <a:xfrm>
              <a:off x="3114000" y="2353199"/>
              <a:ext cx="155400" cy="0"/>
            </a:xfrm>
            <a:prstGeom prst="line">
              <a:avLst/>
            </a:prstGeom>
          </p:spPr>
          <p:style>
            <a:lnRef idx="2">
              <a:schemeClr val="dk1"/>
            </a:lnRef>
            <a:fillRef idx="0">
              <a:schemeClr val="dk1"/>
            </a:fillRef>
            <a:effectRef idx="1">
              <a:schemeClr val="dk1"/>
            </a:effectRef>
            <a:fontRef idx="minor">
              <a:schemeClr val="tx1"/>
            </a:fontRef>
          </p:style>
        </p:cxnSp>
        <p:sp>
          <p:nvSpPr>
            <p:cNvPr id="35" name="Rectangle 34">
              <a:extLst>
                <a:ext uri="{FF2B5EF4-FFF2-40B4-BE49-F238E27FC236}">
                  <a16:creationId xmlns:a16="http://schemas.microsoft.com/office/drawing/2014/main" id="{A4467726-E6AE-75DF-8AA2-1E67E63720E5}"/>
                </a:ext>
              </a:extLst>
            </p:cNvPr>
            <p:cNvSpPr/>
            <p:nvPr/>
          </p:nvSpPr>
          <p:spPr>
            <a:xfrm>
              <a:off x="3269400" y="2242838"/>
              <a:ext cx="464400" cy="1866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6478196-E6BF-2D9F-7BB9-D665EB4C77CA}"/>
                </a:ext>
              </a:extLst>
            </p:cNvPr>
            <p:cNvCxnSpPr>
              <a:cxnSpLocks/>
            </p:cNvCxnSpPr>
            <p:nvPr/>
          </p:nvCxnSpPr>
          <p:spPr>
            <a:xfrm>
              <a:off x="34848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2F36E7AA-16D0-FE14-A637-34076E542BC4}"/>
                </a:ext>
              </a:extLst>
            </p:cNvPr>
            <p:cNvCxnSpPr>
              <a:cxnSpLocks/>
            </p:cNvCxnSpPr>
            <p:nvPr/>
          </p:nvCxnSpPr>
          <p:spPr>
            <a:xfrm>
              <a:off x="35352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248AC173-7691-6C7A-631A-F3EDAF182EAF}"/>
                </a:ext>
              </a:extLst>
            </p:cNvPr>
            <p:cNvCxnSpPr>
              <a:cxnSpLocks/>
            </p:cNvCxnSpPr>
            <p:nvPr/>
          </p:nvCxnSpPr>
          <p:spPr>
            <a:xfrm>
              <a:off x="3535200" y="2589796"/>
              <a:ext cx="655800" cy="4932"/>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FC3DAC78-6FC1-1732-0471-511F3616DD92}"/>
                </a:ext>
              </a:extLst>
            </p:cNvPr>
            <p:cNvCxnSpPr>
              <a:cxnSpLocks/>
            </p:cNvCxnSpPr>
            <p:nvPr/>
          </p:nvCxnSpPr>
          <p:spPr>
            <a:xfrm>
              <a:off x="3733800" y="2353199"/>
              <a:ext cx="172800" cy="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562C2B8E-E85D-0859-12C2-8E50D435E0C5}"/>
                </a:ext>
              </a:extLst>
            </p:cNvPr>
            <p:cNvCxnSpPr>
              <a:cxnSpLocks/>
            </p:cNvCxnSpPr>
            <p:nvPr/>
          </p:nvCxnSpPr>
          <p:spPr>
            <a:xfrm>
              <a:off x="3895200" y="2352196"/>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5B089BA1-D515-7336-648F-5335A34BB12D}"/>
                </a:ext>
              </a:extLst>
            </p:cNvPr>
            <p:cNvCxnSpPr/>
            <p:nvPr/>
          </p:nvCxnSpPr>
          <p:spPr>
            <a:xfrm>
              <a:off x="3960275" y="3191292"/>
              <a:ext cx="533400" cy="0"/>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D4BFCCBD-13C8-AF79-D7C7-6B6B157AAA70}"/>
                </a:ext>
              </a:extLst>
            </p:cNvPr>
            <p:cNvCxnSpPr>
              <a:cxnSpLocks/>
            </p:cNvCxnSpPr>
            <p:nvPr/>
          </p:nvCxnSpPr>
          <p:spPr>
            <a:xfrm>
              <a:off x="4179600" y="2589797"/>
              <a:ext cx="0" cy="601495"/>
            </a:xfrm>
            <a:prstGeom prst="line">
              <a:avLst/>
            </a:prstGeom>
          </p:spPr>
          <p:style>
            <a:lnRef idx="2">
              <a:schemeClr val="dk1"/>
            </a:lnRef>
            <a:fillRef idx="0">
              <a:schemeClr val="dk1"/>
            </a:fillRef>
            <a:effectRef idx="1">
              <a:schemeClr val="dk1"/>
            </a:effectRef>
            <a:fontRef idx="minor">
              <a:schemeClr val="tx1"/>
            </a:fontRef>
          </p:style>
        </p:cxnSp>
      </p:grpSp>
      <p:grpSp>
        <p:nvGrpSpPr>
          <p:cNvPr id="53" name="Group 52">
            <a:extLst>
              <a:ext uri="{FF2B5EF4-FFF2-40B4-BE49-F238E27FC236}">
                <a16:creationId xmlns:a16="http://schemas.microsoft.com/office/drawing/2014/main" id="{2805CFEF-6306-D369-B2FA-19B06D15FCEE}"/>
              </a:ext>
            </a:extLst>
          </p:cNvPr>
          <p:cNvGrpSpPr/>
          <p:nvPr/>
        </p:nvGrpSpPr>
        <p:grpSpPr>
          <a:xfrm>
            <a:off x="1828800" y="3664066"/>
            <a:ext cx="1916431" cy="1563447"/>
            <a:chOff x="2577244" y="2242838"/>
            <a:chExt cx="1916431" cy="1563447"/>
          </a:xfrm>
        </p:grpSpPr>
        <p:sp>
          <p:nvSpPr>
            <p:cNvPr id="54" name="Isosceles Triangle 53">
              <a:extLst>
                <a:ext uri="{FF2B5EF4-FFF2-40B4-BE49-F238E27FC236}">
                  <a16:creationId xmlns:a16="http://schemas.microsoft.com/office/drawing/2014/main" id="{B1DFFDD6-3686-B8CA-7728-CB99F9D1A0FB}"/>
                </a:ext>
              </a:extLst>
            </p:cNvPr>
            <p:cNvSpPr/>
            <p:nvPr/>
          </p:nvSpPr>
          <p:spPr>
            <a:xfrm rot="5400000">
              <a:off x="3078822" y="2774023"/>
              <a:ext cx="928955" cy="838200"/>
            </a:xfrm>
            <a:prstGeom prst="triangle">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1C080F78-CC0F-D518-035E-5ED711E28CDC}"/>
                </a:ext>
              </a:extLst>
            </p:cNvPr>
            <p:cNvCxnSpPr>
              <a:cxnSpLocks/>
            </p:cNvCxnSpPr>
            <p:nvPr/>
          </p:nvCxnSpPr>
          <p:spPr>
            <a:xfrm>
              <a:off x="2577244" y="2971800"/>
              <a:ext cx="546495" cy="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425E1356-D772-F5C9-2B18-E65A19E354D4}"/>
                </a:ext>
              </a:extLst>
            </p:cNvPr>
            <p:cNvCxnSpPr>
              <a:cxnSpLocks/>
            </p:cNvCxnSpPr>
            <p:nvPr/>
          </p:nvCxnSpPr>
          <p:spPr>
            <a:xfrm>
              <a:off x="2819400" y="34290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07048099-59D4-6A22-E34F-9AE6393411C9}"/>
                </a:ext>
              </a:extLst>
            </p:cNvPr>
            <p:cNvCxnSpPr>
              <a:cxnSpLocks/>
            </p:cNvCxnSpPr>
            <p:nvPr/>
          </p:nvCxnSpPr>
          <p:spPr>
            <a:xfrm>
              <a:off x="2822400" y="3420000"/>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81B3AAB8-EBB6-9DC7-2368-859CB40C7354}"/>
                </a:ext>
              </a:extLst>
            </p:cNvPr>
            <p:cNvCxnSpPr/>
            <p:nvPr/>
          </p:nvCxnSpPr>
          <p:spPr>
            <a:xfrm>
              <a:off x="2631900" y="3657601"/>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13803973-13D2-2C34-D8C3-40D2DDCA85FC}"/>
                </a:ext>
              </a:extLst>
            </p:cNvPr>
            <p:cNvCxnSpPr>
              <a:cxnSpLocks/>
            </p:cNvCxnSpPr>
            <p:nvPr/>
          </p:nvCxnSpPr>
          <p:spPr>
            <a:xfrm>
              <a:off x="2667000" y="37338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2CC4DEC7-F42B-0868-0773-A37C37C63E5E}"/>
                </a:ext>
              </a:extLst>
            </p:cNvPr>
            <p:cNvCxnSpPr>
              <a:cxnSpLocks/>
            </p:cNvCxnSpPr>
            <p:nvPr/>
          </p:nvCxnSpPr>
          <p:spPr>
            <a:xfrm>
              <a:off x="2743200" y="3806285"/>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00D791ED-3007-8485-FFBB-CAC2D2DA2A2F}"/>
                </a:ext>
              </a:extLst>
            </p:cNvPr>
            <p:cNvCxnSpPr>
              <a:cxnSpLocks/>
            </p:cNvCxnSpPr>
            <p:nvPr/>
          </p:nvCxnSpPr>
          <p:spPr>
            <a:xfrm>
              <a:off x="2748557" y="2590800"/>
              <a:ext cx="0" cy="375446"/>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13F29920-A1B9-C251-BD48-785DCA89AD25}"/>
                </a:ext>
              </a:extLst>
            </p:cNvPr>
            <p:cNvCxnSpPr>
              <a:cxnSpLocks/>
            </p:cNvCxnSpPr>
            <p:nvPr/>
          </p:nvCxnSpPr>
          <p:spPr>
            <a:xfrm>
              <a:off x="2736000" y="2594728"/>
              <a:ext cx="748800" cy="0"/>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1E6CAA8E-B62D-77FE-510E-69638B90B420}"/>
                </a:ext>
              </a:extLst>
            </p:cNvPr>
            <p:cNvCxnSpPr>
              <a:cxnSpLocks/>
            </p:cNvCxnSpPr>
            <p:nvPr/>
          </p:nvCxnSpPr>
          <p:spPr>
            <a:xfrm>
              <a:off x="3124199" y="2353199"/>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1DEA1799-E3EE-0291-6BDD-2F61988AC358}"/>
                </a:ext>
              </a:extLst>
            </p:cNvPr>
            <p:cNvCxnSpPr>
              <a:cxnSpLocks/>
            </p:cNvCxnSpPr>
            <p:nvPr/>
          </p:nvCxnSpPr>
          <p:spPr>
            <a:xfrm>
              <a:off x="3114000" y="2353199"/>
              <a:ext cx="155400" cy="0"/>
            </a:xfrm>
            <a:prstGeom prst="line">
              <a:avLst/>
            </a:prstGeom>
          </p:spPr>
          <p:style>
            <a:lnRef idx="2">
              <a:schemeClr val="dk1"/>
            </a:lnRef>
            <a:fillRef idx="0">
              <a:schemeClr val="dk1"/>
            </a:fillRef>
            <a:effectRef idx="1">
              <a:schemeClr val="dk1"/>
            </a:effectRef>
            <a:fontRef idx="minor">
              <a:schemeClr val="tx1"/>
            </a:fontRef>
          </p:style>
        </p:cxnSp>
        <p:sp>
          <p:nvSpPr>
            <p:cNvPr id="65" name="Rectangle 64">
              <a:extLst>
                <a:ext uri="{FF2B5EF4-FFF2-40B4-BE49-F238E27FC236}">
                  <a16:creationId xmlns:a16="http://schemas.microsoft.com/office/drawing/2014/main" id="{ABE52B76-3854-CCF9-1784-837A73076D6C}"/>
                </a:ext>
              </a:extLst>
            </p:cNvPr>
            <p:cNvSpPr/>
            <p:nvPr/>
          </p:nvSpPr>
          <p:spPr>
            <a:xfrm>
              <a:off x="3269400" y="2242838"/>
              <a:ext cx="464400" cy="1866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A9A684A9-82FF-7A52-2E90-737F4EB7D107}"/>
                </a:ext>
              </a:extLst>
            </p:cNvPr>
            <p:cNvCxnSpPr>
              <a:cxnSpLocks/>
            </p:cNvCxnSpPr>
            <p:nvPr/>
          </p:nvCxnSpPr>
          <p:spPr>
            <a:xfrm>
              <a:off x="34848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4F43D40E-BA31-60CC-1382-4670718E3E37}"/>
                </a:ext>
              </a:extLst>
            </p:cNvPr>
            <p:cNvCxnSpPr>
              <a:cxnSpLocks/>
            </p:cNvCxnSpPr>
            <p:nvPr/>
          </p:nvCxnSpPr>
          <p:spPr>
            <a:xfrm>
              <a:off x="35352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a:extLst>
                <a:ext uri="{FF2B5EF4-FFF2-40B4-BE49-F238E27FC236}">
                  <a16:creationId xmlns:a16="http://schemas.microsoft.com/office/drawing/2014/main" id="{C63E37C8-97F8-5F7F-653A-C2E8077D615E}"/>
                </a:ext>
              </a:extLst>
            </p:cNvPr>
            <p:cNvCxnSpPr>
              <a:cxnSpLocks/>
            </p:cNvCxnSpPr>
            <p:nvPr/>
          </p:nvCxnSpPr>
          <p:spPr>
            <a:xfrm>
              <a:off x="3535200" y="2589796"/>
              <a:ext cx="655800" cy="4932"/>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E13C40EB-2E04-A397-8905-6138D81A0695}"/>
                </a:ext>
              </a:extLst>
            </p:cNvPr>
            <p:cNvCxnSpPr>
              <a:cxnSpLocks/>
            </p:cNvCxnSpPr>
            <p:nvPr/>
          </p:nvCxnSpPr>
          <p:spPr>
            <a:xfrm>
              <a:off x="3733800" y="2353199"/>
              <a:ext cx="172800" cy="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F9C75C97-D138-AE50-6DAB-99CDEDA2496E}"/>
                </a:ext>
              </a:extLst>
            </p:cNvPr>
            <p:cNvCxnSpPr>
              <a:cxnSpLocks/>
            </p:cNvCxnSpPr>
            <p:nvPr/>
          </p:nvCxnSpPr>
          <p:spPr>
            <a:xfrm>
              <a:off x="3895200" y="2352196"/>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2283690E-BAF5-2E8A-EEA2-99A32A80A73B}"/>
                </a:ext>
              </a:extLst>
            </p:cNvPr>
            <p:cNvCxnSpPr/>
            <p:nvPr/>
          </p:nvCxnSpPr>
          <p:spPr>
            <a:xfrm>
              <a:off x="3960275" y="3191292"/>
              <a:ext cx="533400" cy="0"/>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A26D59FF-8C9F-D65C-7889-9859BA05DE04}"/>
                </a:ext>
              </a:extLst>
            </p:cNvPr>
            <p:cNvCxnSpPr>
              <a:cxnSpLocks/>
            </p:cNvCxnSpPr>
            <p:nvPr/>
          </p:nvCxnSpPr>
          <p:spPr>
            <a:xfrm>
              <a:off x="4179600" y="2589797"/>
              <a:ext cx="0" cy="601495"/>
            </a:xfrm>
            <a:prstGeom prst="line">
              <a:avLst/>
            </a:prstGeom>
          </p:spPr>
          <p:style>
            <a:lnRef idx="2">
              <a:schemeClr val="dk1"/>
            </a:lnRef>
            <a:fillRef idx="0">
              <a:schemeClr val="dk1"/>
            </a:fillRef>
            <a:effectRef idx="1">
              <a:schemeClr val="dk1"/>
            </a:effectRef>
            <a:fontRef idx="minor">
              <a:schemeClr val="tx1"/>
            </a:fontRef>
          </p:style>
        </p:cxnSp>
      </p:grpSp>
      <p:sp>
        <p:nvSpPr>
          <p:cNvPr id="6" name="TextBox 5">
            <a:extLst>
              <a:ext uri="{FF2B5EF4-FFF2-40B4-BE49-F238E27FC236}">
                <a16:creationId xmlns:a16="http://schemas.microsoft.com/office/drawing/2014/main" id="{153F0722-4F44-C27D-C62A-BFB14BBCA796}"/>
              </a:ext>
            </a:extLst>
          </p:cNvPr>
          <p:cNvSpPr txBox="1"/>
          <p:nvPr/>
        </p:nvSpPr>
        <p:spPr>
          <a:xfrm>
            <a:off x="3958612" y="2233506"/>
            <a:ext cx="1600195" cy="369332"/>
          </a:xfrm>
          <a:prstGeom prst="rect">
            <a:avLst/>
          </a:prstGeom>
          <a:noFill/>
        </p:spPr>
        <p:txBody>
          <a:bodyPr wrap="square" rtlCol="0">
            <a:spAutoFit/>
          </a:bodyPr>
          <a:lstStyle/>
          <a:p>
            <a:r>
              <a:rPr lang="en-GB" dirty="0"/>
              <a:t>5x Baseline</a:t>
            </a:r>
          </a:p>
        </p:txBody>
      </p:sp>
      <p:sp>
        <p:nvSpPr>
          <p:cNvPr id="8" name="TextBox 7">
            <a:extLst>
              <a:ext uri="{FF2B5EF4-FFF2-40B4-BE49-F238E27FC236}">
                <a16:creationId xmlns:a16="http://schemas.microsoft.com/office/drawing/2014/main" id="{27C97BC7-66E3-ACDD-79BD-D05055B310DC}"/>
              </a:ext>
            </a:extLst>
          </p:cNvPr>
          <p:cNvSpPr txBox="1"/>
          <p:nvPr/>
        </p:nvSpPr>
        <p:spPr>
          <a:xfrm>
            <a:off x="3962166" y="4394906"/>
            <a:ext cx="1600195" cy="369332"/>
          </a:xfrm>
          <a:prstGeom prst="rect">
            <a:avLst/>
          </a:prstGeom>
          <a:noFill/>
        </p:spPr>
        <p:txBody>
          <a:bodyPr wrap="square" rtlCol="0">
            <a:spAutoFit/>
          </a:bodyPr>
          <a:lstStyle/>
          <a:p>
            <a:r>
              <a:rPr lang="en-GB" dirty="0"/>
              <a:t>Normal</a:t>
            </a:r>
          </a:p>
        </p:txBody>
      </p:sp>
      <p:cxnSp>
        <p:nvCxnSpPr>
          <p:cNvPr id="16" name="Straight Connector 15">
            <a:extLst>
              <a:ext uri="{FF2B5EF4-FFF2-40B4-BE49-F238E27FC236}">
                <a16:creationId xmlns:a16="http://schemas.microsoft.com/office/drawing/2014/main" id="{886BFAD7-A3D6-8E3E-E423-B6CD35200CAC}"/>
              </a:ext>
            </a:extLst>
          </p:cNvPr>
          <p:cNvCxnSpPr>
            <a:cxnSpLocks/>
          </p:cNvCxnSpPr>
          <p:nvPr/>
        </p:nvCxnSpPr>
        <p:spPr>
          <a:xfrm>
            <a:off x="836309" y="4259482"/>
            <a:ext cx="611491" cy="135424"/>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9C74E57F-FAC9-7910-FEED-A839A1F49976}"/>
              </a:ext>
            </a:extLst>
          </p:cNvPr>
          <p:cNvCxnSpPr>
            <a:cxnSpLocks/>
          </p:cNvCxnSpPr>
          <p:nvPr/>
        </p:nvCxnSpPr>
        <p:spPr>
          <a:xfrm flipV="1">
            <a:off x="838200" y="2233506"/>
            <a:ext cx="609600" cy="210167"/>
          </a:xfrm>
          <a:prstGeom prst="line">
            <a:avLst/>
          </a:prstGeom>
        </p:spPr>
        <p:style>
          <a:lnRef idx="2">
            <a:schemeClr val="dk1"/>
          </a:lnRef>
          <a:fillRef idx="0">
            <a:schemeClr val="dk1"/>
          </a:fillRef>
          <a:effectRef idx="1">
            <a:schemeClr val="dk1"/>
          </a:effectRef>
          <a:fontRef idx="minor">
            <a:schemeClr val="tx1"/>
          </a:fontRef>
        </p:style>
      </p:cxnSp>
      <p:sp>
        <p:nvSpPr>
          <p:cNvPr id="19" name="Hexagon 18">
            <a:extLst>
              <a:ext uri="{FF2B5EF4-FFF2-40B4-BE49-F238E27FC236}">
                <a16:creationId xmlns:a16="http://schemas.microsoft.com/office/drawing/2014/main" id="{719234F9-88C0-1093-733A-DC278707AB2C}"/>
              </a:ext>
            </a:extLst>
          </p:cNvPr>
          <p:cNvSpPr/>
          <p:nvPr/>
        </p:nvSpPr>
        <p:spPr>
          <a:xfrm>
            <a:off x="-3050663" y="1498173"/>
            <a:ext cx="4267198" cy="3657600"/>
          </a:xfrm>
          <a:prstGeom prst="hexagon">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63904E53-709B-9B2B-2D3A-B96977568863}"/>
              </a:ext>
            </a:extLst>
          </p:cNvPr>
          <p:cNvCxnSpPr>
            <a:cxnSpLocks/>
          </p:cNvCxnSpPr>
          <p:nvPr/>
        </p:nvCxnSpPr>
        <p:spPr>
          <a:xfrm>
            <a:off x="415933" y="1588552"/>
            <a:ext cx="800602" cy="1611848"/>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0C54BC85-4830-E6EE-DD89-AA2736B8C987}"/>
              </a:ext>
            </a:extLst>
          </p:cNvPr>
          <p:cNvCxnSpPr>
            <a:cxnSpLocks/>
          </p:cNvCxnSpPr>
          <p:nvPr/>
        </p:nvCxnSpPr>
        <p:spPr>
          <a:xfrm flipH="1">
            <a:off x="424869" y="3429000"/>
            <a:ext cx="822880" cy="1660965"/>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75" name="TextBox 74">
            <a:extLst>
              <a:ext uri="{FF2B5EF4-FFF2-40B4-BE49-F238E27FC236}">
                <a16:creationId xmlns:a16="http://schemas.microsoft.com/office/drawing/2014/main" id="{86859636-0EA1-6364-2C28-0E3F815EEAF5}"/>
              </a:ext>
            </a:extLst>
          </p:cNvPr>
          <p:cNvSpPr txBox="1"/>
          <p:nvPr/>
        </p:nvSpPr>
        <p:spPr>
          <a:xfrm>
            <a:off x="664261" y="5674530"/>
            <a:ext cx="1600195" cy="369332"/>
          </a:xfrm>
          <a:prstGeom prst="rect">
            <a:avLst/>
          </a:prstGeom>
          <a:noFill/>
        </p:spPr>
        <p:txBody>
          <a:bodyPr wrap="square" rtlCol="0">
            <a:spAutoFit/>
          </a:bodyPr>
          <a:lstStyle/>
          <a:p>
            <a:pPr algn="ctr"/>
            <a:r>
              <a:rPr lang="en-GB" dirty="0"/>
              <a:t>Feedthrough</a:t>
            </a:r>
          </a:p>
        </p:txBody>
      </p:sp>
      <p:cxnSp>
        <p:nvCxnSpPr>
          <p:cNvPr id="17" name="Straight Connector 16">
            <a:extLst>
              <a:ext uri="{FF2B5EF4-FFF2-40B4-BE49-F238E27FC236}">
                <a16:creationId xmlns:a16="http://schemas.microsoft.com/office/drawing/2014/main" id="{A9FF26ED-28A3-1DD1-6744-CF74A692B4AD}"/>
              </a:ext>
            </a:extLst>
          </p:cNvPr>
          <p:cNvCxnSpPr>
            <a:cxnSpLocks/>
          </p:cNvCxnSpPr>
          <p:nvPr/>
        </p:nvCxnSpPr>
        <p:spPr>
          <a:xfrm>
            <a:off x="1447800" y="4392000"/>
            <a:ext cx="76200"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3E73F9E8-D037-9279-0110-C119C8BBF22D}"/>
              </a:ext>
            </a:extLst>
          </p:cNvPr>
          <p:cNvCxnSpPr>
            <a:cxnSpLocks/>
          </p:cNvCxnSpPr>
          <p:nvPr/>
        </p:nvCxnSpPr>
        <p:spPr>
          <a:xfrm>
            <a:off x="1454150" y="2224800"/>
            <a:ext cx="76200"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4834A728-A5AD-B83B-AB8A-7BBEB71EE1A1}"/>
              </a:ext>
            </a:extLst>
          </p:cNvPr>
          <p:cNvCxnSpPr>
            <a:cxnSpLocks/>
          </p:cNvCxnSpPr>
          <p:nvPr/>
        </p:nvCxnSpPr>
        <p:spPr>
          <a:xfrm>
            <a:off x="1447800" y="1219200"/>
            <a:ext cx="0" cy="169078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5BB00D68-C2AC-1A9A-CB5F-201425AB1F92}"/>
              </a:ext>
            </a:extLst>
          </p:cNvPr>
          <p:cNvCxnSpPr>
            <a:cxnSpLocks/>
          </p:cNvCxnSpPr>
          <p:nvPr/>
        </p:nvCxnSpPr>
        <p:spPr>
          <a:xfrm>
            <a:off x="1447800" y="2909982"/>
            <a:ext cx="0" cy="2728818"/>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37C2D291-34A8-9C4C-04D4-EC7B96A3716A}"/>
              </a:ext>
            </a:extLst>
          </p:cNvPr>
          <p:cNvCxnSpPr>
            <a:cxnSpLocks/>
          </p:cNvCxnSpPr>
          <p:nvPr/>
        </p:nvCxnSpPr>
        <p:spPr>
          <a:xfrm flipH="1" flipV="1">
            <a:off x="1517624" y="2218626"/>
            <a:ext cx="311176" cy="2185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EB10684C-07F7-8534-A169-035B5B6645F6}"/>
              </a:ext>
            </a:extLst>
          </p:cNvPr>
          <p:cNvCxnSpPr>
            <a:cxnSpLocks/>
          </p:cNvCxnSpPr>
          <p:nvPr/>
        </p:nvCxnSpPr>
        <p:spPr>
          <a:xfrm flipV="1">
            <a:off x="1512279" y="2211834"/>
            <a:ext cx="329820" cy="21913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808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2D142-2AC2-4A2B-48E6-8F31ADE6F89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2B6821-BB00-F2C7-E7F2-2D7131B818F7}"/>
              </a:ext>
            </a:extLst>
          </p:cNvPr>
          <p:cNvSpPr>
            <a:spLocks noGrp="1"/>
          </p:cNvSpPr>
          <p:nvPr>
            <p:ph idx="1"/>
          </p:nvPr>
        </p:nvSpPr>
        <p:spPr>
          <a:xfrm>
            <a:off x="5393442" y="1067100"/>
            <a:ext cx="6696054" cy="4937460"/>
          </a:xfrm>
        </p:spPr>
        <p:txBody>
          <a:bodyPr/>
          <a:lstStyle/>
          <a:p>
            <a:r>
              <a:rPr lang="en-US" dirty="0"/>
              <a:t>In multiple crystals we have observed segments started to become very noisy (x5 baseline noise) which is degrading their resolution, ~10 KeV FWHM.</a:t>
            </a:r>
          </a:p>
          <a:p>
            <a:r>
              <a:rPr lang="en-US" dirty="0"/>
              <a:t>No effect on the core performance.</a:t>
            </a:r>
          </a:p>
          <a:p>
            <a:r>
              <a:rPr lang="en-US" dirty="0"/>
              <a:t>Noise cannot be attributed to leakage current.</a:t>
            </a:r>
          </a:p>
          <a:p>
            <a:r>
              <a:rPr lang="en-US" dirty="0"/>
              <a:t>Swap the electronic chain at the feedthrough, segment is still noisy. Note this was done at low HV (&lt;100 V).</a:t>
            </a:r>
          </a:p>
          <a:p>
            <a:r>
              <a:rPr lang="en-US" dirty="0"/>
              <a:t>If the </a:t>
            </a:r>
            <a:r>
              <a:rPr lang="en-US" dirty="0" err="1"/>
              <a:t>neighbouring</a:t>
            </a:r>
            <a:r>
              <a:rPr lang="en-US" dirty="0"/>
              <a:t> segment is disconnected and left floating the segment baseline is normal.</a:t>
            </a:r>
          </a:p>
          <a:p>
            <a:endParaRPr lang="en-US" dirty="0"/>
          </a:p>
        </p:txBody>
      </p:sp>
      <p:sp>
        <p:nvSpPr>
          <p:cNvPr id="3" name="Title 2">
            <a:extLst>
              <a:ext uri="{FF2B5EF4-FFF2-40B4-BE49-F238E27FC236}">
                <a16:creationId xmlns:a16="http://schemas.microsoft.com/office/drawing/2014/main" id="{9DA362FA-B7DC-8C75-9764-915CF1265B3D}"/>
              </a:ext>
            </a:extLst>
          </p:cNvPr>
          <p:cNvSpPr>
            <a:spLocks noGrp="1"/>
          </p:cNvSpPr>
          <p:nvPr>
            <p:ph type="title"/>
          </p:nvPr>
        </p:nvSpPr>
        <p:spPr/>
        <p:txBody>
          <a:bodyPr/>
          <a:lstStyle/>
          <a:p>
            <a:r>
              <a:rPr lang="en-GB" dirty="0"/>
              <a:t>Noisy Segments</a:t>
            </a:r>
            <a:endParaRPr lang="en-US" dirty="0"/>
          </a:p>
        </p:txBody>
      </p:sp>
      <p:sp>
        <p:nvSpPr>
          <p:cNvPr id="4" name="Footer Placeholder 3">
            <a:extLst>
              <a:ext uri="{FF2B5EF4-FFF2-40B4-BE49-F238E27FC236}">
                <a16:creationId xmlns:a16="http://schemas.microsoft.com/office/drawing/2014/main" id="{6EFCD5E2-A405-7047-94FA-53D3B50BE421}"/>
              </a:ext>
            </a:extLst>
          </p:cNvPr>
          <p:cNvSpPr>
            <a:spLocks noGrp="1"/>
          </p:cNvSpPr>
          <p:nvPr>
            <p:ph type="ftr" sz="quarter" idx="10"/>
          </p:nvPr>
        </p:nvSpPr>
        <p:spPr/>
        <p:txBody>
          <a:bodyPr/>
          <a:lstStyle/>
          <a:p>
            <a:pPr>
              <a:defRPr/>
            </a:pPr>
            <a:r>
              <a:rPr lang="en-US"/>
              <a:t>S. A. Gillespie, 20-22 November 2024, 4th AGATA-GRETA Meeting</a:t>
            </a:r>
            <a:endParaRPr lang="en-US" dirty="0"/>
          </a:p>
        </p:txBody>
      </p:sp>
      <p:sp>
        <p:nvSpPr>
          <p:cNvPr id="5" name="Slide Number Placeholder 4">
            <a:extLst>
              <a:ext uri="{FF2B5EF4-FFF2-40B4-BE49-F238E27FC236}">
                <a16:creationId xmlns:a16="http://schemas.microsoft.com/office/drawing/2014/main" id="{E5649A68-B1F4-BB81-A75F-53EA24A66ED4}"/>
              </a:ext>
            </a:extLst>
          </p:cNvPr>
          <p:cNvSpPr>
            <a:spLocks noGrp="1"/>
          </p:cNvSpPr>
          <p:nvPr>
            <p:ph type="sldNum" sz="quarter" idx="11"/>
          </p:nvPr>
        </p:nvSpPr>
        <p:spPr/>
        <p:txBody>
          <a:bodyPr/>
          <a:lstStyle/>
          <a:p>
            <a:pPr>
              <a:defRPr/>
            </a:pPr>
            <a:r>
              <a:rPr lang="en-US"/>
              <a:t>, Slide </a:t>
            </a:r>
            <a:fld id="{35AD4620-7552-4207-8973-898801ED212B}" type="slidenum">
              <a:rPr lang="en-US" smtClean="0"/>
              <a:pPr>
                <a:defRPr/>
              </a:pPr>
              <a:t>9</a:t>
            </a:fld>
            <a:endParaRPr lang="en-US" dirty="0"/>
          </a:p>
        </p:txBody>
      </p:sp>
      <p:grpSp>
        <p:nvGrpSpPr>
          <p:cNvPr id="52" name="Group 51">
            <a:extLst>
              <a:ext uri="{FF2B5EF4-FFF2-40B4-BE49-F238E27FC236}">
                <a16:creationId xmlns:a16="http://schemas.microsoft.com/office/drawing/2014/main" id="{A75B69F7-3551-1D6B-132C-E5D014CB2E08}"/>
              </a:ext>
            </a:extLst>
          </p:cNvPr>
          <p:cNvGrpSpPr/>
          <p:nvPr/>
        </p:nvGrpSpPr>
        <p:grpSpPr>
          <a:xfrm>
            <a:off x="1828800" y="1495219"/>
            <a:ext cx="1912612" cy="1563447"/>
            <a:chOff x="2581063" y="2242838"/>
            <a:chExt cx="1912612" cy="1563447"/>
          </a:xfrm>
        </p:grpSpPr>
        <p:sp>
          <p:nvSpPr>
            <p:cNvPr id="7" name="Isosceles Triangle 6">
              <a:extLst>
                <a:ext uri="{FF2B5EF4-FFF2-40B4-BE49-F238E27FC236}">
                  <a16:creationId xmlns:a16="http://schemas.microsoft.com/office/drawing/2014/main" id="{0453A118-921B-DB47-959F-C9459D028018}"/>
                </a:ext>
              </a:extLst>
            </p:cNvPr>
            <p:cNvSpPr/>
            <p:nvPr/>
          </p:nvSpPr>
          <p:spPr>
            <a:xfrm rot="5400000">
              <a:off x="3078822" y="2774023"/>
              <a:ext cx="928955" cy="838200"/>
            </a:xfrm>
            <a:prstGeom prst="triangle">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874EA5E-954D-A95C-9148-EA994337628D}"/>
                </a:ext>
              </a:extLst>
            </p:cNvPr>
            <p:cNvCxnSpPr>
              <a:cxnSpLocks/>
            </p:cNvCxnSpPr>
            <p:nvPr/>
          </p:nvCxnSpPr>
          <p:spPr>
            <a:xfrm>
              <a:off x="2581063" y="2971800"/>
              <a:ext cx="543137" cy="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66B99CB3-D965-5DCC-52CE-1925CBD2436B}"/>
                </a:ext>
              </a:extLst>
            </p:cNvPr>
            <p:cNvCxnSpPr>
              <a:cxnSpLocks/>
            </p:cNvCxnSpPr>
            <p:nvPr/>
          </p:nvCxnSpPr>
          <p:spPr>
            <a:xfrm>
              <a:off x="2819400" y="34290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2ABD9F35-51A7-C65A-9C90-C3BC2D9AEA69}"/>
                </a:ext>
              </a:extLst>
            </p:cNvPr>
            <p:cNvCxnSpPr>
              <a:cxnSpLocks/>
            </p:cNvCxnSpPr>
            <p:nvPr/>
          </p:nvCxnSpPr>
          <p:spPr>
            <a:xfrm>
              <a:off x="2822400" y="3420000"/>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5BF24FEE-25D8-C130-DF65-A03DA67FA487}"/>
                </a:ext>
              </a:extLst>
            </p:cNvPr>
            <p:cNvCxnSpPr/>
            <p:nvPr/>
          </p:nvCxnSpPr>
          <p:spPr>
            <a:xfrm>
              <a:off x="2631900" y="3657601"/>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DAD061F0-6F59-BCC2-F500-C962C5533415}"/>
                </a:ext>
              </a:extLst>
            </p:cNvPr>
            <p:cNvCxnSpPr>
              <a:cxnSpLocks/>
            </p:cNvCxnSpPr>
            <p:nvPr/>
          </p:nvCxnSpPr>
          <p:spPr>
            <a:xfrm>
              <a:off x="2667000" y="37338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245B3A47-CD72-4347-147E-247B87704B4E}"/>
                </a:ext>
              </a:extLst>
            </p:cNvPr>
            <p:cNvCxnSpPr>
              <a:cxnSpLocks/>
            </p:cNvCxnSpPr>
            <p:nvPr/>
          </p:nvCxnSpPr>
          <p:spPr>
            <a:xfrm>
              <a:off x="2743200" y="3806285"/>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67D016F9-C925-8F65-8B97-6035FF741311}"/>
                </a:ext>
              </a:extLst>
            </p:cNvPr>
            <p:cNvCxnSpPr>
              <a:cxnSpLocks/>
            </p:cNvCxnSpPr>
            <p:nvPr/>
          </p:nvCxnSpPr>
          <p:spPr>
            <a:xfrm>
              <a:off x="2748557" y="2590800"/>
              <a:ext cx="0" cy="375446"/>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778832D1-742F-7320-8FD1-78DDDE10C1EF}"/>
                </a:ext>
              </a:extLst>
            </p:cNvPr>
            <p:cNvCxnSpPr>
              <a:cxnSpLocks/>
            </p:cNvCxnSpPr>
            <p:nvPr/>
          </p:nvCxnSpPr>
          <p:spPr>
            <a:xfrm>
              <a:off x="2736000" y="2594728"/>
              <a:ext cx="748800"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64653574-323D-C100-B40C-10D53E10557D}"/>
                </a:ext>
              </a:extLst>
            </p:cNvPr>
            <p:cNvCxnSpPr>
              <a:cxnSpLocks/>
            </p:cNvCxnSpPr>
            <p:nvPr/>
          </p:nvCxnSpPr>
          <p:spPr>
            <a:xfrm>
              <a:off x="3124199" y="2353199"/>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BAA2CBB2-D435-83F6-30F5-759E1E1E93F5}"/>
                </a:ext>
              </a:extLst>
            </p:cNvPr>
            <p:cNvCxnSpPr>
              <a:cxnSpLocks/>
            </p:cNvCxnSpPr>
            <p:nvPr/>
          </p:nvCxnSpPr>
          <p:spPr>
            <a:xfrm>
              <a:off x="3114000" y="2353199"/>
              <a:ext cx="155400" cy="0"/>
            </a:xfrm>
            <a:prstGeom prst="line">
              <a:avLst/>
            </a:prstGeom>
          </p:spPr>
          <p:style>
            <a:lnRef idx="2">
              <a:schemeClr val="dk1"/>
            </a:lnRef>
            <a:fillRef idx="0">
              <a:schemeClr val="dk1"/>
            </a:fillRef>
            <a:effectRef idx="1">
              <a:schemeClr val="dk1"/>
            </a:effectRef>
            <a:fontRef idx="minor">
              <a:schemeClr val="tx1"/>
            </a:fontRef>
          </p:style>
        </p:cxnSp>
        <p:sp>
          <p:nvSpPr>
            <p:cNvPr id="35" name="Rectangle 34">
              <a:extLst>
                <a:ext uri="{FF2B5EF4-FFF2-40B4-BE49-F238E27FC236}">
                  <a16:creationId xmlns:a16="http://schemas.microsoft.com/office/drawing/2014/main" id="{C430D18D-69C8-EA73-8477-E86EB7501092}"/>
                </a:ext>
              </a:extLst>
            </p:cNvPr>
            <p:cNvSpPr/>
            <p:nvPr/>
          </p:nvSpPr>
          <p:spPr>
            <a:xfrm>
              <a:off x="3269400" y="2242838"/>
              <a:ext cx="464400" cy="1866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DB8FE540-794D-9B53-0ECF-859310BDC79C}"/>
                </a:ext>
              </a:extLst>
            </p:cNvPr>
            <p:cNvCxnSpPr>
              <a:cxnSpLocks/>
            </p:cNvCxnSpPr>
            <p:nvPr/>
          </p:nvCxnSpPr>
          <p:spPr>
            <a:xfrm>
              <a:off x="34848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A0818DF5-1C1B-7DC5-E753-00BB6C043F93}"/>
                </a:ext>
              </a:extLst>
            </p:cNvPr>
            <p:cNvCxnSpPr>
              <a:cxnSpLocks/>
            </p:cNvCxnSpPr>
            <p:nvPr/>
          </p:nvCxnSpPr>
          <p:spPr>
            <a:xfrm>
              <a:off x="35352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4F13A8E8-771F-92C8-2E4B-511D8A8CD4D4}"/>
                </a:ext>
              </a:extLst>
            </p:cNvPr>
            <p:cNvCxnSpPr>
              <a:cxnSpLocks/>
            </p:cNvCxnSpPr>
            <p:nvPr/>
          </p:nvCxnSpPr>
          <p:spPr>
            <a:xfrm>
              <a:off x="3535200" y="2589796"/>
              <a:ext cx="655800" cy="4932"/>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BC26FFEB-7D17-8441-8096-E36F2C054124}"/>
                </a:ext>
              </a:extLst>
            </p:cNvPr>
            <p:cNvCxnSpPr>
              <a:cxnSpLocks/>
            </p:cNvCxnSpPr>
            <p:nvPr/>
          </p:nvCxnSpPr>
          <p:spPr>
            <a:xfrm>
              <a:off x="3733800" y="2353199"/>
              <a:ext cx="172800" cy="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E27D923F-100A-9193-AD8F-1BAAE5E20E9A}"/>
                </a:ext>
              </a:extLst>
            </p:cNvPr>
            <p:cNvCxnSpPr>
              <a:cxnSpLocks/>
            </p:cNvCxnSpPr>
            <p:nvPr/>
          </p:nvCxnSpPr>
          <p:spPr>
            <a:xfrm>
              <a:off x="3895200" y="2352196"/>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4CFC3DAD-C43E-5EA2-87F4-A3A96C89B814}"/>
                </a:ext>
              </a:extLst>
            </p:cNvPr>
            <p:cNvCxnSpPr/>
            <p:nvPr/>
          </p:nvCxnSpPr>
          <p:spPr>
            <a:xfrm>
              <a:off x="3960275" y="3191292"/>
              <a:ext cx="533400" cy="0"/>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3CA1D1B1-1E2A-093A-A1E5-26E3F64C3F79}"/>
                </a:ext>
              </a:extLst>
            </p:cNvPr>
            <p:cNvCxnSpPr>
              <a:cxnSpLocks/>
            </p:cNvCxnSpPr>
            <p:nvPr/>
          </p:nvCxnSpPr>
          <p:spPr>
            <a:xfrm>
              <a:off x="4179600" y="2589797"/>
              <a:ext cx="0" cy="601495"/>
            </a:xfrm>
            <a:prstGeom prst="line">
              <a:avLst/>
            </a:prstGeom>
          </p:spPr>
          <p:style>
            <a:lnRef idx="2">
              <a:schemeClr val="dk1"/>
            </a:lnRef>
            <a:fillRef idx="0">
              <a:schemeClr val="dk1"/>
            </a:fillRef>
            <a:effectRef idx="1">
              <a:schemeClr val="dk1"/>
            </a:effectRef>
            <a:fontRef idx="minor">
              <a:schemeClr val="tx1"/>
            </a:fontRef>
          </p:style>
        </p:cxnSp>
      </p:grpSp>
      <p:grpSp>
        <p:nvGrpSpPr>
          <p:cNvPr id="53" name="Group 52">
            <a:extLst>
              <a:ext uri="{FF2B5EF4-FFF2-40B4-BE49-F238E27FC236}">
                <a16:creationId xmlns:a16="http://schemas.microsoft.com/office/drawing/2014/main" id="{3F3DFC97-6780-78B2-B23C-0DB8B01EF6BF}"/>
              </a:ext>
            </a:extLst>
          </p:cNvPr>
          <p:cNvGrpSpPr/>
          <p:nvPr/>
        </p:nvGrpSpPr>
        <p:grpSpPr>
          <a:xfrm>
            <a:off x="1828800" y="3664066"/>
            <a:ext cx="1916431" cy="1563447"/>
            <a:chOff x="2577244" y="2242838"/>
            <a:chExt cx="1916431" cy="1563447"/>
          </a:xfrm>
        </p:grpSpPr>
        <p:sp>
          <p:nvSpPr>
            <p:cNvPr id="54" name="Isosceles Triangle 53">
              <a:extLst>
                <a:ext uri="{FF2B5EF4-FFF2-40B4-BE49-F238E27FC236}">
                  <a16:creationId xmlns:a16="http://schemas.microsoft.com/office/drawing/2014/main" id="{7CC74B41-4BCB-3126-2985-B997E3474DC9}"/>
                </a:ext>
              </a:extLst>
            </p:cNvPr>
            <p:cNvSpPr/>
            <p:nvPr/>
          </p:nvSpPr>
          <p:spPr>
            <a:xfrm rot="5400000">
              <a:off x="3078822" y="2774023"/>
              <a:ext cx="928955" cy="838200"/>
            </a:xfrm>
            <a:prstGeom prst="triangle">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17A5FEFC-F364-CCE5-A328-3B03C8E6B3E8}"/>
                </a:ext>
              </a:extLst>
            </p:cNvPr>
            <p:cNvCxnSpPr>
              <a:cxnSpLocks/>
            </p:cNvCxnSpPr>
            <p:nvPr/>
          </p:nvCxnSpPr>
          <p:spPr>
            <a:xfrm>
              <a:off x="2577244" y="2971800"/>
              <a:ext cx="546495" cy="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D3E2571D-9AB3-1869-BAED-721BF889CBF1}"/>
                </a:ext>
              </a:extLst>
            </p:cNvPr>
            <p:cNvCxnSpPr>
              <a:cxnSpLocks/>
            </p:cNvCxnSpPr>
            <p:nvPr/>
          </p:nvCxnSpPr>
          <p:spPr>
            <a:xfrm>
              <a:off x="2819400" y="34290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B9C97DA8-C052-5835-D06E-A78DD701BEC5}"/>
                </a:ext>
              </a:extLst>
            </p:cNvPr>
            <p:cNvCxnSpPr>
              <a:cxnSpLocks/>
            </p:cNvCxnSpPr>
            <p:nvPr/>
          </p:nvCxnSpPr>
          <p:spPr>
            <a:xfrm>
              <a:off x="2822400" y="3420000"/>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E625E692-4420-F824-17E7-4EBB4489B929}"/>
                </a:ext>
              </a:extLst>
            </p:cNvPr>
            <p:cNvCxnSpPr/>
            <p:nvPr/>
          </p:nvCxnSpPr>
          <p:spPr>
            <a:xfrm>
              <a:off x="2631900" y="3657601"/>
              <a:ext cx="381000" cy="0"/>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EF2F3913-6E40-E21B-45C3-C411157701D4}"/>
                </a:ext>
              </a:extLst>
            </p:cNvPr>
            <p:cNvCxnSpPr>
              <a:cxnSpLocks/>
            </p:cNvCxnSpPr>
            <p:nvPr/>
          </p:nvCxnSpPr>
          <p:spPr>
            <a:xfrm>
              <a:off x="2667000" y="37338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C7E0F47D-875C-AA84-31B3-540EF5E6387B}"/>
                </a:ext>
              </a:extLst>
            </p:cNvPr>
            <p:cNvCxnSpPr>
              <a:cxnSpLocks/>
            </p:cNvCxnSpPr>
            <p:nvPr/>
          </p:nvCxnSpPr>
          <p:spPr>
            <a:xfrm>
              <a:off x="2743200" y="3806285"/>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4A687431-CFDC-A413-FC76-DFFC7D70E688}"/>
                </a:ext>
              </a:extLst>
            </p:cNvPr>
            <p:cNvCxnSpPr>
              <a:cxnSpLocks/>
            </p:cNvCxnSpPr>
            <p:nvPr/>
          </p:nvCxnSpPr>
          <p:spPr>
            <a:xfrm>
              <a:off x="2748557" y="2590800"/>
              <a:ext cx="0" cy="375446"/>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47E7A9BF-DDF3-6FEC-A31E-739324E7FA63}"/>
                </a:ext>
              </a:extLst>
            </p:cNvPr>
            <p:cNvCxnSpPr>
              <a:cxnSpLocks/>
            </p:cNvCxnSpPr>
            <p:nvPr/>
          </p:nvCxnSpPr>
          <p:spPr>
            <a:xfrm>
              <a:off x="2736000" y="2594728"/>
              <a:ext cx="748800" cy="0"/>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A811FE58-89F5-815C-76B8-9FC8D4DDFC62}"/>
                </a:ext>
              </a:extLst>
            </p:cNvPr>
            <p:cNvCxnSpPr>
              <a:cxnSpLocks/>
            </p:cNvCxnSpPr>
            <p:nvPr/>
          </p:nvCxnSpPr>
          <p:spPr>
            <a:xfrm>
              <a:off x="3124199" y="2353199"/>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43055F3C-A429-DA2F-A880-77E063829044}"/>
                </a:ext>
              </a:extLst>
            </p:cNvPr>
            <p:cNvCxnSpPr>
              <a:cxnSpLocks/>
            </p:cNvCxnSpPr>
            <p:nvPr/>
          </p:nvCxnSpPr>
          <p:spPr>
            <a:xfrm>
              <a:off x="3114000" y="2353199"/>
              <a:ext cx="155400" cy="0"/>
            </a:xfrm>
            <a:prstGeom prst="line">
              <a:avLst/>
            </a:prstGeom>
          </p:spPr>
          <p:style>
            <a:lnRef idx="2">
              <a:schemeClr val="dk1"/>
            </a:lnRef>
            <a:fillRef idx="0">
              <a:schemeClr val="dk1"/>
            </a:fillRef>
            <a:effectRef idx="1">
              <a:schemeClr val="dk1"/>
            </a:effectRef>
            <a:fontRef idx="minor">
              <a:schemeClr val="tx1"/>
            </a:fontRef>
          </p:style>
        </p:cxnSp>
        <p:sp>
          <p:nvSpPr>
            <p:cNvPr id="65" name="Rectangle 64">
              <a:extLst>
                <a:ext uri="{FF2B5EF4-FFF2-40B4-BE49-F238E27FC236}">
                  <a16:creationId xmlns:a16="http://schemas.microsoft.com/office/drawing/2014/main" id="{7920FCEA-410B-065E-1E3D-8AFF5121C4A2}"/>
                </a:ext>
              </a:extLst>
            </p:cNvPr>
            <p:cNvSpPr/>
            <p:nvPr/>
          </p:nvSpPr>
          <p:spPr>
            <a:xfrm>
              <a:off x="3269400" y="2242838"/>
              <a:ext cx="464400" cy="1866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4BBB85D0-AC9D-5CFD-0CA7-DA0043313843}"/>
                </a:ext>
              </a:extLst>
            </p:cNvPr>
            <p:cNvCxnSpPr>
              <a:cxnSpLocks/>
            </p:cNvCxnSpPr>
            <p:nvPr/>
          </p:nvCxnSpPr>
          <p:spPr>
            <a:xfrm>
              <a:off x="34848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5F55D937-B2C0-B17D-089B-5160C1919D78}"/>
                </a:ext>
              </a:extLst>
            </p:cNvPr>
            <p:cNvCxnSpPr>
              <a:cxnSpLocks/>
            </p:cNvCxnSpPr>
            <p:nvPr/>
          </p:nvCxnSpPr>
          <p:spPr>
            <a:xfrm>
              <a:off x="3535200" y="2497228"/>
              <a:ext cx="0" cy="195000"/>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a:extLst>
                <a:ext uri="{FF2B5EF4-FFF2-40B4-BE49-F238E27FC236}">
                  <a16:creationId xmlns:a16="http://schemas.microsoft.com/office/drawing/2014/main" id="{6331721A-28EE-562C-33CA-9C905C9C4AE7}"/>
                </a:ext>
              </a:extLst>
            </p:cNvPr>
            <p:cNvCxnSpPr>
              <a:cxnSpLocks/>
            </p:cNvCxnSpPr>
            <p:nvPr/>
          </p:nvCxnSpPr>
          <p:spPr>
            <a:xfrm>
              <a:off x="3535200" y="2589796"/>
              <a:ext cx="655800" cy="4932"/>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D600DDF8-0CF8-4D4D-0A17-E788663091A5}"/>
                </a:ext>
              </a:extLst>
            </p:cNvPr>
            <p:cNvCxnSpPr>
              <a:cxnSpLocks/>
            </p:cNvCxnSpPr>
            <p:nvPr/>
          </p:nvCxnSpPr>
          <p:spPr>
            <a:xfrm>
              <a:off x="3733800" y="2353199"/>
              <a:ext cx="172800" cy="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D333DC1D-1E32-CB56-F3B0-BEE35B15861E}"/>
                </a:ext>
              </a:extLst>
            </p:cNvPr>
            <p:cNvCxnSpPr>
              <a:cxnSpLocks/>
            </p:cNvCxnSpPr>
            <p:nvPr/>
          </p:nvCxnSpPr>
          <p:spPr>
            <a:xfrm>
              <a:off x="3895200" y="2352196"/>
              <a:ext cx="0" cy="237601"/>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7A9ABFF8-F9F3-F7A3-4A5C-20110FAF3AD8}"/>
                </a:ext>
              </a:extLst>
            </p:cNvPr>
            <p:cNvCxnSpPr/>
            <p:nvPr/>
          </p:nvCxnSpPr>
          <p:spPr>
            <a:xfrm>
              <a:off x="3960275" y="3191292"/>
              <a:ext cx="533400" cy="0"/>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73667E20-F730-823A-12AA-5643728B04A4}"/>
                </a:ext>
              </a:extLst>
            </p:cNvPr>
            <p:cNvCxnSpPr>
              <a:cxnSpLocks/>
            </p:cNvCxnSpPr>
            <p:nvPr/>
          </p:nvCxnSpPr>
          <p:spPr>
            <a:xfrm>
              <a:off x="4179600" y="2589797"/>
              <a:ext cx="0" cy="601495"/>
            </a:xfrm>
            <a:prstGeom prst="line">
              <a:avLst/>
            </a:prstGeom>
          </p:spPr>
          <p:style>
            <a:lnRef idx="2">
              <a:schemeClr val="dk1"/>
            </a:lnRef>
            <a:fillRef idx="0">
              <a:schemeClr val="dk1"/>
            </a:fillRef>
            <a:effectRef idx="1">
              <a:schemeClr val="dk1"/>
            </a:effectRef>
            <a:fontRef idx="minor">
              <a:schemeClr val="tx1"/>
            </a:fontRef>
          </p:style>
        </p:cxnSp>
      </p:grpSp>
      <p:sp>
        <p:nvSpPr>
          <p:cNvPr id="6" name="TextBox 5">
            <a:extLst>
              <a:ext uri="{FF2B5EF4-FFF2-40B4-BE49-F238E27FC236}">
                <a16:creationId xmlns:a16="http://schemas.microsoft.com/office/drawing/2014/main" id="{ADA73615-8965-4685-FA42-6D3D5B12C441}"/>
              </a:ext>
            </a:extLst>
          </p:cNvPr>
          <p:cNvSpPr txBox="1"/>
          <p:nvPr/>
        </p:nvSpPr>
        <p:spPr>
          <a:xfrm>
            <a:off x="3958612" y="2233506"/>
            <a:ext cx="1600195" cy="369332"/>
          </a:xfrm>
          <a:prstGeom prst="rect">
            <a:avLst/>
          </a:prstGeom>
          <a:noFill/>
        </p:spPr>
        <p:txBody>
          <a:bodyPr wrap="square" rtlCol="0">
            <a:spAutoFit/>
          </a:bodyPr>
          <a:lstStyle/>
          <a:p>
            <a:r>
              <a:rPr lang="en-GB" dirty="0"/>
              <a:t>Normal</a:t>
            </a:r>
          </a:p>
        </p:txBody>
      </p:sp>
      <p:cxnSp>
        <p:nvCxnSpPr>
          <p:cNvPr id="16" name="Straight Connector 15">
            <a:extLst>
              <a:ext uri="{FF2B5EF4-FFF2-40B4-BE49-F238E27FC236}">
                <a16:creationId xmlns:a16="http://schemas.microsoft.com/office/drawing/2014/main" id="{7E33136E-D0B9-8EB7-54AA-3B352FA0C9E0}"/>
              </a:ext>
            </a:extLst>
          </p:cNvPr>
          <p:cNvCxnSpPr>
            <a:cxnSpLocks/>
          </p:cNvCxnSpPr>
          <p:nvPr/>
        </p:nvCxnSpPr>
        <p:spPr>
          <a:xfrm>
            <a:off x="836309" y="4259482"/>
            <a:ext cx="611491" cy="135424"/>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1B4E6CAD-C634-CBE4-177F-FFC9690C8FE0}"/>
              </a:ext>
            </a:extLst>
          </p:cNvPr>
          <p:cNvCxnSpPr>
            <a:cxnSpLocks/>
          </p:cNvCxnSpPr>
          <p:nvPr/>
        </p:nvCxnSpPr>
        <p:spPr>
          <a:xfrm flipV="1">
            <a:off x="838200" y="2233506"/>
            <a:ext cx="609600" cy="210167"/>
          </a:xfrm>
          <a:prstGeom prst="line">
            <a:avLst/>
          </a:prstGeom>
        </p:spPr>
        <p:style>
          <a:lnRef idx="2">
            <a:schemeClr val="dk1"/>
          </a:lnRef>
          <a:fillRef idx="0">
            <a:schemeClr val="dk1"/>
          </a:fillRef>
          <a:effectRef idx="1">
            <a:schemeClr val="dk1"/>
          </a:effectRef>
          <a:fontRef idx="minor">
            <a:schemeClr val="tx1"/>
          </a:fontRef>
        </p:style>
      </p:cxnSp>
      <p:sp>
        <p:nvSpPr>
          <p:cNvPr id="19" name="Hexagon 18">
            <a:extLst>
              <a:ext uri="{FF2B5EF4-FFF2-40B4-BE49-F238E27FC236}">
                <a16:creationId xmlns:a16="http://schemas.microsoft.com/office/drawing/2014/main" id="{3D7DE0C7-39B7-7C5A-058A-E995EA609F78}"/>
              </a:ext>
            </a:extLst>
          </p:cNvPr>
          <p:cNvSpPr/>
          <p:nvPr/>
        </p:nvSpPr>
        <p:spPr>
          <a:xfrm>
            <a:off x="-3050663" y="1498173"/>
            <a:ext cx="4267198" cy="3657600"/>
          </a:xfrm>
          <a:prstGeom prst="hexagon">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DB8517B5-E74A-0F26-0817-E266E7EC7E7F}"/>
              </a:ext>
            </a:extLst>
          </p:cNvPr>
          <p:cNvCxnSpPr>
            <a:cxnSpLocks/>
          </p:cNvCxnSpPr>
          <p:nvPr/>
        </p:nvCxnSpPr>
        <p:spPr>
          <a:xfrm>
            <a:off x="415933" y="1588552"/>
            <a:ext cx="800602" cy="1611848"/>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7BAF5358-1579-3123-1A92-F9A4A61A2DC4}"/>
              </a:ext>
            </a:extLst>
          </p:cNvPr>
          <p:cNvCxnSpPr>
            <a:cxnSpLocks/>
          </p:cNvCxnSpPr>
          <p:nvPr/>
        </p:nvCxnSpPr>
        <p:spPr>
          <a:xfrm flipH="1">
            <a:off x="424869" y="3429000"/>
            <a:ext cx="822880" cy="1660965"/>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75" name="TextBox 74">
            <a:extLst>
              <a:ext uri="{FF2B5EF4-FFF2-40B4-BE49-F238E27FC236}">
                <a16:creationId xmlns:a16="http://schemas.microsoft.com/office/drawing/2014/main" id="{43D62BEE-E2FA-F642-018C-80D5ECE4CF7F}"/>
              </a:ext>
            </a:extLst>
          </p:cNvPr>
          <p:cNvSpPr txBox="1"/>
          <p:nvPr/>
        </p:nvSpPr>
        <p:spPr>
          <a:xfrm>
            <a:off x="664261" y="5674530"/>
            <a:ext cx="1600195" cy="369332"/>
          </a:xfrm>
          <a:prstGeom prst="rect">
            <a:avLst/>
          </a:prstGeom>
          <a:noFill/>
        </p:spPr>
        <p:txBody>
          <a:bodyPr wrap="square" rtlCol="0">
            <a:spAutoFit/>
          </a:bodyPr>
          <a:lstStyle/>
          <a:p>
            <a:pPr algn="ctr"/>
            <a:r>
              <a:rPr lang="en-GB" dirty="0"/>
              <a:t>Feedthrough</a:t>
            </a:r>
          </a:p>
        </p:txBody>
      </p:sp>
      <p:cxnSp>
        <p:nvCxnSpPr>
          <p:cNvPr id="17" name="Straight Connector 16">
            <a:extLst>
              <a:ext uri="{FF2B5EF4-FFF2-40B4-BE49-F238E27FC236}">
                <a16:creationId xmlns:a16="http://schemas.microsoft.com/office/drawing/2014/main" id="{20B78A93-BB68-3EDB-3BBB-0B5B7198BB8A}"/>
              </a:ext>
            </a:extLst>
          </p:cNvPr>
          <p:cNvCxnSpPr>
            <a:cxnSpLocks/>
          </p:cNvCxnSpPr>
          <p:nvPr/>
        </p:nvCxnSpPr>
        <p:spPr>
          <a:xfrm>
            <a:off x="1447800" y="4392000"/>
            <a:ext cx="76200"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75C56686-D214-3DD5-0987-69FC1D530411}"/>
              </a:ext>
            </a:extLst>
          </p:cNvPr>
          <p:cNvCxnSpPr>
            <a:cxnSpLocks/>
          </p:cNvCxnSpPr>
          <p:nvPr/>
        </p:nvCxnSpPr>
        <p:spPr>
          <a:xfrm>
            <a:off x="1454150" y="2224800"/>
            <a:ext cx="76200" cy="0"/>
          </a:xfrm>
          <a:prstGeom prst="line">
            <a:avLst/>
          </a:prstGeom>
          <a:ln>
            <a:solidFill>
              <a:srgbClr val="FFC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77E205AF-CF8C-1717-D68B-9AB1B6AAB732}"/>
              </a:ext>
            </a:extLst>
          </p:cNvPr>
          <p:cNvCxnSpPr>
            <a:cxnSpLocks/>
          </p:cNvCxnSpPr>
          <p:nvPr/>
        </p:nvCxnSpPr>
        <p:spPr>
          <a:xfrm>
            <a:off x="1447800" y="1219200"/>
            <a:ext cx="0" cy="169078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31206775-736D-7A89-4D1C-CD558A387575}"/>
              </a:ext>
            </a:extLst>
          </p:cNvPr>
          <p:cNvCxnSpPr>
            <a:cxnSpLocks/>
          </p:cNvCxnSpPr>
          <p:nvPr/>
        </p:nvCxnSpPr>
        <p:spPr>
          <a:xfrm>
            <a:off x="1447800" y="2909982"/>
            <a:ext cx="0" cy="2728818"/>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8DBC2504-0CE6-3A2F-2E85-8B6E7FA83E4D}"/>
              </a:ext>
            </a:extLst>
          </p:cNvPr>
          <p:cNvCxnSpPr>
            <a:cxnSpLocks/>
          </p:cNvCxnSpPr>
          <p:nvPr/>
        </p:nvCxnSpPr>
        <p:spPr>
          <a:xfrm flipV="1">
            <a:off x="1512279" y="2211834"/>
            <a:ext cx="329820" cy="21913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520199"/>
      </p:ext>
    </p:extLst>
  </p:cSld>
  <p:clrMapOvr>
    <a:masterClrMapping/>
  </p:clrMapOvr>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ontrolled Document" ma:contentTypeID="0x010100A77CE2F963BD5C4AB895E5E1F954079C" ma:contentTypeVersion="16" ma:contentTypeDescription="Create a new document." ma:contentTypeScope="" ma:versionID="afdac9f8058ac176136f3d7adb595399">
  <xsd:schema xmlns:xsd="http://www.w3.org/2001/XMLSchema" xmlns:xs="http://www.w3.org/2001/XMLSchema" xmlns:p="http://schemas.microsoft.com/office/2006/metadata/properties" xmlns:ns1="http://schemas.microsoft.com/sharepoint/v3" xmlns:ns3="6819902c-d263-4340-a3b4-c7375668d2ad" xmlns:ns4="51b9806a-5185-426e-8026-9f8401f8c974" xmlns:ns5="27e6a43e-a4c4-4f52-b0e1-49827a209077" targetNamespace="http://schemas.microsoft.com/office/2006/metadata/properties" ma:root="true" ma:fieldsID="c30e777042fe99c0ff3ef036ff66f7c5" ns1:_="" ns3:_="" ns4:_="" ns5:_="">
    <xsd:import namespace="http://schemas.microsoft.com/sharepoint/v3"/>
    <xsd:import namespace="6819902c-d263-4340-a3b4-c7375668d2ad"/>
    <xsd:import namespace="51b9806a-5185-426e-8026-9f8401f8c974"/>
    <xsd:import namespace="27e6a43e-a4c4-4f52-b0e1-49827a209077"/>
    <xsd:element name="properties">
      <xsd:complexType>
        <xsd:sequence>
          <xsd:element name="documentManagement">
            <xsd:complexType>
              <xsd:all>
                <xsd:element ref="ns3:Filtered_x0020_Document_x0020_Number0" minOccurs="0"/>
                <xsd:element ref="ns4:WBS_x0020_Abbreviation" minOccurs="0"/>
                <xsd:element ref="ns4:Identifier" minOccurs="0"/>
                <xsd:element ref="ns4:Formatted_x0020_Sequence_x0020_Number" minOccurs="0"/>
                <xsd:element ref="ns4:Formatted_x0020_Revision" minOccurs="0"/>
                <xsd:element ref="ns4:InternalSigners" minOccurs="0"/>
                <xsd:element ref="ns4:ExternalSigners" minOccurs="0"/>
                <xsd:element ref="ns4:AuthorizingDoc" minOccurs="0"/>
                <xsd:element ref="ns4:AuthorizedDocs" minOccurs="0"/>
                <xsd:element ref="ns4:AuthorizingComm_x0026_Boards" minOccurs="0"/>
                <xsd:element ref="ns4:Author1" minOccurs="0"/>
                <xsd:element ref="ns4:Revision_x0020_History" minOccurs="0"/>
                <xsd:element ref="ns5:Document_x0020_Number" minOccurs="0"/>
                <xsd:element ref="ns3:k249c3db22e246c8be4b953e603e4d6b" minOccurs="0"/>
                <xsd:element ref="ns3:e9dd64bcc98445289e39b91f109bdcd5" minOccurs="0"/>
                <xsd:element ref="ns3:af7f2bdd3e3f4144927c8f46bf137639" minOccurs="0"/>
                <xsd:element ref="ns3:i71e836a5a224468bea9b04c4fae55f7" minOccurs="0"/>
                <xsd:element ref="ns5:TaxCatchAll" minOccurs="0"/>
                <xsd:element ref="ns1:_dlc_Exempt" minOccurs="0"/>
                <xsd:element ref="ns3:adda98769e204859847d571c1cc4aba8"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31"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819902c-d263-4340-a3b4-c7375668d2ad" elementFormDefault="qualified">
    <xsd:import namespace="http://schemas.microsoft.com/office/2006/documentManagement/types"/>
    <xsd:import namespace="http://schemas.microsoft.com/office/infopath/2007/PartnerControls"/>
    <xsd:element name="Filtered_x0020_Document_x0020_Number0" ma:index="3" nillable="true" ma:displayName="Filtered Document Number" ma:list="9fecad60-3c5f-4b1e-97fe-bd29726213cb" ma:internalName="Filtered_x0020_Document_x0020_Number0" ma:showField="03f48824-29a8-4910-b16b-2538dd33bf46" ma:web="27e6a43e-a4c4-4f52-b0e1-49827a209077">
      <xsd:simpleType>
        <xsd:restriction base="dms:Unknown"/>
      </xsd:simpleType>
    </xsd:element>
    <xsd:element name="k249c3db22e246c8be4b953e603e4d6b" ma:index="24" nillable="true" ma:taxonomy="true" ma:internalName="k249c3db22e246c8be4b953e603e4d6b" ma:taxonomyFieldName="Author_" ma:displayName="Author_" ma:indexed="true" ma:default="" ma:fieldId="{4249c3db-22e2-46c8-be4b-953e603e4d6b}" ma:sspId="e79ac590-b2ba-4d84-8233-e7113f930f2a" ma:termSetId="9a961305-3498-445e-9205-fc8019e3f968" ma:anchorId="00000000-0000-0000-0000-000000000000" ma:open="true" ma:isKeyword="false">
      <xsd:complexType>
        <xsd:sequence>
          <xsd:element ref="pc:Terms" minOccurs="0" maxOccurs="1"/>
        </xsd:sequence>
      </xsd:complexType>
    </xsd:element>
    <xsd:element name="e9dd64bcc98445289e39b91f109bdcd5" ma:index="26" nillable="true" ma:taxonomy="true" ma:internalName="e9dd64bcc98445289e39b91f109bdcd5" ma:taxonomyFieldName="Subcategory_" ma:displayName="Subcategory_" ma:indexed="true" ma:default="" ma:fieldId="{e9dd64bc-c984-4528-9e39-b91f109bdcd5}" ma:sspId="e79ac590-b2ba-4d84-8233-e7113f930f2a" ma:termSetId="df4988c2-6ea7-4775-a660-7ca64affa0f7" ma:anchorId="00000000-0000-0000-0000-000000000000" ma:open="false" ma:isKeyword="false">
      <xsd:complexType>
        <xsd:sequence>
          <xsd:element ref="pc:Terms" minOccurs="0" maxOccurs="1"/>
        </xsd:sequence>
      </xsd:complexType>
    </xsd:element>
    <xsd:element name="af7f2bdd3e3f4144927c8f46bf137639" ma:index="27" nillable="true" ma:taxonomy="true" ma:internalName="af7f2bdd3e3f4144927c8f46bf137639" ma:taxonomyFieldName="_x0057_BS0" ma:displayName="WBS" ma:indexed="true" ma:default="" ma:fieldId="{af7f2bdd-3e3f-4144-927c-8f46bf137639}" ma:sspId="e79ac590-b2ba-4d84-8233-e7113f930f2a" ma:termSetId="5af71c37-dbbc-4bcd-b94e-7a1ec876d16a" ma:anchorId="00000000-0000-0000-0000-000000000000" ma:open="false" ma:isKeyword="false">
      <xsd:complexType>
        <xsd:sequence>
          <xsd:element ref="pc:Terms" minOccurs="0" maxOccurs="1"/>
        </xsd:sequence>
      </xsd:complexType>
    </xsd:element>
    <xsd:element name="i71e836a5a224468bea9b04c4fae55f7" ma:index="28" nillable="true" ma:taxonomy="true" ma:internalName="i71e836a5a224468bea9b04c4fae55f7" ma:taxonomyFieldName="Tags10" ma:displayName="Tags" ma:default="" ma:fieldId="{271e836a-5a22-4468-bea9-b04c4fae55f7}" ma:taxonomyMulti="true" ma:sspId="e79ac590-b2ba-4d84-8233-e7113f930f2a" ma:termSetId="15758f5a-2859-4efe-a184-c420225ff4a1" ma:anchorId="00000000-0000-0000-0000-000000000000" ma:open="false" ma:isKeyword="false">
      <xsd:complexType>
        <xsd:sequence>
          <xsd:element ref="pc:Terms" minOccurs="0" maxOccurs="1"/>
        </xsd:sequence>
      </xsd:complexType>
    </xsd:element>
    <xsd:element name="adda98769e204859847d571c1cc4aba8" ma:index="32" nillable="true" ma:displayName="EC Keywords_0" ma:hidden="true" ma:internalName="adda98769e204859847d571c1cc4aba8">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b9806a-5185-426e-8026-9f8401f8c974" elementFormDefault="qualified">
    <xsd:import namespace="http://schemas.microsoft.com/office/2006/documentManagement/types"/>
    <xsd:import namespace="http://schemas.microsoft.com/office/infopath/2007/PartnerControls"/>
    <xsd:element name="WBS_x0020_Abbreviation" ma:index="4" nillable="true" ma:displayName="WBS Abbreviation" ma:indexed="true" ma:internalName="WBS_x0020_Abbreviation">
      <xsd:simpleType>
        <xsd:restriction base="dms:Text">
          <xsd:maxLength value="255"/>
        </xsd:restriction>
      </xsd:simpleType>
    </xsd:element>
    <xsd:element name="Identifier" ma:index="5" nillable="true" ma:displayName="Identifier" ma:internalName="Identifier">
      <xsd:simpleType>
        <xsd:restriction base="dms:Text">
          <xsd:maxLength value="255"/>
        </xsd:restriction>
      </xsd:simpleType>
    </xsd:element>
    <xsd:element name="Formatted_x0020_Sequence_x0020_Number" ma:index="6" nillable="true" ma:displayName="Formatted Sequence Number" ma:indexed="true" ma:internalName="Formatted_x0020_Sequence_x0020_Number">
      <xsd:simpleType>
        <xsd:restriction base="dms:Text">
          <xsd:maxLength value="255"/>
        </xsd:restriction>
      </xsd:simpleType>
    </xsd:element>
    <xsd:element name="Formatted_x0020_Revision" ma:index="7" nillable="true" ma:displayName="Formatted Revision" ma:internalName="Formatted_x0020_Revision">
      <xsd:simpleType>
        <xsd:restriction base="dms:Text">
          <xsd:maxLength value="255"/>
        </xsd:restriction>
      </xsd:simpleType>
    </xsd:element>
    <xsd:element name="InternalSigners" ma:index="8" nillable="true" ma:displayName="Internal Signers" ma:list="UserInfo" ma:SharePointGroup="0" ma:internalName="InternalSigners"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Signers" ma:index="9" nillable="true" ma:displayName="External Signers" ma:internalName="ExternalSigners">
      <xsd:simpleType>
        <xsd:restriction base="dms:Note">
          <xsd:maxLength value="255"/>
        </xsd:restriction>
      </xsd:simpleType>
    </xsd:element>
    <xsd:element name="AuthorizingDoc" ma:index="10" nillable="true" ma:displayName="Authorizing Doc" ma:internalName="AuthorizingDoc">
      <xsd:simpleType>
        <xsd:restriction base="dms:Note">
          <xsd:maxLength value="255"/>
        </xsd:restriction>
      </xsd:simpleType>
    </xsd:element>
    <xsd:element name="AuthorizedDocs" ma:index="11" nillable="true" ma:displayName="Authorized Docs" ma:internalName="AuthorizedDocs">
      <xsd:simpleType>
        <xsd:restriction base="dms:Note">
          <xsd:maxLength value="255"/>
        </xsd:restriction>
      </xsd:simpleType>
    </xsd:element>
    <xsd:element name="AuthorizingComm_x0026_Boards" ma:index="12" nillable="true" ma:displayName="Authorizing Comm &amp; Board" ma:internalName="AuthorizingComm_x0026_Boards">
      <xsd:simpleType>
        <xsd:restriction base="dms:Note">
          <xsd:maxLength value="255"/>
        </xsd:restriction>
      </xsd:simpleType>
    </xsd:element>
    <xsd:element name="Author1" ma:index="16" nillable="true" ma:displayName="Author1" ma:internalName="Author1">
      <xsd:simpleType>
        <xsd:restriction base="dms:Text">
          <xsd:maxLength value="255"/>
        </xsd:restriction>
      </xsd:simpleType>
    </xsd:element>
    <xsd:element name="Revision_x0020_History" ma:index="18" nillable="true" ma:displayName="Revision History" ma:internalName="Revision_x0020_History">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e6a43e-a4c4-4f52-b0e1-49827a209077" elementFormDefault="qualified">
    <xsd:import namespace="http://schemas.microsoft.com/office/2006/documentManagement/types"/>
    <xsd:import namespace="http://schemas.microsoft.com/office/infopath/2007/PartnerControls"/>
    <xsd:element name="Document_x0020_Number" ma:index="19" nillable="true" ma:displayName="Document Number" ma:hidden="true" ma:list="{9fecad60-3c5f-4b1e-97fe-bd29726213cb}" ma:internalName="Document_x0020_Number" ma:readOnly="false" ma:showField="Document_x0020_Number" ma:web="27e6a43e-a4c4-4f52-b0e1-49827a209077">
      <xsd:simpleType>
        <xsd:restriction base="dms:Lookup"/>
      </xsd:simpleType>
    </xsd:element>
    <xsd:element name="TaxCatchAll" ma:index="29" nillable="true" ma:displayName="Taxonomy Catch All Column" ma:hidden="true" ma:list="{aa28423a-96a4-4fb2-8cce-b1b4f3e5b10f}" ma:internalName="TaxCatchAll" ma:showField="CatchAllData" ma:web="27e6a43e-a4c4-4f52-b0e1-49827a2090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TaxCatchAll xmlns="27e6a43e-a4c4-4f52-b0e1-49827a209077">
      <Value>447</Value>
      <Value>283</Value>
      <Value>471</Value>
    </TaxCatchAll>
    <Document_x0020_Number xmlns="27e6a43e-a4c4-4f52-b0e1-49827a209077">45183</Document_x0020_Number>
    <AuthorizedDocs xmlns="51b9806a-5185-426e-8026-9f8401f8c974" xsi:nil="true"/>
    <Formatted_x0020_Sequence_x0020_Number xmlns="51b9806a-5185-426e-8026-9f8401f8c974">000454</Formatted_x0020_Sequence_x0020_Number>
    <Author1 xmlns="51b9806a-5185-426e-8026-9f8401f8c974">Parsons, Alex|61354939-8ef1-40bf-a344-a283b52ba8e0</Author1>
    <af7f2bdd3e3f4144927c8f46bf137639 xmlns="6819902c-d263-4340-a3b4-c7375668d2ad">
      <Terms xmlns="http://schemas.microsoft.com/office/infopath/2007/PartnerControls">
        <TermInfo xmlns="http://schemas.microsoft.com/office/infopath/2007/PartnerControls">
          <TermName xmlns="http://schemas.microsoft.com/office/infopath/2007/PartnerControls">S10000 Management and Administration</TermName>
          <TermId xmlns="http://schemas.microsoft.com/office/infopath/2007/PartnerControls">26ad7ea8-87d4-42ac-9781-b7fff1d89416</TermId>
        </TermInfo>
      </Terms>
    </af7f2bdd3e3f4144927c8f46bf137639>
    <WBS_x0020_Abbreviation xmlns="51b9806a-5185-426e-8026-9f8401f8c974">S10000</WBS_x0020_Abbreviation>
    <InternalSigners xmlns="51b9806a-5185-426e-8026-9f8401f8c974">
      <UserInfo>
        <DisplayName>King, Karen</DisplayName>
        <AccountId>18</AccountId>
        <AccountType/>
      </UserInfo>
    </InternalSigners>
    <k249c3db22e246c8be4b953e603e4d6b xmlns="6819902c-d263-4340-a3b4-c7375668d2ad">
      <Terms xmlns="http://schemas.microsoft.com/office/infopath/2007/PartnerControls">
        <TermInfo xmlns="http://schemas.microsoft.com/office/infopath/2007/PartnerControls">
          <TermName xmlns="http://schemas.microsoft.com/office/infopath/2007/PartnerControls">Parsons, Alex</TermName>
          <TermId xmlns="http://schemas.microsoft.com/office/infopath/2007/PartnerControls">61354939-8ef1-40bf-a344-a283b52ba8e0</TermId>
        </TermInfo>
      </Terms>
    </k249c3db22e246c8be4b953e603e4d6b>
    <ExternalSigners xmlns="51b9806a-5185-426e-8026-9f8401f8c974" xsi:nil="true"/>
    <AuthorizingDoc xmlns="51b9806a-5185-426e-8026-9f8401f8c974" xsi:nil="true"/>
    <i71e836a5a224468bea9b04c4fae55f7 xmlns="6819902c-d263-4340-a3b4-c7375668d2ad">
      <Terms xmlns="http://schemas.microsoft.com/office/infopath/2007/PartnerControls"/>
    </i71e836a5a224468bea9b04c4fae55f7>
    <e9dd64bcc98445289e39b91f109bdcd5 xmlns="6819902c-d263-4340-a3b4-c7375668d2ad">
      <Terms xmlns="http://schemas.microsoft.com/office/infopath/2007/PartnerControls">
        <TermInfo xmlns="http://schemas.microsoft.com/office/infopath/2007/PartnerControls">
          <TermName xmlns="http://schemas.microsoft.com/office/infopath/2007/PartnerControls">FM</TermName>
          <TermId xmlns="http://schemas.microsoft.com/office/infopath/2007/PartnerControls">6b363047-e12c-44ec-9837-aeed4884c22d</TermId>
        </TermInfo>
      </Terms>
    </e9dd64bcc98445289e39b91f109bdcd5>
    <Filtered_x0020_Document_x0020_Number0 xmlns="6819902c-d263-4340-a3b4-c7375668d2ad">45183</Filtered_x0020_Document_x0020_Number0>
    <Identifier xmlns="51b9806a-5185-426e-8026-9f8401f8c974">FM</Identifier>
    <Formatted_x0020_Revision xmlns="51b9806a-5185-426e-8026-9f8401f8c974">003</Formatted_x0020_Revision>
    <Revision_x0020_History xmlns="51b9806a-5185-426e-8026-9f8401f8c974">Updated CA instructions on slide 3, Revised notes on text color on slide 9
</Revision_x0020_History>
    <adda98769e204859847d571c1cc4aba8 xmlns="6819902c-d263-4340-a3b4-c7375668d2ad" xsi:nil="true"/>
    <AuthorizingComm_x0026_Boards xmlns="51b9806a-5185-426e-8026-9f8401f8c97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p:Policy xmlns:p="office.server.policy" id="" local="true">
  <p:Name>Controlled Document</p:Name>
  <p:Description/>
  <p:Statement/>
  <p:PolicyItems>
    <p:PolicyItem featureId="Microsoft.Office.RecordsManagement.PolicyFeatures.PolicyAudit" staticId="0x0101005B1FD2F7289FF44494593DF6B04CC580|8138272" UniqueId="d2e935fd-7aec-4982-a92c-0eafd6a3e49f">
      <p:Name>Auditing</p:Name>
      <p:Description>Audits user actions on documents and list items to the Audit Log.</p:Description>
      <p:CustomData>
        <Audit>
          <Update/>
          <View/>
          <CheckInOut/>
          <MoveCopy/>
          <DeleteRestore/>
        </Audit>
      </p:CustomData>
    </p:PolicyItem>
  </p:PolicyItems>
</p:Policy>
</file>

<file path=customXml/itemProps1.xml><?xml version="1.0" encoding="utf-8"?>
<ds:datastoreItem xmlns:ds="http://schemas.openxmlformats.org/officeDocument/2006/customXml" ds:itemID="{087279E9-029E-40B5-9EA9-88D004C7E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819902c-d263-4340-a3b4-c7375668d2ad"/>
    <ds:schemaRef ds:uri="51b9806a-5185-426e-8026-9f8401f8c974"/>
    <ds:schemaRef ds:uri="27e6a43e-a4c4-4f52-b0e1-49827a2090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BA702D-F6E6-4314-8945-369A109C75F9}">
  <ds:schemaRefs>
    <ds:schemaRef ds:uri="http://purl.org/dc/terms/"/>
    <ds:schemaRef ds:uri="http://purl.org/dc/elements/1.1/"/>
    <ds:schemaRef ds:uri="http://purl.org/dc/dcmitype/"/>
    <ds:schemaRef ds:uri="51b9806a-5185-426e-8026-9f8401f8c974"/>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27e6a43e-a4c4-4f52-b0e1-49827a209077"/>
    <ds:schemaRef ds:uri="6819902c-d263-4340-a3b4-c7375668d2ad"/>
    <ds:schemaRef ds:uri="http://schemas.microsoft.com/sharepoint/v3"/>
  </ds:schemaRefs>
</ds:datastoreItem>
</file>

<file path=customXml/itemProps3.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4.xml><?xml version="1.0" encoding="utf-8"?>
<ds:datastoreItem xmlns:ds="http://schemas.openxmlformats.org/officeDocument/2006/customXml" ds:itemID="{6927942A-61A9-4118-A144-DE7F84F21C4A}">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emplate/>
  <TotalTime>14689</TotalTime>
  <Words>2490</Words>
  <Application>Microsoft Office PowerPoint</Application>
  <PresentationFormat>Widescreen</PresentationFormat>
  <Paragraphs>193</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Gotham</vt:lpstr>
      <vt:lpstr>Helvetica</vt:lpstr>
      <vt:lpstr>Lucida Grande</vt:lpstr>
      <vt:lpstr>Wingdings</vt:lpstr>
      <vt:lpstr>ヒラギノ角ゴ Pro W3</vt:lpstr>
      <vt:lpstr>1_FRIB3</vt:lpstr>
      <vt:lpstr>GRETINA@FRIB Status</vt:lpstr>
      <vt:lpstr>GRETINA 2022-2024 Campaign Summary</vt:lpstr>
      <vt:lpstr>Core FET reliability</vt:lpstr>
      <vt:lpstr>Detector Testing Procedure</vt:lpstr>
      <vt:lpstr>Detector Mounting and Conditioning</vt:lpstr>
      <vt:lpstr>Detector Mounting and Conditioning</vt:lpstr>
      <vt:lpstr>Noisy Segments</vt:lpstr>
      <vt:lpstr>Noisy Segments</vt:lpstr>
      <vt:lpstr>Noisy Segments</vt:lpstr>
      <vt:lpstr>Noisy Segments</vt:lpstr>
      <vt:lpstr>Q2 vacuum leak and crystal swaps</vt:lpstr>
      <vt:lpstr>Shorted Segments</vt:lpstr>
      <vt:lpstr>Q7 Baseline instability</vt:lpstr>
      <vt:lpstr>Q9 Oscillations</vt:lpstr>
      <vt:lpstr>Heating Resistors</vt:lpstr>
      <vt:lpstr>LV/HV summary</vt:lpstr>
      <vt:lpstr>HV enable problems</vt:lpstr>
      <vt:lpstr>Low Voltage Supply reliability</vt:lpstr>
      <vt:lpstr>CAEN Mainframe Power Supply failure</vt:lpstr>
      <vt:lpstr>Cold pumping</vt:lpstr>
      <vt:lpstr>Radial Connectors</vt:lpstr>
      <vt:lpstr>DAQ reliability</vt:lpstr>
      <vt:lpstr>LN2 Problems</vt:lpstr>
      <vt:lpstr>Summary</vt:lpstr>
    </vt:vector>
  </TitlesOfParts>
  <Company>MSU NSCL/FRIB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FRIB PowerPoint Template</dc:title>
  <dc:subject>S10000-FM-000454-R003</dc:subject>
  <dc:creator>Parsons, Alex</dc:creator>
  <cp:lastModifiedBy>Stephen Gillespie</cp:lastModifiedBy>
  <cp:revision>73</cp:revision>
  <cp:lastPrinted>2024-11-20T19:22:21Z</cp:lastPrinted>
  <dcterms:created xsi:type="dcterms:W3CDTF">2023-05-16T14:40:51Z</dcterms:created>
  <dcterms:modified xsi:type="dcterms:W3CDTF">2024-11-20T20:30:31Z</dcterms:modified>
  <cp:category>31 October 2023</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0x010100A77CE2F963BD5C4AB895E5E1F954079C</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Order">
    <vt:r8>5600</vt:r8>
  </property>
  <property fmtid="{D5CDD505-2E9C-101B-9397-08002B2CF9AE}" pid="7" name="Author_">
    <vt:lpwstr>447;#Parsons, Alex|61354939-8ef1-40bf-a344-a283b52ba8e0</vt:lpwstr>
  </property>
  <property fmtid="{D5CDD505-2E9C-101B-9397-08002B2CF9AE}" pid="8" name="Subcategory_">
    <vt:lpwstr>283;#FM|6b363047-e12c-44ec-9837-aeed4884c22d</vt:lpwstr>
  </property>
  <property fmtid="{D5CDD505-2E9C-101B-9397-08002B2CF9AE}" pid="9" name="ECKeywords">
    <vt:lpwstr/>
  </property>
  <property fmtid="{D5CDD505-2E9C-101B-9397-08002B2CF9AE}" pid="10" name="WBS0">
    <vt:lpwstr>471;#S10000 Management and Administration|26ad7ea8-87d4-42ac-9781-b7fff1d89416</vt:lpwstr>
  </property>
  <property fmtid="{D5CDD505-2E9C-101B-9397-08002B2CF9AE}" pid="11" name="Tags10">
    <vt:lpwstr/>
  </property>
  <property fmtid="{D5CDD505-2E9C-101B-9397-08002B2CF9AE}" pid="12" name="WorkflowChangePath">
    <vt:lpwstr>141c4800-5459-4a0f-8f70-37b212b6aaa7,4;141c4800-5459-4a0f-8f70-37b212b6aaa7,4;141c4800-5459-4a0f-8f70-37b212b6aaa7,4;141c4800-5459-4a0f-8f70-37b212b6aaa7,6;141c4800-5459-4a0f-8f70-37b212b6aaa7,6;141c4800-5459-4a0f-8f70-37b212b6aaa7,6;141c4800-5459-4a0f-8f141c4800-5459-4a0f-8f70-37b212b6aaa7,4;141c4800-5459-4a0f-8f70-37b212b6aaa7,4;141c4800-5459-4a0f-8f70-37b212b6aaa7,4;141c4800-5459-4a0f-8f70-37b212b6aaa7,5;141c4800-5459-4a0f-8f70-37b212b6aaa7,5;141c4800-5459-4a0f-8f70-37b212b6aaa7,5;141c4800-5459-4a0f-8f70-37b212b6aaa7,5;141c4800-5459-4a0f-8f70-37b212b6aaa7,5;</vt:lpwstr>
  </property>
  <property fmtid="{D5CDD505-2E9C-101B-9397-08002B2CF9AE}" pid="13" name="DNS">
    <vt:lpwstr>44668;#S10000-FM-000454-R002</vt:lpwstr>
  </property>
  <property fmtid="{D5CDD505-2E9C-101B-9397-08002B2CF9AE}" pid="14" name="Archive Document Workflow">
    <vt:lpwstr>, </vt:lpwstr>
  </property>
  <property fmtid="{D5CDD505-2E9C-101B-9397-08002B2CF9AE}" pid="15" name="Submission Date">
    <vt:filetime>2023-08-09T16:57:02Z</vt:filetime>
  </property>
  <property fmtid="{D5CDD505-2E9C-101B-9397-08002B2CF9AE}" pid="16" name="Subcategory">
    <vt:lpwstr>20</vt:lpwstr>
  </property>
</Properties>
</file>