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27"/>
  </p:notesMasterIdLst>
  <p:sldIdLst>
    <p:sldId id="270" r:id="rId3"/>
    <p:sldId id="397" r:id="rId4"/>
    <p:sldId id="408" r:id="rId5"/>
    <p:sldId id="318" r:id="rId6"/>
    <p:sldId id="393" r:id="rId7"/>
    <p:sldId id="391" r:id="rId8"/>
    <p:sldId id="400" r:id="rId9"/>
    <p:sldId id="373" r:id="rId10"/>
    <p:sldId id="321" r:id="rId11"/>
    <p:sldId id="323" r:id="rId12"/>
    <p:sldId id="410" r:id="rId13"/>
    <p:sldId id="411" r:id="rId14"/>
    <p:sldId id="380" r:id="rId15"/>
    <p:sldId id="381" r:id="rId16"/>
    <p:sldId id="327" r:id="rId17"/>
    <p:sldId id="409" r:id="rId18"/>
    <p:sldId id="350" r:id="rId19"/>
    <p:sldId id="355" r:id="rId20"/>
    <p:sldId id="358" r:id="rId21"/>
    <p:sldId id="384" r:id="rId22"/>
    <p:sldId id="385" r:id="rId23"/>
    <p:sldId id="412" r:id="rId24"/>
    <p:sldId id="387" r:id="rId25"/>
    <p:sldId id="394"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2" autoAdjust="0"/>
    <p:restoredTop sz="96395" autoAdjust="0"/>
  </p:normalViewPr>
  <p:slideViewPr>
    <p:cSldViewPr snapToGrid="0">
      <p:cViewPr varScale="1">
        <p:scale>
          <a:sx n="119" d="100"/>
          <a:sy n="119" d="100"/>
        </p:scale>
        <p:origin x="108" y="222"/>
      </p:cViewPr>
      <p:guideLst/>
    </p:cSldViewPr>
  </p:slideViewPr>
  <p:notesTextViewPr>
    <p:cViewPr>
      <p:scale>
        <a:sx n="1" d="1"/>
        <a:sy n="1" d="1"/>
      </p:scale>
      <p:origin x="0" y="0"/>
    </p:cViewPr>
  </p:notesTextViewPr>
  <p:sorterViewPr>
    <p:cViewPr varScale="1">
      <p:scale>
        <a:sx n="100" d="100"/>
        <a:sy n="100" d="100"/>
      </p:scale>
      <p:origin x="0" y="-12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8E7E53-21B4-4693-B330-A4DF4B0831DB}" type="datetimeFigureOut">
              <a:rPr lang="fr-FR" smtClean="0"/>
              <a:t>19/11/2024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D62ADD-F8C8-4B72-BE4D-C0C241464E7E}" type="slidenum">
              <a:rPr lang="fr-FR" smtClean="0"/>
              <a:t>‹N°›</a:t>
            </a:fld>
            <a:endParaRPr lang="fr-FR"/>
          </a:p>
        </p:txBody>
      </p:sp>
    </p:spTree>
    <p:extLst>
      <p:ext uri="{BB962C8B-B14F-4D97-AF65-F5344CB8AC3E}">
        <p14:creationId xmlns:p14="http://schemas.microsoft.com/office/powerpoint/2010/main" val="1758507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29364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40DAAF-6F47-CF48-933A-1B714E4F043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0178" name="Rectangle 2"/>
          <p:cNvSpPr>
            <a:spLocks noGrp="1" noRot="1" noChangeAspect="1" noChangeArrowheads="1" noTextEdit="1"/>
          </p:cNvSpPr>
          <p:nvPr>
            <p:ph type="sldImg"/>
          </p:nvPr>
        </p:nvSpPr>
        <p:spPr>
          <a:xfrm>
            <a:off x="363538" y="703263"/>
            <a:ext cx="6127750" cy="3448050"/>
          </a:xfrm>
          <a:ln/>
        </p:spPr>
      </p:sp>
      <p:sp>
        <p:nvSpPr>
          <p:cNvPr id="50179" name="Rectangle 3"/>
          <p:cNvSpPr>
            <a:spLocks noGrp="1" noChangeArrowheads="1"/>
          </p:cNvSpPr>
          <p:nvPr>
            <p:ph type="body" idx="1"/>
          </p:nvPr>
        </p:nvSpPr>
        <p:spPr>
          <a:xfrm>
            <a:off x="925513" y="4362450"/>
            <a:ext cx="5006975" cy="40782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400" b="1" dirty="0">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125893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4B78302F-8455-472B-AF68-295E0EFF103D}" type="datetimeFigureOut">
              <a:rPr lang="fr-FR" smtClean="0"/>
              <a:t>19/11/2024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3BD0E1-CE8A-4705-95E2-6212B803037C}" type="slidenum">
              <a:rPr lang="fr-FR" smtClean="0"/>
              <a:t>‹N°›</a:t>
            </a:fld>
            <a:endParaRPr lang="fr-FR"/>
          </a:p>
        </p:txBody>
      </p:sp>
    </p:spTree>
    <p:extLst>
      <p:ext uri="{BB962C8B-B14F-4D97-AF65-F5344CB8AC3E}">
        <p14:creationId xmlns:p14="http://schemas.microsoft.com/office/powerpoint/2010/main" val="1110325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B78302F-8455-472B-AF68-295E0EFF103D}" type="datetimeFigureOut">
              <a:rPr lang="fr-FR" smtClean="0"/>
              <a:t>19/11/2024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3BD0E1-CE8A-4705-95E2-6212B803037C}" type="slidenum">
              <a:rPr lang="fr-FR" smtClean="0"/>
              <a:t>‹N°›</a:t>
            </a:fld>
            <a:endParaRPr lang="fr-FR"/>
          </a:p>
        </p:txBody>
      </p:sp>
    </p:spTree>
    <p:extLst>
      <p:ext uri="{BB962C8B-B14F-4D97-AF65-F5344CB8AC3E}">
        <p14:creationId xmlns:p14="http://schemas.microsoft.com/office/powerpoint/2010/main" val="924848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B78302F-8455-472B-AF68-295E0EFF103D}" type="datetimeFigureOut">
              <a:rPr lang="fr-FR" smtClean="0"/>
              <a:t>19/11/2024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3BD0E1-CE8A-4705-95E2-6212B803037C}" type="slidenum">
              <a:rPr lang="fr-FR" smtClean="0"/>
              <a:t>‹N°›</a:t>
            </a:fld>
            <a:endParaRPr lang="fr-FR"/>
          </a:p>
        </p:txBody>
      </p:sp>
    </p:spTree>
    <p:extLst>
      <p:ext uri="{BB962C8B-B14F-4D97-AF65-F5344CB8AC3E}">
        <p14:creationId xmlns:p14="http://schemas.microsoft.com/office/powerpoint/2010/main" val="3779533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1 Título"/>
          <p:cNvSpPr>
            <a:spLocks noGrp="1"/>
          </p:cNvSpPr>
          <p:nvPr>
            <p:ph type="title"/>
          </p:nvPr>
        </p:nvSpPr>
        <p:spPr>
          <a:xfrm>
            <a:off x="1102789" y="620713"/>
            <a:ext cx="6335183" cy="1143000"/>
          </a:xfrm>
        </p:spPr>
        <p:txBody>
          <a:bodyPr/>
          <a:lstStyle/>
          <a:p>
            <a:r>
              <a:rPr lang="es-ES" smtClean="0"/>
              <a:t>Haga clic para modificar el estilo de título del patrón</a:t>
            </a:r>
            <a:endParaRPr lang="en-US"/>
          </a:p>
        </p:txBody>
      </p:sp>
      <p:sp>
        <p:nvSpPr>
          <p:cNvPr id="3" name="2 Marcador de SmartArt"/>
          <p:cNvSpPr>
            <a:spLocks noGrp="1"/>
          </p:cNvSpPr>
          <p:nvPr>
            <p:ph type="dgm" idx="1"/>
          </p:nvPr>
        </p:nvSpPr>
        <p:spPr>
          <a:xfrm>
            <a:off x="1102786" y="2205039"/>
            <a:ext cx="8642349" cy="2808287"/>
          </a:xfrm>
        </p:spPr>
        <p:txBody>
          <a:bodyPr rtlCol="0">
            <a:normAutofit/>
          </a:bodyPr>
          <a:lstStyle/>
          <a:p>
            <a:pPr lvl="0"/>
            <a:endParaRPr lang="en-US" noProof="0" smtClean="0"/>
          </a:p>
        </p:txBody>
      </p:sp>
      <p:sp>
        <p:nvSpPr>
          <p:cNvPr id="4" name="Rectangle 4"/>
          <p:cNvSpPr>
            <a:spLocks noGrp="1" noChangeArrowheads="1"/>
          </p:cNvSpPr>
          <p:nvPr>
            <p:ph type="dt" sz="half" idx="10"/>
          </p:nvPr>
        </p:nvSpPr>
        <p:spPr/>
        <p:txBody>
          <a:bodyPr/>
          <a:lstStyle>
            <a:lvl1pPr>
              <a:defRPr>
                <a:cs typeface="+mn-cs"/>
              </a:defRPr>
            </a:lvl1pPr>
          </a:lstStyle>
          <a:p>
            <a:pPr fontAlgn="base">
              <a:spcBef>
                <a:spcPct val="0"/>
              </a:spcBef>
              <a:spcAft>
                <a:spcPct val="0"/>
              </a:spcAft>
              <a:defRPr/>
            </a:pPr>
            <a:endParaRPr lang="en-GB" sz="1400">
              <a:solidFill>
                <a:srgbClr val="000000"/>
              </a:solidFill>
              <a:latin typeface="Times New Roman" charset="0"/>
            </a:endParaRPr>
          </a:p>
        </p:txBody>
      </p:sp>
      <p:sp>
        <p:nvSpPr>
          <p:cNvPr id="5" name="Rectangle 6"/>
          <p:cNvSpPr>
            <a:spLocks noGrp="1" noChangeArrowheads="1"/>
          </p:cNvSpPr>
          <p:nvPr>
            <p:ph type="sldNum" sz="quarter" idx="11"/>
          </p:nvPr>
        </p:nvSpPr>
        <p:spPr/>
        <p:txBody>
          <a:bodyPr/>
          <a:lstStyle>
            <a:lvl1pPr>
              <a:defRPr/>
            </a:lvl1pPr>
          </a:lstStyle>
          <a:p>
            <a:pPr fontAlgn="base">
              <a:spcBef>
                <a:spcPct val="0"/>
              </a:spcBef>
              <a:spcAft>
                <a:spcPct val="0"/>
              </a:spcAft>
              <a:defRPr/>
            </a:pPr>
            <a:fld id="{88CC760F-932D-3741-8B80-2531C04AA93E}" type="slidenum">
              <a:rPr lang="en-GB" sz="1400" smtClean="0">
                <a:solidFill>
                  <a:srgbClr val="000000"/>
                </a:solidFill>
                <a:latin typeface="Times New Roman" charset="0"/>
                <a:ea typeface="ＭＳ Ｐゴシック" charset="0"/>
              </a:rPr>
              <a:pPr fontAlgn="base">
                <a:spcBef>
                  <a:spcPct val="0"/>
                </a:spcBef>
                <a:spcAft>
                  <a:spcPct val="0"/>
                </a:spcAft>
                <a:defRPr/>
              </a:pPr>
              <a:t>‹N°›</a:t>
            </a:fld>
            <a:endParaRPr lang="en-GB" sz="140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64692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Logo seu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E2BA01-0E4B-D450-EA29-B3D7944C2193}"/>
              </a:ext>
            </a:extLst>
          </p:cNvPr>
          <p:cNvPicPr>
            <a:picLocks noChangeAspect="1"/>
          </p:cNvPicPr>
          <p:nvPr/>
        </p:nvPicPr>
        <p:blipFill>
          <a:blip r:embed="rId3"/>
          <a:srcRect/>
          <a:stretch/>
        </p:blipFill>
        <p:spPr>
          <a:xfrm>
            <a:off x="2495550" y="2668905"/>
            <a:ext cx="7200900" cy="1520190"/>
          </a:xfrm>
          <a:prstGeom prst="rect">
            <a:avLst/>
          </a:prstGeom>
        </p:spPr>
      </p:pic>
      <p:sp>
        <p:nvSpPr>
          <p:cNvPr id="2" name="ZoneTexte 1"/>
          <p:cNvSpPr txBox="1"/>
          <p:nvPr/>
        </p:nvSpPr>
        <p:spPr>
          <a:xfrm>
            <a:off x="11493224" y="6596390"/>
            <a:ext cx="708301" cy="215444"/>
          </a:xfrm>
          <a:prstGeom prst="rect">
            <a:avLst/>
          </a:prstGeom>
          <a:noFill/>
        </p:spPr>
        <p:txBody>
          <a:bodyPr wrap="square" rtlCol="0">
            <a:spAutoFit/>
          </a:bodyPr>
          <a:lstStyle/>
          <a:p>
            <a:r>
              <a:rPr lang="fr-FR" sz="800" dirty="0" smtClean="0">
                <a:solidFill>
                  <a:schemeClr val="bg1"/>
                </a:solidFill>
                <a:latin typeface="Arial" panose="020B0604020202020204" pitchFamily="34" charset="0"/>
                <a:cs typeface="Arial" panose="020B0604020202020204" pitchFamily="34" charset="0"/>
              </a:rPr>
              <a:t>© C. </a:t>
            </a:r>
            <a:r>
              <a:rPr lang="fr-FR" sz="800" dirty="0" err="1" smtClean="0">
                <a:solidFill>
                  <a:schemeClr val="bg1"/>
                </a:solidFill>
                <a:latin typeface="Arial" panose="020B0604020202020204" pitchFamily="34" charset="0"/>
                <a:cs typeface="Arial" panose="020B0604020202020204" pitchFamily="34" charset="0"/>
              </a:rPr>
              <a:t>Barué</a:t>
            </a:r>
            <a:endParaRPr lang="fr-FR"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244551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ogo seu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E2BA01-0E4B-D450-EA29-B3D7944C2193}"/>
              </a:ext>
            </a:extLst>
          </p:cNvPr>
          <p:cNvPicPr>
            <a:picLocks noChangeAspect="1"/>
          </p:cNvPicPr>
          <p:nvPr/>
        </p:nvPicPr>
        <p:blipFill>
          <a:blip r:embed="rId3"/>
          <a:srcRect/>
          <a:stretch/>
        </p:blipFill>
        <p:spPr>
          <a:xfrm>
            <a:off x="2495550" y="2668905"/>
            <a:ext cx="7200900" cy="1520190"/>
          </a:xfrm>
          <a:prstGeom prst="rect">
            <a:avLst/>
          </a:prstGeom>
        </p:spPr>
      </p:pic>
    </p:spTree>
    <p:extLst>
      <p:ext uri="{BB962C8B-B14F-4D97-AF65-F5344CB8AC3E}">
        <p14:creationId xmlns:p14="http://schemas.microsoft.com/office/powerpoint/2010/main" val="30145669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Logo seul">
    <p:bg>
      <p:bgPr>
        <a:solidFill>
          <a:schemeClr val="tx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E2BA01-0E4B-D450-EA29-B3D7944C2193}"/>
              </a:ext>
            </a:extLst>
          </p:cNvPr>
          <p:cNvPicPr>
            <a:picLocks noChangeAspect="1"/>
          </p:cNvPicPr>
          <p:nvPr/>
        </p:nvPicPr>
        <p:blipFill>
          <a:blip r:embed="rId2"/>
          <a:srcRect/>
          <a:stretch/>
        </p:blipFill>
        <p:spPr>
          <a:xfrm>
            <a:off x="2495550" y="2668905"/>
            <a:ext cx="7200900" cy="1520190"/>
          </a:xfrm>
          <a:prstGeom prst="rect">
            <a:avLst/>
          </a:prstGeom>
        </p:spPr>
      </p:pic>
    </p:spTree>
    <p:extLst>
      <p:ext uri="{BB962C8B-B14F-4D97-AF65-F5344CB8AC3E}">
        <p14:creationId xmlns:p14="http://schemas.microsoft.com/office/powerpoint/2010/main" val="128548419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F84648E8-20C0-A703-5721-F09140286C60}"/>
              </a:ext>
            </a:extLst>
          </p:cNvPr>
          <p:cNvPicPr>
            <a:picLocks noChangeAspect="1"/>
          </p:cNvPicPr>
          <p:nvPr/>
        </p:nvPicPr>
        <p:blipFill>
          <a:blip r:embed="rId3">
            <a:alphaModFix amt="16000"/>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BEEA0C97-D4A6-5A81-BBDC-8810F9C79AFC}"/>
              </a:ext>
            </a:extLst>
          </p:cNvPr>
          <p:cNvSpPr>
            <a:spLocks noGrp="1"/>
          </p:cNvSpPr>
          <p:nvPr>
            <p:ph type="ctrTitle"/>
          </p:nvPr>
        </p:nvSpPr>
        <p:spPr>
          <a:xfrm>
            <a:off x="695325" y="1989137"/>
            <a:ext cx="10801350" cy="1520825"/>
          </a:xfrm>
        </p:spPr>
        <p:txBody>
          <a:bodyPr anchor="b"/>
          <a:lstStyle>
            <a:lvl1pPr algn="ctr">
              <a:defRPr sz="6000">
                <a:solidFill>
                  <a:schemeClr val="bg1"/>
                </a:solidFill>
              </a:defRPr>
            </a:lvl1pPr>
          </a:lstStyle>
          <a:p>
            <a:r>
              <a:rPr lang="fr-FR" smtClean="0"/>
              <a:t>Modifiez le style du titre</a:t>
            </a:r>
            <a:endParaRPr lang="fr-FR" dirty="0"/>
          </a:p>
        </p:txBody>
      </p:sp>
      <p:sp>
        <p:nvSpPr>
          <p:cNvPr id="3" name="Sous-titre 2">
            <a:extLst>
              <a:ext uri="{FF2B5EF4-FFF2-40B4-BE49-F238E27FC236}">
                <a16:creationId xmlns:a16="http://schemas.microsoft.com/office/drawing/2014/main" id="{A0D27957-9A42-116F-EBAE-1D9AFFD38474}"/>
              </a:ext>
            </a:extLst>
          </p:cNvPr>
          <p:cNvSpPr>
            <a:spLocks noGrp="1"/>
          </p:cNvSpPr>
          <p:nvPr>
            <p:ph type="subTitle" idx="1"/>
          </p:nvPr>
        </p:nvSpPr>
        <p:spPr>
          <a:xfrm>
            <a:off x="695325" y="3945698"/>
            <a:ext cx="10801350" cy="131210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dirty="0"/>
          </a:p>
        </p:txBody>
      </p:sp>
      <p:pic>
        <p:nvPicPr>
          <p:cNvPr id="7" name="Image 6" descr="Une image contenant logo, Police, Graphique, symbole&#10;&#10;Description générée automatiquement">
            <a:extLst>
              <a:ext uri="{FF2B5EF4-FFF2-40B4-BE49-F238E27FC236}">
                <a16:creationId xmlns:a16="http://schemas.microsoft.com/office/drawing/2014/main" id="{A2EF189B-E94F-EF08-BB3E-E2B21280D1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16500" y="549275"/>
            <a:ext cx="2159000" cy="455789"/>
          </a:xfrm>
          <a:prstGeom prst="rect">
            <a:avLst/>
          </a:prstGeom>
        </p:spPr>
      </p:pic>
      <p:sp>
        <p:nvSpPr>
          <p:cNvPr id="8" name="Espace réservé de la date 3">
            <a:extLst>
              <a:ext uri="{FF2B5EF4-FFF2-40B4-BE49-F238E27FC236}">
                <a16:creationId xmlns:a16="http://schemas.microsoft.com/office/drawing/2014/main" id="{59431C63-0DA8-1E92-8727-E320525F9C20}"/>
              </a:ext>
            </a:extLst>
          </p:cNvPr>
          <p:cNvSpPr>
            <a:spLocks noGrp="1"/>
          </p:cNvSpPr>
          <p:nvPr>
            <p:ph type="dt" sz="half" idx="2"/>
          </p:nvPr>
        </p:nvSpPr>
        <p:spPr>
          <a:xfrm>
            <a:off x="9696450" y="6319777"/>
            <a:ext cx="1800225" cy="538223"/>
          </a:xfrm>
          <a:prstGeom prst="rect">
            <a:avLst/>
          </a:prstGeom>
        </p:spPr>
        <p:txBody>
          <a:bodyPr vert="horz" lIns="91440" tIns="45720" rIns="91440" bIns="45720" rtlCol="0" anchor="ctr"/>
          <a:lstStyle>
            <a:lvl1pPr algn="r">
              <a:defRPr sz="1000" b="0" i="0">
                <a:solidFill>
                  <a:schemeClr val="tx2"/>
                </a:solidFill>
                <a:latin typeface="Arial" panose="020B0604020202020204" pitchFamily="34" charset="0"/>
              </a:defRPr>
            </a:lvl1pPr>
          </a:lstStyle>
          <a:p>
            <a:fld id="{4B78302F-8455-472B-AF68-295E0EFF103D}" type="datetimeFigureOut">
              <a:rPr lang="fr-FR" smtClean="0"/>
              <a:t>19/11/2024</a:t>
            </a:fld>
            <a:endParaRPr lang="fr-FR"/>
          </a:p>
        </p:txBody>
      </p:sp>
      <p:sp>
        <p:nvSpPr>
          <p:cNvPr id="9" name="Espace réservé du pied de page 4">
            <a:extLst>
              <a:ext uri="{FF2B5EF4-FFF2-40B4-BE49-F238E27FC236}">
                <a16:creationId xmlns:a16="http://schemas.microsoft.com/office/drawing/2014/main" id="{5A12C53B-EA7D-B04E-D3C6-15B1178E1151}"/>
              </a:ext>
            </a:extLst>
          </p:cNvPr>
          <p:cNvSpPr>
            <a:spLocks noGrp="1"/>
          </p:cNvSpPr>
          <p:nvPr>
            <p:ph type="ftr" sz="quarter" idx="3"/>
          </p:nvPr>
        </p:nvSpPr>
        <p:spPr>
          <a:xfrm>
            <a:off x="1244498" y="6319777"/>
            <a:ext cx="2906816" cy="538223"/>
          </a:xfrm>
          <a:prstGeom prst="rect">
            <a:avLst/>
          </a:prstGeom>
        </p:spPr>
        <p:txBody>
          <a:bodyPr vert="horz" lIns="91440" tIns="45720" rIns="91440" bIns="45720" rtlCol="0" anchor="ctr"/>
          <a:lstStyle>
            <a:lvl1pPr algn="l">
              <a:defRPr sz="1000" b="0" i="0">
                <a:solidFill>
                  <a:schemeClr val="tx2"/>
                </a:solidFill>
                <a:latin typeface="Arial" panose="020B0604020202020204" pitchFamily="34" charset="0"/>
              </a:defRPr>
            </a:lvl1pPr>
          </a:lstStyle>
          <a:p>
            <a:endParaRPr lang="fr-FR"/>
          </a:p>
        </p:txBody>
      </p:sp>
      <p:sp>
        <p:nvSpPr>
          <p:cNvPr id="10" name="Espace réservé du numéro de diapositive 5">
            <a:extLst>
              <a:ext uri="{FF2B5EF4-FFF2-40B4-BE49-F238E27FC236}">
                <a16:creationId xmlns:a16="http://schemas.microsoft.com/office/drawing/2014/main" id="{53EC3BAB-1845-1E65-BD2F-A254308DBBAC}"/>
              </a:ext>
            </a:extLst>
          </p:cNvPr>
          <p:cNvSpPr>
            <a:spLocks noGrp="1"/>
          </p:cNvSpPr>
          <p:nvPr>
            <p:ph type="sldNum" sz="quarter" idx="4"/>
          </p:nvPr>
        </p:nvSpPr>
        <p:spPr>
          <a:xfrm>
            <a:off x="695325" y="6319777"/>
            <a:ext cx="504083" cy="538223"/>
          </a:xfrm>
          <a:prstGeom prst="rect">
            <a:avLst/>
          </a:prstGeom>
        </p:spPr>
        <p:txBody>
          <a:bodyPr vert="horz" lIns="91440" tIns="45720" rIns="91440" bIns="45720" rtlCol="0" anchor="ctr"/>
          <a:lstStyle>
            <a:lvl1pPr algn="l">
              <a:defRPr sz="1000" b="0" i="0">
                <a:solidFill>
                  <a:schemeClr val="tx2"/>
                </a:solidFill>
                <a:latin typeface="Arial" panose="020B0604020202020204" pitchFamily="34" charset="0"/>
              </a:defRPr>
            </a:lvl1pPr>
          </a:lstStyle>
          <a:p>
            <a:fld id="{C93BD0E1-CE8A-4705-95E2-6212B803037C}" type="slidenum">
              <a:rPr lang="fr-FR" smtClean="0"/>
              <a:t>‹N°›</a:t>
            </a:fld>
            <a:endParaRPr lang="fr-FR"/>
          </a:p>
        </p:txBody>
      </p:sp>
    </p:spTree>
    <p:extLst>
      <p:ext uri="{BB962C8B-B14F-4D97-AF65-F5344CB8AC3E}">
        <p14:creationId xmlns:p14="http://schemas.microsoft.com/office/powerpoint/2010/main" val="67978914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FE161-F273-FD72-F1A1-439897F66E30}"/>
              </a:ext>
            </a:extLst>
          </p:cNvPr>
          <p:cNvSpPr/>
          <p:nvPr/>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EEA0C97-D4A6-5A81-BBDC-8810F9C79AFC}"/>
              </a:ext>
            </a:extLst>
          </p:cNvPr>
          <p:cNvSpPr>
            <a:spLocks noGrp="1"/>
          </p:cNvSpPr>
          <p:nvPr>
            <p:ph type="ctrTitle"/>
          </p:nvPr>
        </p:nvSpPr>
        <p:spPr>
          <a:xfrm>
            <a:off x="695325" y="1989137"/>
            <a:ext cx="10801350" cy="1520825"/>
          </a:xfrm>
        </p:spPr>
        <p:txBody>
          <a:bodyPr anchor="b"/>
          <a:lstStyle>
            <a:lvl1pPr algn="ctr">
              <a:defRPr sz="6000">
                <a:solidFill>
                  <a:schemeClr val="bg1"/>
                </a:solidFill>
              </a:defRPr>
            </a:lvl1pPr>
          </a:lstStyle>
          <a:p>
            <a:r>
              <a:rPr lang="fr-FR" smtClean="0"/>
              <a:t>Modifiez le style du titre</a:t>
            </a:r>
            <a:endParaRPr lang="fr-FR" dirty="0"/>
          </a:p>
        </p:txBody>
      </p:sp>
      <p:sp>
        <p:nvSpPr>
          <p:cNvPr id="3" name="Sous-titre 2">
            <a:extLst>
              <a:ext uri="{FF2B5EF4-FFF2-40B4-BE49-F238E27FC236}">
                <a16:creationId xmlns:a16="http://schemas.microsoft.com/office/drawing/2014/main" id="{A0D27957-9A42-116F-EBAE-1D9AFFD38474}"/>
              </a:ext>
            </a:extLst>
          </p:cNvPr>
          <p:cNvSpPr>
            <a:spLocks noGrp="1"/>
          </p:cNvSpPr>
          <p:nvPr>
            <p:ph type="subTitle" idx="1"/>
          </p:nvPr>
        </p:nvSpPr>
        <p:spPr>
          <a:xfrm>
            <a:off x="695325" y="3945698"/>
            <a:ext cx="10801350" cy="131210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dirty="0"/>
          </a:p>
        </p:txBody>
      </p:sp>
      <p:pic>
        <p:nvPicPr>
          <p:cNvPr id="7" name="Image 6" descr="Une image contenant logo, Police, Graphique, symbole&#10;&#10;Description générée automatiquement">
            <a:extLst>
              <a:ext uri="{FF2B5EF4-FFF2-40B4-BE49-F238E27FC236}">
                <a16:creationId xmlns:a16="http://schemas.microsoft.com/office/drawing/2014/main" id="{A2EF189B-E94F-EF08-BB3E-E2B21280D1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6500" y="549275"/>
            <a:ext cx="2159000" cy="455789"/>
          </a:xfrm>
          <a:prstGeom prst="rect">
            <a:avLst/>
          </a:prstGeom>
        </p:spPr>
      </p:pic>
      <p:sp>
        <p:nvSpPr>
          <p:cNvPr id="8" name="Espace réservé de la date 3">
            <a:extLst>
              <a:ext uri="{FF2B5EF4-FFF2-40B4-BE49-F238E27FC236}">
                <a16:creationId xmlns:a16="http://schemas.microsoft.com/office/drawing/2014/main" id="{59431C63-0DA8-1E92-8727-E320525F9C20}"/>
              </a:ext>
            </a:extLst>
          </p:cNvPr>
          <p:cNvSpPr>
            <a:spLocks noGrp="1"/>
          </p:cNvSpPr>
          <p:nvPr>
            <p:ph type="dt" sz="half" idx="2"/>
          </p:nvPr>
        </p:nvSpPr>
        <p:spPr>
          <a:xfrm>
            <a:off x="9696450" y="6319777"/>
            <a:ext cx="1800225" cy="538223"/>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defRPr>
            </a:lvl1pPr>
          </a:lstStyle>
          <a:p>
            <a:fld id="{4B78302F-8455-472B-AF68-295E0EFF103D}" type="datetimeFigureOut">
              <a:rPr lang="fr-FR" smtClean="0"/>
              <a:t>19/11/2024</a:t>
            </a:fld>
            <a:endParaRPr lang="fr-FR"/>
          </a:p>
        </p:txBody>
      </p:sp>
      <p:sp>
        <p:nvSpPr>
          <p:cNvPr id="9" name="Espace réservé du pied de page 4">
            <a:extLst>
              <a:ext uri="{FF2B5EF4-FFF2-40B4-BE49-F238E27FC236}">
                <a16:creationId xmlns:a16="http://schemas.microsoft.com/office/drawing/2014/main" id="{5A12C53B-EA7D-B04E-D3C6-15B1178E1151}"/>
              </a:ext>
            </a:extLst>
          </p:cNvPr>
          <p:cNvSpPr>
            <a:spLocks noGrp="1"/>
          </p:cNvSpPr>
          <p:nvPr>
            <p:ph type="ftr" sz="quarter" idx="3"/>
          </p:nvPr>
        </p:nvSpPr>
        <p:spPr>
          <a:xfrm>
            <a:off x="1244498" y="6319777"/>
            <a:ext cx="2906816" cy="538223"/>
          </a:xfrm>
          <a:prstGeom prst="rect">
            <a:avLst/>
          </a:prstGeom>
        </p:spPr>
        <p:txBody>
          <a:bodyPr vert="horz" lIns="91440" tIns="45720" rIns="91440" bIns="45720" rtlCol="0" anchor="ctr"/>
          <a:lstStyle>
            <a:lvl1pPr algn="l">
              <a:defRPr sz="1000" b="0" i="0">
                <a:solidFill>
                  <a:schemeClr val="bg1"/>
                </a:solidFill>
                <a:latin typeface="Arial" panose="020B0604020202020204" pitchFamily="34" charset="0"/>
              </a:defRPr>
            </a:lvl1pPr>
          </a:lstStyle>
          <a:p>
            <a:endParaRPr lang="fr-FR"/>
          </a:p>
        </p:txBody>
      </p:sp>
      <p:sp>
        <p:nvSpPr>
          <p:cNvPr id="10" name="Espace réservé du numéro de diapositive 5">
            <a:extLst>
              <a:ext uri="{FF2B5EF4-FFF2-40B4-BE49-F238E27FC236}">
                <a16:creationId xmlns:a16="http://schemas.microsoft.com/office/drawing/2014/main" id="{53EC3BAB-1845-1E65-BD2F-A254308DBBAC}"/>
              </a:ext>
            </a:extLst>
          </p:cNvPr>
          <p:cNvSpPr>
            <a:spLocks noGrp="1"/>
          </p:cNvSpPr>
          <p:nvPr>
            <p:ph type="sldNum" sz="quarter" idx="4"/>
          </p:nvPr>
        </p:nvSpPr>
        <p:spPr>
          <a:xfrm>
            <a:off x="695325" y="6319777"/>
            <a:ext cx="504083" cy="538223"/>
          </a:xfrm>
          <a:prstGeom prst="rect">
            <a:avLst/>
          </a:prstGeom>
        </p:spPr>
        <p:txBody>
          <a:bodyPr vert="horz" lIns="91440" tIns="45720" rIns="91440" bIns="45720" rtlCol="0" anchor="ctr"/>
          <a:lstStyle>
            <a:lvl1pPr algn="l">
              <a:defRPr sz="1000" b="0" i="0">
                <a:solidFill>
                  <a:schemeClr val="bg1"/>
                </a:solidFill>
                <a:latin typeface="Arial" panose="020B0604020202020204" pitchFamily="34" charset="0"/>
              </a:defRPr>
            </a:lvl1pPr>
          </a:lstStyle>
          <a:p>
            <a:fld id="{C93BD0E1-CE8A-4705-95E2-6212B803037C}" type="slidenum">
              <a:rPr lang="fr-FR" smtClean="0"/>
              <a:t>‹N°›</a:t>
            </a:fld>
            <a:endParaRPr lang="fr-FR"/>
          </a:p>
        </p:txBody>
      </p:sp>
      <p:sp>
        <p:nvSpPr>
          <p:cNvPr id="11" name="ZoneTexte 10"/>
          <p:cNvSpPr txBox="1"/>
          <p:nvPr/>
        </p:nvSpPr>
        <p:spPr>
          <a:xfrm rot="16200000">
            <a:off x="11273066" y="5939065"/>
            <a:ext cx="1622425" cy="215444"/>
          </a:xfrm>
          <a:prstGeom prst="rect">
            <a:avLst/>
          </a:prstGeom>
          <a:noFill/>
        </p:spPr>
        <p:txBody>
          <a:bodyPr wrap="square" rtlCol="0">
            <a:spAutoFit/>
          </a:bodyPr>
          <a:lstStyle/>
          <a:p>
            <a:r>
              <a:rPr lang="fr-FR" sz="800" dirty="0" smtClean="0">
                <a:solidFill>
                  <a:schemeClr val="bg1"/>
                </a:solidFill>
                <a:latin typeface="Arial" panose="020B0604020202020204" pitchFamily="34" charset="0"/>
                <a:cs typeface="Arial" panose="020B0604020202020204" pitchFamily="34" charset="0"/>
              </a:rPr>
              <a:t>© Ph.</a:t>
            </a:r>
            <a:r>
              <a:rPr lang="fr-FR" sz="800" baseline="0" dirty="0" smtClean="0">
                <a:solidFill>
                  <a:schemeClr val="bg1"/>
                </a:solidFill>
                <a:latin typeface="Arial" panose="020B0604020202020204" pitchFamily="34" charset="0"/>
                <a:cs typeface="Arial" panose="020B0604020202020204" pitchFamily="34" charset="0"/>
              </a:rPr>
              <a:t> </a:t>
            </a:r>
            <a:r>
              <a:rPr lang="fr-FR" sz="800" baseline="0" dirty="0" err="1" smtClean="0">
                <a:solidFill>
                  <a:schemeClr val="bg1"/>
                </a:solidFill>
                <a:latin typeface="Arial" panose="020B0604020202020204" pitchFamily="34" charset="0"/>
                <a:cs typeface="Arial" panose="020B0604020202020204" pitchFamily="34" charset="0"/>
              </a:rPr>
              <a:t>Stroppa</a:t>
            </a:r>
            <a:r>
              <a:rPr lang="fr-FR" sz="800" baseline="0" dirty="0" smtClean="0">
                <a:solidFill>
                  <a:schemeClr val="bg1"/>
                </a:solidFill>
                <a:latin typeface="Arial" panose="020B0604020202020204" pitchFamily="34" charset="0"/>
                <a:cs typeface="Arial" panose="020B0604020202020204" pitchFamily="34" charset="0"/>
              </a:rPr>
              <a:t>/CEA</a:t>
            </a:r>
            <a:endParaRPr lang="fr-FR"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2369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02E092-44B4-6B96-043F-72E6A77F24E8}"/>
              </a:ext>
            </a:extLst>
          </p:cNvPr>
          <p:cNvSpPr/>
          <p:nvPr/>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EEA0C97-D4A6-5A81-BBDC-8810F9C79AFC}"/>
              </a:ext>
            </a:extLst>
          </p:cNvPr>
          <p:cNvSpPr>
            <a:spLocks noGrp="1"/>
          </p:cNvSpPr>
          <p:nvPr>
            <p:ph type="ctrTitle"/>
          </p:nvPr>
        </p:nvSpPr>
        <p:spPr>
          <a:xfrm>
            <a:off x="695325" y="1989137"/>
            <a:ext cx="10801350" cy="1520825"/>
          </a:xfrm>
        </p:spPr>
        <p:txBody>
          <a:bodyPr anchor="b"/>
          <a:lstStyle>
            <a:lvl1pPr algn="ctr">
              <a:defRPr sz="6000">
                <a:solidFill>
                  <a:schemeClr val="bg1"/>
                </a:solidFill>
              </a:defRPr>
            </a:lvl1pPr>
          </a:lstStyle>
          <a:p>
            <a:r>
              <a:rPr lang="fr-FR" smtClean="0"/>
              <a:t>Modifiez le style du titre</a:t>
            </a:r>
            <a:endParaRPr lang="fr-FR" dirty="0"/>
          </a:p>
        </p:txBody>
      </p:sp>
      <p:sp>
        <p:nvSpPr>
          <p:cNvPr id="3" name="Sous-titre 2">
            <a:extLst>
              <a:ext uri="{FF2B5EF4-FFF2-40B4-BE49-F238E27FC236}">
                <a16:creationId xmlns:a16="http://schemas.microsoft.com/office/drawing/2014/main" id="{A0D27957-9A42-116F-EBAE-1D9AFFD38474}"/>
              </a:ext>
            </a:extLst>
          </p:cNvPr>
          <p:cNvSpPr>
            <a:spLocks noGrp="1"/>
          </p:cNvSpPr>
          <p:nvPr>
            <p:ph type="subTitle" idx="1"/>
          </p:nvPr>
        </p:nvSpPr>
        <p:spPr>
          <a:xfrm>
            <a:off x="695325" y="3945698"/>
            <a:ext cx="10801350" cy="131210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dirty="0"/>
          </a:p>
        </p:txBody>
      </p:sp>
      <p:pic>
        <p:nvPicPr>
          <p:cNvPr id="7" name="Image 6" descr="Une image contenant logo, Police, Graphique, symbole&#10;&#10;Description générée automatiquement">
            <a:extLst>
              <a:ext uri="{FF2B5EF4-FFF2-40B4-BE49-F238E27FC236}">
                <a16:creationId xmlns:a16="http://schemas.microsoft.com/office/drawing/2014/main" id="{A2EF189B-E94F-EF08-BB3E-E2B21280D1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6500" y="549275"/>
            <a:ext cx="2159000" cy="455789"/>
          </a:xfrm>
          <a:prstGeom prst="rect">
            <a:avLst/>
          </a:prstGeom>
        </p:spPr>
      </p:pic>
      <p:sp>
        <p:nvSpPr>
          <p:cNvPr id="8" name="Espace réservé de la date 3">
            <a:extLst>
              <a:ext uri="{FF2B5EF4-FFF2-40B4-BE49-F238E27FC236}">
                <a16:creationId xmlns:a16="http://schemas.microsoft.com/office/drawing/2014/main" id="{59431C63-0DA8-1E92-8727-E320525F9C20}"/>
              </a:ext>
            </a:extLst>
          </p:cNvPr>
          <p:cNvSpPr>
            <a:spLocks noGrp="1"/>
          </p:cNvSpPr>
          <p:nvPr>
            <p:ph type="dt" sz="half" idx="2"/>
          </p:nvPr>
        </p:nvSpPr>
        <p:spPr>
          <a:xfrm>
            <a:off x="9696450" y="6319777"/>
            <a:ext cx="1800225" cy="538223"/>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defRPr>
            </a:lvl1pPr>
          </a:lstStyle>
          <a:p>
            <a:fld id="{4B78302F-8455-472B-AF68-295E0EFF103D}" type="datetimeFigureOut">
              <a:rPr lang="fr-FR" smtClean="0"/>
              <a:t>19/11/2024</a:t>
            </a:fld>
            <a:endParaRPr lang="fr-FR"/>
          </a:p>
        </p:txBody>
      </p:sp>
      <p:sp>
        <p:nvSpPr>
          <p:cNvPr id="9" name="Espace réservé du pied de page 4">
            <a:extLst>
              <a:ext uri="{FF2B5EF4-FFF2-40B4-BE49-F238E27FC236}">
                <a16:creationId xmlns:a16="http://schemas.microsoft.com/office/drawing/2014/main" id="{5A12C53B-EA7D-B04E-D3C6-15B1178E1151}"/>
              </a:ext>
            </a:extLst>
          </p:cNvPr>
          <p:cNvSpPr>
            <a:spLocks noGrp="1"/>
          </p:cNvSpPr>
          <p:nvPr>
            <p:ph type="ftr" sz="quarter" idx="3"/>
          </p:nvPr>
        </p:nvSpPr>
        <p:spPr>
          <a:xfrm>
            <a:off x="1244498" y="6319777"/>
            <a:ext cx="2906816" cy="538223"/>
          </a:xfrm>
          <a:prstGeom prst="rect">
            <a:avLst/>
          </a:prstGeom>
        </p:spPr>
        <p:txBody>
          <a:bodyPr vert="horz" lIns="91440" tIns="45720" rIns="91440" bIns="45720" rtlCol="0" anchor="ctr"/>
          <a:lstStyle>
            <a:lvl1pPr algn="l">
              <a:defRPr sz="1000" b="0" i="0">
                <a:solidFill>
                  <a:schemeClr val="bg1"/>
                </a:solidFill>
                <a:latin typeface="Arial" panose="020B0604020202020204" pitchFamily="34" charset="0"/>
              </a:defRPr>
            </a:lvl1pPr>
          </a:lstStyle>
          <a:p>
            <a:endParaRPr lang="fr-FR"/>
          </a:p>
        </p:txBody>
      </p:sp>
      <p:sp>
        <p:nvSpPr>
          <p:cNvPr id="10" name="Espace réservé du numéro de diapositive 5">
            <a:extLst>
              <a:ext uri="{FF2B5EF4-FFF2-40B4-BE49-F238E27FC236}">
                <a16:creationId xmlns:a16="http://schemas.microsoft.com/office/drawing/2014/main" id="{53EC3BAB-1845-1E65-BD2F-A254308DBBAC}"/>
              </a:ext>
            </a:extLst>
          </p:cNvPr>
          <p:cNvSpPr>
            <a:spLocks noGrp="1"/>
          </p:cNvSpPr>
          <p:nvPr>
            <p:ph type="sldNum" sz="quarter" idx="4"/>
          </p:nvPr>
        </p:nvSpPr>
        <p:spPr>
          <a:xfrm>
            <a:off x="695325" y="6319777"/>
            <a:ext cx="504083" cy="538223"/>
          </a:xfrm>
          <a:prstGeom prst="rect">
            <a:avLst/>
          </a:prstGeom>
        </p:spPr>
        <p:txBody>
          <a:bodyPr vert="horz" lIns="91440" tIns="45720" rIns="91440" bIns="45720" rtlCol="0" anchor="ctr"/>
          <a:lstStyle>
            <a:lvl1pPr algn="l">
              <a:defRPr sz="1000" b="0" i="0">
                <a:solidFill>
                  <a:schemeClr val="bg1"/>
                </a:solidFill>
                <a:latin typeface="Arial" panose="020B0604020202020204" pitchFamily="34" charset="0"/>
              </a:defRPr>
            </a:lvl1pPr>
          </a:lstStyle>
          <a:p>
            <a:fld id="{C93BD0E1-CE8A-4705-95E2-6212B803037C}" type="slidenum">
              <a:rPr lang="fr-FR" smtClean="0"/>
              <a:t>‹N°›</a:t>
            </a:fld>
            <a:endParaRPr lang="fr-FR"/>
          </a:p>
        </p:txBody>
      </p:sp>
      <p:sp>
        <p:nvSpPr>
          <p:cNvPr id="11" name="ZoneTexte 10"/>
          <p:cNvSpPr txBox="1"/>
          <p:nvPr/>
        </p:nvSpPr>
        <p:spPr>
          <a:xfrm rot="16200000">
            <a:off x="11273066" y="5939065"/>
            <a:ext cx="1622425" cy="215444"/>
          </a:xfrm>
          <a:prstGeom prst="rect">
            <a:avLst/>
          </a:prstGeom>
          <a:noFill/>
        </p:spPr>
        <p:txBody>
          <a:bodyPr wrap="square" rtlCol="0">
            <a:spAutoFit/>
          </a:bodyPr>
          <a:lstStyle/>
          <a:p>
            <a:r>
              <a:rPr lang="fr-FR" sz="800" dirty="0" smtClean="0">
                <a:solidFill>
                  <a:schemeClr val="bg1"/>
                </a:solidFill>
                <a:latin typeface="Arial" panose="020B0604020202020204" pitchFamily="34" charset="0"/>
                <a:cs typeface="Arial" panose="020B0604020202020204" pitchFamily="34" charset="0"/>
              </a:rPr>
              <a:t>© Ph.</a:t>
            </a:r>
            <a:r>
              <a:rPr lang="fr-FR" sz="800" baseline="0" dirty="0" smtClean="0">
                <a:solidFill>
                  <a:schemeClr val="bg1"/>
                </a:solidFill>
                <a:latin typeface="Arial" panose="020B0604020202020204" pitchFamily="34" charset="0"/>
                <a:cs typeface="Arial" panose="020B0604020202020204" pitchFamily="34" charset="0"/>
              </a:rPr>
              <a:t> </a:t>
            </a:r>
            <a:r>
              <a:rPr lang="fr-FR" sz="800" baseline="0" dirty="0" err="1" smtClean="0">
                <a:solidFill>
                  <a:schemeClr val="bg1"/>
                </a:solidFill>
                <a:latin typeface="Arial" panose="020B0604020202020204" pitchFamily="34" charset="0"/>
                <a:cs typeface="Arial" panose="020B0604020202020204" pitchFamily="34" charset="0"/>
              </a:rPr>
              <a:t>Stroppa</a:t>
            </a:r>
            <a:r>
              <a:rPr lang="fr-FR" sz="800" baseline="0" dirty="0" smtClean="0">
                <a:solidFill>
                  <a:schemeClr val="bg1"/>
                </a:solidFill>
                <a:latin typeface="Arial" panose="020B0604020202020204" pitchFamily="34" charset="0"/>
                <a:cs typeface="Arial" panose="020B0604020202020204" pitchFamily="34" charset="0"/>
              </a:rPr>
              <a:t>/CEA</a:t>
            </a:r>
            <a:endParaRPr lang="fr-FR"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3944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760A5-4195-9E50-D0C2-1CD72DFF81EC}"/>
              </a:ext>
            </a:extLst>
          </p:cNvPr>
          <p:cNvSpPr/>
          <p:nvPr/>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EEA0C97-D4A6-5A81-BBDC-8810F9C79AFC}"/>
              </a:ext>
            </a:extLst>
          </p:cNvPr>
          <p:cNvSpPr>
            <a:spLocks noGrp="1"/>
          </p:cNvSpPr>
          <p:nvPr>
            <p:ph type="ctrTitle"/>
          </p:nvPr>
        </p:nvSpPr>
        <p:spPr>
          <a:xfrm>
            <a:off x="695325" y="1989137"/>
            <a:ext cx="10801350" cy="1520825"/>
          </a:xfrm>
        </p:spPr>
        <p:txBody>
          <a:bodyPr anchor="b"/>
          <a:lstStyle>
            <a:lvl1pPr algn="ctr">
              <a:defRPr sz="6000">
                <a:solidFill>
                  <a:schemeClr val="bg1"/>
                </a:solidFill>
              </a:defRPr>
            </a:lvl1pPr>
          </a:lstStyle>
          <a:p>
            <a:r>
              <a:rPr lang="fr-FR" smtClean="0"/>
              <a:t>Modifiez le style du titre</a:t>
            </a:r>
            <a:endParaRPr lang="fr-FR" dirty="0"/>
          </a:p>
        </p:txBody>
      </p:sp>
      <p:sp>
        <p:nvSpPr>
          <p:cNvPr id="3" name="Sous-titre 2">
            <a:extLst>
              <a:ext uri="{FF2B5EF4-FFF2-40B4-BE49-F238E27FC236}">
                <a16:creationId xmlns:a16="http://schemas.microsoft.com/office/drawing/2014/main" id="{A0D27957-9A42-116F-EBAE-1D9AFFD38474}"/>
              </a:ext>
            </a:extLst>
          </p:cNvPr>
          <p:cNvSpPr>
            <a:spLocks noGrp="1"/>
          </p:cNvSpPr>
          <p:nvPr>
            <p:ph type="subTitle" idx="1"/>
          </p:nvPr>
        </p:nvSpPr>
        <p:spPr>
          <a:xfrm>
            <a:off x="695325" y="3945698"/>
            <a:ext cx="10801350" cy="131210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dirty="0"/>
          </a:p>
        </p:txBody>
      </p:sp>
      <p:pic>
        <p:nvPicPr>
          <p:cNvPr id="7" name="Image 6" descr="Une image contenant logo, Police, Graphique, symbole&#10;&#10;Description générée automatiquement">
            <a:extLst>
              <a:ext uri="{FF2B5EF4-FFF2-40B4-BE49-F238E27FC236}">
                <a16:creationId xmlns:a16="http://schemas.microsoft.com/office/drawing/2014/main" id="{A2EF189B-E94F-EF08-BB3E-E2B21280D1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6500" y="549275"/>
            <a:ext cx="2159000" cy="455789"/>
          </a:xfrm>
          <a:prstGeom prst="rect">
            <a:avLst/>
          </a:prstGeom>
        </p:spPr>
      </p:pic>
      <p:sp>
        <p:nvSpPr>
          <p:cNvPr id="8" name="Espace réservé de la date 3">
            <a:extLst>
              <a:ext uri="{FF2B5EF4-FFF2-40B4-BE49-F238E27FC236}">
                <a16:creationId xmlns:a16="http://schemas.microsoft.com/office/drawing/2014/main" id="{59431C63-0DA8-1E92-8727-E320525F9C20}"/>
              </a:ext>
            </a:extLst>
          </p:cNvPr>
          <p:cNvSpPr>
            <a:spLocks noGrp="1"/>
          </p:cNvSpPr>
          <p:nvPr>
            <p:ph type="dt" sz="half" idx="2"/>
          </p:nvPr>
        </p:nvSpPr>
        <p:spPr>
          <a:xfrm>
            <a:off x="9696450" y="6319777"/>
            <a:ext cx="1800225" cy="538223"/>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defRPr>
            </a:lvl1pPr>
          </a:lstStyle>
          <a:p>
            <a:fld id="{4B78302F-8455-472B-AF68-295E0EFF103D}" type="datetimeFigureOut">
              <a:rPr lang="fr-FR" smtClean="0"/>
              <a:t>19/11/2024</a:t>
            </a:fld>
            <a:endParaRPr lang="fr-FR"/>
          </a:p>
        </p:txBody>
      </p:sp>
      <p:sp>
        <p:nvSpPr>
          <p:cNvPr id="9" name="Espace réservé du pied de page 4">
            <a:extLst>
              <a:ext uri="{FF2B5EF4-FFF2-40B4-BE49-F238E27FC236}">
                <a16:creationId xmlns:a16="http://schemas.microsoft.com/office/drawing/2014/main" id="{5A12C53B-EA7D-B04E-D3C6-15B1178E1151}"/>
              </a:ext>
            </a:extLst>
          </p:cNvPr>
          <p:cNvSpPr>
            <a:spLocks noGrp="1"/>
          </p:cNvSpPr>
          <p:nvPr>
            <p:ph type="ftr" sz="quarter" idx="3"/>
          </p:nvPr>
        </p:nvSpPr>
        <p:spPr>
          <a:xfrm>
            <a:off x="1244498" y="6319777"/>
            <a:ext cx="2906816" cy="538223"/>
          </a:xfrm>
          <a:prstGeom prst="rect">
            <a:avLst/>
          </a:prstGeom>
        </p:spPr>
        <p:txBody>
          <a:bodyPr vert="horz" lIns="91440" tIns="45720" rIns="91440" bIns="45720" rtlCol="0" anchor="ctr"/>
          <a:lstStyle>
            <a:lvl1pPr algn="l">
              <a:defRPr sz="1000" b="0" i="0">
                <a:solidFill>
                  <a:schemeClr val="bg1"/>
                </a:solidFill>
                <a:latin typeface="Arial" panose="020B0604020202020204" pitchFamily="34" charset="0"/>
              </a:defRPr>
            </a:lvl1pPr>
          </a:lstStyle>
          <a:p>
            <a:endParaRPr lang="fr-FR"/>
          </a:p>
        </p:txBody>
      </p:sp>
      <p:sp>
        <p:nvSpPr>
          <p:cNvPr id="10" name="Espace réservé du numéro de diapositive 5">
            <a:extLst>
              <a:ext uri="{FF2B5EF4-FFF2-40B4-BE49-F238E27FC236}">
                <a16:creationId xmlns:a16="http://schemas.microsoft.com/office/drawing/2014/main" id="{53EC3BAB-1845-1E65-BD2F-A254308DBBAC}"/>
              </a:ext>
            </a:extLst>
          </p:cNvPr>
          <p:cNvSpPr>
            <a:spLocks noGrp="1"/>
          </p:cNvSpPr>
          <p:nvPr>
            <p:ph type="sldNum" sz="quarter" idx="4"/>
          </p:nvPr>
        </p:nvSpPr>
        <p:spPr>
          <a:xfrm>
            <a:off x="695325" y="6319777"/>
            <a:ext cx="504083" cy="538223"/>
          </a:xfrm>
          <a:prstGeom prst="rect">
            <a:avLst/>
          </a:prstGeom>
        </p:spPr>
        <p:txBody>
          <a:bodyPr vert="horz" lIns="91440" tIns="45720" rIns="91440" bIns="45720" rtlCol="0" anchor="ctr"/>
          <a:lstStyle>
            <a:lvl1pPr algn="l">
              <a:defRPr sz="1000" b="0" i="0">
                <a:solidFill>
                  <a:schemeClr val="bg1"/>
                </a:solidFill>
                <a:latin typeface="Arial" panose="020B0604020202020204" pitchFamily="34" charset="0"/>
              </a:defRPr>
            </a:lvl1pPr>
          </a:lstStyle>
          <a:p>
            <a:fld id="{C93BD0E1-CE8A-4705-95E2-6212B803037C}" type="slidenum">
              <a:rPr lang="fr-FR" smtClean="0"/>
              <a:t>‹N°›</a:t>
            </a:fld>
            <a:endParaRPr lang="fr-FR"/>
          </a:p>
        </p:txBody>
      </p:sp>
      <p:sp>
        <p:nvSpPr>
          <p:cNvPr id="11" name="ZoneTexte 10"/>
          <p:cNvSpPr txBox="1"/>
          <p:nvPr/>
        </p:nvSpPr>
        <p:spPr>
          <a:xfrm rot="16200000">
            <a:off x="11273066" y="5939065"/>
            <a:ext cx="1622425" cy="215444"/>
          </a:xfrm>
          <a:prstGeom prst="rect">
            <a:avLst/>
          </a:prstGeom>
          <a:noFill/>
        </p:spPr>
        <p:txBody>
          <a:bodyPr wrap="square" rtlCol="0">
            <a:spAutoFit/>
          </a:bodyPr>
          <a:lstStyle/>
          <a:p>
            <a:r>
              <a:rPr lang="fr-FR" sz="800" dirty="0" smtClean="0">
                <a:solidFill>
                  <a:schemeClr val="bg1"/>
                </a:solidFill>
                <a:latin typeface="Arial" panose="020B0604020202020204" pitchFamily="34" charset="0"/>
                <a:cs typeface="Arial" panose="020B0604020202020204" pitchFamily="34" charset="0"/>
              </a:rPr>
              <a:t>© Ph.</a:t>
            </a:r>
            <a:r>
              <a:rPr lang="fr-FR" sz="800" baseline="0" dirty="0" smtClean="0">
                <a:solidFill>
                  <a:schemeClr val="bg1"/>
                </a:solidFill>
                <a:latin typeface="Arial" panose="020B0604020202020204" pitchFamily="34" charset="0"/>
                <a:cs typeface="Arial" panose="020B0604020202020204" pitchFamily="34" charset="0"/>
              </a:rPr>
              <a:t> </a:t>
            </a:r>
            <a:r>
              <a:rPr lang="fr-FR" sz="800" baseline="0" dirty="0" err="1" smtClean="0">
                <a:solidFill>
                  <a:schemeClr val="bg1"/>
                </a:solidFill>
                <a:latin typeface="Arial" panose="020B0604020202020204" pitchFamily="34" charset="0"/>
                <a:cs typeface="Arial" panose="020B0604020202020204" pitchFamily="34" charset="0"/>
              </a:rPr>
              <a:t>Stroppa</a:t>
            </a:r>
            <a:r>
              <a:rPr lang="fr-FR" sz="800" baseline="0" dirty="0" smtClean="0">
                <a:solidFill>
                  <a:schemeClr val="bg1"/>
                </a:solidFill>
                <a:latin typeface="Arial" panose="020B0604020202020204" pitchFamily="34" charset="0"/>
                <a:cs typeface="Arial" panose="020B0604020202020204" pitchFamily="34" charset="0"/>
              </a:rPr>
              <a:t>/CEA</a:t>
            </a:r>
            <a:endParaRPr lang="fr-FR"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372405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B78302F-8455-472B-AF68-295E0EFF103D}" type="datetimeFigureOut">
              <a:rPr lang="fr-FR" smtClean="0"/>
              <a:t>19/11/2024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3BD0E1-CE8A-4705-95E2-6212B803037C}" type="slidenum">
              <a:rPr lang="fr-FR" smtClean="0"/>
              <a:t>‹N°›</a:t>
            </a:fld>
            <a:endParaRPr lang="fr-FR"/>
          </a:p>
        </p:txBody>
      </p:sp>
    </p:spTree>
    <p:extLst>
      <p:ext uri="{BB962C8B-B14F-4D97-AF65-F5344CB8AC3E}">
        <p14:creationId xmlns:p14="http://schemas.microsoft.com/office/powerpoint/2010/main" val="1119545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itre de section">
    <p:bg>
      <p:bgPr>
        <a:solidFill>
          <a:schemeClr val="accent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p:nvPicPr>
        <p:blipFill>
          <a:blip r:embed="rId2">
            <a:alphaModFix amt="16000"/>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2529444"/>
            <a:ext cx="10801349" cy="1793319"/>
          </a:xfrm>
        </p:spPr>
        <p:txBody>
          <a:bodyPr anchor="b"/>
          <a:lstStyle>
            <a:lvl1pPr>
              <a:defRPr sz="6000">
                <a:solidFill>
                  <a:schemeClr val="bg1"/>
                </a:solidFill>
              </a:defRPr>
            </a:lvl1pPr>
          </a:lstStyle>
          <a:p>
            <a:r>
              <a:rPr lang="fr-FR" smtClean="0"/>
              <a:t>Modifiez le style du titre</a:t>
            </a:r>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4868863"/>
            <a:ext cx="10801349" cy="1260475"/>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a:extLst>
              <a:ext uri="{FF2B5EF4-FFF2-40B4-BE49-F238E27FC236}">
                <a16:creationId xmlns:a16="http://schemas.microsoft.com/office/drawing/2014/main" id="{C847DF57-188A-5BFF-1735-2773014924CF}"/>
              </a:ext>
            </a:extLst>
          </p:cNvPr>
          <p:cNvSpPr>
            <a:spLocks noGrp="1"/>
          </p:cNvSpPr>
          <p:nvPr>
            <p:ph type="dt" sz="half" idx="10"/>
          </p:nvPr>
        </p:nvSpPr>
        <p:spPr/>
        <p:txBody>
          <a:bodyPr/>
          <a:lstStyle>
            <a:lvl1pPr>
              <a:defRPr>
                <a:solidFill>
                  <a:schemeClr val="bg1"/>
                </a:solidFill>
              </a:defRPr>
            </a:lvl1pPr>
          </a:lstStyle>
          <a:p>
            <a:fld id="{4B78302F-8455-472B-AF68-295E0EFF103D}" type="datetimeFigureOut">
              <a:rPr lang="fr-FR" smtClean="0"/>
              <a:t>19/11/2024</a:t>
            </a:fld>
            <a:endParaRPr lang="fr-FR"/>
          </a:p>
        </p:txBody>
      </p:sp>
      <p:sp>
        <p:nvSpPr>
          <p:cNvPr id="5" name="Espace réservé du pied de page 4">
            <a:extLst>
              <a:ext uri="{FF2B5EF4-FFF2-40B4-BE49-F238E27FC236}">
                <a16:creationId xmlns:a16="http://schemas.microsoft.com/office/drawing/2014/main" id="{1B7754A4-6EC4-C723-9991-66E5B5243920}"/>
              </a:ext>
            </a:extLst>
          </p:cNvPr>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numéro de diapositive 5">
            <a:extLst>
              <a:ext uri="{FF2B5EF4-FFF2-40B4-BE49-F238E27FC236}">
                <a16:creationId xmlns:a16="http://schemas.microsoft.com/office/drawing/2014/main" id="{518D2423-CF12-50E0-0B14-2C87A9B80BD8}"/>
              </a:ext>
            </a:extLst>
          </p:cNvPr>
          <p:cNvSpPr>
            <a:spLocks noGrp="1"/>
          </p:cNvSpPr>
          <p:nvPr>
            <p:ph type="sldNum" sz="quarter" idx="12"/>
          </p:nvPr>
        </p:nvSpPr>
        <p:spPr/>
        <p:txBody>
          <a:bodyPr/>
          <a:lstStyle>
            <a:lvl1pPr>
              <a:defRPr>
                <a:solidFill>
                  <a:schemeClr val="bg1"/>
                </a:solidFill>
              </a:defRPr>
            </a:lvl1pPr>
          </a:lstStyle>
          <a:p>
            <a:fld id="{C93BD0E1-CE8A-4705-95E2-6212B803037C}" type="slidenum">
              <a:rPr lang="fr-FR" smtClean="0"/>
              <a:t>‹N°›</a:t>
            </a:fld>
            <a:endParaRPr lang="fr-FR"/>
          </a:p>
        </p:txBody>
      </p:sp>
      <p:pic>
        <p:nvPicPr>
          <p:cNvPr id="11" name="Image 10" descr="Une image contenant logo, Police, Graphique, symbole&#10;&#10;Description générée automatiquement">
            <a:extLst>
              <a:ext uri="{FF2B5EF4-FFF2-40B4-BE49-F238E27FC236}">
                <a16:creationId xmlns:a16="http://schemas.microsoft.com/office/drawing/2014/main" id="{88301A21-9A79-DD79-75FC-B810BD27EA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9225" y="549275"/>
            <a:ext cx="1187450" cy="250684"/>
          </a:xfrm>
          <a:prstGeom prst="rect">
            <a:avLst/>
          </a:prstGeom>
        </p:spPr>
      </p:pic>
      <p:cxnSp>
        <p:nvCxnSpPr>
          <p:cNvPr id="7" name="Connecteur droit 6">
            <a:extLst>
              <a:ext uri="{FF2B5EF4-FFF2-40B4-BE49-F238E27FC236}">
                <a16:creationId xmlns:a16="http://schemas.microsoft.com/office/drawing/2014/main" id="{78610D1D-84AD-FFBB-5730-69FC2578F4E0}"/>
              </a:ext>
            </a:extLst>
          </p:cNvPr>
          <p:cNvCxnSpPr/>
          <p:nvPr/>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90270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_Titre de section">
    <p:bg>
      <p:bgPr>
        <a:solidFill>
          <a:srgbClr val="261F4D"/>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p:nvPicPr>
        <p:blipFill>
          <a:blip r:embed="rId2">
            <a:alphaModFix amt="16000"/>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2529444"/>
            <a:ext cx="10801349" cy="1793319"/>
          </a:xfrm>
        </p:spPr>
        <p:txBody>
          <a:bodyPr anchor="b"/>
          <a:lstStyle>
            <a:lvl1pPr>
              <a:defRPr sz="6000">
                <a:solidFill>
                  <a:schemeClr val="bg1"/>
                </a:solidFill>
              </a:defRPr>
            </a:lvl1pPr>
          </a:lstStyle>
          <a:p>
            <a:r>
              <a:rPr lang="fr-FR" smtClean="0"/>
              <a:t>Modifiez le style du titre</a:t>
            </a:r>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4868863"/>
            <a:ext cx="10801349" cy="1260475"/>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a:extLst>
              <a:ext uri="{FF2B5EF4-FFF2-40B4-BE49-F238E27FC236}">
                <a16:creationId xmlns:a16="http://schemas.microsoft.com/office/drawing/2014/main" id="{C847DF57-188A-5BFF-1735-2773014924CF}"/>
              </a:ext>
            </a:extLst>
          </p:cNvPr>
          <p:cNvSpPr>
            <a:spLocks noGrp="1"/>
          </p:cNvSpPr>
          <p:nvPr>
            <p:ph type="dt" sz="half" idx="10"/>
          </p:nvPr>
        </p:nvSpPr>
        <p:spPr/>
        <p:txBody>
          <a:bodyPr/>
          <a:lstStyle>
            <a:lvl1pPr>
              <a:defRPr>
                <a:solidFill>
                  <a:schemeClr val="bg1"/>
                </a:solidFill>
              </a:defRPr>
            </a:lvl1pPr>
          </a:lstStyle>
          <a:p>
            <a:fld id="{4B78302F-8455-472B-AF68-295E0EFF103D}" type="datetimeFigureOut">
              <a:rPr lang="fr-FR" smtClean="0"/>
              <a:t>19/11/2024</a:t>
            </a:fld>
            <a:endParaRPr lang="fr-FR"/>
          </a:p>
        </p:txBody>
      </p:sp>
      <p:sp>
        <p:nvSpPr>
          <p:cNvPr id="5" name="Espace réservé du pied de page 4">
            <a:extLst>
              <a:ext uri="{FF2B5EF4-FFF2-40B4-BE49-F238E27FC236}">
                <a16:creationId xmlns:a16="http://schemas.microsoft.com/office/drawing/2014/main" id="{1B7754A4-6EC4-C723-9991-66E5B5243920}"/>
              </a:ext>
            </a:extLst>
          </p:cNvPr>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numéro de diapositive 5">
            <a:extLst>
              <a:ext uri="{FF2B5EF4-FFF2-40B4-BE49-F238E27FC236}">
                <a16:creationId xmlns:a16="http://schemas.microsoft.com/office/drawing/2014/main" id="{518D2423-CF12-50E0-0B14-2C87A9B80BD8}"/>
              </a:ext>
            </a:extLst>
          </p:cNvPr>
          <p:cNvSpPr>
            <a:spLocks noGrp="1"/>
          </p:cNvSpPr>
          <p:nvPr>
            <p:ph type="sldNum" sz="quarter" idx="12"/>
          </p:nvPr>
        </p:nvSpPr>
        <p:spPr/>
        <p:txBody>
          <a:bodyPr/>
          <a:lstStyle>
            <a:lvl1pPr>
              <a:defRPr>
                <a:solidFill>
                  <a:schemeClr val="bg1"/>
                </a:solidFill>
              </a:defRPr>
            </a:lvl1pPr>
          </a:lstStyle>
          <a:p>
            <a:fld id="{C93BD0E1-CE8A-4705-95E2-6212B803037C}" type="slidenum">
              <a:rPr lang="fr-FR" smtClean="0"/>
              <a:t>‹N°›</a:t>
            </a:fld>
            <a:endParaRPr lang="fr-FR"/>
          </a:p>
        </p:txBody>
      </p:sp>
      <p:pic>
        <p:nvPicPr>
          <p:cNvPr id="11" name="Image 10" descr="Une image contenant logo, Police, Graphique, symbole&#10;&#10;Description générée automatiquement">
            <a:extLst>
              <a:ext uri="{FF2B5EF4-FFF2-40B4-BE49-F238E27FC236}">
                <a16:creationId xmlns:a16="http://schemas.microsoft.com/office/drawing/2014/main" id="{88301A21-9A79-DD79-75FC-B810BD27EA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9225" y="549275"/>
            <a:ext cx="1187450" cy="250684"/>
          </a:xfrm>
          <a:prstGeom prst="rect">
            <a:avLst/>
          </a:prstGeom>
        </p:spPr>
      </p:pic>
      <p:cxnSp>
        <p:nvCxnSpPr>
          <p:cNvPr id="7" name="Connecteur droit 6">
            <a:extLst>
              <a:ext uri="{FF2B5EF4-FFF2-40B4-BE49-F238E27FC236}">
                <a16:creationId xmlns:a16="http://schemas.microsoft.com/office/drawing/2014/main" id="{78610D1D-84AD-FFBB-5730-69FC2578F4E0}"/>
              </a:ext>
            </a:extLst>
          </p:cNvPr>
          <p:cNvCxnSpPr/>
          <p:nvPr/>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24298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re de section">
    <p:bg>
      <p:bgPr>
        <a:solidFill>
          <a:srgbClr val="C95827"/>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p:nvPicPr>
        <p:blipFill>
          <a:blip r:embed="rId2">
            <a:alphaModFix amt="16000"/>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2529444"/>
            <a:ext cx="10801349" cy="1793319"/>
          </a:xfrm>
        </p:spPr>
        <p:txBody>
          <a:bodyPr anchor="b"/>
          <a:lstStyle>
            <a:lvl1pPr>
              <a:defRPr sz="6000">
                <a:solidFill>
                  <a:schemeClr val="bg1"/>
                </a:solidFill>
              </a:defRPr>
            </a:lvl1pPr>
          </a:lstStyle>
          <a:p>
            <a:r>
              <a:rPr lang="fr-FR" smtClean="0"/>
              <a:t>Modifiez le style du titre</a:t>
            </a:r>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4868863"/>
            <a:ext cx="10801349" cy="1260475"/>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a:extLst>
              <a:ext uri="{FF2B5EF4-FFF2-40B4-BE49-F238E27FC236}">
                <a16:creationId xmlns:a16="http://schemas.microsoft.com/office/drawing/2014/main" id="{C847DF57-188A-5BFF-1735-2773014924CF}"/>
              </a:ext>
            </a:extLst>
          </p:cNvPr>
          <p:cNvSpPr>
            <a:spLocks noGrp="1"/>
          </p:cNvSpPr>
          <p:nvPr>
            <p:ph type="dt" sz="half" idx="10"/>
          </p:nvPr>
        </p:nvSpPr>
        <p:spPr/>
        <p:txBody>
          <a:bodyPr/>
          <a:lstStyle>
            <a:lvl1pPr>
              <a:defRPr>
                <a:solidFill>
                  <a:schemeClr val="bg1"/>
                </a:solidFill>
              </a:defRPr>
            </a:lvl1pPr>
          </a:lstStyle>
          <a:p>
            <a:fld id="{4B78302F-8455-472B-AF68-295E0EFF103D}" type="datetimeFigureOut">
              <a:rPr lang="fr-FR" smtClean="0"/>
              <a:t>19/11/2024</a:t>
            </a:fld>
            <a:endParaRPr lang="fr-FR"/>
          </a:p>
        </p:txBody>
      </p:sp>
      <p:sp>
        <p:nvSpPr>
          <p:cNvPr id="5" name="Espace réservé du pied de page 4">
            <a:extLst>
              <a:ext uri="{FF2B5EF4-FFF2-40B4-BE49-F238E27FC236}">
                <a16:creationId xmlns:a16="http://schemas.microsoft.com/office/drawing/2014/main" id="{1B7754A4-6EC4-C723-9991-66E5B5243920}"/>
              </a:ext>
            </a:extLst>
          </p:cNvPr>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numéro de diapositive 5">
            <a:extLst>
              <a:ext uri="{FF2B5EF4-FFF2-40B4-BE49-F238E27FC236}">
                <a16:creationId xmlns:a16="http://schemas.microsoft.com/office/drawing/2014/main" id="{518D2423-CF12-50E0-0B14-2C87A9B80BD8}"/>
              </a:ext>
            </a:extLst>
          </p:cNvPr>
          <p:cNvSpPr>
            <a:spLocks noGrp="1"/>
          </p:cNvSpPr>
          <p:nvPr>
            <p:ph type="sldNum" sz="quarter" idx="12"/>
          </p:nvPr>
        </p:nvSpPr>
        <p:spPr/>
        <p:txBody>
          <a:bodyPr/>
          <a:lstStyle>
            <a:lvl1pPr>
              <a:defRPr>
                <a:solidFill>
                  <a:schemeClr val="bg1"/>
                </a:solidFill>
              </a:defRPr>
            </a:lvl1pPr>
          </a:lstStyle>
          <a:p>
            <a:fld id="{C93BD0E1-CE8A-4705-95E2-6212B803037C}" type="slidenum">
              <a:rPr lang="fr-FR" smtClean="0"/>
              <a:t>‹N°›</a:t>
            </a:fld>
            <a:endParaRPr lang="fr-FR"/>
          </a:p>
        </p:txBody>
      </p:sp>
      <p:pic>
        <p:nvPicPr>
          <p:cNvPr id="11" name="Image 10" descr="Une image contenant logo, Police, Graphique, symbole&#10;&#10;Description générée automatiquement">
            <a:extLst>
              <a:ext uri="{FF2B5EF4-FFF2-40B4-BE49-F238E27FC236}">
                <a16:creationId xmlns:a16="http://schemas.microsoft.com/office/drawing/2014/main" id="{88301A21-9A79-DD79-75FC-B810BD27EA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9225" y="549275"/>
            <a:ext cx="1187450" cy="250684"/>
          </a:xfrm>
          <a:prstGeom prst="rect">
            <a:avLst/>
          </a:prstGeom>
        </p:spPr>
      </p:pic>
      <p:cxnSp>
        <p:nvCxnSpPr>
          <p:cNvPr id="7" name="Connecteur droit 6">
            <a:extLst>
              <a:ext uri="{FF2B5EF4-FFF2-40B4-BE49-F238E27FC236}">
                <a16:creationId xmlns:a16="http://schemas.microsoft.com/office/drawing/2014/main" id="{78610D1D-84AD-FFBB-5730-69FC2578F4E0}"/>
              </a:ext>
            </a:extLst>
          </p:cNvPr>
          <p:cNvCxnSpPr/>
          <p:nvPr/>
        </p:nvCxnSpPr>
        <p:spPr>
          <a:xfrm>
            <a:off x="11136674" y="928805"/>
            <a:ext cx="360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35763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re de section">
    <p:bg>
      <p:bgPr>
        <a:solidFill>
          <a:schemeClr val="bg2"/>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p:nvPicPr>
        <p:blipFill>
          <a:blip r:embed="rId2">
            <a:alphaModFix amt="16000"/>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2529444"/>
            <a:ext cx="10801349" cy="1793319"/>
          </a:xfrm>
        </p:spPr>
        <p:txBody>
          <a:bodyPr anchor="b"/>
          <a:lstStyle>
            <a:lvl1pPr>
              <a:defRPr sz="6000">
                <a:solidFill>
                  <a:schemeClr val="tx2"/>
                </a:solidFill>
              </a:defRPr>
            </a:lvl1pPr>
          </a:lstStyle>
          <a:p>
            <a:r>
              <a:rPr lang="fr-FR" smtClean="0"/>
              <a:t>Modifiez le style du titre</a:t>
            </a:r>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4868863"/>
            <a:ext cx="10801349" cy="1260475"/>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a:extLst>
              <a:ext uri="{FF2B5EF4-FFF2-40B4-BE49-F238E27FC236}">
                <a16:creationId xmlns:a16="http://schemas.microsoft.com/office/drawing/2014/main" id="{C847DF57-188A-5BFF-1735-2773014924CF}"/>
              </a:ext>
            </a:extLst>
          </p:cNvPr>
          <p:cNvSpPr>
            <a:spLocks noGrp="1"/>
          </p:cNvSpPr>
          <p:nvPr>
            <p:ph type="dt" sz="half" idx="10"/>
          </p:nvPr>
        </p:nvSpPr>
        <p:spPr/>
        <p:txBody>
          <a:bodyPr/>
          <a:lstStyle>
            <a:lvl1pPr>
              <a:defRPr>
                <a:solidFill>
                  <a:schemeClr val="tx2"/>
                </a:solidFill>
              </a:defRPr>
            </a:lvl1pPr>
          </a:lstStyle>
          <a:p>
            <a:fld id="{4B78302F-8455-472B-AF68-295E0EFF103D}" type="datetimeFigureOut">
              <a:rPr lang="fr-FR" smtClean="0"/>
              <a:t>19/11/2024</a:t>
            </a:fld>
            <a:endParaRPr lang="fr-FR"/>
          </a:p>
        </p:txBody>
      </p:sp>
      <p:sp>
        <p:nvSpPr>
          <p:cNvPr id="5" name="Espace réservé du pied de page 4">
            <a:extLst>
              <a:ext uri="{FF2B5EF4-FFF2-40B4-BE49-F238E27FC236}">
                <a16:creationId xmlns:a16="http://schemas.microsoft.com/office/drawing/2014/main" id="{1B7754A4-6EC4-C723-9991-66E5B5243920}"/>
              </a:ext>
            </a:extLst>
          </p:cNvPr>
          <p:cNvSpPr>
            <a:spLocks noGrp="1"/>
          </p:cNvSpPr>
          <p:nvPr>
            <p:ph type="ftr" sz="quarter" idx="11"/>
          </p:nvPr>
        </p:nvSpPr>
        <p:spPr/>
        <p:txBody>
          <a:bodyPr/>
          <a:lstStyle>
            <a:lvl1pPr>
              <a:defRPr>
                <a:solidFill>
                  <a:schemeClr val="tx2"/>
                </a:solidFill>
              </a:defRPr>
            </a:lvl1pPr>
          </a:lstStyle>
          <a:p>
            <a:endParaRPr lang="fr-FR"/>
          </a:p>
        </p:txBody>
      </p:sp>
      <p:sp>
        <p:nvSpPr>
          <p:cNvPr id="6" name="Espace réservé du numéro de diapositive 5">
            <a:extLst>
              <a:ext uri="{FF2B5EF4-FFF2-40B4-BE49-F238E27FC236}">
                <a16:creationId xmlns:a16="http://schemas.microsoft.com/office/drawing/2014/main" id="{518D2423-CF12-50E0-0B14-2C87A9B80BD8}"/>
              </a:ext>
            </a:extLst>
          </p:cNvPr>
          <p:cNvSpPr>
            <a:spLocks noGrp="1"/>
          </p:cNvSpPr>
          <p:nvPr>
            <p:ph type="sldNum" sz="quarter" idx="12"/>
          </p:nvPr>
        </p:nvSpPr>
        <p:spPr/>
        <p:txBody>
          <a:bodyPr/>
          <a:lstStyle>
            <a:lvl1pPr>
              <a:defRPr>
                <a:solidFill>
                  <a:schemeClr val="tx2"/>
                </a:solidFill>
              </a:defRPr>
            </a:lvl1pPr>
          </a:lstStyle>
          <a:p>
            <a:fld id="{C93BD0E1-CE8A-4705-95E2-6212B803037C}" type="slidenum">
              <a:rPr lang="fr-FR" smtClean="0"/>
              <a:t>‹N°›</a:t>
            </a:fld>
            <a:endParaRPr lang="fr-FR"/>
          </a:p>
        </p:txBody>
      </p:sp>
      <p:pic>
        <p:nvPicPr>
          <p:cNvPr id="10" name="Image 9">
            <a:extLst>
              <a:ext uri="{FF2B5EF4-FFF2-40B4-BE49-F238E27FC236}">
                <a16:creationId xmlns:a16="http://schemas.microsoft.com/office/drawing/2014/main" id="{C19F34A1-9284-4A8D-88FE-89C9697BF95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2" name="Connecteur droit 11">
            <a:extLst>
              <a:ext uri="{FF2B5EF4-FFF2-40B4-BE49-F238E27FC236}">
                <a16:creationId xmlns:a16="http://schemas.microsoft.com/office/drawing/2014/main" id="{6927C20D-B4A5-20B7-AB48-75CA86D08432}"/>
              </a:ext>
            </a:extLst>
          </p:cNvPr>
          <p:cNvCxnSpPr/>
          <p:nvPr/>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26692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p:nvPicPr>
        <p:blipFill>
          <a:blip r:embed="rId2">
            <a:alphaModFix amt="16000"/>
            <a:duotone>
              <a:prstClr val="black"/>
              <a:schemeClr val="accent5">
                <a:tint val="45000"/>
                <a:satMod val="400000"/>
              </a:schemeClr>
            </a:duotone>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1092478"/>
            <a:ext cx="7129463" cy="1793319"/>
          </a:xfrm>
        </p:spPr>
        <p:txBody>
          <a:bodyPr anchor="b"/>
          <a:lstStyle>
            <a:lvl1pPr>
              <a:defRPr sz="6000">
                <a:solidFill>
                  <a:schemeClr val="tx2"/>
                </a:solidFill>
              </a:defRPr>
            </a:lvl1pPr>
          </a:lstStyle>
          <a:p>
            <a:r>
              <a:rPr lang="fr-FR" smtClean="0"/>
              <a:t>Modifiez le style du titre</a:t>
            </a:r>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3086101"/>
            <a:ext cx="10801349" cy="3043238"/>
          </a:xfrm>
        </p:spPr>
        <p:txBody>
          <a:bodyPr/>
          <a:lstStyle>
            <a:lvl1pPr marL="0" indent="0">
              <a:buFont typeface="Arial" panose="020B0604020202020204" pitchFamily="34" charse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a:extLst>
              <a:ext uri="{FF2B5EF4-FFF2-40B4-BE49-F238E27FC236}">
                <a16:creationId xmlns:a16="http://schemas.microsoft.com/office/drawing/2014/main" id="{C847DF57-188A-5BFF-1735-2773014924CF}"/>
              </a:ext>
            </a:extLst>
          </p:cNvPr>
          <p:cNvSpPr>
            <a:spLocks noGrp="1"/>
          </p:cNvSpPr>
          <p:nvPr>
            <p:ph type="dt" sz="half" idx="10"/>
          </p:nvPr>
        </p:nvSpPr>
        <p:spPr/>
        <p:txBody>
          <a:bodyPr/>
          <a:lstStyle>
            <a:lvl1pPr>
              <a:defRPr>
                <a:solidFill>
                  <a:schemeClr val="tx2"/>
                </a:solidFill>
              </a:defRPr>
            </a:lvl1pPr>
          </a:lstStyle>
          <a:p>
            <a:fld id="{4B78302F-8455-472B-AF68-295E0EFF103D}" type="datetimeFigureOut">
              <a:rPr lang="fr-FR" smtClean="0"/>
              <a:t>19/11/2024</a:t>
            </a:fld>
            <a:endParaRPr lang="fr-FR"/>
          </a:p>
        </p:txBody>
      </p:sp>
      <p:sp>
        <p:nvSpPr>
          <p:cNvPr id="5" name="Espace réservé du pied de page 4">
            <a:extLst>
              <a:ext uri="{FF2B5EF4-FFF2-40B4-BE49-F238E27FC236}">
                <a16:creationId xmlns:a16="http://schemas.microsoft.com/office/drawing/2014/main" id="{1B7754A4-6EC4-C723-9991-66E5B5243920}"/>
              </a:ext>
            </a:extLst>
          </p:cNvPr>
          <p:cNvSpPr>
            <a:spLocks noGrp="1"/>
          </p:cNvSpPr>
          <p:nvPr>
            <p:ph type="ftr" sz="quarter" idx="11"/>
          </p:nvPr>
        </p:nvSpPr>
        <p:spPr/>
        <p:txBody>
          <a:bodyPr/>
          <a:lstStyle>
            <a:lvl1pPr>
              <a:defRPr>
                <a:solidFill>
                  <a:schemeClr val="tx2"/>
                </a:solidFill>
              </a:defRPr>
            </a:lvl1pPr>
          </a:lstStyle>
          <a:p>
            <a:endParaRPr lang="fr-FR"/>
          </a:p>
        </p:txBody>
      </p:sp>
      <p:sp>
        <p:nvSpPr>
          <p:cNvPr id="6" name="Espace réservé du numéro de diapositive 5">
            <a:extLst>
              <a:ext uri="{FF2B5EF4-FFF2-40B4-BE49-F238E27FC236}">
                <a16:creationId xmlns:a16="http://schemas.microsoft.com/office/drawing/2014/main" id="{518D2423-CF12-50E0-0B14-2C87A9B80BD8}"/>
              </a:ext>
            </a:extLst>
          </p:cNvPr>
          <p:cNvSpPr>
            <a:spLocks noGrp="1"/>
          </p:cNvSpPr>
          <p:nvPr>
            <p:ph type="sldNum" sz="quarter" idx="12"/>
          </p:nvPr>
        </p:nvSpPr>
        <p:spPr/>
        <p:txBody>
          <a:bodyPr/>
          <a:lstStyle>
            <a:lvl1pPr>
              <a:defRPr>
                <a:solidFill>
                  <a:schemeClr val="tx2"/>
                </a:solidFill>
              </a:defRPr>
            </a:lvl1pPr>
          </a:lstStyle>
          <a:p>
            <a:fld id="{C93BD0E1-CE8A-4705-95E2-6212B803037C}" type="slidenum">
              <a:rPr lang="fr-FR" smtClean="0"/>
              <a:t>‹N°›</a:t>
            </a:fld>
            <a:endParaRPr lang="fr-FR"/>
          </a:p>
        </p:txBody>
      </p:sp>
      <p:pic>
        <p:nvPicPr>
          <p:cNvPr id="10" name="Image 9">
            <a:extLst>
              <a:ext uri="{FF2B5EF4-FFF2-40B4-BE49-F238E27FC236}">
                <a16:creationId xmlns:a16="http://schemas.microsoft.com/office/drawing/2014/main" id="{C19F34A1-9284-4A8D-88FE-89C9697BF95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2" name="Connecteur droit 11">
            <a:extLst>
              <a:ext uri="{FF2B5EF4-FFF2-40B4-BE49-F238E27FC236}">
                <a16:creationId xmlns:a16="http://schemas.microsoft.com/office/drawing/2014/main" id="{6927C20D-B4A5-20B7-AB48-75CA86D08432}"/>
              </a:ext>
            </a:extLst>
          </p:cNvPr>
          <p:cNvCxnSpPr/>
          <p:nvPr/>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82062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3" name="Image 12" descr="Une image contenant Visage humain, capture d’écran, usine, art&#10;&#10;Description générée automatiquement">
            <a:extLst>
              <a:ext uri="{FF2B5EF4-FFF2-40B4-BE49-F238E27FC236}">
                <a16:creationId xmlns:a16="http://schemas.microsoft.com/office/drawing/2014/main" id="{731E69DE-DF1D-85F3-70CF-82C3157B3E17}"/>
              </a:ext>
            </a:extLst>
          </p:cNvPr>
          <p:cNvPicPr>
            <a:picLocks noChangeAspect="1"/>
          </p:cNvPicPr>
          <p:nvPr/>
        </p:nvPicPr>
        <p:blipFill rotWithShape="1">
          <a:blip r:embed="rId2"/>
          <a:srcRect t="16789" b="75341"/>
          <a:stretch/>
        </p:blipFill>
        <p:spPr>
          <a:xfrm>
            <a:off x="0" y="6317999"/>
            <a:ext cx="12192000" cy="540001"/>
          </a:xfrm>
          <a:prstGeom prst="rect">
            <a:avLst/>
          </a:prstGeom>
        </p:spPr>
      </p:pic>
      <p:sp>
        <p:nvSpPr>
          <p:cNvPr id="2" name="Titre 1">
            <a:extLst>
              <a:ext uri="{FF2B5EF4-FFF2-40B4-BE49-F238E27FC236}">
                <a16:creationId xmlns:a16="http://schemas.microsoft.com/office/drawing/2014/main" id="{31889C5F-FFF3-528F-720C-6BB462D54A5C}"/>
              </a:ext>
            </a:extLst>
          </p:cNvPr>
          <p:cNvSpPr>
            <a:spLocks noGrp="1"/>
          </p:cNvSpPr>
          <p:nvPr>
            <p:ph type="title"/>
          </p:nvPr>
        </p:nvSpPr>
        <p:spPr/>
        <p:txBody>
          <a:bodyPr/>
          <a:lstStyle>
            <a:lvl1pPr>
              <a:defRPr>
                <a:solidFill>
                  <a:schemeClr val="accent2"/>
                </a:solidFill>
              </a:defRPr>
            </a:lvl1pPr>
          </a:lstStyle>
          <a:p>
            <a:r>
              <a:rPr lang="fr-FR" smtClean="0"/>
              <a:t>Modifiez le style du titre</a:t>
            </a:r>
            <a:endParaRPr lang="fr-FR" dirty="0"/>
          </a:p>
        </p:txBody>
      </p:sp>
      <p:sp>
        <p:nvSpPr>
          <p:cNvPr id="3" name="Espace réservé du contenu 2">
            <a:extLst>
              <a:ext uri="{FF2B5EF4-FFF2-40B4-BE49-F238E27FC236}">
                <a16:creationId xmlns:a16="http://schemas.microsoft.com/office/drawing/2014/main" id="{F9618D8B-AF28-3F84-AD28-3808941989BA}"/>
              </a:ext>
            </a:extLst>
          </p:cNvPr>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e la date 3">
            <a:extLst>
              <a:ext uri="{FF2B5EF4-FFF2-40B4-BE49-F238E27FC236}">
                <a16:creationId xmlns:a16="http://schemas.microsoft.com/office/drawing/2014/main" id="{BC89550A-673E-B3AC-B998-A91515B300AC}"/>
              </a:ext>
            </a:extLst>
          </p:cNvPr>
          <p:cNvSpPr>
            <a:spLocks noGrp="1"/>
          </p:cNvSpPr>
          <p:nvPr>
            <p:ph type="dt" sz="half" idx="10"/>
          </p:nvPr>
        </p:nvSpPr>
        <p:spPr/>
        <p:txBody>
          <a:bodyPr/>
          <a:lstStyle>
            <a:lvl1pPr>
              <a:defRPr>
                <a:solidFill>
                  <a:schemeClr val="bg1"/>
                </a:solidFill>
              </a:defRPr>
            </a:lvl1pPr>
          </a:lstStyle>
          <a:p>
            <a:fld id="{4B78302F-8455-472B-AF68-295E0EFF103D}" type="datetimeFigureOut">
              <a:rPr lang="fr-FR" smtClean="0"/>
              <a:t>19/11/2024</a:t>
            </a:fld>
            <a:endParaRPr lang="fr-FR"/>
          </a:p>
        </p:txBody>
      </p:sp>
      <p:sp>
        <p:nvSpPr>
          <p:cNvPr id="5" name="Espace réservé du pied de page 4">
            <a:extLst>
              <a:ext uri="{FF2B5EF4-FFF2-40B4-BE49-F238E27FC236}">
                <a16:creationId xmlns:a16="http://schemas.microsoft.com/office/drawing/2014/main" id="{3E1EBDE7-38B5-E3FF-F6AB-1FFF3403BE0B}"/>
              </a:ext>
            </a:extLst>
          </p:cNvPr>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numéro de diapositive 5">
            <a:extLst>
              <a:ext uri="{FF2B5EF4-FFF2-40B4-BE49-F238E27FC236}">
                <a16:creationId xmlns:a16="http://schemas.microsoft.com/office/drawing/2014/main" id="{447EF156-289A-392E-A17B-528BE0E9B435}"/>
              </a:ext>
            </a:extLst>
          </p:cNvPr>
          <p:cNvSpPr>
            <a:spLocks noGrp="1"/>
          </p:cNvSpPr>
          <p:nvPr>
            <p:ph type="sldNum" sz="quarter" idx="12"/>
          </p:nvPr>
        </p:nvSpPr>
        <p:spPr/>
        <p:txBody>
          <a:bodyPr/>
          <a:lstStyle>
            <a:lvl1pPr>
              <a:defRPr>
                <a:solidFill>
                  <a:schemeClr val="bg1"/>
                </a:solidFill>
              </a:defRPr>
            </a:lvl1pPr>
          </a:lstStyle>
          <a:p>
            <a:fld id="{C93BD0E1-CE8A-4705-95E2-6212B803037C}" type="slidenum">
              <a:rPr lang="fr-FR" smtClean="0"/>
              <a:t>‹N°›</a:t>
            </a:fld>
            <a:endParaRPr lang="fr-FR"/>
          </a:p>
        </p:txBody>
      </p:sp>
      <p:pic>
        <p:nvPicPr>
          <p:cNvPr id="7" name="Image 6">
            <a:extLst>
              <a:ext uri="{FF2B5EF4-FFF2-40B4-BE49-F238E27FC236}">
                <a16:creationId xmlns:a16="http://schemas.microsoft.com/office/drawing/2014/main" id="{B99401C7-5175-FAF4-0964-F429221B570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9" name="Connecteur droit 8">
            <a:extLst>
              <a:ext uri="{FF2B5EF4-FFF2-40B4-BE49-F238E27FC236}">
                <a16:creationId xmlns:a16="http://schemas.microsoft.com/office/drawing/2014/main" id="{954773F5-7BE5-654B-2CD1-E72570F3DD7B}"/>
              </a:ext>
            </a:extLst>
          </p:cNvPr>
          <p:cNvCxnSpPr/>
          <p:nvPr/>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74578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731E69DE-DF1D-85F3-70CF-82C3157B3E17}"/>
              </a:ext>
            </a:extLst>
          </p:cNvPr>
          <p:cNvPicPr>
            <a:picLocks noChangeAspect="1"/>
          </p:cNvPicPr>
          <p:nvPr/>
        </p:nvPicPr>
        <p:blipFill rotWithShape="1">
          <a:blip r:embed="rId2"/>
          <a:srcRect l="-119" t="28724" r="119" b="63410"/>
          <a:stretch/>
        </p:blipFill>
        <p:spPr>
          <a:xfrm>
            <a:off x="-14514" y="6318001"/>
            <a:ext cx="12206514" cy="540644"/>
          </a:xfrm>
          <a:prstGeom prst="rect">
            <a:avLst/>
          </a:prstGeom>
        </p:spPr>
      </p:pic>
      <p:sp>
        <p:nvSpPr>
          <p:cNvPr id="2" name="Titre 1">
            <a:extLst>
              <a:ext uri="{FF2B5EF4-FFF2-40B4-BE49-F238E27FC236}">
                <a16:creationId xmlns:a16="http://schemas.microsoft.com/office/drawing/2014/main" id="{31889C5F-FFF3-528F-720C-6BB462D54A5C}"/>
              </a:ext>
            </a:extLst>
          </p:cNvPr>
          <p:cNvSpPr>
            <a:spLocks noGrp="1"/>
          </p:cNvSpPr>
          <p:nvPr>
            <p:ph type="title"/>
          </p:nvPr>
        </p:nvSpPr>
        <p:spPr/>
        <p:txBody>
          <a:bodyPr/>
          <a:lstStyle>
            <a:lvl1pPr>
              <a:defRPr>
                <a:solidFill>
                  <a:schemeClr val="accent2"/>
                </a:solidFill>
              </a:defRPr>
            </a:lvl1pPr>
          </a:lstStyle>
          <a:p>
            <a:r>
              <a:rPr lang="fr-FR" smtClean="0"/>
              <a:t>Modifiez le style du titre</a:t>
            </a:r>
            <a:endParaRPr lang="fr-FR" dirty="0"/>
          </a:p>
        </p:txBody>
      </p:sp>
      <p:sp>
        <p:nvSpPr>
          <p:cNvPr id="3" name="Espace réservé du contenu 2">
            <a:extLst>
              <a:ext uri="{FF2B5EF4-FFF2-40B4-BE49-F238E27FC236}">
                <a16:creationId xmlns:a16="http://schemas.microsoft.com/office/drawing/2014/main" id="{F9618D8B-AF28-3F84-AD28-3808941989BA}"/>
              </a:ext>
            </a:extLst>
          </p:cNvPr>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e la date 3">
            <a:extLst>
              <a:ext uri="{FF2B5EF4-FFF2-40B4-BE49-F238E27FC236}">
                <a16:creationId xmlns:a16="http://schemas.microsoft.com/office/drawing/2014/main" id="{BC89550A-673E-B3AC-B998-A91515B300AC}"/>
              </a:ext>
            </a:extLst>
          </p:cNvPr>
          <p:cNvSpPr>
            <a:spLocks noGrp="1"/>
          </p:cNvSpPr>
          <p:nvPr>
            <p:ph type="dt" sz="half" idx="10"/>
          </p:nvPr>
        </p:nvSpPr>
        <p:spPr/>
        <p:txBody>
          <a:bodyPr/>
          <a:lstStyle>
            <a:lvl1pPr>
              <a:defRPr>
                <a:solidFill>
                  <a:schemeClr val="bg1"/>
                </a:solidFill>
              </a:defRPr>
            </a:lvl1pPr>
          </a:lstStyle>
          <a:p>
            <a:fld id="{4B78302F-8455-472B-AF68-295E0EFF103D}" type="datetimeFigureOut">
              <a:rPr lang="fr-FR" smtClean="0"/>
              <a:t>19/11/2024</a:t>
            </a:fld>
            <a:endParaRPr lang="fr-FR"/>
          </a:p>
        </p:txBody>
      </p:sp>
      <p:sp>
        <p:nvSpPr>
          <p:cNvPr id="5" name="Espace réservé du pied de page 4">
            <a:extLst>
              <a:ext uri="{FF2B5EF4-FFF2-40B4-BE49-F238E27FC236}">
                <a16:creationId xmlns:a16="http://schemas.microsoft.com/office/drawing/2014/main" id="{3E1EBDE7-38B5-E3FF-F6AB-1FFF3403BE0B}"/>
              </a:ext>
            </a:extLst>
          </p:cNvPr>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numéro de diapositive 5">
            <a:extLst>
              <a:ext uri="{FF2B5EF4-FFF2-40B4-BE49-F238E27FC236}">
                <a16:creationId xmlns:a16="http://schemas.microsoft.com/office/drawing/2014/main" id="{447EF156-289A-392E-A17B-528BE0E9B435}"/>
              </a:ext>
            </a:extLst>
          </p:cNvPr>
          <p:cNvSpPr>
            <a:spLocks noGrp="1"/>
          </p:cNvSpPr>
          <p:nvPr>
            <p:ph type="sldNum" sz="quarter" idx="12"/>
          </p:nvPr>
        </p:nvSpPr>
        <p:spPr/>
        <p:txBody>
          <a:bodyPr/>
          <a:lstStyle>
            <a:lvl1pPr>
              <a:defRPr>
                <a:solidFill>
                  <a:schemeClr val="bg1"/>
                </a:solidFill>
              </a:defRPr>
            </a:lvl1pPr>
          </a:lstStyle>
          <a:p>
            <a:fld id="{C93BD0E1-CE8A-4705-95E2-6212B803037C}" type="slidenum">
              <a:rPr lang="fr-FR" smtClean="0"/>
              <a:t>‹N°›</a:t>
            </a:fld>
            <a:endParaRPr lang="fr-FR"/>
          </a:p>
        </p:txBody>
      </p:sp>
      <p:pic>
        <p:nvPicPr>
          <p:cNvPr id="7" name="Image 6">
            <a:extLst>
              <a:ext uri="{FF2B5EF4-FFF2-40B4-BE49-F238E27FC236}">
                <a16:creationId xmlns:a16="http://schemas.microsoft.com/office/drawing/2014/main" id="{B99401C7-5175-FAF4-0964-F429221B570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9" name="Connecteur droit 8">
            <a:extLst>
              <a:ext uri="{FF2B5EF4-FFF2-40B4-BE49-F238E27FC236}">
                <a16:creationId xmlns:a16="http://schemas.microsoft.com/office/drawing/2014/main" id="{954773F5-7BE5-654B-2CD1-E72570F3DD7B}"/>
              </a:ext>
            </a:extLst>
          </p:cNvPr>
          <p:cNvCxnSpPr/>
          <p:nvPr/>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362635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Titre et contenu">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731E69DE-DF1D-85F3-70CF-82C3157B3E17}"/>
              </a:ext>
            </a:extLst>
          </p:cNvPr>
          <p:cNvPicPr>
            <a:picLocks noChangeAspect="1"/>
          </p:cNvPicPr>
          <p:nvPr/>
        </p:nvPicPr>
        <p:blipFill rotWithShape="1">
          <a:blip r:embed="rId2"/>
          <a:srcRect l="156" t="33966" r="-156" b="58168"/>
          <a:stretch/>
        </p:blipFill>
        <p:spPr>
          <a:xfrm>
            <a:off x="3175" y="6317999"/>
            <a:ext cx="12201525" cy="540001"/>
          </a:xfrm>
          <a:prstGeom prst="rect">
            <a:avLst/>
          </a:prstGeom>
        </p:spPr>
      </p:pic>
      <p:sp>
        <p:nvSpPr>
          <p:cNvPr id="2" name="Titre 1">
            <a:extLst>
              <a:ext uri="{FF2B5EF4-FFF2-40B4-BE49-F238E27FC236}">
                <a16:creationId xmlns:a16="http://schemas.microsoft.com/office/drawing/2014/main" id="{31889C5F-FFF3-528F-720C-6BB462D54A5C}"/>
              </a:ext>
            </a:extLst>
          </p:cNvPr>
          <p:cNvSpPr>
            <a:spLocks noGrp="1"/>
          </p:cNvSpPr>
          <p:nvPr>
            <p:ph type="title"/>
          </p:nvPr>
        </p:nvSpPr>
        <p:spPr/>
        <p:txBody>
          <a:bodyPr/>
          <a:lstStyle>
            <a:lvl1pPr>
              <a:defRPr>
                <a:solidFill>
                  <a:schemeClr val="accent2"/>
                </a:solidFill>
              </a:defRPr>
            </a:lvl1pPr>
          </a:lstStyle>
          <a:p>
            <a:r>
              <a:rPr lang="fr-FR" smtClean="0"/>
              <a:t>Modifiez le style du titre</a:t>
            </a:r>
            <a:endParaRPr lang="fr-FR" dirty="0"/>
          </a:p>
        </p:txBody>
      </p:sp>
      <p:sp>
        <p:nvSpPr>
          <p:cNvPr id="3" name="Espace réservé du contenu 2">
            <a:extLst>
              <a:ext uri="{FF2B5EF4-FFF2-40B4-BE49-F238E27FC236}">
                <a16:creationId xmlns:a16="http://schemas.microsoft.com/office/drawing/2014/main" id="{F9618D8B-AF28-3F84-AD28-3808941989BA}"/>
              </a:ext>
            </a:extLst>
          </p:cNvPr>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e la date 3">
            <a:extLst>
              <a:ext uri="{FF2B5EF4-FFF2-40B4-BE49-F238E27FC236}">
                <a16:creationId xmlns:a16="http://schemas.microsoft.com/office/drawing/2014/main" id="{BC89550A-673E-B3AC-B998-A91515B300AC}"/>
              </a:ext>
            </a:extLst>
          </p:cNvPr>
          <p:cNvSpPr>
            <a:spLocks noGrp="1"/>
          </p:cNvSpPr>
          <p:nvPr>
            <p:ph type="dt" sz="half" idx="10"/>
          </p:nvPr>
        </p:nvSpPr>
        <p:spPr/>
        <p:txBody>
          <a:bodyPr/>
          <a:lstStyle>
            <a:lvl1pPr>
              <a:defRPr>
                <a:solidFill>
                  <a:schemeClr val="bg1"/>
                </a:solidFill>
              </a:defRPr>
            </a:lvl1pPr>
          </a:lstStyle>
          <a:p>
            <a:fld id="{4B78302F-8455-472B-AF68-295E0EFF103D}" type="datetimeFigureOut">
              <a:rPr lang="fr-FR" smtClean="0"/>
              <a:t>19/11/2024</a:t>
            </a:fld>
            <a:endParaRPr lang="fr-FR"/>
          </a:p>
        </p:txBody>
      </p:sp>
      <p:sp>
        <p:nvSpPr>
          <p:cNvPr id="5" name="Espace réservé du pied de page 4">
            <a:extLst>
              <a:ext uri="{FF2B5EF4-FFF2-40B4-BE49-F238E27FC236}">
                <a16:creationId xmlns:a16="http://schemas.microsoft.com/office/drawing/2014/main" id="{3E1EBDE7-38B5-E3FF-F6AB-1FFF3403BE0B}"/>
              </a:ext>
            </a:extLst>
          </p:cNvPr>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numéro de diapositive 5">
            <a:extLst>
              <a:ext uri="{FF2B5EF4-FFF2-40B4-BE49-F238E27FC236}">
                <a16:creationId xmlns:a16="http://schemas.microsoft.com/office/drawing/2014/main" id="{447EF156-289A-392E-A17B-528BE0E9B435}"/>
              </a:ext>
            </a:extLst>
          </p:cNvPr>
          <p:cNvSpPr>
            <a:spLocks noGrp="1"/>
          </p:cNvSpPr>
          <p:nvPr>
            <p:ph type="sldNum" sz="quarter" idx="12"/>
          </p:nvPr>
        </p:nvSpPr>
        <p:spPr/>
        <p:txBody>
          <a:bodyPr/>
          <a:lstStyle>
            <a:lvl1pPr>
              <a:defRPr>
                <a:solidFill>
                  <a:schemeClr val="bg1"/>
                </a:solidFill>
              </a:defRPr>
            </a:lvl1pPr>
          </a:lstStyle>
          <a:p>
            <a:fld id="{C93BD0E1-CE8A-4705-95E2-6212B803037C}" type="slidenum">
              <a:rPr lang="fr-FR" smtClean="0"/>
              <a:t>‹N°›</a:t>
            </a:fld>
            <a:endParaRPr lang="fr-FR"/>
          </a:p>
        </p:txBody>
      </p:sp>
      <p:pic>
        <p:nvPicPr>
          <p:cNvPr id="7" name="Image 6">
            <a:extLst>
              <a:ext uri="{FF2B5EF4-FFF2-40B4-BE49-F238E27FC236}">
                <a16:creationId xmlns:a16="http://schemas.microsoft.com/office/drawing/2014/main" id="{B99401C7-5175-FAF4-0964-F429221B570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9" name="Connecteur droit 8">
            <a:extLst>
              <a:ext uri="{FF2B5EF4-FFF2-40B4-BE49-F238E27FC236}">
                <a16:creationId xmlns:a16="http://schemas.microsoft.com/office/drawing/2014/main" id="{954773F5-7BE5-654B-2CD1-E72570F3DD7B}"/>
              </a:ext>
            </a:extLst>
          </p:cNvPr>
          <p:cNvCxnSpPr/>
          <p:nvPr/>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130289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re et conten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779C4B-6C33-8A68-E4D7-CC3F7053175D}"/>
              </a:ext>
            </a:extLst>
          </p:cNvPr>
          <p:cNvSpPr/>
          <p:nvPr/>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31889C5F-FFF3-528F-720C-6BB462D54A5C}"/>
              </a:ext>
            </a:extLst>
          </p:cNvPr>
          <p:cNvSpPr>
            <a:spLocks noGrp="1"/>
          </p:cNvSpPr>
          <p:nvPr>
            <p:ph type="title"/>
          </p:nvPr>
        </p:nvSpPr>
        <p:spPr/>
        <p:txBody>
          <a:bodyPr/>
          <a:lstStyle>
            <a:lvl1pPr>
              <a:defRPr>
                <a:solidFill>
                  <a:schemeClr val="accent2"/>
                </a:solidFill>
              </a:defRPr>
            </a:lvl1pPr>
          </a:lstStyle>
          <a:p>
            <a:r>
              <a:rPr lang="fr-FR" smtClean="0"/>
              <a:t>Modifiez le style du titre</a:t>
            </a:r>
            <a:endParaRPr lang="fr-FR" dirty="0"/>
          </a:p>
        </p:txBody>
      </p:sp>
      <p:sp>
        <p:nvSpPr>
          <p:cNvPr id="3" name="Espace réservé du contenu 2">
            <a:extLst>
              <a:ext uri="{FF2B5EF4-FFF2-40B4-BE49-F238E27FC236}">
                <a16:creationId xmlns:a16="http://schemas.microsoft.com/office/drawing/2014/main" id="{F9618D8B-AF28-3F84-AD28-3808941989BA}"/>
              </a:ext>
            </a:extLst>
          </p:cNvPr>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e la date 3">
            <a:extLst>
              <a:ext uri="{FF2B5EF4-FFF2-40B4-BE49-F238E27FC236}">
                <a16:creationId xmlns:a16="http://schemas.microsoft.com/office/drawing/2014/main" id="{BC89550A-673E-B3AC-B998-A91515B300AC}"/>
              </a:ext>
            </a:extLst>
          </p:cNvPr>
          <p:cNvSpPr>
            <a:spLocks noGrp="1"/>
          </p:cNvSpPr>
          <p:nvPr>
            <p:ph type="dt" sz="half" idx="10"/>
          </p:nvPr>
        </p:nvSpPr>
        <p:spPr/>
        <p:txBody>
          <a:bodyPr/>
          <a:lstStyle>
            <a:lvl1pPr>
              <a:defRPr>
                <a:solidFill>
                  <a:schemeClr val="accent1"/>
                </a:solidFill>
              </a:defRPr>
            </a:lvl1pPr>
          </a:lstStyle>
          <a:p>
            <a:fld id="{4B78302F-8455-472B-AF68-295E0EFF103D}" type="datetimeFigureOut">
              <a:rPr lang="fr-FR" smtClean="0"/>
              <a:t>19/11/2024</a:t>
            </a:fld>
            <a:endParaRPr lang="fr-FR"/>
          </a:p>
        </p:txBody>
      </p:sp>
      <p:sp>
        <p:nvSpPr>
          <p:cNvPr id="5" name="Espace réservé du pied de page 4">
            <a:extLst>
              <a:ext uri="{FF2B5EF4-FFF2-40B4-BE49-F238E27FC236}">
                <a16:creationId xmlns:a16="http://schemas.microsoft.com/office/drawing/2014/main" id="{3E1EBDE7-38B5-E3FF-F6AB-1FFF3403BE0B}"/>
              </a:ext>
            </a:extLst>
          </p:cNvPr>
          <p:cNvSpPr>
            <a:spLocks noGrp="1"/>
          </p:cNvSpPr>
          <p:nvPr>
            <p:ph type="ftr" sz="quarter" idx="11"/>
          </p:nvPr>
        </p:nvSpPr>
        <p:spPr/>
        <p:txBody>
          <a:bodyPr/>
          <a:lstStyle>
            <a:lvl1pPr>
              <a:defRPr>
                <a:solidFill>
                  <a:schemeClr val="accent1"/>
                </a:solidFill>
              </a:defRPr>
            </a:lvl1pPr>
          </a:lstStyle>
          <a:p>
            <a:endParaRPr lang="fr-FR"/>
          </a:p>
        </p:txBody>
      </p:sp>
      <p:sp>
        <p:nvSpPr>
          <p:cNvPr id="6" name="Espace réservé du numéro de diapositive 5">
            <a:extLst>
              <a:ext uri="{FF2B5EF4-FFF2-40B4-BE49-F238E27FC236}">
                <a16:creationId xmlns:a16="http://schemas.microsoft.com/office/drawing/2014/main" id="{447EF156-289A-392E-A17B-528BE0E9B435}"/>
              </a:ext>
            </a:extLst>
          </p:cNvPr>
          <p:cNvSpPr>
            <a:spLocks noGrp="1"/>
          </p:cNvSpPr>
          <p:nvPr>
            <p:ph type="sldNum" sz="quarter" idx="12"/>
          </p:nvPr>
        </p:nvSpPr>
        <p:spPr/>
        <p:txBody>
          <a:bodyPr/>
          <a:lstStyle>
            <a:lvl1pPr>
              <a:defRPr>
                <a:solidFill>
                  <a:schemeClr val="accent1"/>
                </a:solidFill>
              </a:defRPr>
            </a:lvl1pPr>
          </a:lstStyle>
          <a:p>
            <a:fld id="{C93BD0E1-CE8A-4705-95E2-6212B803037C}" type="slidenum">
              <a:rPr lang="fr-FR" smtClean="0"/>
              <a:t>‹N°›</a:t>
            </a:fld>
            <a:endParaRPr lang="fr-FR"/>
          </a:p>
        </p:txBody>
      </p:sp>
      <p:pic>
        <p:nvPicPr>
          <p:cNvPr id="7" name="Image 6">
            <a:extLst>
              <a:ext uri="{FF2B5EF4-FFF2-40B4-BE49-F238E27FC236}">
                <a16:creationId xmlns:a16="http://schemas.microsoft.com/office/drawing/2014/main" id="{B99401C7-5175-FAF4-0964-F429221B570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9" name="Connecteur droit 8">
            <a:extLst>
              <a:ext uri="{FF2B5EF4-FFF2-40B4-BE49-F238E27FC236}">
                <a16:creationId xmlns:a16="http://schemas.microsoft.com/office/drawing/2014/main" id="{954773F5-7BE5-654B-2CD1-E72570F3DD7B}"/>
              </a:ext>
            </a:extLst>
          </p:cNvPr>
          <p:cNvCxnSpPr/>
          <p:nvPr/>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9660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colonne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A744807-E470-CFFA-FCC2-F5FE905269DE}"/>
              </a:ext>
            </a:extLst>
          </p:cNvPr>
          <p:cNvSpPr/>
          <p:nvPr/>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6468BE-3B34-3303-2C99-8F14683F2926}"/>
              </a:ext>
            </a:extLst>
          </p:cNvPr>
          <p:cNvSpPr>
            <a:spLocks noGrp="1"/>
          </p:cNvSpPr>
          <p:nvPr>
            <p:ph type="title"/>
          </p:nvPr>
        </p:nvSpPr>
        <p:spPr/>
        <p:txBody>
          <a:bodyPr/>
          <a:lstStyle>
            <a:lvl1pPr>
              <a:defRPr>
                <a:solidFill>
                  <a:schemeClr val="accent2"/>
                </a:solidFill>
              </a:defRPr>
            </a:lvl1pPr>
          </a:lstStyle>
          <a:p>
            <a:r>
              <a:rPr lang="fr-FR" smtClean="0"/>
              <a:t>Modifiez le style du titre</a:t>
            </a:r>
            <a:endParaRPr lang="fr-FR" dirty="0"/>
          </a:p>
        </p:txBody>
      </p:sp>
      <p:sp>
        <p:nvSpPr>
          <p:cNvPr id="3" name="Espace réservé du contenu 2">
            <a:extLst>
              <a:ext uri="{FF2B5EF4-FFF2-40B4-BE49-F238E27FC236}">
                <a16:creationId xmlns:a16="http://schemas.microsoft.com/office/drawing/2014/main" id="{D2E4176C-7890-FCDE-E3BA-7880D1541FEE}"/>
              </a:ext>
            </a:extLst>
          </p:cNvPr>
          <p:cNvSpPr>
            <a:spLocks noGrp="1"/>
          </p:cNvSpPr>
          <p:nvPr>
            <p:ph sz="half" idx="1"/>
          </p:nvPr>
        </p:nvSpPr>
        <p:spPr>
          <a:xfrm>
            <a:off x="695325" y="1989137"/>
            <a:ext cx="5292725" cy="4140201"/>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a:extLst>
              <a:ext uri="{FF2B5EF4-FFF2-40B4-BE49-F238E27FC236}">
                <a16:creationId xmlns:a16="http://schemas.microsoft.com/office/drawing/2014/main" id="{463A68C2-03F0-D3C1-1C1F-532C8A016E31}"/>
              </a:ext>
            </a:extLst>
          </p:cNvPr>
          <p:cNvSpPr>
            <a:spLocks noGrp="1"/>
          </p:cNvSpPr>
          <p:nvPr>
            <p:ph sz="half" idx="2"/>
          </p:nvPr>
        </p:nvSpPr>
        <p:spPr>
          <a:xfrm>
            <a:off x="6203950" y="1989138"/>
            <a:ext cx="5292724" cy="41402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e la date 4">
            <a:extLst>
              <a:ext uri="{FF2B5EF4-FFF2-40B4-BE49-F238E27FC236}">
                <a16:creationId xmlns:a16="http://schemas.microsoft.com/office/drawing/2014/main" id="{2FB3F207-F8D0-3ACE-24E8-74F554464A1E}"/>
              </a:ext>
            </a:extLst>
          </p:cNvPr>
          <p:cNvSpPr>
            <a:spLocks noGrp="1"/>
          </p:cNvSpPr>
          <p:nvPr>
            <p:ph type="dt" sz="half" idx="10"/>
          </p:nvPr>
        </p:nvSpPr>
        <p:spPr/>
        <p:txBody>
          <a:bodyPr/>
          <a:lstStyle/>
          <a:p>
            <a:fld id="{4B78302F-8455-472B-AF68-295E0EFF103D}" type="datetimeFigureOut">
              <a:rPr lang="fr-FR" smtClean="0"/>
              <a:t>19/11/2024</a:t>
            </a:fld>
            <a:endParaRPr lang="fr-FR"/>
          </a:p>
        </p:txBody>
      </p:sp>
      <p:sp>
        <p:nvSpPr>
          <p:cNvPr id="6" name="Espace réservé du pied de page 5">
            <a:extLst>
              <a:ext uri="{FF2B5EF4-FFF2-40B4-BE49-F238E27FC236}">
                <a16:creationId xmlns:a16="http://schemas.microsoft.com/office/drawing/2014/main" id="{A7E38B8B-5A56-E6EC-1201-BEE19CE4F9D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0231E8B-B147-2D2A-6016-B2E5414989F9}"/>
              </a:ext>
            </a:extLst>
          </p:cNvPr>
          <p:cNvSpPr>
            <a:spLocks noGrp="1"/>
          </p:cNvSpPr>
          <p:nvPr>
            <p:ph type="sldNum" sz="quarter" idx="12"/>
          </p:nvPr>
        </p:nvSpPr>
        <p:spPr/>
        <p:txBody>
          <a:bodyPr/>
          <a:lstStyle/>
          <a:p>
            <a:fld id="{C93BD0E1-CE8A-4705-95E2-6212B803037C}" type="slidenum">
              <a:rPr lang="fr-FR" smtClean="0"/>
              <a:t>‹N°›</a:t>
            </a:fld>
            <a:endParaRPr lang="fr-FR"/>
          </a:p>
        </p:txBody>
      </p:sp>
      <p:pic>
        <p:nvPicPr>
          <p:cNvPr id="11" name="Image 10">
            <a:extLst>
              <a:ext uri="{FF2B5EF4-FFF2-40B4-BE49-F238E27FC236}">
                <a16:creationId xmlns:a16="http://schemas.microsoft.com/office/drawing/2014/main" id="{47ED1F4B-F8AF-6A32-996A-140828E4FDC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2" name="Connecteur droit 11">
            <a:extLst>
              <a:ext uri="{FF2B5EF4-FFF2-40B4-BE49-F238E27FC236}">
                <a16:creationId xmlns:a16="http://schemas.microsoft.com/office/drawing/2014/main" id="{7A45FD47-8F02-E3D1-8836-A153070B3F16}"/>
              </a:ext>
            </a:extLst>
          </p:cNvPr>
          <p:cNvCxnSpPr/>
          <p:nvPr/>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2530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4B78302F-8455-472B-AF68-295E0EFF103D}" type="datetimeFigureOut">
              <a:rPr lang="fr-FR" smtClean="0"/>
              <a:t>19/11/2024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3BD0E1-CE8A-4705-95E2-6212B803037C}" type="slidenum">
              <a:rPr lang="fr-FR" smtClean="0"/>
              <a:t>‹N°›</a:t>
            </a:fld>
            <a:endParaRPr lang="fr-FR"/>
          </a:p>
        </p:txBody>
      </p:sp>
    </p:spTree>
    <p:extLst>
      <p:ext uri="{BB962C8B-B14F-4D97-AF65-F5344CB8AC3E}">
        <p14:creationId xmlns:p14="http://schemas.microsoft.com/office/powerpoint/2010/main" val="1579212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3 colonn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9090958-F7E7-8AD5-A483-0D1FBFEB2709}"/>
              </a:ext>
            </a:extLst>
          </p:cNvPr>
          <p:cNvSpPr/>
          <p:nvPr/>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6468BE-3B34-3303-2C99-8F14683F2926}"/>
              </a:ext>
            </a:extLst>
          </p:cNvPr>
          <p:cNvSpPr>
            <a:spLocks noGrp="1"/>
          </p:cNvSpPr>
          <p:nvPr>
            <p:ph type="title"/>
          </p:nvPr>
        </p:nvSpPr>
        <p:spPr/>
        <p:txBody>
          <a:bodyPr/>
          <a:lstStyle>
            <a:lvl1pPr>
              <a:defRPr>
                <a:solidFill>
                  <a:schemeClr val="accent2"/>
                </a:solidFill>
              </a:defRPr>
            </a:lvl1pPr>
          </a:lstStyle>
          <a:p>
            <a:r>
              <a:rPr lang="fr-FR" smtClean="0"/>
              <a:t>Modifiez le style du titre</a:t>
            </a:r>
            <a:endParaRPr lang="fr-FR" dirty="0"/>
          </a:p>
        </p:txBody>
      </p:sp>
      <p:sp>
        <p:nvSpPr>
          <p:cNvPr id="3" name="Espace réservé du contenu 2">
            <a:extLst>
              <a:ext uri="{FF2B5EF4-FFF2-40B4-BE49-F238E27FC236}">
                <a16:creationId xmlns:a16="http://schemas.microsoft.com/office/drawing/2014/main" id="{D2E4176C-7890-FCDE-E3BA-7880D1541FEE}"/>
              </a:ext>
            </a:extLst>
          </p:cNvPr>
          <p:cNvSpPr>
            <a:spLocks noGrp="1"/>
          </p:cNvSpPr>
          <p:nvPr>
            <p:ph sz="half" idx="1"/>
          </p:nvPr>
        </p:nvSpPr>
        <p:spPr>
          <a:xfrm>
            <a:off x="695325" y="1989137"/>
            <a:ext cx="3455989" cy="4140201"/>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a:extLst>
              <a:ext uri="{FF2B5EF4-FFF2-40B4-BE49-F238E27FC236}">
                <a16:creationId xmlns:a16="http://schemas.microsoft.com/office/drawing/2014/main" id="{463A68C2-03F0-D3C1-1C1F-532C8A016E31}"/>
              </a:ext>
            </a:extLst>
          </p:cNvPr>
          <p:cNvSpPr>
            <a:spLocks noGrp="1"/>
          </p:cNvSpPr>
          <p:nvPr>
            <p:ph sz="half" idx="2"/>
          </p:nvPr>
        </p:nvSpPr>
        <p:spPr>
          <a:xfrm>
            <a:off x="4367213" y="1989138"/>
            <a:ext cx="3457575" cy="41402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e la date 4">
            <a:extLst>
              <a:ext uri="{FF2B5EF4-FFF2-40B4-BE49-F238E27FC236}">
                <a16:creationId xmlns:a16="http://schemas.microsoft.com/office/drawing/2014/main" id="{2FB3F207-F8D0-3ACE-24E8-74F554464A1E}"/>
              </a:ext>
            </a:extLst>
          </p:cNvPr>
          <p:cNvSpPr>
            <a:spLocks noGrp="1"/>
          </p:cNvSpPr>
          <p:nvPr>
            <p:ph type="dt" sz="half" idx="10"/>
          </p:nvPr>
        </p:nvSpPr>
        <p:spPr/>
        <p:txBody>
          <a:bodyPr/>
          <a:lstStyle/>
          <a:p>
            <a:fld id="{4B78302F-8455-472B-AF68-295E0EFF103D}" type="datetimeFigureOut">
              <a:rPr lang="fr-FR" smtClean="0"/>
              <a:t>19/11/2024</a:t>
            </a:fld>
            <a:endParaRPr lang="fr-FR"/>
          </a:p>
        </p:txBody>
      </p:sp>
      <p:sp>
        <p:nvSpPr>
          <p:cNvPr id="6" name="Espace réservé du pied de page 5">
            <a:extLst>
              <a:ext uri="{FF2B5EF4-FFF2-40B4-BE49-F238E27FC236}">
                <a16:creationId xmlns:a16="http://schemas.microsoft.com/office/drawing/2014/main" id="{A7E38B8B-5A56-E6EC-1201-BEE19CE4F9D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0231E8B-B147-2D2A-6016-B2E5414989F9}"/>
              </a:ext>
            </a:extLst>
          </p:cNvPr>
          <p:cNvSpPr>
            <a:spLocks noGrp="1"/>
          </p:cNvSpPr>
          <p:nvPr>
            <p:ph type="sldNum" sz="quarter" idx="12"/>
          </p:nvPr>
        </p:nvSpPr>
        <p:spPr/>
        <p:txBody>
          <a:bodyPr/>
          <a:lstStyle/>
          <a:p>
            <a:fld id="{C93BD0E1-CE8A-4705-95E2-6212B803037C}" type="slidenum">
              <a:rPr lang="fr-FR" smtClean="0"/>
              <a:t>‹N°›</a:t>
            </a:fld>
            <a:endParaRPr lang="fr-FR"/>
          </a:p>
        </p:txBody>
      </p:sp>
      <p:sp>
        <p:nvSpPr>
          <p:cNvPr id="9" name="Espace réservé du contenu 3">
            <a:extLst>
              <a:ext uri="{FF2B5EF4-FFF2-40B4-BE49-F238E27FC236}">
                <a16:creationId xmlns:a16="http://schemas.microsoft.com/office/drawing/2014/main" id="{5B376B07-EB61-361A-CDFD-5E75CD9A2FDF}"/>
              </a:ext>
            </a:extLst>
          </p:cNvPr>
          <p:cNvSpPr>
            <a:spLocks noGrp="1"/>
          </p:cNvSpPr>
          <p:nvPr>
            <p:ph sz="half" idx="13"/>
          </p:nvPr>
        </p:nvSpPr>
        <p:spPr>
          <a:xfrm>
            <a:off x="8040688" y="1989138"/>
            <a:ext cx="3457575" cy="41402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pic>
        <p:nvPicPr>
          <p:cNvPr id="8" name="Image 7">
            <a:extLst>
              <a:ext uri="{FF2B5EF4-FFF2-40B4-BE49-F238E27FC236}">
                <a16:creationId xmlns:a16="http://schemas.microsoft.com/office/drawing/2014/main" id="{2812BC44-B713-09E9-A994-1EBF66495F4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3" name="Connecteur droit 12">
            <a:extLst>
              <a:ext uri="{FF2B5EF4-FFF2-40B4-BE49-F238E27FC236}">
                <a16:creationId xmlns:a16="http://schemas.microsoft.com/office/drawing/2014/main" id="{01B42FC7-ECB4-B8DF-817A-1F225C02B422}"/>
              </a:ext>
            </a:extLst>
          </p:cNvPr>
          <p:cNvCxnSpPr/>
          <p:nvPr/>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1293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3A245C0-7608-29FB-E211-F4BD5616FEBD}"/>
              </a:ext>
            </a:extLst>
          </p:cNvPr>
          <p:cNvSpPr/>
          <p:nvPr/>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C96213AF-EDE7-ABD8-3C87-12C13108DCEE}"/>
              </a:ext>
            </a:extLst>
          </p:cNvPr>
          <p:cNvSpPr>
            <a:spLocks noGrp="1"/>
          </p:cNvSpPr>
          <p:nvPr>
            <p:ph type="title"/>
          </p:nvPr>
        </p:nvSpPr>
        <p:spPr>
          <a:xfrm>
            <a:off x="695325" y="549275"/>
            <a:ext cx="10801349" cy="1141413"/>
          </a:xfrm>
        </p:spPr>
        <p:txBody>
          <a:bodyPr anchor="ctr"/>
          <a:lstStyle>
            <a:lvl1pPr>
              <a:defRPr>
                <a:solidFill>
                  <a:schemeClr val="accent2"/>
                </a:solidFill>
              </a:defRPr>
            </a:lvl1pPr>
          </a:lstStyle>
          <a:p>
            <a:r>
              <a:rPr lang="fr-FR" smtClean="0"/>
              <a:t>Modifiez le style du titre</a:t>
            </a:r>
            <a:endParaRPr lang="fr-FR" dirty="0"/>
          </a:p>
        </p:txBody>
      </p:sp>
      <p:sp>
        <p:nvSpPr>
          <p:cNvPr id="3" name="Espace réservé du texte 2">
            <a:extLst>
              <a:ext uri="{FF2B5EF4-FFF2-40B4-BE49-F238E27FC236}">
                <a16:creationId xmlns:a16="http://schemas.microsoft.com/office/drawing/2014/main" id="{B339BCA0-00EB-4C04-FE5D-D57CFB42A343}"/>
              </a:ext>
            </a:extLst>
          </p:cNvPr>
          <p:cNvSpPr>
            <a:spLocks noGrp="1"/>
          </p:cNvSpPr>
          <p:nvPr>
            <p:ph type="body" idx="1"/>
          </p:nvPr>
        </p:nvSpPr>
        <p:spPr>
          <a:xfrm>
            <a:off x="695326" y="1989137"/>
            <a:ext cx="5302250" cy="583375"/>
          </a:xfrm>
        </p:spPr>
        <p:txBody>
          <a:bodyPr anchor="ctr">
            <a:normAutofit/>
          </a:bodyP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a:extLst>
              <a:ext uri="{FF2B5EF4-FFF2-40B4-BE49-F238E27FC236}">
                <a16:creationId xmlns:a16="http://schemas.microsoft.com/office/drawing/2014/main" id="{38039CBE-47B6-B221-F597-0A920B6452EB}"/>
              </a:ext>
            </a:extLst>
          </p:cNvPr>
          <p:cNvSpPr>
            <a:spLocks noGrp="1"/>
          </p:cNvSpPr>
          <p:nvPr>
            <p:ph sz="half" idx="2"/>
          </p:nvPr>
        </p:nvSpPr>
        <p:spPr>
          <a:xfrm>
            <a:off x="695326" y="2731009"/>
            <a:ext cx="5302250" cy="339833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a:extLst>
              <a:ext uri="{FF2B5EF4-FFF2-40B4-BE49-F238E27FC236}">
                <a16:creationId xmlns:a16="http://schemas.microsoft.com/office/drawing/2014/main" id="{15AB4248-870C-318C-3957-BD4B81DDCE0D}"/>
              </a:ext>
            </a:extLst>
          </p:cNvPr>
          <p:cNvSpPr>
            <a:spLocks noGrp="1"/>
          </p:cNvSpPr>
          <p:nvPr>
            <p:ph type="body" sz="quarter" idx="3"/>
          </p:nvPr>
        </p:nvSpPr>
        <p:spPr>
          <a:xfrm>
            <a:off x="6194424" y="1989138"/>
            <a:ext cx="5302250" cy="583374"/>
          </a:xfrm>
        </p:spPr>
        <p:txBody>
          <a:bodyPr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a:extLst>
              <a:ext uri="{FF2B5EF4-FFF2-40B4-BE49-F238E27FC236}">
                <a16:creationId xmlns:a16="http://schemas.microsoft.com/office/drawing/2014/main" id="{28C83028-6471-684E-6541-3C912C1C8817}"/>
              </a:ext>
            </a:extLst>
          </p:cNvPr>
          <p:cNvSpPr>
            <a:spLocks noGrp="1"/>
          </p:cNvSpPr>
          <p:nvPr>
            <p:ph sz="quarter" idx="4"/>
          </p:nvPr>
        </p:nvSpPr>
        <p:spPr>
          <a:xfrm>
            <a:off x="6203950" y="2731009"/>
            <a:ext cx="5302250" cy="339833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7" name="Espace réservé de la date 6">
            <a:extLst>
              <a:ext uri="{FF2B5EF4-FFF2-40B4-BE49-F238E27FC236}">
                <a16:creationId xmlns:a16="http://schemas.microsoft.com/office/drawing/2014/main" id="{5B6BE0A8-167A-EDED-938A-7034D719EABC}"/>
              </a:ext>
            </a:extLst>
          </p:cNvPr>
          <p:cNvSpPr>
            <a:spLocks noGrp="1"/>
          </p:cNvSpPr>
          <p:nvPr>
            <p:ph type="dt" sz="half" idx="10"/>
          </p:nvPr>
        </p:nvSpPr>
        <p:spPr/>
        <p:txBody>
          <a:bodyPr/>
          <a:lstStyle/>
          <a:p>
            <a:fld id="{4B78302F-8455-472B-AF68-295E0EFF103D}" type="datetimeFigureOut">
              <a:rPr lang="fr-FR" smtClean="0"/>
              <a:t>19/11/2024</a:t>
            </a:fld>
            <a:endParaRPr lang="fr-FR"/>
          </a:p>
        </p:txBody>
      </p:sp>
      <p:sp>
        <p:nvSpPr>
          <p:cNvPr id="8" name="Espace réservé du pied de page 7">
            <a:extLst>
              <a:ext uri="{FF2B5EF4-FFF2-40B4-BE49-F238E27FC236}">
                <a16:creationId xmlns:a16="http://schemas.microsoft.com/office/drawing/2014/main" id="{C76D9B09-35F6-CD02-5B0F-09D34FE863F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EAAAD1C-47AE-9FCA-0448-17D1AFD6319E}"/>
              </a:ext>
            </a:extLst>
          </p:cNvPr>
          <p:cNvSpPr>
            <a:spLocks noGrp="1"/>
          </p:cNvSpPr>
          <p:nvPr>
            <p:ph type="sldNum" sz="quarter" idx="12"/>
          </p:nvPr>
        </p:nvSpPr>
        <p:spPr/>
        <p:txBody>
          <a:bodyPr/>
          <a:lstStyle/>
          <a:p>
            <a:fld id="{C93BD0E1-CE8A-4705-95E2-6212B803037C}" type="slidenum">
              <a:rPr lang="fr-FR" smtClean="0"/>
              <a:t>‹N°›</a:t>
            </a:fld>
            <a:endParaRPr lang="fr-FR"/>
          </a:p>
        </p:txBody>
      </p:sp>
      <p:pic>
        <p:nvPicPr>
          <p:cNvPr id="10" name="Image 9">
            <a:extLst>
              <a:ext uri="{FF2B5EF4-FFF2-40B4-BE49-F238E27FC236}">
                <a16:creationId xmlns:a16="http://schemas.microsoft.com/office/drawing/2014/main" id="{4B145831-15F1-C839-875C-ABB8BFD272D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3" name="Connecteur droit 12">
            <a:extLst>
              <a:ext uri="{FF2B5EF4-FFF2-40B4-BE49-F238E27FC236}">
                <a16:creationId xmlns:a16="http://schemas.microsoft.com/office/drawing/2014/main" id="{1F0FFB82-6432-211D-DD5B-E79E186C1CFE}"/>
              </a:ext>
            </a:extLst>
          </p:cNvPr>
          <p:cNvCxnSpPr/>
          <p:nvPr/>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76311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5B9310-A98B-02B0-8DFD-5F4E8CAFFA50}"/>
              </a:ext>
            </a:extLst>
          </p:cNvPr>
          <p:cNvSpPr/>
          <p:nvPr/>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424FF7A-7AC1-B304-B766-865CD6D61037}"/>
              </a:ext>
            </a:extLst>
          </p:cNvPr>
          <p:cNvSpPr>
            <a:spLocks noGrp="1"/>
          </p:cNvSpPr>
          <p:nvPr>
            <p:ph type="title"/>
          </p:nvPr>
        </p:nvSpPr>
        <p:spPr/>
        <p:txBody>
          <a:bodyPr anchor="ctr"/>
          <a:lstStyle>
            <a:lvl1pPr>
              <a:defRPr>
                <a:solidFill>
                  <a:schemeClr val="accent2"/>
                </a:solidFill>
              </a:defRPr>
            </a:lvl1pPr>
          </a:lstStyle>
          <a:p>
            <a:r>
              <a:rPr lang="fr-FR" smtClean="0"/>
              <a:t>Modifiez le style du titre</a:t>
            </a:r>
            <a:endParaRPr lang="fr-FR"/>
          </a:p>
        </p:txBody>
      </p:sp>
      <p:sp>
        <p:nvSpPr>
          <p:cNvPr id="3" name="Espace réservé de la date 2">
            <a:extLst>
              <a:ext uri="{FF2B5EF4-FFF2-40B4-BE49-F238E27FC236}">
                <a16:creationId xmlns:a16="http://schemas.microsoft.com/office/drawing/2014/main" id="{D265603E-9229-B94A-80F8-4FD6A36214B9}"/>
              </a:ext>
            </a:extLst>
          </p:cNvPr>
          <p:cNvSpPr>
            <a:spLocks noGrp="1"/>
          </p:cNvSpPr>
          <p:nvPr>
            <p:ph type="dt" sz="half" idx="10"/>
          </p:nvPr>
        </p:nvSpPr>
        <p:spPr/>
        <p:txBody>
          <a:bodyPr/>
          <a:lstStyle/>
          <a:p>
            <a:fld id="{4B78302F-8455-472B-AF68-295E0EFF103D}" type="datetimeFigureOut">
              <a:rPr lang="fr-FR" smtClean="0"/>
              <a:t>19/11/2024</a:t>
            </a:fld>
            <a:endParaRPr lang="fr-FR"/>
          </a:p>
        </p:txBody>
      </p:sp>
      <p:sp>
        <p:nvSpPr>
          <p:cNvPr id="4" name="Espace réservé du pied de page 3">
            <a:extLst>
              <a:ext uri="{FF2B5EF4-FFF2-40B4-BE49-F238E27FC236}">
                <a16:creationId xmlns:a16="http://schemas.microsoft.com/office/drawing/2014/main" id="{CC332EF9-A7AF-0E36-B432-A2F119BA702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264E45D-D49D-03B1-DAB7-55D30C0FBBFD}"/>
              </a:ext>
            </a:extLst>
          </p:cNvPr>
          <p:cNvSpPr>
            <a:spLocks noGrp="1"/>
          </p:cNvSpPr>
          <p:nvPr>
            <p:ph type="sldNum" sz="quarter" idx="12"/>
          </p:nvPr>
        </p:nvSpPr>
        <p:spPr/>
        <p:txBody>
          <a:bodyPr/>
          <a:lstStyle/>
          <a:p>
            <a:fld id="{C93BD0E1-CE8A-4705-95E2-6212B803037C}" type="slidenum">
              <a:rPr lang="fr-FR" smtClean="0"/>
              <a:t>‹N°›</a:t>
            </a:fld>
            <a:endParaRPr lang="fr-FR"/>
          </a:p>
        </p:txBody>
      </p:sp>
      <p:pic>
        <p:nvPicPr>
          <p:cNvPr id="6" name="Image 5">
            <a:extLst>
              <a:ext uri="{FF2B5EF4-FFF2-40B4-BE49-F238E27FC236}">
                <a16:creationId xmlns:a16="http://schemas.microsoft.com/office/drawing/2014/main" id="{DC24615F-94DA-228D-98B8-8CFF9A1CF9D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8" name="Connecteur droit 7">
            <a:extLst>
              <a:ext uri="{FF2B5EF4-FFF2-40B4-BE49-F238E27FC236}">
                <a16:creationId xmlns:a16="http://schemas.microsoft.com/office/drawing/2014/main" id="{ECA7C713-6E9F-9E06-96FE-1CBF92D19B1B}"/>
              </a:ext>
            </a:extLst>
          </p:cNvPr>
          <p:cNvCxnSpPr/>
          <p:nvPr/>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618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ide">
    <p:bg>
      <p:bgPr>
        <a:solidFill>
          <a:schemeClr val="bg2"/>
        </a:solid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3F002E4-6434-1420-E8D9-7B0AE58D3D79}"/>
              </a:ext>
            </a:extLst>
          </p:cNvPr>
          <p:cNvSpPr>
            <a:spLocks noGrp="1"/>
          </p:cNvSpPr>
          <p:nvPr>
            <p:ph type="dt" sz="half" idx="10"/>
          </p:nvPr>
        </p:nvSpPr>
        <p:spPr/>
        <p:txBody>
          <a:bodyPr/>
          <a:lstStyle>
            <a:lvl1pPr>
              <a:defRPr>
                <a:solidFill>
                  <a:schemeClr val="tx2"/>
                </a:solidFill>
              </a:defRPr>
            </a:lvl1pPr>
          </a:lstStyle>
          <a:p>
            <a:fld id="{4B78302F-8455-472B-AF68-295E0EFF103D}" type="datetimeFigureOut">
              <a:rPr lang="fr-FR" smtClean="0"/>
              <a:t>19/11/2024</a:t>
            </a:fld>
            <a:endParaRPr lang="fr-FR"/>
          </a:p>
        </p:txBody>
      </p:sp>
      <p:sp>
        <p:nvSpPr>
          <p:cNvPr id="3" name="Espace réservé du pied de page 2">
            <a:extLst>
              <a:ext uri="{FF2B5EF4-FFF2-40B4-BE49-F238E27FC236}">
                <a16:creationId xmlns:a16="http://schemas.microsoft.com/office/drawing/2014/main" id="{B6450D56-F435-4A27-B920-5376803E8D52}"/>
              </a:ext>
            </a:extLst>
          </p:cNvPr>
          <p:cNvSpPr>
            <a:spLocks noGrp="1"/>
          </p:cNvSpPr>
          <p:nvPr>
            <p:ph type="ftr" sz="quarter" idx="11"/>
          </p:nvPr>
        </p:nvSpPr>
        <p:spPr/>
        <p:txBody>
          <a:bodyPr/>
          <a:lstStyle>
            <a:lvl1pPr>
              <a:defRPr>
                <a:solidFill>
                  <a:schemeClr val="tx2"/>
                </a:solidFill>
              </a:defRPr>
            </a:lvl1pPr>
          </a:lstStyle>
          <a:p>
            <a:endParaRPr lang="fr-FR"/>
          </a:p>
        </p:txBody>
      </p:sp>
      <p:sp>
        <p:nvSpPr>
          <p:cNvPr id="4" name="Espace réservé du numéro de diapositive 3">
            <a:extLst>
              <a:ext uri="{FF2B5EF4-FFF2-40B4-BE49-F238E27FC236}">
                <a16:creationId xmlns:a16="http://schemas.microsoft.com/office/drawing/2014/main" id="{13F17099-300B-92B2-0055-CA9B48CA887F}"/>
              </a:ext>
            </a:extLst>
          </p:cNvPr>
          <p:cNvSpPr>
            <a:spLocks noGrp="1"/>
          </p:cNvSpPr>
          <p:nvPr>
            <p:ph type="sldNum" sz="quarter" idx="12"/>
          </p:nvPr>
        </p:nvSpPr>
        <p:spPr/>
        <p:txBody>
          <a:bodyPr/>
          <a:lstStyle>
            <a:lvl1pPr>
              <a:defRPr>
                <a:solidFill>
                  <a:schemeClr val="tx2"/>
                </a:solidFill>
              </a:defRPr>
            </a:lvl1pPr>
          </a:lstStyle>
          <a:p>
            <a:fld id="{C93BD0E1-CE8A-4705-95E2-6212B803037C}" type="slidenum">
              <a:rPr lang="fr-FR" smtClean="0"/>
              <a:t>‹N°›</a:t>
            </a:fld>
            <a:endParaRPr lang="fr-FR"/>
          </a:p>
        </p:txBody>
      </p:sp>
      <p:pic>
        <p:nvPicPr>
          <p:cNvPr id="5" name="Image 4">
            <a:extLst>
              <a:ext uri="{FF2B5EF4-FFF2-40B4-BE49-F238E27FC236}">
                <a16:creationId xmlns:a16="http://schemas.microsoft.com/office/drawing/2014/main" id="{9B5172B8-E3F5-93A5-63F0-42E8B9ECA0C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8" name="Connecteur droit 7">
            <a:extLst>
              <a:ext uri="{FF2B5EF4-FFF2-40B4-BE49-F238E27FC236}">
                <a16:creationId xmlns:a16="http://schemas.microsoft.com/office/drawing/2014/main" id="{09B1BF06-95A7-3FD5-5A3D-E19DB4A323A8}"/>
              </a:ext>
            </a:extLst>
          </p:cNvPr>
          <p:cNvCxnSpPr/>
          <p:nvPr/>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43253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3F002E4-6434-1420-E8D9-7B0AE58D3D79}"/>
              </a:ext>
            </a:extLst>
          </p:cNvPr>
          <p:cNvSpPr>
            <a:spLocks noGrp="1"/>
          </p:cNvSpPr>
          <p:nvPr>
            <p:ph type="dt" sz="half" idx="10"/>
          </p:nvPr>
        </p:nvSpPr>
        <p:spPr/>
        <p:txBody>
          <a:bodyPr/>
          <a:lstStyle>
            <a:lvl1pPr>
              <a:defRPr>
                <a:solidFill>
                  <a:schemeClr val="tx2"/>
                </a:solidFill>
              </a:defRPr>
            </a:lvl1pPr>
          </a:lstStyle>
          <a:p>
            <a:fld id="{4B78302F-8455-472B-AF68-295E0EFF103D}" type="datetimeFigureOut">
              <a:rPr lang="fr-FR" smtClean="0"/>
              <a:t>19/11/2024</a:t>
            </a:fld>
            <a:endParaRPr lang="fr-FR"/>
          </a:p>
        </p:txBody>
      </p:sp>
      <p:sp>
        <p:nvSpPr>
          <p:cNvPr id="3" name="Espace réservé du pied de page 2">
            <a:extLst>
              <a:ext uri="{FF2B5EF4-FFF2-40B4-BE49-F238E27FC236}">
                <a16:creationId xmlns:a16="http://schemas.microsoft.com/office/drawing/2014/main" id="{B6450D56-F435-4A27-B920-5376803E8D52}"/>
              </a:ext>
            </a:extLst>
          </p:cNvPr>
          <p:cNvSpPr>
            <a:spLocks noGrp="1"/>
          </p:cNvSpPr>
          <p:nvPr>
            <p:ph type="ftr" sz="quarter" idx="11"/>
          </p:nvPr>
        </p:nvSpPr>
        <p:spPr/>
        <p:txBody>
          <a:bodyPr/>
          <a:lstStyle>
            <a:lvl1pPr>
              <a:defRPr>
                <a:solidFill>
                  <a:schemeClr val="tx2"/>
                </a:solidFill>
              </a:defRPr>
            </a:lvl1pPr>
          </a:lstStyle>
          <a:p>
            <a:endParaRPr lang="fr-FR"/>
          </a:p>
        </p:txBody>
      </p:sp>
      <p:sp>
        <p:nvSpPr>
          <p:cNvPr id="4" name="Espace réservé du numéro de diapositive 3">
            <a:extLst>
              <a:ext uri="{FF2B5EF4-FFF2-40B4-BE49-F238E27FC236}">
                <a16:creationId xmlns:a16="http://schemas.microsoft.com/office/drawing/2014/main" id="{13F17099-300B-92B2-0055-CA9B48CA887F}"/>
              </a:ext>
            </a:extLst>
          </p:cNvPr>
          <p:cNvSpPr>
            <a:spLocks noGrp="1"/>
          </p:cNvSpPr>
          <p:nvPr>
            <p:ph type="sldNum" sz="quarter" idx="12"/>
          </p:nvPr>
        </p:nvSpPr>
        <p:spPr/>
        <p:txBody>
          <a:bodyPr/>
          <a:lstStyle>
            <a:lvl1pPr>
              <a:defRPr>
                <a:solidFill>
                  <a:schemeClr val="tx2"/>
                </a:solidFill>
              </a:defRPr>
            </a:lvl1pPr>
          </a:lstStyle>
          <a:p>
            <a:fld id="{C93BD0E1-CE8A-4705-95E2-6212B803037C}" type="slidenum">
              <a:rPr lang="fr-FR" smtClean="0"/>
              <a:t>‹N°›</a:t>
            </a:fld>
            <a:endParaRPr lang="fr-FR"/>
          </a:p>
        </p:txBody>
      </p:sp>
      <p:pic>
        <p:nvPicPr>
          <p:cNvPr id="6" name="Image 5">
            <a:extLst>
              <a:ext uri="{FF2B5EF4-FFF2-40B4-BE49-F238E27FC236}">
                <a16:creationId xmlns:a16="http://schemas.microsoft.com/office/drawing/2014/main" id="{FD0E8317-6100-4728-184D-31EFF1753D61}"/>
              </a:ext>
            </a:extLst>
          </p:cNvPr>
          <p:cNvPicPr>
            <a:picLocks noChangeAspect="1"/>
          </p:cNvPicPr>
          <p:nvPr/>
        </p:nvPicPr>
        <p:blipFill>
          <a:blip r:embed="rId2">
            <a:alphaModFix amt="16000"/>
            <a:duotone>
              <a:prstClr val="black"/>
              <a:schemeClr val="accent5">
                <a:tint val="45000"/>
                <a:satMod val="400000"/>
              </a:schemeClr>
            </a:duotone>
          </a:blip>
          <a:stretch>
            <a:fillRect/>
          </a:stretch>
        </p:blipFill>
        <p:spPr>
          <a:xfrm>
            <a:off x="7556500" y="2222500"/>
            <a:ext cx="4635500" cy="4635500"/>
          </a:xfrm>
          <a:prstGeom prst="rect">
            <a:avLst/>
          </a:prstGeom>
        </p:spPr>
      </p:pic>
      <p:pic>
        <p:nvPicPr>
          <p:cNvPr id="5" name="Image 4">
            <a:extLst>
              <a:ext uri="{FF2B5EF4-FFF2-40B4-BE49-F238E27FC236}">
                <a16:creationId xmlns:a16="http://schemas.microsoft.com/office/drawing/2014/main" id="{9B5172B8-E3F5-93A5-63F0-42E8B9ECA0C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8" name="Connecteur droit 7">
            <a:extLst>
              <a:ext uri="{FF2B5EF4-FFF2-40B4-BE49-F238E27FC236}">
                <a16:creationId xmlns:a16="http://schemas.microsoft.com/office/drawing/2014/main" id="{09B1BF06-95A7-3FD5-5A3D-E19DB4A323A8}"/>
              </a:ext>
            </a:extLst>
          </p:cNvPr>
          <p:cNvCxnSpPr/>
          <p:nvPr/>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87531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u avec légen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509CBF-AC4F-6A85-985B-A7A28D9035B6}"/>
              </a:ext>
            </a:extLst>
          </p:cNvPr>
          <p:cNvSpPr/>
          <p:nvPr/>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e la date 4">
            <a:extLst>
              <a:ext uri="{FF2B5EF4-FFF2-40B4-BE49-F238E27FC236}">
                <a16:creationId xmlns:a16="http://schemas.microsoft.com/office/drawing/2014/main" id="{F31C3DA6-1B9F-AE68-9F5A-FD8A36CFB859}"/>
              </a:ext>
            </a:extLst>
          </p:cNvPr>
          <p:cNvSpPr>
            <a:spLocks noGrp="1"/>
          </p:cNvSpPr>
          <p:nvPr>
            <p:ph type="dt" sz="half" idx="10"/>
          </p:nvPr>
        </p:nvSpPr>
        <p:spPr/>
        <p:txBody>
          <a:bodyPr/>
          <a:lstStyle/>
          <a:p>
            <a:fld id="{4B78302F-8455-472B-AF68-295E0EFF103D}" type="datetimeFigureOut">
              <a:rPr lang="fr-FR" smtClean="0"/>
              <a:t>19/11/2024</a:t>
            </a:fld>
            <a:endParaRPr lang="fr-FR"/>
          </a:p>
        </p:txBody>
      </p:sp>
      <p:sp>
        <p:nvSpPr>
          <p:cNvPr id="6" name="Espace réservé du pied de page 5">
            <a:extLst>
              <a:ext uri="{FF2B5EF4-FFF2-40B4-BE49-F238E27FC236}">
                <a16:creationId xmlns:a16="http://schemas.microsoft.com/office/drawing/2014/main" id="{4FBE1939-A96A-8869-5F61-1052CDEF920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63CACE9-C05D-2E68-0F2C-D1EA945D98E0}"/>
              </a:ext>
            </a:extLst>
          </p:cNvPr>
          <p:cNvSpPr>
            <a:spLocks noGrp="1"/>
          </p:cNvSpPr>
          <p:nvPr>
            <p:ph type="sldNum" sz="quarter" idx="12"/>
          </p:nvPr>
        </p:nvSpPr>
        <p:spPr/>
        <p:txBody>
          <a:bodyPr/>
          <a:lstStyle/>
          <a:p>
            <a:fld id="{C93BD0E1-CE8A-4705-95E2-6212B803037C}" type="slidenum">
              <a:rPr lang="fr-FR" smtClean="0"/>
              <a:t>‹N°›</a:t>
            </a:fld>
            <a:endParaRPr lang="fr-FR"/>
          </a:p>
        </p:txBody>
      </p:sp>
      <p:sp>
        <p:nvSpPr>
          <p:cNvPr id="8" name="Espace réservé du texte 3">
            <a:extLst>
              <a:ext uri="{FF2B5EF4-FFF2-40B4-BE49-F238E27FC236}">
                <a16:creationId xmlns:a16="http://schemas.microsoft.com/office/drawing/2014/main" id="{26178BC9-AFF1-066B-B74E-64F49DDF17C5}"/>
              </a:ext>
            </a:extLst>
          </p:cNvPr>
          <p:cNvSpPr>
            <a:spLocks noGrp="1"/>
          </p:cNvSpPr>
          <p:nvPr>
            <p:ph type="body" sz="half" idx="2"/>
          </p:nvPr>
        </p:nvSpPr>
        <p:spPr>
          <a:xfrm>
            <a:off x="695326" y="1989139"/>
            <a:ext cx="3455988" cy="41401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9" name="Titre 1">
            <a:extLst>
              <a:ext uri="{FF2B5EF4-FFF2-40B4-BE49-F238E27FC236}">
                <a16:creationId xmlns:a16="http://schemas.microsoft.com/office/drawing/2014/main" id="{A07CDDF1-8217-8011-188E-6C6B607E26F5}"/>
              </a:ext>
            </a:extLst>
          </p:cNvPr>
          <p:cNvSpPr>
            <a:spLocks noGrp="1"/>
          </p:cNvSpPr>
          <p:nvPr>
            <p:ph type="title"/>
          </p:nvPr>
        </p:nvSpPr>
        <p:spPr>
          <a:xfrm>
            <a:off x="695325" y="549275"/>
            <a:ext cx="3455988" cy="1141413"/>
          </a:xfrm>
        </p:spPr>
        <p:txBody>
          <a:bodyPr anchor="ctr">
            <a:normAutofit/>
          </a:bodyPr>
          <a:lstStyle>
            <a:lvl1pPr>
              <a:defRPr sz="3200">
                <a:solidFill>
                  <a:schemeClr val="accent2"/>
                </a:solidFill>
              </a:defRPr>
            </a:lvl1pPr>
          </a:lstStyle>
          <a:p>
            <a:r>
              <a:rPr lang="fr-FR" smtClean="0"/>
              <a:t>Modifiez le style du titre</a:t>
            </a:r>
            <a:endParaRPr lang="fr-FR" dirty="0"/>
          </a:p>
        </p:txBody>
      </p:sp>
      <p:sp>
        <p:nvSpPr>
          <p:cNvPr id="10" name="Espace réservé du contenu 2">
            <a:extLst>
              <a:ext uri="{FF2B5EF4-FFF2-40B4-BE49-F238E27FC236}">
                <a16:creationId xmlns:a16="http://schemas.microsoft.com/office/drawing/2014/main" id="{3E014FF3-6B7D-01A9-4EDB-BCA4CB4309D7}"/>
              </a:ext>
            </a:extLst>
          </p:cNvPr>
          <p:cNvSpPr>
            <a:spLocks noGrp="1"/>
          </p:cNvSpPr>
          <p:nvPr>
            <p:ph idx="1"/>
          </p:nvPr>
        </p:nvSpPr>
        <p:spPr>
          <a:xfrm>
            <a:off x="4367213" y="549275"/>
            <a:ext cx="7129462" cy="558006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pic>
        <p:nvPicPr>
          <p:cNvPr id="3" name="Image 2">
            <a:extLst>
              <a:ext uri="{FF2B5EF4-FFF2-40B4-BE49-F238E27FC236}">
                <a16:creationId xmlns:a16="http://schemas.microsoft.com/office/drawing/2014/main" id="{1BCE8E76-9657-A6B5-7E77-FBC3EAE1C08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1" name="Connecteur droit 10">
            <a:extLst>
              <a:ext uri="{FF2B5EF4-FFF2-40B4-BE49-F238E27FC236}">
                <a16:creationId xmlns:a16="http://schemas.microsoft.com/office/drawing/2014/main" id="{A54ED51A-2B1B-B7F8-2B0A-F32A5685FC5E}"/>
              </a:ext>
            </a:extLst>
          </p:cNvPr>
          <p:cNvCxnSpPr/>
          <p:nvPr/>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536901"/>
      </p:ext>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re et image">
    <p:bg>
      <p:bgPr>
        <a:solidFill>
          <a:schemeClr val="tx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6468BE-3B34-3303-2C99-8F14683F2926}"/>
              </a:ext>
            </a:extLst>
          </p:cNvPr>
          <p:cNvSpPr>
            <a:spLocks noGrp="1"/>
          </p:cNvSpPr>
          <p:nvPr>
            <p:ph type="title"/>
          </p:nvPr>
        </p:nvSpPr>
        <p:spPr>
          <a:xfrm>
            <a:off x="695325" y="549275"/>
            <a:ext cx="10801350" cy="1141413"/>
          </a:xfrm>
        </p:spPr>
        <p:txBody>
          <a:bodyPr/>
          <a:lstStyle>
            <a:lvl1pPr>
              <a:defRPr>
                <a:solidFill>
                  <a:schemeClr val="bg1"/>
                </a:solidFill>
              </a:defRPr>
            </a:lvl1pPr>
          </a:lstStyle>
          <a:p>
            <a:r>
              <a:rPr lang="fr-FR" smtClean="0"/>
              <a:t>Modifiez le style du titre</a:t>
            </a:r>
            <a:endParaRPr lang="fr-FR" dirty="0"/>
          </a:p>
        </p:txBody>
      </p:sp>
      <p:sp>
        <p:nvSpPr>
          <p:cNvPr id="5" name="Espace réservé de la date 4">
            <a:extLst>
              <a:ext uri="{FF2B5EF4-FFF2-40B4-BE49-F238E27FC236}">
                <a16:creationId xmlns:a16="http://schemas.microsoft.com/office/drawing/2014/main" id="{2FB3F207-F8D0-3ACE-24E8-74F554464A1E}"/>
              </a:ext>
            </a:extLst>
          </p:cNvPr>
          <p:cNvSpPr>
            <a:spLocks noGrp="1"/>
          </p:cNvSpPr>
          <p:nvPr>
            <p:ph type="dt" sz="half" idx="10"/>
          </p:nvPr>
        </p:nvSpPr>
        <p:spPr/>
        <p:txBody>
          <a:bodyPr/>
          <a:lstStyle/>
          <a:p>
            <a:fld id="{4B78302F-8455-472B-AF68-295E0EFF103D}" type="datetimeFigureOut">
              <a:rPr lang="fr-FR" smtClean="0"/>
              <a:t>19/11/2024</a:t>
            </a:fld>
            <a:endParaRPr lang="fr-FR"/>
          </a:p>
        </p:txBody>
      </p:sp>
      <p:sp>
        <p:nvSpPr>
          <p:cNvPr id="6" name="Espace réservé du pied de page 5">
            <a:extLst>
              <a:ext uri="{FF2B5EF4-FFF2-40B4-BE49-F238E27FC236}">
                <a16:creationId xmlns:a16="http://schemas.microsoft.com/office/drawing/2014/main" id="{A7E38B8B-5A56-E6EC-1201-BEE19CE4F9D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0231E8B-B147-2D2A-6016-B2E5414989F9}"/>
              </a:ext>
            </a:extLst>
          </p:cNvPr>
          <p:cNvSpPr>
            <a:spLocks noGrp="1"/>
          </p:cNvSpPr>
          <p:nvPr>
            <p:ph type="sldNum" sz="quarter" idx="12"/>
          </p:nvPr>
        </p:nvSpPr>
        <p:spPr/>
        <p:txBody>
          <a:bodyPr/>
          <a:lstStyle/>
          <a:p>
            <a:fld id="{C93BD0E1-CE8A-4705-95E2-6212B803037C}" type="slidenum">
              <a:rPr lang="fr-FR" smtClean="0"/>
              <a:t>‹N°›</a:t>
            </a:fld>
            <a:endParaRPr lang="fr-FR"/>
          </a:p>
        </p:txBody>
      </p:sp>
      <p:sp>
        <p:nvSpPr>
          <p:cNvPr id="9" name="Espace réservé pour une image  8">
            <a:extLst>
              <a:ext uri="{FF2B5EF4-FFF2-40B4-BE49-F238E27FC236}">
                <a16:creationId xmlns:a16="http://schemas.microsoft.com/office/drawing/2014/main" id="{71CAEE75-82CA-0EE9-8A64-25E8B567C7C2}"/>
              </a:ext>
            </a:extLst>
          </p:cNvPr>
          <p:cNvSpPr>
            <a:spLocks noGrp="1"/>
          </p:cNvSpPr>
          <p:nvPr>
            <p:ph type="pic" sz="quarter" idx="13"/>
          </p:nvPr>
        </p:nvSpPr>
        <p:spPr>
          <a:xfrm>
            <a:off x="0" y="1989138"/>
            <a:ext cx="12192000" cy="4868862"/>
          </a:xfrm>
          <a:pattFill prst="pct5">
            <a:fgClr>
              <a:schemeClr val="bg1"/>
            </a:fgClr>
            <a:bgClr>
              <a:schemeClr val="bg2"/>
            </a:bgClr>
          </a:pattFill>
        </p:spPr>
        <p:txBody>
          <a:bodyPr/>
          <a:lstStyle>
            <a:lvl1pPr marL="0" indent="0">
              <a:buNone/>
              <a:defRPr>
                <a:solidFill>
                  <a:schemeClr val="accent1"/>
                </a:solidFill>
              </a:defRPr>
            </a:lvl1pPr>
          </a:lstStyle>
          <a:p>
            <a:r>
              <a:rPr lang="fr-FR" smtClean="0"/>
              <a:t>Cliquez sur l'icône pour ajouter une image</a:t>
            </a:r>
            <a:endParaRPr lang="fr-FR" dirty="0"/>
          </a:p>
        </p:txBody>
      </p:sp>
      <p:pic>
        <p:nvPicPr>
          <p:cNvPr id="4" name="Image 3" descr="Une image contenant logo, Police, Graphique, symbole&#10;&#10;Description générée automatiquement">
            <a:extLst>
              <a:ext uri="{FF2B5EF4-FFF2-40B4-BE49-F238E27FC236}">
                <a16:creationId xmlns:a16="http://schemas.microsoft.com/office/drawing/2014/main" id="{B82D3D8F-3630-17C3-D58D-6A3635BC62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09225" y="549275"/>
            <a:ext cx="1187450" cy="250684"/>
          </a:xfrm>
          <a:prstGeom prst="rect">
            <a:avLst/>
          </a:prstGeom>
        </p:spPr>
      </p:pic>
      <p:cxnSp>
        <p:nvCxnSpPr>
          <p:cNvPr id="8" name="Connecteur droit 7">
            <a:extLst>
              <a:ext uri="{FF2B5EF4-FFF2-40B4-BE49-F238E27FC236}">
                <a16:creationId xmlns:a16="http://schemas.microsoft.com/office/drawing/2014/main" id="{CE3B2C7A-E65D-05D7-72D2-8FDF998E7166}"/>
              </a:ext>
            </a:extLst>
          </p:cNvPr>
          <p:cNvCxnSpPr/>
          <p:nvPr/>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81454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itre et image">
    <p:bg>
      <p:bgPr>
        <a:solidFill>
          <a:srgbClr val="CACDDE"/>
        </a:solidFill>
        <a:effectLst/>
      </p:bgPr>
    </p:bg>
    <p:spTree>
      <p:nvGrpSpPr>
        <p:cNvPr id="1" name=""/>
        <p:cNvGrpSpPr/>
        <p:nvPr/>
      </p:nvGrpSpPr>
      <p:grpSpPr>
        <a:xfrm>
          <a:off x="0" y="0"/>
          <a:ext cx="0" cy="0"/>
          <a:chOff x="0" y="0"/>
          <a:chExt cx="0" cy="0"/>
        </a:xfrm>
      </p:grpSpPr>
      <p:pic>
        <p:nvPicPr>
          <p:cNvPr id="4" name="Image 3" descr="Une image contenant nuage, plein air, arbre, ciel&#10;&#10;Description générée automatiquement">
            <a:extLst>
              <a:ext uri="{FF2B5EF4-FFF2-40B4-BE49-F238E27FC236}">
                <a16:creationId xmlns:a16="http://schemas.microsoft.com/office/drawing/2014/main" id="{3B74FEEB-0659-65A4-17DA-8B87A72902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759" t="35139" b="10140"/>
          <a:stretch/>
        </p:blipFill>
        <p:spPr>
          <a:xfrm>
            <a:off x="0" y="1989138"/>
            <a:ext cx="12192000" cy="4868862"/>
          </a:xfrm>
          <a:prstGeom prst="rect">
            <a:avLst/>
          </a:prstGeom>
        </p:spPr>
      </p:pic>
      <p:sp>
        <p:nvSpPr>
          <p:cNvPr id="13" name="Rectangle 12">
            <a:extLst>
              <a:ext uri="{FF2B5EF4-FFF2-40B4-BE49-F238E27FC236}">
                <a16:creationId xmlns:a16="http://schemas.microsoft.com/office/drawing/2014/main" id="{E5E7EC10-206A-72F4-91BB-2E65EF32210F}"/>
              </a:ext>
            </a:extLst>
          </p:cNvPr>
          <p:cNvSpPr/>
          <p:nvPr/>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6468BE-3B34-3303-2C99-8F14683F2926}"/>
              </a:ext>
            </a:extLst>
          </p:cNvPr>
          <p:cNvSpPr>
            <a:spLocks noGrp="1"/>
          </p:cNvSpPr>
          <p:nvPr>
            <p:ph type="title"/>
          </p:nvPr>
        </p:nvSpPr>
        <p:spPr>
          <a:xfrm>
            <a:off x="695325" y="549275"/>
            <a:ext cx="10801350" cy="1141413"/>
          </a:xfrm>
        </p:spPr>
        <p:txBody>
          <a:bodyPr anchor="ctr"/>
          <a:lstStyle>
            <a:lvl1pPr>
              <a:defRPr>
                <a:solidFill>
                  <a:schemeClr val="bg1"/>
                </a:solidFill>
              </a:defRPr>
            </a:lvl1pPr>
          </a:lstStyle>
          <a:p>
            <a:r>
              <a:rPr lang="fr-FR" smtClean="0"/>
              <a:t>Modifiez le style du titre</a:t>
            </a:r>
            <a:endParaRPr lang="fr-FR" dirty="0"/>
          </a:p>
        </p:txBody>
      </p:sp>
      <p:sp>
        <p:nvSpPr>
          <p:cNvPr id="5" name="Espace réservé de la date 4">
            <a:extLst>
              <a:ext uri="{FF2B5EF4-FFF2-40B4-BE49-F238E27FC236}">
                <a16:creationId xmlns:a16="http://schemas.microsoft.com/office/drawing/2014/main" id="{2FB3F207-F8D0-3ACE-24E8-74F554464A1E}"/>
              </a:ext>
            </a:extLst>
          </p:cNvPr>
          <p:cNvSpPr>
            <a:spLocks noGrp="1"/>
          </p:cNvSpPr>
          <p:nvPr>
            <p:ph type="dt" sz="half" idx="10"/>
          </p:nvPr>
        </p:nvSpPr>
        <p:spPr/>
        <p:txBody>
          <a:bodyPr/>
          <a:lstStyle/>
          <a:p>
            <a:fld id="{4B78302F-8455-472B-AF68-295E0EFF103D}" type="datetimeFigureOut">
              <a:rPr lang="fr-FR" smtClean="0"/>
              <a:t>19/11/2024</a:t>
            </a:fld>
            <a:endParaRPr lang="fr-FR"/>
          </a:p>
        </p:txBody>
      </p:sp>
      <p:sp>
        <p:nvSpPr>
          <p:cNvPr id="6" name="Espace réservé du pied de page 5">
            <a:extLst>
              <a:ext uri="{FF2B5EF4-FFF2-40B4-BE49-F238E27FC236}">
                <a16:creationId xmlns:a16="http://schemas.microsoft.com/office/drawing/2014/main" id="{A7E38B8B-5A56-E6EC-1201-BEE19CE4F9D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0231E8B-B147-2D2A-6016-B2E5414989F9}"/>
              </a:ext>
            </a:extLst>
          </p:cNvPr>
          <p:cNvSpPr>
            <a:spLocks noGrp="1"/>
          </p:cNvSpPr>
          <p:nvPr>
            <p:ph type="sldNum" sz="quarter" idx="12"/>
          </p:nvPr>
        </p:nvSpPr>
        <p:spPr/>
        <p:txBody>
          <a:bodyPr/>
          <a:lstStyle/>
          <a:p>
            <a:fld id="{C93BD0E1-CE8A-4705-95E2-6212B803037C}" type="slidenum">
              <a:rPr lang="fr-FR" smtClean="0"/>
              <a:t>‹N°›</a:t>
            </a:fld>
            <a:endParaRPr lang="fr-FR"/>
          </a:p>
        </p:txBody>
      </p:sp>
      <p:pic>
        <p:nvPicPr>
          <p:cNvPr id="8" name="Image 7" descr="Une image contenant logo, Police, Graphique, symbole&#10;&#10;Description générée automatiquement">
            <a:extLst>
              <a:ext uri="{FF2B5EF4-FFF2-40B4-BE49-F238E27FC236}">
                <a16:creationId xmlns:a16="http://schemas.microsoft.com/office/drawing/2014/main" id="{AE507065-CF76-8E92-00FE-38DBC2ED04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9225" y="549275"/>
            <a:ext cx="1187450" cy="250684"/>
          </a:xfrm>
          <a:prstGeom prst="rect">
            <a:avLst/>
          </a:prstGeom>
        </p:spPr>
      </p:pic>
      <p:cxnSp>
        <p:nvCxnSpPr>
          <p:cNvPr id="10" name="Connecteur droit 9">
            <a:extLst>
              <a:ext uri="{FF2B5EF4-FFF2-40B4-BE49-F238E27FC236}">
                <a16:creationId xmlns:a16="http://schemas.microsoft.com/office/drawing/2014/main" id="{B2946AB7-A2AE-FE87-1FF5-759E09BE9A03}"/>
              </a:ext>
            </a:extLst>
          </p:cNvPr>
          <p:cNvCxnSpPr/>
          <p:nvPr/>
        </p:nvCxnSpPr>
        <p:spPr>
          <a:xfrm>
            <a:off x="11136674" y="928805"/>
            <a:ext cx="360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rot="16200000">
            <a:off x="11273066" y="5939065"/>
            <a:ext cx="1622425" cy="215444"/>
          </a:xfrm>
          <a:prstGeom prst="rect">
            <a:avLst/>
          </a:prstGeom>
          <a:noFill/>
        </p:spPr>
        <p:txBody>
          <a:bodyPr wrap="square" rtlCol="0">
            <a:spAutoFit/>
          </a:bodyPr>
          <a:lstStyle/>
          <a:p>
            <a:r>
              <a:rPr lang="fr-FR" sz="800" dirty="0" smtClean="0">
                <a:solidFill>
                  <a:schemeClr val="bg1"/>
                </a:solidFill>
                <a:latin typeface="Arial" panose="020B0604020202020204" pitchFamily="34" charset="0"/>
                <a:cs typeface="Arial" panose="020B0604020202020204" pitchFamily="34" charset="0"/>
              </a:rPr>
              <a:t>© O. Naves/</a:t>
            </a:r>
            <a:r>
              <a:rPr lang="fr-FR" sz="800" dirty="0" err="1" smtClean="0">
                <a:solidFill>
                  <a:schemeClr val="bg1"/>
                </a:solidFill>
                <a:latin typeface="Arial" panose="020B0604020202020204" pitchFamily="34" charset="0"/>
                <a:cs typeface="Arial" panose="020B0604020202020204" pitchFamily="34" charset="0"/>
              </a:rPr>
              <a:t>Drakodrone</a:t>
            </a:r>
            <a:endParaRPr lang="fr-FR"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815233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pic>
        <p:nvPicPr>
          <p:cNvPr id="12" name="Image 11" descr="Une image contenant carte, diagramme, Plan&#10;&#10;Description générée automatiquement">
            <a:extLst>
              <a:ext uri="{FF2B5EF4-FFF2-40B4-BE49-F238E27FC236}">
                <a16:creationId xmlns:a16="http://schemas.microsoft.com/office/drawing/2014/main" id="{A1CBB1D1-9CE9-D73F-D21D-A5DAF8E7D9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26427" y="1265572"/>
            <a:ext cx="7870248" cy="4863766"/>
          </a:xfrm>
          <a:prstGeom prst="rect">
            <a:avLst/>
          </a:prstGeom>
        </p:spPr>
      </p:pic>
      <p:sp>
        <p:nvSpPr>
          <p:cNvPr id="3" name="Rectangle 2">
            <a:extLst>
              <a:ext uri="{FF2B5EF4-FFF2-40B4-BE49-F238E27FC236}">
                <a16:creationId xmlns:a16="http://schemas.microsoft.com/office/drawing/2014/main" id="{4941D318-D2A0-774E-EEB5-5F2E5D4207E3}"/>
              </a:ext>
            </a:extLst>
          </p:cNvPr>
          <p:cNvSpPr/>
          <p:nvPr/>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texte 3">
            <a:extLst>
              <a:ext uri="{FF2B5EF4-FFF2-40B4-BE49-F238E27FC236}">
                <a16:creationId xmlns:a16="http://schemas.microsoft.com/office/drawing/2014/main" id="{F6341167-FF0D-D71B-6A48-B5C37ACF55E9}"/>
              </a:ext>
            </a:extLst>
          </p:cNvPr>
          <p:cNvSpPr>
            <a:spLocks noGrp="1"/>
          </p:cNvSpPr>
          <p:nvPr>
            <p:ph type="body" sz="half" idx="2"/>
          </p:nvPr>
        </p:nvSpPr>
        <p:spPr>
          <a:xfrm>
            <a:off x="695326" y="1989139"/>
            <a:ext cx="3455988" cy="4140199"/>
          </a:xfrm>
        </p:spPr>
        <p:txBody>
          <a:bodyPr/>
          <a:lstStyle>
            <a:lvl1pPr marL="285750" indent="-285750">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a:extLst>
              <a:ext uri="{FF2B5EF4-FFF2-40B4-BE49-F238E27FC236}">
                <a16:creationId xmlns:a16="http://schemas.microsoft.com/office/drawing/2014/main" id="{F461AF02-3051-6181-2F34-CA165C73A796}"/>
              </a:ext>
            </a:extLst>
          </p:cNvPr>
          <p:cNvSpPr>
            <a:spLocks noGrp="1"/>
          </p:cNvSpPr>
          <p:nvPr>
            <p:ph type="dt" sz="half" idx="10"/>
          </p:nvPr>
        </p:nvSpPr>
        <p:spPr/>
        <p:txBody>
          <a:bodyPr/>
          <a:lstStyle/>
          <a:p>
            <a:fld id="{4B78302F-8455-472B-AF68-295E0EFF103D}" type="datetimeFigureOut">
              <a:rPr lang="fr-FR" smtClean="0"/>
              <a:t>19/11/2024</a:t>
            </a:fld>
            <a:endParaRPr lang="fr-FR"/>
          </a:p>
        </p:txBody>
      </p:sp>
      <p:sp>
        <p:nvSpPr>
          <p:cNvPr id="6" name="Espace réservé du pied de page 5">
            <a:extLst>
              <a:ext uri="{FF2B5EF4-FFF2-40B4-BE49-F238E27FC236}">
                <a16:creationId xmlns:a16="http://schemas.microsoft.com/office/drawing/2014/main" id="{0982B163-7A6B-8D00-78F2-898E7BC1BE9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B554EF3-BE24-DB3A-DB8F-3CA03B630590}"/>
              </a:ext>
            </a:extLst>
          </p:cNvPr>
          <p:cNvSpPr>
            <a:spLocks noGrp="1"/>
          </p:cNvSpPr>
          <p:nvPr>
            <p:ph type="sldNum" sz="quarter" idx="12"/>
          </p:nvPr>
        </p:nvSpPr>
        <p:spPr/>
        <p:txBody>
          <a:bodyPr/>
          <a:lstStyle/>
          <a:p>
            <a:fld id="{C93BD0E1-CE8A-4705-95E2-6212B803037C}" type="slidenum">
              <a:rPr lang="fr-FR" smtClean="0"/>
              <a:t>‹N°›</a:t>
            </a:fld>
            <a:endParaRPr lang="fr-FR"/>
          </a:p>
        </p:txBody>
      </p:sp>
      <p:sp>
        <p:nvSpPr>
          <p:cNvPr id="9" name="Titre 1">
            <a:extLst>
              <a:ext uri="{FF2B5EF4-FFF2-40B4-BE49-F238E27FC236}">
                <a16:creationId xmlns:a16="http://schemas.microsoft.com/office/drawing/2014/main" id="{50AC1D9F-B01A-B9BD-1811-BDADB88055A4}"/>
              </a:ext>
            </a:extLst>
          </p:cNvPr>
          <p:cNvSpPr>
            <a:spLocks noGrp="1"/>
          </p:cNvSpPr>
          <p:nvPr>
            <p:ph type="title"/>
          </p:nvPr>
        </p:nvSpPr>
        <p:spPr>
          <a:xfrm>
            <a:off x="695325" y="549275"/>
            <a:ext cx="3455990" cy="1141413"/>
          </a:xfrm>
        </p:spPr>
        <p:txBody>
          <a:bodyPr anchor="ctr">
            <a:normAutofit/>
          </a:bodyPr>
          <a:lstStyle>
            <a:lvl1pPr>
              <a:defRPr sz="3200">
                <a:solidFill>
                  <a:schemeClr val="accent2"/>
                </a:solidFill>
              </a:defRPr>
            </a:lvl1pPr>
          </a:lstStyle>
          <a:p>
            <a:r>
              <a:rPr lang="fr-FR" smtClean="0"/>
              <a:t>Modifiez le style du titre</a:t>
            </a:r>
            <a:endParaRPr lang="fr-FR" dirty="0"/>
          </a:p>
        </p:txBody>
      </p:sp>
      <p:pic>
        <p:nvPicPr>
          <p:cNvPr id="10" name="Image 9">
            <a:extLst>
              <a:ext uri="{FF2B5EF4-FFF2-40B4-BE49-F238E27FC236}">
                <a16:creationId xmlns:a16="http://schemas.microsoft.com/office/drawing/2014/main" id="{1BCE8E76-9657-A6B5-7E77-FBC3EAE1C08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1" name="Connecteur droit 10">
            <a:extLst>
              <a:ext uri="{FF2B5EF4-FFF2-40B4-BE49-F238E27FC236}">
                <a16:creationId xmlns:a16="http://schemas.microsoft.com/office/drawing/2014/main" id="{A54ED51A-2B1B-B7F8-2B0A-F32A5685FC5E}"/>
              </a:ext>
            </a:extLst>
          </p:cNvPr>
          <p:cNvCxnSpPr/>
          <p:nvPr/>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09077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_Diapositive de titr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02E092-44B4-6B96-043F-72E6A77F24E8}"/>
              </a:ext>
            </a:extLst>
          </p:cNvPr>
          <p:cNvSpPr/>
          <p:nvPr/>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EEA0C97-D4A6-5A81-BBDC-8810F9C79AFC}"/>
              </a:ext>
            </a:extLst>
          </p:cNvPr>
          <p:cNvSpPr>
            <a:spLocks noGrp="1"/>
          </p:cNvSpPr>
          <p:nvPr>
            <p:ph type="ctrTitle"/>
          </p:nvPr>
        </p:nvSpPr>
        <p:spPr>
          <a:xfrm>
            <a:off x="695325" y="3429000"/>
            <a:ext cx="10801350" cy="1439863"/>
          </a:xfrm>
        </p:spPr>
        <p:txBody>
          <a:bodyPr anchor="ctr">
            <a:normAutofit/>
          </a:bodyPr>
          <a:lstStyle>
            <a:lvl1pPr algn="ctr">
              <a:defRPr sz="4000">
                <a:solidFill>
                  <a:schemeClr val="bg1"/>
                </a:solidFill>
              </a:defRPr>
            </a:lvl1pPr>
          </a:lstStyle>
          <a:p>
            <a:r>
              <a:rPr lang="fr-FR" smtClean="0"/>
              <a:t>Modifiez le style du titre</a:t>
            </a:r>
            <a:endParaRPr lang="fr-FR" dirty="0"/>
          </a:p>
        </p:txBody>
      </p:sp>
      <p:pic>
        <p:nvPicPr>
          <p:cNvPr id="7" name="Image 6" descr="Une image contenant logo, Police, Graphique, symbole&#10;&#10;Description générée automatiquement">
            <a:extLst>
              <a:ext uri="{FF2B5EF4-FFF2-40B4-BE49-F238E27FC236}">
                <a16:creationId xmlns:a16="http://schemas.microsoft.com/office/drawing/2014/main" id="{A2EF189B-E94F-EF08-BB3E-E2B21280D1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67213" y="1989138"/>
            <a:ext cx="3457575" cy="729933"/>
          </a:xfrm>
          <a:prstGeom prst="rect">
            <a:avLst/>
          </a:prstGeom>
        </p:spPr>
      </p:pic>
      <p:sp>
        <p:nvSpPr>
          <p:cNvPr id="8" name="Espace réservé de la date 3">
            <a:extLst>
              <a:ext uri="{FF2B5EF4-FFF2-40B4-BE49-F238E27FC236}">
                <a16:creationId xmlns:a16="http://schemas.microsoft.com/office/drawing/2014/main" id="{59431C63-0DA8-1E92-8727-E320525F9C20}"/>
              </a:ext>
            </a:extLst>
          </p:cNvPr>
          <p:cNvSpPr>
            <a:spLocks noGrp="1"/>
          </p:cNvSpPr>
          <p:nvPr>
            <p:ph type="dt" sz="half" idx="2"/>
          </p:nvPr>
        </p:nvSpPr>
        <p:spPr>
          <a:xfrm>
            <a:off x="9696450" y="6319777"/>
            <a:ext cx="1800225" cy="538223"/>
          </a:xfrm>
          <a:prstGeom prst="rect">
            <a:avLst/>
          </a:prstGeom>
        </p:spPr>
        <p:txBody>
          <a:bodyPr vert="horz" lIns="91440" tIns="45720" rIns="91440" bIns="45720" rtlCol="0" anchor="ctr"/>
          <a:lstStyle>
            <a:lvl1pPr algn="r">
              <a:defRPr sz="1000" b="0" i="0">
                <a:solidFill>
                  <a:schemeClr val="accent1"/>
                </a:solidFill>
                <a:latin typeface="Arial" panose="020B0604020202020204" pitchFamily="34" charset="0"/>
              </a:defRPr>
            </a:lvl1pPr>
          </a:lstStyle>
          <a:p>
            <a:fld id="{4B78302F-8455-472B-AF68-295E0EFF103D}" type="datetimeFigureOut">
              <a:rPr lang="fr-FR" smtClean="0"/>
              <a:t>19/11/2024</a:t>
            </a:fld>
            <a:endParaRPr lang="fr-FR"/>
          </a:p>
        </p:txBody>
      </p:sp>
      <p:sp>
        <p:nvSpPr>
          <p:cNvPr id="9" name="Espace réservé du pied de page 4">
            <a:extLst>
              <a:ext uri="{FF2B5EF4-FFF2-40B4-BE49-F238E27FC236}">
                <a16:creationId xmlns:a16="http://schemas.microsoft.com/office/drawing/2014/main" id="{5A12C53B-EA7D-B04E-D3C6-15B1178E1151}"/>
              </a:ext>
            </a:extLst>
          </p:cNvPr>
          <p:cNvSpPr>
            <a:spLocks noGrp="1"/>
          </p:cNvSpPr>
          <p:nvPr>
            <p:ph type="ftr" sz="quarter" idx="3"/>
          </p:nvPr>
        </p:nvSpPr>
        <p:spPr>
          <a:xfrm>
            <a:off x="1244498" y="6319777"/>
            <a:ext cx="2906816" cy="538223"/>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endParaRPr lang="fr-FR"/>
          </a:p>
        </p:txBody>
      </p:sp>
      <p:sp>
        <p:nvSpPr>
          <p:cNvPr id="10" name="Espace réservé du numéro de diapositive 5">
            <a:extLst>
              <a:ext uri="{FF2B5EF4-FFF2-40B4-BE49-F238E27FC236}">
                <a16:creationId xmlns:a16="http://schemas.microsoft.com/office/drawing/2014/main" id="{53EC3BAB-1845-1E65-BD2F-A254308DBBAC}"/>
              </a:ext>
            </a:extLst>
          </p:cNvPr>
          <p:cNvSpPr>
            <a:spLocks noGrp="1"/>
          </p:cNvSpPr>
          <p:nvPr>
            <p:ph type="sldNum" sz="quarter" idx="4"/>
          </p:nvPr>
        </p:nvSpPr>
        <p:spPr>
          <a:xfrm>
            <a:off x="695325" y="6319777"/>
            <a:ext cx="504083" cy="538223"/>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fld id="{C93BD0E1-CE8A-4705-95E2-6212B803037C}" type="slidenum">
              <a:rPr lang="fr-FR" smtClean="0"/>
              <a:t>‹N°›</a:t>
            </a:fld>
            <a:endParaRPr lang="fr-FR"/>
          </a:p>
        </p:txBody>
      </p:sp>
    </p:spTree>
    <p:extLst>
      <p:ext uri="{BB962C8B-B14F-4D97-AF65-F5344CB8AC3E}">
        <p14:creationId xmlns:p14="http://schemas.microsoft.com/office/powerpoint/2010/main" val="32347159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B78302F-8455-472B-AF68-295E0EFF103D}" type="datetimeFigureOut">
              <a:rPr lang="fr-FR" smtClean="0"/>
              <a:t>19/11/2024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93BD0E1-CE8A-4705-95E2-6212B803037C}" type="slidenum">
              <a:rPr lang="fr-FR" smtClean="0"/>
              <a:t>‹N°›</a:t>
            </a:fld>
            <a:endParaRPr lang="fr-FR"/>
          </a:p>
        </p:txBody>
      </p:sp>
    </p:spTree>
    <p:extLst>
      <p:ext uri="{BB962C8B-B14F-4D97-AF65-F5344CB8AC3E}">
        <p14:creationId xmlns:p14="http://schemas.microsoft.com/office/powerpoint/2010/main" val="26197875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1347760"/>
            <a:ext cx="10363200" cy="2252691"/>
          </a:xfrm>
          <a:prstGeom prst="rect">
            <a:avLst/>
          </a:prstGeom>
        </p:spPr>
        <p:txBody>
          <a:bodyPr/>
          <a:lstStyle>
            <a:lvl1pPr>
              <a:defRPr lang="it-IT" dirty="0" smtClean="0"/>
            </a:lvl1pPr>
          </a:lstStyle>
          <a:p>
            <a:r>
              <a:rPr lang="fr-FR" smtClean="0"/>
              <a:t>Cliquez pour modifier le style du titre</a:t>
            </a:r>
            <a:endParaRPr lang="it-IT" dirty="0"/>
          </a:p>
        </p:txBody>
      </p:sp>
      <p:sp>
        <p:nvSpPr>
          <p:cNvPr id="3" name="Rectangle 4"/>
          <p:cNvSpPr>
            <a:spLocks noGrp="1" noChangeArrowheads="1"/>
          </p:cNvSpPr>
          <p:nvPr>
            <p:ph type="sldNum" sz="quarter" idx="10"/>
          </p:nvPr>
        </p:nvSpPr>
        <p:spPr>
          <a:xfrm>
            <a:off x="11027834" y="6561348"/>
            <a:ext cx="1164167" cy="476250"/>
          </a:xfrm>
          <a:prstGeom prst="rect">
            <a:avLst/>
          </a:prstGeom>
          <a:ln/>
        </p:spPr>
        <p:txBody>
          <a:bodyPr/>
          <a:lstStyle>
            <a:lvl1pPr>
              <a:defRPr/>
            </a:lvl1pPr>
          </a:lstStyle>
          <a:p>
            <a:pPr>
              <a:defRPr/>
            </a:pPr>
            <a:fld id="{8EDCDC8E-50DB-4F2E-A357-58D8BB0D9DC6}" type="slidenum">
              <a:rPr lang="it-IT">
                <a:solidFill>
                  <a:prstClr val="black"/>
                </a:solidFill>
              </a:rPr>
              <a:pPr>
                <a:defRPr/>
              </a:pPr>
              <a:t>‹N°›</a:t>
            </a:fld>
            <a:endParaRPr lang="it-IT">
              <a:solidFill>
                <a:prstClr val="black"/>
              </a:solidFill>
            </a:endParaRPr>
          </a:p>
        </p:txBody>
      </p:sp>
    </p:spTree>
    <p:extLst>
      <p:ext uri="{BB962C8B-B14F-4D97-AF65-F5344CB8AC3E}">
        <p14:creationId xmlns:p14="http://schemas.microsoft.com/office/powerpoint/2010/main" val="14754010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1 Título"/>
          <p:cNvSpPr>
            <a:spLocks noGrp="1"/>
          </p:cNvSpPr>
          <p:nvPr>
            <p:ph type="title"/>
          </p:nvPr>
        </p:nvSpPr>
        <p:spPr>
          <a:xfrm>
            <a:off x="1102789" y="620713"/>
            <a:ext cx="6335183" cy="1143000"/>
          </a:xfrm>
        </p:spPr>
        <p:txBody>
          <a:bodyPr/>
          <a:lstStyle/>
          <a:p>
            <a:r>
              <a:rPr lang="es-ES" smtClean="0"/>
              <a:t>Haga clic para modificar el estilo de título del patrón</a:t>
            </a:r>
            <a:endParaRPr lang="en-US"/>
          </a:p>
        </p:txBody>
      </p:sp>
      <p:sp>
        <p:nvSpPr>
          <p:cNvPr id="3" name="2 Marcador de SmartArt"/>
          <p:cNvSpPr>
            <a:spLocks noGrp="1"/>
          </p:cNvSpPr>
          <p:nvPr>
            <p:ph type="dgm" idx="1"/>
          </p:nvPr>
        </p:nvSpPr>
        <p:spPr>
          <a:xfrm>
            <a:off x="1102786" y="2205039"/>
            <a:ext cx="8642349" cy="2808287"/>
          </a:xfrm>
        </p:spPr>
        <p:txBody>
          <a:bodyPr rtlCol="0">
            <a:normAutofit/>
          </a:bodyPr>
          <a:lstStyle/>
          <a:p>
            <a:pPr lvl="0"/>
            <a:endParaRPr lang="en-US" noProof="0" smtClean="0"/>
          </a:p>
        </p:txBody>
      </p:sp>
      <p:sp>
        <p:nvSpPr>
          <p:cNvPr id="4" name="Rectangle 4"/>
          <p:cNvSpPr>
            <a:spLocks noGrp="1" noChangeArrowheads="1"/>
          </p:cNvSpPr>
          <p:nvPr>
            <p:ph type="dt" sz="half" idx="10"/>
          </p:nvPr>
        </p:nvSpPr>
        <p:spPr/>
        <p:txBody>
          <a:bodyPr/>
          <a:lstStyle>
            <a:lvl1pPr>
              <a:defRPr>
                <a:cs typeface="+mn-cs"/>
              </a:defRPr>
            </a:lvl1pPr>
          </a:lstStyle>
          <a:p>
            <a:pPr fontAlgn="base">
              <a:spcBef>
                <a:spcPct val="0"/>
              </a:spcBef>
              <a:spcAft>
                <a:spcPct val="0"/>
              </a:spcAft>
              <a:defRPr/>
            </a:pPr>
            <a:endParaRPr lang="en-GB" sz="1400">
              <a:solidFill>
                <a:srgbClr val="000000"/>
              </a:solidFill>
              <a:latin typeface="Times New Roman" charset="0"/>
            </a:endParaRPr>
          </a:p>
        </p:txBody>
      </p:sp>
      <p:sp>
        <p:nvSpPr>
          <p:cNvPr id="5" name="Rectangle 6"/>
          <p:cNvSpPr>
            <a:spLocks noGrp="1" noChangeArrowheads="1"/>
          </p:cNvSpPr>
          <p:nvPr>
            <p:ph type="sldNum" sz="quarter" idx="11"/>
          </p:nvPr>
        </p:nvSpPr>
        <p:spPr/>
        <p:txBody>
          <a:bodyPr/>
          <a:lstStyle>
            <a:lvl1pPr>
              <a:defRPr/>
            </a:lvl1pPr>
          </a:lstStyle>
          <a:p>
            <a:pPr fontAlgn="base">
              <a:spcBef>
                <a:spcPct val="0"/>
              </a:spcBef>
              <a:spcAft>
                <a:spcPct val="0"/>
              </a:spcAft>
              <a:defRPr/>
            </a:pPr>
            <a:fld id="{88CC760F-932D-3741-8B80-2531C04AA93E}" type="slidenum">
              <a:rPr lang="en-GB" sz="1400" smtClean="0">
                <a:solidFill>
                  <a:srgbClr val="000000"/>
                </a:solidFill>
                <a:latin typeface="Times New Roman" charset="0"/>
                <a:ea typeface="ＭＳ Ｐゴシック" charset="0"/>
              </a:rPr>
              <a:pPr fontAlgn="base">
                <a:spcBef>
                  <a:spcPct val="0"/>
                </a:spcBef>
                <a:spcAft>
                  <a:spcPct val="0"/>
                </a:spcAft>
                <a:defRPr/>
              </a:pPr>
              <a:t>‹N°›</a:t>
            </a:fld>
            <a:endParaRPr lang="en-GB" sz="140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26955536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noProof="0" dirty="0" err="1"/>
              <a:t>Cliquez</a:t>
            </a:r>
            <a:r>
              <a:rPr lang="en-GB" noProof="0" dirty="0"/>
              <a:t> et </a:t>
            </a:r>
            <a:r>
              <a:rPr lang="en-GB" noProof="0" dirty="0" err="1"/>
              <a:t>modifiez</a:t>
            </a:r>
            <a:r>
              <a:rPr lang="en-GB" noProof="0" dirty="0"/>
              <a:t> le titre</a:t>
            </a:r>
          </a:p>
        </p:txBody>
      </p:sp>
      <p:sp>
        <p:nvSpPr>
          <p:cNvPr id="3" name="Rectangle 5"/>
          <p:cNvSpPr>
            <a:spLocks noGrp="1" noChangeArrowheads="1"/>
          </p:cNvSpPr>
          <p:nvPr userDrawn="1">
            <p:ph type="ftr" sz="quarter" idx="10"/>
          </p:nvPr>
        </p:nvSpPr>
        <p:spPr>
          <a:xfrm>
            <a:off x="3695733" y="6516000"/>
            <a:ext cx="6912000" cy="360000"/>
          </a:xfrm>
          <a:ln/>
        </p:spPr>
        <p:txBody>
          <a:bodyPr/>
          <a:lstStyle>
            <a:lvl1pPr>
              <a:defRPr/>
            </a:lvl1pPr>
          </a:lstStyle>
          <a:p>
            <a:r>
              <a:rPr lang="fr-FR" dirty="0"/>
              <a:t>IN2P3</a:t>
            </a:r>
          </a:p>
        </p:txBody>
      </p:sp>
      <p:sp>
        <p:nvSpPr>
          <p:cNvPr id="4" name="Rectangle 4"/>
          <p:cNvSpPr>
            <a:spLocks noGrp="1" noChangeArrowheads="1"/>
          </p:cNvSpPr>
          <p:nvPr userDrawn="1">
            <p:ph type="dt" sz="half" idx="11"/>
          </p:nvPr>
        </p:nvSpPr>
        <p:spPr>
          <a:xfrm>
            <a:off x="1967541" y="6516000"/>
            <a:ext cx="1536000" cy="360000"/>
          </a:xfrm>
          <a:ln/>
        </p:spPr>
        <p:txBody>
          <a:bodyPr/>
          <a:lstStyle>
            <a:lvl1pPr>
              <a:defRPr/>
            </a:lvl1pPr>
          </a:lstStyle>
          <a:p>
            <a:pPr>
              <a:defRPr/>
            </a:pPr>
            <a:fld id="{AFAB2512-6CE3-6548-932C-EB4AA599411C}" type="datetime1">
              <a:rPr lang="fr-FR" smtClean="0"/>
              <a:t>19/11/2024</a:t>
            </a:fld>
            <a:endParaRPr lang="fr-FR" dirty="0"/>
          </a:p>
        </p:txBody>
      </p:sp>
      <p:sp>
        <p:nvSpPr>
          <p:cNvPr id="5" name="Rectangle 4"/>
          <p:cNvSpPr>
            <a:spLocks noGrp="1" noChangeArrowheads="1"/>
          </p:cNvSpPr>
          <p:nvPr userDrawn="1">
            <p:ph type="sldNum" sz="quarter" idx="12"/>
          </p:nvPr>
        </p:nvSpPr>
        <p:spPr>
          <a:xfrm>
            <a:off x="11088555" y="6516000"/>
            <a:ext cx="960000" cy="360000"/>
          </a:xfrm>
        </p:spPr>
        <p:txBody>
          <a:bodyPr/>
          <a:lstStyle>
            <a:lvl1pPr>
              <a:defRPr/>
            </a:lvl1pPr>
          </a:lstStyle>
          <a:p>
            <a:fld id="{D384CA22-6367-EA44-B647-20E2FBBA2D0E}" type="slidenum">
              <a:rPr lang="fr-FR"/>
              <a:pPr/>
              <a:t>‹N°›</a:t>
            </a:fld>
            <a:endParaRPr lang="fr-FR" dirty="0"/>
          </a:p>
        </p:txBody>
      </p:sp>
    </p:spTree>
    <p:extLst>
      <p:ext uri="{BB962C8B-B14F-4D97-AF65-F5344CB8AC3E}">
        <p14:creationId xmlns:p14="http://schemas.microsoft.com/office/powerpoint/2010/main" val="721958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6DCCEC-B092-AAB8-D672-9578236FE6F3}"/>
              </a:ext>
            </a:extLst>
          </p:cNvPr>
          <p:cNvSpPr/>
          <p:nvPr userDrawn="1"/>
        </p:nvSpPr>
        <p:spPr>
          <a:xfrm>
            <a:off x="0" y="6388670"/>
            <a:ext cx="12192000" cy="48437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01EA328-B9CF-0C65-C72F-8557B2594D86}"/>
              </a:ext>
            </a:extLst>
          </p:cNvPr>
          <p:cNvCxnSpPr/>
          <p:nvPr userDrawn="1"/>
        </p:nvCxnSpPr>
        <p:spPr>
          <a:xfrm>
            <a:off x="0" y="6305550"/>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A9871A4-56AB-5CE5-EF2E-59F043B8FEED}"/>
              </a:ext>
            </a:extLst>
          </p:cNvPr>
          <p:cNvPicPr>
            <a:picLocks noChangeAspect="1"/>
          </p:cNvPicPr>
          <p:nvPr userDrawn="1"/>
        </p:nvPicPr>
        <p:blipFill>
          <a:blip r:embed="rId2"/>
          <a:stretch>
            <a:fillRect/>
          </a:stretch>
        </p:blipFill>
        <p:spPr>
          <a:xfrm>
            <a:off x="66675" y="6410388"/>
            <a:ext cx="742950" cy="412629"/>
          </a:xfrm>
          <a:prstGeom prst="rect">
            <a:avLst/>
          </a:prstGeom>
        </p:spPr>
      </p:pic>
      <p:sp>
        <p:nvSpPr>
          <p:cNvPr id="2" name="TextBox 1">
            <a:extLst>
              <a:ext uri="{FF2B5EF4-FFF2-40B4-BE49-F238E27FC236}">
                <a16:creationId xmlns:a16="http://schemas.microsoft.com/office/drawing/2014/main" id="{AAAE91C5-6BC7-D7CC-A24C-0902B156AE49}"/>
              </a:ext>
            </a:extLst>
          </p:cNvPr>
          <p:cNvSpPr txBox="1"/>
          <p:nvPr userDrawn="1"/>
        </p:nvSpPr>
        <p:spPr>
          <a:xfrm>
            <a:off x="971550" y="6461922"/>
            <a:ext cx="6153150" cy="307777"/>
          </a:xfrm>
          <a:prstGeom prst="rect">
            <a:avLst/>
          </a:prstGeom>
          <a:noFill/>
        </p:spPr>
        <p:txBody>
          <a:bodyPr wrap="square" rtlCol="0">
            <a:spAutoFit/>
          </a:bodyPr>
          <a:lstStyle/>
          <a:p>
            <a:r>
              <a:rPr lang="en-US" sz="1400" b="1" dirty="0">
                <a:solidFill>
                  <a:schemeClr val="bg1"/>
                </a:solidFill>
              </a:rPr>
              <a:t>SPES report for INFN EB. LNL - Oct 6</a:t>
            </a:r>
            <a:r>
              <a:rPr lang="en-US" sz="1400" b="1" baseline="30000" dirty="0">
                <a:solidFill>
                  <a:schemeClr val="bg1"/>
                </a:solidFill>
              </a:rPr>
              <a:t>th</a:t>
            </a:r>
            <a:r>
              <a:rPr lang="en-US" sz="1400" b="1" dirty="0">
                <a:solidFill>
                  <a:schemeClr val="bg1"/>
                </a:solidFill>
              </a:rPr>
              <a:t>, 2023. </a:t>
            </a:r>
          </a:p>
        </p:txBody>
      </p:sp>
      <p:pic>
        <p:nvPicPr>
          <p:cNvPr id="3" name="Immagine 26">
            <a:extLst>
              <a:ext uri="{FF2B5EF4-FFF2-40B4-BE49-F238E27FC236}">
                <a16:creationId xmlns:a16="http://schemas.microsoft.com/office/drawing/2014/main" id="{28E4BF8F-C49A-FB2F-8810-112C28917CD6}"/>
              </a:ext>
            </a:extLst>
          </p:cNvP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68050" y="53544"/>
            <a:ext cx="1057275" cy="91630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3B0CC2FD-99B3-1C2A-DEF4-86C96766A32B}"/>
              </a:ext>
            </a:extLst>
          </p:cNvPr>
          <p:cNvCxnSpPr>
            <a:cxnSpLocks/>
          </p:cNvCxnSpPr>
          <p:nvPr userDrawn="1"/>
        </p:nvCxnSpPr>
        <p:spPr>
          <a:xfrm>
            <a:off x="0" y="638175"/>
            <a:ext cx="10391775" cy="0"/>
          </a:xfrm>
          <a:prstGeom prst="line">
            <a:avLst/>
          </a:prstGeom>
          <a:ln w="19050">
            <a:solidFill>
              <a:srgbClr val="00206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F4013E80-B4B8-8525-A641-1D97C6691B09}"/>
              </a:ext>
            </a:extLst>
          </p:cNvPr>
          <p:cNvSpPr>
            <a:spLocks noGrp="1"/>
          </p:cNvSpPr>
          <p:nvPr>
            <p:ph type="title"/>
          </p:nvPr>
        </p:nvSpPr>
        <p:spPr>
          <a:xfrm>
            <a:off x="66675" y="148852"/>
            <a:ext cx="4399922" cy="362844"/>
          </a:xfrm>
        </p:spPr>
        <p:txBody>
          <a:bodyPr>
            <a:normAutofit/>
          </a:bodyPr>
          <a:lstStyle>
            <a:lvl1pPr>
              <a:defRPr kumimoji="0" lang="en-US" sz="2400" b="1" i="0" u="none" strike="noStrike" kern="1200" cap="none" spc="0" normalizeH="0" baseline="0" dirty="0">
                <a:ln>
                  <a:noFill/>
                </a:ln>
                <a:solidFill>
                  <a:srgbClr val="002060"/>
                </a:solidFill>
                <a:effectLst/>
                <a:uLnTx/>
                <a:uFillTx/>
                <a:latin typeface="Calibri" panose="020F0502020204030204"/>
                <a:ea typeface="+mn-ea"/>
                <a:cs typeface="+mn-cs"/>
              </a:defRPr>
            </a:lvl1pPr>
          </a:lstStyle>
          <a:p>
            <a:r>
              <a:rPr lang="en-US"/>
              <a:t>Click to edit Master title style</a:t>
            </a:r>
          </a:p>
        </p:txBody>
      </p:sp>
      <p:sp>
        <p:nvSpPr>
          <p:cNvPr id="5" name="Slide Number Placeholder 8">
            <a:extLst>
              <a:ext uri="{FF2B5EF4-FFF2-40B4-BE49-F238E27FC236}">
                <a16:creationId xmlns:a16="http://schemas.microsoft.com/office/drawing/2014/main" id="{F55B3F39-7C5C-52EA-99FF-480AF96ED5DA}"/>
              </a:ext>
            </a:extLst>
          </p:cNvPr>
          <p:cNvSpPr>
            <a:spLocks noGrp="1"/>
          </p:cNvSpPr>
          <p:nvPr>
            <p:ph type="sldNum" sz="quarter" idx="4"/>
          </p:nvPr>
        </p:nvSpPr>
        <p:spPr>
          <a:xfrm>
            <a:off x="9298323" y="6433249"/>
            <a:ext cx="2743200" cy="365125"/>
          </a:xfrm>
          <a:prstGeom prst="rect">
            <a:avLst/>
          </a:prstGeom>
        </p:spPr>
        <p:txBody>
          <a:bodyPr/>
          <a:lstStyle>
            <a:lvl1pPr algn="r">
              <a:defRPr/>
            </a:lvl1pPr>
          </a:lstStyle>
          <a:p>
            <a:fld id="{ACF6FDAC-0505-4C6F-9AC9-E3C4BDFECF97}" type="slidenum">
              <a:rPr lang="en-US" sz="1600" b="1" smtClean="0">
                <a:solidFill>
                  <a:schemeClr val="bg1"/>
                </a:solidFill>
              </a:rPr>
              <a:pPr/>
              <a:t>‹N°›</a:t>
            </a:fld>
            <a:endParaRPr lang="en-US" b="1">
              <a:solidFill>
                <a:schemeClr val="bg1"/>
              </a:solidFill>
            </a:endParaRPr>
          </a:p>
        </p:txBody>
      </p:sp>
    </p:spTree>
    <p:extLst>
      <p:ext uri="{BB962C8B-B14F-4D97-AF65-F5344CB8AC3E}">
        <p14:creationId xmlns:p14="http://schemas.microsoft.com/office/powerpoint/2010/main" val="3111809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
        <p:cNvGrpSpPr/>
        <p:nvPr/>
      </p:nvGrpSpPr>
      <p:grpSpPr>
        <a:xfrm>
          <a:off x="0" y="0"/>
          <a:ext cx="0" cy="0"/>
          <a:chOff x="0" y="0"/>
          <a:chExt cx="0" cy="0"/>
        </a:xfrm>
      </p:grpSpPr>
      <p:sp>
        <p:nvSpPr>
          <p:cNvPr id="14" name="Google Shape;14;p3"/>
          <p:cNvSpPr txBox="1">
            <a:spLocks noGrp="1"/>
          </p:cNvSpPr>
          <p:nvPr>
            <p:ph type="title"/>
          </p:nvPr>
        </p:nvSpPr>
        <p:spPr>
          <a:xfrm>
            <a:off x="415600" y="593367"/>
            <a:ext cx="11360800" cy="943200"/>
          </a:xfrm>
          <a:prstGeom prst="rect">
            <a:avLst/>
          </a:prstGeom>
          <a:noFill/>
          <a:ln>
            <a:noFill/>
          </a:ln>
        </p:spPr>
        <p:txBody>
          <a:bodyPr spcFirstLastPara="1" wrap="square" lIns="91425" tIns="91425" rIns="91425" bIns="91425" anchor="t" anchorCtr="0"/>
          <a:lstStyle>
            <a:lvl1pPr marR="0" lvl="0"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lvl="1"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15" name="Google Shape;15;p3"/>
          <p:cNvSpPr txBox="1">
            <a:spLocks noGrp="1"/>
          </p:cNvSpPr>
          <p:nvPr>
            <p:ph type="body" idx="1"/>
          </p:nvPr>
        </p:nvSpPr>
        <p:spPr>
          <a:xfrm>
            <a:off x="415600" y="1688433"/>
            <a:ext cx="11360800" cy="4403600"/>
          </a:xfrm>
          <a:prstGeom prst="rect">
            <a:avLst/>
          </a:prstGeom>
          <a:noFill/>
          <a:ln>
            <a:noFill/>
          </a:ln>
        </p:spPr>
        <p:txBody>
          <a:bodyPr spcFirstLastPara="1" wrap="square" lIns="91425" tIns="91425" rIns="91425" bIns="91425" anchor="t" anchorCtr="0"/>
          <a:lstStyle>
            <a:lvl1pPr marL="457200" marR="0" lvl="0" indent="-228600" algn="l">
              <a:lnSpc>
                <a:spcPct val="115000"/>
              </a:lnSpc>
              <a:spcBef>
                <a:spcPts val="0"/>
              </a:spcBef>
              <a:spcAft>
                <a:spcPts val="0"/>
              </a:spcAft>
              <a:buClr>
                <a:schemeClr val="dk2"/>
              </a:buClr>
              <a:buSzPts val="1800"/>
              <a:buFont typeface="Open Sans"/>
              <a:buNone/>
              <a:defRPr sz="1800" b="0" i="0" u="none" strike="noStrike" cap="none">
                <a:solidFill>
                  <a:schemeClr val="dk2"/>
                </a:solidFill>
                <a:latin typeface="Open Sans"/>
                <a:ea typeface="Open Sans"/>
                <a:cs typeface="Open Sans"/>
                <a:sym typeface="Open Sans"/>
              </a:defRPr>
            </a:lvl1pPr>
            <a:lvl2pPr marL="914400" marR="0" lvl="1"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228600" algn="l">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endParaRPr/>
          </a:p>
        </p:txBody>
      </p:sp>
      <p:sp>
        <p:nvSpPr>
          <p:cNvPr id="16" name="Google Shape;16;p3"/>
          <p:cNvSpPr txBox="1">
            <a:spLocks noGrp="1"/>
          </p:cNvSpPr>
          <p:nvPr>
            <p:ph type="sldNum" idx="12"/>
          </p:nvPr>
        </p:nvSpPr>
        <p:spPr>
          <a:xfrm>
            <a:off x="11296609" y="6217621"/>
            <a:ext cx="731600" cy="524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fontAlgn="auto"/>
            <a:fld id="{00000000-1234-1234-1234-123412341234}" type="slidenum">
              <a:rPr lang="es-ES" kern="0" smtClean="0"/>
              <a:pPr fontAlgn="auto"/>
              <a:t>‹N°›</a:t>
            </a:fld>
            <a:endParaRPr lang="es-ES" kern="0"/>
          </a:p>
        </p:txBody>
      </p:sp>
    </p:spTree>
    <p:extLst>
      <p:ext uri="{BB962C8B-B14F-4D97-AF65-F5344CB8AC3E}">
        <p14:creationId xmlns:p14="http://schemas.microsoft.com/office/powerpoint/2010/main" val="27553457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re de section">
    <p:spTree>
      <p:nvGrpSpPr>
        <p:cNvPr id="1" name=""/>
        <p:cNvGrpSpPr/>
        <p:nvPr/>
      </p:nvGrpSpPr>
      <p:grpSpPr>
        <a:xfrm>
          <a:off x="0" y="0"/>
          <a:ext cx="0" cy="0"/>
          <a:chOff x="0" y="0"/>
          <a:chExt cx="0" cy="0"/>
        </a:xfrm>
      </p:grpSpPr>
      <p:sp>
        <p:nvSpPr>
          <p:cNvPr id="2" name="Rectangle 1"/>
          <p:cNvSpPr/>
          <p:nvPr userDrawn="1"/>
        </p:nvSpPr>
        <p:spPr>
          <a:xfrm>
            <a:off x="0" y="5078414"/>
            <a:ext cx="12192000" cy="1804987"/>
          </a:xfrm>
          <a:prstGeom prst="rect">
            <a:avLst/>
          </a:prstGeom>
          <a:solidFill>
            <a:srgbClr val="D848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sp>
        <p:nvSpPr>
          <p:cNvPr id="3" name="Rectangle 2"/>
          <p:cNvSpPr/>
          <p:nvPr userDrawn="1"/>
        </p:nvSpPr>
        <p:spPr>
          <a:xfrm>
            <a:off x="0" y="-26988"/>
            <a:ext cx="12192000" cy="1804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pic>
        <p:nvPicPr>
          <p:cNvPr id="4" name="Imag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78001"/>
            <a:ext cx="12192000" cy="3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1"/>
          <p:cNvSpPr txBox="1">
            <a:spLocks/>
          </p:cNvSpPr>
          <p:nvPr userDrawn="1"/>
        </p:nvSpPr>
        <p:spPr>
          <a:xfrm>
            <a:off x="2832101" y="192088"/>
            <a:ext cx="9243484" cy="1143000"/>
          </a:xfrm>
          <a:prstGeom prst="rect">
            <a:avLst/>
          </a:prstGeom>
        </p:spPr>
        <p:txBody>
          <a:bodyPr anchor="ctr">
            <a:norm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r" eaLnBrk="1" hangingPunct="1">
              <a:defRPr/>
            </a:pPr>
            <a:r>
              <a:rPr lang="fr-FR" altLang="fr-FR" sz="2800" smtClean="0">
                <a:solidFill>
                  <a:srgbClr val="D84800"/>
                </a:solidFill>
                <a:latin typeface="Helvetica Neue" charset="0"/>
              </a:rPr>
              <a:t>Institut national de physique nucléaire </a:t>
            </a:r>
          </a:p>
          <a:p>
            <a:pPr algn="r" eaLnBrk="1" hangingPunct="1">
              <a:defRPr/>
            </a:pPr>
            <a:r>
              <a:rPr lang="fr-FR" altLang="fr-FR" sz="2800" smtClean="0">
                <a:solidFill>
                  <a:srgbClr val="D84800"/>
                </a:solidFill>
                <a:latin typeface="Helvetica Neue" charset="0"/>
              </a:rPr>
              <a:t>et de physique des particules</a:t>
            </a:r>
          </a:p>
        </p:txBody>
      </p:sp>
      <p:sp>
        <p:nvSpPr>
          <p:cNvPr id="6" name="Text Box 6"/>
          <p:cNvSpPr txBox="1">
            <a:spLocks noChangeArrowheads="1"/>
          </p:cNvSpPr>
          <p:nvPr userDrawn="1"/>
        </p:nvSpPr>
        <p:spPr bwMode="auto">
          <a:xfrm>
            <a:off x="8955618" y="1187450"/>
            <a:ext cx="3119967"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r">
              <a:defRPr/>
            </a:pPr>
            <a:r>
              <a:rPr lang="fr-FR" altLang="fr-FR" sz="1800" dirty="0" smtClean="0">
                <a:solidFill>
                  <a:srgbClr val="D84800"/>
                </a:solidFill>
                <a:latin typeface="Helvetica Neue" charset="0"/>
                <a:ea typeface="Helvetica Neue" charset="0"/>
                <a:cs typeface="Helvetica Neue" charset="0"/>
              </a:rPr>
              <a:t>www.in2p3.fr</a:t>
            </a:r>
          </a:p>
        </p:txBody>
      </p:sp>
      <p:pic>
        <p:nvPicPr>
          <p:cNvPr id="7" name="Imag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4434" y="223838"/>
            <a:ext cx="143933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6034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sposition personnalisée1">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a:off x="431371" y="1196752"/>
            <a:ext cx="11329259" cy="5112568"/>
          </a:xfrm>
          <a:prstGeom prst="rect">
            <a:avLst/>
          </a:prstGeom>
        </p:spPr>
        <p:txBody>
          <a:bodyPr/>
          <a:lstStyle>
            <a:lvl1pPr>
              <a:buClr>
                <a:srgbClr val="D84800"/>
              </a:buClr>
              <a:defRPr sz="2400" b="0">
                <a:solidFill>
                  <a:srgbClr val="1F497D"/>
                </a:solidFill>
                <a:latin typeface="Helvetica Neue"/>
                <a:cs typeface="Helvetica Neue"/>
              </a:defRPr>
            </a:lvl1pPr>
            <a:lvl2pPr>
              <a:buClr>
                <a:srgbClr val="D84800"/>
              </a:buClr>
              <a:defRPr sz="2000">
                <a:solidFill>
                  <a:srgbClr val="1F497D"/>
                </a:solidFill>
                <a:latin typeface="Helvetica Neue"/>
                <a:cs typeface="Helvetica Neue"/>
              </a:defRPr>
            </a:lvl2pPr>
            <a:lvl3pPr>
              <a:buClr>
                <a:srgbClr val="D84800"/>
              </a:buClr>
              <a:defRPr sz="1800">
                <a:solidFill>
                  <a:srgbClr val="1F497D"/>
                </a:solidFill>
                <a:latin typeface="Helvetica Neue"/>
                <a:cs typeface="Helvetica Neue"/>
              </a:defRPr>
            </a:lvl3pPr>
            <a:lvl4pPr>
              <a:buClr>
                <a:srgbClr val="D84800"/>
              </a:buClr>
              <a:defRPr sz="1600">
                <a:solidFill>
                  <a:srgbClr val="1F497D"/>
                </a:solidFill>
                <a:latin typeface="Helvetica Neue"/>
                <a:cs typeface="Helvetica Neue"/>
              </a:defRPr>
            </a:lvl4pPr>
            <a:lvl5pPr>
              <a:buClr>
                <a:srgbClr val="D84800"/>
              </a:buClr>
              <a:defRPr sz="1400">
                <a:solidFill>
                  <a:srgbClr val="1F497D"/>
                </a:solidFill>
                <a:latin typeface="Helvetica Neue"/>
                <a:cs typeface="Helvetica Neue"/>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du titre 10"/>
          <p:cNvSpPr>
            <a:spLocks noGrp="1"/>
          </p:cNvSpPr>
          <p:nvPr>
            <p:ph type="title"/>
          </p:nvPr>
        </p:nvSpPr>
        <p:spPr bwMode="auto">
          <a:xfrm>
            <a:off x="2447595" y="115889"/>
            <a:ext cx="974440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fr-FR" altLang="fr-FR" dirty="0"/>
              <a:t>Modifiez le style du titre</a:t>
            </a:r>
          </a:p>
        </p:txBody>
      </p:sp>
    </p:spTree>
    <p:extLst>
      <p:ext uri="{BB962C8B-B14F-4D97-AF65-F5344CB8AC3E}">
        <p14:creationId xmlns:p14="http://schemas.microsoft.com/office/powerpoint/2010/main" val="401453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1347760"/>
            <a:ext cx="10363200" cy="2252691"/>
          </a:xfrm>
          <a:prstGeom prst="rect">
            <a:avLst/>
          </a:prstGeom>
        </p:spPr>
        <p:txBody>
          <a:bodyPr/>
          <a:lstStyle>
            <a:lvl1pPr>
              <a:defRPr lang="it-IT" dirty="0" smtClean="0"/>
            </a:lvl1pPr>
          </a:lstStyle>
          <a:p>
            <a:r>
              <a:rPr lang="fr-FR" smtClean="0"/>
              <a:t>Cliquez pour modifier le style du titre</a:t>
            </a:r>
            <a:endParaRPr lang="it-IT" dirty="0"/>
          </a:p>
        </p:txBody>
      </p:sp>
      <p:sp>
        <p:nvSpPr>
          <p:cNvPr id="3" name="Rectangle 4"/>
          <p:cNvSpPr>
            <a:spLocks noGrp="1" noChangeArrowheads="1"/>
          </p:cNvSpPr>
          <p:nvPr>
            <p:ph type="sldNum" sz="quarter" idx="10"/>
          </p:nvPr>
        </p:nvSpPr>
        <p:spPr>
          <a:xfrm>
            <a:off x="11027834" y="6561348"/>
            <a:ext cx="1164167" cy="476250"/>
          </a:xfrm>
          <a:prstGeom prst="rect">
            <a:avLst/>
          </a:prstGeom>
          <a:ln/>
        </p:spPr>
        <p:txBody>
          <a:bodyPr/>
          <a:lstStyle>
            <a:lvl1pPr>
              <a:defRPr/>
            </a:lvl1pPr>
          </a:lstStyle>
          <a:p>
            <a:pPr>
              <a:defRPr/>
            </a:pPr>
            <a:fld id="{8EDCDC8E-50DB-4F2E-A357-58D8BB0D9DC6}" type="slidenum">
              <a:rPr lang="it-IT">
                <a:solidFill>
                  <a:prstClr val="black"/>
                </a:solidFill>
              </a:rPr>
              <a:pPr>
                <a:defRPr/>
              </a:pPr>
              <a:t>‹N°›</a:t>
            </a:fld>
            <a:endParaRPr lang="it-IT">
              <a:solidFill>
                <a:prstClr val="black"/>
              </a:solidFill>
            </a:endParaRPr>
          </a:p>
        </p:txBody>
      </p:sp>
    </p:spTree>
    <p:extLst>
      <p:ext uri="{BB962C8B-B14F-4D97-AF65-F5344CB8AC3E}">
        <p14:creationId xmlns:p14="http://schemas.microsoft.com/office/powerpoint/2010/main" val="18773171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28/10/2022</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M. Zielińska, INTRANS Workshop, Orsay, January 22-25, 2024</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32F98917-083E-F98C-816F-48F1437B41B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915627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B78302F-8455-472B-AF68-295E0EFF103D}" type="datetimeFigureOut">
              <a:rPr lang="fr-FR" smtClean="0"/>
              <a:t>19/11/2024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93BD0E1-CE8A-4705-95E2-6212B803037C}" type="slidenum">
              <a:rPr lang="fr-FR" smtClean="0"/>
              <a:t>‹N°›</a:t>
            </a:fld>
            <a:endParaRPr lang="fr-FR"/>
          </a:p>
        </p:txBody>
      </p:sp>
    </p:spTree>
    <p:extLst>
      <p:ext uri="{BB962C8B-B14F-4D97-AF65-F5344CB8AC3E}">
        <p14:creationId xmlns:p14="http://schemas.microsoft.com/office/powerpoint/2010/main" val="1998258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4B78302F-8455-472B-AF68-295E0EFF103D}" type="datetimeFigureOut">
              <a:rPr lang="fr-FR" smtClean="0"/>
              <a:t>19/11/2024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93BD0E1-CE8A-4705-95E2-6212B803037C}" type="slidenum">
              <a:rPr lang="fr-FR" smtClean="0"/>
              <a:t>‹N°›</a:t>
            </a:fld>
            <a:endParaRPr lang="fr-FR"/>
          </a:p>
        </p:txBody>
      </p:sp>
    </p:spTree>
    <p:extLst>
      <p:ext uri="{BB962C8B-B14F-4D97-AF65-F5344CB8AC3E}">
        <p14:creationId xmlns:p14="http://schemas.microsoft.com/office/powerpoint/2010/main" val="37040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B78302F-8455-472B-AF68-295E0EFF103D}" type="datetimeFigureOut">
              <a:rPr lang="fr-FR" smtClean="0"/>
              <a:t>19/11/2024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93BD0E1-CE8A-4705-95E2-6212B803037C}" type="slidenum">
              <a:rPr lang="fr-FR" smtClean="0"/>
              <a:t>‹N°›</a:t>
            </a:fld>
            <a:endParaRPr lang="fr-FR"/>
          </a:p>
        </p:txBody>
      </p:sp>
    </p:spTree>
    <p:extLst>
      <p:ext uri="{BB962C8B-B14F-4D97-AF65-F5344CB8AC3E}">
        <p14:creationId xmlns:p14="http://schemas.microsoft.com/office/powerpoint/2010/main" val="2266533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4B78302F-8455-472B-AF68-295E0EFF103D}" type="datetimeFigureOut">
              <a:rPr lang="fr-FR" smtClean="0"/>
              <a:t>19/11/2024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93BD0E1-CE8A-4705-95E2-6212B803037C}" type="slidenum">
              <a:rPr lang="fr-FR" smtClean="0"/>
              <a:t>‹N°›</a:t>
            </a:fld>
            <a:endParaRPr lang="fr-FR"/>
          </a:p>
        </p:txBody>
      </p:sp>
    </p:spTree>
    <p:extLst>
      <p:ext uri="{BB962C8B-B14F-4D97-AF65-F5344CB8AC3E}">
        <p14:creationId xmlns:p14="http://schemas.microsoft.com/office/powerpoint/2010/main" val="3154547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4B78302F-8455-472B-AF68-295E0EFF103D}" type="datetimeFigureOut">
              <a:rPr lang="fr-FR" smtClean="0"/>
              <a:t>19/11/2024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93BD0E1-CE8A-4705-95E2-6212B803037C}" type="slidenum">
              <a:rPr lang="fr-FR" smtClean="0"/>
              <a:t>‹N°›</a:t>
            </a:fld>
            <a:endParaRPr lang="fr-FR"/>
          </a:p>
        </p:txBody>
      </p:sp>
    </p:spTree>
    <p:extLst>
      <p:ext uri="{BB962C8B-B14F-4D97-AF65-F5344CB8AC3E}">
        <p14:creationId xmlns:p14="http://schemas.microsoft.com/office/powerpoint/2010/main" val="1607473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8302F-8455-472B-AF68-295E0EFF103D}" type="datetimeFigureOut">
              <a:rPr lang="fr-FR" smtClean="0"/>
              <a:t>19/11/2024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3BD0E1-CE8A-4705-95E2-6212B803037C}" type="slidenum">
              <a:rPr lang="fr-FR" smtClean="0"/>
              <a:t>‹N°›</a:t>
            </a:fld>
            <a:endParaRPr lang="fr-FR"/>
          </a:p>
        </p:txBody>
      </p:sp>
    </p:spTree>
    <p:extLst>
      <p:ext uri="{BB962C8B-B14F-4D97-AF65-F5344CB8AC3E}">
        <p14:creationId xmlns:p14="http://schemas.microsoft.com/office/powerpoint/2010/main" val="660158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D8250EB-B0C5-1B57-C3BE-6BA2B94C3AB8}"/>
              </a:ext>
            </a:extLst>
          </p:cNvPr>
          <p:cNvSpPr>
            <a:spLocks noGrp="1"/>
          </p:cNvSpPr>
          <p:nvPr>
            <p:ph type="title"/>
          </p:nvPr>
        </p:nvSpPr>
        <p:spPr>
          <a:xfrm>
            <a:off x="695325" y="549275"/>
            <a:ext cx="10801350" cy="1141413"/>
          </a:xfrm>
          <a:prstGeom prst="rect">
            <a:avLst/>
          </a:prstGeom>
        </p:spPr>
        <p:txBody>
          <a:bodyPr vert="horz" lIns="91440" tIns="45720" rIns="91440" bIns="45720" rtlCol="0" anchor="ctr">
            <a:normAutofit/>
          </a:bodyPr>
          <a:lstStyle/>
          <a:p>
            <a:endParaRPr lang="fr-FR" dirty="0"/>
          </a:p>
        </p:txBody>
      </p:sp>
      <p:sp>
        <p:nvSpPr>
          <p:cNvPr id="3" name="Espace réservé du texte 2">
            <a:extLst>
              <a:ext uri="{FF2B5EF4-FFF2-40B4-BE49-F238E27FC236}">
                <a16:creationId xmlns:a16="http://schemas.microsoft.com/office/drawing/2014/main" id="{D1290FDB-4BF6-552E-F9DE-E0BE6EB81249}"/>
              </a:ext>
            </a:extLst>
          </p:cNvPr>
          <p:cNvSpPr>
            <a:spLocks noGrp="1"/>
          </p:cNvSpPr>
          <p:nvPr>
            <p:ph type="body" idx="1"/>
          </p:nvPr>
        </p:nvSpPr>
        <p:spPr>
          <a:xfrm>
            <a:off x="695325" y="1989138"/>
            <a:ext cx="10801350" cy="41402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08DA5BD8-C4D6-207B-4C7D-26B9235883C3}"/>
              </a:ext>
            </a:extLst>
          </p:cNvPr>
          <p:cNvSpPr>
            <a:spLocks noGrp="1"/>
          </p:cNvSpPr>
          <p:nvPr>
            <p:ph type="dt" sz="half" idx="2"/>
          </p:nvPr>
        </p:nvSpPr>
        <p:spPr>
          <a:xfrm>
            <a:off x="9696450" y="6318001"/>
            <a:ext cx="1800225" cy="540000"/>
          </a:xfrm>
          <a:prstGeom prst="rect">
            <a:avLst/>
          </a:prstGeom>
        </p:spPr>
        <p:txBody>
          <a:bodyPr vert="horz" lIns="91440" tIns="45720" rIns="91440" bIns="45720" rtlCol="0" anchor="ctr"/>
          <a:lstStyle>
            <a:lvl1pPr algn="r">
              <a:defRPr sz="1000" b="0" i="0">
                <a:solidFill>
                  <a:schemeClr val="accent1"/>
                </a:solidFill>
                <a:latin typeface="Arial" panose="020B0604020202020204" pitchFamily="34" charset="0"/>
              </a:defRPr>
            </a:lvl1pPr>
          </a:lstStyle>
          <a:p>
            <a:fld id="{4B78302F-8455-472B-AF68-295E0EFF103D}" type="datetimeFigureOut">
              <a:rPr lang="fr-FR" smtClean="0"/>
              <a:t>19/11/2024</a:t>
            </a:fld>
            <a:endParaRPr lang="fr-FR"/>
          </a:p>
        </p:txBody>
      </p:sp>
      <p:sp>
        <p:nvSpPr>
          <p:cNvPr id="5" name="Espace réservé du pied de page 4">
            <a:extLst>
              <a:ext uri="{FF2B5EF4-FFF2-40B4-BE49-F238E27FC236}">
                <a16:creationId xmlns:a16="http://schemas.microsoft.com/office/drawing/2014/main" id="{3004228E-A1D3-107C-CD03-5E01B1840B23}"/>
              </a:ext>
            </a:extLst>
          </p:cNvPr>
          <p:cNvSpPr>
            <a:spLocks noGrp="1"/>
          </p:cNvSpPr>
          <p:nvPr>
            <p:ph type="ftr" sz="quarter" idx="3"/>
          </p:nvPr>
        </p:nvSpPr>
        <p:spPr>
          <a:xfrm>
            <a:off x="1244498" y="6318001"/>
            <a:ext cx="2906816" cy="540000"/>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endParaRPr lang="fr-FR"/>
          </a:p>
        </p:txBody>
      </p:sp>
      <p:sp>
        <p:nvSpPr>
          <p:cNvPr id="6" name="Espace réservé du numéro de diapositive 5">
            <a:extLst>
              <a:ext uri="{FF2B5EF4-FFF2-40B4-BE49-F238E27FC236}">
                <a16:creationId xmlns:a16="http://schemas.microsoft.com/office/drawing/2014/main" id="{351C997C-4506-BCCC-5373-325AA0E6A1C7}"/>
              </a:ext>
            </a:extLst>
          </p:cNvPr>
          <p:cNvSpPr>
            <a:spLocks noGrp="1"/>
          </p:cNvSpPr>
          <p:nvPr>
            <p:ph type="sldNum" sz="quarter" idx="4"/>
          </p:nvPr>
        </p:nvSpPr>
        <p:spPr>
          <a:xfrm>
            <a:off x="695325" y="6318001"/>
            <a:ext cx="504083" cy="540000"/>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fld id="{C93BD0E1-CE8A-4705-95E2-6212B803037C}" type="slidenum">
              <a:rPr lang="fr-FR" smtClean="0"/>
              <a:t>‹N°›</a:t>
            </a:fld>
            <a:endParaRPr lang="fr-FR"/>
          </a:p>
        </p:txBody>
      </p:sp>
    </p:spTree>
    <p:extLst>
      <p:ext uri="{BB962C8B-B14F-4D97-AF65-F5344CB8AC3E}">
        <p14:creationId xmlns:p14="http://schemas.microsoft.com/office/powerpoint/2010/main" val="370167087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46">
          <p15:clr>
            <a:srgbClr val="547EBF"/>
          </p15:clr>
        </p15:guide>
        <p15:guide id="2" orient="horz" pos="3861">
          <p15:clr>
            <a:srgbClr val="547EBF"/>
          </p15:clr>
        </p15:guide>
        <p15:guide id="3" pos="7242">
          <p15:clr>
            <a:srgbClr val="547EBF"/>
          </p15:clr>
        </p15:guide>
        <p15:guide id="4" pos="438">
          <p15:clr>
            <a:srgbClr val="547EBF"/>
          </p15:clr>
        </p15:guide>
        <p15:guide id="5" pos="2751">
          <p15:clr>
            <a:srgbClr val="F26B43"/>
          </p15:clr>
        </p15:guide>
        <p15:guide id="6" pos="5065">
          <p15:clr>
            <a:srgbClr val="F26B43"/>
          </p15:clr>
        </p15:guide>
        <p15:guide id="7" pos="3840">
          <p15:clr>
            <a:srgbClr val="FDE53C"/>
          </p15:clr>
        </p15:guide>
        <p15:guide id="8" orient="horz" pos="2160">
          <p15:clr>
            <a:srgbClr val="FDE53C"/>
          </p15:clr>
        </p15:guide>
        <p15:guide id="9" orient="horz" pos="1253">
          <p15:clr>
            <a:srgbClr val="F26B43"/>
          </p15:clr>
        </p15:guide>
        <p15:guide id="10" pos="1572">
          <p15:clr>
            <a:srgbClr val="9FCC3B"/>
          </p15:clr>
        </p15:guide>
        <p15:guide id="11" pos="6108">
          <p15:clr>
            <a:srgbClr val="9FCC3B"/>
          </p15:clr>
        </p15:guide>
        <p15:guide id="12" orient="horz" pos="3067">
          <p15:clr>
            <a:srgbClr val="F26B43"/>
          </p15:clr>
        </p15:guide>
        <p15:guide id="13" pos="2615">
          <p15:clr>
            <a:srgbClr val="F26B43"/>
          </p15:clr>
        </p15:guide>
        <p15:guide id="14" pos="4929">
          <p15:clr>
            <a:srgbClr val="F26B43"/>
          </p15:clr>
        </p15:guide>
        <p15:guide id="15" pos="3772">
          <p15:clr>
            <a:srgbClr val="FBAE40"/>
          </p15:clr>
        </p15:guide>
        <p15:guide id="16" pos="3908">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4.xml"/><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4.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hyperlink" Target="https://agata-elog.ijclab.in2p3.fr:8989/" TargetMode="External"/><Relationship Id="rId2" Type="http://schemas.openxmlformats.org/officeDocument/2006/relationships/image" Target="../media/image44.emf"/><Relationship Id="rId1" Type="http://schemas.openxmlformats.org/officeDocument/2006/relationships/slideLayout" Target="../slideLayouts/slideLayout34.xml"/><Relationship Id="rId6" Type="http://schemas.openxmlformats.org/officeDocument/2006/relationships/hyperlink" Target="https://atrium.in2p3.fr/13435097-6696-4efa-8d2d-9ac410c5941d" TargetMode="External"/><Relationship Id="rId5" Type="http://schemas.openxmlformats.org/officeDocument/2006/relationships/image" Target="../media/image46.emf"/><Relationship Id="rId4" Type="http://schemas.openxmlformats.org/officeDocument/2006/relationships/image" Target="../media/image4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4.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atrium.in2p3.fr/614bdea0-47be-4dd3-96d0-ef3e00ddbb28" TargetMode="External"/><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hyperlink" Target="https://atrium.in2p3.fr/1d0fd0a0-5728-4002-8936-5af497427d8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hyperlink" Target="https://indico.in2p3.fr/event/34661/" TargetMode="External"/><Relationship Id="rId3" Type="http://schemas.openxmlformats.org/officeDocument/2006/relationships/hyperlink" Target="mailto:AGATA@GANIL.2" TargetMode="External"/><Relationship Id="rId7" Type="http://schemas.openxmlformats.org/officeDocument/2006/relationships/hyperlink" Target="https://grit.in2p3.fr/" TargetMode="External"/><Relationship Id="rId2" Type="http://schemas.openxmlformats.org/officeDocument/2006/relationships/image" Target="../media/image26.jpeg"/><Relationship Id="rId1" Type="http://schemas.openxmlformats.org/officeDocument/2006/relationships/slideLayout" Target="../slideLayouts/slideLayout3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www.agata.org/" TargetMode="External"/><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hyperlink" Target="https://epja.epj.org/component/toc/?task=topic&amp;id=1878" TargetMode="External"/><Relationship Id="rId2" Type="http://schemas.openxmlformats.org/officeDocument/2006/relationships/image" Target="../media/image33.emf"/><Relationship Id="rId1" Type="http://schemas.openxmlformats.org/officeDocument/2006/relationships/slideLayout" Target="../slideLayouts/slideLayout34.xml"/><Relationship Id="rId6" Type="http://schemas.openxmlformats.org/officeDocument/2006/relationships/image" Target="../media/image35.png"/><Relationship Id="rId5" Type="http://schemas.openxmlformats.org/officeDocument/2006/relationships/image" Target="../media/image32.jpeg"/><Relationship Id="rId4" Type="http://schemas.openxmlformats.org/officeDocument/2006/relationships/image" Target="../media/image34.emf"/></Relationships>
</file>

<file path=ppt/slides/_rels/slide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4.xml"/><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163910" y="3043221"/>
            <a:ext cx="5791445" cy="646331"/>
          </a:xfrm>
          <a:prstGeom prst="rect">
            <a:avLst/>
          </a:prstGeom>
        </p:spPr>
        <p:txBody>
          <a:bodyPr wrap="square">
            <a:spAutoFit/>
          </a:bodyPr>
          <a:lstStyle/>
          <a:p>
            <a:pPr algn="ctr"/>
            <a:r>
              <a:rPr lang="en-US" sz="3600" b="1" dirty="0" smtClean="0">
                <a:solidFill>
                  <a:srgbClr val="3B2568"/>
                </a:solidFill>
                <a:latin typeface="Arial" panose="020B0604020202020204" pitchFamily="34" charset="0"/>
                <a:cs typeface="Arial" panose="020B0604020202020204" pitchFamily="34" charset="0"/>
              </a:rPr>
              <a:t>AGATA Project Status</a:t>
            </a:r>
            <a:endParaRPr lang="en-US" sz="3600" b="1" dirty="0">
              <a:latin typeface="Arial" panose="020B0604020202020204" pitchFamily="34" charset="0"/>
              <a:cs typeface="Arial" panose="020B0604020202020204" pitchFamily="34" charset="0"/>
            </a:endParaRPr>
          </a:p>
        </p:txBody>
      </p:sp>
      <p:sp>
        <p:nvSpPr>
          <p:cNvPr id="37" name="ZoneTexte 36"/>
          <p:cNvSpPr txBox="1"/>
          <p:nvPr/>
        </p:nvSpPr>
        <p:spPr>
          <a:xfrm>
            <a:off x="4502610" y="6283657"/>
            <a:ext cx="2695290" cy="369332"/>
          </a:xfrm>
          <a:prstGeom prst="rect">
            <a:avLst/>
          </a:prstGeom>
          <a:noFill/>
        </p:spPr>
        <p:txBody>
          <a:bodyPr wrap="none" rtlCol="0">
            <a:spAutoFit/>
          </a:bodyPr>
          <a:lstStyle/>
          <a:p>
            <a:r>
              <a:rPr lang="it-IT" dirty="0" smtClean="0"/>
              <a:t>2024 AGATA </a:t>
            </a:r>
            <a:r>
              <a:rPr lang="it-IT" dirty="0" smtClean="0"/>
              <a:t>GRETINA WKS</a:t>
            </a:r>
            <a:endParaRPr lang="it-IT"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429" y="118197"/>
            <a:ext cx="1524213" cy="1333686"/>
          </a:xfrm>
          <a:prstGeom prst="rect">
            <a:avLst/>
          </a:prstGeom>
        </p:spPr>
      </p:pic>
      <p:sp>
        <p:nvSpPr>
          <p:cNvPr id="2" name="ZoneTexte 1"/>
          <p:cNvSpPr txBox="1"/>
          <p:nvPr/>
        </p:nvSpPr>
        <p:spPr>
          <a:xfrm>
            <a:off x="3684760" y="3689552"/>
            <a:ext cx="5088827" cy="646331"/>
          </a:xfrm>
          <a:prstGeom prst="rect">
            <a:avLst/>
          </a:prstGeom>
          <a:noFill/>
        </p:spPr>
        <p:txBody>
          <a:bodyPr wrap="square" rtlCol="0">
            <a:spAutoFit/>
          </a:bodyPr>
          <a:lstStyle/>
          <a:p>
            <a:pPr algn="ctr"/>
            <a:r>
              <a:rPr lang="fr-FR" dirty="0" smtClean="0"/>
              <a:t>Emmanuel Clément (GANIL) </a:t>
            </a:r>
          </a:p>
          <a:p>
            <a:pPr algn="ctr"/>
            <a:r>
              <a:rPr lang="fr-FR" dirty="0" smtClean="0"/>
              <a:t>on </a:t>
            </a:r>
            <a:r>
              <a:rPr lang="fr-FR" dirty="0" err="1" smtClean="0"/>
              <a:t>behalf</a:t>
            </a:r>
            <a:r>
              <a:rPr lang="fr-FR" dirty="0" smtClean="0"/>
              <a:t> of the AMB, LNL and </a:t>
            </a:r>
            <a:r>
              <a:rPr lang="fr-FR" dirty="0" err="1" smtClean="0"/>
              <a:t>Padova</a:t>
            </a:r>
            <a:r>
              <a:rPr lang="fr-FR" dirty="0" smtClean="0"/>
              <a:t> local team</a:t>
            </a:r>
            <a:endParaRPr lang="fr-FR" dirty="0"/>
          </a:p>
        </p:txBody>
      </p:sp>
    </p:spTree>
    <p:extLst>
      <p:ext uri="{BB962C8B-B14F-4D97-AF65-F5344CB8AC3E}">
        <p14:creationId xmlns:p14="http://schemas.microsoft.com/office/powerpoint/2010/main" val="1813419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7"/>
          <p:cNvPicPr/>
          <p:nvPr/>
        </p:nvPicPr>
        <p:blipFill>
          <a:blip r:embed="rId2" cstate="print">
            <a:extLst>
              <a:ext uri="{28A0092B-C50C-407E-A947-70E740481C1C}">
                <a14:useLocalDpi xmlns:a14="http://schemas.microsoft.com/office/drawing/2010/main" val="0"/>
              </a:ext>
            </a:extLst>
          </a:blip>
          <a:stretch>
            <a:fillRect/>
          </a:stretch>
        </p:blipFill>
        <p:spPr>
          <a:xfrm>
            <a:off x="335909" y="3159659"/>
            <a:ext cx="6227853" cy="3600108"/>
          </a:xfrm>
          <a:prstGeom prst="rect">
            <a:avLst/>
          </a:prstGeom>
        </p:spPr>
      </p:pic>
      <p:pic>
        <p:nvPicPr>
          <p:cNvPr id="3" name="Picture 35"/>
          <p:cNvPicPr/>
          <p:nvPr/>
        </p:nvPicPr>
        <p:blipFill>
          <a:blip r:embed="rId3" cstate="print">
            <a:extLst>
              <a:ext uri="{28A0092B-C50C-407E-A947-70E740481C1C}">
                <a14:useLocalDpi xmlns:a14="http://schemas.microsoft.com/office/drawing/2010/main" val="0"/>
              </a:ext>
            </a:extLst>
          </a:blip>
          <a:stretch>
            <a:fillRect/>
          </a:stretch>
        </p:blipFill>
        <p:spPr>
          <a:xfrm>
            <a:off x="335909" y="1118258"/>
            <a:ext cx="6580938" cy="1498823"/>
          </a:xfrm>
          <a:prstGeom prst="rect">
            <a:avLst/>
          </a:prstGeom>
        </p:spPr>
      </p:pic>
      <p:sp>
        <p:nvSpPr>
          <p:cNvPr id="6" name="Rectangle 5"/>
          <p:cNvSpPr/>
          <p:nvPr/>
        </p:nvSpPr>
        <p:spPr>
          <a:xfrm>
            <a:off x="-333587" y="84458"/>
            <a:ext cx="5791445" cy="646331"/>
          </a:xfrm>
          <a:prstGeom prst="rect">
            <a:avLst/>
          </a:prstGeom>
        </p:spPr>
        <p:txBody>
          <a:bodyPr wrap="square">
            <a:spAutoFit/>
          </a:bodyPr>
          <a:lstStyle/>
          <a:p>
            <a:pPr algn="ctr"/>
            <a:r>
              <a:rPr lang="en-US" sz="3600" b="1" dirty="0" smtClean="0">
                <a:solidFill>
                  <a:srgbClr val="3B2568"/>
                </a:solidFill>
                <a:latin typeface="Arial" panose="020B0604020202020204" pitchFamily="34" charset="0"/>
                <a:cs typeface="Arial" panose="020B0604020202020204" pitchFamily="34" charset="0"/>
              </a:rPr>
              <a:t>Phase 2 FEBEE status</a:t>
            </a:r>
            <a:endParaRPr lang="en-US" sz="3600" b="1" dirty="0">
              <a:latin typeface="Arial" panose="020B0604020202020204" pitchFamily="34" charset="0"/>
              <a:cs typeface="Arial" panose="020B0604020202020204" pitchFamily="34" charset="0"/>
            </a:endParaRPr>
          </a:p>
        </p:txBody>
      </p:sp>
      <p:cxnSp>
        <p:nvCxnSpPr>
          <p:cNvPr id="8" name="Connecteur droit 7"/>
          <p:cNvCxnSpPr/>
          <p:nvPr/>
        </p:nvCxnSpPr>
        <p:spPr>
          <a:xfrm>
            <a:off x="4345663" y="2362954"/>
            <a:ext cx="1176951" cy="121316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1855960" y="2399168"/>
            <a:ext cx="1131684" cy="128559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7412493" y="3945081"/>
            <a:ext cx="4691990" cy="2308324"/>
          </a:xfrm>
          <a:prstGeom prst="rect">
            <a:avLst/>
          </a:prstGeom>
          <a:noFill/>
        </p:spPr>
        <p:txBody>
          <a:bodyPr wrap="none" rtlCol="0">
            <a:spAutoFit/>
          </a:bodyPr>
          <a:lstStyle/>
          <a:p>
            <a:r>
              <a:rPr lang="en-US" u="sng" dirty="0" smtClean="0">
                <a:latin typeface="Times New Roman" panose="02020603050405020304" pitchFamily="18" charset="0"/>
                <a:cs typeface="Times New Roman" panose="02020603050405020304" pitchFamily="18" charset="0"/>
              </a:rPr>
              <a:t>Status of the test </a:t>
            </a:r>
            <a:r>
              <a:rPr lang="en-US" u="sng" dirty="0" err="1" smtClean="0">
                <a:latin typeface="Times New Roman" panose="02020603050405020304" pitchFamily="18" charset="0"/>
                <a:cs typeface="Times New Roman" panose="02020603050405020304" pitchFamily="18" charset="0"/>
              </a:rPr>
              <a:t>bench@LNL</a:t>
            </a:r>
            <a:endParaRPr lang="en-US" u="sng" dirty="0" smtClean="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Full data path using an AGATA detector</a:t>
            </a:r>
          </a:p>
          <a:p>
            <a:r>
              <a:rPr lang="en-US" dirty="0" smtClean="0">
                <a:latin typeface="Times New Roman" panose="02020603050405020304" pitchFamily="18" charset="0"/>
                <a:cs typeface="Times New Roman" panose="02020603050405020304" pitchFamily="18" charset="0"/>
              </a:rPr>
              <a:t>+ DIGOPT12 (INFN, IFIC)</a:t>
            </a:r>
          </a:p>
          <a:p>
            <a:r>
              <a:rPr lang="en-US" dirty="0" smtClean="0">
                <a:latin typeface="Times New Roman" panose="02020603050405020304" pitchFamily="18" charset="0"/>
                <a:cs typeface="Times New Roman" panose="02020603050405020304" pitchFamily="18" charset="0"/>
              </a:rPr>
              <a:t>+ PACE and its firmware (IFIC, GANIL, IPHC) </a:t>
            </a:r>
          </a:p>
          <a:p>
            <a:r>
              <a:rPr lang="en-US" dirty="0" smtClean="0">
                <a:latin typeface="Times New Roman" panose="02020603050405020304" pitchFamily="18" charset="0"/>
                <a:cs typeface="Times New Roman" panose="02020603050405020304" pitchFamily="18" charset="0"/>
              </a:rPr>
              <a:t>+STARE (</a:t>
            </a:r>
            <a:r>
              <a:rPr lang="en-US" dirty="0" err="1" smtClean="0">
                <a:latin typeface="Times New Roman" panose="02020603050405020304" pitchFamily="18" charset="0"/>
                <a:cs typeface="Times New Roman" panose="02020603050405020304" pitchFamily="18" charset="0"/>
              </a:rPr>
              <a:t>IJCLab</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+readout (IJClab-IP2I)</a:t>
            </a:r>
          </a:p>
          <a:p>
            <a:endParaRPr lang="en-US" dirty="0" smtClean="0">
              <a:latin typeface="Times New Roman" panose="02020603050405020304" pitchFamily="18" charset="0"/>
              <a:cs typeface="Times New Roman" panose="02020603050405020304" pitchFamily="18" charset="0"/>
            </a:endParaRPr>
          </a:p>
        </p:txBody>
      </p:sp>
      <p:pic>
        <p:nvPicPr>
          <p:cNvPr id="14" name="Image 13"/>
          <p:cNvPicPr/>
          <p:nvPr/>
        </p:nvPicPr>
        <p:blipFill>
          <a:blip r:embed="rId4">
            <a:extLst>
              <a:ext uri="{28A0092B-C50C-407E-A947-70E740481C1C}">
                <a14:useLocalDpi xmlns:a14="http://schemas.microsoft.com/office/drawing/2010/main" val="0"/>
              </a:ext>
            </a:extLst>
          </a:blip>
          <a:srcRect l="5603" r="5470"/>
          <a:stretch>
            <a:fillRect/>
          </a:stretch>
        </p:blipFill>
        <p:spPr bwMode="auto">
          <a:xfrm rot="-5400000">
            <a:off x="8185946" y="381549"/>
            <a:ext cx="2692843" cy="4095427"/>
          </a:xfrm>
          <a:prstGeom prst="rect">
            <a:avLst/>
          </a:prstGeom>
          <a:noFill/>
          <a:ln>
            <a:noFill/>
          </a:ln>
        </p:spPr>
      </p:pic>
    </p:spTree>
    <p:extLst>
      <p:ext uri="{BB962C8B-B14F-4D97-AF65-F5344CB8AC3E}">
        <p14:creationId xmlns:p14="http://schemas.microsoft.com/office/powerpoint/2010/main" val="22779773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7"/>
          <p:cNvPicPr/>
          <p:nvPr/>
        </p:nvPicPr>
        <p:blipFill>
          <a:blip r:embed="rId2" cstate="print">
            <a:extLst>
              <a:ext uri="{28A0092B-C50C-407E-A947-70E740481C1C}">
                <a14:useLocalDpi xmlns:a14="http://schemas.microsoft.com/office/drawing/2010/main" val="0"/>
              </a:ext>
            </a:extLst>
          </a:blip>
          <a:stretch>
            <a:fillRect/>
          </a:stretch>
        </p:blipFill>
        <p:spPr>
          <a:xfrm>
            <a:off x="107773" y="3373751"/>
            <a:ext cx="4375791" cy="2517967"/>
          </a:xfrm>
          <a:prstGeom prst="rect">
            <a:avLst/>
          </a:prstGeom>
        </p:spPr>
      </p:pic>
      <p:pic>
        <p:nvPicPr>
          <p:cNvPr id="3" name="Picture 35"/>
          <p:cNvPicPr/>
          <p:nvPr/>
        </p:nvPicPr>
        <p:blipFill>
          <a:blip r:embed="rId3" cstate="print">
            <a:extLst>
              <a:ext uri="{28A0092B-C50C-407E-A947-70E740481C1C}">
                <a14:useLocalDpi xmlns:a14="http://schemas.microsoft.com/office/drawing/2010/main" val="0"/>
              </a:ext>
            </a:extLst>
          </a:blip>
          <a:stretch>
            <a:fillRect/>
          </a:stretch>
        </p:blipFill>
        <p:spPr>
          <a:xfrm>
            <a:off x="101189" y="1169430"/>
            <a:ext cx="4921891" cy="1207380"/>
          </a:xfrm>
          <a:prstGeom prst="rect">
            <a:avLst/>
          </a:prstGeom>
        </p:spPr>
      </p:pic>
      <p:sp>
        <p:nvSpPr>
          <p:cNvPr id="6" name="Rectangle 5"/>
          <p:cNvSpPr/>
          <p:nvPr/>
        </p:nvSpPr>
        <p:spPr>
          <a:xfrm>
            <a:off x="-333587" y="84458"/>
            <a:ext cx="5791445" cy="646331"/>
          </a:xfrm>
          <a:prstGeom prst="rect">
            <a:avLst/>
          </a:prstGeom>
        </p:spPr>
        <p:txBody>
          <a:bodyPr wrap="square">
            <a:spAutoFit/>
          </a:bodyPr>
          <a:lstStyle/>
          <a:p>
            <a:pPr algn="ctr"/>
            <a:r>
              <a:rPr lang="en-US" sz="3600" b="1" dirty="0" smtClean="0">
                <a:solidFill>
                  <a:srgbClr val="3B2568"/>
                </a:solidFill>
                <a:latin typeface="Arial" panose="020B0604020202020204" pitchFamily="34" charset="0"/>
                <a:cs typeface="Arial" panose="020B0604020202020204" pitchFamily="34" charset="0"/>
              </a:rPr>
              <a:t>Phase 2 FEBEE status</a:t>
            </a:r>
            <a:endParaRPr lang="en-US" sz="3600" b="1" dirty="0">
              <a:latin typeface="Arial" panose="020B0604020202020204" pitchFamily="34" charset="0"/>
              <a:cs typeface="Arial" panose="020B0604020202020204" pitchFamily="34" charset="0"/>
            </a:endParaRPr>
          </a:p>
        </p:txBody>
      </p:sp>
      <p:cxnSp>
        <p:nvCxnSpPr>
          <p:cNvPr id="8" name="Connecteur droit 7"/>
          <p:cNvCxnSpPr/>
          <p:nvPr/>
        </p:nvCxnSpPr>
        <p:spPr>
          <a:xfrm>
            <a:off x="3077933" y="2182037"/>
            <a:ext cx="1176951" cy="121316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1091742" y="2174249"/>
            <a:ext cx="1131684" cy="128559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5205023" y="3459841"/>
            <a:ext cx="6770409" cy="3354765"/>
          </a:xfrm>
          <a:prstGeom prst="rect">
            <a:avLst/>
          </a:prstGeom>
          <a:noFill/>
        </p:spPr>
        <p:txBody>
          <a:bodyPr wrap="square" rtlCol="0">
            <a:spAutoFit/>
          </a:bodyPr>
          <a:lstStyle/>
          <a:p>
            <a:r>
              <a:rPr lang="en-US" sz="1600" u="sng" dirty="0" smtClean="0">
                <a:latin typeface="Times New Roman" panose="02020603050405020304" pitchFamily="18" charset="0"/>
                <a:cs typeface="Times New Roman" panose="02020603050405020304" pitchFamily="18" charset="0"/>
              </a:rPr>
              <a:t>Status :</a:t>
            </a:r>
            <a:endParaRPr lang="en-US" sz="1600" dirty="0" smtClean="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Full data path using an AGATA detector</a:t>
            </a:r>
          </a:p>
          <a:p>
            <a:r>
              <a:rPr lang="en-US" sz="1600" dirty="0" smtClean="0">
                <a:latin typeface="Times New Roman" panose="02020603050405020304" pitchFamily="18" charset="0"/>
                <a:cs typeface="Times New Roman" panose="02020603050405020304" pitchFamily="18" charset="0"/>
              </a:rPr>
              <a:t>+ DIGOPT12 (INFN, IFIC)</a:t>
            </a:r>
          </a:p>
          <a:p>
            <a:r>
              <a:rPr lang="en-US" sz="1600" dirty="0" smtClean="0">
                <a:latin typeface="Times New Roman" panose="02020603050405020304" pitchFamily="18" charset="0"/>
                <a:cs typeface="Times New Roman" panose="02020603050405020304" pitchFamily="18" charset="0"/>
              </a:rPr>
              <a:t>+ PACE and its firmware (IFIC, GANIL, IPHC) </a:t>
            </a:r>
          </a:p>
          <a:p>
            <a:r>
              <a:rPr lang="en-US" sz="1600" dirty="0" smtClean="0">
                <a:latin typeface="Times New Roman" panose="02020603050405020304" pitchFamily="18" charset="0"/>
                <a:cs typeface="Times New Roman" panose="02020603050405020304" pitchFamily="18" charset="0"/>
              </a:rPr>
              <a:t>+STARE (</a:t>
            </a:r>
            <a:r>
              <a:rPr lang="en-US" sz="1600" dirty="0" err="1" smtClean="0">
                <a:latin typeface="Times New Roman" panose="02020603050405020304" pitchFamily="18" charset="0"/>
                <a:cs typeface="Times New Roman" panose="02020603050405020304" pitchFamily="18" charset="0"/>
              </a:rPr>
              <a:t>IJCLab</a:t>
            </a:r>
            <a:r>
              <a:rPr lang="en-US" sz="1600" dirty="0" smtClean="0">
                <a:latin typeface="Times New Roman" panose="02020603050405020304" pitchFamily="18" charset="0"/>
                <a:cs typeface="Times New Roman" panose="02020603050405020304" pitchFamily="18" charset="0"/>
              </a:rPr>
              <a:t>)</a:t>
            </a:r>
          </a:p>
          <a:p>
            <a:r>
              <a:rPr lang="en-US" sz="1600" dirty="0" smtClean="0">
                <a:latin typeface="Times New Roman" panose="02020603050405020304" pitchFamily="18" charset="0"/>
                <a:cs typeface="Times New Roman" panose="02020603050405020304" pitchFamily="18" charset="0"/>
              </a:rPr>
              <a:t>+readout (IJClab-IP2I) running at LNL – Data integrity stress by IP2i</a:t>
            </a:r>
          </a:p>
          <a:p>
            <a:pPr lvl="0">
              <a:spcAft>
                <a:spcPts val="0"/>
              </a:spcAft>
            </a:pPr>
            <a:r>
              <a:rPr lang="en-US" sz="1600" dirty="0">
                <a:solidFill>
                  <a:srgbClr val="FF0000"/>
                </a:solidFill>
                <a:latin typeface="Times New Roman" panose="02020603050405020304" pitchFamily="18" charset="0"/>
                <a:cs typeface="Times New Roman" panose="02020603050405020304" pitchFamily="18" charset="0"/>
              </a:rPr>
              <a:t>On 5</a:t>
            </a:r>
            <a:r>
              <a:rPr lang="en-US" sz="1600" baseline="30000" dirty="0">
                <a:solidFill>
                  <a:srgbClr val="FF0000"/>
                </a:solidFill>
                <a:latin typeface="Times New Roman" panose="02020603050405020304" pitchFamily="18" charset="0"/>
                <a:cs typeface="Times New Roman" panose="02020603050405020304" pitchFamily="18" charset="0"/>
              </a:rPr>
              <a:t>th</a:t>
            </a:r>
            <a:r>
              <a:rPr lang="en-US" sz="1600" dirty="0">
                <a:solidFill>
                  <a:srgbClr val="FF0000"/>
                </a:solidFill>
                <a:latin typeface="Times New Roman" panose="02020603050405020304" pitchFamily="18" charset="0"/>
                <a:cs typeface="Times New Roman" panose="02020603050405020304" pitchFamily="18" charset="0"/>
              </a:rPr>
              <a:t> of March we agreed to proceed with the production of STARE.</a:t>
            </a:r>
          </a:p>
          <a:p>
            <a:pPr lvl="0">
              <a:spcAft>
                <a:spcPts val="0"/>
              </a:spcAft>
            </a:pPr>
            <a:r>
              <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On 16</a:t>
            </a:r>
            <a:r>
              <a:rPr lang="en-US" sz="1600" baseline="30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a:t>
            </a:r>
            <a:r>
              <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of May, we agreed on the production of the PACE board</a:t>
            </a:r>
            <a:r>
              <a:rPr lang="en-US" sz="1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lvl="0">
              <a:spcAft>
                <a:spcPts val="0"/>
              </a:spcAft>
            </a:pPr>
            <a:r>
              <a:rPr lang="en-US" sz="1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DIGOPT12 are currently delivered</a:t>
            </a:r>
            <a:endPar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r>
              <a:rPr lang="en-US" sz="1600" dirty="0" smtClean="0">
                <a:latin typeface="Times New Roman" panose="02020603050405020304" pitchFamily="18" charset="0"/>
                <a:cs typeface="Times New Roman" panose="02020603050405020304" pitchFamily="18" charset="0"/>
              </a:rPr>
              <a:t>Completion of the final firmware (2025)</a:t>
            </a:r>
            <a:r>
              <a:rPr lang="en-US" sz="1600" dirty="0" smtClean="0">
                <a:latin typeface="Times New Roman" panose="02020603050405020304" pitchFamily="18" charset="0"/>
                <a:cs typeface="Times New Roman" panose="02020603050405020304" pitchFamily="18" charset="0"/>
                <a:sym typeface="Wingdings" panose="05000000000000000000" pitchFamily="2" charset="2"/>
              </a:rPr>
              <a:t> the present bottleneck. </a:t>
            </a:r>
          </a:p>
          <a:p>
            <a:r>
              <a:rPr lang="en-US" sz="1600" dirty="0" smtClean="0">
                <a:latin typeface="Times New Roman" panose="02020603050405020304" pitchFamily="18" charset="0"/>
                <a:cs typeface="Times New Roman" panose="02020603050405020304" pitchFamily="18" charset="0"/>
                <a:sym typeface="Wingdings" panose="05000000000000000000" pitchFamily="2" charset="2"/>
              </a:rPr>
              <a:t>The FEBEE task is HR driven</a:t>
            </a:r>
            <a:endParaRPr lang="en-US" sz="1600" dirty="0" smtClean="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p:txBody>
      </p:sp>
      <p:pic>
        <p:nvPicPr>
          <p:cNvPr id="14" name="Image 13"/>
          <p:cNvPicPr/>
          <p:nvPr/>
        </p:nvPicPr>
        <p:blipFill>
          <a:blip r:embed="rId4">
            <a:extLst>
              <a:ext uri="{28A0092B-C50C-407E-A947-70E740481C1C}">
                <a14:useLocalDpi xmlns:a14="http://schemas.microsoft.com/office/drawing/2010/main" val="0"/>
              </a:ext>
            </a:extLst>
          </a:blip>
          <a:srcRect l="5603" r="5470"/>
          <a:stretch>
            <a:fillRect/>
          </a:stretch>
        </p:blipFill>
        <p:spPr bwMode="auto">
          <a:xfrm rot="-5400000">
            <a:off x="6128748" y="-50714"/>
            <a:ext cx="2729052" cy="4292058"/>
          </a:xfrm>
          <a:prstGeom prst="rect">
            <a:avLst/>
          </a:prstGeom>
          <a:noFill/>
          <a:ln>
            <a:noFill/>
          </a:ln>
        </p:spPr>
      </p:pic>
      <p:sp>
        <p:nvSpPr>
          <p:cNvPr id="9" name="ZoneTexte 8"/>
          <p:cNvSpPr txBox="1"/>
          <p:nvPr/>
        </p:nvSpPr>
        <p:spPr>
          <a:xfrm>
            <a:off x="4730500" y="6445274"/>
            <a:ext cx="7244932"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sym typeface="Wingdings" panose="05000000000000000000" pitchFamily="2" charset="2"/>
              </a:rPr>
              <a:t> </a:t>
            </a:r>
            <a:r>
              <a:rPr lang="fr-FR" dirty="0">
                <a:latin typeface="Times New Roman" panose="02020603050405020304" pitchFamily="18" charset="0"/>
                <a:cs typeface="Times New Roman" panose="02020603050405020304" pitchFamily="18" charset="0"/>
              </a:rPr>
              <a:t>The </a:t>
            </a:r>
            <a:r>
              <a:rPr lang="fr-FR" dirty="0" err="1">
                <a:latin typeface="Times New Roman" panose="02020603050405020304" pitchFamily="18" charset="0"/>
                <a:cs typeface="Times New Roman" panose="02020603050405020304" pitchFamily="18" charset="0"/>
              </a:rPr>
              <a:t>equivalent</a:t>
            </a:r>
            <a:r>
              <a:rPr lang="fr-FR" dirty="0">
                <a:latin typeface="Times New Roman" panose="02020603050405020304" pitchFamily="18" charset="0"/>
                <a:cs typeface="Times New Roman" panose="02020603050405020304" pitchFamily="18" charset="0"/>
              </a:rPr>
              <a:t> of </a:t>
            </a:r>
            <a:r>
              <a:rPr lang="fr-FR" dirty="0" smtClean="0">
                <a:latin typeface="Times New Roman" panose="02020603050405020304" pitchFamily="18" charset="0"/>
                <a:cs typeface="Times New Roman" panose="02020603050405020304" pitchFamily="18" charset="0"/>
              </a:rPr>
              <a:t>~30 </a:t>
            </a:r>
            <a:r>
              <a:rPr lang="fr-FR" dirty="0">
                <a:latin typeface="Times New Roman" panose="02020603050405020304" pitchFamily="18" charset="0"/>
                <a:cs typeface="Times New Roman" panose="02020603050405020304" pitchFamily="18" charset="0"/>
              </a:rPr>
              <a:t>clusters </a:t>
            </a:r>
            <a:r>
              <a:rPr lang="fr-FR" dirty="0" err="1">
                <a:latin typeface="Times New Roman" panose="02020603050405020304" pitchFamily="18" charset="0"/>
                <a:cs typeface="Times New Roman" panose="02020603050405020304" pitchFamily="18" charset="0"/>
              </a:rPr>
              <a:t>electronic</a:t>
            </a:r>
            <a:r>
              <a:rPr lang="fr-FR" dirty="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chains</a:t>
            </a:r>
            <a:r>
              <a:rPr lang="fr-FR" dirty="0" smtClean="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are in the production line</a:t>
            </a:r>
          </a:p>
        </p:txBody>
      </p:sp>
    </p:spTree>
    <p:extLst>
      <p:ext uri="{BB962C8B-B14F-4D97-AF65-F5344CB8AC3E}">
        <p14:creationId xmlns:p14="http://schemas.microsoft.com/office/powerpoint/2010/main" val="3662801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5709" y="1094905"/>
            <a:ext cx="4746789" cy="1663633"/>
          </a:xfrm>
          <a:prstGeom prst="rect">
            <a:avLst/>
          </a:prstGeom>
          <a:noFill/>
          <a:ln>
            <a:noFill/>
          </a:ln>
        </p:spPr>
      </p:pic>
      <p:sp>
        <p:nvSpPr>
          <p:cNvPr id="2" name="Rectangle 1"/>
          <p:cNvSpPr/>
          <p:nvPr/>
        </p:nvSpPr>
        <p:spPr>
          <a:xfrm>
            <a:off x="-1623527" y="-79976"/>
            <a:ext cx="9127958" cy="646331"/>
          </a:xfrm>
          <a:prstGeom prst="rect">
            <a:avLst/>
          </a:prstGeom>
        </p:spPr>
        <p:txBody>
          <a:bodyPr wrap="square">
            <a:spAutoFit/>
          </a:bodyPr>
          <a:lstStyle/>
          <a:p>
            <a:pPr algn="ctr"/>
            <a:r>
              <a:rPr lang="en-US" sz="3600" b="1" dirty="0" smtClean="0">
                <a:solidFill>
                  <a:srgbClr val="3B2568"/>
                </a:solidFill>
                <a:latin typeface="Arial" panose="020B0604020202020204" pitchFamily="34" charset="0"/>
                <a:cs typeface="Arial" panose="020B0604020202020204" pitchFamily="34" charset="0"/>
              </a:rPr>
              <a:t>Data flow and Acquisition</a:t>
            </a:r>
            <a:endParaRPr lang="en-US" sz="3600" b="1" dirty="0">
              <a:latin typeface="Arial" panose="020B0604020202020204" pitchFamily="34" charset="0"/>
              <a:cs typeface="Arial" panose="020B0604020202020204" pitchFamily="34" charset="0"/>
            </a:endParaRPr>
          </a:p>
        </p:txBody>
      </p:sp>
      <p:sp>
        <p:nvSpPr>
          <p:cNvPr id="4" name="Rectangle 3"/>
          <p:cNvSpPr/>
          <p:nvPr/>
        </p:nvSpPr>
        <p:spPr>
          <a:xfrm>
            <a:off x="118794" y="1094905"/>
            <a:ext cx="11782424" cy="2062103"/>
          </a:xfrm>
          <a:prstGeom prst="rect">
            <a:avLst/>
          </a:prstGeom>
        </p:spPr>
        <p:txBody>
          <a:bodyPr wrap="square">
            <a:spAutoFit/>
          </a:bodyPr>
          <a:lstStyle/>
          <a:p>
            <a:pPr algn="just">
              <a:spcAft>
                <a:spcPts val="0"/>
              </a:spcAft>
            </a:pPr>
            <a:endParaRPr lang="en-GB" dirty="0" smtClean="0">
              <a:latin typeface="Times New Roman" panose="02020603050405020304" pitchFamily="18" charset="0"/>
              <a:ea typeface="Times New Roman" panose="02020603050405020304" pitchFamily="18" charset="0"/>
              <a:cs typeface="Times New Roman" panose="02020603050405020304" pitchFamily="18" charset="0"/>
              <a:hlinkClick r:id="rId3"/>
            </a:endParaRPr>
          </a:p>
          <a:p>
            <a:pPr algn="just">
              <a:spcAft>
                <a:spcPts val="0"/>
              </a:spcAft>
            </a:pPr>
            <a:endParaRPr lang="en-GB" dirty="0">
              <a:latin typeface="Times New Roman" panose="02020603050405020304" pitchFamily="18" charset="0"/>
              <a:ea typeface="Times New Roman" panose="02020603050405020304" pitchFamily="18" charset="0"/>
              <a:cs typeface="Times New Roman" panose="02020603050405020304" pitchFamily="18" charset="0"/>
              <a:hlinkClick r:id="rId3"/>
            </a:endParaRPr>
          </a:p>
          <a:p>
            <a:pPr algn="just">
              <a:spcAft>
                <a:spcPts val="0"/>
              </a:spcAft>
            </a:pPr>
            <a:endParaRPr lang="en-GB" dirty="0" smtClean="0">
              <a:latin typeface="Times New Roman" panose="02020603050405020304" pitchFamily="18" charset="0"/>
              <a:ea typeface="Times New Roman" panose="02020603050405020304" pitchFamily="18" charset="0"/>
              <a:cs typeface="Times New Roman" panose="02020603050405020304" pitchFamily="18" charset="0"/>
              <a:hlinkClick r:id="rId3"/>
            </a:endParaRPr>
          </a:p>
          <a:p>
            <a:pPr algn="just">
              <a:spcAft>
                <a:spcPts val="0"/>
              </a:spcAft>
            </a:pP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  </a:t>
            </a:r>
            <a:endParaRPr lang="fr-FR" dirty="0">
              <a:latin typeface="Times New Roman" panose="02020603050405020304" pitchFamily="18" charset="0"/>
              <a:cs typeface="Times New Roman" panose="02020603050405020304" pitchFamily="18" charset="0"/>
            </a:endParaRPr>
          </a:p>
          <a:p>
            <a:pPr algn="just">
              <a:spcAft>
                <a:spcPts val="0"/>
              </a:spcAft>
            </a:pPr>
            <a:endParaRPr lang="fr-FR"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2" name="Image 1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6990" y="3555478"/>
            <a:ext cx="6096000" cy="3225165"/>
          </a:xfrm>
          <a:prstGeom prst="rect">
            <a:avLst/>
          </a:prstGeom>
          <a:noFill/>
          <a:ln>
            <a:noFill/>
          </a:ln>
        </p:spPr>
      </p:pic>
      <p:sp>
        <p:nvSpPr>
          <p:cNvPr id="7" name="ZoneTexte 6"/>
          <p:cNvSpPr txBox="1"/>
          <p:nvPr/>
        </p:nvSpPr>
        <p:spPr>
          <a:xfrm>
            <a:off x="44729" y="566355"/>
            <a:ext cx="6012261" cy="4401205"/>
          </a:xfrm>
          <a:prstGeom prst="rect">
            <a:avLst/>
          </a:prstGeom>
          <a:noFill/>
        </p:spPr>
        <p:txBody>
          <a:bodyPr wrap="square" rtlCol="0">
            <a:spAutoFit/>
          </a:bodyPr>
          <a:lstStyle/>
          <a:p>
            <a:pPr marL="285750" indent="-285750">
              <a:buFont typeface="Arial" panose="020B0604020202020204" pitchFamily="34" charset="0"/>
              <a:buChar char="•"/>
            </a:pPr>
            <a:r>
              <a:rPr lang="en-GB" sz="1400" dirty="0" smtClean="0"/>
              <a:t>Mini </a:t>
            </a:r>
            <a:r>
              <a:rPr lang="en-GB" sz="1400" dirty="0" err="1" smtClean="0"/>
              <a:t>daq</a:t>
            </a:r>
            <a:r>
              <a:rPr lang="en-GB" sz="1400" dirty="0" smtClean="0"/>
              <a:t> box for data flow R&amp;D setup in </a:t>
            </a:r>
            <a:r>
              <a:rPr lang="en-GB" sz="1400" dirty="0" err="1" smtClean="0"/>
              <a:t>Orsay</a:t>
            </a:r>
            <a:r>
              <a:rPr lang="en-GB" sz="1400" dirty="0" smtClean="0"/>
              <a:t> for prototyping our new architectures</a:t>
            </a:r>
          </a:p>
          <a:p>
            <a:pPr marL="285750" indent="-285750">
              <a:buFont typeface="Arial" panose="020B0604020202020204" pitchFamily="34" charset="0"/>
              <a:buChar char="•"/>
            </a:pPr>
            <a:r>
              <a:rPr lang="en-GB" sz="1400" dirty="0" smtClean="0"/>
              <a:t>Preparing the increase of Tb production from the 0° campaign</a:t>
            </a:r>
          </a:p>
          <a:p>
            <a:pPr marL="285750" indent="-285750">
              <a:buFont typeface="Arial" panose="020B0604020202020204" pitchFamily="34" charset="0"/>
              <a:buChar char="•"/>
            </a:pPr>
            <a:endParaRPr lang="en-GB" sz="1400" dirty="0" smtClean="0"/>
          </a:p>
          <a:p>
            <a:pPr marL="285750" indent="-285750">
              <a:buFont typeface="Arial" panose="020B0604020202020204" pitchFamily="34" charset="0"/>
              <a:buChar char="•"/>
            </a:pPr>
            <a:r>
              <a:rPr lang="en-GB" sz="1400" dirty="0" smtClean="0"/>
              <a:t>Maintaining the present system with upgrades of the CEPH (1 Po), switches, Analysis machine, anodes, DCOD </a:t>
            </a:r>
            <a:r>
              <a:rPr lang="en-GB" sz="1400" dirty="0" err="1" smtClean="0"/>
              <a:t>etc</a:t>
            </a:r>
            <a:r>
              <a:rPr lang="en-GB" sz="1400" dirty="0" smtClean="0"/>
              <a:t> ….</a:t>
            </a:r>
          </a:p>
          <a:p>
            <a:pPr marL="285750" indent="-285750">
              <a:buFont typeface="Arial" panose="020B0604020202020204" pitchFamily="34" charset="0"/>
              <a:buChar char="•"/>
            </a:pPr>
            <a:endParaRPr lang="en-GB" sz="1400" dirty="0" smtClean="0"/>
          </a:p>
          <a:p>
            <a:pPr marL="285750" indent="-285750">
              <a:buFont typeface="Arial" panose="020B0604020202020204" pitchFamily="34" charset="0"/>
              <a:buChar char="•"/>
            </a:pPr>
            <a:r>
              <a:rPr lang="en-GB" sz="1400" dirty="0" smtClean="0"/>
              <a:t>Most of the V2 pipe line is ready</a:t>
            </a:r>
          </a:p>
          <a:p>
            <a:pPr marL="285750" indent="-285750">
              <a:buFont typeface="Arial" panose="020B0604020202020204" pitchFamily="34" charset="0"/>
              <a:buChar char="•"/>
            </a:pPr>
            <a:r>
              <a:rPr lang="en-GB" sz="1400" dirty="0" smtClean="0"/>
              <a:t>Both using an V2 emulator and real data taken in LNL, stress of the data pipeline</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smtClean="0"/>
              <a:t>The data analysis process is part of the WG activities. Steps forward in continues integration, </a:t>
            </a:r>
            <a:r>
              <a:rPr lang="en-GB" sz="1400" dirty="0" err="1" smtClean="0"/>
              <a:t>gitlab</a:t>
            </a:r>
            <a:r>
              <a:rPr lang="en-GB" sz="1400" dirty="0" smtClean="0"/>
              <a:t>, updates, FAIRNESS, metadata, catalogues, benchmarks,…. Goals are a reliability, easy access to code and data (GRID)</a:t>
            </a:r>
          </a:p>
          <a:p>
            <a:pPr marL="285750" indent="-285750">
              <a:buFont typeface="Arial" panose="020B0604020202020204" pitchFamily="34" charset="0"/>
              <a:buChar char="•"/>
            </a:pPr>
            <a:endParaRPr lang="en-GB" sz="1400" dirty="0" smtClean="0"/>
          </a:p>
          <a:p>
            <a:pPr marL="285750" indent="-285750">
              <a:buFont typeface="Arial" panose="020B0604020202020204" pitchFamily="34" charset="0"/>
              <a:buChar char="•"/>
            </a:pPr>
            <a:r>
              <a:rPr lang="en-GB" sz="1400" dirty="0"/>
              <a:t>Data monitoring : “</a:t>
            </a:r>
            <a:r>
              <a:rPr lang="en-GB" sz="1400" dirty="0" err="1"/>
              <a:t>graphana</a:t>
            </a:r>
            <a:r>
              <a:rPr lang="en-GB" sz="1400" dirty="0"/>
              <a:t>”, Spy, </a:t>
            </a:r>
            <a:r>
              <a:rPr lang="en-GB" sz="1400" dirty="0" smtClean="0"/>
              <a:t>integrity, “big data” management</a:t>
            </a:r>
          </a:p>
          <a:p>
            <a:pPr marL="285750" indent="-285750">
              <a:buFont typeface="Arial" panose="020B0604020202020204" pitchFamily="34" charset="0"/>
              <a:buChar char="•"/>
            </a:pPr>
            <a:r>
              <a:rPr lang="en-GB" sz="1400" dirty="0" smtClean="0"/>
              <a:t>Data processing eco-system became a major activity in the WG with respect to phase 1</a:t>
            </a:r>
          </a:p>
          <a:p>
            <a:pPr marL="285750" indent="-285750">
              <a:buFont typeface="Arial" panose="020B0604020202020204" pitchFamily="34" charset="0"/>
              <a:buChar char="•"/>
            </a:pPr>
            <a:r>
              <a:rPr lang="en-GB" sz="1400" dirty="0" smtClean="0"/>
              <a:t>Improvements in accessing the data from GRID</a:t>
            </a:r>
          </a:p>
          <a:p>
            <a:pPr marL="285750" indent="-285750">
              <a:buFont typeface="Arial" panose="020B0604020202020204" pitchFamily="34" charset="0"/>
              <a:buChar char="•"/>
            </a:pPr>
            <a:endParaRPr lang="en-GB" sz="1400" dirty="0" smtClean="0"/>
          </a:p>
        </p:txBody>
      </p:sp>
      <p:pic>
        <p:nvPicPr>
          <p:cNvPr id="8" name="Image 7"/>
          <p:cNvPicPr>
            <a:picLocks noChangeAspect="1"/>
          </p:cNvPicPr>
          <p:nvPr/>
        </p:nvPicPr>
        <p:blipFill>
          <a:blip r:embed="rId5"/>
          <a:stretch>
            <a:fillRect/>
          </a:stretch>
        </p:blipFill>
        <p:spPr>
          <a:xfrm>
            <a:off x="0" y="5349336"/>
            <a:ext cx="3910208" cy="1028666"/>
          </a:xfrm>
          <a:prstGeom prst="rect">
            <a:avLst/>
          </a:prstGeom>
        </p:spPr>
      </p:pic>
      <p:sp>
        <p:nvSpPr>
          <p:cNvPr id="9" name="ZoneTexte 8"/>
          <p:cNvSpPr txBox="1"/>
          <p:nvPr/>
        </p:nvSpPr>
        <p:spPr>
          <a:xfrm>
            <a:off x="188102" y="6378002"/>
            <a:ext cx="3224088" cy="369332"/>
          </a:xfrm>
          <a:prstGeom prst="rect">
            <a:avLst/>
          </a:prstGeom>
          <a:noFill/>
        </p:spPr>
        <p:txBody>
          <a:bodyPr wrap="none" rtlCol="0">
            <a:spAutoFit/>
          </a:bodyPr>
          <a:lstStyle/>
          <a:p>
            <a:r>
              <a:rPr lang="fr-FR" dirty="0" smtClean="0">
                <a:latin typeface="Times New Roman" panose="02020603050405020304" pitchFamily="18" charset="0"/>
                <a:cs typeface="Times New Roman" panose="02020603050405020304" pitchFamily="18" charset="0"/>
              </a:rPr>
              <a:t>Full document </a:t>
            </a:r>
            <a:r>
              <a:rPr lang="fr-FR" dirty="0" smtClean="0">
                <a:latin typeface="Times New Roman" panose="02020603050405020304" pitchFamily="18" charset="0"/>
                <a:cs typeface="Times New Roman" panose="02020603050405020304" pitchFamily="18" charset="0"/>
                <a:hlinkClick r:id="rId6"/>
              </a:rPr>
              <a:t>ATRIUM-902780</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42388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3084" y="733862"/>
            <a:ext cx="11244106" cy="4708981"/>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Longer term view:</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2000" dirty="0" err="1" smtClean="0">
                <a:latin typeface="Times New Roman" panose="02020603050405020304" pitchFamily="18" charset="0"/>
                <a:cs typeface="Times New Roman" panose="02020603050405020304" pitchFamily="18" charset="0"/>
              </a:rPr>
              <a:t>FAIRifaction</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process to be continued </a:t>
            </a:r>
          </a:p>
          <a:p>
            <a:pPr marL="742950" lvl="1" indent="-28575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Data Management and Meta Data Production</a:t>
            </a:r>
          </a:p>
          <a:p>
            <a:pPr marL="742950" lvl="1" indent="-28575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Catalog </a:t>
            </a:r>
            <a:endParaRPr lang="en-US" sz="2000" dirty="0" smtClean="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
            </a:pPr>
            <a:r>
              <a:rPr lang="en-US" sz="2000" dirty="0" smtClean="0">
                <a:latin typeface="Times New Roman" panose="02020603050405020304" pitchFamily="18" charset="0"/>
                <a:cs typeface="Times New Roman" panose="02020603050405020304" pitchFamily="18" charset="0"/>
              </a:rPr>
              <a:t>GSI/FAIR, GANIL or </a:t>
            </a:r>
            <a:r>
              <a:rPr lang="en-US" sz="2000" dirty="0">
                <a:latin typeface="Times New Roman" panose="02020603050405020304" pitchFamily="18" charset="0"/>
                <a:cs typeface="Times New Roman" panose="02020603050405020304" pitchFamily="18" charset="0"/>
              </a:rPr>
              <a:t>other host labs specificities with strong Data Management Plan</a:t>
            </a:r>
          </a:p>
          <a:p>
            <a:pPr lvl="1"/>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Get use of remote processing for offline (GRID, </a:t>
            </a:r>
            <a:r>
              <a:rPr lang="en-US" sz="2000" dirty="0" err="1">
                <a:latin typeface="Times New Roman" panose="02020603050405020304" pitchFamily="18" charset="0"/>
                <a:cs typeface="Times New Roman" panose="02020603050405020304" pitchFamily="18" charset="0"/>
              </a:rPr>
              <a:t>iRod</a:t>
            </a:r>
            <a:r>
              <a:rPr lang="en-US" sz="2000" dirty="0">
                <a:latin typeface="Times New Roman" panose="02020603050405020304" pitchFamily="18" charset="0"/>
                <a:cs typeface="Times New Roman" panose="02020603050405020304" pitchFamily="18" charset="0"/>
              </a:rPr>
              <a:t>, clouds, data lakes </a:t>
            </a:r>
            <a:r>
              <a:rPr lang="en-US" sz="2000" dirty="0" err="1">
                <a:latin typeface="Times New Roman" panose="02020603050405020304" pitchFamily="18" charset="0"/>
                <a:cs typeface="Times New Roman" panose="02020603050405020304" pitchFamily="18" charset="0"/>
              </a:rPr>
              <a:t>etc</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
            </a:pPr>
            <a:r>
              <a:rPr lang="en-US" sz="2000" u="sng" dirty="0" smtClean="0">
                <a:latin typeface="Times New Roman" panose="02020603050405020304" pitchFamily="18" charset="0"/>
                <a:cs typeface="Times New Roman" panose="02020603050405020304" pitchFamily="18" charset="0"/>
              </a:rPr>
              <a:t>AGATA </a:t>
            </a:r>
            <a:r>
              <a:rPr lang="en-US" sz="2000" u="sng" dirty="0">
                <a:latin typeface="Times New Roman" panose="02020603050405020304" pitchFamily="18" charset="0"/>
                <a:cs typeface="Times New Roman" panose="02020603050405020304" pitchFamily="18" charset="0"/>
              </a:rPr>
              <a:t>should collect the result of the final data processing </a:t>
            </a:r>
          </a:p>
          <a:p>
            <a:pPr marL="285750" indent="-285750">
              <a:buFont typeface="Wingdings" panose="05000000000000000000" pitchFamily="2" charset="2"/>
              <a:buChar char="§"/>
            </a:pPr>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How to include AGATA into EOSC is not yet fully clear, either from CCIN2P3 or CNAF via clouds / data lakes …</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3" name="Rectangle 2"/>
          <p:cNvSpPr/>
          <p:nvPr/>
        </p:nvSpPr>
        <p:spPr>
          <a:xfrm>
            <a:off x="-1898477" y="0"/>
            <a:ext cx="9907675" cy="646331"/>
          </a:xfrm>
          <a:prstGeom prst="rect">
            <a:avLst/>
          </a:prstGeom>
        </p:spPr>
        <p:txBody>
          <a:bodyPr wrap="square">
            <a:spAutoFit/>
          </a:bodyPr>
          <a:lstStyle/>
          <a:p>
            <a:pPr algn="ctr"/>
            <a:r>
              <a:rPr lang="en-US" sz="3600" b="1" dirty="0">
                <a:solidFill>
                  <a:srgbClr val="3B2568"/>
                </a:solidFill>
                <a:latin typeface="Arial" panose="020B0604020202020204" pitchFamily="34" charset="0"/>
                <a:cs typeface="Arial" panose="020B0604020202020204" pitchFamily="34" charset="0"/>
              </a:rPr>
              <a:t>Data flow and Acquisition</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3200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3587" y="84458"/>
            <a:ext cx="8526973" cy="646331"/>
          </a:xfrm>
          <a:prstGeom prst="rect">
            <a:avLst/>
          </a:prstGeom>
        </p:spPr>
        <p:txBody>
          <a:bodyPr wrap="square">
            <a:spAutoFit/>
          </a:bodyPr>
          <a:lstStyle/>
          <a:p>
            <a:pPr algn="ctr"/>
            <a:r>
              <a:rPr lang="en-US" sz="3600" b="1" dirty="0" smtClean="0">
                <a:solidFill>
                  <a:srgbClr val="3B2568"/>
                </a:solidFill>
                <a:latin typeface="Arial" panose="020B0604020202020204" pitchFamily="34" charset="0"/>
                <a:cs typeface="Arial" panose="020B0604020202020204" pitchFamily="34" charset="0"/>
              </a:rPr>
              <a:t>Performances and Simulations</a:t>
            </a:r>
            <a:endParaRPr lang="en-US" sz="3600" b="1" dirty="0">
              <a:latin typeface="Arial" panose="020B0604020202020204" pitchFamily="34" charset="0"/>
              <a:cs typeface="Arial" panose="020B0604020202020204" pitchFamily="34" charset="0"/>
            </a:endParaRPr>
          </a:p>
        </p:txBody>
      </p:sp>
      <p:sp>
        <p:nvSpPr>
          <p:cNvPr id="6" name="Rectangle 5"/>
          <p:cNvSpPr/>
          <p:nvPr/>
        </p:nvSpPr>
        <p:spPr>
          <a:xfrm>
            <a:off x="0" y="924469"/>
            <a:ext cx="12104484" cy="3662541"/>
          </a:xfrm>
          <a:prstGeom prst="rect">
            <a:avLst/>
          </a:prstGeom>
        </p:spPr>
        <p:txBody>
          <a:bodyPr wrap="square">
            <a:spAutoFit/>
          </a:bodyPr>
          <a:lstStyle/>
          <a:p>
            <a:r>
              <a:rPr lang="en-US" sz="1600" b="1" dirty="0" smtClean="0">
                <a:solidFill>
                  <a:srgbClr val="FF0000"/>
                </a:solidFill>
                <a:latin typeface="Times New Roman" panose="02020603050405020304" pitchFamily="18" charset="0"/>
                <a:cs typeface="Times New Roman" panose="02020603050405020304" pitchFamily="18" charset="0"/>
              </a:rPr>
              <a:t>Neutron </a:t>
            </a:r>
            <a:r>
              <a:rPr lang="en-US" sz="1600" b="1" dirty="0">
                <a:solidFill>
                  <a:srgbClr val="FF0000"/>
                </a:solidFill>
                <a:latin typeface="Times New Roman" panose="02020603050405020304" pitchFamily="18" charset="0"/>
                <a:cs typeface="Times New Roman" panose="02020603050405020304" pitchFamily="18" charset="0"/>
              </a:rPr>
              <a:t>damage </a:t>
            </a:r>
            <a:r>
              <a:rPr lang="en-US" sz="1600" dirty="0">
                <a:latin typeface="Times New Roman" panose="02020603050405020304" pitchFamily="18" charset="0"/>
                <a:cs typeface="Times New Roman" panose="02020603050405020304" pitchFamily="18" charset="0"/>
              </a:rPr>
              <a:t>: the report given by the Performance team during the </a:t>
            </a:r>
            <a:r>
              <a:rPr lang="en-US" sz="1600" dirty="0" smtClean="0">
                <a:latin typeface="Times New Roman" panose="02020603050405020304" pitchFamily="18" charset="0"/>
                <a:cs typeface="Times New Roman" panose="02020603050405020304" pitchFamily="18" charset="0"/>
              </a:rPr>
              <a:t>2023 AGATA </a:t>
            </a:r>
            <a:r>
              <a:rPr lang="en-US" sz="1600" dirty="0">
                <a:latin typeface="Times New Roman" panose="02020603050405020304" pitchFamily="18" charset="0"/>
                <a:cs typeface="Times New Roman" panose="02020603050405020304" pitchFamily="18" charset="0"/>
              </a:rPr>
              <a:t>week warned the AMB on the present resolution of the array even after the neutron damage correction is applied. </a:t>
            </a:r>
            <a:r>
              <a:rPr lang="en-US" sz="1600" dirty="0" smtClean="0">
                <a:latin typeface="Times New Roman" panose="02020603050405020304" pitchFamily="18" charset="0"/>
                <a:cs typeface="Times New Roman" panose="02020603050405020304" pitchFamily="18" charset="0"/>
              </a:rPr>
              <a:t>The </a:t>
            </a:r>
            <a:r>
              <a:rPr lang="en-US" sz="1600" dirty="0">
                <a:latin typeface="Times New Roman" panose="02020603050405020304" pitchFamily="18" charset="0"/>
                <a:cs typeface="Times New Roman" panose="02020603050405020304" pitchFamily="18" charset="0"/>
              </a:rPr>
              <a:t>AMB follows carefully the situation. </a:t>
            </a:r>
            <a:endParaRPr lang="en-US" sz="1600" dirty="0" smtClean="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UK work with un-purpose neutron irradiation; New Post-PSA </a:t>
            </a:r>
            <a:r>
              <a:rPr lang="en-US" sz="1600" dirty="0" err="1" smtClean="0">
                <a:latin typeface="Times New Roman" panose="02020603050405020304" pitchFamily="18" charset="0"/>
                <a:cs typeface="Times New Roman" panose="02020603050405020304" pitchFamily="18" charset="0"/>
              </a:rPr>
              <a:t>algo</a:t>
            </a:r>
            <a:r>
              <a:rPr lang="en-US" sz="1600" smtClean="0">
                <a:latin typeface="Times New Roman" panose="02020603050405020304" pitchFamily="18" charset="0"/>
                <a:cs typeface="Times New Roman" panose="02020603050405020304" pitchFamily="18" charset="0"/>
              </a:rPr>
              <a:t>.</a:t>
            </a:r>
            <a:endParaRPr lang="en-US" sz="1600" dirty="0" smtClean="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18 </a:t>
            </a:r>
            <a:r>
              <a:rPr lang="en-US" sz="1600" dirty="0">
                <a:latin typeface="Times New Roman" panose="02020603050405020304" pitchFamily="18" charset="0"/>
                <a:cs typeface="Times New Roman" panose="02020603050405020304" pitchFamily="18" charset="0"/>
              </a:rPr>
              <a:t>capsules are already being annealed by MIRION in </a:t>
            </a:r>
            <a:r>
              <a:rPr lang="en-US" sz="1600" dirty="0" smtClean="0">
                <a:latin typeface="Times New Roman" panose="02020603050405020304" pitchFamily="18" charset="0"/>
                <a:cs typeface="Times New Roman" panose="02020603050405020304" pitchFamily="18" charset="0"/>
              </a:rPr>
              <a:t>2024 (6 done, 6 ready to, 6 to be scheduled). </a:t>
            </a:r>
            <a:endParaRPr lang="en-US" sz="1600" dirty="0">
              <a:latin typeface="Times New Roman" panose="02020603050405020304" pitchFamily="18" charset="0"/>
              <a:cs typeface="Times New Roman" panose="02020603050405020304" pitchFamily="18" charset="0"/>
            </a:endParaRPr>
          </a:p>
          <a:p>
            <a:r>
              <a:rPr lang="en-US" sz="1600"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Operation Cost are fundamental for this operation.</a:t>
            </a:r>
          </a:p>
          <a:p>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There </a:t>
            </a:r>
            <a:r>
              <a:rPr lang="en-US" sz="1600" dirty="0">
                <a:latin typeface="Times New Roman" panose="02020603050405020304" pitchFamily="18" charset="0"/>
                <a:cs typeface="Times New Roman" panose="02020603050405020304" pitchFamily="18" charset="0"/>
              </a:rPr>
              <a:t>is no feedback presently for an AGATA or GRETINA like capsule after several annealing in term of loss of performances. </a:t>
            </a:r>
            <a:endParaRPr lang="en-US" sz="1600" dirty="0" smtClean="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The </a:t>
            </a:r>
            <a:r>
              <a:rPr lang="en-US" sz="1600" dirty="0">
                <a:latin typeface="Times New Roman" panose="02020603050405020304" pitchFamily="18" charset="0"/>
                <a:cs typeface="Times New Roman" panose="02020603050405020304" pitchFamily="18" charset="0"/>
              </a:rPr>
              <a:t>AMB is in particular investigating a possible strict criterion to help in the decision. </a:t>
            </a:r>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Perf. Report (</a:t>
            </a:r>
            <a:r>
              <a:rPr lang="en-US" sz="1600" dirty="0" err="1" smtClean="0">
                <a:latin typeface="Times New Roman" panose="02020603050405020304" pitchFamily="18" charset="0"/>
                <a:cs typeface="Times New Roman" panose="02020603050405020304" pitchFamily="18" charset="0"/>
              </a:rPr>
              <a:t>ie</a:t>
            </a:r>
            <a:r>
              <a:rPr lang="en-US" sz="1600" dirty="0" smtClean="0">
                <a:latin typeface="Times New Roman" panose="02020603050405020304" pitchFamily="18" charset="0"/>
                <a:cs typeface="Times New Roman" panose="02020603050405020304" pitchFamily="18" charset="0"/>
              </a:rPr>
              <a:t> resolution) at each AMB now.</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a:t>
            </a: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pic>
        <p:nvPicPr>
          <p:cNvPr id="10" name="Image 9"/>
          <p:cNvPicPr/>
          <p:nvPr/>
        </p:nvPicPr>
        <p:blipFill>
          <a:blip r:embed="rId2">
            <a:extLst>
              <a:ext uri="{28A0092B-C50C-407E-A947-70E740481C1C}">
                <a14:useLocalDpi xmlns:a14="http://schemas.microsoft.com/office/drawing/2010/main" val="0"/>
              </a:ext>
            </a:extLst>
          </a:blip>
          <a:srcRect/>
          <a:stretch>
            <a:fillRect/>
          </a:stretch>
        </p:blipFill>
        <p:spPr bwMode="auto">
          <a:xfrm>
            <a:off x="0" y="3789035"/>
            <a:ext cx="5090303" cy="2489200"/>
          </a:xfrm>
          <a:prstGeom prst="rect">
            <a:avLst/>
          </a:prstGeom>
          <a:noFill/>
        </p:spPr>
      </p:pic>
      <p:pic>
        <p:nvPicPr>
          <p:cNvPr id="5" name="Grafik 1"/>
          <p:cNvPicPr/>
          <p:nvPr/>
        </p:nvPicPr>
        <p:blipFill>
          <a:blip r:embed="rId3"/>
          <a:stretch>
            <a:fillRect/>
          </a:stretch>
        </p:blipFill>
        <p:spPr>
          <a:xfrm>
            <a:off x="5309745" y="4042789"/>
            <a:ext cx="5532120" cy="2798495"/>
          </a:xfrm>
          <a:prstGeom prst="rect">
            <a:avLst/>
          </a:prstGeom>
        </p:spPr>
      </p:pic>
      <p:sp>
        <p:nvSpPr>
          <p:cNvPr id="4" name="Double vague 3"/>
          <p:cNvSpPr/>
          <p:nvPr/>
        </p:nvSpPr>
        <p:spPr>
          <a:xfrm rot="877392">
            <a:off x="9426730" y="3331835"/>
            <a:ext cx="2604514" cy="914400"/>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smtClean="0"/>
              <a:t>Please</a:t>
            </a:r>
            <a:r>
              <a:rPr lang="fr-FR" sz="1200" dirty="0" smtClean="0"/>
              <a:t> note </a:t>
            </a:r>
            <a:r>
              <a:rPr lang="fr-FR" sz="1200" dirty="0" err="1" smtClean="0"/>
              <a:t>that</a:t>
            </a:r>
            <a:r>
              <a:rPr lang="fr-FR" sz="1200" dirty="0" smtClean="0"/>
              <a:t> offline </a:t>
            </a:r>
            <a:r>
              <a:rPr lang="fr-FR" sz="1200" dirty="0" err="1" smtClean="0"/>
              <a:t>PostPSA</a:t>
            </a:r>
            <a:r>
              <a:rPr lang="fr-FR" sz="1200" dirty="0" smtClean="0"/>
              <a:t> has </a:t>
            </a:r>
            <a:r>
              <a:rPr lang="fr-FR" sz="1200" dirty="0" err="1" smtClean="0"/>
              <a:t>better</a:t>
            </a:r>
            <a:r>
              <a:rPr lang="fr-FR" sz="1200" dirty="0" smtClean="0"/>
              <a:t> </a:t>
            </a:r>
            <a:r>
              <a:rPr lang="fr-FR" sz="1200" dirty="0" err="1" smtClean="0"/>
              <a:t>results</a:t>
            </a:r>
            <a:r>
              <a:rPr lang="fr-FR" sz="1200" dirty="0" smtClean="0"/>
              <a:t> </a:t>
            </a:r>
            <a:r>
              <a:rPr lang="fr-FR" sz="1200" dirty="0" err="1" smtClean="0"/>
              <a:t>so</a:t>
            </a:r>
            <a:r>
              <a:rPr lang="fr-FR" sz="1200" dirty="0" smtClean="0"/>
              <a:t> </a:t>
            </a:r>
            <a:r>
              <a:rPr lang="fr-FR" sz="1200" dirty="0" err="1" smtClean="0"/>
              <a:t>it</a:t>
            </a:r>
            <a:r>
              <a:rPr lang="fr-FR" sz="1200" dirty="0" smtClean="0"/>
              <a:t> </a:t>
            </a:r>
            <a:r>
              <a:rPr lang="fr-FR" sz="1200" dirty="0" err="1" smtClean="0"/>
              <a:t>worth</a:t>
            </a:r>
            <a:r>
              <a:rPr lang="fr-FR" sz="1200" dirty="0" smtClean="0"/>
              <a:t> to do </a:t>
            </a:r>
            <a:r>
              <a:rPr lang="fr-FR" sz="1200" dirty="0" err="1" smtClean="0"/>
              <a:t>it</a:t>
            </a:r>
            <a:r>
              <a:rPr lang="fr-FR" sz="1200" dirty="0" smtClean="0"/>
              <a:t> </a:t>
            </a:r>
            <a:r>
              <a:rPr lang="fr-FR" sz="1200" dirty="0" err="1" smtClean="0"/>
              <a:t>extensively</a:t>
            </a:r>
            <a:r>
              <a:rPr lang="fr-FR" sz="1200" dirty="0" smtClean="0"/>
              <a:t> at home </a:t>
            </a:r>
            <a:endParaRPr lang="fr-FR" sz="1200" dirty="0"/>
          </a:p>
        </p:txBody>
      </p:sp>
      <p:sp>
        <p:nvSpPr>
          <p:cNvPr id="7" name="ZoneTexte 6"/>
          <p:cNvSpPr txBox="1"/>
          <p:nvPr/>
        </p:nvSpPr>
        <p:spPr>
          <a:xfrm>
            <a:off x="144379" y="6368716"/>
            <a:ext cx="3505640" cy="369332"/>
          </a:xfrm>
          <a:prstGeom prst="rect">
            <a:avLst/>
          </a:prstGeom>
          <a:noFill/>
        </p:spPr>
        <p:txBody>
          <a:bodyPr wrap="none" rtlCol="0">
            <a:spAutoFit/>
          </a:bodyPr>
          <a:lstStyle/>
          <a:p>
            <a:r>
              <a:rPr lang="fr-FR" dirty="0" smtClean="0">
                <a:solidFill>
                  <a:srgbClr val="FF0000"/>
                </a:solidFill>
              </a:rPr>
              <a:t>High </a:t>
            </a:r>
            <a:r>
              <a:rPr lang="fr-FR" dirty="0" err="1" smtClean="0">
                <a:solidFill>
                  <a:srgbClr val="FF0000"/>
                </a:solidFill>
              </a:rPr>
              <a:t>energy</a:t>
            </a:r>
            <a:r>
              <a:rPr lang="fr-FR" dirty="0" smtClean="0">
                <a:solidFill>
                  <a:srgbClr val="FF0000"/>
                </a:solidFill>
              </a:rPr>
              <a:t> gamma ray benchmark</a:t>
            </a:r>
            <a:endParaRPr lang="fr-FR" dirty="0">
              <a:solidFill>
                <a:srgbClr val="FF0000"/>
              </a:solidFill>
            </a:endParaRPr>
          </a:p>
        </p:txBody>
      </p:sp>
    </p:spTree>
    <p:extLst>
      <p:ext uri="{BB962C8B-B14F-4D97-AF65-F5344CB8AC3E}">
        <p14:creationId xmlns:p14="http://schemas.microsoft.com/office/powerpoint/2010/main" val="33433094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9125" y="59713"/>
            <a:ext cx="5791445" cy="646331"/>
          </a:xfrm>
          <a:prstGeom prst="rect">
            <a:avLst/>
          </a:prstGeom>
        </p:spPr>
        <p:txBody>
          <a:bodyPr wrap="square">
            <a:spAutoFit/>
          </a:bodyPr>
          <a:lstStyle/>
          <a:p>
            <a:pPr algn="ctr"/>
            <a:r>
              <a:rPr lang="en-US" sz="3600" b="1" dirty="0" smtClean="0">
                <a:solidFill>
                  <a:srgbClr val="3B2568"/>
                </a:solidFill>
                <a:latin typeface="Arial" panose="020B0604020202020204" pitchFamily="34" charset="0"/>
                <a:cs typeface="Arial" panose="020B0604020202020204" pitchFamily="34" charset="0"/>
              </a:rPr>
              <a:t>PSA-Tracking R&amp;D</a:t>
            </a:r>
            <a:endParaRPr lang="en-US" sz="3600" b="1" dirty="0">
              <a:latin typeface="Arial" panose="020B0604020202020204" pitchFamily="34" charset="0"/>
              <a:cs typeface="Arial" panose="020B0604020202020204" pitchFamily="34" charset="0"/>
            </a:endParaRPr>
          </a:p>
        </p:txBody>
      </p:sp>
      <p:sp>
        <p:nvSpPr>
          <p:cNvPr id="10" name="ZoneTexte 9"/>
          <p:cNvSpPr txBox="1"/>
          <p:nvPr/>
        </p:nvSpPr>
        <p:spPr>
          <a:xfrm>
            <a:off x="866410" y="1854520"/>
            <a:ext cx="10475845" cy="3970318"/>
          </a:xfrm>
          <a:prstGeom prst="rect">
            <a:avLst/>
          </a:prstGeom>
          <a:noFill/>
        </p:spPr>
        <p:txBody>
          <a:bodyPr wrap="square" rtlCol="0">
            <a:spAutoFit/>
          </a:bodyPr>
          <a:lstStyle/>
          <a:p>
            <a:r>
              <a:rPr lang="en-GB" dirty="0" smtClean="0">
                <a:latin typeface="Times New Roman" panose="02020603050405020304" pitchFamily="18" charset="0"/>
                <a:cs typeface="Times New Roman" panose="02020603050405020304" pitchFamily="18" charset="0"/>
              </a:rPr>
              <a:t>Visit </a:t>
            </a:r>
            <a:r>
              <a:rPr lang="en-GB" dirty="0">
                <a:latin typeface="Times New Roman" panose="02020603050405020304" pitchFamily="18" charset="0"/>
                <a:cs typeface="Times New Roman" panose="02020603050405020304" pitchFamily="18" charset="0"/>
              </a:rPr>
              <a:t>to the University of Birmingham Neutron facility took place on Friday 9</a:t>
            </a:r>
            <a:r>
              <a:rPr lang="en-GB" baseline="30000" dirty="0">
                <a:latin typeface="Times New Roman" panose="02020603050405020304" pitchFamily="18" charset="0"/>
                <a:cs typeface="Times New Roman" panose="02020603050405020304" pitchFamily="18" charset="0"/>
              </a:rPr>
              <a:t>th</a:t>
            </a:r>
            <a:r>
              <a:rPr lang="en-GB" dirty="0">
                <a:latin typeface="Times New Roman" panose="02020603050405020304" pitchFamily="18" charset="0"/>
                <a:cs typeface="Times New Roman" panose="02020603050405020304" pitchFamily="18" charset="0"/>
              </a:rPr>
              <a:t> Feb. A plan for neutron damaged measurements is now being </a:t>
            </a:r>
            <a:r>
              <a:rPr lang="en-GB" dirty="0" smtClean="0">
                <a:latin typeface="Times New Roman" panose="02020603050405020304" pitchFamily="18" charset="0"/>
                <a:cs typeface="Times New Roman" panose="02020603050405020304" pitchFamily="18" charset="0"/>
              </a:rPr>
              <a:t>finalised with A601. (See Christopher’s talk). New scanning table </a:t>
            </a:r>
            <a:r>
              <a:rPr lang="en-GB" dirty="0" err="1" smtClean="0">
                <a:latin typeface="Times New Roman" panose="02020603050405020304" pitchFamily="18" charset="0"/>
                <a:cs typeface="Times New Roman" panose="02020603050405020304" pitchFamily="18" charset="0"/>
              </a:rPr>
              <a:t>commissionning</a:t>
            </a:r>
            <a:endParaRPr lang="fr-FR" dirty="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 </a:t>
            </a:r>
          </a:p>
          <a:p>
            <a:r>
              <a:rPr lang="fr-FR" dirty="0" smtClean="0">
                <a:latin typeface="Times New Roman" panose="02020603050405020304" pitchFamily="18" charset="0"/>
                <a:cs typeface="Times New Roman" panose="02020603050405020304" pitchFamily="18" charset="0"/>
              </a:rPr>
              <a:t>Strasbourg Scanning table</a:t>
            </a:r>
            <a:r>
              <a:rPr lang="en-US" b="1" dirty="0" smtClean="0">
                <a:solidFill>
                  <a:srgbClr val="FF0000"/>
                </a:solidFill>
                <a:latin typeface="Times New Roman" panose="02020603050405020304" pitchFamily="18" charset="0"/>
                <a:cs typeface="Times New Roman" panose="02020603050405020304" pitchFamily="18" charset="0"/>
              </a:rPr>
              <a:t> On </a:t>
            </a:r>
            <a:r>
              <a:rPr lang="en-US" b="1" dirty="0">
                <a:solidFill>
                  <a:srgbClr val="FF0000"/>
                </a:solidFill>
                <a:latin typeface="Times New Roman" panose="02020603050405020304" pitchFamily="18" charset="0"/>
                <a:cs typeface="Times New Roman" panose="02020603050405020304" pitchFamily="18" charset="0"/>
              </a:rPr>
              <a:t>the request of AGATA's Performances and PSA Teams, scan of the A005 detector to determine for the first time in 3D various properties of large-volume segmented Ge crystals; strong French involvement in data analysis (IPHC, IJCLab, GANIL, Lyon</a:t>
            </a:r>
            <a:r>
              <a:rPr lang="en-US" b="1" dirty="0" smtClean="0">
                <a:solidFill>
                  <a:srgbClr val="FF0000"/>
                </a:solidFill>
                <a:latin typeface="Times New Roman" panose="02020603050405020304" pitchFamily="18" charset="0"/>
                <a:cs typeface="Times New Roman" panose="02020603050405020304" pitchFamily="18" charset="0"/>
              </a:rPr>
              <a:t>)</a:t>
            </a:r>
            <a:r>
              <a:rPr lang="en-GB" dirty="0" smtClean="0">
                <a:latin typeface="Times New Roman" panose="02020603050405020304" pitchFamily="18" charset="0"/>
                <a:cs typeface="Times New Roman" panose="02020603050405020304" pitchFamily="18" charset="0"/>
              </a:rPr>
              <a:t>. Full </a:t>
            </a:r>
            <a:r>
              <a:rPr lang="en-GB" dirty="0">
                <a:latin typeface="Times New Roman" panose="02020603050405020304" pitchFamily="18" charset="0"/>
                <a:cs typeface="Times New Roman" panose="02020603050405020304" pitchFamily="18" charset="0"/>
              </a:rPr>
              <a:t>2x2mm scans have been </a:t>
            </a:r>
            <a:r>
              <a:rPr lang="en-GB" dirty="0" smtClean="0">
                <a:latin typeface="Times New Roman" panose="02020603050405020304" pitchFamily="18" charset="0"/>
                <a:cs typeface="Times New Roman" panose="02020603050405020304" pitchFamily="18" charset="0"/>
              </a:rPr>
              <a:t>performed and analysed on NN approach. Reprocessing of the PSA based on NN basis, </a:t>
            </a:r>
            <a:r>
              <a:rPr lang="fr-FR" dirty="0" err="1" smtClean="0"/>
              <a:t>AGATAGeFEM</a:t>
            </a:r>
            <a:r>
              <a:rPr lang="fr-FR" dirty="0" smtClean="0"/>
              <a:t>, ADL.  </a:t>
            </a:r>
            <a:r>
              <a:rPr lang="fr-FR" dirty="0" err="1" smtClean="0"/>
              <a:t>Tomography</a:t>
            </a:r>
            <a:r>
              <a:rPr lang="fr-FR" dirty="0" smtClean="0"/>
              <a:t> reports. </a:t>
            </a:r>
            <a:r>
              <a:rPr lang="en-GB" dirty="0" smtClean="0">
                <a:latin typeface="Times New Roman" panose="02020603050405020304" pitchFamily="18" charset="0"/>
                <a:cs typeface="Times New Roman" panose="02020603050405020304" pitchFamily="18" charset="0"/>
              </a:rPr>
              <a:t> A step is made with this approach (</a:t>
            </a:r>
            <a:r>
              <a:rPr lang="en-GB" dirty="0" err="1" smtClean="0">
                <a:latin typeface="Times New Roman" panose="02020603050405020304" pitchFamily="18" charset="0"/>
                <a:cs typeface="Times New Roman" panose="02020603050405020304" pitchFamily="18" charset="0"/>
              </a:rPr>
              <a:t>ie</a:t>
            </a:r>
            <a:r>
              <a:rPr lang="en-GB" dirty="0" smtClean="0">
                <a:latin typeface="Times New Roman" panose="02020603050405020304" pitchFamily="18" charset="0"/>
                <a:cs typeface="Times New Roman" panose="02020603050405020304" pitchFamily="18" charset="0"/>
              </a:rPr>
              <a:t> using the scanning table). Much more to come </a:t>
            </a:r>
          </a:p>
          <a:p>
            <a:r>
              <a:rPr lang="en-GB" dirty="0" smtClean="0">
                <a:latin typeface="Times New Roman" panose="02020603050405020304" pitchFamily="18" charset="0"/>
                <a:cs typeface="Times New Roman" panose="02020603050405020304" pitchFamily="18" charset="0"/>
              </a:rPr>
              <a:t>(</a:t>
            </a:r>
            <a:r>
              <a:rPr lang="en-GB" u="sng" dirty="0" smtClean="0">
                <a:latin typeface="Times New Roman" panose="02020603050405020304" pitchFamily="18" charset="0"/>
                <a:cs typeface="Times New Roman" panose="02020603050405020304" pitchFamily="18" charset="0"/>
              </a:rPr>
              <a:t>see talks by Gilbert and Jérémie</a:t>
            </a:r>
            <a:r>
              <a:rPr lang="en-GB" dirty="0" smtClean="0">
                <a:latin typeface="Times New Roman" panose="02020603050405020304" pitchFamily="18" charset="0"/>
                <a:cs typeface="Times New Roman" panose="02020603050405020304" pitchFamily="18" charset="0"/>
              </a:rPr>
              <a:t>). </a:t>
            </a:r>
          </a:p>
          <a:p>
            <a:endParaRPr lang="en-GB" b="1" dirty="0" smtClean="0">
              <a:solidFill>
                <a:srgbClr val="FF0000"/>
              </a:solidFill>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Salamanca </a:t>
            </a:r>
            <a:r>
              <a:rPr lang="en-GB" dirty="0">
                <a:latin typeface="Times New Roman" panose="02020603050405020304" pitchFamily="18" charset="0"/>
                <a:cs typeface="Times New Roman" panose="02020603050405020304" pitchFamily="18" charset="0"/>
              </a:rPr>
              <a:t>Scanning of B003 has been delayed by a problem with the data acquisition losing events, possibly due to the network connection. </a:t>
            </a:r>
            <a:endParaRPr lang="fr-FR" dirty="0">
              <a:latin typeface="Times New Roman" panose="02020603050405020304" pitchFamily="18" charset="0"/>
              <a:cs typeface="Times New Roman" panose="02020603050405020304" pitchFamily="18" charset="0"/>
            </a:endParaRPr>
          </a:p>
          <a:p>
            <a:r>
              <a:rPr lang="fr-FR" dirty="0" smtClean="0">
                <a:latin typeface="Times New Roman" panose="02020603050405020304" pitchFamily="18" charset="0"/>
                <a:cs typeface="Times New Roman" panose="02020603050405020304" pitchFamily="18" charset="0"/>
              </a:rPr>
              <a:t> </a:t>
            </a:r>
          </a:p>
        </p:txBody>
      </p:sp>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448" y="4853342"/>
            <a:ext cx="581026" cy="581026"/>
          </a:xfrm>
          <a:prstGeom prst="rect">
            <a:avLst/>
          </a:prstGeom>
        </p:spPr>
      </p:pic>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886" y="1810257"/>
            <a:ext cx="581026" cy="786322"/>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730" y="3253320"/>
            <a:ext cx="652463" cy="652463"/>
          </a:xfrm>
          <a:prstGeom prst="rect">
            <a:avLst/>
          </a:prstGeom>
        </p:spPr>
      </p:pic>
    </p:spTree>
    <p:extLst>
      <p:ext uri="{BB962C8B-B14F-4D97-AF65-F5344CB8AC3E}">
        <p14:creationId xmlns:p14="http://schemas.microsoft.com/office/powerpoint/2010/main" val="2399497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88212" y="617620"/>
            <a:ext cx="7866512" cy="3368843"/>
          </a:xfrm>
          <a:prstGeom prst="rect">
            <a:avLst/>
          </a:prstGeom>
        </p:spPr>
      </p:pic>
      <p:pic>
        <p:nvPicPr>
          <p:cNvPr id="3" name="Image 2"/>
          <p:cNvPicPr>
            <a:picLocks noChangeAspect="1"/>
          </p:cNvPicPr>
          <p:nvPr/>
        </p:nvPicPr>
        <p:blipFill>
          <a:blip r:embed="rId3"/>
          <a:stretch>
            <a:fillRect/>
          </a:stretch>
        </p:blipFill>
        <p:spPr>
          <a:xfrm>
            <a:off x="448633" y="4153865"/>
            <a:ext cx="5891550" cy="2567777"/>
          </a:xfrm>
          <a:prstGeom prst="rect">
            <a:avLst/>
          </a:prstGeom>
        </p:spPr>
      </p:pic>
      <p:sp>
        <p:nvSpPr>
          <p:cNvPr id="4" name="ZoneTexte 3"/>
          <p:cNvSpPr txBox="1"/>
          <p:nvPr/>
        </p:nvSpPr>
        <p:spPr>
          <a:xfrm>
            <a:off x="6424862" y="6488668"/>
            <a:ext cx="2188741" cy="369332"/>
          </a:xfrm>
          <a:prstGeom prst="rect">
            <a:avLst/>
          </a:prstGeom>
          <a:noFill/>
        </p:spPr>
        <p:txBody>
          <a:bodyPr wrap="none" rtlCol="0">
            <a:spAutoFit/>
          </a:bodyPr>
          <a:lstStyle/>
          <a:p>
            <a:r>
              <a:rPr lang="fr-FR" dirty="0" smtClean="0"/>
              <a:t>J. Dudouet et al (IP2i)</a:t>
            </a:r>
            <a:endParaRPr lang="fr-FR" dirty="0"/>
          </a:p>
        </p:txBody>
      </p:sp>
    </p:spTree>
    <p:extLst>
      <p:ext uri="{BB962C8B-B14F-4D97-AF65-F5344CB8AC3E}">
        <p14:creationId xmlns:p14="http://schemas.microsoft.com/office/powerpoint/2010/main" val="8227242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9125" y="59713"/>
            <a:ext cx="5791445" cy="646331"/>
          </a:xfrm>
          <a:prstGeom prst="rect">
            <a:avLst/>
          </a:prstGeom>
        </p:spPr>
        <p:txBody>
          <a:bodyPr wrap="square">
            <a:spAutoFit/>
          </a:bodyPr>
          <a:lstStyle/>
          <a:p>
            <a:pPr algn="ctr"/>
            <a:r>
              <a:rPr lang="en-US" sz="3600" b="1" dirty="0" smtClean="0">
                <a:solidFill>
                  <a:srgbClr val="3B2568"/>
                </a:solidFill>
                <a:latin typeface="Arial" panose="020B0604020202020204" pitchFamily="34" charset="0"/>
                <a:cs typeface="Arial" panose="020B0604020202020204" pitchFamily="34" charset="0"/>
              </a:rPr>
              <a:t>PSA-Tracking R&amp;D</a:t>
            </a:r>
            <a:endParaRPr lang="en-US" sz="3600" b="1" dirty="0">
              <a:latin typeface="Arial" panose="020B0604020202020204" pitchFamily="34" charset="0"/>
              <a:cs typeface="Arial" panose="020B0604020202020204" pitchFamily="34" charset="0"/>
            </a:endParaRPr>
          </a:p>
        </p:txBody>
      </p:sp>
      <p:sp>
        <p:nvSpPr>
          <p:cNvPr id="3" name="Rectangle 2"/>
          <p:cNvSpPr/>
          <p:nvPr/>
        </p:nvSpPr>
        <p:spPr>
          <a:xfrm>
            <a:off x="0" y="1048335"/>
            <a:ext cx="12041108" cy="646331"/>
          </a:xfrm>
          <a:prstGeom prst="rect">
            <a:avLst/>
          </a:prstGeom>
        </p:spPr>
        <p:txBody>
          <a:bodyPr wrap="square">
            <a:spAutoFit/>
          </a:bodyPr>
          <a:lstStyle/>
          <a:p>
            <a:pPr algn="just">
              <a:spcAft>
                <a:spcPts val="0"/>
              </a:spcAft>
            </a:pPr>
            <a:r>
              <a:rPr lang="en-GB" u="sng" dirty="0">
                <a:latin typeface="Times New Roman" panose="02020603050405020304" pitchFamily="18" charset="0"/>
                <a:ea typeface="Times New Roman" panose="02020603050405020304" pitchFamily="18" charset="0"/>
              </a:rPr>
              <a:t>Implementation of the multi-interaction PSA grid search using the GRETINA approach</a:t>
            </a:r>
            <a:r>
              <a:rPr lang="en-GB" dirty="0">
                <a:latin typeface="Times New Roman" panose="02020603050405020304" pitchFamily="18" charset="0"/>
                <a:ea typeface="Times New Roman" panose="02020603050405020304" pitchFamily="18" charset="0"/>
              </a:rPr>
              <a:t> </a:t>
            </a:r>
            <a:r>
              <a:rPr lang="fr-FR" dirty="0" smtClean="0">
                <a:latin typeface="Times New Roman" panose="02020603050405020304" pitchFamily="18" charset="0"/>
                <a:ea typeface="Times New Roman" panose="02020603050405020304" pitchFamily="18" charset="0"/>
              </a:rPr>
              <a:t>: </a:t>
            </a:r>
            <a:r>
              <a:rPr lang="en-GB" dirty="0" smtClean="0">
                <a:latin typeface="Times New Roman" panose="02020603050405020304" pitchFamily="18" charset="0"/>
                <a:ea typeface="Times New Roman" panose="02020603050405020304" pitchFamily="18" charset="0"/>
              </a:rPr>
              <a:t>This </a:t>
            </a:r>
            <a:r>
              <a:rPr lang="en-GB" dirty="0">
                <a:latin typeface="Times New Roman" panose="02020603050405020304" pitchFamily="18" charset="0"/>
                <a:ea typeface="Times New Roman" panose="02020603050405020304" pitchFamily="18" charset="0"/>
              </a:rPr>
              <a:t>has been fully implemented in AGAPRO and works. </a:t>
            </a:r>
            <a:endParaRPr lang="fr-FR" dirty="0">
              <a:latin typeface="Times New Roman" panose="02020603050405020304" pitchFamily="18" charset="0"/>
              <a:ea typeface="Times New Roman" panose="02020603050405020304" pitchFamily="18" charset="0"/>
            </a:endParaRPr>
          </a:p>
        </p:txBody>
      </p:sp>
      <p:sp>
        <p:nvSpPr>
          <p:cNvPr id="4" name="Rectangle 3"/>
          <p:cNvSpPr/>
          <p:nvPr/>
        </p:nvSpPr>
        <p:spPr>
          <a:xfrm>
            <a:off x="0" y="1694666"/>
            <a:ext cx="12041108" cy="1200329"/>
          </a:xfrm>
          <a:prstGeom prst="rect">
            <a:avLst/>
          </a:prstGeom>
        </p:spPr>
        <p:txBody>
          <a:bodyPr wrap="square">
            <a:spAutoFit/>
          </a:bodyPr>
          <a:lstStyle/>
          <a:p>
            <a:pPr algn="just">
              <a:spcAft>
                <a:spcPts val="0"/>
              </a:spcAft>
            </a:pPr>
            <a:r>
              <a:rPr lang="en-GB" u="sng" dirty="0" smtClean="0">
                <a:latin typeface="Times New Roman" panose="02020603050405020304" pitchFamily="18" charset="0"/>
                <a:ea typeface="Times New Roman" panose="02020603050405020304" pitchFamily="18" charset="0"/>
              </a:rPr>
              <a:t>Implementation of the multi-interaction PSA grid search using SIMPLEX</a:t>
            </a:r>
            <a:endParaRPr lang="fr-FR" dirty="0" smtClean="0">
              <a:latin typeface="Times New Roman" panose="02020603050405020304" pitchFamily="18" charset="0"/>
              <a:ea typeface="Times New Roman" panose="02020603050405020304" pitchFamily="18" charset="0"/>
            </a:endParaRPr>
          </a:p>
          <a:p>
            <a:r>
              <a:rPr lang="en-GB" dirty="0" smtClean="0">
                <a:latin typeface="Times New Roman" panose="02020603050405020304" pitchFamily="18" charset="0"/>
                <a:ea typeface="Times New Roman" panose="02020603050405020304" pitchFamily="18" charset="0"/>
              </a:rPr>
              <a:t>A secondary algorithm was developed in response to this bias that determines the best optimum linear interpolation of signals rather than their combination. The algorithm, provisionally named SIMPLEX, utilises a similar grid search procedure as used in the GRETINA algorithm but works in an L2 feature space.  -- Also here a breakthrough  – See Fraser’s talk on Tuesday</a:t>
            </a:r>
            <a:endParaRPr lang="fr-FR" dirty="0"/>
          </a:p>
        </p:txBody>
      </p:sp>
      <p:sp>
        <p:nvSpPr>
          <p:cNvPr id="5" name="Rectangle 4"/>
          <p:cNvSpPr/>
          <p:nvPr/>
        </p:nvSpPr>
        <p:spPr>
          <a:xfrm>
            <a:off x="0" y="3178418"/>
            <a:ext cx="11645773" cy="1200329"/>
          </a:xfrm>
          <a:prstGeom prst="rect">
            <a:avLst/>
          </a:prstGeom>
        </p:spPr>
        <p:txBody>
          <a:bodyPr wrap="square">
            <a:spAutoFit/>
          </a:bodyPr>
          <a:lstStyle/>
          <a:p>
            <a:pPr algn="just">
              <a:spcAft>
                <a:spcPts val="0"/>
              </a:spcAft>
            </a:pPr>
            <a:r>
              <a:rPr lang="en-GB" u="sng" dirty="0">
                <a:latin typeface="Times New Roman" panose="02020603050405020304" pitchFamily="18" charset="0"/>
                <a:ea typeface="Times New Roman" panose="02020603050405020304" pitchFamily="18" charset="0"/>
              </a:rPr>
              <a:t>Other future proposed </a:t>
            </a:r>
            <a:r>
              <a:rPr lang="en-GB" u="sng" dirty="0" smtClean="0">
                <a:latin typeface="Times New Roman" panose="02020603050405020304" pitchFamily="18" charset="0"/>
                <a:ea typeface="Times New Roman" panose="02020603050405020304" pitchFamily="18" charset="0"/>
              </a:rPr>
              <a:t>work</a:t>
            </a:r>
            <a:endParaRPr lang="fr-FR" dirty="0">
              <a:latin typeface="Times New Roman" panose="02020603050405020304" pitchFamily="18" charset="0"/>
              <a:ea typeface="Times New Roman" panose="02020603050405020304" pitchFamily="18" charset="0"/>
            </a:endParaRPr>
          </a:p>
          <a:p>
            <a:pPr algn="just">
              <a:spcAft>
                <a:spcPts val="0"/>
              </a:spcAft>
            </a:pPr>
            <a:r>
              <a:rPr lang="en-GB" dirty="0">
                <a:latin typeface="Times New Roman" panose="02020603050405020304" pitchFamily="18" charset="0"/>
                <a:ea typeface="Times New Roman" panose="02020603050405020304" pitchFamily="18" charset="0"/>
              </a:rPr>
              <a:t>T0 sensitivity of the PSA and how it affects the predictions. PSA could be modified to include the time shift in its search more appropriately, ideally the PSA would search over the full (</a:t>
            </a:r>
            <a:r>
              <a:rPr lang="en-GB" dirty="0" err="1">
                <a:latin typeface="Times New Roman" panose="02020603050405020304" pitchFamily="18" charset="0"/>
                <a:ea typeface="Times New Roman" panose="02020603050405020304" pitchFamily="18" charset="0"/>
              </a:rPr>
              <a:t>x,y,z,t</a:t>
            </a:r>
            <a:r>
              <a:rPr lang="en-GB" dirty="0">
                <a:latin typeface="Times New Roman" panose="02020603050405020304" pitchFamily="18" charset="0"/>
                <a:ea typeface="Times New Roman" panose="02020603050405020304" pitchFamily="18" charset="0"/>
              </a:rPr>
              <a:t>) space but that has ramifications on both the execution rate and memory footprint of the PSA:</a:t>
            </a:r>
            <a:endParaRPr lang="fr-FR" dirty="0">
              <a:latin typeface="Times New Roman" panose="02020603050405020304" pitchFamily="18" charset="0"/>
              <a:ea typeface="Times New Roman" panose="02020603050405020304" pitchFamily="18" charset="0"/>
            </a:endParaRPr>
          </a:p>
        </p:txBody>
      </p:sp>
      <p:sp>
        <p:nvSpPr>
          <p:cNvPr id="6" name="Rectangle 5"/>
          <p:cNvSpPr/>
          <p:nvPr/>
        </p:nvSpPr>
        <p:spPr>
          <a:xfrm>
            <a:off x="0" y="4562614"/>
            <a:ext cx="4671588" cy="1477328"/>
          </a:xfrm>
          <a:prstGeom prst="rect">
            <a:avLst/>
          </a:prstGeom>
        </p:spPr>
        <p:txBody>
          <a:bodyPr wrap="square">
            <a:spAutoFit/>
          </a:bodyPr>
          <a:lstStyle/>
          <a:p>
            <a:pPr algn="just">
              <a:spcAft>
                <a:spcPts val="0"/>
              </a:spcAft>
            </a:pPr>
            <a:r>
              <a:rPr lang="en-GB" u="sng" dirty="0" smtClean="0">
                <a:latin typeface="Times New Roman" panose="02020603050405020304" pitchFamily="18" charset="0"/>
                <a:ea typeface="Times New Roman" panose="02020603050405020304" pitchFamily="18" charset="0"/>
              </a:rPr>
              <a:t>workshops</a:t>
            </a:r>
            <a:endParaRPr lang="fr-FR" dirty="0">
              <a:latin typeface="Times New Roman" panose="02020603050405020304" pitchFamily="18" charset="0"/>
              <a:ea typeface="Times New Roman" panose="02020603050405020304" pitchFamily="18" charset="0"/>
            </a:endParaRPr>
          </a:p>
          <a:p>
            <a:pPr algn="just">
              <a:spcAft>
                <a:spcPts val="0"/>
              </a:spcAft>
            </a:pPr>
            <a:r>
              <a:rPr lang="en-GB" dirty="0">
                <a:latin typeface="Times New Roman" panose="02020603050405020304" pitchFamily="18" charset="0"/>
                <a:ea typeface="Times New Roman" panose="02020603050405020304" pitchFamily="18" charset="0"/>
              </a:rPr>
              <a:t> </a:t>
            </a:r>
            <a:endParaRPr lang="fr-FR" dirty="0">
              <a:latin typeface="Times New Roman" panose="02020603050405020304" pitchFamily="18" charset="0"/>
              <a:ea typeface="Times New Roman" panose="02020603050405020304" pitchFamily="18" charset="0"/>
            </a:endParaRPr>
          </a:p>
          <a:p>
            <a:pPr algn="just">
              <a:spcAft>
                <a:spcPts val="0"/>
              </a:spcAft>
            </a:pPr>
            <a:r>
              <a:rPr lang="en-GB" dirty="0">
                <a:latin typeface="Times New Roman" panose="02020603050405020304" pitchFamily="18" charset="0"/>
                <a:ea typeface="Times New Roman" panose="02020603050405020304" pitchFamily="18" charset="0"/>
              </a:rPr>
              <a:t>OASIS AGATA AI workshop 2024, </a:t>
            </a:r>
            <a:r>
              <a:rPr lang="en-GB" dirty="0" smtClean="0">
                <a:latin typeface="Times New Roman" panose="02020603050405020304" pitchFamily="18" charset="0"/>
                <a:ea typeface="Times New Roman" panose="02020603050405020304" pitchFamily="18" charset="0"/>
              </a:rPr>
              <a:t>13</a:t>
            </a:r>
            <a:r>
              <a:rPr lang="en-GB" baseline="30000" dirty="0" smtClean="0">
                <a:latin typeface="Times New Roman" panose="02020603050405020304" pitchFamily="18" charset="0"/>
                <a:ea typeface="Times New Roman" panose="02020603050405020304" pitchFamily="18" charset="0"/>
              </a:rPr>
              <a:t>th</a:t>
            </a:r>
            <a:r>
              <a:rPr lang="en-GB" dirty="0" smtClean="0">
                <a:latin typeface="Times New Roman" panose="02020603050405020304" pitchFamily="18" charset="0"/>
                <a:ea typeface="Times New Roman" panose="02020603050405020304" pitchFamily="18" charset="0"/>
              </a:rPr>
              <a:t> of May</a:t>
            </a:r>
          </a:p>
          <a:p>
            <a:pPr algn="just">
              <a:spcAft>
                <a:spcPts val="0"/>
              </a:spcAft>
            </a:pPr>
            <a:r>
              <a:rPr lang="en-GB" dirty="0" smtClean="0">
                <a:latin typeface="Times New Roman" panose="02020603050405020304" pitchFamily="18" charset="0"/>
                <a:ea typeface="Times New Roman" panose="02020603050405020304" pitchFamily="18" charset="0"/>
              </a:rPr>
              <a:t>AGATA – GRETINA in ANL (Nov. 2024)</a:t>
            </a:r>
          </a:p>
          <a:p>
            <a:pPr algn="just">
              <a:spcAft>
                <a:spcPts val="0"/>
              </a:spcAft>
            </a:pPr>
            <a:endParaRPr lang="en-GB" dirty="0">
              <a:latin typeface="Times New Roman" panose="02020603050405020304" pitchFamily="18" charset="0"/>
              <a:ea typeface="Times New Roman" panose="02020603050405020304" pitchFamily="18" charset="0"/>
            </a:endParaRPr>
          </a:p>
        </p:txBody>
      </p:sp>
      <p:sp>
        <p:nvSpPr>
          <p:cNvPr id="7" name="Rectangle 6"/>
          <p:cNvSpPr/>
          <p:nvPr/>
        </p:nvSpPr>
        <p:spPr>
          <a:xfrm>
            <a:off x="5343529" y="4685725"/>
            <a:ext cx="6096000" cy="1231106"/>
          </a:xfrm>
          <a:prstGeom prst="rect">
            <a:avLst/>
          </a:prstGeom>
        </p:spPr>
        <p:txBody>
          <a:bodyPr>
            <a:spAutoFit/>
          </a:bodyPr>
          <a:lstStyle/>
          <a:p>
            <a:pPr>
              <a:spcAft>
                <a:spcPts val="0"/>
              </a:spcAft>
            </a:pPr>
            <a:r>
              <a:rPr lang="en-GB" sz="2000" b="1" dirty="0">
                <a:latin typeface="Times New Roman" panose="02020603050405020304" pitchFamily="18" charset="0"/>
                <a:ea typeface="Times New Roman" panose="02020603050405020304" pitchFamily="18" charset="0"/>
              </a:rPr>
              <a:t>Tracking </a:t>
            </a:r>
            <a:r>
              <a:rPr lang="en-GB" sz="2000" b="1" dirty="0" smtClean="0">
                <a:latin typeface="Times New Roman" panose="02020603050405020304" pitchFamily="18" charset="0"/>
                <a:ea typeface="Times New Roman" panose="02020603050405020304" pitchFamily="18" charset="0"/>
              </a:rPr>
              <a:t>report</a:t>
            </a:r>
            <a:r>
              <a:rPr lang="en-GB" dirty="0">
                <a:latin typeface="Times New Roman" panose="02020603050405020304" pitchFamily="18" charset="0"/>
                <a:ea typeface="Times New Roman" panose="02020603050405020304" pitchFamily="18" charset="0"/>
              </a:rPr>
              <a:t> </a:t>
            </a:r>
            <a:endParaRPr lang="fr-FR" dirty="0">
              <a:latin typeface="Times New Roman" panose="02020603050405020304" pitchFamily="18" charset="0"/>
              <a:ea typeface="Times New Roman" panose="02020603050405020304" pitchFamily="18" charset="0"/>
            </a:endParaRPr>
          </a:p>
          <a:p>
            <a:pPr algn="just">
              <a:spcAft>
                <a:spcPts val="0"/>
              </a:spcAft>
            </a:pPr>
            <a:r>
              <a:rPr lang="en-GB" dirty="0" smtClean="0">
                <a:latin typeface="Times New Roman" panose="02020603050405020304" pitchFamily="18" charset="0"/>
                <a:ea typeface="Times New Roman" panose="02020603050405020304" pitchFamily="18" charset="0"/>
              </a:rPr>
              <a:t>Investigation </a:t>
            </a:r>
            <a:r>
              <a:rPr lang="en-GB" dirty="0">
                <a:latin typeface="Times New Roman" panose="02020603050405020304" pitchFamily="18" charset="0"/>
                <a:ea typeface="Times New Roman" panose="02020603050405020304" pitchFamily="18" charset="0"/>
              </a:rPr>
              <a:t>into how tracking behaves when the proper position &amp; energy dependent uncertainties are used to estimate the error on the Compton scattered </a:t>
            </a:r>
            <a:r>
              <a:rPr lang="en-GB" dirty="0" smtClean="0">
                <a:latin typeface="Times New Roman" panose="02020603050405020304" pitchFamily="18" charset="0"/>
                <a:ea typeface="Times New Roman" panose="02020603050405020304" pitchFamily="18" charset="0"/>
              </a:rPr>
              <a:t>energies</a:t>
            </a:r>
            <a:endParaRPr lang="fr-FR"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655321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457200" y="469246"/>
            <a:ext cx="7796463" cy="6237170"/>
          </a:xfrm>
          <a:prstGeom prst="rect">
            <a:avLst/>
          </a:prstGeom>
        </p:spPr>
      </p:pic>
      <p:cxnSp>
        <p:nvCxnSpPr>
          <p:cNvPr id="14" name="Connecteur droit 13"/>
          <p:cNvCxnSpPr/>
          <p:nvPr/>
        </p:nvCxnSpPr>
        <p:spPr>
          <a:xfrm>
            <a:off x="6801853" y="3884610"/>
            <a:ext cx="7379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5406190" y="3858126"/>
            <a:ext cx="8261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5406190" y="3576833"/>
            <a:ext cx="678391" cy="307777"/>
          </a:xfrm>
          <a:prstGeom prst="rect">
            <a:avLst/>
          </a:prstGeom>
          <a:noFill/>
        </p:spPr>
        <p:txBody>
          <a:bodyPr wrap="none" rtlCol="0">
            <a:spAutoFit/>
          </a:bodyPr>
          <a:lstStyle/>
          <a:p>
            <a:r>
              <a:rPr lang="fr-FR" sz="1400" b="1" i="1" dirty="0" err="1" smtClean="0">
                <a:solidFill>
                  <a:srgbClr val="FF0000"/>
                </a:solidFill>
              </a:rPr>
              <a:t>should</a:t>
            </a:r>
            <a:endParaRPr lang="fr-FR" sz="1400" b="1" i="1" dirty="0">
              <a:solidFill>
                <a:srgbClr val="FF0000"/>
              </a:solidFill>
            </a:endParaRPr>
          </a:p>
        </p:txBody>
      </p:sp>
      <p:sp>
        <p:nvSpPr>
          <p:cNvPr id="20" name="Rectangle 19"/>
          <p:cNvSpPr/>
          <p:nvPr/>
        </p:nvSpPr>
        <p:spPr>
          <a:xfrm>
            <a:off x="6625881" y="3433942"/>
            <a:ext cx="4963282" cy="307777"/>
          </a:xfrm>
          <a:prstGeom prst="rect">
            <a:avLst/>
          </a:prstGeom>
        </p:spPr>
        <p:txBody>
          <a:bodyPr wrap="none">
            <a:spAutoFit/>
          </a:bodyPr>
          <a:lstStyle/>
          <a:p>
            <a:r>
              <a:rPr lang="en-GB" sz="1400" b="1" i="1" dirty="0" smtClean="0">
                <a:solidFill>
                  <a:srgbClr val="FF0000"/>
                </a:solidFill>
              </a:rPr>
              <a:t>a full ML/NN PSA </a:t>
            </a:r>
            <a:r>
              <a:rPr lang="en-GB" sz="1400" b="1" i="1" dirty="0" smtClean="0">
                <a:solidFill>
                  <a:srgbClr val="FF0000"/>
                </a:solidFill>
                <a:sym typeface="Wingdings" panose="05000000000000000000" pitchFamily="2" charset="2"/>
              </a:rPr>
              <a:t> </a:t>
            </a:r>
            <a:r>
              <a:rPr lang="en-GB" sz="1400" b="1" i="1" dirty="0" smtClean="0">
                <a:solidFill>
                  <a:srgbClr val="FF0000"/>
                </a:solidFill>
              </a:rPr>
              <a:t>Tracking flow trained from in-beam data </a:t>
            </a:r>
            <a:endParaRPr lang="en-GB" sz="1400" b="1" i="1" dirty="0">
              <a:solidFill>
                <a:srgbClr val="FF0000"/>
              </a:solidFill>
            </a:endParaRPr>
          </a:p>
        </p:txBody>
      </p:sp>
      <p:pic>
        <p:nvPicPr>
          <p:cNvPr id="21" name="Imag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1935" y="5685713"/>
            <a:ext cx="800064" cy="313871"/>
          </a:xfrm>
          <a:prstGeom prst="rect">
            <a:avLst/>
          </a:prstGeom>
          <a:ln>
            <a:solidFill>
              <a:srgbClr val="FF0000"/>
            </a:solidFill>
          </a:ln>
        </p:spPr>
      </p:pic>
      <p:sp>
        <p:nvSpPr>
          <p:cNvPr id="8" name="Rectangle 7"/>
          <p:cNvSpPr/>
          <p:nvPr/>
        </p:nvSpPr>
        <p:spPr>
          <a:xfrm>
            <a:off x="-619125" y="59713"/>
            <a:ext cx="5791445" cy="646331"/>
          </a:xfrm>
          <a:prstGeom prst="rect">
            <a:avLst/>
          </a:prstGeom>
        </p:spPr>
        <p:txBody>
          <a:bodyPr wrap="square">
            <a:spAutoFit/>
          </a:bodyPr>
          <a:lstStyle/>
          <a:p>
            <a:pPr algn="ctr"/>
            <a:r>
              <a:rPr lang="en-US" sz="3600" b="1" dirty="0" smtClean="0">
                <a:solidFill>
                  <a:srgbClr val="3B2568"/>
                </a:solidFill>
                <a:latin typeface="Arial" panose="020B0604020202020204" pitchFamily="34" charset="0"/>
                <a:cs typeface="Arial" panose="020B0604020202020204" pitchFamily="34" charset="0"/>
              </a:rPr>
              <a:t>PSA-Tracking R&amp;D</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6473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7">
            <a:extLst>
              <a:ext uri="{FF2B5EF4-FFF2-40B4-BE49-F238E27FC236}">
                <a16:creationId xmlns:a16="http://schemas.microsoft.com/office/drawing/2014/main" id="{3D351EF5-4DF4-B12B-09FB-3576CA159B16}"/>
              </a:ext>
            </a:extLst>
          </p:cNvPr>
          <p:cNvPicPr>
            <a:picLocks noChangeAspect="1"/>
          </p:cNvPicPr>
          <p:nvPr/>
        </p:nvPicPr>
        <p:blipFill>
          <a:blip r:embed="rId2"/>
          <a:stretch>
            <a:fillRect/>
          </a:stretch>
        </p:blipFill>
        <p:spPr>
          <a:xfrm rot="5400000">
            <a:off x="2521933" y="748772"/>
            <a:ext cx="4062035" cy="6089913"/>
          </a:xfrm>
          <a:prstGeom prst="rect">
            <a:avLst/>
          </a:prstGeom>
        </p:spPr>
      </p:pic>
      <p:sp>
        <p:nvSpPr>
          <p:cNvPr id="4" name="Date Placeholder 3">
            <a:extLst>
              <a:ext uri="{FF2B5EF4-FFF2-40B4-BE49-F238E27FC236}">
                <a16:creationId xmlns:a16="http://schemas.microsoft.com/office/drawing/2014/main" id="{3E17E988-A5BC-C3E3-1AD6-1D47C3AC935B}"/>
              </a:ext>
            </a:extLst>
          </p:cNvPr>
          <p:cNvSpPr>
            <a:spLocks noGrp="1"/>
          </p:cNvSpPr>
          <p:nvPr>
            <p:ph type="dt" sz="half" idx="10"/>
          </p:nvPr>
        </p:nvSpPr>
        <p:spPr/>
        <p:txBody>
          <a:bodyPr/>
          <a:lstStyle/>
          <a:p>
            <a:r>
              <a:rPr lang="it-IT"/>
              <a:t>B. Million</a:t>
            </a:r>
          </a:p>
        </p:txBody>
      </p:sp>
      <p:sp>
        <p:nvSpPr>
          <p:cNvPr id="5" name="Footer Placeholder 4">
            <a:extLst>
              <a:ext uri="{FF2B5EF4-FFF2-40B4-BE49-F238E27FC236}">
                <a16:creationId xmlns:a16="http://schemas.microsoft.com/office/drawing/2014/main" id="{F806E5C4-6189-1009-9C0A-D0DB93AEA1B4}"/>
              </a:ext>
            </a:extLst>
          </p:cNvPr>
          <p:cNvSpPr>
            <a:spLocks noGrp="1"/>
          </p:cNvSpPr>
          <p:nvPr>
            <p:ph type="ftr" sz="quarter" idx="11"/>
          </p:nvPr>
        </p:nvSpPr>
        <p:spPr/>
        <p:txBody>
          <a:bodyPr/>
          <a:lstStyle/>
          <a:p>
            <a:r>
              <a:rPr lang="it-IT"/>
              <a:t>ARRB meeting  -  VC  -  15/05/2024</a:t>
            </a:r>
          </a:p>
        </p:txBody>
      </p:sp>
      <p:sp>
        <p:nvSpPr>
          <p:cNvPr id="6" name="Slide Number Placeholder 5">
            <a:extLst>
              <a:ext uri="{FF2B5EF4-FFF2-40B4-BE49-F238E27FC236}">
                <a16:creationId xmlns:a16="http://schemas.microsoft.com/office/drawing/2014/main" id="{24D37452-50D9-D226-AA3E-3BE1E804015F}"/>
              </a:ext>
            </a:extLst>
          </p:cNvPr>
          <p:cNvSpPr>
            <a:spLocks noGrp="1"/>
          </p:cNvSpPr>
          <p:nvPr>
            <p:ph type="sldNum" sz="quarter" idx="12"/>
          </p:nvPr>
        </p:nvSpPr>
        <p:spPr/>
        <p:txBody>
          <a:bodyPr/>
          <a:lstStyle/>
          <a:p>
            <a:fld id="{6B04A524-CB65-1E4A-A41B-BCE3365ABF95}" type="slidenum">
              <a:rPr lang="it-IT" smtClean="0"/>
              <a:t>19</a:t>
            </a:fld>
            <a:endParaRPr lang="it-IT"/>
          </a:p>
        </p:txBody>
      </p:sp>
      <p:sp>
        <p:nvSpPr>
          <p:cNvPr id="8" name="Ellipse 22">
            <a:extLst>
              <a:ext uri="{FF2B5EF4-FFF2-40B4-BE49-F238E27FC236}">
                <a16:creationId xmlns:a16="http://schemas.microsoft.com/office/drawing/2014/main" id="{9C16A258-DD92-F232-A121-629FF9C015E1}"/>
              </a:ext>
            </a:extLst>
          </p:cNvPr>
          <p:cNvSpPr/>
          <p:nvPr/>
        </p:nvSpPr>
        <p:spPr>
          <a:xfrm>
            <a:off x="7043672" y="2287250"/>
            <a:ext cx="408842" cy="6477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16">
            <a:extLst>
              <a:ext uri="{FF2B5EF4-FFF2-40B4-BE49-F238E27FC236}">
                <a16:creationId xmlns:a16="http://schemas.microsoft.com/office/drawing/2014/main" id="{7DFEC920-938E-ED6F-BEFE-E859415FB074}"/>
              </a:ext>
            </a:extLst>
          </p:cNvPr>
          <p:cNvSpPr txBox="1"/>
          <p:nvPr/>
        </p:nvSpPr>
        <p:spPr>
          <a:xfrm>
            <a:off x="7639050" y="2287250"/>
            <a:ext cx="3070094" cy="2893100"/>
          </a:xfrm>
          <a:prstGeom prst="rect">
            <a:avLst/>
          </a:prstGeom>
          <a:noFill/>
        </p:spPr>
        <p:txBody>
          <a:bodyPr wrap="square" rtlCol="0">
            <a:spAutoFit/>
          </a:bodyPr>
          <a:lstStyle/>
          <a:p>
            <a:r>
              <a:rPr lang="en-US" sz="1400" dirty="0"/>
              <a:t>Detectors procurement represents     </a:t>
            </a:r>
          </a:p>
          <a:p>
            <a:r>
              <a:rPr lang="en-US" sz="1400" dirty="0"/>
              <a:t>    ~80% of the AGATA Core budget</a:t>
            </a:r>
          </a:p>
          <a:p>
            <a:endParaRPr lang="en-US" sz="1400" dirty="0"/>
          </a:p>
          <a:p>
            <a:r>
              <a:rPr lang="en-US" sz="1400" i="1" dirty="0"/>
              <a:t>Discount agreement with </a:t>
            </a:r>
            <a:r>
              <a:rPr lang="en-US" sz="1400" i="1" dirty="0" err="1"/>
              <a:t>Mirion</a:t>
            </a:r>
            <a:r>
              <a:rPr lang="en-US" sz="1400" i="1" dirty="0"/>
              <a:t> (capsules) </a:t>
            </a:r>
            <a:r>
              <a:rPr lang="en-US" sz="1400" dirty="0"/>
              <a:t>:</a:t>
            </a:r>
          </a:p>
          <a:p>
            <a:r>
              <a:rPr lang="en-US" sz="1400" dirty="0">
                <a:sym typeface="Wingdings" pitchFamily="2" charset="2"/>
              </a:rPr>
              <a:t>With an inflation of 2,5%</a:t>
            </a:r>
          </a:p>
          <a:p>
            <a:r>
              <a:rPr lang="en-US" sz="1400" dirty="0"/>
              <a:t>2022:   6 capsules</a:t>
            </a:r>
          </a:p>
          <a:p>
            <a:r>
              <a:rPr lang="en-US" sz="1400" dirty="0"/>
              <a:t>             215k€/caps </a:t>
            </a:r>
            <a:r>
              <a:rPr lang="en-US" sz="1400" dirty="0">
                <a:sym typeface="Wingdings" pitchFamily="2" charset="2"/>
              </a:rPr>
              <a:t> </a:t>
            </a:r>
            <a:r>
              <a:rPr lang="en-US" sz="1400" b="1" dirty="0">
                <a:sym typeface="Wingdings" pitchFamily="2" charset="2"/>
              </a:rPr>
              <a:t>183k€</a:t>
            </a:r>
            <a:r>
              <a:rPr lang="en-US" sz="1400" dirty="0">
                <a:sym typeface="Wingdings" pitchFamily="2" charset="2"/>
              </a:rPr>
              <a:t>/caps</a:t>
            </a:r>
            <a:endParaRPr lang="en-US" sz="1400" dirty="0"/>
          </a:p>
          <a:p>
            <a:r>
              <a:rPr lang="en-US" sz="1400" dirty="0"/>
              <a:t>2023:   7 capsules</a:t>
            </a:r>
          </a:p>
          <a:p>
            <a:r>
              <a:rPr lang="en-US" sz="1400" dirty="0"/>
              <a:t>             220k€/caps </a:t>
            </a:r>
            <a:r>
              <a:rPr lang="en-US" sz="1400" dirty="0">
                <a:sym typeface="Wingdings" pitchFamily="2" charset="2"/>
              </a:rPr>
              <a:t> </a:t>
            </a:r>
            <a:r>
              <a:rPr lang="en-US" sz="1400" b="1" dirty="0">
                <a:sym typeface="Wingdings" pitchFamily="2" charset="2"/>
              </a:rPr>
              <a:t>181k€</a:t>
            </a:r>
            <a:r>
              <a:rPr lang="en-US" sz="1400" dirty="0">
                <a:sym typeface="Wingdings" pitchFamily="2" charset="2"/>
              </a:rPr>
              <a:t>/caps            </a:t>
            </a:r>
          </a:p>
          <a:p>
            <a:r>
              <a:rPr lang="en-IT" sz="1400" dirty="0"/>
              <a:t>2024:   8 capsules</a:t>
            </a:r>
          </a:p>
          <a:p>
            <a:r>
              <a:rPr lang="en-IT" sz="1400" dirty="0"/>
              <a:t>             226k€/caps </a:t>
            </a:r>
            <a:r>
              <a:rPr lang="en-IT" sz="1400" dirty="0">
                <a:sym typeface="Wingdings" pitchFamily="2" charset="2"/>
              </a:rPr>
              <a:t> </a:t>
            </a:r>
            <a:r>
              <a:rPr lang="en-IT" sz="1400" b="1" dirty="0">
                <a:sym typeface="Wingdings" pitchFamily="2" charset="2"/>
              </a:rPr>
              <a:t>178,6k€</a:t>
            </a:r>
            <a:r>
              <a:rPr lang="en-IT" sz="1400" dirty="0">
                <a:sym typeface="Wingdings" pitchFamily="2" charset="2"/>
              </a:rPr>
              <a:t>/caps</a:t>
            </a:r>
            <a:endParaRPr lang="en-IT" sz="1400" dirty="0"/>
          </a:p>
          <a:p>
            <a:endParaRPr lang="en-GB" sz="1400" i="1" dirty="0"/>
          </a:p>
        </p:txBody>
      </p:sp>
      <p:sp>
        <p:nvSpPr>
          <p:cNvPr id="10" name="TextBox 9">
            <a:extLst>
              <a:ext uri="{FF2B5EF4-FFF2-40B4-BE49-F238E27FC236}">
                <a16:creationId xmlns:a16="http://schemas.microsoft.com/office/drawing/2014/main" id="{78FF8AD8-E608-88B0-E01C-6676805E823C}"/>
              </a:ext>
            </a:extLst>
          </p:cNvPr>
          <p:cNvSpPr txBox="1"/>
          <p:nvPr/>
        </p:nvSpPr>
        <p:spPr>
          <a:xfrm>
            <a:off x="1776309" y="1200127"/>
            <a:ext cx="4583460" cy="307777"/>
          </a:xfrm>
          <a:prstGeom prst="rect">
            <a:avLst/>
          </a:prstGeom>
          <a:noFill/>
        </p:spPr>
        <p:txBody>
          <a:bodyPr wrap="square" rtlCol="0">
            <a:spAutoFit/>
          </a:bodyPr>
          <a:lstStyle/>
          <a:p>
            <a:r>
              <a:rPr lang="en-GB" sz="1400" dirty="0">
                <a:solidFill>
                  <a:schemeClr val="bg1"/>
                </a:solidFill>
              </a:rPr>
              <a:t>E</a:t>
            </a:r>
            <a:r>
              <a:rPr lang="en-IT" sz="1400" dirty="0">
                <a:solidFill>
                  <a:schemeClr val="bg1"/>
                </a:solidFill>
              </a:rPr>
              <a:t>stimates from MoU: inflation 1,5% + 7/8 capsule/year</a:t>
            </a:r>
          </a:p>
        </p:txBody>
      </p:sp>
      <p:cxnSp>
        <p:nvCxnSpPr>
          <p:cNvPr id="7" name="Straight Arrow Connector 6">
            <a:extLst>
              <a:ext uri="{FF2B5EF4-FFF2-40B4-BE49-F238E27FC236}">
                <a16:creationId xmlns:a16="http://schemas.microsoft.com/office/drawing/2014/main" id="{070AC6F5-28AC-DAC0-8352-1D86E0C7E6FF}"/>
              </a:ext>
            </a:extLst>
          </p:cNvPr>
          <p:cNvCxnSpPr>
            <a:cxnSpLocks/>
            <a:stCxn id="8" idx="7"/>
          </p:cNvCxnSpPr>
          <p:nvPr/>
        </p:nvCxnSpPr>
        <p:spPr>
          <a:xfrm>
            <a:off x="7392641" y="2382103"/>
            <a:ext cx="493659" cy="4017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Ellipse 22">
            <a:extLst>
              <a:ext uri="{FF2B5EF4-FFF2-40B4-BE49-F238E27FC236}">
                <a16:creationId xmlns:a16="http://schemas.microsoft.com/office/drawing/2014/main" id="{63CC3616-F1B7-808B-0EA1-1B01D70244CB}"/>
              </a:ext>
            </a:extLst>
          </p:cNvPr>
          <p:cNvSpPr/>
          <p:nvPr/>
        </p:nvSpPr>
        <p:spPr>
          <a:xfrm>
            <a:off x="7043672" y="5057927"/>
            <a:ext cx="408842" cy="44956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cxnSp>
        <p:nvCxnSpPr>
          <p:cNvPr id="13" name="Straight Arrow Connector 12">
            <a:extLst>
              <a:ext uri="{FF2B5EF4-FFF2-40B4-BE49-F238E27FC236}">
                <a16:creationId xmlns:a16="http://schemas.microsoft.com/office/drawing/2014/main" id="{AC1597FB-0489-47FF-C293-B050F96A17D6}"/>
              </a:ext>
            </a:extLst>
          </p:cNvPr>
          <p:cNvCxnSpPr>
            <a:cxnSpLocks/>
          </p:cNvCxnSpPr>
          <p:nvPr/>
        </p:nvCxnSpPr>
        <p:spPr>
          <a:xfrm flipH="1">
            <a:off x="6898281" y="5507487"/>
            <a:ext cx="282785" cy="39763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0F2A988-D681-3C7A-97D7-FDF1A116F1A0}"/>
              </a:ext>
            </a:extLst>
          </p:cNvPr>
          <p:cNvSpPr txBox="1"/>
          <p:nvPr/>
        </p:nvSpPr>
        <p:spPr>
          <a:xfrm>
            <a:off x="4511806" y="5846976"/>
            <a:ext cx="5330026" cy="369332"/>
          </a:xfrm>
          <a:prstGeom prst="rect">
            <a:avLst/>
          </a:prstGeom>
          <a:noFill/>
        </p:spPr>
        <p:txBody>
          <a:bodyPr wrap="square" rtlCol="0">
            <a:spAutoFit/>
          </a:bodyPr>
          <a:lstStyle/>
          <a:p>
            <a:r>
              <a:rPr lang="en-GB" b="1" dirty="0">
                <a:solidFill>
                  <a:srgbClr val="FFC000"/>
                </a:solidFill>
              </a:rPr>
              <a:t>T</a:t>
            </a:r>
            <a:r>
              <a:rPr lang="en-IT" b="1" dirty="0">
                <a:solidFill>
                  <a:srgbClr val="FFC000"/>
                </a:solidFill>
              </a:rPr>
              <a:t>otal estimated </a:t>
            </a:r>
            <a:r>
              <a:rPr lang="en-IT" b="1" dirty="0" smtClean="0">
                <a:solidFill>
                  <a:srgbClr val="FFC000"/>
                </a:solidFill>
              </a:rPr>
              <a:t>cost</a:t>
            </a:r>
            <a:r>
              <a:rPr lang="fr-FR" b="1" dirty="0" smtClean="0">
                <a:solidFill>
                  <a:srgbClr val="FFC000"/>
                </a:solidFill>
              </a:rPr>
              <a:t> in 2021</a:t>
            </a:r>
            <a:r>
              <a:rPr lang="en-IT" b="1" dirty="0" smtClean="0">
                <a:solidFill>
                  <a:srgbClr val="FFC000"/>
                </a:solidFill>
              </a:rPr>
              <a:t>:     </a:t>
            </a:r>
            <a:r>
              <a:rPr lang="en-IT" b="1" dirty="0">
                <a:solidFill>
                  <a:srgbClr val="FFC000"/>
                </a:solidFill>
              </a:rPr>
              <a:t>22 M€</a:t>
            </a:r>
          </a:p>
        </p:txBody>
      </p:sp>
      <p:sp>
        <p:nvSpPr>
          <p:cNvPr id="14" name="Rectangle 13"/>
          <p:cNvSpPr/>
          <p:nvPr/>
        </p:nvSpPr>
        <p:spPr>
          <a:xfrm>
            <a:off x="0" y="0"/>
            <a:ext cx="11654287" cy="646331"/>
          </a:xfrm>
          <a:prstGeom prst="rect">
            <a:avLst/>
          </a:prstGeom>
        </p:spPr>
        <p:txBody>
          <a:bodyPr wrap="square">
            <a:spAutoFit/>
          </a:bodyPr>
          <a:lstStyle/>
          <a:p>
            <a:pPr algn="just"/>
            <a:r>
              <a:rPr lang="en-US" sz="3600" b="1" dirty="0" smtClean="0">
                <a:solidFill>
                  <a:srgbClr val="3B2568"/>
                </a:solidFill>
                <a:latin typeface="Arial" panose="020B0604020202020204" pitchFamily="34" charset="0"/>
                <a:cs typeface="Arial" panose="020B0604020202020204" pitchFamily="34" charset="0"/>
              </a:rPr>
              <a:t>Capital </a:t>
            </a:r>
            <a:r>
              <a:rPr lang="en-US" sz="3600" b="1" dirty="0" err="1" smtClean="0">
                <a:solidFill>
                  <a:srgbClr val="3B2568"/>
                </a:solidFill>
                <a:latin typeface="Arial" panose="020B0604020202020204" pitchFamily="34" charset="0"/>
                <a:cs typeface="Arial" panose="020B0604020202020204" pitchFamily="34" charset="0"/>
              </a:rPr>
              <a:t>Ressources</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540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1437518" y="1285875"/>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88728" y="2721930"/>
            <a:ext cx="1912883" cy="3581606"/>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r>
              <a:rPr lang="fr-FR" sz="1200" b="1" dirty="0" smtClean="0">
                <a:solidFill>
                  <a:prstClr val="black"/>
                </a:solidFill>
              </a:rPr>
              <a:t>2010-2012</a:t>
            </a:r>
          </a:p>
          <a:p>
            <a:pPr defTabSz="457200"/>
            <a:r>
              <a:rPr lang="fr-FR" sz="1200" dirty="0" err="1" smtClean="0">
                <a:solidFill>
                  <a:prstClr val="black"/>
                </a:solidFill>
              </a:rPr>
              <a:t>Legnaro</a:t>
            </a:r>
            <a:r>
              <a:rPr lang="fr-FR" sz="1200" dirty="0" smtClean="0">
                <a:solidFill>
                  <a:prstClr val="black"/>
                </a:solidFill>
              </a:rPr>
              <a:t>, </a:t>
            </a:r>
            <a:r>
              <a:rPr lang="fr-FR" sz="1200" dirty="0" err="1" smtClean="0">
                <a:solidFill>
                  <a:prstClr val="black"/>
                </a:solidFill>
              </a:rPr>
              <a:t>Italy</a:t>
            </a:r>
            <a:endParaRPr lang="fr-FR" sz="1200" dirty="0" smtClean="0">
              <a:solidFill>
                <a:prstClr val="black"/>
              </a:solidFill>
            </a:endParaRPr>
          </a:p>
          <a:p>
            <a:pPr defTabSz="457200"/>
            <a:r>
              <a:rPr lang="fr-FR" sz="1200" dirty="0" smtClean="0">
                <a:solidFill>
                  <a:prstClr val="black"/>
                </a:solidFill>
              </a:rPr>
              <a:t>Intense stable </a:t>
            </a:r>
            <a:r>
              <a:rPr lang="fr-FR" sz="1200" dirty="0" err="1" smtClean="0">
                <a:solidFill>
                  <a:prstClr val="black"/>
                </a:solidFill>
              </a:rPr>
              <a:t>beams</a:t>
            </a:r>
            <a:endParaRPr lang="fr-FR" sz="1200" dirty="0" smtClean="0">
              <a:solidFill>
                <a:prstClr val="black"/>
              </a:solidFill>
            </a:endParaRPr>
          </a:p>
          <a:p>
            <a:pPr defTabSz="457200"/>
            <a:r>
              <a:rPr lang="fr-FR" sz="1200" dirty="0" smtClean="0">
                <a:solidFill>
                  <a:prstClr val="black"/>
                </a:solidFill>
              </a:rPr>
              <a:t>15 detectors</a:t>
            </a: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black"/>
              </a:solidFill>
            </a:endParaRPr>
          </a:p>
          <a:p>
            <a:pPr algn="ctr" defTabSz="457200"/>
            <a:r>
              <a:rPr lang="fr-FR" sz="1200" b="1" dirty="0" smtClean="0">
                <a:solidFill>
                  <a:prstClr val="black"/>
                </a:solidFill>
              </a:rPr>
              <a:t>AGATA </a:t>
            </a:r>
            <a:r>
              <a:rPr lang="fr-FR" sz="1200" b="1" dirty="0" err="1" smtClean="0">
                <a:solidFill>
                  <a:srgbClr val="FF0000"/>
                </a:solidFill>
              </a:rPr>
              <a:t>Demonstrator</a:t>
            </a:r>
            <a:r>
              <a:rPr lang="fr-FR" sz="1200" b="1" dirty="0" smtClean="0">
                <a:solidFill>
                  <a:prstClr val="black"/>
                </a:solidFill>
              </a:rPr>
              <a:t> + PRISMA at LNL</a:t>
            </a:r>
            <a:endParaRPr lang="fr-FR" sz="1200" b="1" dirty="0">
              <a:solidFill>
                <a:prstClr val="black"/>
              </a:solidFill>
            </a:endParaRPr>
          </a:p>
        </p:txBody>
      </p:sp>
      <p:sp>
        <p:nvSpPr>
          <p:cNvPr id="4" name="Rectangle 3"/>
          <p:cNvSpPr/>
          <p:nvPr/>
        </p:nvSpPr>
        <p:spPr>
          <a:xfrm>
            <a:off x="2351916" y="2703810"/>
            <a:ext cx="1917559" cy="3599726"/>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r>
              <a:rPr lang="fr-FR" sz="1200" b="1" dirty="0" smtClean="0">
                <a:solidFill>
                  <a:prstClr val="black"/>
                </a:solidFill>
              </a:rPr>
              <a:t>2012-2014</a:t>
            </a:r>
          </a:p>
          <a:p>
            <a:pPr defTabSz="457200"/>
            <a:r>
              <a:rPr lang="fr-FR" sz="1200" dirty="0" smtClean="0">
                <a:solidFill>
                  <a:prstClr val="black"/>
                </a:solidFill>
              </a:rPr>
              <a:t>GSI, Germany</a:t>
            </a:r>
          </a:p>
          <a:p>
            <a:pPr defTabSz="457200"/>
            <a:r>
              <a:rPr lang="fr-FR" sz="1200" dirty="0" err="1" smtClean="0">
                <a:solidFill>
                  <a:prstClr val="black"/>
                </a:solidFill>
              </a:rPr>
              <a:t>Fast</a:t>
            </a:r>
            <a:r>
              <a:rPr lang="fr-FR" sz="1200" dirty="0" smtClean="0">
                <a:solidFill>
                  <a:prstClr val="black"/>
                </a:solidFill>
              </a:rPr>
              <a:t> fragmentation </a:t>
            </a:r>
            <a:r>
              <a:rPr lang="fr-FR" sz="1200" dirty="0" err="1" smtClean="0">
                <a:solidFill>
                  <a:prstClr val="black"/>
                </a:solidFill>
              </a:rPr>
              <a:t>beams</a:t>
            </a:r>
            <a:endParaRPr lang="fr-FR" sz="1200" dirty="0" smtClean="0">
              <a:solidFill>
                <a:prstClr val="black"/>
              </a:solidFill>
            </a:endParaRPr>
          </a:p>
          <a:p>
            <a:pPr defTabSz="457200"/>
            <a:r>
              <a:rPr lang="fr-FR" sz="1200" dirty="0" smtClean="0">
                <a:solidFill>
                  <a:prstClr val="black"/>
                </a:solidFill>
              </a:rPr>
              <a:t>25 detectors</a:t>
            </a: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black"/>
              </a:solidFill>
            </a:endParaRPr>
          </a:p>
          <a:p>
            <a:pPr algn="ctr" defTabSz="457200"/>
            <a:r>
              <a:rPr lang="fr-FR" sz="1200" b="1" dirty="0" smtClean="0">
                <a:solidFill>
                  <a:prstClr val="black"/>
                </a:solidFill>
              </a:rPr>
              <a:t>AGATA at GSI</a:t>
            </a:r>
            <a:endParaRPr lang="fr-FR" sz="1200" b="1" dirty="0">
              <a:solidFill>
                <a:prstClr val="black"/>
              </a:solidFill>
            </a:endParaRPr>
          </a:p>
        </p:txBody>
      </p:sp>
      <p:sp>
        <p:nvSpPr>
          <p:cNvPr id="5" name="Rectangle 4"/>
          <p:cNvSpPr/>
          <p:nvPr/>
        </p:nvSpPr>
        <p:spPr>
          <a:xfrm>
            <a:off x="4604930" y="2712870"/>
            <a:ext cx="1917559" cy="3581606"/>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r>
              <a:rPr lang="fr-FR" sz="1200" b="1" dirty="0" smtClean="0">
                <a:solidFill>
                  <a:prstClr val="black"/>
                </a:solidFill>
              </a:rPr>
              <a:t>2014- 2021</a:t>
            </a:r>
          </a:p>
          <a:p>
            <a:pPr defTabSz="457200"/>
            <a:r>
              <a:rPr lang="fr-FR" sz="1200" dirty="0" smtClean="0">
                <a:solidFill>
                  <a:prstClr val="black"/>
                </a:solidFill>
              </a:rPr>
              <a:t>GANIL, France</a:t>
            </a:r>
          </a:p>
          <a:p>
            <a:pPr defTabSz="457200"/>
            <a:r>
              <a:rPr lang="fr-FR" sz="1200" dirty="0" smtClean="0">
                <a:solidFill>
                  <a:prstClr val="black"/>
                </a:solidFill>
              </a:rPr>
              <a:t>ISOL and stable </a:t>
            </a:r>
            <a:r>
              <a:rPr lang="fr-FR" sz="1200" dirty="0" err="1" smtClean="0">
                <a:solidFill>
                  <a:prstClr val="black"/>
                </a:solidFill>
              </a:rPr>
              <a:t>beams</a:t>
            </a:r>
            <a:endParaRPr lang="fr-FR" sz="1200" dirty="0" smtClean="0">
              <a:solidFill>
                <a:prstClr val="black"/>
              </a:solidFill>
            </a:endParaRPr>
          </a:p>
          <a:p>
            <a:pPr defTabSz="457200"/>
            <a:r>
              <a:rPr lang="fr-FR" sz="1200" dirty="0" err="1" smtClean="0">
                <a:solidFill>
                  <a:prstClr val="black"/>
                </a:solidFill>
              </a:rPr>
              <a:t>approaching</a:t>
            </a:r>
            <a:r>
              <a:rPr lang="fr-FR" sz="1200" dirty="0" smtClean="0">
                <a:solidFill>
                  <a:prstClr val="black"/>
                </a:solidFill>
              </a:rPr>
              <a:t> 1π (45)</a:t>
            </a: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black"/>
              </a:solidFill>
            </a:endParaRPr>
          </a:p>
          <a:p>
            <a:pPr algn="ctr" defTabSz="457200"/>
            <a:r>
              <a:rPr lang="fr-FR" sz="1200" b="1" dirty="0" smtClean="0">
                <a:solidFill>
                  <a:prstClr val="black"/>
                </a:solidFill>
              </a:rPr>
              <a:t>AGATA at GANIL</a:t>
            </a:r>
            <a:endParaRPr lang="fr-FR" sz="1200" b="1" dirty="0">
              <a:solidFill>
                <a:prstClr val="black"/>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5152" y="3694328"/>
            <a:ext cx="1643587" cy="1498339"/>
          </a:xfrm>
          <a:prstGeom prst="rect">
            <a:avLst/>
          </a:prstGeom>
        </p:spPr>
      </p:pic>
      <p:pic>
        <p:nvPicPr>
          <p:cNvPr id="7" name="Content Placeholder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53345" y="3677350"/>
            <a:ext cx="1666047" cy="1532297"/>
          </a:xfrm>
          <a:prstGeom prst="rect">
            <a:avLst/>
          </a:prstGeom>
        </p:spPr>
      </p:pic>
      <p:pic>
        <p:nvPicPr>
          <p:cNvPr id="8" name="Picture 2" descr="D:\john-base-files\pictures-work-related\agata_pics\Ganil2017\STR7915-crop.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749559" y="3681983"/>
            <a:ext cx="1635302" cy="1528695"/>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a:xfrm>
            <a:off x="2001611" y="4146708"/>
            <a:ext cx="308505" cy="547735"/>
          </a:xfrm>
          <a:prstGeom prst="rightArrow">
            <a:avLst/>
          </a:prstGeom>
          <a:solidFill>
            <a:srgbClr val="FFC000"/>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dirty="0">
              <a:solidFill>
                <a:prstClr val="white"/>
              </a:solidFill>
            </a:endParaRPr>
          </a:p>
        </p:txBody>
      </p:sp>
      <p:sp>
        <p:nvSpPr>
          <p:cNvPr id="16" name="Rectangle 15"/>
          <p:cNvSpPr/>
          <p:nvPr/>
        </p:nvSpPr>
        <p:spPr>
          <a:xfrm>
            <a:off x="6754618" y="2701732"/>
            <a:ext cx="1838321" cy="3581606"/>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r>
              <a:rPr lang="fr-FR" sz="1200" b="1" dirty="0" smtClean="0">
                <a:solidFill>
                  <a:prstClr val="black"/>
                </a:solidFill>
              </a:rPr>
              <a:t>2021- 2028</a:t>
            </a:r>
          </a:p>
          <a:p>
            <a:pPr defTabSz="457200"/>
            <a:r>
              <a:rPr lang="fr-FR" sz="1200" dirty="0" smtClean="0">
                <a:solidFill>
                  <a:prstClr val="black"/>
                </a:solidFill>
              </a:rPr>
              <a:t>LNL, </a:t>
            </a:r>
            <a:r>
              <a:rPr lang="fr-FR" sz="1200" dirty="0" err="1" smtClean="0">
                <a:solidFill>
                  <a:prstClr val="black"/>
                </a:solidFill>
              </a:rPr>
              <a:t>Italy</a:t>
            </a:r>
            <a:r>
              <a:rPr lang="fr-FR" sz="1200" dirty="0" smtClean="0">
                <a:solidFill>
                  <a:prstClr val="black"/>
                </a:solidFill>
              </a:rPr>
              <a:t> </a:t>
            </a:r>
          </a:p>
          <a:p>
            <a:pPr defTabSz="457200"/>
            <a:r>
              <a:rPr lang="fr-FR" sz="1200" dirty="0" smtClean="0">
                <a:solidFill>
                  <a:prstClr val="black"/>
                </a:solidFill>
              </a:rPr>
              <a:t>Stable </a:t>
            </a:r>
            <a:r>
              <a:rPr lang="fr-FR" sz="1200" dirty="0" err="1" smtClean="0">
                <a:solidFill>
                  <a:prstClr val="black"/>
                </a:solidFill>
              </a:rPr>
              <a:t>beams</a:t>
            </a:r>
            <a:endParaRPr lang="fr-FR" sz="1200" dirty="0" smtClean="0">
              <a:solidFill>
                <a:prstClr val="black"/>
              </a:solidFill>
            </a:endParaRPr>
          </a:p>
          <a:p>
            <a:pPr defTabSz="457200"/>
            <a:r>
              <a:rPr lang="fr-FR" sz="1200" dirty="0" smtClean="0">
                <a:solidFill>
                  <a:schemeClr val="tx1"/>
                </a:solidFill>
              </a:rPr>
              <a:t>EXOTIC </a:t>
            </a:r>
            <a:r>
              <a:rPr lang="fr-FR" sz="1200" dirty="0" err="1" smtClean="0">
                <a:solidFill>
                  <a:schemeClr val="tx1"/>
                </a:solidFill>
              </a:rPr>
              <a:t>beams</a:t>
            </a:r>
            <a:endParaRPr lang="fr-FR" sz="1200" dirty="0" smtClean="0">
              <a:solidFill>
                <a:schemeClr val="tx1"/>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black"/>
              </a:solidFill>
            </a:endParaRPr>
          </a:p>
          <a:p>
            <a:pPr algn="ctr" defTabSz="457200"/>
            <a:r>
              <a:rPr lang="fr-FR" sz="1200" b="1" dirty="0" smtClean="0">
                <a:solidFill>
                  <a:prstClr val="black"/>
                </a:solidFill>
              </a:rPr>
              <a:t>AGATA at LNL</a:t>
            </a:r>
          </a:p>
          <a:p>
            <a:pPr algn="ctr" defTabSz="457200"/>
            <a:endParaRPr lang="fr-FR" sz="1200" b="1" dirty="0" smtClean="0">
              <a:solidFill>
                <a:prstClr val="black"/>
              </a:solidFill>
            </a:endParaRPr>
          </a:p>
          <a:p>
            <a:pPr algn="ctr" defTabSz="457200"/>
            <a:r>
              <a:rPr lang="fr-FR" sz="1200" b="1" dirty="0" smtClean="0">
                <a:solidFill>
                  <a:prstClr val="black"/>
                </a:solidFill>
              </a:rPr>
              <a:t>LNL 2.0</a:t>
            </a:r>
            <a:endParaRPr lang="fr-FR" sz="1200" b="1" dirty="0">
              <a:solidFill>
                <a:prstClr val="black"/>
              </a:solidFill>
            </a:endParaRPr>
          </a:p>
        </p:txBody>
      </p:sp>
      <p:sp>
        <p:nvSpPr>
          <p:cNvPr id="17" name="Right Arrow 16"/>
          <p:cNvSpPr/>
          <p:nvPr/>
        </p:nvSpPr>
        <p:spPr>
          <a:xfrm>
            <a:off x="4269476" y="4170919"/>
            <a:ext cx="303396" cy="547735"/>
          </a:xfrm>
          <a:prstGeom prst="rightArrow">
            <a:avLst/>
          </a:prstGeom>
          <a:solidFill>
            <a:srgbClr val="FFC000"/>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dirty="0">
              <a:solidFill>
                <a:prstClr val="white"/>
              </a:solidFill>
            </a:endParaRPr>
          </a:p>
        </p:txBody>
      </p:sp>
      <p:sp>
        <p:nvSpPr>
          <p:cNvPr id="10" name="Flèche droite 9"/>
          <p:cNvSpPr/>
          <p:nvPr/>
        </p:nvSpPr>
        <p:spPr>
          <a:xfrm>
            <a:off x="89161" y="2095280"/>
            <a:ext cx="6433328" cy="6175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MoU</a:t>
            </a:r>
            <a:r>
              <a:rPr lang="fr-FR" dirty="0" smtClean="0"/>
              <a:t> Phase 1 + Addendum</a:t>
            </a:r>
            <a:endParaRPr lang="fr-FR" dirty="0"/>
          </a:p>
        </p:txBody>
      </p:sp>
      <p:sp>
        <p:nvSpPr>
          <p:cNvPr id="20" name="Flèche droite 19"/>
          <p:cNvSpPr/>
          <p:nvPr/>
        </p:nvSpPr>
        <p:spPr>
          <a:xfrm>
            <a:off x="6724331" y="2095280"/>
            <a:ext cx="3577729" cy="61759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MoU</a:t>
            </a:r>
            <a:r>
              <a:rPr lang="fr-FR" dirty="0" smtClean="0"/>
              <a:t> Phase 2</a:t>
            </a:r>
            <a:endParaRPr lang="fr-FR" dirty="0"/>
          </a:p>
        </p:txBody>
      </p:sp>
      <p:sp>
        <p:nvSpPr>
          <p:cNvPr id="25" name="Rectangle 24"/>
          <p:cNvSpPr/>
          <p:nvPr/>
        </p:nvSpPr>
        <p:spPr>
          <a:xfrm>
            <a:off x="10345720" y="2723970"/>
            <a:ext cx="1642297" cy="3581606"/>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r>
              <a:rPr lang="fr-FR" sz="1200" b="1" dirty="0" smtClean="0">
                <a:solidFill>
                  <a:prstClr val="black"/>
                </a:solidFill>
              </a:rPr>
              <a:t>2031 – </a:t>
            </a:r>
          </a:p>
          <a:p>
            <a:pPr defTabSz="457200"/>
            <a:r>
              <a:rPr lang="fr-FR" sz="1200" dirty="0" smtClean="0">
                <a:solidFill>
                  <a:prstClr val="black"/>
                </a:solidFill>
              </a:rPr>
              <a:t>LNL, SPES, </a:t>
            </a:r>
            <a:r>
              <a:rPr lang="fr-FR" sz="1200" dirty="0" err="1" smtClean="0">
                <a:solidFill>
                  <a:prstClr val="black"/>
                </a:solidFill>
              </a:rPr>
              <a:t>Italy</a:t>
            </a:r>
            <a:endParaRPr lang="fr-FR" sz="1200" dirty="0" smtClean="0">
              <a:solidFill>
                <a:prstClr val="black"/>
              </a:solidFill>
            </a:endParaRPr>
          </a:p>
          <a:p>
            <a:pPr defTabSz="457200"/>
            <a:r>
              <a:rPr lang="fr-FR" sz="1200" dirty="0" smtClean="0">
                <a:solidFill>
                  <a:prstClr val="black"/>
                </a:solidFill>
              </a:rPr>
              <a:t>FAIR, Germany</a:t>
            </a:r>
          </a:p>
          <a:p>
            <a:pPr defTabSz="457200"/>
            <a:r>
              <a:rPr lang="fr-FR" sz="1200" dirty="0" smtClean="0">
                <a:solidFill>
                  <a:prstClr val="black"/>
                </a:solidFill>
              </a:rPr>
              <a:t>ISOLDE, CERN</a:t>
            </a: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algn="ctr" defTabSz="457200"/>
            <a:endParaRPr lang="fr-FR" sz="1200" b="1" dirty="0">
              <a:solidFill>
                <a:prstClr val="black"/>
              </a:solidFill>
            </a:endParaRPr>
          </a:p>
        </p:txBody>
      </p:sp>
      <p:grpSp>
        <p:nvGrpSpPr>
          <p:cNvPr id="11" name="Groupe 10"/>
          <p:cNvGrpSpPr/>
          <p:nvPr/>
        </p:nvGrpSpPr>
        <p:grpSpPr>
          <a:xfrm>
            <a:off x="10426779" y="4174991"/>
            <a:ext cx="1561238" cy="543663"/>
            <a:chOff x="9411418" y="3978055"/>
            <a:chExt cx="2719739" cy="919921"/>
          </a:xfrm>
        </p:grpSpPr>
        <p:pic>
          <p:nvPicPr>
            <p:cNvPr id="28" name="Picture 2" descr="C:\Users\John\OneDrive - Science and Technology Facilities Council\Desktop\AGATA-Daresbury21\agta-5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667165" y="3978056"/>
              <a:ext cx="1463992" cy="9199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John\OneDrive - Science and Technology Facilities Council\Desktop\AGATA-Daresbury21\agta-5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9411418" y="3978055"/>
              <a:ext cx="1416299" cy="919921"/>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itolo 1"/>
          <p:cNvSpPr txBox="1">
            <a:spLocks/>
          </p:cNvSpPr>
          <p:nvPr/>
        </p:nvSpPr>
        <p:spPr>
          <a:xfrm>
            <a:off x="306613" y="167424"/>
            <a:ext cx="9673292"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smtClean="0">
                <a:latin typeface="Times New Roman" panose="02020603050405020304" pitchFamily="18" charset="0"/>
                <a:cs typeface="Times New Roman" panose="02020603050405020304" pitchFamily="18" charset="0"/>
              </a:rPr>
              <a:t>The AGATA </a:t>
            </a:r>
            <a:r>
              <a:rPr lang="fr-FR" sz="3200" dirty="0" err="1" smtClean="0">
                <a:latin typeface="Times New Roman" panose="02020603050405020304" pitchFamily="18" charset="0"/>
                <a:cs typeface="Times New Roman" panose="02020603050405020304" pitchFamily="18" charset="0"/>
              </a:rPr>
              <a:t>project</a:t>
            </a:r>
            <a:r>
              <a:rPr lang="fr-FR" sz="3200" dirty="0" smtClean="0">
                <a:latin typeface="Times New Roman" panose="02020603050405020304" pitchFamily="18" charset="0"/>
                <a:cs typeface="Times New Roman" panose="02020603050405020304" pitchFamily="18" charset="0"/>
              </a:rPr>
              <a:t> : THE </a:t>
            </a:r>
            <a:r>
              <a:rPr lang="fr-FR" sz="3200" dirty="0" err="1" smtClean="0">
                <a:latin typeface="Times New Roman" panose="02020603050405020304" pitchFamily="18" charset="0"/>
                <a:cs typeface="Times New Roman" panose="02020603050405020304" pitchFamily="18" charset="0"/>
              </a:rPr>
              <a:t>ultimate</a:t>
            </a:r>
            <a:r>
              <a:rPr lang="fr-FR" sz="3200" dirty="0" smtClean="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spectrometer</a:t>
            </a:r>
            <a:r>
              <a:rPr lang="fr-FR" sz="3200" dirty="0" smtClean="0">
                <a:latin typeface="Times New Roman" panose="02020603050405020304" pitchFamily="18" charset="0"/>
                <a:cs typeface="Times New Roman" panose="02020603050405020304" pitchFamily="18" charset="0"/>
              </a:rPr>
              <a:t> </a:t>
            </a:r>
            <a:endParaRPr lang="fr-FR" sz="3200" dirty="0">
              <a:latin typeface="Times New Roman" panose="02020603050405020304" pitchFamily="18" charset="0"/>
              <a:cs typeface="Times New Roman" panose="02020603050405020304" pitchFamily="18" charset="0"/>
            </a:endParaRPr>
          </a:p>
        </p:txBody>
      </p:sp>
      <p:sp>
        <p:nvSpPr>
          <p:cNvPr id="33" name="Rectangle 32"/>
          <p:cNvSpPr/>
          <p:nvPr/>
        </p:nvSpPr>
        <p:spPr>
          <a:xfrm>
            <a:off x="0" y="6599935"/>
            <a:ext cx="11877675" cy="258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4" name="Image 33"/>
          <p:cNvPicPr/>
          <p:nvPr/>
        </p:nvPicPr>
        <p:blipFill>
          <a:blip r:embed="rId7" cstate="print">
            <a:extLst>
              <a:ext uri="{28A0092B-C50C-407E-A947-70E740481C1C}">
                <a14:useLocalDpi xmlns:a14="http://schemas.microsoft.com/office/drawing/2010/main" val="0"/>
              </a:ext>
            </a:extLst>
          </a:blip>
          <a:stretch>
            <a:fillRect/>
          </a:stretch>
        </p:blipFill>
        <p:spPr>
          <a:xfrm>
            <a:off x="6841446" y="3810000"/>
            <a:ext cx="1671750" cy="1285875"/>
          </a:xfrm>
          <a:prstGeom prst="rect">
            <a:avLst/>
          </a:prstGeom>
        </p:spPr>
      </p:pic>
      <p:cxnSp>
        <p:nvCxnSpPr>
          <p:cNvPr id="13" name="Connecteur en angle 12"/>
          <p:cNvCxnSpPr/>
          <p:nvPr/>
        </p:nvCxnSpPr>
        <p:spPr>
          <a:xfrm rot="10800000" flipV="1">
            <a:off x="26298" y="1499902"/>
            <a:ext cx="334858" cy="70915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37355" y="970133"/>
            <a:ext cx="2340555" cy="1200329"/>
          </a:xfrm>
          <a:prstGeom prst="rect">
            <a:avLst/>
          </a:prstGeom>
          <a:ln>
            <a:solidFill>
              <a:srgbClr val="7030A0"/>
            </a:solidFill>
          </a:ln>
        </p:spPr>
        <p:txBody>
          <a:bodyPr wrap="square">
            <a:spAutoFit/>
          </a:bodyPr>
          <a:lstStyle/>
          <a:p>
            <a:pPr algn="ctr"/>
            <a:r>
              <a:rPr lang="en-US" dirty="0" smtClean="0">
                <a:latin typeface="Times New Roman" panose="02020603050405020304" pitchFamily="18" charset="0"/>
                <a:cs typeface="Times New Roman" panose="02020603050405020304" pitchFamily="18" charset="0"/>
              </a:rPr>
              <a:t>1</a:t>
            </a:r>
            <a:r>
              <a:rPr lang="en-US" baseline="30000" dirty="0" smtClean="0">
                <a:latin typeface="Times New Roman" panose="02020603050405020304" pitchFamily="18" charset="0"/>
                <a:cs typeface="Times New Roman" panose="02020603050405020304" pitchFamily="18" charset="0"/>
              </a:rPr>
              <a:t>st</a:t>
            </a:r>
            <a:r>
              <a:rPr lang="en-US" dirty="0" smtClean="0">
                <a:latin typeface="Times New Roman" panose="02020603050405020304" pitchFamily="18" charset="0"/>
                <a:cs typeface="Times New Roman" panose="02020603050405020304" pitchFamily="18" charset="0"/>
              </a:rPr>
              <a:t> AGATA </a:t>
            </a:r>
            <a:r>
              <a:rPr lang="en-US" dirty="0">
                <a:latin typeface="Times New Roman" panose="02020603050405020304" pitchFamily="18" charset="0"/>
                <a:cs typeface="Times New Roman" panose="02020603050405020304" pitchFamily="18" charset="0"/>
              </a:rPr>
              <a:t>Steering Committee and Management Board (</a:t>
            </a:r>
            <a:r>
              <a:rPr lang="en-US" dirty="0" smtClean="0">
                <a:latin typeface="Times New Roman" panose="02020603050405020304" pitchFamily="18" charset="0"/>
                <a:cs typeface="Times New Roman" panose="02020603050405020304" pitchFamily="18" charset="0"/>
              </a:rPr>
              <a:t>2002)</a:t>
            </a:r>
            <a:endParaRPr lang="en-US" dirty="0">
              <a:latin typeface="Times New Roman" panose="02020603050405020304" pitchFamily="18" charset="0"/>
              <a:cs typeface="Times New Roman" panose="02020603050405020304" pitchFamily="18" charset="0"/>
            </a:endParaRPr>
          </a:p>
        </p:txBody>
      </p:sp>
      <p:sp>
        <p:nvSpPr>
          <p:cNvPr id="12" name="Rectangle 11"/>
          <p:cNvSpPr/>
          <p:nvPr/>
        </p:nvSpPr>
        <p:spPr>
          <a:xfrm>
            <a:off x="6522489" y="1910614"/>
            <a:ext cx="1372427" cy="369332"/>
          </a:xfrm>
          <a:prstGeom prst="rect">
            <a:avLst/>
          </a:prstGeom>
        </p:spPr>
        <p:txBody>
          <a:bodyPr wrap="none">
            <a:spAutoFit/>
          </a:bodyPr>
          <a:lstStyle/>
          <a:p>
            <a:r>
              <a:rPr lang="fr-FR" b="1" u="sng" dirty="0" smtClean="0">
                <a:solidFill>
                  <a:srgbClr val="FF0000"/>
                </a:solidFill>
                <a:latin typeface="Calibri" pitchFamily="34" charset="0"/>
              </a:rPr>
              <a:t> March </a:t>
            </a:r>
            <a:r>
              <a:rPr lang="fr-FR" b="1" u="sng" dirty="0">
                <a:solidFill>
                  <a:srgbClr val="FF0000"/>
                </a:solidFill>
                <a:latin typeface="Calibri" pitchFamily="34" charset="0"/>
              </a:rPr>
              <a:t>2022</a:t>
            </a:r>
          </a:p>
        </p:txBody>
      </p:sp>
      <p:sp>
        <p:nvSpPr>
          <p:cNvPr id="26" name="Rectangle 25"/>
          <p:cNvSpPr/>
          <p:nvPr/>
        </p:nvSpPr>
        <p:spPr>
          <a:xfrm>
            <a:off x="8745572" y="2701732"/>
            <a:ext cx="1417510" cy="3581606"/>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r>
              <a:rPr lang="fr-FR" sz="1200" b="1" dirty="0" smtClean="0">
                <a:solidFill>
                  <a:prstClr val="black"/>
                </a:solidFill>
              </a:rPr>
              <a:t>2028- 2030(+1 ?)</a:t>
            </a:r>
          </a:p>
          <a:p>
            <a:pPr defTabSz="457200"/>
            <a:r>
              <a:rPr lang="fr-FR" sz="1200" dirty="0" smtClean="0">
                <a:solidFill>
                  <a:prstClr val="black"/>
                </a:solidFill>
              </a:rPr>
              <a:t>GANIL, France</a:t>
            </a:r>
          </a:p>
          <a:p>
            <a:pPr defTabSz="457200"/>
            <a:r>
              <a:rPr lang="fr-FR" sz="1200" dirty="0" smtClean="0">
                <a:solidFill>
                  <a:prstClr val="black"/>
                </a:solidFill>
              </a:rPr>
              <a:t>ISOL </a:t>
            </a:r>
            <a:r>
              <a:rPr lang="fr-FR" sz="1200" dirty="0" err="1" smtClean="0">
                <a:solidFill>
                  <a:prstClr val="black"/>
                </a:solidFill>
              </a:rPr>
              <a:t>beams</a:t>
            </a:r>
            <a:r>
              <a:rPr lang="fr-FR" sz="1200" dirty="0" smtClean="0">
                <a:solidFill>
                  <a:prstClr val="black"/>
                </a:solidFill>
              </a:rPr>
              <a:t> </a:t>
            </a:r>
            <a:r>
              <a:rPr lang="fr-FR" sz="1200" dirty="0" err="1" smtClean="0">
                <a:solidFill>
                  <a:prstClr val="black"/>
                </a:solidFill>
              </a:rPr>
              <a:t>from</a:t>
            </a:r>
            <a:endParaRPr lang="fr-FR" sz="1200" dirty="0" smtClean="0">
              <a:solidFill>
                <a:prstClr val="black"/>
              </a:solidFill>
            </a:endParaRPr>
          </a:p>
          <a:p>
            <a:pPr defTabSz="457200"/>
            <a:r>
              <a:rPr lang="fr-FR" sz="1200" dirty="0" smtClean="0">
                <a:solidFill>
                  <a:prstClr val="black"/>
                </a:solidFill>
              </a:rPr>
              <a:t> SPIRAL1</a:t>
            </a:r>
            <a:endParaRPr lang="fr-FR" sz="1200" dirty="0" smtClean="0">
              <a:solidFill>
                <a:schemeClr val="tx1"/>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smtClean="0">
              <a:solidFill>
                <a:prstClr val="white"/>
              </a:solidFill>
            </a:endParaRPr>
          </a:p>
          <a:p>
            <a:pPr defTabSz="457200"/>
            <a:endParaRPr lang="fr-FR" sz="1200" dirty="0">
              <a:solidFill>
                <a:prstClr val="white"/>
              </a:solidFill>
            </a:endParaRPr>
          </a:p>
          <a:p>
            <a:pPr defTabSz="457200"/>
            <a:endParaRPr lang="fr-FR" sz="1200" dirty="0" smtClean="0">
              <a:solidFill>
                <a:prstClr val="white"/>
              </a:solidFill>
            </a:endParaRPr>
          </a:p>
          <a:p>
            <a:pPr defTabSz="457200"/>
            <a:endParaRPr lang="fr-FR" sz="1200" dirty="0" smtClean="0">
              <a:solidFill>
                <a:prstClr val="black"/>
              </a:solidFill>
            </a:endParaRPr>
          </a:p>
          <a:p>
            <a:pPr algn="ctr" defTabSz="457200"/>
            <a:r>
              <a:rPr lang="fr-FR" sz="1200" b="1" dirty="0" smtClean="0">
                <a:solidFill>
                  <a:prstClr val="black"/>
                </a:solidFill>
              </a:rPr>
              <a:t>GANIL 2.0</a:t>
            </a:r>
            <a:endParaRPr lang="fr-FR" sz="1200" b="1" dirty="0">
              <a:solidFill>
                <a:prstClr val="black"/>
              </a:solidFill>
            </a:endParaRPr>
          </a:p>
        </p:txBody>
      </p:sp>
      <p:pic>
        <p:nvPicPr>
          <p:cNvPr id="14" name="Image 13"/>
          <p:cNvPicPr>
            <a:picLocks noChangeAspect="1"/>
          </p:cNvPicPr>
          <p:nvPr/>
        </p:nvPicPr>
        <p:blipFill>
          <a:blip r:embed="rId8"/>
          <a:stretch>
            <a:fillRect/>
          </a:stretch>
        </p:blipFill>
        <p:spPr>
          <a:xfrm>
            <a:off x="8825068" y="4041037"/>
            <a:ext cx="1208800" cy="839855"/>
          </a:xfrm>
          <a:prstGeom prst="rect">
            <a:avLst/>
          </a:prstGeom>
        </p:spPr>
      </p:pic>
    </p:spTree>
    <p:extLst>
      <p:ext uri="{BB962C8B-B14F-4D97-AF65-F5344CB8AC3E}">
        <p14:creationId xmlns:p14="http://schemas.microsoft.com/office/powerpoint/2010/main" val="35654203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994611" y="403724"/>
            <a:ext cx="10459452" cy="6432058"/>
          </a:xfrm>
          <a:prstGeom prst="rect">
            <a:avLst/>
          </a:prstGeom>
        </p:spPr>
      </p:pic>
      <p:sp>
        <p:nvSpPr>
          <p:cNvPr id="5" name="ZoneTexte 4"/>
          <p:cNvSpPr txBox="1"/>
          <p:nvPr/>
        </p:nvSpPr>
        <p:spPr>
          <a:xfrm>
            <a:off x="3741821" y="1796352"/>
            <a:ext cx="978568" cy="369332"/>
          </a:xfrm>
          <a:prstGeom prst="rect">
            <a:avLst/>
          </a:prstGeom>
          <a:noFill/>
        </p:spPr>
        <p:txBody>
          <a:bodyPr wrap="square" rtlCol="0">
            <a:spAutoFit/>
          </a:bodyPr>
          <a:lstStyle/>
          <a:p>
            <a:r>
              <a:rPr lang="fr-FR" dirty="0" smtClean="0"/>
              <a:t>GSI</a:t>
            </a:r>
            <a:endParaRPr lang="fr-FR" dirty="0"/>
          </a:p>
        </p:txBody>
      </p:sp>
      <p:cxnSp>
        <p:nvCxnSpPr>
          <p:cNvPr id="7" name="Connecteur droit avec flèche 6"/>
          <p:cNvCxnSpPr/>
          <p:nvPr/>
        </p:nvCxnSpPr>
        <p:spPr>
          <a:xfrm flipH="1">
            <a:off x="3593432" y="2165684"/>
            <a:ext cx="296779" cy="182077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3222171" y="5563757"/>
            <a:ext cx="8053136" cy="369332"/>
          </a:xfrm>
          <a:prstGeom prst="rect">
            <a:avLst/>
          </a:prstGeom>
          <a:noFill/>
        </p:spPr>
        <p:txBody>
          <a:bodyPr wrap="square" rtlCol="0">
            <a:spAutoFit/>
          </a:bodyPr>
          <a:lstStyle/>
          <a:p>
            <a:r>
              <a:rPr lang="fr-FR" dirty="0" smtClean="0">
                <a:latin typeface="Times New Roman" panose="02020603050405020304" pitchFamily="18" charset="0"/>
                <a:cs typeface="Times New Roman" panose="02020603050405020304" pitchFamily="18" charset="0"/>
              </a:rPr>
              <a:t>UK, France and </a:t>
            </a:r>
            <a:r>
              <a:rPr lang="fr-FR" dirty="0" err="1" smtClean="0">
                <a:latin typeface="Times New Roman" panose="02020603050405020304" pitchFamily="18" charset="0"/>
                <a:cs typeface="Times New Roman" panose="02020603050405020304" pitchFamily="18" charset="0"/>
              </a:rPr>
              <a:t>Italy</a:t>
            </a:r>
            <a:r>
              <a:rPr lang="fr-FR" dirty="0" smtClean="0">
                <a:latin typeface="Times New Roman" panose="02020603050405020304" pitchFamily="18" charset="0"/>
                <a:cs typeface="Times New Roman" panose="02020603050405020304" pitchFamily="18" charset="0"/>
              </a:rPr>
              <a:t> are in-</a:t>
            </a:r>
            <a:r>
              <a:rPr lang="fr-FR" dirty="0" err="1" smtClean="0">
                <a:latin typeface="Times New Roman" panose="02020603050405020304" pitchFamily="18" charset="0"/>
                <a:cs typeface="Times New Roman" panose="02020603050405020304" pitchFamily="18" charset="0"/>
              </a:rPr>
              <a:t>advanced</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with</a:t>
            </a:r>
            <a:r>
              <a:rPr lang="fr-FR" dirty="0" smtClean="0">
                <a:latin typeface="Times New Roman" panose="02020603050405020304" pitchFamily="18" charset="0"/>
                <a:cs typeface="Times New Roman" panose="02020603050405020304" pitchFamily="18" charset="0"/>
              </a:rPr>
              <a:t> respect to the 2025 </a:t>
            </a:r>
            <a:r>
              <a:rPr lang="fr-FR" dirty="0" err="1" smtClean="0">
                <a:latin typeface="Times New Roman" panose="02020603050405020304" pitchFamily="18" charset="0"/>
                <a:cs typeface="Times New Roman" panose="02020603050405020304" pitchFamily="18" charset="0"/>
              </a:rPr>
              <a:t>milestone</a:t>
            </a:r>
            <a:endParaRPr lang="fr-FR" dirty="0">
              <a:latin typeface="Times New Roman" panose="02020603050405020304" pitchFamily="18" charset="0"/>
              <a:cs typeface="Times New Roman" panose="02020603050405020304" pitchFamily="18" charset="0"/>
            </a:endParaRPr>
          </a:p>
        </p:txBody>
      </p:sp>
      <p:cxnSp>
        <p:nvCxnSpPr>
          <p:cNvPr id="10" name="Connecteur droit avec flèche 9"/>
          <p:cNvCxnSpPr/>
          <p:nvPr/>
        </p:nvCxnSpPr>
        <p:spPr>
          <a:xfrm flipH="1" flipV="1">
            <a:off x="2612572" y="5085806"/>
            <a:ext cx="609599" cy="6966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8126" y="-104108"/>
            <a:ext cx="11654287" cy="646331"/>
          </a:xfrm>
          <a:prstGeom prst="rect">
            <a:avLst/>
          </a:prstGeom>
        </p:spPr>
        <p:txBody>
          <a:bodyPr wrap="square">
            <a:spAutoFit/>
          </a:bodyPr>
          <a:lstStyle/>
          <a:p>
            <a:pPr algn="just"/>
            <a:r>
              <a:rPr lang="en-US" sz="3600" b="1" dirty="0" smtClean="0">
                <a:solidFill>
                  <a:srgbClr val="3B2568"/>
                </a:solidFill>
                <a:latin typeface="Arial" panose="020B0604020202020204" pitchFamily="34" charset="0"/>
                <a:cs typeface="Arial" panose="020B0604020202020204" pitchFamily="34" charset="0"/>
              </a:rPr>
              <a:t>Capital </a:t>
            </a:r>
            <a:r>
              <a:rPr lang="en-US" sz="3600" b="1" dirty="0" err="1" smtClean="0">
                <a:solidFill>
                  <a:srgbClr val="3B2568"/>
                </a:solidFill>
                <a:latin typeface="Arial" panose="020B0604020202020204" pitchFamily="34" charset="0"/>
                <a:cs typeface="Arial" panose="020B0604020202020204" pitchFamily="34" charset="0"/>
              </a:rPr>
              <a:t>Ressources</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36169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000484" cy="4981968"/>
          </a:xfrm>
          <a:prstGeom prst="rect">
            <a:avLst/>
          </a:prstGeom>
        </p:spPr>
      </p:pic>
      <p:sp>
        <p:nvSpPr>
          <p:cNvPr id="3" name="Ellipse 2"/>
          <p:cNvSpPr/>
          <p:nvPr/>
        </p:nvSpPr>
        <p:spPr>
          <a:xfrm>
            <a:off x="4746385" y="1870166"/>
            <a:ext cx="409302" cy="1654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en angle 4"/>
          <p:cNvCxnSpPr>
            <a:stCxn id="3" idx="4"/>
            <a:endCxn id="7" idx="1"/>
          </p:cNvCxnSpPr>
          <p:nvPr/>
        </p:nvCxnSpPr>
        <p:spPr>
          <a:xfrm rot="16200000" flipH="1">
            <a:off x="4361394" y="4114436"/>
            <a:ext cx="2516051" cy="1336766"/>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6287802" y="5440680"/>
            <a:ext cx="5647524" cy="1200329"/>
          </a:xfrm>
          <a:prstGeom prst="rect">
            <a:avLst/>
          </a:prstGeom>
          <a:noFill/>
        </p:spPr>
        <p:txBody>
          <a:bodyPr wrap="square" rtlCol="0">
            <a:spAutoFit/>
          </a:bodyPr>
          <a:lstStyle/>
          <a:p>
            <a:r>
              <a:rPr lang="fr-FR" dirty="0" smtClean="0"/>
              <a:t>It </a:t>
            </a:r>
            <a:r>
              <a:rPr lang="fr-FR" dirty="0" err="1" smtClean="0"/>
              <a:t>was</a:t>
            </a:r>
            <a:r>
              <a:rPr lang="fr-FR" dirty="0" smtClean="0"/>
              <a:t> an </a:t>
            </a:r>
            <a:r>
              <a:rPr lang="fr-FR" dirty="0" smtClean="0"/>
              <a:t>open question to ARRB to </a:t>
            </a:r>
            <a:r>
              <a:rPr lang="fr-FR" dirty="0" err="1" smtClean="0"/>
              <a:t>delay</a:t>
            </a:r>
            <a:r>
              <a:rPr lang="fr-FR" dirty="0" smtClean="0"/>
              <a:t> </a:t>
            </a:r>
            <a:r>
              <a:rPr lang="fr-FR" dirty="0" err="1" smtClean="0"/>
              <a:t>these</a:t>
            </a:r>
            <a:r>
              <a:rPr lang="fr-FR" dirty="0" smtClean="0"/>
              <a:t> 2 </a:t>
            </a:r>
            <a:r>
              <a:rPr lang="fr-FR" dirty="0" err="1" smtClean="0"/>
              <a:t>orders</a:t>
            </a:r>
            <a:r>
              <a:rPr lang="fr-FR" dirty="0" smtClean="0"/>
              <a:t> to </a:t>
            </a:r>
            <a:r>
              <a:rPr lang="fr-FR" dirty="0" err="1" smtClean="0"/>
              <a:t>save</a:t>
            </a:r>
            <a:r>
              <a:rPr lang="fr-FR" dirty="0" smtClean="0"/>
              <a:t> money, </a:t>
            </a:r>
            <a:r>
              <a:rPr lang="fr-FR" dirty="0" err="1" smtClean="0"/>
              <a:t>ie</a:t>
            </a:r>
            <a:r>
              <a:rPr lang="fr-FR" dirty="0" smtClean="0"/>
              <a:t> no </a:t>
            </a:r>
            <a:r>
              <a:rPr lang="fr-FR" dirty="0" err="1" smtClean="0"/>
              <a:t>orders</a:t>
            </a:r>
            <a:r>
              <a:rPr lang="fr-FR" dirty="0" smtClean="0"/>
              <a:t> in 2025 but the production line </a:t>
            </a:r>
            <a:r>
              <a:rPr lang="fr-FR" dirty="0" err="1" smtClean="0"/>
              <a:t>is</a:t>
            </a:r>
            <a:r>
              <a:rPr lang="fr-FR" dirty="0" smtClean="0"/>
              <a:t> full;</a:t>
            </a:r>
          </a:p>
          <a:p>
            <a:r>
              <a:rPr lang="fr-FR" dirty="0" smtClean="0"/>
              <a:t>AMB </a:t>
            </a:r>
            <a:r>
              <a:rPr lang="fr-FR" dirty="0" err="1" smtClean="0"/>
              <a:t>hypothesis</a:t>
            </a:r>
            <a:r>
              <a:rPr lang="fr-FR" dirty="0" smtClean="0"/>
              <a:t>, 2025 = maintenance </a:t>
            </a:r>
            <a:r>
              <a:rPr lang="fr-FR" dirty="0" err="1" smtClean="0"/>
              <a:t>with</a:t>
            </a:r>
            <a:r>
              <a:rPr lang="fr-FR" dirty="0" smtClean="0"/>
              <a:t> MIRION</a:t>
            </a:r>
            <a:endParaRPr lang="fr-FR" dirty="0"/>
          </a:p>
        </p:txBody>
      </p:sp>
    </p:spTree>
    <p:extLst>
      <p:ext uri="{BB962C8B-B14F-4D97-AF65-F5344CB8AC3E}">
        <p14:creationId xmlns:p14="http://schemas.microsoft.com/office/powerpoint/2010/main" val="9319625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EF5667-3C7A-12AA-E2B7-7EDD31111115}"/>
              </a:ext>
            </a:extLst>
          </p:cNvPr>
          <p:cNvPicPr>
            <a:picLocks noChangeAspect="1"/>
          </p:cNvPicPr>
          <p:nvPr/>
        </p:nvPicPr>
        <p:blipFill>
          <a:blip r:embed="rId2"/>
          <a:stretch>
            <a:fillRect/>
          </a:stretch>
        </p:blipFill>
        <p:spPr>
          <a:xfrm>
            <a:off x="279888" y="1156410"/>
            <a:ext cx="5598389" cy="5108856"/>
          </a:xfrm>
          <a:prstGeom prst="rect">
            <a:avLst/>
          </a:prstGeom>
        </p:spPr>
      </p:pic>
      <p:sp>
        <p:nvSpPr>
          <p:cNvPr id="4" name="Date Placeholder 3">
            <a:extLst>
              <a:ext uri="{FF2B5EF4-FFF2-40B4-BE49-F238E27FC236}">
                <a16:creationId xmlns:a16="http://schemas.microsoft.com/office/drawing/2014/main" id="{517321E9-9E53-3B49-9BD7-9F1A2C2246FB}"/>
              </a:ext>
            </a:extLst>
          </p:cNvPr>
          <p:cNvSpPr>
            <a:spLocks noGrp="1"/>
          </p:cNvSpPr>
          <p:nvPr>
            <p:ph type="dt" sz="half" idx="10"/>
          </p:nvPr>
        </p:nvSpPr>
        <p:spPr>
          <a:xfrm>
            <a:off x="1021682" y="6370852"/>
            <a:ext cx="2057400" cy="365125"/>
          </a:xfrm>
        </p:spPr>
        <p:txBody>
          <a:bodyPr/>
          <a:lstStyle/>
          <a:p>
            <a:r>
              <a:rPr lang="it-IT"/>
              <a:t>B. Million</a:t>
            </a:r>
          </a:p>
        </p:txBody>
      </p:sp>
      <p:sp>
        <p:nvSpPr>
          <p:cNvPr id="5" name="Footer Placeholder 4">
            <a:extLst>
              <a:ext uri="{FF2B5EF4-FFF2-40B4-BE49-F238E27FC236}">
                <a16:creationId xmlns:a16="http://schemas.microsoft.com/office/drawing/2014/main" id="{91376C3A-23B6-7F4B-AE42-5A92015F4A14}"/>
              </a:ext>
            </a:extLst>
          </p:cNvPr>
          <p:cNvSpPr>
            <a:spLocks noGrp="1"/>
          </p:cNvSpPr>
          <p:nvPr>
            <p:ph type="ftr" sz="quarter" idx="11"/>
          </p:nvPr>
        </p:nvSpPr>
        <p:spPr>
          <a:xfrm>
            <a:off x="2907632" y="6388434"/>
            <a:ext cx="4114800" cy="365125"/>
          </a:xfrm>
        </p:spPr>
        <p:txBody>
          <a:bodyPr/>
          <a:lstStyle/>
          <a:p>
            <a:r>
              <a:rPr lang="it-IT" dirty="0"/>
              <a:t>ARRB meeting  -  VC  -  08/11/2024</a:t>
            </a:r>
          </a:p>
        </p:txBody>
      </p:sp>
      <p:sp>
        <p:nvSpPr>
          <p:cNvPr id="6" name="Slide Number Placeholder 5">
            <a:extLst>
              <a:ext uri="{FF2B5EF4-FFF2-40B4-BE49-F238E27FC236}">
                <a16:creationId xmlns:a16="http://schemas.microsoft.com/office/drawing/2014/main" id="{480831E6-E38A-6E4E-B796-6415571C4C98}"/>
              </a:ext>
            </a:extLst>
          </p:cNvPr>
          <p:cNvSpPr>
            <a:spLocks noGrp="1"/>
          </p:cNvSpPr>
          <p:nvPr>
            <p:ph type="sldNum" sz="quarter" idx="12"/>
          </p:nvPr>
        </p:nvSpPr>
        <p:spPr>
          <a:xfrm>
            <a:off x="7479632" y="6388434"/>
            <a:ext cx="2743200" cy="365125"/>
          </a:xfrm>
        </p:spPr>
        <p:txBody>
          <a:bodyPr/>
          <a:lstStyle/>
          <a:p>
            <a:fld id="{6B04A524-CB65-1E4A-A41B-BCE3365ABF95}" type="slidenum">
              <a:rPr lang="it-IT" smtClean="0"/>
              <a:t>22</a:t>
            </a:fld>
            <a:endParaRPr lang="it-IT" dirty="0"/>
          </a:p>
        </p:txBody>
      </p:sp>
      <p:sp>
        <p:nvSpPr>
          <p:cNvPr id="10" name="TextBox 9">
            <a:extLst>
              <a:ext uri="{FF2B5EF4-FFF2-40B4-BE49-F238E27FC236}">
                <a16:creationId xmlns:a16="http://schemas.microsoft.com/office/drawing/2014/main" id="{C943EC8B-FA71-88A5-829A-8ADE9F8AFCE4}"/>
              </a:ext>
            </a:extLst>
          </p:cNvPr>
          <p:cNvSpPr txBox="1"/>
          <p:nvPr/>
        </p:nvSpPr>
        <p:spPr>
          <a:xfrm>
            <a:off x="6244340" y="4710189"/>
            <a:ext cx="3222769" cy="1138773"/>
          </a:xfrm>
          <a:prstGeom prst="rect">
            <a:avLst/>
          </a:prstGeom>
          <a:noFill/>
          <a:ln w="28575">
            <a:solidFill>
              <a:srgbClr val="FF0000"/>
            </a:solidFill>
          </a:ln>
        </p:spPr>
        <p:txBody>
          <a:bodyPr wrap="square" rtlCol="0">
            <a:spAutoFit/>
          </a:bodyPr>
          <a:lstStyle/>
          <a:p>
            <a:pPr marL="285750" indent="-285750">
              <a:buFontTx/>
              <a:buChar char="-"/>
            </a:pPr>
            <a:r>
              <a:rPr lang="en-IT" dirty="0"/>
              <a:t>14 capsules not yet planned </a:t>
            </a:r>
          </a:p>
          <a:p>
            <a:pPr marL="285750" indent="-285750">
              <a:buFontTx/>
              <a:buChar char="-"/>
            </a:pPr>
            <a:endParaRPr lang="en-IT" dirty="0"/>
          </a:p>
          <a:p>
            <a:pPr marL="285750" indent="-285750">
              <a:buFontTx/>
              <a:buChar char="-"/>
            </a:pPr>
            <a:r>
              <a:rPr lang="en-IT" dirty="0"/>
              <a:t>  1 extra cryostat planned</a:t>
            </a:r>
            <a:endParaRPr lang="en-IT" sz="1400" dirty="0"/>
          </a:p>
          <a:p>
            <a:endParaRPr lang="en-IT" sz="1400" dirty="0"/>
          </a:p>
        </p:txBody>
      </p:sp>
      <p:sp>
        <p:nvSpPr>
          <p:cNvPr id="2" name="Title 1">
            <a:extLst>
              <a:ext uri="{FF2B5EF4-FFF2-40B4-BE49-F238E27FC236}">
                <a16:creationId xmlns:a16="http://schemas.microsoft.com/office/drawing/2014/main" id="{C7DB6647-307B-85A2-9F37-BFCC7D8004B6}"/>
              </a:ext>
            </a:extLst>
          </p:cNvPr>
          <p:cNvSpPr txBox="1">
            <a:spLocks/>
          </p:cNvSpPr>
          <p:nvPr/>
        </p:nvSpPr>
        <p:spPr>
          <a:xfrm>
            <a:off x="-2277089" y="122694"/>
            <a:ext cx="7886700" cy="132556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bg1"/>
                </a:solidFill>
                <a:latin typeface="+mj-lt"/>
                <a:ea typeface="+mj-ea"/>
                <a:cs typeface="+mj-cs"/>
              </a:defRPr>
            </a:lvl1pPr>
          </a:lstStyle>
          <a:p>
            <a:pPr algn="ctr"/>
            <a:r>
              <a:rPr lang="it-IT" sz="3200" b="1" dirty="0">
                <a:solidFill>
                  <a:srgbClr val="0070C0"/>
                </a:solidFill>
              </a:rPr>
              <a:t>Capital </a:t>
            </a:r>
            <a:r>
              <a:rPr lang="it-IT" sz="3200" b="1" dirty="0" err="1">
                <a:solidFill>
                  <a:srgbClr val="0070C0"/>
                </a:solidFill>
              </a:rPr>
              <a:t>Resources</a:t>
            </a:r>
            <a:endParaRPr lang="it-IT" sz="3200" b="1" dirty="0">
              <a:solidFill>
                <a:srgbClr val="0070C0"/>
              </a:solidFill>
            </a:endParaRPr>
          </a:p>
        </p:txBody>
      </p:sp>
      <p:sp>
        <p:nvSpPr>
          <p:cNvPr id="3" name="Oval 2">
            <a:extLst>
              <a:ext uri="{FF2B5EF4-FFF2-40B4-BE49-F238E27FC236}">
                <a16:creationId xmlns:a16="http://schemas.microsoft.com/office/drawing/2014/main" id="{87BD5FD2-8AB9-2357-EB6E-003596BF6038}"/>
              </a:ext>
            </a:extLst>
          </p:cNvPr>
          <p:cNvSpPr/>
          <p:nvPr/>
        </p:nvSpPr>
        <p:spPr>
          <a:xfrm>
            <a:off x="4384524" y="3376730"/>
            <a:ext cx="1320800" cy="3341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 name="Oval 6">
            <a:extLst>
              <a:ext uri="{FF2B5EF4-FFF2-40B4-BE49-F238E27FC236}">
                <a16:creationId xmlns:a16="http://schemas.microsoft.com/office/drawing/2014/main" id="{5A3721EC-C49E-D3E3-9A8F-4AC1ACD991D8}"/>
              </a:ext>
            </a:extLst>
          </p:cNvPr>
          <p:cNvSpPr/>
          <p:nvPr/>
        </p:nvSpPr>
        <p:spPr>
          <a:xfrm>
            <a:off x="4441616" y="5509298"/>
            <a:ext cx="1301357" cy="3341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15" name="Straight Arrow Connector 14">
            <a:extLst>
              <a:ext uri="{FF2B5EF4-FFF2-40B4-BE49-F238E27FC236}">
                <a16:creationId xmlns:a16="http://schemas.microsoft.com/office/drawing/2014/main" id="{9B358FA7-AD1C-2A5A-6878-30815725EE99}"/>
              </a:ext>
            </a:extLst>
          </p:cNvPr>
          <p:cNvCxnSpPr>
            <a:cxnSpLocks/>
            <a:stCxn id="3" idx="6"/>
          </p:cNvCxnSpPr>
          <p:nvPr/>
        </p:nvCxnSpPr>
        <p:spPr>
          <a:xfrm>
            <a:off x="5705325" y="3543785"/>
            <a:ext cx="896003" cy="12226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480A1CC-4C5C-2C3C-5F89-14EB51ADE3A6}"/>
              </a:ext>
            </a:extLst>
          </p:cNvPr>
          <p:cNvCxnSpPr>
            <a:cxnSpLocks/>
          </p:cNvCxnSpPr>
          <p:nvPr/>
        </p:nvCxnSpPr>
        <p:spPr>
          <a:xfrm flipV="1">
            <a:off x="5742973" y="5525453"/>
            <a:ext cx="858355" cy="1211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336B0DB-2DAC-0B95-11B6-68F7BE180ED0}"/>
              </a:ext>
            </a:extLst>
          </p:cNvPr>
          <p:cNvSpPr txBox="1"/>
          <p:nvPr/>
        </p:nvSpPr>
        <p:spPr>
          <a:xfrm>
            <a:off x="6244340" y="3197594"/>
            <a:ext cx="3222769" cy="1138773"/>
          </a:xfrm>
          <a:prstGeom prst="rect">
            <a:avLst/>
          </a:prstGeom>
          <a:noFill/>
          <a:ln w="28575">
            <a:solidFill>
              <a:srgbClr val="009000"/>
            </a:solidFill>
          </a:ln>
        </p:spPr>
        <p:txBody>
          <a:bodyPr wrap="square" rtlCol="0">
            <a:spAutoFit/>
          </a:bodyPr>
          <a:lstStyle/>
          <a:p>
            <a:pPr marL="285750" indent="-285750">
              <a:buFontTx/>
              <a:buChar char="-"/>
            </a:pPr>
            <a:r>
              <a:rPr lang="en-IT" dirty="0"/>
              <a:t>Great effort to optimise the   </a:t>
            </a:r>
          </a:p>
          <a:p>
            <a:r>
              <a:rPr lang="en-IT" dirty="0"/>
              <a:t>     discount on capsule purchase   </a:t>
            </a:r>
          </a:p>
          <a:p>
            <a:r>
              <a:rPr lang="en-IT" dirty="0"/>
              <a:t>     …</a:t>
            </a:r>
          </a:p>
          <a:p>
            <a:endParaRPr lang="en-IT" sz="1400" dirty="0"/>
          </a:p>
        </p:txBody>
      </p:sp>
      <p:sp>
        <p:nvSpPr>
          <p:cNvPr id="17" name="Oval 16">
            <a:extLst>
              <a:ext uri="{FF2B5EF4-FFF2-40B4-BE49-F238E27FC236}">
                <a16:creationId xmlns:a16="http://schemas.microsoft.com/office/drawing/2014/main" id="{674CCB4F-52BC-C6C1-77D6-7989B2C0C8C2}"/>
              </a:ext>
            </a:extLst>
          </p:cNvPr>
          <p:cNvSpPr/>
          <p:nvPr/>
        </p:nvSpPr>
        <p:spPr>
          <a:xfrm>
            <a:off x="1789532" y="3902117"/>
            <a:ext cx="2361180" cy="334108"/>
          </a:xfrm>
          <a:prstGeom prst="ellipse">
            <a:avLst/>
          </a:prstGeom>
          <a:noFill/>
          <a:ln w="38100">
            <a:solidFill>
              <a:srgbClr val="00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18" name="Straight Arrow Connector 17">
            <a:extLst>
              <a:ext uri="{FF2B5EF4-FFF2-40B4-BE49-F238E27FC236}">
                <a16:creationId xmlns:a16="http://schemas.microsoft.com/office/drawing/2014/main" id="{F54A5B07-7B52-DDE2-CE8D-87A839D8A367}"/>
              </a:ext>
            </a:extLst>
          </p:cNvPr>
          <p:cNvCxnSpPr>
            <a:cxnSpLocks/>
          </p:cNvCxnSpPr>
          <p:nvPr/>
        </p:nvCxnSpPr>
        <p:spPr>
          <a:xfrm flipV="1">
            <a:off x="4146902" y="3721557"/>
            <a:ext cx="2361180" cy="347615"/>
          </a:xfrm>
          <a:prstGeom prst="straightConnector1">
            <a:avLst/>
          </a:prstGeom>
          <a:ln w="57150">
            <a:solidFill>
              <a:srgbClr val="009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939901" y="1065408"/>
            <a:ext cx="2757550" cy="369332"/>
          </a:xfrm>
          <a:prstGeom prst="rect">
            <a:avLst/>
          </a:prstGeom>
        </p:spPr>
        <p:txBody>
          <a:bodyPr wrap="none">
            <a:spAutoFit/>
          </a:bodyPr>
          <a:lstStyle/>
          <a:p>
            <a:r>
              <a:rPr lang="fr-FR" dirty="0" smtClean="0">
                <a:hlinkClick r:id="rId3"/>
              </a:rPr>
              <a:t>Capsules : ATRIUM-623168 </a:t>
            </a:r>
            <a:endParaRPr lang="fr-FR" dirty="0"/>
          </a:p>
        </p:txBody>
      </p:sp>
      <p:sp>
        <p:nvSpPr>
          <p:cNvPr id="20" name="Rectangle 19"/>
          <p:cNvSpPr/>
          <p:nvPr/>
        </p:nvSpPr>
        <p:spPr>
          <a:xfrm>
            <a:off x="8939901" y="1425508"/>
            <a:ext cx="2744854" cy="369332"/>
          </a:xfrm>
          <a:prstGeom prst="rect">
            <a:avLst/>
          </a:prstGeom>
        </p:spPr>
        <p:txBody>
          <a:bodyPr wrap="none">
            <a:spAutoFit/>
          </a:bodyPr>
          <a:lstStyle/>
          <a:p>
            <a:r>
              <a:rPr lang="fr-FR" dirty="0" smtClean="0">
                <a:hlinkClick r:id="rId4"/>
              </a:rPr>
              <a:t>Cryostats: ATRIUM-681055 </a:t>
            </a:r>
            <a:endParaRPr lang="fr-FR" dirty="0"/>
          </a:p>
        </p:txBody>
      </p:sp>
      <p:sp>
        <p:nvSpPr>
          <p:cNvPr id="21" name="Rectangle 20"/>
          <p:cNvSpPr/>
          <p:nvPr/>
        </p:nvSpPr>
        <p:spPr>
          <a:xfrm>
            <a:off x="8939901" y="436067"/>
            <a:ext cx="3211518" cy="646331"/>
          </a:xfrm>
          <a:prstGeom prst="rect">
            <a:avLst/>
          </a:prstGeom>
        </p:spPr>
        <p:txBody>
          <a:bodyPr wrap="square">
            <a:spAutoFit/>
          </a:bodyPr>
          <a:lstStyle/>
          <a:p>
            <a:r>
              <a:rPr lang="en-GB" dirty="0" smtClean="0"/>
              <a:t>Standardisation of specifications for calls for tender</a:t>
            </a:r>
            <a:endParaRPr lang="en-GB" dirty="0"/>
          </a:p>
        </p:txBody>
      </p:sp>
      <p:sp>
        <p:nvSpPr>
          <p:cNvPr id="22" name="ZoneTexte 21"/>
          <p:cNvSpPr txBox="1"/>
          <p:nvPr/>
        </p:nvSpPr>
        <p:spPr>
          <a:xfrm>
            <a:off x="8925699" y="1833336"/>
            <a:ext cx="3239921" cy="1200329"/>
          </a:xfrm>
          <a:prstGeom prst="rect">
            <a:avLst/>
          </a:prstGeom>
          <a:noFill/>
        </p:spPr>
        <p:txBody>
          <a:bodyPr wrap="square" rtlCol="0">
            <a:spAutoFit/>
          </a:bodyPr>
          <a:lstStyle/>
          <a:p>
            <a:r>
              <a:rPr lang="fr-FR" dirty="0" err="1" smtClean="0"/>
              <a:t>Soon</a:t>
            </a:r>
            <a:r>
              <a:rPr lang="fr-FR" dirty="0" smtClean="0"/>
              <a:t> for </a:t>
            </a:r>
            <a:r>
              <a:rPr lang="fr-FR" dirty="0" err="1" smtClean="0"/>
              <a:t>Annealing</a:t>
            </a:r>
            <a:r>
              <a:rPr lang="fr-FR" dirty="0" smtClean="0"/>
              <a:t> and </a:t>
            </a:r>
            <a:r>
              <a:rPr lang="fr-FR" dirty="0" err="1" smtClean="0"/>
              <a:t>repairs</a:t>
            </a:r>
            <a:endParaRPr lang="fr-FR" dirty="0" smtClean="0"/>
          </a:p>
          <a:p>
            <a:endParaRPr lang="fr-FR" dirty="0"/>
          </a:p>
          <a:p>
            <a:r>
              <a:rPr lang="fr-FR" dirty="0" err="1" smtClean="0"/>
              <a:t>Presently</a:t>
            </a:r>
            <a:r>
              <a:rPr lang="fr-FR" dirty="0" smtClean="0"/>
              <a:t> </a:t>
            </a:r>
            <a:r>
              <a:rPr lang="fr-FR" dirty="0" err="1" smtClean="0"/>
              <a:t>very</a:t>
            </a:r>
            <a:r>
              <a:rPr lang="fr-FR" dirty="0" smtClean="0"/>
              <a:t> good collaboration </a:t>
            </a:r>
            <a:r>
              <a:rPr lang="fr-FR" dirty="0" err="1" smtClean="0"/>
              <a:t>with</a:t>
            </a:r>
            <a:r>
              <a:rPr lang="fr-FR" dirty="0" smtClean="0"/>
              <a:t> MIRION</a:t>
            </a:r>
            <a:endParaRPr lang="fr-FR" dirty="0"/>
          </a:p>
        </p:txBody>
      </p:sp>
      <p:sp>
        <p:nvSpPr>
          <p:cNvPr id="13" name="ZoneTexte 12"/>
          <p:cNvSpPr txBox="1"/>
          <p:nvPr/>
        </p:nvSpPr>
        <p:spPr>
          <a:xfrm>
            <a:off x="5944778" y="5835147"/>
            <a:ext cx="6363922" cy="646331"/>
          </a:xfrm>
          <a:prstGeom prst="rect">
            <a:avLst/>
          </a:prstGeom>
          <a:noFill/>
        </p:spPr>
        <p:txBody>
          <a:bodyPr wrap="none" rtlCol="0">
            <a:spAutoFit/>
          </a:bodyPr>
          <a:lstStyle/>
          <a:p>
            <a:r>
              <a:rPr lang="fr-FR" dirty="0" smtClean="0"/>
              <a:t>The second phase of the </a:t>
            </a:r>
            <a:r>
              <a:rPr lang="fr-FR" dirty="0" err="1" smtClean="0"/>
              <a:t>MoU</a:t>
            </a:r>
            <a:r>
              <a:rPr lang="fr-FR" dirty="0" smtClean="0"/>
              <a:t> </a:t>
            </a:r>
            <a:r>
              <a:rPr lang="fr-FR" dirty="0" err="1" smtClean="0"/>
              <a:t>will</a:t>
            </a:r>
            <a:r>
              <a:rPr lang="fr-FR" dirty="0" smtClean="0"/>
              <a:t> </a:t>
            </a:r>
            <a:r>
              <a:rPr lang="fr-FR" dirty="0" err="1" smtClean="0"/>
              <a:t>be</a:t>
            </a:r>
            <a:r>
              <a:rPr lang="fr-FR" dirty="0" smtClean="0"/>
              <a:t> </a:t>
            </a:r>
            <a:r>
              <a:rPr lang="fr-FR" dirty="0" err="1" smtClean="0"/>
              <a:t>reviewed</a:t>
            </a:r>
            <a:r>
              <a:rPr lang="fr-FR" dirty="0" smtClean="0"/>
              <a:t> in 2025</a:t>
            </a:r>
          </a:p>
          <a:p>
            <a:r>
              <a:rPr lang="fr-FR" dirty="0" smtClean="0"/>
              <a:t>It </a:t>
            </a:r>
            <a:r>
              <a:rPr lang="fr-FR" dirty="0" err="1" smtClean="0"/>
              <a:t>is</a:t>
            </a:r>
            <a:r>
              <a:rPr lang="fr-FR" dirty="0" smtClean="0"/>
              <a:t> </a:t>
            </a:r>
            <a:r>
              <a:rPr lang="fr-FR" dirty="0" err="1" smtClean="0"/>
              <a:t>anticipated</a:t>
            </a:r>
            <a:r>
              <a:rPr lang="fr-FR" dirty="0" smtClean="0"/>
              <a:t> a copy/</a:t>
            </a:r>
            <a:r>
              <a:rPr lang="fr-FR" dirty="0" err="1" smtClean="0"/>
              <a:t>paste</a:t>
            </a:r>
            <a:r>
              <a:rPr lang="fr-FR" dirty="0" smtClean="0"/>
              <a:t> in the </a:t>
            </a:r>
            <a:r>
              <a:rPr lang="fr-FR" dirty="0" err="1" smtClean="0"/>
              <a:t>funding</a:t>
            </a:r>
            <a:r>
              <a:rPr lang="fr-FR" dirty="0" smtClean="0"/>
              <a:t> ~100 capsules in 2030</a:t>
            </a:r>
            <a:endParaRPr lang="fr-FR" dirty="0"/>
          </a:p>
        </p:txBody>
      </p:sp>
    </p:spTree>
    <p:extLst>
      <p:ext uri="{BB962C8B-B14F-4D97-AF65-F5344CB8AC3E}">
        <p14:creationId xmlns:p14="http://schemas.microsoft.com/office/powerpoint/2010/main" val="6672335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BE82-C288-883B-AE7E-BE526F82AC4D}"/>
              </a:ext>
            </a:extLst>
          </p:cNvPr>
          <p:cNvSpPr>
            <a:spLocks noGrp="1"/>
          </p:cNvSpPr>
          <p:nvPr>
            <p:ph type="title"/>
          </p:nvPr>
        </p:nvSpPr>
        <p:spPr>
          <a:xfrm>
            <a:off x="577516" y="-256988"/>
            <a:ext cx="10600352" cy="1325563"/>
          </a:xfrm>
        </p:spPr>
        <p:txBody>
          <a:bodyPr>
            <a:normAutofit/>
          </a:bodyPr>
          <a:lstStyle/>
          <a:p>
            <a:pPr algn="ctr"/>
            <a:r>
              <a:rPr lang="fr-FR" sz="3200" b="1" dirty="0" err="1" smtClean="0">
                <a:solidFill>
                  <a:srgbClr val="0070C0"/>
                </a:solidFill>
              </a:rPr>
              <a:t>Re-evaluation</a:t>
            </a:r>
            <a:r>
              <a:rPr lang="fr-FR" sz="3200" b="1" dirty="0" smtClean="0">
                <a:solidFill>
                  <a:srgbClr val="0070C0"/>
                </a:solidFill>
              </a:rPr>
              <a:t> of the </a:t>
            </a:r>
            <a:r>
              <a:rPr lang="en-IT" sz="3200" b="1" dirty="0" smtClean="0">
                <a:solidFill>
                  <a:srgbClr val="0070C0"/>
                </a:solidFill>
              </a:rPr>
              <a:t>AVERAGE </a:t>
            </a:r>
            <a:r>
              <a:rPr lang="en-IT" sz="3200" b="1" dirty="0">
                <a:solidFill>
                  <a:srgbClr val="0070C0"/>
                </a:solidFill>
              </a:rPr>
              <a:t>COST OF 1 FULL ATC </a:t>
            </a:r>
            <a:r>
              <a:rPr lang="fr-FR" sz="3200" b="1" dirty="0" smtClean="0">
                <a:solidFill>
                  <a:srgbClr val="0070C0"/>
                </a:solidFill>
              </a:rPr>
              <a:t> </a:t>
            </a:r>
            <a:r>
              <a:rPr lang="en-IT" sz="3200" b="1" dirty="0" smtClean="0">
                <a:solidFill>
                  <a:srgbClr val="0070C0"/>
                </a:solidFill>
              </a:rPr>
              <a:t>in </a:t>
            </a:r>
            <a:r>
              <a:rPr lang="en-IT" sz="3200" b="1" dirty="0">
                <a:solidFill>
                  <a:srgbClr val="0070C0"/>
                </a:solidFill>
              </a:rPr>
              <a:t>Phase 2</a:t>
            </a:r>
          </a:p>
        </p:txBody>
      </p:sp>
      <p:sp>
        <p:nvSpPr>
          <p:cNvPr id="4" name="Date Placeholder 3">
            <a:extLst>
              <a:ext uri="{FF2B5EF4-FFF2-40B4-BE49-F238E27FC236}">
                <a16:creationId xmlns:a16="http://schemas.microsoft.com/office/drawing/2014/main" id="{4E81604F-A836-9D66-5096-E2CFFFA93D1C}"/>
              </a:ext>
            </a:extLst>
          </p:cNvPr>
          <p:cNvSpPr>
            <a:spLocks noGrp="1"/>
          </p:cNvSpPr>
          <p:nvPr>
            <p:ph type="dt" sz="half" idx="10"/>
          </p:nvPr>
        </p:nvSpPr>
        <p:spPr/>
        <p:txBody>
          <a:bodyPr/>
          <a:lstStyle/>
          <a:p>
            <a:r>
              <a:rPr lang="it-IT"/>
              <a:t>B. Million</a:t>
            </a:r>
          </a:p>
        </p:txBody>
      </p:sp>
      <p:sp>
        <p:nvSpPr>
          <p:cNvPr id="5" name="Footer Placeholder 4">
            <a:extLst>
              <a:ext uri="{FF2B5EF4-FFF2-40B4-BE49-F238E27FC236}">
                <a16:creationId xmlns:a16="http://schemas.microsoft.com/office/drawing/2014/main" id="{E5188FBE-078A-867B-C246-B75C3E8B266A}"/>
              </a:ext>
            </a:extLst>
          </p:cNvPr>
          <p:cNvSpPr>
            <a:spLocks noGrp="1"/>
          </p:cNvSpPr>
          <p:nvPr>
            <p:ph type="ftr" sz="quarter" idx="11"/>
          </p:nvPr>
        </p:nvSpPr>
        <p:spPr>
          <a:xfrm>
            <a:off x="4038600" y="6501494"/>
            <a:ext cx="4114800" cy="365125"/>
          </a:xfrm>
        </p:spPr>
        <p:txBody>
          <a:bodyPr/>
          <a:lstStyle/>
          <a:p>
            <a:r>
              <a:rPr lang="it-IT"/>
              <a:t>ASC meeting  -  Paris  -  11/03/2024</a:t>
            </a:r>
          </a:p>
        </p:txBody>
      </p:sp>
      <p:sp>
        <p:nvSpPr>
          <p:cNvPr id="6" name="Slide Number Placeholder 5">
            <a:extLst>
              <a:ext uri="{FF2B5EF4-FFF2-40B4-BE49-F238E27FC236}">
                <a16:creationId xmlns:a16="http://schemas.microsoft.com/office/drawing/2014/main" id="{25B4BE16-126A-4BB8-E164-57FEBA005BA1}"/>
              </a:ext>
            </a:extLst>
          </p:cNvPr>
          <p:cNvSpPr>
            <a:spLocks noGrp="1"/>
          </p:cNvSpPr>
          <p:nvPr>
            <p:ph type="sldNum" sz="quarter" idx="12"/>
          </p:nvPr>
        </p:nvSpPr>
        <p:spPr/>
        <p:txBody>
          <a:bodyPr/>
          <a:lstStyle/>
          <a:p>
            <a:fld id="{6B04A524-CB65-1E4A-A41B-BCE3365ABF95}" type="slidenum">
              <a:rPr lang="it-IT" smtClean="0"/>
              <a:t>23</a:t>
            </a:fld>
            <a:endParaRPr lang="it-IT"/>
          </a:p>
        </p:txBody>
      </p:sp>
      <p:sp>
        <p:nvSpPr>
          <p:cNvPr id="8" name="TextBox 7">
            <a:extLst>
              <a:ext uri="{FF2B5EF4-FFF2-40B4-BE49-F238E27FC236}">
                <a16:creationId xmlns:a16="http://schemas.microsoft.com/office/drawing/2014/main" id="{9633C049-B4C3-DC0F-3BC6-69569BD1C008}"/>
              </a:ext>
            </a:extLst>
          </p:cNvPr>
          <p:cNvSpPr txBox="1"/>
          <p:nvPr/>
        </p:nvSpPr>
        <p:spPr>
          <a:xfrm>
            <a:off x="2811236" y="1555626"/>
            <a:ext cx="1741714" cy="369332"/>
          </a:xfrm>
          <a:prstGeom prst="rect">
            <a:avLst/>
          </a:prstGeom>
          <a:noFill/>
        </p:spPr>
        <p:txBody>
          <a:bodyPr wrap="square" rtlCol="0">
            <a:spAutoFit/>
          </a:bodyPr>
          <a:lstStyle/>
          <a:p>
            <a:r>
              <a:rPr lang="en-IT" dirty="0">
                <a:solidFill>
                  <a:schemeClr val="bg1"/>
                </a:solidFill>
              </a:rPr>
              <a:t>No discount</a:t>
            </a:r>
          </a:p>
        </p:txBody>
      </p:sp>
      <p:sp>
        <p:nvSpPr>
          <p:cNvPr id="10" name="TextBox 9">
            <a:extLst>
              <a:ext uri="{FF2B5EF4-FFF2-40B4-BE49-F238E27FC236}">
                <a16:creationId xmlns:a16="http://schemas.microsoft.com/office/drawing/2014/main" id="{EEBF3A63-8240-EC8B-659E-8F8A1C859312}"/>
              </a:ext>
            </a:extLst>
          </p:cNvPr>
          <p:cNvSpPr txBox="1"/>
          <p:nvPr/>
        </p:nvSpPr>
        <p:spPr>
          <a:xfrm>
            <a:off x="5296861" y="1557874"/>
            <a:ext cx="1741714" cy="369332"/>
          </a:xfrm>
          <a:prstGeom prst="rect">
            <a:avLst/>
          </a:prstGeom>
          <a:noFill/>
        </p:spPr>
        <p:txBody>
          <a:bodyPr wrap="square" rtlCol="0">
            <a:spAutoFit/>
          </a:bodyPr>
          <a:lstStyle/>
          <a:p>
            <a:r>
              <a:rPr lang="en-IT" dirty="0">
                <a:solidFill>
                  <a:schemeClr val="bg1"/>
                </a:solidFill>
              </a:rPr>
              <a:t>With discount</a:t>
            </a:r>
          </a:p>
        </p:txBody>
      </p:sp>
      <p:pic>
        <p:nvPicPr>
          <p:cNvPr id="14" name="Picture 13">
            <a:extLst>
              <a:ext uri="{FF2B5EF4-FFF2-40B4-BE49-F238E27FC236}">
                <a16:creationId xmlns:a16="http://schemas.microsoft.com/office/drawing/2014/main" id="{17927689-D223-35C6-A8EB-F752931DFBF6}"/>
              </a:ext>
            </a:extLst>
          </p:cNvPr>
          <p:cNvPicPr>
            <a:picLocks noChangeAspect="1"/>
          </p:cNvPicPr>
          <p:nvPr/>
        </p:nvPicPr>
        <p:blipFill>
          <a:blip r:embed="rId2"/>
          <a:stretch>
            <a:fillRect/>
          </a:stretch>
        </p:blipFill>
        <p:spPr>
          <a:xfrm>
            <a:off x="2563906" y="1924958"/>
            <a:ext cx="2259106" cy="4286250"/>
          </a:xfrm>
          <a:prstGeom prst="rect">
            <a:avLst/>
          </a:prstGeom>
        </p:spPr>
      </p:pic>
      <p:pic>
        <p:nvPicPr>
          <p:cNvPr id="16" name="Picture 15">
            <a:extLst>
              <a:ext uri="{FF2B5EF4-FFF2-40B4-BE49-F238E27FC236}">
                <a16:creationId xmlns:a16="http://schemas.microsoft.com/office/drawing/2014/main" id="{65E58BFB-668E-B014-6AAA-162618C16D98}"/>
              </a:ext>
            </a:extLst>
          </p:cNvPr>
          <p:cNvPicPr>
            <a:picLocks noChangeAspect="1"/>
          </p:cNvPicPr>
          <p:nvPr/>
        </p:nvPicPr>
        <p:blipFill>
          <a:blip r:embed="rId3"/>
          <a:stretch>
            <a:fillRect/>
          </a:stretch>
        </p:blipFill>
        <p:spPr>
          <a:xfrm>
            <a:off x="5211537" y="1916022"/>
            <a:ext cx="4121097" cy="4295186"/>
          </a:xfrm>
          <a:prstGeom prst="rect">
            <a:avLst/>
          </a:prstGeom>
        </p:spPr>
      </p:pic>
      <p:sp>
        <p:nvSpPr>
          <p:cNvPr id="3" name="ZoneTexte 2"/>
          <p:cNvSpPr txBox="1"/>
          <p:nvPr/>
        </p:nvSpPr>
        <p:spPr>
          <a:xfrm rot="19712540">
            <a:off x="3591204" y="988936"/>
            <a:ext cx="2161542" cy="646331"/>
          </a:xfrm>
          <a:prstGeom prst="rect">
            <a:avLst/>
          </a:prstGeom>
          <a:noFill/>
        </p:spPr>
        <p:txBody>
          <a:bodyPr wrap="square" rtlCol="0">
            <a:spAutoFit/>
          </a:bodyPr>
          <a:lstStyle/>
          <a:p>
            <a:r>
              <a:rPr lang="fr-FR" dirty="0" smtClean="0"/>
              <a:t>No discounts </a:t>
            </a:r>
            <a:r>
              <a:rPr lang="fr-FR" dirty="0" err="1" smtClean="0"/>
              <a:t>with</a:t>
            </a:r>
            <a:r>
              <a:rPr lang="fr-FR" dirty="0" smtClean="0"/>
              <a:t> 1.5% inflation</a:t>
            </a:r>
            <a:endParaRPr lang="fr-FR" dirty="0"/>
          </a:p>
        </p:txBody>
      </p:sp>
      <p:sp>
        <p:nvSpPr>
          <p:cNvPr id="11" name="ZoneTexte 10"/>
          <p:cNvSpPr txBox="1"/>
          <p:nvPr/>
        </p:nvSpPr>
        <p:spPr>
          <a:xfrm rot="19712540">
            <a:off x="6300043" y="1035696"/>
            <a:ext cx="1770405" cy="646331"/>
          </a:xfrm>
          <a:prstGeom prst="rect">
            <a:avLst/>
          </a:prstGeom>
          <a:noFill/>
        </p:spPr>
        <p:txBody>
          <a:bodyPr wrap="square" rtlCol="0">
            <a:spAutoFit/>
          </a:bodyPr>
          <a:lstStyle/>
          <a:p>
            <a:r>
              <a:rPr lang="fr-FR" dirty="0" smtClean="0"/>
              <a:t> discounts </a:t>
            </a:r>
            <a:r>
              <a:rPr lang="fr-FR" dirty="0" err="1" smtClean="0"/>
              <a:t>with</a:t>
            </a:r>
            <a:r>
              <a:rPr lang="fr-FR" dirty="0" smtClean="0"/>
              <a:t> 1.5% inflation</a:t>
            </a:r>
            <a:endParaRPr lang="fr-FR" dirty="0"/>
          </a:p>
        </p:txBody>
      </p:sp>
      <p:sp>
        <p:nvSpPr>
          <p:cNvPr id="12" name="ZoneTexte 11"/>
          <p:cNvSpPr txBox="1"/>
          <p:nvPr/>
        </p:nvSpPr>
        <p:spPr>
          <a:xfrm rot="19712540">
            <a:off x="7912205" y="1035695"/>
            <a:ext cx="1770405" cy="646331"/>
          </a:xfrm>
          <a:prstGeom prst="rect">
            <a:avLst/>
          </a:prstGeom>
          <a:noFill/>
        </p:spPr>
        <p:txBody>
          <a:bodyPr wrap="square" rtlCol="0">
            <a:spAutoFit/>
          </a:bodyPr>
          <a:lstStyle/>
          <a:p>
            <a:r>
              <a:rPr lang="fr-FR" dirty="0" smtClean="0"/>
              <a:t> discounts </a:t>
            </a:r>
            <a:r>
              <a:rPr lang="fr-FR" dirty="0" err="1" smtClean="0"/>
              <a:t>with</a:t>
            </a:r>
            <a:r>
              <a:rPr lang="fr-FR" dirty="0" smtClean="0"/>
              <a:t> 2.5% inflation</a:t>
            </a:r>
            <a:endParaRPr lang="fr-FR" dirty="0"/>
          </a:p>
        </p:txBody>
      </p:sp>
      <p:sp>
        <p:nvSpPr>
          <p:cNvPr id="9" name="Ellipse 8"/>
          <p:cNvSpPr/>
          <p:nvPr/>
        </p:nvSpPr>
        <p:spPr>
          <a:xfrm>
            <a:off x="8610600" y="5261811"/>
            <a:ext cx="838200" cy="4251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courbée vers le bas 12"/>
          <p:cNvSpPr/>
          <p:nvPr/>
        </p:nvSpPr>
        <p:spPr>
          <a:xfrm>
            <a:off x="7339263" y="4989095"/>
            <a:ext cx="1515979" cy="272716"/>
          </a:xfrm>
          <a:prstGeom prst="curved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Flèche courbée vers le bas 16"/>
          <p:cNvSpPr/>
          <p:nvPr/>
        </p:nvSpPr>
        <p:spPr>
          <a:xfrm flipV="1">
            <a:off x="7338976" y="6211208"/>
            <a:ext cx="1829087" cy="586216"/>
          </a:xfrm>
          <a:prstGeom prst="curved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6063979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Autofit/>
          </a:bodyPr>
          <a:lstStyle/>
          <a:p>
            <a:r>
              <a:rPr lang="fr-FR" sz="4400" dirty="0" err="1" smtClean="0"/>
              <a:t>Thanks</a:t>
            </a:r>
            <a:r>
              <a:rPr lang="fr-FR" sz="4400" dirty="0" smtClean="0"/>
              <a:t> to all AGATA </a:t>
            </a:r>
            <a:r>
              <a:rPr lang="fr-FR" sz="4400" dirty="0" err="1" smtClean="0"/>
              <a:t>contributors</a:t>
            </a:r>
            <a:r>
              <a:rPr lang="fr-FR" sz="4400" dirty="0" smtClean="0"/>
              <a:t/>
            </a:r>
            <a:br>
              <a:rPr lang="fr-FR" sz="4400" dirty="0" smtClean="0"/>
            </a:br>
            <a:r>
              <a:rPr lang="fr-FR" sz="4400" dirty="0" smtClean="0"/>
              <a:t>++ The local team LNL/PD</a:t>
            </a:r>
            <a:br>
              <a:rPr lang="fr-FR" sz="4400" dirty="0" smtClean="0"/>
            </a:br>
            <a:r>
              <a:rPr lang="fr-FR" sz="4400" dirty="0"/>
              <a:t/>
            </a:r>
            <a:br>
              <a:rPr lang="fr-FR" sz="4400" dirty="0"/>
            </a:br>
            <a:endParaRPr lang="fr-FR" sz="4400" dirty="0"/>
          </a:p>
        </p:txBody>
      </p:sp>
    </p:spTree>
    <p:extLst>
      <p:ext uri="{BB962C8B-B14F-4D97-AF65-F5344CB8AC3E}">
        <p14:creationId xmlns:p14="http://schemas.microsoft.com/office/powerpoint/2010/main" val="1746070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95" y="2236149"/>
            <a:ext cx="7986496" cy="4084440"/>
          </a:xfrm>
          <a:prstGeom prst="rect">
            <a:avLst/>
          </a:prstGeom>
        </p:spPr>
      </p:pic>
      <p:sp>
        <p:nvSpPr>
          <p:cNvPr id="5" name="Title 1"/>
          <p:cNvSpPr txBox="1">
            <a:spLocks noChangeArrowheads="1"/>
          </p:cNvSpPr>
          <p:nvPr/>
        </p:nvSpPr>
        <p:spPr>
          <a:xfrm>
            <a:off x="6079958" y="1326211"/>
            <a:ext cx="7098630" cy="917961"/>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r>
              <a:rPr lang="it-IT" altLang="fr-FR" sz="2000" dirty="0"/>
              <a:t>Next is </a:t>
            </a:r>
            <a:r>
              <a:rPr lang="it-IT" altLang="fr-FR" sz="2000" dirty="0">
                <a:hlinkClick r:id="rId3"/>
              </a:rPr>
              <a:t>AGATA@GANIL.2</a:t>
            </a:r>
            <a:r>
              <a:rPr lang="it-IT" altLang="fr-FR" sz="2000" dirty="0"/>
              <a:t> from mid-2028</a:t>
            </a:r>
          </a:p>
        </p:txBody>
      </p:sp>
      <p:cxnSp>
        <p:nvCxnSpPr>
          <p:cNvPr id="3" name="Connecteur droit avec flèche 2"/>
          <p:cNvCxnSpPr/>
          <p:nvPr/>
        </p:nvCxnSpPr>
        <p:spPr>
          <a:xfrm flipH="1" flipV="1">
            <a:off x="5205664" y="4098760"/>
            <a:ext cx="2757125" cy="1541259"/>
          </a:xfrm>
          <a:prstGeom prst="straightConnector1">
            <a:avLst/>
          </a:prstGeom>
          <a:ln w="3810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788181" y="5751672"/>
            <a:ext cx="1598836" cy="646331"/>
          </a:xfrm>
          <a:prstGeom prst="rect">
            <a:avLst/>
          </a:prstGeom>
          <a:noFill/>
        </p:spPr>
        <p:txBody>
          <a:bodyPr wrap="none" rtlCol="0">
            <a:spAutoFit/>
          </a:bodyPr>
          <a:lstStyle/>
          <a:p>
            <a:r>
              <a:rPr lang="fr-FR" dirty="0">
                <a:hlinkClick r:id="rId4"/>
              </a:rPr>
              <a:t>www.agata.org</a:t>
            </a:r>
            <a:endParaRPr lang="fr-FR" dirty="0"/>
          </a:p>
          <a:p>
            <a:endParaRPr lang="fr-FR" dirty="0"/>
          </a:p>
        </p:txBody>
      </p:sp>
      <p:pic>
        <p:nvPicPr>
          <p:cNvPr id="8" name="Image 7">
            <a:extLst>
              <a:ext uri="{FF2B5EF4-FFF2-40B4-BE49-F238E27FC236}">
                <a16:creationId xmlns:a16="http://schemas.microsoft.com/office/drawing/2014/main" id="{2EFD4BD0-4EA2-0105-22E6-47C90EE74A7F}"/>
              </a:ext>
            </a:extLst>
          </p:cNvPr>
          <p:cNvPicPr>
            <a:picLocks noChangeAspect="1"/>
          </p:cNvPicPr>
          <p:nvPr/>
        </p:nvPicPr>
        <p:blipFill>
          <a:blip r:embed="rId5"/>
          <a:stretch>
            <a:fillRect/>
          </a:stretch>
        </p:blipFill>
        <p:spPr>
          <a:xfrm>
            <a:off x="9316575" y="5560512"/>
            <a:ext cx="876476" cy="382320"/>
          </a:xfrm>
          <a:prstGeom prst="rect">
            <a:avLst/>
          </a:prstGeom>
        </p:spPr>
      </p:pic>
      <p:pic>
        <p:nvPicPr>
          <p:cNvPr id="10" name="Image 9"/>
          <p:cNvPicPr>
            <a:picLocks noChangeAspect="1"/>
          </p:cNvPicPr>
          <p:nvPr/>
        </p:nvPicPr>
        <p:blipFill>
          <a:blip r:embed="rId6"/>
          <a:stretch>
            <a:fillRect/>
          </a:stretch>
        </p:blipFill>
        <p:spPr>
          <a:xfrm>
            <a:off x="7962789" y="5640795"/>
            <a:ext cx="1353786" cy="1191960"/>
          </a:xfrm>
          <a:prstGeom prst="rect">
            <a:avLst/>
          </a:prstGeom>
        </p:spPr>
      </p:pic>
      <p:sp>
        <p:nvSpPr>
          <p:cNvPr id="11" name="Rectangle 10"/>
          <p:cNvSpPr/>
          <p:nvPr/>
        </p:nvSpPr>
        <p:spPr>
          <a:xfrm>
            <a:off x="9274945" y="5943792"/>
            <a:ext cx="1884875" cy="584775"/>
          </a:xfrm>
          <a:prstGeom prst="rect">
            <a:avLst/>
          </a:prstGeom>
        </p:spPr>
        <p:txBody>
          <a:bodyPr wrap="none">
            <a:spAutoFit/>
          </a:bodyPr>
          <a:lstStyle/>
          <a:p>
            <a:r>
              <a:rPr lang="fr-FR" sz="1600" dirty="0">
                <a:hlinkClick r:id="rId7"/>
              </a:rPr>
              <a:t>https://grit.in2p3.fr/</a:t>
            </a:r>
            <a:endParaRPr lang="fr-FR" sz="1600" dirty="0"/>
          </a:p>
          <a:p>
            <a:endParaRPr lang="fr-FR" sz="1600" dirty="0"/>
          </a:p>
        </p:txBody>
      </p:sp>
      <p:sp>
        <p:nvSpPr>
          <p:cNvPr id="6" name="Rectangle 5"/>
          <p:cNvSpPr/>
          <p:nvPr/>
        </p:nvSpPr>
        <p:spPr>
          <a:xfrm>
            <a:off x="639835" y="6253507"/>
            <a:ext cx="3645357" cy="646331"/>
          </a:xfrm>
          <a:prstGeom prst="rect">
            <a:avLst/>
          </a:prstGeom>
        </p:spPr>
        <p:txBody>
          <a:bodyPr wrap="none">
            <a:spAutoFit/>
          </a:bodyPr>
          <a:lstStyle/>
          <a:p>
            <a:r>
              <a:rPr lang="fr-FR" dirty="0">
                <a:hlinkClick r:id="rId8"/>
              </a:rPr>
              <a:t>https://indico.in2p3.fr/event/34661</a:t>
            </a:r>
            <a:r>
              <a:rPr lang="fr-FR" dirty="0" smtClean="0">
                <a:hlinkClick r:id="rId8"/>
              </a:rPr>
              <a:t>/</a:t>
            </a:r>
            <a:endParaRPr lang="fr-FR" dirty="0" smtClean="0"/>
          </a:p>
          <a:p>
            <a:endParaRPr lang="fr-FR" dirty="0"/>
          </a:p>
        </p:txBody>
      </p:sp>
      <p:pic>
        <p:nvPicPr>
          <p:cNvPr id="9" name="Image 8"/>
          <p:cNvPicPr>
            <a:picLocks noChangeAspect="1"/>
          </p:cNvPicPr>
          <p:nvPr/>
        </p:nvPicPr>
        <p:blipFill>
          <a:blip r:embed="rId9"/>
          <a:stretch>
            <a:fillRect/>
          </a:stretch>
        </p:blipFill>
        <p:spPr>
          <a:xfrm>
            <a:off x="273804" y="162409"/>
            <a:ext cx="5682079" cy="1869551"/>
          </a:xfrm>
          <a:prstGeom prst="rect">
            <a:avLst/>
          </a:prstGeom>
        </p:spPr>
      </p:pic>
    </p:spTree>
    <p:extLst>
      <p:ext uri="{BB962C8B-B14F-4D97-AF65-F5344CB8AC3E}">
        <p14:creationId xmlns:p14="http://schemas.microsoft.com/office/powerpoint/2010/main" val="34050253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80213" y="0"/>
            <a:ext cx="8563832" cy="6712810"/>
          </a:xfrm>
          <a:prstGeom prst="rect">
            <a:avLst/>
          </a:prstGeom>
        </p:spPr>
      </p:pic>
      <p:sp>
        <p:nvSpPr>
          <p:cNvPr id="3" name="ZoneTexte 2"/>
          <p:cNvSpPr txBox="1"/>
          <p:nvPr/>
        </p:nvSpPr>
        <p:spPr>
          <a:xfrm>
            <a:off x="6609348" y="3694177"/>
            <a:ext cx="5352498" cy="2308324"/>
          </a:xfrm>
          <a:prstGeom prst="rect">
            <a:avLst/>
          </a:prstGeom>
          <a:noFill/>
        </p:spPr>
        <p:txBody>
          <a:bodyPr wrap="square" rtlCol="0">
            <a:spAutoFit/>
          </a:bodyPr>
          <a:lstStyle/>
          <a:p>
            <a:pPr marL="285750" indent="-285750">
              <a:buFont typeface="Wingdings" panose="05000000000000000000" pitchFamily="2" charset="2"/>
              <a:buChar char="q"/>
            </a:pPr>
            <a:r>
              <a:rPr lang="en-GB" dirty="0" smtClean="0"/>
              <a:t>The AMB meets every month by zoom</a:t>
            </a:r>
          </a:p>
          <a:p>
            <a:pPr marL="285750" indent="-285750">
              <a:buFont typeface="Wingdings" panose="05000000000000000000" pitchFamily="2" charset="2"/>
              <a:buChar char="q"/>
            </a:pPr>
            <a:endParaRPr lang="en-GB" dirty="0" smtClean="0"/>
          </a:p>
          <a:p>
            <a:pPr marL="285750" indent="-285750">
              <a:buFont typeface="Wingdings" panose="05000000000000000000" pitchFamily="2" charset="2"/>
              <a:buChar char="q"/>
            </a:pPr>
            <a:r>
              <a:rPr lang="en-GB" dirty="0" smtClean="0"/>
              <a:t>The February AMB meeting was in presence in Paris, first one since </a:t>
            </a:r>
            <a:r>
              <a:rPr lang="en-GB" dirty="0" err="1" smtClean="0"/>
              <a:t>Covid</a:t>
            </a:r>
            <a:endParaRPr lang="en-GB" dirty="0" smtClean="0"/>
          </a:p>
          <a:p>
            <a:pPr marL="285750" indent="-285750">
              <a:buFont typeface="Wingdings" panose="05000000000000000000" pitchFamily="2" charset="2"/>
              <a:buChar char="q"/>
            </a:pPr>
            <a:endParaRPr lang="en-GB" dirty="0" smtClean="0"/>
          </a:p>
          <a:p>
            <a:pPr marL="285750" indent="-285750">
              <a:buFont typeface="Wingdings" panose="05000000000000000000" pitchFamily="2" charset="2"/>
              <a:buChar char="q"/>
            </a:pPr>
            <a:r>
              <a:rPr lang="en-GB" dirty="0" smtClean="0"/>
              <a:t>The June AMB meeting included all team leaders. We will repeat this format ~3 times per year </a:t>
            </a:r>
          </a:p>
          <a:p>
            <a:pPr lvl="1"/>
            <a:r>
              <a:rPr lang="en-GB" dirty="0" smtClean="0">
                <a:sym typeface="Wingdings" panose="05000000000000000000" pitchFamily="2" charset="2"/>
              </a:rPr>
              <a:t> Next one will be the </a:t>
            </a:r>
            <a:r>
              <a:rPr lang="en-GB" dirty="0">
                <a:sym typeface="Wingdings" panose="05000000000000000000" pitchFamily="2" charset="2"/>
              </a:rPr>
              <a:t>D</a:t>
            </a:r>
            <a:r>
              <a:rPr lang="en-GB" dirty="0" smtClean="0">
                <a:sym typeface="Wingdings" panose="05000000000000000000" pitchFamily="2" charset="2"/>
              </a:rPr>
              <a:t>ecember meeting</a:t>
            </a:r>
            <a:endParaRPr lang="en-GB" dirty="0"/>
          </a:p>
        </p:txBody>
      </p:sp>
      <p:sp>
        <p:nvSpPr>
          <p:cNvPr id="7" name="Rectangle 6"/>
          <p:cNvSpPr/>
          <p:nvPr/>
        </p:nvSpPr>
        <p:spPr>
          <a:xfrm>
            <a:off x="1929642" y="6090841"/>
            <a:ext cx="1423158" cy="489205"/>
          </a:xfrm>
          <a:prstGeom prst="rect">
            <a:avLst/>
          </a:prstGeom>
          <a:noFill/>
          <a:ln w="5715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7767889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5617330" y="2455755"/>
            <a:ext cx="6669602" cy="4060288"/>
          </a:xfrm>
          <a:prstGeom prst="rect">
            <a:avLst/>
          </a:prstGeom>
        </p:spPr>
      </p:pic>
      <p:pic>
        <p:nvPicPr>
          <p:cNvPr id="5" name="Picture 6" descr="logoAgata"/>
          <p:cNvPicPr>
            <a:picLocks noChangeAspect="1" noChangeArrowheads="1"/>
          </p:cNvPicPr>
          <p:nvPr/>
        </p:nvPicPr>
        <p:blipFill>
          <a:blip r:embed="rId3" cstate="print">
            <a:extLst>
              <a:ext uri="{28A0092B-C50C-407E-A947-70E740481C1C}">
                <a14:useLocalDpi xmlns:a14="http://schemas.microsoft.com/office/drawing/2010/main" val="0"/>
              </a:ext>
            </a:extLst>
          </a:blip>
          <a:srcRect l="9920" t="10983" r="11336" b="11676"/>
          <a:stretch>
            <a:fillRect/>
          </a:stretch>
        </p:blipFill>
        <p:spPr bwMode="auto">
          <a:xfrm>
            <a:off x="424797" y="92695"/>
            <a:ext cx="978851" cy="1296144"/>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1720733" y="633058"/>
            <a:ext cx="6225615" cy="646331"/>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The detailed Project Plan : </a:t>
            </a:r>
            <a:r>
              <a:rPr lang="en-US" dirty="0" smtClean="0"/>
              <a:t>ATRIUM-563607, ATRIUM-563609  </a:t>
            </a:r>
            <a:endParaRPr lang="en-US" i="1"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7" name="ZoneTexte 6"/>
          <p:cNvSpPr txBox="1"/>
          <p:nvPr/>
        </p:nvSpPr>
        <p:spPr>
          <a:xfrm>
            <a:off x="1720733" y="48283"/>
            <a:ext cx="4012637" cy="584775"/>
          </a:xfrm>
          <a:prstGeom prst="rect">
            <a:avLst/>
          </a:prstGeom>
          <a:noFill/>
        </p:spPr>
        <p:txBody>
          <a:bodyPr wrap="none" rtlCol="0">
            <a:spAutoFit/>
          </a:bodyPr>
          <a:lstStyle/>
          <a:p>
            <a:r>
              <a:rPr lang="en-US" sz="3200" dirty="0" smtClean="0">
                <a:latin typeface="Arial" panose="020B0604020202020204" pitchFamily="34" charset="0"/>
                <a:cs typeface="Arial" panose="020B0604020202020204" pitchFamily="34" charset="0"/>
              </a:rPr>
              <a:t>Project Plan Phase 2</a:t>
            </a:r>
            <a:endParaRPr lang="en-US" sz="3200" dirty="0">
              <a:latin typeface="Arial" panose="020B0604020202020204" pitchFamily="34" charset="0"/>
              <a:cs typeface="Arial" panose="020B0604020202020204" pitchFamily="34" charset="0"/>
            </a:endParaRPr>
          </a:p>
        </p:txBody>
      </p:sp>
      <p:sp>
        <p:nvSpPr>
          <p:cNvPr id="23" name="ZoneTexte 22"/>
          <p:cNvSpPr txBox="1"/>
          <p:nvPr/>
        </p:nvSpPr>
        <p:spPr>
          <a:xfrm>
            <a:off x="158783" y="2420634"/>
            <a:ext cx="5244860" cy="3600986"/>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The </a:t>
            </a:r>
            <a:r>
              <a:rPr lang="en-US" sz="1200" dirty="0">
                <a:latin typeface="Arial" panose="020B0604020202020204" pitchFamily="34" charset="0"/>
                <a:cs typeface="Arial" panose="020B0604020202020204" pitchFamily="34" charset="0"/>
              </a:rPr>
              <a:t>present </a:t>
            </a:r>
            <a:r>
              <a:rPr lang="en-US" sz="1200" dirty="0" smtClean="0">
                <a:latin typeface="Arial" panose="020B0604020202020204" pitchFamily="34" charset="0"/>
                <a:cs typeface="Arial" panose="020B0604020202020204" pitchFamily="34" charset="0"/>
              </a:rPr>
              <a:t>project plan, conceived technically for a 4</a:t>
            </a:r>
            <a:r>
              <a:rPr lang="en-US" sz="1200" dirty="0" smtClean="0">
                <a:latin typeface="Symbol" panose="05050102010706020507" pitchFamily="18" charset="2"/>
                <a:cs typeface="Arial" panose="020B0604020202020204" pitchFamily="34" charset="0"/>
              </a:rPr>
              <a:t>p</a:t>
            </a:r>
            <a:r>
              <a:rPr lang="en-US" sz="1200" dirty="0" smtClean="0">
                <a:latin typeface="Arial" panose="020B0604020202020204" pitchFamily="34" charset="0"/>
                <a:cs typeface="Arial" panose="020B0604020202020204" pitchFamily="34" charset="0"/>
              </a:rPr>
              <a:t> array,</a:t>
            </a:r>
            <a:endParaRPr lang="en-US" sz="1200" dirty="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foresees the construction of a 3</a:t>
            </a:r>
            <a:r>
              <a:rPr lang="en-US" sz="1200" dirty="0" smtClean="0">
                <a:latin typeface="Symbol" panose="05050102010706020507" pitchFamily="18" charset="2"/>
                <a:cs typeface="Arial" panose="020B0604020202020204" pitchFamily="34" charset="0"/>
              </a:rPr>
              <a:t>p</a:t>
            </a:r>
            <a:r>
              <a:rPr lang="en-US" sz="1200" dirty="0" smtClean="0">
                <a:latin typeface="Arial" panose="020B0604020202020204" pitchFamily="34" charset="0"/>
                <a:cs typeface="Arial" panose="020B0604020202020204" pitchFamily="34" charset="0"/>
              </a:rPr>
              <a:t> array with capital investment from 2021 to </a:t>
            </a:r>
            <a:r>
              <a:rPr lang="en-US" sz="1200" dirty="0">
                <a:latin typeface="Arial" panose="020B0604020202020204" pitchFamily="34" charset="0"/>
                <a:cs typeface="Arial" panose="020B0604020202020204" pitchFamily="34" charset="0"/>
              </a:rPr>
              <a:t>2030, consistent with the </a:t>
            </a:r>
            <a:r>
              <a:rPr lang="en-US" sz="1200" dirty="0" err="1" smtClean="0">
                <a:latin typeface="Arial" panose="020B0604020202020204" pitchFamily="34" charset="0"/>
                <a:cs typeface="Arial" panose="020B0604020202020204" pitchFamily="34" charset="0"/>
              </a:rPr>
              <a:t>MoU</a:t>
            </a:r>
            <a:r>
              <a:rPr lang="en-US" sz="1200" dirty="0" smtClean="0">
                <a:latin typeface="Arial" panose="020B0604020202020204" pitchFamily="34" charset="0"/>
                <a:cs typeface="Arial" panose="020B0604020202020204" pitchFamily="34" charset="0"/>
              </a:rPr>
              <a:t>, </a:t>
            </a:r>
          </a:p>
          <a:p>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The production of the Triple Clusters constrains the project</a:t>
            </a:r>
          </a:p>
          <a:p>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The project plan is based on an annual production of 2-3 Triple Clusters (ordered, produced, assembled and tested)</a:t>
            </a:r>
          </a:p>
          <a:p>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sym typeface="Wingdings" panose="05000000000000000000" pitchFamily="2" charset="2"/>
              </a:rPr>
              <a:t> A 2</a:t>
            </a:r>
            <a:r>
              <a:rPr lang="en-US" sz="1200" dirty="0" smtClean="0">
                <a:latin typeface="Symbol" panose="05050102010706020507" pitchFamily="18" charset="2"/>
                <a:cs typeface="Arial" panose="020B0604020202020204" pitchFamily="34" charset="0"/>
                <a:sym typeface="Wingdings" panose="05000000000000000000" pitchFamily="2" charset="2"/>
              </a:rPr>
              <a:t>p</a:t>
            </a:r>
            <a:r>
              <a:rPr lang="en-US" sz="1200" dirty="0" smtClean="0">
                <a:latin typeface="Arial" panose="020B0604020202020204" pitchFamily="34" charset="0"/>
                <a:cs typeface="Arial" panose="020B0604020202020204" pitchFamily="34" charset="0"/>
                <a:sym typeface="Wingdings" panose="05000000000000000000" pitchFamily="2" charset="2"/>
              </a:rPr>
              <a:t> system available by the end of the LNL campaign ( &gt;2026) and for the start of the next campaign (SPES, FAIR, GANIL, ISOLDE …)</a:t>
            </a:r>
          </a:p>
          <a:p>
            <a:endParaRPr lang="en-US" sz="1200" dirty="0" smtClean="0">
              <a:latin typeface="Arial" panose="020B0604020202020204" pitchFamily="34" charset="0"/>
              <a:cs typeface="Arial" panose="020B0604020202020204" pitchFamily="34" charset="0"/>
              <a:sym typeface="Wingdings" panose="05000000000000000000" pitchFamily="2" charset="2"/>
            </a:endParaRPr>
          </a:p>
          <a:p>
            <a:endParaRPr lang="en-US" sz="1200" dirty="0" smtClean="0">
              <a:latin typeface="Arial" panose="020B0604020202020204" pitchFamily="34" charset="0"/>
              <a:cs typeface="Arial" panose="020B0604020202020204" pitchFamily="34" charset="0"/>
              <a:sym typeface="Wingdings" panose="05000000000000000000" pitchFamily="2" charset="2"/>
            </a:endParaRPr>
          </a:p>
          <a:p>
            <a:r>
              <a:rPr lang="en-US" sz="1200" dirty="0" smtClean="0">
                <a:solidFill>
                  <a:srgbClr val="FF0000"/>
                </a:solidFill>
                <a:latin typeface="Arial" panose="020B0604020202020204" pitchFamily="34" charset="0"/>
                <a:cs typeface="Arial" panose="020B0604020202020204" pitchFamily="34" charset="0"/>
                <a:sym typeface="Wingdings" panose="05000000000000000000" pitchFamily="2" charset="2"/>
              </a:rPr>
              <a:t>In 2025, the project will be reviewed by the funding agency to allow the signature of the Phase 2 </a:t>
            </a:r>
            <a:r>
              <a:rPr lang="en-US" sz="1200"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MoU</a:t>
            </a:r>
            <a:r>
              <a:rPr lang="en-US" sz="1200" dirty="0" smtClean="0">
                <a:solidFill>
                  <a:srgbClr val="FF0000"/>
                </a:solidFill>
                <a:latin typeface="Arial" panose="020B0604020202020204" pitchFamily="34" charset="0"/>
                <a:cs typeface="Arial" panose="020B0604020202020204" pitchFamily="34" charset="0"/>
                <a:sym typeface="Wingdings" panose="05000000000000000000" pitchFamily="2" charset="2"/>
              </a:rPr>
              <a:t> [2026-2030]</a:t>
            </a:r>
          </a:p>
          <a:p>
            <a:endParaRPr lang="en-US" sz="1200" dirty="0">
              <a:solidFill>
                <a:srgbClr val="FF0000"/>
              </a:solidFill>
              <a:latin typeface="Arial" panose="020B0604020202020204" pitchFamily="34" charset="0"/>
              <a:cs typeface="Arial" panose="020B0604020202020204" pitchFamily="34" charset="0"/>
              <a:sym typeface="Wingdings" panose="05000000000000000000" pitchFamily="2" charset="2"/>
            </a:endParaRPr>
          </a:p>
          <a:p>
            <a:endParaRPr lang="en-US" sz="1200" dirty="0">
              <a:solidFill>
                <a:srgbClr val="FF0000"/>
              </a:solidFill>
              <a:latin typeface="Arial" panose="020B0604020202020204" pitchFamily="34" charset="0"/>
              <a:cs typeface="Arial" panose="020B0604020202020204" pitchFamily="34" charset="0"/>
              <a:sym typeface="Wingdings" panose="05000000000000000000" pitchFamily="2" charset="2"/>
            </a:endParaRPr>
          </a:p>
          <a:p>
            <a:r>
              <a:rPr lang="en-US" sz="1200" dirty="0" smtClean="0">
                <a:solidFill>
                  <a:srgbClr val="FF0000"/>
                </a:solidFill>
                <a:latin typeface="Arial" panose="020B0604020202020204" pitchFamily="34" charset="0"/>
                <a:cs typeface="Arial" panose="020B0604020202020204" pitchFamily="34" charset="0"/>
                <a:sym typeface="Wingdings" panose="05000000000000000000" pitchFamily="2" charset="2"/>
              </a:rPr>
              <a:t>Project progresses, budgets, timeline (AMB resp.) and scientific output will be considered</a:t>
            </a:r>
          </a:p>
        </p:txBody>
      </p:sp>
      <p:sp>
        <p:nvSpPr>
          <p:cNvPr id="32" name="ZoneTexte 31"/>
          <p:cNvSpPr txBox="1"/>
          <p:nvPr/>
        </p:nvSpPr>
        <p:spPr>
          <a:xfrm rot="16200000">
            <a:off x="8306286" y="4916725"/>
            <a:ext cx="1428596" cy="307777"/>
          </a:xfrm>
          <a:prstGeom prst="rect">
            <a:avLst/>
          </a:prstGeom>
          <a:noFill/>
        </p:spPr>
        <p:txBody>
          <a:bodyPr wrap="none" rtlCol="0">
            <a:spAutoFit/>
          </a:bodyPr>
          <a:lstStyle/>
          <a:p>
            <a:r>
              <a:rPr lang="en-US" sz="1400" i="1" dirty="0" smtClean="0">
                <a:solidFill>
                  <a:schemeClr val="bg1"/>
                </a:solidFill>
                <a:latin typeface="Arial" panose="020B0604020202020204" pitchFamily="34" charset="0"/>
                <a:cs typeface="Arial" panose="020B0604020202020204" pitchFamily="34" charset="0"/>
              </a:rPr>
              <a:t>Main milestone</a:t>
            </a:r>
            <a:endParaRPr lang="en-US" i="1" dirty="0">
              <a:solidFill>
                <a:schemeClr val="bg1"/>
              </a:solidFill>
              <a:latin typeface="Arial" panose="020B0604020202020204" pitchFamily="34" charset="0"/>
              <a:cs typeface="Arial" panose="020B0604020202020204" pitchFamily="34" charset="0"/>
            </a:endParaRPr>
          </a:p>
        </p:txBody>
      </p:sp>
      <p:sp>
        <p:nvSpPr>
          <p:cNvPr id="3" name="ZoneTexte 2"/>
          <p:cNvSpPr txBox="1"/>
          <p:nvPr/>
        </p:nvSpPr>
        <p:spPr>
          <a:xfrm>
            <a:off x="6457951" y="2006153"/>
            <a:ext cx="3593136" cy="369332"/>
          </a:xfrm>
          <a:prstGeom prst="rect">
            <a:avLst/>
          </a:prstGeom>
          <a:noFill/>
        </p:spPr>
        <p:txBody>
          <a:bodyPr wrap="square" rtlCol="0">
            <a:spAutoFit/>
          </a:bodyPr>
          <a:lstStyle/>
          <a:p>
            <a:r>
              <a:rPr lang="en-US" dirty="0" err="1" smtClean="0"/>
              <a:t>MoU</a:t>
            </a:r>
            <a:r>
              <a:rPr lang="en-US" dirty="0" smtClean="0"/>
              <a:t> funding scheme (section 3.6)</a:t>
            </a:r>
            <a:endParaRPr lang="en-US" dirty="0"/>
          </a:p>
        </p:txBody>
      </p:sp>
      <p:grpSp>
        <p:nvGrpSpPr>
          <p:cNvPr id="20" name="Groupe 19"/>
          <p:cNvGrpSpPr/>
          <p:nvPr/>
        </p:nvGrpSpPr>
        <p:grpSpPr>
          <a:xfrm>
            <a:off x="9173199" y="4615385"/>
            <a:ext cx="2698636" cy="671200"/>
            <a:chOff x="2543029" y="3995930"/>
            <a:chExt cx="2698636" cy="671200"/>
          </a:xfrm>
        </p:grpSpPr>
        <p:cxnSp>
          <p:nvCxnSpPr>
            <p:cNvPr id="21" name="Connecteur droit 20"/>
            <p:cNvCxnSpPr/>
            <p:nvPr/>
          </p:nvCxnSpPr>
          <p:spPr>
            <a:xfrm>
              <a:off x="2543029" y="4180596"/>
              <a:ext cx="465667" cy="0"/>
            </a:xfrm>
            <a:prstGeom prst="line">
              <a:avLst/>
            </a:prstGeom>
            <a:ln w="57150">
              <a:solidFill>
                <a:srgbClr val="EFF50B"/>
              </a:solidFill>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2990215" y="3995930"/>
              <a:ext cx="2251450" cy="369332"/>
            </a:xfrm>
            <a:prstGeom prst="rect">
              <a:avLst/>
            </a:prstGeom>
            <a:noFill/>
          </p:spPr>
          <p:txBody>
            <a:bodyPr wrap="none" rtlCol="0">
              <a:spAutoFit/>
            </a:bodyPr>
            <a:lstStyle/>
            <a:p>
              <a:r>
                <a:rPr lang="en-US" dirty="0" smtClean="0">
                  <a:solidFill>
                    <a:schemeClr val="bg1"/>
                  </a:solidFill>
                </a:rPr>
                <a:t>Capsules order placed</a:t>
              </a:r>
              <a:endParaRPr lang="en-US" dirty="0">
                <a:solidFill>
                  <a:schemeClr val="bg1"/>
                </a:solidFill>
              </a:endParaRPr>
            </a:p>
          </p:txBody>
        </p:sp>
        <p:cxnSp>
          <p:nvCxnSpPr>
            <p:cNvPr id="25" name="Connecteur droit 24"/>
            <p:cNvCxnSpPr/>
            <p:nvPr/>
          </p:nvCxnSpPr>
          <p:spPr>
            <a:xfrm>
              <a:off x="2560057" y="4482464"/>
              <a:ext cx="465667"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3007243" y="4297798"/>
              <a:ext cx="2122825" cy="369332"/>
            </a:xfrm>
            <a:prstGeom prst="rect">
              <a:avLst/>
            </a:prstGeom>
            <a:noFill/>
          </p:spPr>
          <p:txBody>
            <a:bodyPr wrap="none" rtlCol="0">
              <a:spAutoFit/>
            </a:bodyPr>
            <a:lstStyle/>
            <a:p>
              <a:r>
                <a:rPr lang="en-US" dirty="0" smtClean="0">
                  <a:solidFill>
                    <a:schemeClr val="bg1"/>
                  </a:solidFill>
                </a:rPr>
                <a:t>Clusters in operation</a:t>
              </a:r>
              <a:endParaRPr lang="en-US" dirty="0">
                <a:solidFill>
                  <a:schemeClr val="bg1"/>
                </a:solidFill>
              </a:endParaRPr>
            </a:p>
          </p:txBody>
        </p:sp>
      </p:grpSp>
      <p:sp>
        <p:nvSpPr>
          <p:cNvPr id="11" name="Rectangle 10"/>
          <p:cNvSpPr/>
          <p:nvPr/>
        </p:nvSpPr>
        <p:spPr>
          <a:xfrm>
            <a:off x="7806906" y="6211019"/>
            <a:ext cx="2311879" cy="215660"/>
          </a:xfrm>
          <a:prstGeom prst="rect">
            <a:avLst/>
          </a:prstGeom>
          <a:gradFill>
            <a:gsLst>
              <a:gs pos="0">
                <a:schemeClr val="tx2">
                  <a:lumMod val="75000"/>
                  <a:tint val="66000"/>
                  <a:satMod val="160000"/>
                </a:schemeClr>
              </a:gs>
              <a:gs pos="28000">
                <a:schemeClr val="bg2">
                  <a:lumMod val="50000"/>
                </a:schemeClr>
              </a:gs>
              <a:gs pos="64000">
                <a:schemeClr val="tx2">
                  <a:lumMod val="75000"/>
                  <a:tint val="23500"/>
                  <a:satMod val="160000"/>
                </a:schemeClr>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ZoneTexte 11"/>
          <p:cNvSpPr txBox="1"/>
          <p:nvPr/>
        </p:nvSpPr>
        <p:spPr>
          <a:xfrm>
            <a:off x="7781246" y="6161083"/>
            <a:ext cx="3283627"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Electronic channels ordered</a:t>
            </a:r>
            <a:endParaRPr lang="en-US" sz="1400" dirty="0">
              <a:latin typeface="Arial" panose="020B0604020202020204" pitchFamily="34" charset="0"/>
              <a:cs typeface="Arial" panose="020B0604020202020204" pitchFamily="34" charset="0"/>
            </a:endParaRPr>
          </a:p>
        </p:txBody>
      </p:sp>
      <p:sp>
        <p:nvSpPr>
          <p:cNvPr id="9" name="Rectangle à coins arrondis 8"/>
          <p:cNvSpPr/>
          <p:nvPr/>
        </p:nvSpPr>
        <p:spPr>
          <a:xfrm>
            <a:off x="7326846" y="4574950"/>
            <a:ext cx="387350" cy="1301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rPr>
              <a:t>62</a:t>
            </a:r>
            <a:endParaRPr lang="fr-FR" sz="1200" dirty="0">
              <a:solidFill>
                <a:schemeClr val="tx1"/>
              </a:solidFill>
            </a:endParaRPr>
          </a:p>
        </p:txBody>
      </p:sp>
      <p:sp>
        <p:nvSpPr>
          <p:cNvPr id="19" name="Rectangle à coins arrondis 18"/>
          <p:cNvSpPr/>
          <p:nvPr/>
        </p:nvSpPr>
        <p:spPr>
          <a:xfrm>
            <a:off x="7776426" y="4420122"/>
            <a:ext cx="387350" cy="1301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rPr>
              <a:t>67</a:t>
            </a:r>
            <a:endParaRPr lang="fr-FR" sz="1200" dirty="0">
              <a:solidFill>
                <a:schemeClr val="tx1"/>
              </a:solidFill>
            </a:endParaRPr>
          </a:p>
        </p:txBody>
      </p:sp>
      <p:sp>
        <p:nvSpPr>
          <p:cNvPr id="24" name="Rectangle à coins arrondis 23"/>
          <p:cNvSpPr/>
          <p:nvPr/>
        </p:nvSpPr>
        <p:spPr>
          <a:xfrm>
            <a:off x="8163776" y="4275618"/>
            <a:ext cx="387350" cy="1301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smtClean="0">
                <a:solidFill>
                  <a:schemeClr val="tx1"/>
                </a:solidFill>
              </a:rPr>
              <a:t>73</a:t>
            </a:r>
            <a:endParaRPr lang="fr-FR" sz="1200" dirty="0">
              <a:solidFill>
                <a:schemeClr val="tx1"/>
              </a:solidFill>
            </a:endParaRPr>
          </a:p>
        </p:txBody>
      </p:sp>
      <p:sp>
        <p:nvSpPr>
          <p:cNvPr id="26" name="Rectangle à coins arrondis 25"/>
          <p:cNvSpPr/>
          <p:nvPr/>
        </p:nvSpPr>
        <p:spPr>
          <a:xfrm>
            <a:off x="8639024" y="4249864"/>
            <a:ext cx="387350" cy="1301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rPr>
              <a:t>75</a:t>
            </a:r>
            <a:endParaRPr lang="fr-FR" sz="1200" dirty="0">
              <a:solidFill>
                <a:schemeClr val="tx1"/>
              </a:solidFill>
            </a:endParaRPr>
          </a:p>
        </p:txBody>
      </p:sp>
      <p:sp>
        <p:nvSpPr>
          <p:cNvPr id="27" name="Rectangle à coins arrondis 26"/>
          <p:cNvSpPr/>
          <p:nvPr/>
        </p:nvSpPr>
        <p:spPr>
          <a:xfrm>
            <a:off x="9114272" y="4117748"/>
            <a:ext cx="387350" cy="1301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rPr>
              <a:t>80</a:t>
            </a:r>
            <a:endParaRPr lang="fr-FR" sz="1200" dirty="0">
              <a:solidFill>
                <a:schemeClr val="tx1"/>
              </a:solidFill>
            </a:endParaRPr>
          </a:p>
        </p:txBody>
      </p:sp>
      <p:sp>
        <p:nvSpPr>
          <p:cNvPr id="28" name="Rectangle à coins arrondis 27"/>
          <p:cNvSpPr/>
          <p:nvPr/>
        </p:nvSpPr>
        <p:spPr>
          <a:xfrm>
            <a:off x="9534595" y="4008597"/>
            <a:ext cx="387350" cy="1301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rPr>
              <a:t>82</a:t>
            </a:r>
            <a:endParaRPr lang="fr-FR" sz="1200" dirty="0">
              <a:solidFill>
                <a:schemeClr val="tx1"/>
              </a:solidFill>
            </a:endParaRPr>
          </a:p>
        </p:txBody>
      </p:sp>
      <p:sp>
        <p:nvSpPr>
          <p:cNvPr id="29" name="Rectangle à coins arrondis 28"/>
          <p:cNvSpPr/>
          <p:nvPr/>
        </p:nvSpPr>
        <p:spPr>
          <a:xfrm>
            <a:off x="9963027" y="3921980"/>
            <a:ext cx="387350" cy="1301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rPr>
              <a:t>86</a:t>
            </a:r>
            <a:endParaRPr lang="fr-FR" sz="1200" dirty="0">
              <a:solidFill>
                <a:schemeClr val="tx1"/>
              </a:solidFill>
            </a:endParaRPr>
          </a:p>
        </p:txBody>
      </p:sp>
      <p:sp>
        <p:nvSpPr>
          <p:cNvPr id="30" name="Rectangle à coins arrondis 29"/>
          <p:cNvSpPr/>
          <p:nvPr/>
        </p:nvSpPr>
        <p:spPr>
          <a:xfrm>
            <a:off x="10443340" y="3831940"/>
            <a:ext cx="387350" cy="1301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rPr>
              <a:t>89</a:t>
            </a:r>
            <a:endParaRPr lang="fr-FR" sz="1200" dirty="0">
              <a:solidFill>
                <a:schemeClr val="tx1"/>
              </a:solidFill>
            </a:endParaRPr>
          </a:p>
        </p:txBody>
      </p:sp>
      <p:sp>
        <p:nvSpPr>
          <p:cNvPr id="31" name="Rectangle à coins arrondis 30"/>
          <p:cNvSpPr/>
          <p:nvPr/>
        </p:nvSpPr>
        <p:spPr>
          <a:xfrm>
            <a:off x="10898624" y="3748444"/>
            <a:ext cx="387350" cy="1301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rPr>
              <a:t>92</a:t>
            </a:r>
            <a:endParaRPr lang="fr-FR" sz="1200" dirty="0">
              <a:solidFill>
                <a:schemeClr val="tx1"/>
              </a:solidFill>
            </a:endParaRPr>
          </a:p>
        </p:txBody>
      </p:sp>
      <p:sp>
        <p:nvSpPr>
          <p:cNvPr id="15" name="Forme libre 14"/>
          <p:cNvSpPr/>
          <p:nvPr/>
        </p:nvSpPr>
        <p:spPr>
          <a:xfrm>
            <a:off x="7452360" y="3800854"/>
            <a:ext cx="4511040" cy="840404"/>
          </a:xfrm>
          <a:custGeom>
            <a:avLst/>
            <a:gdLst>
              <a:gd name="connsiteX0" fmla="*/ 0 w 3948112"/>
              <a:gd name="connsiteY0" fmla="*/ 685420 h 685420"/>
              <a:gd name="connsiteX1" fmla="*/ 1209675 w 3948112"/>
              <a:gd name="connsiteY1" fmla="*/ 442532 h 685420"/>
              <a:gd name="connsiteX2" fmla="*/ 2538412 w 3948112"/>
              <a:gd name="connsiteY2" fmla="*/ 185357 h 685420"/>
              <a:gd name="connsiteX3" fmla="*/ 3014662 w 3948112"/>
              <a:gd name="connsiteY3" fmla="*/ 23432 h 685420"/>
              <a:gd name="connsiteX4" fmla="*/ 3948112 w 3948112"/>
              <a:gd name="connsiteY4" fmla="*/ 4382 h 68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8112" h="685420">
                <a:moveTo>
                  <a:pt x="0" y="685420"/>
                </a:moveTo>
                <a:lnTo>
                  <a:pt x="1209675" y="442532"/>
                </a:lnTo>
                <a:cubicBezTo>
                  <a:pt x="1632744" y="359188"/>
                  <a:pt x="2237581" y="255207"/>
                  <a:pt x="2538412" y="185357"/>
                </a:cubicBezTo>
                <a:cubicBezTo>
                  <a:pt x="2839243" y="115507"/>
                  <a:pt x="2779712" y="53594"/>
                  <a:pt x="3014662" y="23432"/>
                </a:cubicBezTo>
                <a:cubicBezTo>
                  <a:pt x="3249612" y="-6730"/>
                  <a:pt x="3598862" y="-1174"/>
                  <a:pt x="3948112" y="4382"/>
                </a:cubicBezTo>
              </a:path>
            </a:pathLst>
          </a:cu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à coins arrondis 33"/>
          <p:cNvSpPr/>
          <p:nvPr/>
        </p:nvSpPr>
        <p:spPr>
          <a:xfrm>
            <a:off x="9205858" y="5292669"/>
            <a:ext cx="387350" cy="1301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rPr>
              <a:t>92</a:t>
            </a:r>
            <a:endParaRPr lang="fr-FR" sz="1200" dirty="0">
              <a:solidFill>
                <a:schemeClr val="tx1"/>
              </a:solidFill>
            </a:endParaRPr>
          </a:p>
        </p:txBody>
      </p:sp>
      <p:sp>
        <p:nvSpPr>
          <p:cNvPr id="35" name="ZoneTexte 34"/>
          <p:cNvSpPr txBox="1"/>
          <p:nvPr/>
        </p:nvSpPr>
        <p:spPr>
          <a:xfrm>
            <a:off x="9637412" y="5178959"/>
            <a:ext cx="2515945" cy="369332"/>
          </a:xfrm>
          <a:prstGeom prst="rect">
            <a:avLst/>
          </a:prstGeom>
          <a:noFill/>
        </p:spPr>
        <p:txBody>
          <a:bodyPr wrap="none" rtlCol="0">
            <a:spAutoFit/>
          </a:bodyPr>
          <a:lstStyle/>
          <a:p>
            <a:r>
              <a:rPr lang="en-US" dirty="0" smtClean="0">
                <a:solidFill>
                  <a:schemeClr val="bg1"/>
                </a:solidFill>
              </a:rPr>
              <a:t>Capsules order - visibility</a:t>
            </a:r>
            <a:endParaRPr lang="en-US" dirty="0">
              <a:solidFill>
                <a:schemeClr val="bg1"/>
              </a:solidFill>
            </a:endParaRPr>
          </a:p>
        </p:txBody>
      </p:sp>
    </p:spTree>
    <p:extLst>
      <p:ext uri="{BB962C8B-B14F-4D97-AF65-F5344CB8AC3E}">
        <p14:creationId xmlns:p14="http://schemas.microsoft.com/office/powerpoint/2010/main" val="23777942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p:cNvPicPr>
            <a:picLocks noChangeAspect="1"/>
          </p:cNvPicPr>
          <p:nvPr/>
        </p:nvPicPr>
        <p:blipFill>
          <a:blip r:embed="rId2"/>
          <a:stretch>
            <a:fillRect/>
          </a:stretch>
        </p:blipFill>
        <p:spPr>
          <a:xfrm>
            <a:off x="3105945" y="1937022"/>
            <a:ext cx="4040813" cy="4927184"/>
          </a:xfrm>
          <a:prstGeom prst="rect">
            <a:avLst/>
          </a:prstGeom>
        </p:spPr>
      </p:pic>
      <p:sp>
        <p:nvSpPr>
          <p:cNvPr id="33" name="Rectangle 32"/>
          <p:cNvSpPr/>
          <p:nvPr/>
        </p:nvSpPr>
        <p:spPr>
          <a:xfrm>
            <a:off x="0" y="5312310"/>
            <a:ext cx="1929028" cy="258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Mak</a:t>
            </a:r>
            <a:endParaRPr lang="fr-FR" dirty="0"/>
          </a:p>
        </p:txBody>
      </p:sp>
      <p:sp>
        <p:nvSpPr>
          <p:cNvPr id="7" name="Rectangle 6"/>
          <p:cNvSpPr/>
          <p:nvPr/>
        </p:nvSpPr>
        <p:spPr>
          <a:xfrm>
            <a:off x="179539" y="184977"/>
            <a:ext cx="7831025" cy="1908215"/>
          </a:xfrm>
          <a:prstGeom prst="rect">
            <a:avLst/>
          </a:prstGeom>
        </p:spPr>
        <p:txBody>
          <a:bodyPr wrap="square">
            <a:spAutoFit/>
          </a:bodyPr>
          <a:lstStyle/>
          <a:p>
            <a:r>
              <a:rPr lang="fr-FR" b="1" dirty="0" err="1"/>
              <a:t>Topical</a:t>
            </a:r>
            <a:r>
              <a:rPr lang="fr-FR" b="1" dirty="0"/>
              <a:t> Issue EPJA : </a:t>
            </a:r>
            <a:r>
              <a:rPr lang="fr-FR" dirty="0">
                <a:hlinkClick r:id="rId3"/>
              </a:rPr>
              <a:t>https://epja.epj.org/component/toc/?task=topic&amp;id=1878</a:t>
            </a:r>
            <a:endParaRPr lang="fr-FR" dirty="0"/>
          </a:p>
          <a:p>
            <a:endParaRPr lang="fr-FR" dirty="0"/>
          </a:p>
          <a:p>
            <a:r>
              <a:rPr lang="fr-FR" dirty="0"/>
              <a:t>The </a:t>
            </a:r>
            <a:r>
              <a:rPr lang="fr-FR" dirty="0" err="1"/>
              <a:t>European</a:t>
            </a:r>
            <a:r>
              <a:rPr lang="fr-FR" dirty="0"/>
              <a:t> Physical Journal A</a:t>
            </a:r>
          </a:p>
          <a:p>
            <a:r>
              <a:rPr lang="fr-FR" dirty="0"/>
              <a:t>AGATA: </a:t>
            </a:r>
            <a:r>
              <a:rPr lang="fr-FR" dirty="0" err="1"/>
              <a:t>Advancements</a:t>
            </a:r>
            <a:r>
              <a:rPr lang="fr-FR" dirty="0"/>
              <a:t> in Science and </a:t>
            </a:r>
            <a:r>
              <a:rPr lang="fr-FR" dirty="0" err="1"/>
              <a:t>Technology</a:t>
            </a:r>
            <a:endParaRPr lang="fr-FR" dirty="0"/>
          </a:p>
          <a:p>
            <a:endParaRPr lang="fr-FR" dirty="0"/>
          </a:p>
          <a:p>
            <a:r>
              <a:rPr lang="fr-FR" sz="1200" dirty="0"/>
              <a:t>Editors : Nicolas </a:t>
            </a:r>
            <a:r>
              <a:rPr lang="fr-FR" sz="1200" dirty="0" err="1"/>
              <a:t>Alamanos</a:t>
            </a:r>
            <a:r>
              <a:rPr lang="fr-FR" sz="1200" dirty="0"/>
              <a:t>, Maria Jose Garcia </a:t>
            </a:r>
            <a:r>
              <a:rPr lang="fr-FR" sz="1200" dirty="0" err="1"/>
              <a:t>Borge</a:t>
            </a:r>
            <a:r>
              <a:rPr lang="fr-FR" sz="1200" dirty="0"/>
              <a:t>, Angela </a:t>
            </a:r>
            <a:r>
              <a:rPr lang="fr-FR" sz="1200" dirty="0" err="1"/>
              <a:t>Bracco</a:t>
            </a:r>
            <a:r>
              <a:rPr lang="fr-FR" sz="1200" dirty="0"/>
              <a:t>, Emmanuel Clement, Andres Gadea, Wolfram Korten, Silvia Leoni and John Simpson</a:t>
            </a:r>
          </a:p>
        </p:txBody>
      </p:sp>
      <p:pic>
        <p:nvPicPr>
          <p:cNvPr id="36" name="Image 35"/>
          <p:cNvPicPr>
            <a:picLocks noChangeAspect="1"/>
          </p:cNvPicPr>
          <p:nvPr/>
        </p:nvPicPr>
        <p:blipFill>
          <a:blip r:embed="rId4"/>
          <a:stretch>
            <a:fillRect/>
          </a:stretch>
        </p:blipFill>
        <p:spPr>
          <a:xfrm>
            <a:off x="179539" y="2450652"/>
            <a:ext cx="2926406" cy="2459695"/>
          </a:xfrm>
          <a:prstGeom prst="rect">
            <a:avLst/>
          </a:prstGeom>
        </p:spPr>
      </p:pic>
      <p:pic>
        <p:nvPicPr>
          <p:cNvPr id="30" name="Picture 6" descr="logoAgata"/>
          <p:cNvPicPr>
            <a:picLocks noChangeAspect="1" noChangeArrowheads="1"/>
          </p:cNvPicPr>
          <p:nvPr/>
        </p:nvPicPr>
        <p:blipFill>
          <a:blip r:embed="rId5" cstate="print">
            <a:extLst>
              <a:ext uri="{28A0092B-C50C-407E-A947-70E740481C1C}">
                <a14:useLocalDpi xmlns:a14="http://schemas.microsoft.com/office/drawing/2010/main" val="0"/>
              </a:ext>
            </a:extLst>
          </a:blip>
          <a:srcRect l="9920" t="10983" r="11336" b="11676"/>
          <a:stretch>
            <a:fillRect/>
          </a:stretch>
        </p:blipFill>
        <p:spPr bwMode="auto">
          <a:xfrm>
            <a:off x="8588410" y="184977"/>
            <a:ext cx="978851" cy="1296144"/>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6972450" y="2329359"/>
            <a:ext cx="5189622" cy="3139321"/>
          </a:xfrm>
          <a:prstGeom prst="rect">
            <a:avLst/>
          </a:prstGeom>
          <a:noFill/>
        </p:spPr>
        <p:txBody>
          <a:bodyPr wrap="square" rtlCol="0">
            <a:spAutoFit/>
          </a:bodyPr>
          <a:lstStyle/>
          <a:p>
            <a:r>
              <a:rPr lang="en-GB" dirty="0" smtClean="0"/>
              <a:t>Description of all achievement, progresses in hardware, software, performances since the reference NIMA of the collaboration.</a:t>
            </a:r>
          </a:p>
          <a:p>
            <a:endParaRPr lang="en-GB" dirty="0"/>
          </a:p>
          <a:p>
            <a:r>
              <a:rPr lang="en-GB" b="1" dirty="0" smtClean="0">
                <a:solidFill>
                  <a:srgbClr val="FF0000"/>
                </a:solidFill>
              </a:rPr>
              <a:t>For scientific publications making references to the FEBEE and detectors used, PSA/ Tracking/ Monitoring/ Replay/data management used to process the data, simulations and performances, </a:t>
            </a:r>
          </a:p>
          <a:p>
            <a:r>
              <a:rPr lang="en-GB" b="1" u="sng" dirty="0" smtClean="0">
                <a:solidFill>
                  <a:srgbClr val="FF0000"/>
                </a:solidFill>
              </a:rPr>
              <a:t>these publications must be cited to showcase the daily work of AGATA team/WG members, including the local teams.</a:t>
            </a:r>
            <a:endParaRPr lang="en-GB" b="1" u="sng" dirty="0">
              <a:solidFill>
                <a:srgbClr val="FF0000"/>
              </a:solidFill>
            </a:endParaRPr>
          </a:p>
        </p:txBody>
      </p:sp>
      <p:pic>
        <p:nvPicPr>
          <p:cNvPr id="31" name="Image 30"/>
          <p:cNvPicPr>
            <a:picLocks noChangeAspect="1"/>
          </p:cNvPicPr>
          <p:nvPr/>
        </p:nvPicPr>
        <p:blipFill>
          <a:blip r:embed="rId6"/>
          <a:stretch>
            <a:fillRect/>
          </a:stretch>
        </p:blipFill>
        <p:spPr>
          <a:xfrm>
            <a:off x="481060" y="5141495"/>
            <a:ext cx="1467985" cy="1461556"/>
          </a:xfrm>
          <a:prstGeom prst="rect">
            <a:avLst/>
          </a:prstGeom>
        </p:spPr>
      </p:pic>
    </p:spTree>
    <p:extLst>
      <p:ext uri="{BB962C8B-B14F-4D97-AF65-F5344CB8AC3E}">
        <p14:creationId xmlns:p14="http://schemas.microsoft.com/office/powerpoint/2010/main" val="20132876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9716" y="-49873"/>
            <a:ext cx="8288169" cy="584775"/>
          </a:xfrm>
          <a:prstGeom prst="rect">
            <a:avLst/>
          </a:prstGeom>
        </p:spPr>
        <p:txBody>
          <a:bodyPr wrap="square">
            <a:spAutoFit/>
          </a:bodyPr>
          <a:lstStyle/>
          <a:p>
            <a:pPr algn="ctr"/>
            <a:r>
              <a:rPr lang="en-US" sz="3200" b="1" dirty="0" smtClean="0">
                <a:solidFill>
                  <a:srgbClr val="3B2568"/>
                </a:solidFill>
                <a:latin typeface="Arial" panose="020B0604020202020204" pitchFamily="34" charset="0"/>
                <a:cs typeface="Arial" panose="020B0604020202020204" pitchFamily="34" charset="0"/>
              </a:rPr>
              <a:t>Detector status </a:t>
            </a:r>
            <a:r>
              <a:rPr lang="en-US" sz="3200" b="1" dirty="0" smtClean="0">
                <a:solidFill>
                  <a:srgbClr val="3B2568"/>
                </a:solidFill>
                <a:latin typeface="Arial" panose="020B0604020202020204" pitchFamily="34" charset="0"/>
                <a:cs typeface="Arial" panose="020B0604020202020204" pitchFamily="34" charset="0"/>
              </a:rPr>
              <a:t>(Nov 2024</a:t>
            </a:r>
            <a:r>
              <a:rPr lang="en-US" sz="3200" b="1" dirty="0" smtClean="0">
                <a:solidFill>
                  <a:srgbClr val="3B2568"/>
                </a:solidFill>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3" name="Rectangle 2"/>
          <p:cNvSpPr/>
          <p:nvPr/>
        </p:nvSpPr>
        <p:spPr>
          <a:xfrm>
            <a:off x="5831106" y="1027345"/>
            <a:ext cx="184731" cy="400110"/>
          </a:xfrm>
          <a:prstGeom prst="rect">
            <a:avLst/>
          </a:prstGeom>
        </p:spPr>
        <p:txBody>
          <a:bodyPr wrap="none">
            <a:spAutoFit/>
          </a:bodyPr>
          <a:lstStyle/>
          <a:p>
            <a:pPr algn="just">
              <a:spcAft>
                <a:spcPts val="0"/>
              </a:spcAft>
            </a:pPr>
            <a:endParaRPr lang="fr-FR" sz="20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37662" y="1071243"/>
            <a:ext cx="11378242" cy="646331"/>
          </a:xfrm>
          <a:prstGeom prst="rect">
            <a:avLst/>
          </a:prstGeom>
        </p:spPr>
        <p:txBody>
          <a:bodyPr wrap="square">
            <a:spAutoFit/>
          </a:bodyPr>
          <a:lstStyle/>
          <a:p>
            <a:r>
              <a:rPr lang="en-GB" dirty="0">
                <a:latin typeface="Times New Roman" panose="02020603050405020304" pitchFamily="18" charset="0"/>
                <a:ea typeface="Times New Roman" panose="02020603050405020304" pitchFamily="18" charset="0"/>
                <a:cs typeface="Times New Roman" panose="02020603050405020304" pitchFamily="18" charset="0"/>
              </a:rPr>
              <a:t>The total number of delivered AGATA capsules is </a:t>
            </a:r>
            <a:r>
              <a:rPr lang="en-GB"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68, 7 more in the production line </a:t>
            </a:r>
          </a:p>
          <a:p>
            <a:endParaRPr lang="fr-FR" b="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Image 10"/>
          <p:cNvPicPr>
            <a:picLocks noChangeAspect="1"/>
          </p:cNvPicPr>
          <p:nvPr/>
        </p:nvPicPr>
        <p:blipFill>
          <a:blip r:embed="rId2"/>
          <a:stretch>
            <a:fillRect/>
          </a:stretch>
        </p:blipFill>
        <p:spPr>
          <a:xfrm>
            <a:off x="160217" y="1551718"/>
            <a:ext cx="6489236" cy="4373181"/>
          </a:xfrm>
          <a:prstGeom prst="rect">
            <a:avLst/>
          </a:prstGeom>
        </p:spPr>
      </p:pic>
      <p:sp>
        <p:nvSpPr>
          <p:cNvPr id="4" name="Rectangle 3"/>
          <p:cNvSpPr/>
          <p:nvPr/>
        </p:nvSpPr>
        <p:spPr>
          <a:xfrm>
            <a:off x="839159" y="6001379"/>
            <a:ext cx="3371436"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sym typeface="Wingdings" panose="05000000000000000000" pitchFamily="2" charset="2"/>
              </a:rPr>
              <a:t>The </a:t>
            </a:r>
            <a:r>
              <a:rPr lang="en-US" dirty="0" smtClean="0">
                <a:latin typeface="Times New Roman" panose="02020603050405020304" pitchFamily="18" charset="0"/>
                <a:cs typeface="Times New Roman" panose="02020603050405020304" pitchFamily="18" charset="0"/>
                <a:sym typeface="Wingdings" panose="05000000000000000000" pitchFamily="2" charset="2"/>
              </a:rPr>
              <a:t>Detector </a:t>
            </a:r>
            <a:r>
              <a:rPr lang="en-US" dirty="0">
                <a:latin typeface="Times New Roman" panose="02020603050405020304" pitchFamily="18" charset="0"/>
                <a:cs typeface="Times New Roman" panose="02020603050405020304" pitchFamily="18" charset="0"/>
                <a:sym typeface="Wingdings" panose="05000000000000000000" pitchFamily="2" charset="2"/>
              </a:rPr>
              <a:t>task is </a:t>
            </a:r>
            <a:r>
              <a:rPr lang="en-US" dirty="0" smtClean="0">
                <a:latin typeface="Times New Roman" panose="02020603050405020304" pitchFamily="18" charset="0"/>
                <a:cs typeface="Times New Roman" panose="02020603050405020304" pitchFamily="18" charset="0"/>
                <a:sym typeface="Wingdings" panose="05000000000000000000" pitchFamily="2" charset="2"/>
              </a:rPr>
              <a:t>budget </a:t>
            </a:r>
            <a:r>
              <a:rPr lang="en-US" dirty="0">
                <a:latin typeface="Times New Roman" panose="02020603050405020304" pitchFamily="18" charset="0"/>
                <a:cs typeface="Times New Roman" panose="02020603050405020304" pitchFamily="18" charset="0"/>
                <a:sym typeface="Wingdings" panose="05000000000000000000" pitchFamily="2" charset="2"/>
              </a:rPr>
              <a:t>driven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49432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9716" y="-49873"/>
            <a:ext cx="8288169" cy="584775"/>
          </a:xfrm>
          <a:prstGeom prst="rect">
            <a:avLst/>
          </a:prstGeom>
        </p:spPr>
        <p:txBody>
          <a:bodyPr wrap="square">
            <a:spAutoFit/>
          </a:bodyPr>
          <a:lstStyle/>
          <a:p>
            <a:pPr algn="ctr"/>
            <a:r>
              <a:rPr lang="en-US" sz="3200" b="1" dirty="0" smtClean="0">
                <a:solidFill>
                  <a:srgbClr val="3B2568"/>
                </a:solidFill>
                <a:latin typeface="Arial" panose="020B0604020202020204" pitchFamily="34" charset="0"/>
                <a:cs typeface="Arial" panose="020B0604020202020204" pitchFamily="34" charset="0"/>
              </a:rPr>
              <a:t>Detector status </a:t>
            </a:r>
            <a:r>
              <a:rPr lang="en-US" sz="3200" b="1" dirty="0" smtClean="0">
                <a:solidFill>
                  <a:srgbClr val="3B2568"/>
                </a:solidFill>
                <a:latin typeface="Arial" panose="020B0604020202020204" pitchFamily="34" charset="0"/>
                <a:cs typeface="Arial" panose="020B0604020202020204" pitchFamily="34" charset="0"/>
              </a:rPr>
              <a:t>(Nov 2024</a:t>
            </a:r>
            <a:r>
              <a:rPr lang="en-US" sz="3200" b="1" dirty="0" smtClean="0">
                <a:solidFill>
                  <a:srgbClr val="3B2568"/>
                </a:solidFill>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3" name="Rectangle 2"/>
          <p:cNvSpPr/>
          <p:nvPr/>
        </p:nvSpPr>
        <p:spPr>
          <a:xfrm>
            <a:off x="5831106" y="1027345"/>
            <a:ext cx="184731" cy="400110"/>
          </a:xfrm>
          <a:prstGeom prst="rect">
            <a:avLst/>
          </a:prstGeom>
        </p:spPr>
        <p:txBody>
          <a:bodyPr wrap="none">
            <a:spAutoFit/>
          </a:bodyPr>
          <a:lstStyle/>
          <a:p>
            <a:pPr algn="just">
              <a:spcAft>
                <a:spcPts val="0"/>
              </a:spcAft>
            </a:pPr>
            <a:endParaRPr lang="fr-FR" sz="2000" dirty="0">
              <a:effectLst/>
              <a:latin typeface="Times New Roman" panose="02020603050405020304" pitchFamily="18" charset="0"/>
              <a:ea typeface="Times New Roman" panose="02020603050405020304" pitchFamily="18" charset="0"/>
            </a:endParaRPr>
          </a:p>
        </p:txBody>
      </p:sp>
      <p:sp>
        <p:nvSpPr>
          <p:cNvPr id="4" name="ZoneTexte 3"/>
          <p:cNvSpPr txBox="1"/>
          <p:nvPr/>
        </p:nvSpPr>
        <p:spPr>
          <a:xfrm>
            <a:off x="-30740" y="4750894"/>
            <a:ext cx="3675109" cy="369332"/>
          </a:xfrm>
          <a:prstGeom prst="rect">
            <a:avLst/>
          </a:prstGeom>
          <a:noFill/>
        </p:spPr>
        <p:txBody>
          <a:bodyPr wrap="none" rtlCol="0">
            <a:spAutoFit/>
          </a:bodyPr>
          <a:lstStyle/>
          <a:p>
            <a:r>
              <a:rPr lang="en-GB" b="1" dirty="0" smtClean="0">
                <a:solidFill>
                  <a:srgbClr val="FF0000"/>
                </a:solidFill>
                <a:latin typeface="Times New Roman" panose="02020603050405020304" pitchFamily="18" charset="0"/>
                <a:cs typeface="Times New Roman" panose="02020603050405020304" pitchFamily="18" charset="0"/>
              </a:rPr>
              <a:t>Cluster </a:t>
            </a:r>
            <a:r>
              <a:rPr lang="en-GB" b="1" dirty="0">
                <a:solidFill>
                  <a:srgbClr val="FF0000"/>
                </a:solidFill>
                <a:latin typeface="Times New Roman" panose="02020603050405020304" pitchFamily="18" charset="0"/>
                <a:cs typeface="Times New Roman" panose="02020603050405020304" pitchFamily="18" charset="0"/>
              </a:rPr>
              <a:t>Assembly and </a:t>
            </a:r>
            <a:r>
              <a:rPr lang="en-GB" b="1" dirty="0" smtClean="0">
                <a:solidFill>
                  <a:srgbClr val="FF0000"/>
                </a:solidFill>
                <a:latin typeface="Times New Roman" panose="02020603050405020304" pitchFamily="18" charset="0"/>
                <a:cs typeface="Times New Roman" panose="02020603050405020304" pitchFamily="18" charset="0"/>
              </a:rPr>
              <a:t>Maintenance</a:t>
            </a:r>
          </a:p>
        </p:txBody>
      </p:sp>
      <p:sp>
        <p:nvSpPr>
          <p:cNvPr id="5" name="Rectangle 4"/>
          <p:cNvSpPr/>
          <p:nvPr/>
        </p:nvSpPr>
        <p:spPr>
          <a:xfrm>
            <a:off x="37662" y="427180"/>
            <a:ext cx="11378242" cy="1200329"/>
          </a:xfrm>
          <a:prstGeom prst="rect">
            <a:avLst/>
          </a:prstGeom>
        </p:spPr>
        <p:txBody>
          <a:bodyPr wrap="square">
            <a:spAutoFit/>
          </a:bodyPr>
          <a:lstStyle/>
          <a:p>
            <a:r>
              <a:rPr lang="en-GB" dirty="0">
                <a:latin typeface="Times New Roman" panose="02020603050405020304" pitchFamily="18" charset="0"/>
                <a:ea typeface="Times New Roman" panose="02020603050405020304" pitchFamily="18" charset="0"/>
                <a:cs typeface="Times New Roman" panose="02020603050405020304" pitchFamily="18" charset="0"/>
              </a:rPr>
              <a:t>The total number of delivered AGATA capsules is </a:t>
            </a:r>
            <a:r>
              <a:rPr lang="en-GB"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68</a:t>
            </a:r>
            <a:endParaRPr lang="en-GB"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ea typeface="Times New Roman" panose="02020603050405020304" pitchFamily="18" charset="0"/>
                <a:cs typeface="Times New Roman" panose="02020603050405020304" pitchFamily="18" charset="0"/>
              </a:rPr>
              <a:t>8 new orders to be placed in 2024 !</a:t>
            </a:r>
            <a:endParaRPr lang="fr-FR"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fr-FR"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Capsules location – July 2024 (IRFU – IPHC – IKP - LNL)</a:t>
            </a:r>
          </a:p>
          <a:p>
            <a:endParaRPr lang="fr-FR" b="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Image 6" descr="NewTripl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9832" y="948784"/>
            <a:ext cx="2055291" cy="3019443"/>
          </a:xfrm>
          <a:prstGeom prst="rect">
            <a:avLst/>
          </a:prstGeom>
        </p:spPr>
      </p:pic>
      <p:sp>
        <p:nvSpPr>
          <p:cNvPr id="10" name="Rectangle 9"/>
          <p:cNvSpPr/>
          <p:nvPr/>
        </p:nvSpPr>
        <p:spPr>
          <a:xfrm>
            <a:off x="-21009" y="6027003"/>
            <a:ext cx="9522543" cy="830997"/>
          </a:xfrm>
          <a:prstGeom prst="rect">
            <a:avLst/>
          </a:prstGeom>
        </p:spPr>
        <p:txBody>
          <a:bodyPr wrap="none">
            <a:spAutoFit/>
          </a:bodyPr>
          <a:lstStyle/>
          <a:p>
            <a:r>
              <a:rPr lang="en-GB" sz="1600" b="1" dirty="0">
                <a:solidFill>
                  <a:srgbClr val="FF0000"/>
                </a:solidFill>
                <a:latin typeface="Times New Roman" panose="02020603050405020304" pitchFamily="18" charset="0"/>
                <a:ea typeface="Times New Roman" panose="02020603050405020304" pitchFamily="18" charset="0"/>
              </a:rPr>
              <a:t>3</a:t>
            </a:r>
            <a:r>
              <a:rPr lang="en-GB" sz="1600" dirty="0" smtClean="0">
                <a:solidFill>
                  <a:srgbClr val="000000"/>
                </a:solidFill>
                <a:latin typeface="Times New Roman" panose="02020603050405020304" pitchFamily="18" charset="0"/>
                <a:ea typeface="Times New Roman" panose="02020603050405020304" pitchFamily="18" charset="0"/>
              </a:rPr>
              <a:t> capsules to be sent to </a:t>
            </a:r>
            <a:r>
              <a:rPr lang="en-GB" sz="1600" dirty="0">
                <a:solidFill>
                  <a:srgbClr val="000000"/>
                </a:solidFill>
                <a:latin typeface="Times New Roman" panose="02020603050405020304" pitchFamily="18" charset="0"/>
                <a:ea typeface="Times New Roman" panose="02020603050405020304" pitchFamily="18" charset="0"/>
              </a:rPr>
              <a:t>MIRION for </a:t>
            </a:r>
            <a:r>
              <a:rPr lang="en-GB" sz="1600" dirty="0" smtClean="0">
                <a:solidFill>
                  <a:srgbClr val="000000"/>
                </a:solidFill>
                <a:latin typeface="Times New Roman" panose="02020603050405020304" pitchFamily="18" charset="0"/>
                <a:ea typeface="Times New Roman" panose="02020603050405020304" pitchFamily="18" charset="0"/>
              </a:rPr>
              <a:t>repair (A008 and C017) + one more broken, on its way to MIRION</a:t>
            </a:r>
          </a:p>
          <a:p>
            <a:r>
              <a:rPr lang="en-GB" sz="1600" dirty="0" smtClean="0">
                <a:latin typeface="Times New Roman" panose="02020603050405020304" pitchFamily="18" charset="0"/>
                <a:cs typeface="Times New Roman" panose="02020603050405020304" pitchFamily="18" charset="0"/>
              </a:rPr>
              <a:t>A006</a:t>
            </a:r>
            <a:r>
              <a:rPr lang="en-GB" sz="1600" dirty="0">
                <a:latin typeface="Times New Roman" panose="02020603050405020304" pitchFamily="18" charset="0"/>
                <a:cs typeface="Times New Roman" panose="02020603050405020304" pitchFamily="18" charset="0"/>
              </a:rPr>
              <a:t>, A008, B005, B009, C001, C014 </a:t>
            </a:r>
            <a:r>
              <a:rPr lang="en-GB" sz="1600" dirty="0" smtClean="0">
                <a:latin typeface="Times New Roman" panose="02020603050405020304" pitchFamily="18" charset="0"/>
                <a:cs typeface="Times New Roman" panose="02020603050405020304" pitchFamily="18" charset="0"/>
              </a:rPr>
              <a:t>returned from </a:t>
            </a:r>
            <a:r>
              <a:rPr lang="en-GB" sz="1600" dirty="0" err="1">
                <a:latin typeface="Times New Roman" panose="02020603050405020304" pitchFamily="18" charset="0"/>
                <a:cs typeface="Times New Roman" panose="02020603050405020304" pitchFamily="18" charset="0"/>
              </a:rPr>
              <a:t>Mirion</a:t>
            </a:r>
            <a:r>
              <a:rPr lang="en-GB" sz="1600" dirty="0">
                <a:latin typeface="Times New Roman" panose="02020603050405020304" pitchFamily="18" charset="0"/>
                <a:cs typeface="Times New Roman" panose="02020603050405020304" pitchFamily="18" charset="0"/>
              </a:rPr>
              <a:t> for </a:t>
            </a:r>
            <a:r>
              <a:rPr lang="en-GB" sz="1600" dirty="0" smtClean="0">
                <a:latin typeface="Times New Roman" panose="02020603050405020304" pitchFamily="18" charset="0"/>
                <a:cs typeface="Times New Roman" panose="02020603050405020304" pitchFamily="18" charset="0"/>
              </a:rPr>
              <a:t>annealing. 12 more in the 2</a:t>
            </a:r>
            <a:r>
              <a:rPr lang="en-GB" sz="1600" baseline="30000" dirty="0" smtClean="0">
                <a:latin typeface="Times New Roman" panose="02020603050405020304" pitchFamily="18" charset="0"/>
                <a:cs typeface="Times New Roman" panose="02020603050405020304" pitchFamily="18" charset="0"/>
              </a:rPr>
              <a:t>nd</a:t>
            </a:r>
            <a:r>
              <a:rPr lang="en-GB" sz="1600" dirty="0" smtClean="0">
                <a:latin typeface="Times New Roman" panose="02020603050405020304" pitchFamily="18" charset="0"/>
                <a:cs typeface="Times New Roman" panose="02020603050405020304" pitchFamily="18" charset="0"/>
              </a:rPr>
              <a:t> half of 2024</a:t>
            </a:r>
          </a:p>
          <a:p>
            <a:r>
              <a:rPr lang="en-GB" sz="1600" dirty="0" smtClean="0">
                <a:solidFill>
                  <a:srgbClr val="FF0000"/>
                </a:solidFill>
                <a:latin typeface="Times New Roman" panose="02020603050405020304" pitchFamily="18" charset="0"/>
                <a:cs typeface="Times New Roman" panose="02020603050405020304" pitchFamily="18" charset="0"/>
              </a:rPr>
              <a:t>Under preparation : a 4 years contract (1.6 M€) between GANIL and MIRION for new orders/ annealing / repairs</a:t>
            </a:r>
            <a:endParaRPr lang="fr-FR" sz="16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0740" y="3663529"/>
            <a:ext cx="7392235" cy="1077218"/>
          </a:xfrm>
          <a:prstGeom prst="rect">
            <a:avLst/>
          </a:prstGeom>
        </p:spPr>
        <p:txBody>
          <a:bodyPr wrap="square">
            <a:spAutoFit/>
          </a:bodyPr>
          <a:lstStyle/>
          <a:p>
            <a:pPr>
              <a:spcAft>
                <a:spcPts val="0"/>
              </a:spcAft>
            </a:pPr>
            <a:r>
              <a:rPr lang="en-GB" sz="1600" b="1" dirty="0" smtClean="0">
                <a:latin typeface="Times New Roman" panose="02020603050405020304" pitchFamily="18" charset="0"/>
                <a:ea typeface="Times New Roman" panose="02020603050405020304" pitchFamily="18" charset="0"/>
              </a:rPr>
              <a:t>Open Orders: </a:t>
            </a:r>
            <a:r>
              <a:rPr lang="en-US" sz="1600" dirty="0">
                <a:solidFill>
                  <a:srgbClr val="222222"/>
                </a:solidFill>
                <a:latin typeface="Times New Roman" panose="02020603050405020304" pitchFamily="18" charset="0"/>
                <a:ea typeface="Times New Roman" panose="02020603050405020304" pitchFamily="18" charset="0"/>
              </a:rPr>
              <a:t>8</a:t>
            </a:r>
            <a:r>
              <a:rPr lang="en-US" sz="1600" dirty="0" smtClean="0">
                <a:solidFill>
                  <a:srgbClr val="222222"/>
                </a:solidFill>
                <a:latin typeface="Times New Roman" panose="02020603050405020304" pitchFamily="18" charset="0"/>
                <a:ea typeface="Times New Roman" panose="02020603050405020304" pitchFamily="18" charset="0"/>
              </a:rPr>
              <a:t> detectors  </a:t>
            </a:r>
            <a:endParaRPr lang="fr-FR" sz="1600" dirty="0" smtClean="0">
              <a:latin typeface="Times New Roman" panose="02020603050405020304" pitchFamily="18" charset="0"/>
              <a:ea typeface="Times New Roman" panose="02020603050405020304" pitchFamily="18" charset="0"/>
            </a:endParaRPr>
          </a:p>
          <a:p>
            <a:pPr marL="342900" lvl="0" indent="-342900">
              <a:spcAft>
                <a:spcPts val="0"/>
              </a:spcAft>
              <a:buSzPts val="1000"/>
              <a:buFont typeface="Symbol" panose="05050102010706020507" pitchFamily="18" charset="2"/>
              <a:buChar char=""/>
              <a:tabLst>
                <a:tab pos="457200" algn="l"/>
              </a:tabLst>
            </a:pPr>
            <a:r>
              <a:rPr lang="en-GB" sz="1600" dirty="0" smtClean="0">
                <a:solidFill>
                  <a:srgbClr val="222222"/>
                </a:solidFill>
                <a:latin typeface="Times New Roman" panose="02020603050405020304" pitchFamily="18" charset="0"/>
                <a:ea typeface="Times New Roman" panose="02020603050405020304" pitchFamily="18" charset="0"/>
              </a:rPr>
              <a:t>2 x Owner (Italy) </a:t>
            </a:r>
          </a:p>
          <a:p>
            <a:pPr marL="342900" lvl="0" indent="-342900">
              <a:spcAft>
                <a:spcPts val="0"/>
              </a:spcAft>
              <a:buSzPts val="1000"/>
              <a:buFont typeface="Symbol" panose="05050102010706020507" pitchFamily="18" charset="2"/>
              <a:buChar char=""/>
              <a:tabLst>
                <a:tab pos="457200" algn="l"/>
              </a:tabLst>
            </a:pPr>
            <a:r>
              <a:rPr lang="en-GB" sz="1600" dirty="0">
                <a:solidFill>
                  <a:srgbClr val="222222"/>
                </a:solidFill>
                <a:latin typeface="Times New Roman" panose="02020603050405020304" pitchFamily="18" charset="0"/>
                <a:ea typeface="Times New Roman" panose="02020603050405020304" pitchFamily="18" charset="0"/>
              </a:rPr>
              <a:t>3</a:t>
            </a:r>
            <a:r>
              <a:rPr lang="en-GB" sz="1600" dirty="0" smtClean="0">
                <a:solidFill>
                  <a:srgbClr val="222222"/>
                </a:solidFill>
                <a:latin typeface="Times New Roman" panose="02020603050405020304" pitchFamily="18" charset="0"/>
                <a:ea typeface="Times New Roman" panose="02020603050405020304" pitchFamily="18" charset="0"/>
              </a:rPr>
              <a:t> x Owner (France CEA) delivery expected 2024 (2</a:t>
            </a:r>
            <a:r>
              <a:rPr lang="en-GB" sz="1600" baseline="30000" dirty="0" smtClean="0">
                <a:solidFill>
                  <a:srgbClr val="222222"/>
                </a:solidFill>
                <a:latin typeface="Times New Roman" panose="02020603050405020304" pitchFamily="18" charset="0"/>
                <a:ea typeface="Times New Roman" panose="02020603050405020304" pitchFamily="18" charset="0"/>
              </a:rPr>
              <a:t>nd</a:t>
            </a:r>
            <a:r>
              <a:rPr lang="en-GB" sz="1600" dirty="0" smtClean="0">
                <a:solidFill>
                  <a:srgbClr val="222222"/>
                </a:solidFill>
                <a:latin typeface="Times New Roman" panose="02020603050405020304" pitchFamily="18" charset="0"/>
                <a:ea typeface="Times New Roman" panose="02020603050405020304" pitchFamily="18" charset="0"/>
              </a:rPr>
              <a:t> priority)</a:t>
            </a:r>
            <a:endParaRPr lang="fr-FR" sz="1600" dirty="0" smtClean="0">
              <a:solidFill>
                <a:srgbClr val="222222"/>
              </a:solidFill>
              <a:latin typeface="Times New Roman" panose="02020603050405020304" pitchFamily="18" charset="0"/>
              <a:ea typeface="Times New Roman" panose="02020603050405020304" pitchFamily="18" charset="0"/>
            </a:endParaRPr>
          </a:p>
          <a:p>
            <a:pPr marL="342900" lvl="0" indent="-342900">
              <a:spcAft>
                <a:spcPts val="0"/>
              </a:spcAft>
              <a:buSzPts val="1000"/>
              <a:buFont typeface="Symbol" panose="05050102010706020507" pitchFamily="18" charset="2"/>
              <a:buChar char=""/>
              <a:tabLst>
                <a:tab pos="457200" algn="l"/>
              </a:tabLst>
            </a:pPr>
            <a:r>
              <a:rPr lang="en-GB" sz="1600" dirty="0">
                <a:solidFill>
                  <a:srgbClr val="222222"/>
                </a:solidFill>
                <a:latin typeface="Times New Roman" panose="02020603050405020304" pitchFamily="18" charset="0"/>
                <a:ea typeface="Times New Roman" panose="02020603050405020304" pitchFamily="18" charset="0"/>
              </a:rPr>
              <a:t>2</a:t>
            </a:r>
            <a:r>
              <a:rPr lang="en-GB" sz="1600" dirty="0" smtClean="0">
                <a:solidFill>
                  <a:srgbClr val="222222"/>
                </a:solidFill>
                <a:latin typeface="Times New Roman" panose="02020603050405020304" pitchFamily="18" charset="0"/>
                <a:ea typeface="Times New Roman" panose="02020603050405020304" pitchFamily="18" charset="0"/>
              </a:rPr>
              <a:t> </a:t>
            </a:r>
            <a:r>
              <a:rPr lang="en-GB" sz="1600" dirty="0" smtClean="0">
                <a:solidFill>
                  <a:srgbClr val="222222"/>
                </a:solidFill>
                <a:latin typeface="Times New Roman" panose="02020603050405020304" pitchFamily="18" charset="0"/>
                <a:ea typeface="Times New Roman" panose="02020603050405020304" pitchFamily="18" charset="0"/>
              </a:rPr>
              <a:t>x Owner (GSI) must be delivered within 24 (1</a:t>
            </a:r>
            <a:r>
              <a:rPr lang="en-GB" sz="1600" baseline="30000" dirty="0" smtClean="0">
                <a:solidFill>
                  <a:srgbClr val="222222"/>
                </a:solidFill>
                <a:latin typeface="Times New Roman" panose="02020603050405020304" pitchFamily="18" charset="0"/>
                <a:ea typeface="Times New Roman" panose="02020603050405020304" pitchFamily="18" charset="0"/>
              </a:rPr>
              <a:t>st</a:t>
            </a:r>
            <a:r>
              <a:rPr lang="en-GB" sz="1600" dirty="0" smtClean="0">
                <a:solidFill>
                  <a:srgbClr val="222222"/>
                </a:solidFill>
                <a:latin typeface="Times New Roman" panose="02020603050405020304" pitchFamily="18" charset="0"/>
                <a:ea typeface="Times New Roman" panose="02020603050405020304" pitchFamily="18" charset="0"/>
              </a:rPr>
              <a:t> priority)</a:t>
            </a:r>
            <a:endParaRPr lang="fr-FR" sz="1600" dirty="0">
              <a:solidFill>
                <a:srgbClr val="222222"/>
              </a:solidFill>
              <a:latin typeface="Times New Roman" panose="02020603050405020304" pitchFamily="18" charset="0"/>
              <a:ea typeface="Times New Roman" panose="02020603050405020304" pitchFamily="18" charset="0"/>
            </a:endParaRPr>
          </a:p>
        </p:txBody>
      </p:sp>
      <p:sp>
        <p:nvSpPr>
          <p:cNvPr id="9" name="Rectangle 8"/>
          <p:cNvSpPr/>
          <p:nvPr/>
        </p:nvSpPr>
        <p:spPr>
          <a:xfrm>
            <a:off x="0" y="5035006"/>
            <a:ext cx="5152846" cy="1077218"/>
          </a:xfrm>
          <a:prstGeom prst="rect">
            <a:avLst/>
          </a:prstGeom>
        </p:spPr>
        <p:txBody>
          <a:bodyPr wrap="square">
            <a:spAutoFit/>
          </a:bodyPr>
          <a:lstStyle/>
          <a:p>
            <a:pPr>
              <a:spcAft>
                <a:spcPts val="0"/>
              </a:spcAft>
            </a:pPr>
            <a:r>
              <a:rPr lang="en-GB" sz="1600" dirty="0" smtClean="0">
                <a:solidFill>
                  <a:srgbClr val="3333FF"/>
                </a:solidFill>
                <a:latin typeface="Times New Roman" panose="02020603050405020304" pitchFamily="18" charset="0"/>
                <a:ea typeface="Times New Roman" panose="02020603050405020304" pitchFamily="18" charset="0"/>
              </a:rPr>
              <a:t>ATC25 order placed by GANIL. One more by GSI (ATC24)</a:t>
            </a:r>
          </a:p>
          <a:p>
            <a:r>
              <a:rPr lang="en-GB" sz="1600" dirty="0">
                <a:latin typeface="Times New Roman" panose="02020603050405020304" pitchFamily="18" charset="0"/>
                <a:cs typeface="Times New Roman" panose="02020603050405020304" pitchFamily="18" charset="0"/>
              </a:rPr>
              <a:t>ATC16 (conversion of </a:t>
            </a:r>
            <a:r>
              <a:rPr lang="en-GB" sz="1600" dirty="0" smtClean="0">
                <a:latin typeface="Times New Roman" panose="02020603050405020304" pitchFamily="18" charset="0"/>
                <a:cs typeface="Times New Roman" panose="02020603050405020304" pitchFamily="18" charset="0"/>
              </a:rPr>
              <a:t>ADC03 - GANIL):  </a:t>
            </a:r>
            <a:r>
              <a:rPr lang="en-GB" sz="1600" dirty="0">
                <a:latin typeface="Times New Roman" panose="02020603050405020304" pitchFamily="18" charset="0"/>
                <a:cs typeface="Times New Roman" panose="02020603050405020304" pitchFamily="18" charset="0"/>
              </a:rPr>
              <a:t>hardware and electronics delivered to Cologne </a:t>
            </a:r>
            <a:r>
              <a:rPr lang="en-GB" sz="1600" dirty="0" smtClean="0">
                <a:latin typeface="Times New Roman" panose="02020603050405020304" pitchFamily="18" charset="0"/>
                <a:cs typeface="Times New Roman" panose="02020603050405020304" pitchFamily="18" charset="0"/>
              </a:rPr>
              <a:t>last February</a:t>
            </a:r>
          </a:p>
          <a:p>
            <a:r>
              <a:rPr lang="en-GB" sz="1600" dirty="0" smtClean="0">
                <a:latin typeface="Times New Roman" panose="02020603050405020304" pitchFamily="18" charset="0"/>
                <a:ea typeface="Times New Roman" panose="02020603050405020304" pitchFamily="18" charset="0"/>
                <a:cs typeface="Times New Roman" panose="02020603050405020304" pitchFamily="18" charset="0"/>
              </a:rPr>
              <a:t>Test cryostats refurbishment</a:t>
            </a:r>
            <a:endParaRPr lang="fr-FR" sz="1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6504495" y="4030989"/>
            <a:ext cx="5579547" cy="1477328"/>
          </a:xfrm>
          <a:prstGeom prst="rect">
            <a:avLst/>
          </a:prstGeom>
          <a:solidFill>
            <a:srgbClr val="FF0000"/>
          </a:solidFill>
        </p:spPr>
        <p:txBody>
          <a:bodyPr wrap="square">
            <a:spAutoFit/>
          </a:bodyPr>
          <a:lstStyle/>
          <a:p>
            <a:pPr>
              <a:spcAft>
                <a:spcPts val="0"/>
              </a:spcAft>
            </a:pPr>
            <a:r>
              <a:rPr lang="en-US" b="1" dirty="0" smtClean="0">
                <a:solidFill>
                  <a:schemeClr val="bg1"/>
                </a:solidFill>
                <a:latin typeface="Times New Roman" panose="02020603050405020304" pitchFamily="18" charset="0"/>
                <a:ea typeface="Times New Roman" panose="02020603050405020304" pitchFamily="18" charset="0"/>
              </a:rPr>
              <a:t>Personnel </a:t>
            </a:r>
            <a:endParaRPr lang="en-US" dirty="0" smtClean="0">
              <a:solidFill>
                <a:schemeClr val="bg1"/>
              </a:solidFill>
              <a:latin typeface="Times New Roman" panose="02020603050405020304" pitchFamily="18" charset="0"/>
              <a:ea typeface="Times New Roman" panose="02020603050405020304" pitchFamily="18" charset="0"/>
            </a:endParaRPr>
          </a:p>
          <a:p>
            <a:pPr marL="285750" indent="-285750">
              <a:spcAft>
                <a:spcPts val="0"/>
              </a:spcAft>
              <a:buFont typeface="Arial" panose="020B0604020202020204" pitchFamily="34" charset="0"/>
              <a:buChar char="•"/>
            </a:pPr>
            <a:r>
              <a:rPr lang="en-US" dirty="0" smtClean="0">
                <a:solidFill>
                  <a:schemeClr val="bg1"/>
                </a:solidFill>
                <a:latin typeface="Times New Roman" panose="02020603050405020304" pitchFamily="18" charset="0"/>
                <a:ea typeface="Times New Roman" panose="02020603050405020304" pitchFamily="18" charset="0"/>
              </a:rPr>
              <a:t>The BMBF budget cut on the AGATA grant is introducing a strong thread on the detector activity at IKP and finally for the AGATA detector working group</a:t>
            </a:r>
          </a:p>
          <a:p>
            <a:pPr marL="285750" indent="-285750">
              <a:spcAft>
                <a:spcPts val="0"/>
              </a:spcAft>
              <a:buFont typeface="Arial" panose="020B0604020202020204" pitchFamily="34" charset="0"/>
              <a:buChar char="•"/>
            </a:pPr>
            <a:r>
              <a:rPr lang="en-US" dirty="0" smtClean="0">
                <a:solidFill>
                  <a:schemeClr val="bg1"/>
                </a:solidFill>
                <a:latin typeface="Times New Roman" panose="02020603050405020304" pitchFamily="18" charset="0"/>
                <a:ea typeface="Times New Roman" panose="02020603050405020304" pitchFamily="18" charset="0"/>
              </a:rPr>
              <a:t>A re-organization is needed at some point</a:t>
            </a:r>
          </a:p>
        </p:txBody>
      </p:sp>
      <p:sp>
        <p:nvSpPr>
          <p:cNvPr id="8" name="ZoneTexte 7"/>
          <p:cNvSpPr txBox="1"/>
          <p:nvPr/>
        </p:nvSpPr>
        <p:spPr>
          <a:xfrm>
            <a:off x="37662" y="1355205"/>
            <a:ext cx="8463583" cy="230832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57 capsules assembled in ATC located in LNL </a:t>
            </a:r>
          </a:p>
          <a:p>
            <a:endParaRPr lang="en-US" sz="1600" dirty="0" smtClean="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A005 in IPHC</a:t>
            </a:r>
            <a:r>
              <a:rPr lang="en-US" sz="1600" dirty="0" smtClean="0">
                <a:latin typeface="Times New Roman" panose="02020603050405020304" pitchFamily="18" charset="0"/>
                <a:cs typeface="Times New Roman" panose="02020603050405020304" pitchFamily="18" charset="0"/>
                <a:sym typeface="Wingdings" panose="05000000000000000000" pitchFamily="2" charset="2"/>
              </a:rPr>
              <a:t> GSI</a:t>
            </a:r>
            <a:endParaRPr lang="en-US" sz="1600" dirty="0" smtClean="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B003 in Salamanca</a:t>
            </a:r>
          </a:p>
          <a:p>
            <a:endParaRPr lang="en-US" sz="1600" dirty="0" smtClean="0">
              <a:latin typeface="Times New Roman" panose="02020603050405020304" pitchFamily="18" charset="0"/>
              <a:cs typeface="Times New Roman" panose="02020603050405020304" pitchFamily="18" charset="0"/>
            </a:endParaRPr>
          </a:p>
          <a:p>
            <a:r>
              <a:rPr lang="en-US" sz="1600" dirty="0" err="1" smtClean="0">
                <a:latin typeface="Times New Roman" panose="02020603050405020304" pitchFamily="18" charset="0"/>
                <a:cs typeface="Times New Roman" panose="02020603050405020304" pitchFamily="18" charset="0"/>
              </a:rPr>
              <a:t>severals</a:t>
            </a:r>
            <a:r>
              <a:rPr lang="en-US" sz="1600" dirty="0" smtClean="0">
                <a:latin typeface="Times New Roman" panose="02020603050405020304" pitchFamily="18" charset="0"/>
                <a:cs typeface="Times New Roman" panose="02020603050405020304" pitchFamily="18" charset="0"/>
              </a:rPr>
              <a:t> capsules on the shelf in IKP</a:t>
            </a:r>
          </a:p>
          <a:p>
            <a:r>
              <a:rPr lang="en-US" sz="1600" dirty="0" smtClean="0">
                <a:latin typeface="Times New Roman" panose="02020603050405020304" pitchFamily="18" charset="0"/>
                <a:cs typeface="Times New Roman" panose="02020603050405020304" pitchFamily="18" charset="0"/>
              </a:rPr>
              <a:t>3 symmetric in IKP</a:t>
            </a:r>
          </a:p>
          <a:p>
            <a:r>
              <a:rPr lang="en-US" sz="1600" dirty="0" smtClean="0">
                <a:latin typeface="Times New Roman" panose="02020603050405020304" pitchFamily="18" charset="0"/>
                <a:cs typeface="Times New Roman" panose="02020603050405020304" pitchFamily="18" charset="0"/>
              </a:rPr>
              <a:t>ATC22 and ATC23 completed in LNL</a:t>
            </a:r>
          </a:p>
          <a:p>
            <a:r>
              <a:rPr lang="en-US" sz="1600" dirty="0" smtClean="0">
                <a:latin typeface="Times New Roman" panose="02020603050405020304" pitchFamily="18" charset="0"/>
                <a:cs typeface="Times New Roman" panose="02020603050405020304" pitchFamily="18" charset="0"/>
              </a:rPr>
              <a:t>A DEGAS ATC completed in IKP</a:t>
            </a:r>
          </a:p>
        </p:txBody>
      </p:sp>
    </p:spTree>
    <p:extLst>
      <p:ext uri="{BB962C8B-B14F-4D97-AF65-F5344CB8AC3E}">
        <p14:creationId xmlns:p14="http://schemas.microsoft.com/office/powerpoint/2010/main" val="2975130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2086"/>
            <a:ext cx="5791445" cy="646331"/>
          </a:xfrm>
          <a:prstGeom prst="rect">
            <a:avLst/>
          </a:prstGeom>
        </p:spPr>
        <p:txBody>
          <a:bodyPr wrap="square">
            <a:spAutoFit/>
          </a:bodyPr>
          <a:lstStyle/>
          <a:p>
            <a:pPr algn="ctr"/>
            <a:r>
              <a:rPr lang="en-US" sz="3600" b="1" dirty="0" smtClean="0">
                <a:solidFill>
                  <a:srgbClr val="3B2568"/>
                </a:solidFill>
                <a:latin typeface="Arial" panose="020B0604020202020204" pitchFamily="34" charset="0"/>
                <a:cs typeface="Arial" panose="020B0604020202020204" pitchFamily="34" charset="0"/>
              </a:rPr>
              <a:t>Infrastructures</a:t>
            </a:r>
            <a:endParaRPr lang="en-US" sz="3600" b="1" dirty="0">
              <a:latin typeface="Arial" panose="020B0604020202020204" pitchFamily="34" charset="0"/>
              <a:cs typeface="Arial" panose="020B0604020202020204" pitchFamily="34" charset="0"/>
            </a:endParaRPr>
          </a:p>
        </p:txBody>
      </p:sp>
      <p:sp>
        <p:nvSpPr>
          <p:cNvPr id="3" name="Rectangle 2"/>
          <p:cNvSpPr/>
          <p:nvPr/>
        </p:nvSpPr>
        <p:spPr>
          <a:xfrm>
            <a:off x="294863" y="2425479"/>
            <a:ext cx="6567664" cy="338554"/>
          </a:xfrm>
          <a:prstGeom prst="rect">
            <a:avLst/>
          </a:prstGeom>
        </p:spPr>
        <p:txBody>
          <a:bodyPr wrap="square">
            <a:spAutoFit/>
          </a:bodyPr>
          <a:lstStyle/>
          <a:p>
            <a:r>
              <a:rPr lang="en-US" sz="1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Detector Support System (IRFU)</a:t>
            </a:r>
            <a:endParaRPr lang="en-US" sz="1600" dirty="0" smtClean="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ZoneTexte 4"/>
          <p:cNvSpPr txBox="1"/>
          <p:nvPr/>
        </p:nvSpPr>
        <p:spPr>
          <a:xfrm>
            <a:off x="294863" y="791097"/>
            <a:ext cx="6160258" cy="861774"/>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Mechanics :</a:t>
            </a:r>
            <a:endParaRPr lang="en-US" sz="20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Involved in the 0° degree change (STFC- LNL – PD)</a:t>
            </a:r>
          </a:p>
          <a:p>
            <a:r>
              <a:rPr lang="en-US" sz="1600" dirty="0" smtClean="0">
                <a:latin typeface="Times New Roman" panose="02020603050405020304" pitchFamily="18" charset="0"/>
                <a:cs typeface="Times New Roman" panose="02020603050405020304" pitchFamily="18" charset="0"/>
              </a:rPr>
              <a:t>Involved in the next Host Lab discussion</a:t>
            </a:r>
          </a:p>
        </p:txBody>
      </p:sp>
      <p:pic>
        <p:nvPicPr>
          <p:cNvPr id="11" name="Picture 2" descr="A picture containing indoor&#10;&#10;Description automatically generated"/>
          <p:cNvPicPr>
            <a:picLocks noChangeAspect="1" noChangeArrowheads="1"/>
          </p:cNvPicPr>
          <p:nvPr/>
        </p:nvPicPr>
        <p:blipFill>
          <a:blip r:embed="rId2" cstate="print">
            <a:extLst>
              <a:ext uri="{28A0092B-C50C-407E-A947-70E740481C1C}">
                <a14:useLocalDpi xmlns:a14="http://schemas.microsoft.com/office/drawing/2010/main" val="0"/>
              </a:ext>
            </a:extLst>
          </a:blip>
          <a:srcRect l="23015" t="20319" r="13792" b="22189"/>
          <a:stretch>
            <a:fillRect/>
          </a:stretch>
        </p:blipFill>
        <p:spPr bwMode="auto">
          <a:xfrm>
            <a:off x="294863" y="2844369"/>
            <a:ext cx="2908946" cy="198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85233" y="4829650"/>
            <a:ext cx="6312316" cy="2031325"/>
          </a:xfrm>
          <a:prstGeom prst="rect">
            <a:avLst/>
          </a:prstGeom>
          <a:noFill/>
        </p:spPr>
        <p:txBody>
          <a:bodyPr wrap="square" rtlCol="0">
            <a:spAutoFit/>
          </a:bodyPr>
          <a:lstStyle/>
          <a:p>
            <a:r>
              <a:rPr lang="en-GB" dirty="0" smtClean="0">
                <a:latin typeface="Times New Roman" panose="02020603050405020304" pitchFamily="18" charset="0"/>
                <a:cs typeface="Times New Roman" panose="02020603050405020304" pitchFamily="18" charset="0"/>
              </a:rPr>
              <a:t>Large activity of maintenance and get the array prepared for the increase of solid angle</a:t>
            </a:r>
          </a:p>
          <a:p>
            <a:r>
              <a:rPr lang="en-GB" dirty="0" smtClean="0">
                <a:latin typeface="Times New Roman" panose="02020603050405020304" pitchFamily="18" charset="0"/>
                <a:cs typeface="Times New Roman" panose="02020603050405020304" pitchFamily="18" charset="0"/>
              </a:rPr>
              <a:t>Delivery of the 2</a:t>
            </a:r>
            <a:r>
              <a:rPr lang="en-GB" baseline="30000" dirty="0" smtClean="0">
                <a:latin typeface="Times New Roman" panose="02020603050405020304" pitchFamily="18" charset="0"/>
                <a:cs typeface="Times New Roman" panose="02020603050405020304" pitchFamily="18" charset="0"/>
              </a:rPr>
              <a:t>nd</a:t>
            </a:r>
            <a:r>
              <a:rPr lang="en-GB" dirty="0" smtClean="0">
                <a:latin typeface="Times New Roman" panose="02020603050405020304" pitchFamily="18" charset="0"/>
                <a:cs typeface="Times New Roman" panose="02020603050405020304" pitchFamily="18" charset="0"/>
              </a:rPr>
              <a:t> batch of LVPS</a:t>
            </a:r>
          </a:p>
          <a:p>
            <a:r>
              <a:rPr lang="en-GB" dirty="0" smtClean="0">
                <a:latin typeface="Times New Roman" panose="02020603050405020304" pitchFamily="18" charset="0"/>
                <a:cs typeface="Times New Roman" panose="02020603050405020304" pitchFamily="18" charset="0"/>
              </a:rPr>
              <a:t>2</a:t>
            </a:r>
            <a:r>
              <a:rPr lang="en-GB" dirty="0" smtClean="0">
                <a:latin typeface="Symbol" panose="05050102010706020507" pitchFamily="18" charset="2"/>
                <a:cs typeface="Times New Roman" panose="02020603050405020304" pitchFamily="18" charset="0"/>
              </a:rPr>
              <a:t>p</a:t>
            </a:r>
            <a:r>
              <a:rPr lang="en-GB" dirty="0" smtClean="0">
                <a:latin typeface="Times New Roman" panose="02020603050405020304" pitchFamily="18" charset="0"/>
                <a:cs typeface="Times New Roman" panose="02020603050405020304" pitchFamily="18" charset="0"/>
              </a:rPr>
              <a:t> is covered</a:t>
            </a:r>
          </a:p>
          <a:p>
            <a:endParaRPr lang="en-GB" dirty="0" smtClean="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sym typeface="Wingdings" panose="05000000000000000000" pitchFamily="2" charset="2"/>
              </a:rPr>
              <a:t> 2024 highlight : investment in a “movable/travelling” detector lab’ (pump, baking, </a:t>
            </a:r>
            <a:r>
              <a:rPr lang="en-GB" dirty="0" err="1" smtClean="0">
                <a:latin typeface="Times New Roman" panose="02020603050405020304" pitchFamily="18" charset="0"/>
                <a:cs typeface="Times New Roman" panose="02020603050405020304" pitchFamily="18" charset="0"/>
                <a:sym typeface="Wingdings" panose="05000000000000000000" pitchFamily="2" charset="2"/>
              </a:rPr>
              <a:t>etc</a:t>
            </a:r>
            <a:r>
              <a:rPr lang="en-GB" dirty="0" smtClean="0">
                <a:latin typeface="Times New Roman" panose="02020603050405020304" pitchFamily="18" charset="0"/>
                <a:cs typeface="Times New Roman" panose="02020603050405020304" pitchFamily="18" charset="0"/>
                <a:sym typeface="Wingdings" panose="05000000000000000000" pitchFamily="2" charset="2"/>
              </a:rPr>
              <a:t> ..) on top of the mobile test bench ACQ</a:t>
            </a:r>
            <a:endParaRPr lang="en-GB" dirty="0">
              <a:latin typeface="Times New Roman" panose="02020603050405020304" pitchFamily="18" charset="0"/>
              <a:cs typeface="Times New Roman" panose="02020603050405020304" pitchFamily="18" charset="0"/>
            </a:endParaRPr>
          </a:p>
        </p:txBody>
      </p:sp>
      <p:pic>
        <p:nvPicPr>
          <p:cNvPr id="12" name="Image 11"/>
          <p:cNvPicPr/>
          <p:nvPr/>
        </p:nvPicPr>
        <p:blipFill>
          <a:blip r:embed="rId3" cstate="print">
            <a:extLst>
              <a:ext uri="{28A0092B-C50C-407E-A947-70E740481C1C}">
                <a14:useLocalDpi xmlns:a14="http://schemas.microsoft.com/office/drawing/2010/main" val="0"/>
              </a:ext>
            </a:extLst>
          </a:blip>
          <a:stretch>
            <a:fillRect/>
          </a:stretch>
        </p:blipFill>
        <p:spPr>
          <a:xfrm>
            <a:off x="6397549" y="211064"/>
            <a:ext cx="5273675" cy="2713990"/>
          </a:xfrm>
          <a:prstGeom prst="rect">
            <a:avLst/>
          </a:prstGeom>
        </p:spPr>
      </p:pic>
      <p:pic>
        <p:nvPicPr>
          <p:cNvPr id="13" name="Image 12"/>
          <p:cNvPicPr/>
          <p:nvPr/>
        </p:nvPicPr>
        <p:blipFill>
          <a:blip r:embed="rId4" cstate="print">
            <a:extLst>
              <a:ext uri="{28A0092B-C50C-407E-A947-70E740481C1C}">
                <a14:useLocalDpi xmlns:a14="http://schemas.microsoft.com/office/drawing/2010/main" val="0"/>
              </a:ext>
            </a:extLst>
          </a:blip>
          <a:stretch>
            <a:fillRect/>
          </a:stretch>
        </p:blipFill>
        <p:spPr>
          <a:xfrm>
            <a:off x="6455121" y="3263956"/>
            <a:ext cx="5273675" cy="2931795"/>
          </a:xfrm>
          <a:prstGeom prst="rect">
            <a:avLst/>
          </a:prstGeom>
        </p:spPr>
      </p:pic>
      <p:sp>
        <p:nvSpPr>
          <p:cNvPr id="6" name="ZoneTexte 5"/>
          <p:cNvSpPr txBox="1"/>
          <p:nvPr/>
        </p:nvSpPr>
        <p:spPr>
          <a:xfrm>
            <a:off x="10148934" y="329085"/>
            <a:ext cx="1388072" cy="369332"/>
          </a:xfrm>
          <a:prstGeom prst="rect">
            <a:avLst/>
          </a:prstGeom>
          <a:noFill/>
        </p:spPr>
        <p:txBody>
          <a:bodyPr wrap="none" rtlCol="0">
            <a:spAutoFit/>
          </a:bodyPr>
          <a:lstStyle/>
          <a:p>
            <a:r>
              <a:rPr lang="fr-FR" dirty="0" smtClean="0">
                <a:solidFill>
                  <a:schemeClr val="bg1"/>
                </a:solidFill>
              </a:rPr>
              <a:t>GANIL - STFC</a:t>
            </a:r>
            <a:endParaRPr lang="fr-FR" dirty="0">
              <a:solidFill>
                <a:schemeClr val="bg1"/>
              </a:solidFill>
            </a:endParaRPr>
          </a:p>
        </p:txBody>
      </p:sp>
      <p:sp>
        <p:nvSpPr>
          <p:cNvPr id="7" name="ZoneTexte 6"/>
          <p:cNvSpPr txBox="1"/>
          <p:nvPr/>
        </p:nvSpPr>
        <p:spPr>
          <a:xfrm>
            <a:off x="6455121" y="6349987"/>
            <a:ext cx="4666470" cy="369332"/>
          </a:xfrm>
          <a:prstGeom prst="rect">
            <a:avLst/>
          </a:prstGeom>
          <a:noFill/>
        </p:spPr>
        <p:txBody>
          <a:bodyPr wrap="none" rtlCol="0">
            <a:spAutoFit/>
          </a:bodyPr>
          <a:lstStyle/>
          <a:p>
            <a:r>
              <a:rPr lang="fr-FR" dirty="0" smtClean="0"/>
              <a:t>Open issue : final design of GRIT and </a:t>
            </a:r>
            <a:r>
              <a:rPr lang="fr-FR" dirty="0" err="1" smtClean="0"/>
              <a:t>CryoTarget</a:t>
            </a:r>
            <a:endParaRPr lang="fr-FR" dirty="0"/>
          </a:p>
        </p:txBody>
      </p:sp>
      <p:sp>
        <p:nvSpPr>
          <p:cNvPr id="8" name="ZoneTexte 7"/>
          <p:cNvSpPr txBox="1"/>
          <p:nvPr/>
        </p:nvSpPr>
        <p:spPr>
          <a:xfrm>
            <a:off x="294863" y="1991773"/>
            <a:ext cx="4118435" cy="338554"/>
          </a:xfrm>
          <a:prstGeom prst="rect">
            <a:avLst/>
          </a:prstGeom>
          <a:noFill/>
        </p:spPr>
        <p:txBody>
          <a:bodyPr wrap="none" rtlCol="0">
            <a:spAutoFit/>
          </a:bodyPr>
          <a:lstStyle/>
          <a:p>
            <a:r>
              <a:rPr lang="en-GB" sz="1600" dirty="0" smtClean="0">
                <a:solidFill>
                  <a:srgbClr val="7030A0"/>
                </a:solidFill>
                <a:latin typeface="Arial" panose="020B0604020202020204" pitchFamily="34" charset="0"/>
                <a:cs typeface="Arial" panose="020B0604020202020204" pitchFamily="34" charset="0"/>
              </a:rPr>
              <a:t>Joined discussion on the EMC (N. </a:t>
            </a:r>
            <a:r>
              <a:rPr lang="en-GB" sz="1600" dirty="0" err="1" smtClean="0">
                <a:solidFill>
                  <a:srgbClr val="7030A0"/>
                </a:solidFill>
                <a:latin typeface="Arial" panose="020B0604020202020204" pitchFamily="34" charset="0"/>
                <a:cs typeface="Arial" panose="020B0604020202020204" pitchFamily="34" charset="0"/>
              </a:rPr>
              <a:t>Karkour</a:t>
            </a:r>
            <a:r>
              <a:rPr lang="en-GB" sz="1600" dirty="0" smtClean="0">
                <a:solidFill>
                  <a:srgbClr val="7030A0"/>
                </a:solidFill>
                <a:latin typeface="Arial" panose="020B0604020202020204" pitchFamily="34" charset="0"/>
                <a:cs typeface="Arial" panose="020B0604020202020204" pitchFamily="34" charset="0"/>
              </a:rPr>
              <a:t>)</a:t>
            </a:r>
            <a:endParaRPr lang="en-GB" sz="16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4699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2">
  <a:themeElements>
    <a:clrScheme name="GANIL">
      <a:dk1>
        <a:srgbClr val="000000"/>
      </a:dk1>
      <a:lt1>
        <a:srgbClr val="FFFFFF"/>
      </a:lt1>
      <a:dk2>
        <a:srgbClr val="261F4D"/>
      </a:dk2>
      <a:lt2>
        <a:srgbClr val="CACDDE"/>
      </a:lt2>
      <a:accent1>
        <a:srgbClr val="60A3B3"/>
      </a:accent1>
      <a:accent2>
        <a:srgbClr val="ED7D31"/>
      </a:accent2>
      <a:accent3>
        <a:srgbClr val="A5A5A5"/>
      </a:accent3>
      <a:accent4>
        <a:srgbClr val="FFC000"/>
      </a:accent4>
      <a:accent5>
        <a:srgbClr val="5B9BD5"/>
      </a:accent5>
      <a:accent6>
        <a:srgbClr val="70AD47"/>
      </a:accent6>
      <a:hlink>
        <a:srgbClr val="60A3B3"/>
      </a:hlink>
      <a:folHlink>
        <a:srgbClr val="C958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2" id="{463DF8FB-8638-4DA7-8799-6B057AE70F36}" vid="{93B97AAA-6CCA-4768-94A4-E9A873F2EA13}"/>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57556</TotalTime>
  <Words>2145</Words>
  <Application>Microsoft Office PowerPoint</Application>
  <PresentationFormat>Grand écran</PresentationFormat>
  <Paragraphs>336</Paragraphs>
  <Slides>24</Slides>
  <Notes>2</Notes>
  <HiddenSlides>0</HiddenSlides>
  <MMClips>0</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24</vt:i4>
      </vt:variant>
    </vt:vector>
  </HeadingPairs>
  <TitlesOfParts>
    <vt:vector size="38" baseType="lpstr">
      <vt:lpstr>ＭＳ Ｐゴシック</vt:lpstr>
      <vt:lpstr>ＭＳ Ｐゴシック</vt:lpstr>
      <vt:lpstr>Arial</vt:lpstr>
      <vt:lpstr>Calibri</vt:lpstr>
      <vt:lpstr>Calibri Light</vt:lpstr>
      <vt:lpstr>Comic Sans MS</vt:lpstr>
      <vt:lpstr>Helvetica Neue</vt:lpstr>
      <vt:lpstr>Open Sans</vt:lpstr>
      <vt:lpstr>PT Sans Narrow</vt:lpstr>
      <vt:lpstr>Symbol</vt:lpstr>
      <vt:lpstr>Times New Roman</vt:lpstr>
      <vt:lpstr>Wingdings</vt:lpstr>
      <vt:lpstr>Thème Office</vt:lpstr>
      <vt:lpstr>Thème2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Re-evaluation of the AVERAGE COST OF 1 FULL ATC  in Phase 2</vt:lpstr>
      <vt:lpstr>Thanks to all AGATA contributors ++ The local team LNL/PD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Clement Emmanuel</dc:creator>
  <cp:lastModifiedBy>Clement Emmanuel</cp:lastModifiedBy>
  <cp:revision>312</cp:revision>
  <dcterms:created xsi:type="dcterms:W3CDTF">2021-09-27T11:57:13Z</dcterms:created>
  <dcterms:modified xsi:type="dcterms:W3CDTF">2024-11-20T16:39:10Z</dcterms:modified>
</cp:coreProperties>
</file>