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94" r:id="rId2"/>
    <p:sldId id="260" r:id="rId3"/>
    <p:sldId id="257" r:id="rId4"/>
    <p:sldId id="258" r:id="rId5"/>
    <p:sldId id="261" r:id="rId6"/>
    <p:sldId id="262" r:id="rId7"/>
    <p:sldId id="290" r:id="rId8"/>
    <p:sldId id="291" r:id="rId9"/>
    <p:sldId id="286" r:id="rId10"/>
    <p:sldId id="280" r:id="rId11"/>
    <p:sldId id="281" r:id="rId12"/>
    <p:sldId id="287" r:id="rId13"/>
    <p:sldId id="292" r:id="rId14"/>
    <p:sldId id="289" r:id="rId15"/>
    <p:sldId id="284" r:id="rId16"/>
    <p:sldId id="288" r:id="rId17"/>
    <p:sldId id="283" r:id="rId18"/>
    <p:sldId id="282" r:id="rId19"/>
    <p:sldId id="285" r:id="rId20"/>
    <p:sldId id="266" r:id="rId21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6405"/>
  </p:normalViewPr>
  <p:slideViewPr>
    <p:cSldViewPr snapToGrid="0" snapToObjects="1">
      <p:cViewPr>
        <p:scale>
          <a:sx n="120" d="100"/>
          <a:sy n="120" d="100"/>
        </p:scale>
        <p:origin x="25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9B7A6-9A2D-8040-9EA8-4E13C9784E91}" type="datetimeFigureOut">
              <a:rPr lang="en-CH" smtClean="0"/>
              <a:t>19.06.24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2499F-A201-2341-888C-EFEE82F0C7D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8648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2DA71-2150-9743-9233-0C77D6A69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6BAF4-90ED-6B47-B053-F7D7FAB88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B2603-1673-A84B-8648-37F53608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AA66-8888-3F41-8E5C-4D1A790C22A9}" type="datetime1">
              <a:rPr lang="de-CH" smtClean="0"/>
              <a:t>19.06.24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FB792-05DF-A84A-8A58-697C2003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7F7D3-31DB-BB4F-8B15-8C852355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019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B00065-13D1-4E41-B26D-0E4DC402C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5998"/>
            <a:ext cx="12192000" cy="5420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2E951-2EF2-7642-AC60-9008D5B6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297"/>
            <a:ext cx="10515600" cy="5367666"/>
          </a:xfrm>
        </p:spPr>
        <p:txBody>
          <a:bodyPr/>
          <a:lstStyle>
            <a:lvl1pPr marL="457200" indent="-457200">
              <a:buClr>
                <a:srgbClr val="0432FF"/>
              </a:buClr>
              <a:buFont typeface="Wingdings" pitchFamily="2" charset="2"/>
              <a:buChar char="§"/>
              <a:defRPr baseline="0">
                <a:latin typeface="Arial" panose="020B0604020202020204" pitchFamily="34" charset="0"/>
              </a:defRPr>
            </a:lvl1pPr>
            <a:lvl2pPr>
              <a:buClr>
                <a:schemeClr val="tx1"/>
              </a:buClr>
              <a:defRPr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432FF"/>
              </a:buCl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1"/>
              </a:buClr>
              <a:defRPr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432FF"/>
              </a:buCl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H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D0C15CC-CF03-0C44-9FEF-F0F669C37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4"/>
            <a:ext cx="10515600" cy="662753"/>
          </a:xfrm>
        </p:spPr>
        <p:txBody>
          <a:bodyPr/>
          <a:lstStyle>
            <a:lvl1pPr algn="ctr">
              <a:defRPr baseline="0">
                <a:solidFill>
                  <a:srgbClr val="7030A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CH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05C558E-35D9-1E45-B682-C1C55FCA2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6562" y="6398390"/>
            <a:ext cx="63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E188-2DB2-0D47-B360-D4F94D265CB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5804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23EA99-8E0F-6146-B42C-8C530B734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3C523-34CC-2846-8CDB-3B7344AC2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2E6B6-A750-3346-A6E4-928D57E4A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9C0A-06DC-F348-AEEC-A9B44DFBCD14}" type="datetime1">
              <a:rPr lang="de-CH" smtClean="0"/>
              <a:t>19.06.24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9ED45-8B64-B64A-AE11-1AC5B0912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ECF48-D9F9-A942-B011-697D7D086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E188-2DB2-0D47-B360-D4F94D265CB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1871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lcg.web.cern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indico.in2p3.fr/event/32588/contributions/138354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rgs/indigo-iam/projects/8" TargetMode="External"/><Relationship Id="rId2" Type="http://schemas.openxmlformats.org/officeDocument/2006/relationships/hyperlink" Target="https://github.com/indigo-iam/iam/releases/tag/v1.9.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indigo-iam/iam" TargetMode="External"/><Relationship Id="rId5" Type="http://schemas.openxmlformats.org/officeDocument/2006/relationships/hyperlink" Target="https://voms2.hellasgrid.gr:8443/voms/dteam" TargetMode="External"/><Relationship Id="rId4" Type="http://schemas.openxmlformats.org/officeDocument/2006/relationships/hyperlink" Target="https://dteam-auth.cern.ch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ndigo-iam/iam" TargetMode="External"/><Relationship Id="rId2" Type="http://schemas.openxmlformats.org/officeDocument/2006/relationships/hyperlink" Target="https://docs.google.com/document/d/1onp_qMOvE5s9byaDF9L2Fx1LIVd2smUtNHwKa7ejnJ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gi.eu/display/EGIBG/2024-06-10+notes#id-20240610notes-VOMSupgradecampaigntoEL9" TargetMode="External"/><Relationship Id="rId2" Type="http://schemas.openxmlformats.org/officeDocument/2006/relationships/hyperlink" Target="https://operations-portal.egi.eu/broadcast/archive/304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1369601/timetable/#20240514" TargetMode="External"/><Relationship Id="rId2" Type="http://schemas.openxmlformats.org/officeDocument/2006/relationships/hyperlink" Target="https://zenodo.org/records/701466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1401472/" TargetMode="External"/><Relationship Id="rId2" Type="http://schemas.openxmlformats.org/officeDocument/2006/relationships/hyperlink" Target="https://github.com/orgs/indigo-iam/projects/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dico.cern.ch/category/68/" TargetMode="External"/><Relationship Id="rId5" Type="http://schemas.openxmlformats.org/officeDocument/2006/relationships/hyperlink" Target="https://indico.cern.ch/category/10360/" TargetMode="External"/><Relationship Id="rId4" Type="http://schemas.openxmlformats.org/officeDocument/2006/relationships/hyperlink" Target="https://github.com/WLCG-AuthZ-WG/common-jwt-profile/issue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1421910/" TargetMode="External"/><Relationship Id="rId2" Type="http://schemas.openxmlformats.org/officeDocument/2006/relationships/hyperlink" Target="https://indico.nikhef.nl/category/9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cern.ch/category/68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LCG/WLCGAuthorizationWG_AutomateTokenManagementUsingMytoken" TargetMode="External"/><Relationship Id="rId2" Type="http://schemas.openxmlformats.org/officeDocument/2006/relationships/hyperlink" Target="https://indico.cern.ch/event/1390112/#1-grid-service-monitoring-wi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cern.ch/event/1411424/#4-htgettoken-hashicorp-vault-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s/7014668" TargetMode="External"/><Relationship Id="rId2" Type="http://schemas.openxmlformats.org/officeDocument/2006/relationships/hyperlink" Target="https://twiki.cern.ch/twiki/bin/view/LCG/WLCGAuthorizationW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nuxsoft.cern.ch/wlcg/" TargetMode="External"/><Relationship Id="rId2" Type="http://schemas.openxmlformats.org/officeDocument/2006/relationships/hyperlink" Target="https://htcondor.readthedocs.io/en/23.x/version-history/feature-versions-23-x.html#version-23-5-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242E8F-8092-1F4F-8DBE-72F615A2F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5998"/>
            <a:ext cx="12192000" cy="54200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1B30D-D857-8E4D-AC05-97DB5748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0644" y="6398390"/>
            <a:ext cx="559676" cy="365125"/>
          </a:xfrm>
        </p:spPr>
        <p:txBody>
          <a:bodyPr/>
          <a:lstStyle/>
          <a:p>
            <a:fld id="{12F0E188-2DB2-0D47-B360-D4F94D265CBA}" type="slidenum">
              <a:rPr lang="en-CH" smtClean="0"/>
              <a:t>1</a:t>
            </a:fld>
            <a:endParaRPr lang="en-CH"/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10374B29-A641-6049-902A-45F4C5220C3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775" y="0"/>
            <a:ext cx="1038225" cy="91946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DE41CC7-EB04-3540-B4A4-8F7DABDB4E2F}"/>
              </a:ext>
            </a:extLst>
          </p:cNvPr>
          <p:cNvSpPr txBox="1">
            <a:spLocks/>
          </p:cNvSpPr>
          <p:nvPr/>
        </p:nvSpPr>
        <p:spPr>
          <a:xfrm>
            <a:off x="930174" y="3628239"/>
            <a:ext cx="10331651" cy="26017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 transition state of affairs</a:t>
            </a:r>
            <a:b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Journées LCG-France</a:t>
            </a:r>
            <a:r>
              <a:rPr lang="en-US" sz="3000" dirty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 June 2024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Litmaath</a:t>
            </a:r>
            <a:endParaRPr lang="en-US" sz="2400" dirty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FD1545-DBBE-E5EE-9DB9-560C052F0C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19976"/>
            <a:ext cx="12192000" cy="258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7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ABF660-D39C-AD2F-658C-F37E7B86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297"/>
            <a:ext cx="11051610" cy="54864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APEL support for </a:t>
            </a:r>
            <a:r>
              <a:rPr lang="en-GB" i="1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tokens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is discussed separately between concerned parties</a:t>
            </a:r>
          </a:p>
          <a:p>
            <a:pPr lvl="1"/>
            <a:r>
              <a:rPr lang="en-GB" dirty="0">
                <a:effectLst/>
              </a:rPr>
              <a:t>APEL, HTCondor, ARC, several sites, EGI Ops, WLCG Ops Coordination</a:t>
            </a:r>
          </a:p>
          <a:p>
            <a:pPr lvl="1"/>
            <a:r>
              <a:rPr lang="en-GB" dirty="0">
                <a:effectLst/>
              </a:rPr>
              <a:t>Stopgap approaches are proposed </a:t>
            </a:r>
            <a:r>
              <a:rPr lang="en-GB" dirty="0"/>
              <a:t>for the time being</a:t>
            </a:r>
          </a:p>
          <a:p>
            <a:pPr lvl="2"/>
            <a:r>
              <a:rPr lang="en-GB" dirty="0">
                <a:effectLst/>
              </a:rPr>
              <a:t>Map token issuers / subjects / … to </a:t>
            </a:r>
            <a:r>
              <a:rPr lang="en-GB" b="1" dirty="0">
                <a:effectLst/>
              </a:rPr>
              <a:t>pseudo</a:t>
            </a:r>
            <a:r>
              <a:rPr lang="en-GB" dirty="0">
                <a:effectLst/>
              </a:rPr>
              <a:t> VOMS FQANs</a:t>
            </a:r>
          </a:p>
          <a:p>
            <a:pPr lvl="2"/>
            <a:r>
              <a:rPr lang="en-GB" dirty="0"/>
              <a:t>The rest of the machinery can stay unchanged</a:t>
            </a:r>
            <a:endParaRPr lang="en-GB" dirty="0">
              <a:effectLst/>
            </a:endParaRPr>
          </a:p>
          <a:p>
            <a:pPr lvl="1"/>
            <a:r>
              <a:rPr lang="en-GB" dirty="0"/>
              <a:t>M</a:t>
            </a:r>
            <a:r>
              <a:rPr lang="en-GB" dirty="0">
                <a:effectLst/>
              </a:rPr>
              <a:t>edium-term solution expected from the </a:t>
            </a:r>
            <a:r>
              <a:rPr lang="en-GB" dirty="0">
                <a:solidFill>
                  <a:schemeClr val="tx1"/>
                </a:solidFill>
                <a:effectLst/>
              </a:rPr>
              <a:t>GUT Profile WG </a:t>
            </a:r>
            <a:r>
              <a:rPr lang="en-GB" dirty="0">
                <a:effectLst/>
              </a:rPr>
              <a:t>(see later)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72EA83-C672-EAE2-EF2C-D5A2E862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</a:t>
            </a:r>
            <a:r>
              <a:rPr lang="en-CH"/>
              <a:t>omputing  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9C632-9BCB-B223-C957-27645175F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10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92960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95006C-5250-BABF-7780-CFF263B1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6"/>
            <a:ext cx="11164615" cy="547588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All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production instances at CERN are on a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2"/>
              </a:rPr>
              <a:t>v1.9.0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pre-release since June 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13 (to be updated next week)</a:t>
            </a:r>
          </a:p>
          <a:p>
            <a:pPr lvl="1"/>
            <a:r>
              <a:rPr lang="en-GB" dirty="0">
                <a:effectLst/>
              </a:rPr>
              <a:t>Fixing various </a:t>
            </a:r>
            <a:r>
              <a:rPr lang="en-GB" dirty="0">
                <a:effectLst/>
                <a:hlinkClick r:id="rId3"/>
              </a:rPr>
              <a:t>high-priority issues</a:t>
            </a:r>
            <a:r>
              <a:rPr lang="en-GB" dirty="0">
                <a:effectLst/>
              </a:rPr>
              <a:t> in the area of VO management</a:t>
            </a:r>
          </a:p>
          <a:p>
            <a:pPr lvl="1"/>
            <a:r>
              <a:rPr lang="en-GB" dirty="0"/>
              <a:t>Other fixes are still expected in a few weeks</a:t>
            </a:r>
            <a:endParaRPr lang="en-GB" dirty="0">
              <a:effectLst/>
            </a:endParaRPr>
          </a:p>
          <a:p>
            <a:pPr lvl="1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 “</a:t>
            </a:r>
            <a:r>
              <a:rPr lang="en-GB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dteam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”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4"/>
              </a:rPr>
              <a:t>instance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is usable for service monitoring with tokens</a:t>
            </a:r>
          </a:p>
          <a:p>
            <a:pPr lvl="1"/>
            <a:r>
              <a:rPr lang="en-GB" dirty="0">
                <a:effectLst/>
              </a:rPr>
              <a:t>Users are imported from the </a:t>
            </a:r>
            <a:r>
              <a:rPr lang="en-GB" dirty="0">
                <a:effectLst/>
                <a:hlinkClick r:id="rId5"/>
              </a:rPr>
              <a:t>VOMS-Admin</a:t>
            </a:r>
            <a:r>
              <a:rPr lang="en-GB" dirty="0">
                <a:effectLst/>
              </a:rPr>
              <a:t> service until its retirement</a:t>
            </a:r>
          </a:p>
          <a:p>
            <a:pPr lvl="1"/>
            <a:r>
              <a:rPr lang="en-GB" dirty="0">
                <a:effectLst/>
              </a:rPr>
              <a:t>VO membership is managed by EGI Operations and WLCG Ops Coordination</a:t>
            </a:r>
          </a:p>
          <a:p>
            <a:pPr lvl="1"/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campaign has been launched on April 19 for sites to configure support for the instance for the “</a:t>
            </a:r>
            <a:r>
              <a:rPr lang="en-GB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ops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”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VO by June 1</a:t>
            </a:r>
            <a:r>
              <a:rPr lang="en-GB" baseline="30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endParaRPr lang="en-GB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r>
              <a:rPr lang="en-GB" dirty="0">
                <a:effectLst/>
              </a:rPr>
              <a:t>156 tickets, &gt;= 140 solved</a:t>
            </a:r>
            <a:r>
              <a:rPr lang="en-GB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72EA4-1661-A1F2-0A51-E01C8107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>
                <a:hlinkClick r:id="rId6"/>
              </a:rPr>
              <a:t>IAM</a:t>
            </a:r>
            <a:r>
              <a:rPr lang="en-CH"/>
              <a:t> service developments  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F6027-10E5-2D22-A4D4-C7EDEDB06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4411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95006C-5250-BABF-7780-CFF263B1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6"/>
            <a:ext cx="11175125" cy="5475889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New instances for the LHC experiments have been created on </a:t>
            </a:r>
            <a:r>
              <a:rPr lang="en-GB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Kubernetes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sharing thei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r DBs with the </a:t>
            </a:r>
            <a:r>
              <a:rPr lang="en-GB" i="1" dirty="0">
                <a:solidFill>
                  <a:srgbClr val="000000"/>
                </a:solidFill>
                <a:cs typeface="Arial" panose="020B0604020202020204" pitchFamily="34" charset="0"/>
              </a:rPr>
              <a:t>OpenShift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 instances</a:t>
            </a:r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1"/>
            <a:r>
              <a:rPr lang="en-GB" dirty="0">
                <a:effectLst/>
              </a:rPr>
              <a:t>For better </a:t>
            </a:r>
            <a:r>
              <a:rPr lang="en-GB" b="1" dirty="0">
                <a:effectLst/>
              </a:rPr>
              <a:t>load-balancing</a:t>
            </a:r>
            <a:r>
              <a:rPr lang="en-GB" dirty="0">
                <a:effectLst/>
              </a:rPr>
              <a:t>, </a:t>
            </a:r>
            <a:r>
              <a:rPr lang="en-GB" b="1" dirty="0">
                <a:effectLst/>
              </a:rPr>
              <a:t>logging</a:t>
            </a:r>
            <a:r>
              <a:rPr lang="en-GB" dirty="0">
                <a:effectLst/>
              </a:rPr>
              <a:t>, </a:t>
            </a:r>
            <a:r>
              <a:rPr lang="en-GB" b="1" dirty="0">
                <a:effectLst/>
              </a:rPr>
              <a:t>monitoring</a:t>
            </a:r>
            <a:r>
              <a:rPr lang="en-GB" dirty="0">
                <a:effectLst/>
              </a:rPr>
              <a:t>, </a:t>
            </a:r>
            <a:r>
              <a:rPr lang="en-GB" b="1" dirty="0">
                <a:effectLst/>
              </a:rPr>
              <a:t>GitOps</a:t>
            </a:r>
            <a:r>
              <a:rPr lang="en-GB" dirty="0">
                <a:effectLst/>
              </a:rPr>
              <a:t> and </a:t>
            </a:r>
            <a:r>
              <a:rPr lang="en-GB" b="1" dirty="0">
                <a:effectLst/>
              </a:rPr>
              <a:t>HA</a:t>
            </a:r>
            <a:r>
              <a:rPr lang="en-GB" dirty="0">
                <a:effectLst/>
              </a:rPr>
              <a:t> options</a:t>
            </a:r>
          </a:p>
          <a:p>
            <a:pPr lvl="1"/>
            <a:r>
              <a:rPr lang="en-GB" dirty="0">
                <a:effectLst/>
              </a:rPr>
              <a:t>They will eventually replace the current production instances on OpenShift</a:t>
            </a:r>
          </a:p>
          <a:p>
            <a:pPr lvl="2"/>
            <a:r>
              <a:rPr lang="en-GB" dirty="0"/>
              <a:t>Dates t</a:t>
            </a:r>
            <a:r>
              <a:rPr lang="en-GB" dirty="0">
                <a:effectLst/>
              </a:rPr>
              <a:t>o be decided per experiment</a:t>
            </a:r>
          </a:p>
          <a:p>
            <a:pPr lvl="1"/>
            <a:r>
              <a:rPr lang="en-GB" dirty="0"/>
              <a:t>S</a:t>
            </a:r>
            <a:r>
              <a:rPr lang="en-GB" dirty="0">
                <a:effectLst/>
              </a:rPr>
              <a:t>ites have been ticketed to add support for the</a:t>
            </a:r>
            <a:r>
              <a:rPr lang="en-CH">
                <a:effectLst/>
              </a:rPr>
              <a:t> </a:t>
            </a:r>
            <a:r>
              <a:rPr lang="en-GB" dirty="0">
                <a:effectLst/>
              </a:rPr>
              <a:t>future VOMS endpoints and token issuers </a:t>
            </a:r>
            <a:r>
              <a:rPr lang="en-GB" dirty="0"/>
              <a:t>by May 31</a:t>
            </a:r>
            <a:r>
              <a:rPr lang="en-GB" baseline="30000" dirty="0"/>
              <a:t>st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Many tickets are still open</a:t>
            </a:r>
            <a:endParaRPr lang="en-GB" dirty="0">
              <a:effectLst/>
            </a:endParaRPr>
          </a:p>
          <a:p>
            <a:pPr lvl="2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2"/>
              </a:rPr>
              <a:t>timeline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with tentative milestones for the transition from </a:t>
            </a:r>
            <a:r>
              <a:rPr lang="en-GB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VOMS-Admin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to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full dependence on IAM 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w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as agreed for the LHC experiments</a:t>
            </a:r>
          </a:p>
          <a:p>
            <a:pPr lvl="1"/>
            <a:r>
              <a:rPr lang="en-GB" dirty="0">
                <a:effectLst/>
              </a:rPr>
              <a:t>ATLAS and ALICE have migrated, LHCb look ready for June 24, CMS still WIP</a:t>
            </a:r>
          </a:p>
          <a:p>
            <a:pPr lvl="1"/>
            <a:r>
              <a:rPr lang="en-GB" b="1" dirty="0">
                <a:solidFill>
                  <a:srgbClr val="008F00"/>
                </a:solidFill>
                <a:effectLst/>
              </a:rPr>
              <a:t>Supported use cases </a:t>
            </a:r>
            <a:r>
              <a:rPr lang="en-GB" dirty="0">
                <a:effectLst/>
              </a:rPr>
              <a:t>for the time being are:</a:t>
            </a:r>
          </a:p>
          <a:p>
            <a:pPr lvl="2"/>
            <a:r>
              <a:rPr lang="en-GB" sz="2300" dirty="0">
                <a:effectLst/>
              </a:rPr>
              <a:t>VO management</a:t>
            </a:r>
            <a:endParaRPr lang="en-GB" sz="2300" dirty="0"/>
          </a:p>
          <a:p>
            <a:pPr lvl="2"/>
            <a:r>
              <a:rPr lang="en-GB" sz="2300" dirty="0">
                <a:effectLst/>
              </a:rPr>
              <a:t>VOMS proxies</a:t>
            </a:r>
          </a:p>
          <a:p>
            <a:pPr lvl="2"/>
            <a:r>
              <a:rPr lang="en-GB" sz="2300" b="1" dirty="0">
                <a:solidFill>
                  <a:srgbClr val="0432FF"/>
                </a:solidFill>
              </a:rPr>
              <a:t>L</a:t>
            </a:r>
            <a:r>
              <a:rPr lang="en-GB" sz="2300" b="1" dirty="0">
                <a:solidFill>
                  <a:srgbClr val="0432FF"/>
                </a:solidFill>
                <a:effectLst/>
              </a:rPr>
              <a:t>ow-rate</a:t>
            </a:r>
            <a:r>
              <a:rPr lang="en-GB" sz="2300" dirty="0">
                <a:effectLst/>
              </a:rPr>
              <a:t> token issuance for pilot jobs, SAM tests etc.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72EA4-1661-A1F2-0A51-E01C8107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>
                <a:hlinkClick r:id="rId3"/>
              </a:rPr>
              <a:t>IAM</a:t>
            </a:r>
            <a:r>
              <a:rPr lang="en-CH"/>
              <a:t> service developments  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F6027-10E5-2D22-A4D4-C7EDEDB06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92952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156925-5D95-E386-5591-28AD70B71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0922877" cy="5367666"/>
          </a:xfrm>
        </p:spPr>
        <p:txBody>
          <a:bodyPr>
            <a:normAutofit/>
          </a:bodyPr>
          <a:lstStyle/>
          <a:p>
            <a:r>
              <a:rPr lang="en-CH"/>
              <a:t>The VOMS(-Admin) service was expected to be </a:t>
            </a:r>
            <a:r>
              <a:rPr lang="en-CH" b="1"/>
              <a:t>unsupported beyond CentOS 7</a:t>
            </a:r>
          </a:p>
          <a:p>
            <a:pPr lvl="1"/>
            <a:r>
              <a:rPr lang="en-GB" dirty="0"/>
              <a:t>P</a:t>
            </a:r>
            <a:r>
              <a:rPr lang="en-CH"/>
              <a:t>ackages are available for EL8 and EL9, but not fully tested</a:t>
            </a:r>
          </a:p>
          <a:p>
            <a:pPr lvl="2"/>
            <a:r>
              <a:rPr lang="en-GB" dirty="0"/>
              <a:t>A</a:t>
            </a:r>
            <a:r>
              <a:rPr lang="en-CH"/>
              <a:t>nd incompatible with MySQL 8</a:t>
            </a:r>
          </a:p>
          <a:p>
            <a:pPr lvl="1"/>
            <a:r>
              <a:rPr lang="en-GB" dirty="0"/>
              <a:t>T</a:t>
            </a:r>
            <a:r>
              <a:rPr lang="en-CH"/>
              <a:t>he developers at CNAF cannot afford to keep maintaining two VO management solutions</a:t>
            </a:r>
          </a:p>
          <a:p>
            <a:pPr lvl="1"/>
            <a:endParaRPr lang="en-CH"/>
          </a:p>
          <a:p>
            <a:r>
              <a:rPr lang="en-GB" dirty="0"/>
              <a:t>T</a:t>
            </a:r>
            <a:r>
              <a:rPr lang="en-CH"/>
              <a:t>he CentOS 7 EOL thus became the VOMS(-Admin) EOL</a:t>
            </a:r>
          </a:p>
          <a:p>
            <a:pPr lvl="1"/>
            <a:r>
              <a:rPr lang="en-CH" b="1"/>
              <a:t>June 30, 2024</a:t>
            </a:r>
          </a:p>
          <a:p>
            <a:pPr lvl="1"/>
            <a:endParaRPr lang="en-CH"/>
          </a:p>
          <a:p>
            <a:r>
              <a:rPr lang="en-CH"/>
              <a:t>However, </a:t>
            </a:r>
            <a:r>
              <a:rPr lang="en-CH" b="1"/>
              <a:t>limited support beyond CentOS 7 </a:t>
            </a:r>
            <a:r>
              <a:rPr lang="en-CH"/>
              <a:t>has been obtained by EGI as announced through a </a:t>
            </a:r>
            <a:r>
              <a:rPr lang="en-CH">
                <a:hlinkClick r:id="rId2"/>
              </a:rPr>
              <a:t>broadcast</a:t>
            </a:r>
            <a:r>
              <a:rPr lang="en-CH"/>
              <a:t> on June 19</a:t>
            </a:r>
          </a:p>
          <a:p>
            <a:pPr lvl="1"/>
            <a:r>
              <a:rPr lang="en-GB" dirty="0"/>
              <a:t>F</a:t>
            </a:r>
            <a:r>
              <a:rPr lang="en-CH"/>
              <a:t>urther details in this </a:t>
            </a:r>
            <a:r>
              <a:rPr lang="en-CH">
                <a:hlinkClick r:id="rId3"/>
              </a:rPr>
              <a:t>section</a:t>
            </a:r>
            <a:r>
              <a:rPr lang="en-CH"/>
              <a:t> of the June 10 EGI ops meeting notes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AB3F1E-4EAA-19AB-9400-627F16D77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W</a:t>
            </a:r>
            <a:r>
              <a:rPr lang="en-CH" sz="3200"/>
              <a:t>hy is the VOMS-Admin phaseout happening now?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CE28C-7316-475F-E589-8439E6D60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38856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95006C-5250-BABF-7780-CFF263B1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6"/>
            <a:ext cx="11175125" cy="5475889"/>
          </a:xfrm>
        </p:spPr>
        <p:txBody>
          <a:bodyPr>
            <a:normAutofit/>
          </a:bodyPr>
          <a:lstStyle/>
          <a:p>
            <a:r>
              <a:rPr lang="en-GB" sz="2300" dirty="0">
                <a:effectLst/>
              </a:rPr>
              <a:t>April 29</a:t>
            </a:r>
          </a:p>
          <a:p>
            <a:pPr lvl="1"/>
            <a:r>
              <a:rPr lang="en-GB" sz="1800" dirty="0">
                <a:effectLst/>
              </a:rPr>
              <a:t>Remove legacy VOMS servers from “vomses” – in production for Puppet at CERN as of </a:t>
            </a:r>
            <a:r>
              <a:rPr lang="en-GB" sz="1800" b="1" dirty="0">
                <a:effectLst/>
              </a:rPr>
              <a:t>May 7</a:t>
            </a:r>
          </a:p>
          <a:p>
            <a:pPr lvl="2"/>
            <a:r>
              <a:rPr lang="en-GB" sz="1800" i="1" dirty="0"/>
              <a:t>Many </a:t>
            </a:r>
            <a:r>
              <a:rPr lang="en-GB" sz="1800" i="1" dirty="0">
                <a:solidFill>
                  <a:srgbClr val="FF0000"/>
                </a:solidFill>
              </a:rPr>
              <a:t>tickets</a:t>
            </a:r>
            <a:r>
              <a:rPr lang="en-GB" sz="1800" i="1" dirty="0"/>
              <a:t> from users who were </a:t>
            </a:r>
            <a:r>
              <a:rPr lang="en-GB" sz="1800" i="1" dirty="0">
                <a:solidFill>
                  <a:srgbClr val="FF0000"/>
                </a:solidFill>
              </a:rPr>
              <a:t>disabled</a:t>
            </a:r>
            <a:r>
              <a:rPr lang="en-GB" sz="1800" i="1" dirty="0"/>
              <a:t> in IAM due to sync </a:t>
            </a:r>
            <a:r>
              <a:rPr lang="en-GB" sz="1800" i="1" dirty="0">
                <a:solidFill>
                  <a:srgbClr val="FF0000"/>
                </a:solidFill>
              </a:rPr>
              <a:t>issues</a:t>
            </a:r>
            <a:r>
              <a:rPr lang="en-GB" sz="1800" i="1" dirty="0"/>
              <a:t>, all </a:t>
            </a:r>
            <a:r>
              <a:rPr lang="en-GB" sz="1800" b="1" i="1" dirty="0">
                <a:solidFill>
                  <a:srgbClr val="008F00"/>
                </a:solidFill>
              </a:rPr>
              <a:t>fixed</a:t>
            </a:r>
            <a:r>
              <a:rPr lang="en-GB" sz="1800" i="1" dirty="0"/>
              <a:t> manually</a:t>
            </a:r>
            <a:endParaRPr lang="en-GB" sz="1800" i="1" dirty="0">
              <a:effectLst/>
            </a:endParaRPr>
          </a:p>
          <a:p>
            <a:pPr lvl="2"/>
            <a:r>
              <a:rPr lang="en-GB" sz="1800" dirty="0">
                <a:solidFill>
                  <a:srgbClr val="000000"/>
                </a:solidFill>
                <a:effectLst/>
              </a:rPr>
              <a:t>Versions 2.0.0 of the wlcg-voms rpms only contain the LSC files, no “vomses” files</a:t>
            </a:r>
            <a:endParaRPr lang="en-GB" dirty="0">
              <a:solidFill>
                <a:srgbClr val="000000"/>
              </a:solidFill>
              <a:effectLst/>
            </a:endParaRPr>
          </a:p>
          <a:p>
            <a:pPr lvl="2"/>
            <a:r>
              <a:rPr lang="en-GB" sz="1800" dirty="0">
                <a:solidFill>
                  <a:srgbClr val="000000"/>
                </a:solidFill>
                <a:effectLst/>
              </a:rPr>
              <a:t>Broadcast sent to wlcg-operations list</a:t>
            </a:r>
          </a:p>
          <a:p>
            <a:pPr lvl="2"/>
            <a:r>
              <a:rPr lang="en-GB" sz="1800" dirty="0">
                <a:solidFill>
                  <a:srgbClr val="000000"/>
                </a:solidFill>
                <a:effectLst/>
              </a:rPr>
              <a:t>Not critical: voms-proxy-init would fail over to a VOMS server that works</a:t>
            </a:r>
          </a:p>
          <a:p>
            <a:r>
              <a:rPr lang="en-GB" sz="2300" dirty="0"/>
              <a:t>May 06</a:t>
            </a:r>
          </a:p>
          <a:p>
            <a:pPr lvl="1"/>
            <a:r>
              <a:rPr lang="en-GB" sz="1800" dirty="0">
                <a:effectLst/>
              </a:rPr>
              <a:t>VOMS-Admin switched off for first VO → delayed until after the WLCG workshop</a:t>
            </a:r>
          </a:p>
          <a:p>
            <a:pPr lvl="2"/>
            <a:r>
              <a:rPr lang="en-GB" sz="1800" dirty="0">
                <a:effectLst/>
              </a:rPr>
              <a:t>No VOMS-Admin service is deleted yet</a:t>
            </a:r>
          </a:p>
          <a:p>
            <a:r>
              <a:rPr lang="en-GB" sz="2300" dirty="0">
                <a:effectLst/>
              </a:rPr>
              <a:t>May 31</a:t>
            </a:r>
          </a:p>
          <a:p>
            <a:pPr lvl="1"/>
            <a:r>
              <a:rPr lang="en-GB" sz="1800" dirty="0"/>
              <a:t>D</a:t>
            </a:r>
            <a:r>
              <a:rPr lang="en-GB" sz="1800" dirty="0">
                <a:effectLst/>
              </a:rPr>
              <a:t>eadline for sites to have configured support for the Kubernetes instances, </a:t>
            </a:r>
            <a:r>
              <a:rPr lang="en-GB" sz="1800" i="1" dirty="0">
                <a:effectLst/>
              </a:rPr>
              <a:t>including “ops”</a:t>
            </a:r>
          </a:p>
          <a:p>
            <a:pPr lvl="1"/>
            <a:r>
              <a:rPr lang="en-GB" sz="1800" dirty="0">
                <a:effectLst/>
              </a:rPr>
              <a:t>Start considering switching off OpenShift instances – unlikely to happen before July → September…</a:t>
            </a:r>
          </a:p>
          <a:p>
            <a:pPr lvl="2"/>
            <a:r>
              <a:rPr lang="en-GB" sz="1800" dirty="0">
                <a:solidFill>
                  <a:srgbClr val="000000"/>
                </a:solidFill>
                <a:effectLst/>
              </a:rPr>
              <a:t>Possibly depending on HA situation on Kubernetes</a:t>
            </a:r>
          </a:p>
          <a:p>
            <a:pPr lvl="2"/>
            <a:r>
              <a:rPr lang="en-GB" sz="1800" dirty="0">
                <a:solidFill>
                  <a:srgbClr val="000000"/>
                </a:solidFill>
                <a:effectLst/>
              </a:rPr>
              <a:t>Ultimately also the oidc-agent menu listing IAM instances should be updated accordingly</a:t>
            </a:r>
          </a:p>
          <a:p>
            <a:r>
              <a:rPr lang="en-GB" sz="2300" dirty="0"/>
              <a:t>June 03</a:t>
            </a:r>
          </a:p>
          <a:p>
            <a:pPr lvl="1"/>
            <a:r>
              <a:rPr lang="en-GB" sz="1800" dirty="0">
                <a:effectLst/>
              </a:rPr>
              <a:t>VOMS-Admin switched off for last VO </a:t>
            </a:r>
            <a:r>
              <a:rPr lang="en-GB" sz="1800" dirty="0">
                <a:solidFill>
                  <a:srgbClr val="FF0000"/>
                </a:solidFill>
                <a:effectLst/>
              </a:rPr>
              <a:t>→</a:t>
            </a:r>
            <a:r>
              <a:rPr lang="en-GB" sz="1800" dirty="0">
                <a:effectLst/>
              </a:rPr>
              <a:t> </a:t>
            </a:r>
            <a:r>
              <a:rPr lang="en-GB" sz="1800" i="1" dirty="0">
                <a:solidFill>
                  <a:srgbClr val="FF0000"/>
                </a:solidFill>
                <a:sym typeface="Wingdings" pitchFamily="2" charset="2"/>
              </a:rPr>
              <a:t>was in fact the </a:t>
            </a:r>
            <a:r>
              <a:rPr lang="en-GB" sz="1800" b="1" i="1" dirty="0">
                <a:solidFill>
                  <a:srgbClr val="FF0000"/>
                </a:solidFill>
                <a:sym typeface="Wingdings" pitchFamily="2" charset="2"/>
              </a:rPr>
              <a:t>first</a:t>
            </a:r>
            <a:r>
              <a:rPr lang="en-GB" sz="1800" i="1" dirty="0">
                <a:solidFill>
                  <a:srgbClr val="FF0000"/>
                </a:solidFill>
                <a:sym typeface="Wingdings" pitchFamily="2" charset="2"/>
              </a:rPr>
              <a:t> VO: ATLAS !</a:t>
            </a:r>
            <a:endParaRPr lang="en-GB" sz="1800" i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72EA4-1661-A1F2-0A51-E01C8107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VOMS-Admin phaseout </a:t>
            </a:r>
            <a:r>
              <a:rPr lang="en-CH"/>
              <a:t>snapshot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F6027-10E5-2D22-A4D4-C7EDEDB06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5292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65D15E-96E1-7CA2-8CD9-74D8BB03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297"/>
            <a:ext cx="10649607" cy="549691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DC24 was a </a:t>
            </a:r>
            <a:r>
              <a:rPr lang="en-GB" b="1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major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milestone in the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2"/>
              </a:rPr>
              <a:t>WLCG Token Transition Timeline</a:t>
            </a:r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1"/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 has allowed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scale tests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with tokens of services involved in data management</a:t>
            </a:r>
          </a:p>
          <a:p>
            <a:pPr lvl="1"/>
            <a:r>
              <a:rPr lang="en-GB" dirty="0">
                <a:effectLst/>
              </a:rPr>
              <a:t>Rucio (ATLAS &amp; CMS) and DIRAC (LHCb)</a:t>
            </a:r>
          </a:p>
          <a:p>
            <a:pPr lvl="1"/>
            <a:r>
              <a:rPr lang="en-GB" dirty="0">
                <a:effectLst/>
              </a:rPr>
              <a:t>FTS</a:t>
            </a:r>
          </a:p>
          <a:p>
            <a:pPr lvl="1"/>
            <a:r>
              <a:rPr lang="en-GB" dirty="0">
                <a:effectLst/>
              </a:rPr>
              <a:t>IAM</a:t>
            </a:r>
          </a:p>
          <a:p>
            <a:pPr lvl="1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  <a:hlinkClick r:id="rId3"/>
              </a:rPr>
              <a:t>Data Challenge sessions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 of the WLCG workshop also feature observations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and discussions about the use of tokens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76D8A-3986-AA2D-9264-9ACDCEB4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Data Challenge 2024  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F8467-4A39-2F8B-B7F7-163DC8525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15</a:t>
            </a:fld>
            <a:endParaRPr lang="en-CH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0A6997-4431-D94D-2A14-181117627AC2}"/>
              </a:ext>
            </a:extLst>
          </p:cNvPr>
          <p:cNvSpPr txBox="1"/>
          <p:nvPr/>
        </p:nvSpPr>
        <p:spPr>
          <a:xfrm>
            <a:off x="8355727" y="2743200"/>
            <a:ext cx="2864374" cy="1477328"/>
          </a:xfrm>
          <a:prstGeom prst="rect">
            <a:avLst/>
          </a:prstGeom>
          <a:solidFill>
            <a:srgbClr val="FFFF00"/>
          </a:solidFill>
          <a:ln w="25400"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CH">
                <a:solidFill>
                  <a:srgbClr val="0432FF"/>
                </a:solidFill>
              </a:rPr>
              <a:t>ALICE</a:t>
            </a:r>
            <a:r>
              <a:rPr lang="en-CH"/>
              <a:t> use “</a:t>
            </a:r>
            <a:r>
              <a:rPr lang="en-CH" i="1"/>
              <a:t>access envelope</a:t>
            </a:r>
            <a:r>
              <a:rPr lang="en-CH"/>
              <a:t>’’</a:t>
            </a:r>
            <a:br>
              <a:rPr lang="en-CH"/>
            </a:br>
            <a:r>
              <a:rPr lang="en-CH"/>
              <a:t>tokens with XRootD services</a:t>
            </a:r>
            <a:br>
              <a:rPr lang="en-CH"/>
            </a:br>
            <a:r>
              <a:rPr lang="en-CH"/>
              <a:t>since 20 years, but a </a:t>
            </a:r>
            <a:r>
              <a:rPr lang="en-CH" b="1"/>
              <a:t>future</a:t>
            </a:r>
            <a:br>
              <a:rPr lang="en-CH" b="1"/>
            </a:br>
            <a:r>
              <a:rPr lang="en-CH" b="1"/>
              <a:t>switch to WLCG tokens</a:t>
            </a:r>
            <a:r>
              <a:rPr lang="en-CH"/>
              <a:t> is an</a:t>
            </a:r>
            <a:br>
              <a:rPr lang="en-CH"/>
            </a:br>
            <a:r>
              <a:rPr lang="en-CH"/>
              <a:t>option being worked on!</a:t>
            </a:r>
          </a:p>
        </p:txBody>
      </p:sp>
    </p:spTree>
    <p:extLst>
      <p:ext uri="{BB962C8B-B14F-4D97-AF65-F5344CB8AC3E}">
        <p14:creationId xmlns:p14="http://schemas.microsoft.com/office/powerpoint/2010/main" val="3506238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65D15E-96E1-7CA2-8CD9-74D8BB03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1051611" cy="549691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DC24 has allowed us to draw conclusions from </a:t>
            </a:r>
            <a:r>
              <a:rPr lang="en-GB" b="1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millions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of transfers done with </a:t>
            </a:r>
            <a:r>
              <a:rPr lang="en-GB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tokens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!</a:t>
            </a:r>
          </a:p>
          <a:p>
            <a:pPr lvl="1"/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 is clear that some ways in which tokens were used are </a:t>
            </a:r>
            <a:r>
              <a:rPr lang="en-GB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not advisable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 the long term</a:t>
            </a:r>
          </a:p>
          <a:p>
            <a:pPr lvl="1"/>
            <a:r>
              <a:rPr lang="en-GB" dirty="0">
                <a:effectLst/>
              </a:rPr>
              <a:t>FTS and IAM instances got </a:t>
            </a:r>
            <a:r>
              <a:rPr lang="en-GB" dirty="0">
                <a:solidFill>
                  <a:srgbClr val="FF0000"/>
                </a:solidFill>
                <a:effectLst/>
              </a:rPr>
              <a:t>overloaded</a:t>
            </a:r>
            <a:r>
              <a:rPr lang="en-GB" dirty="0">
                <a:effectLst/>
              </a:rPr>
              <a:t> in various ways, causing failures and requiring interventions</a:t>
            </a:r>
          </a:p>
          <a:p>
            <a:pPr lvl="1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Several ideas for more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sustainable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use of tokens will be discussed in the 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next months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between experts of the services involved</a:t>
            </a:r>
          </a:p>
          <a:p>
            <a:pPr lvl="1"/>
            <a:r>
              <a:rPr lang="en-GB" dirty="0"/>
              <a:t>Concerning token a</a:t>
            </a:r>
            <a:r>
              <a:rPr lang="en-GB" dirty="0">
                <a:effectLst/>
              </a:rPr>
              <a:t>udiences, scopes, lifetimes, exchanges, refreshing, ...</a:t>
            </a:r>
          </a:p>
          <a:p>
            <a:pPr lvl="1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 the time being, we keep relying on </a:t>
            </a:r>
            <a:r>
              <a:rPr lang="en-GB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VOMS proxies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 most of our </a:t>
            </a:r>
            <a:r>
              <a:rPr lang="en-GB" dirty="0">
                <a:solidFill>
                  <a:srgbClr val="0432FF"/>
                </a:solidFill>
                <a:effectLst/>
                <a:cs typeface="Arial" panose="020B0604020202020204" pitchFamily="34" charset="0"/>
              </a:rPr>
              <a:t>data management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76D8A-3986-AA2D-9264-9ACDCEB4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Data Challenge 2024  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F8467-4A39-2F8B-B7F7-163DC8525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16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871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F66D8-9766-E166-7E8C-810E0E8BD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0723179" cy="536766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Various IAM code changes were desirable in the short term</a:t>
            </a:r>
          </a:p>
          <a:p>
            <a:pPr lvl="1"/>
            <a:r>
              <a:rPr lang="en-GB" dirty="0">
                <a:effectLst/>
              </a:rPr>
              <a:t>In particular to fix VO management issues in view of </a:t>
            </a:r>
            <a:r>
              <a:rPr lang="en-GB" dirty="0">
                <a:effectLst/>
                <a:hlinkClick r:id="rId2"/>
              </a:rPr>
              <a:t>VOMS-Admin EOL</a:t>
            </a:r>
            <a:endParaRPr lang="en-GB" dirty="0">
              <a:effectLst/>
            </a:endParaRPr>
          </a:p>
          <a:p>
            <a:pPr lvl="2"/>
            <a:r>
              <a:rPr lang="en-GB" dirty="0"/>
              <a:t>They were the m</a:t>
            </a:r>
            <a:r>
              <a:rPr lang="en-GB" dirty="0">
                <a:effectLst/>
              </a:rPr>
              <a:t>ain focus of an </a:t>
            </a:r>
            <a:r>
              <a:rPr lang="en-GB" dirty="0">
                <a:effectLst/>
                <a:hlinkClick r:id="rId3"/>
              </a:rPr>
              <a:t>IAM Hackathon</a:t>
            </a:r>
            <a:r>
              <a:rPr lang="en-GB" dirty="0"/>
              <a:t> at CNAF, May 29-30</a:t>
            </a:r>
            <a:endParaRPr lang="en-GB" dirty="0">
              <a:effectLst/>
            </a:endParaRPr>
          </a:p>
          <a:p>
            <a:pPr lvl="1"/>
            <a:r>
              <a:rPr lang="en-GB" dirty="0">
                <a:effectLst/>
              </a:rPr>
              <a:t>Lessons learned from </a:t>
            </a:r>
            <a:r>
              <a:rPr lang="en-GB" dirty="0">
                <a:solidFill>
                  <a:srgbClr val="008F00"/>
                </a:solidFill>
                <a:effectLst/>
              </a:rPr>
              <a:t>DC24</a:t>
            </a:r>
            <a:r>
              <a:rPr lang="en-GB" dirty="0">
                <a:effectLst/>
              </a:rPr>
              <a:t> will be taken into account later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In particular, stop storing access tokens in the DB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N</a:t>
            </a:r>
            <a:r>
              <a:rPr lang="en-GB" b="1" dirty="0">
                <a:solidFill>
                  <a:srgbClr val="FF0000"/>
                </a:solidFill>
                <a:effectLst/>
              </a:rPr>
              <a:t>o high-rate usage </a:t>
            </a:r>
            <a:r>
              <a:rPr lang="en-GB" dirty="0">
                <a:effectLst/>
              </a:rPr>
              <a:t>is foreseen for the time being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First, </a:t>
            </a:r>
            <a:r>
              <a:rPr lang="en-GB" b="1" dirty="0">
                <a:solidFill>
                  <a:srgbClr val="008F00"/>
                </a:solidFill>
                <a:effectLst/>
              </a:rPr>
              <a:t>sustainable</a:t>
            </a:r>
            <a:r>
              <a:rPr lang="en-GB" dirty="0">
                <a:solidFill>
                  <a:srgbClr val="000000"/>
                </a:solidFill>
                <a:effectLst/>
              </a:rPr>
              <a:t> token usage patterns have to be agreed and tested between the parties involved in data management</a:t>
            </a:r>
          </a:p>
          <a:p>
            <a:pPr lvl="2"/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Version 2.0 of the </a:t>
            </a:r>
            <a:r>
              <a:rPr lang="en-GB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WLCG token profile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 under preparation</a:t>
            </a:r>
          </a:p>
          <a:p>
            <a:pPr lvl="1"/>
            <a:r>
              <a:rPr lang="en-GB" dirty="0">
                <a:effectLst/>
              </a:rPr>
              <a:t>Fixing a number of </a:t>
            </a:r>
            <a:r>
              <a:rPr lang="en-GB" dirty="0">
                <a:effectLst/>
                <a:hlinkClick r:id="rId4"/>
              </a:rPr>
              <a:t>issues</a:t>
            </a:r>
            <a:r>
              <a:rPr lang="en-GB" dirty="0">
                <a:effectLst/>
              </a:rPr>
              <a:t> encountered with v1.0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In the description and/or implementation</a:t>
            </a:r>
          </a:p>
          <a:p>
            <a:pPr lvl="1"/>
            <a:r>
              <a:rPr lang="en-GB" dirty="0">
                <a:effectLst/>
              </a:rPr>
              <a:t>Most PRs have been merged and the corresponding issues closed</a:t>
            </a:r>
          </a:p>
          <a:p>
            <a:pPr lvl="2"/>
            <a:r>
              <a:rPr lang="en-GB" dirty="0"/>
              <a:t>A few open cases need to be discussed in AuthZ or </a:t>
            </a:r>
            <a:r>
              <a:rPr lang="en-GB" dirty="0">
                <a:hlinkClick r:id="rId5"/>
              </a:rPr>
              <a:t>DOMA BDT WG</a:t>
            </a:r>
            <a:r>
              <a:rPr lang="en-GB" dirty="0"/>
              <a:t> meetings</a:t>
            </a:r>
            <a:endParaRPr lang="en-GB" dirty="0">
              <a:effectLst/>
            </a:endParaRPr>
          </a:p>
          <a:p>
            <a:pPr lvl="2"/>
            <a:r>
              <a:rPr lang="en-US" dirty="0"/>
              <a:t>More difficult cases will be postponed for future revisions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75A6A6-FA6F-50EC-3A4C-4EF506676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>
                <a:hlinkClick r:id="rId6"/>
              </a:rPr>
              <a:t>AuthZ WG</a:t>
            </a:r>
            <a:r>
              <a:rPr lang="en-CH"/>
              <a:t> items  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06DD5-CF53-5140-7AFE-9446E40A2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17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26160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F66D8-9766-E166-7E8C-810E0E8BD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0912367" cy="53676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Grand Unified Token (GUT) Profile WG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has met </a:t>
            </a: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5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times already (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2"/>
              </a:rPr>
              <a:t>agendas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GB" dirty="0">
                <a:effectLst/>
              </a:rPr>
              <a:t>Good progress with its current main challenge: </a:t>
            </a:r>
            <a:r>
              <a:rPr lang="en-GB" dirty="0">
                <a:solidFill>
                  <a:srgbClr val="FF0000"/>
                </a:solidFill>
                <a:effectLst/>
              </a:rPr>
              <a:t>how to determine the VO </a:t>
            </a:r>
            <a:r>
              <a:rPr lang="en-GB" dirty="0">
                <a:effectLst/>
              </a:rPr>
              <a:t>for the token profiles and the various use cases we need to handle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WLCG tokens, SciTokens, EGI Check-in tokens</a:t>
            </a:r>
          </a:p>
          <a:p>
            <a:pPr lvl="1"/>
            <a:r>
              <a:rPr lang="en-GB" dirty="0">
                <a:effectLst/>
              </a:rPr>
              <a:t>A </a:t>
            </a:r>
            <a:r>
              <a:rPr lang="en-GB" b="1" dirty="0">
                <a:effectLst/>
              </a:rPr>
              <a:t>new, common attribute </a:t>
            </a:r>
            <a:r>
              <a:rPr lang="en-GB" dirty="0">
                <a:effectLst/>
              </a:rPr>
              <a:t>will be defined with practical semantics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Details TBD in upcoming meetings</a:t>
            </a:r>
          </a:p>
          <a:p>
            <a:pPr lvl="2"/>
            <a:endParaRPr lang="en-CH"/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Token Trust &amp; Traceability WG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will meet again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3"/>
              </a:rPr>
              <a:t>June 25</a:t>
            </a:r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1"/>
            <a:r>
              <a:rPr lang="en-GB" dirty="0">
                <a:effectLst/>
              </a:rPr>
              <a:t>Aiming to equip site admins, VO experts, … with best practices for tokens, which will also provide </a:t>
            </a:r>
            <a:r>
              <a:rPr lang="en-GB" b="1" dirty="0">
                <a:effectLst/>
              </a:rPr>
              <a:t>input for policy documents 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Recipes, tools, log mining, testing, debugging, monitoring, banning, ...</a:t>
            </a:r>
          </a:p>
          <a:p>
            <a:pPr lvl="1"/>
            <a:r>
              <a:rPr lang="en-GB" dirty="0">
                <a:effectLst/>
              </a:rPr>
              <a:t>For example, to </a:t>
            </a:r>
            <a:r>
              <a:rPr lang="en-GB" dirty="0">
                <a:solidFill>
                  <a:srgbClr val="FF0000"/>
                </a:solidFill>
                <a:effectLst/>
              </a:rPr>
              <a:t>prevent exposure of tokens </a:t>
            </a:r>
            <a:r>
              <a:rPr lang="en-GB" dirty="0">
                <a:effectLst/>
              </a:rPr>
              <a:t>through logs!</a:t>
            </a:r>
          </a:p>
          <a:p>
            <a:pPr lvl="1"/>
            <a:r>
              <a:rPr lang="en-GB" dirty="0">
                <a:effectLst/>
              </a:rPr>
              <a:t>Or how to use the “</a:t>
            </a:r>
            <a:r>
              <a:rPr lang="en-GB" dirty="0">
                <a:solidFill>
                  <a:srgbClr val="008F00"/>
                </a:solidFill>
                <a:effectLst/>
              </a:rPr>
              <a:t>dteam</a:t>
            </a:r>
            <a:r>
              <a:rPr lang="en-GB" dirty="0"/>
              <a:t>”</a:t>
            </a:r>
            <a:r>
              <a:rPr lang="en-GB" dirty="0">
                <a:effectLst/>
              </a:rPr>
              <a:t> VO for monitoring with tokens (see next page)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75A6A6-FA6F-50EC-3A4C-4EF506676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>
                <a:hlinkClick r:id="rId4"/>
              </a:rPr>
              <a:t>AuthZ WG</a:t>
            </a:r>
            <a:r>
              <a:rPr lang="en-CH"/>
              <a:t> items  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06DD5-CF53-5140-7AFE-9446E40A2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18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99894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ED2655-B842-23D6-FF6F-7359545A2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297"/>
            <a:ext cx="11185634" cy="548640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 March 7 Ops Coordination meeting had a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2"/>
              </a:rPr>
              <a:t>presentation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on </a:t>
            </a:r>
            <a:r>
              <a:rPr lang="en-GB" b="1" dirty="0">
                <a:solidFill>
                  <a:srgbClr val="008F00"/>
                </a:solidFill>
                <a:effectLst/>
                <a:cs typeface="Arial" panose="020B0604020202020204" pitchFamily="34" charset="0"/>
              </a:rPr>
              <a:t>MyToken</a:t>
            </a:r>
          </a:p>
          <a:p>
            <a:pPr lvl="1"/>
            <a:r>
              <a:rPr lang="en-GB" dirty="0">
                <a:effectLst/>
              </a:rPr>
              <a:t>Used at KIT e.g. to monitor dCache services with “</a:t>
            </a:r>
            <a:r>
              <a:rPr lang="en-GB" dirty="0">
                <a:solidFill>
                  <a:srgbClr val="008F00"/>
                </a:solidFill>
                <a:effectLst/>
              </a:rPr>
              <a:t>dteam</a:t>
            </a:r>
            <a:r>
              <a:rPr lang="en-GB" dirty="0"/>
              <a:t>”</a:t>
            </a:r>
            <a:r>
              <a:rPr lang="en-GB" dirty="0">
                <a:effectLst/>
              </a:rPr>
              <a:t> tokens</a:t>
            </a:r>
          </a:p>
          <a:p>
            <a:pPr lvl="1"/>
            <a:r>
              <a:rPr lang="en-GB" dirty="0">
                <a:effectLst/>
              </a:rPr>
              <a:t>Further details are available </a:t>
            </a:r>
            <a:r>
              <a:rPr lang="en-GB" dirty="0">
                <a:effectLst/>
                <a:hlinkClick r:id="rId3"/>
              </a:rPr>
              <a:t>here</a:t>
            </a:r>
            <a:endParaRPr lang="en-GB" dirty="0">
              <a:effectLst/>
            </a:endParaRPr>
          </a:p>
          <a:p>
            <a:pPr lvl="1"/>
            <a:endParaRPr lang="en-GB" dirty="0">
              <a:effectLst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 May 2 Ops Coordination meeting had a 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4"/>
              </a:rPr>
              <a:t>presentation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on </a:t>
            </a:r>
            <a:r>
              <a:rPr lang="en-GB" b="1" i="1" dirty="0">
                <a:solidFill>
                  <a:srgbClr val="008F00"/>
                </a:solidFill>
              </a:rPr>
              <a:t>htgettoken</a:t>
            </a:r>
            <a:r>
              <a:rPr lang="en-GB" dirty="0"/>
              <a:t> + </a:t>
            </a:r>
            <a:r>
              <a:rPr lang="en-GB" b="1" i="1" dirty="0">
                <a:solidFill>
                  <a:srgbClr val="008F00"/>
                </a:solidFill>
              </a:rPr>
              <a:t>HashiCorp Vault </a:t>
            </a:r>
            <a:r>
              <a:rPr lang="en-GB" dirty="0"/>
              <a:t>as a Service for Managing Grid Tokens</a:t>
            </a:r>
            <a:endParaRPr lang="en-GB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1"/>
            <a:r>
              <a:rPr lang="en-GB" dirty="0">
                <a:cs typeface="Arial" panose="020B0604020202020204" pitchFamily="34" charset="0"/>
              </a:rPr>
              <a:t>I</a:t>
            </a:r>
            <a:r>
              <a:rPr lang="en-GB" dirty="0">
                <a:effectLst/>
                <a:cs typeface="Arial" panose="020B0604020202020204" pitchFamily="34" charset="0"/>
              </a:rPr>
              <a:t>n production at FNAL for various communities since &gt;1 year</a:t>
            </a:r>
          </a:p>
          <a:p>
            <a:pPr lvl="1"/>
            <a:endParaRPr lang="en-GB" dirty="0">
              <a:effectLst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Such auxiliary services are expected to facilitate various use cases</a:t>
            </a:r>
          </a:p>
          <a:p>
            <a:pPr lvl="1"/>
            <a:r>
              <a:rPr lang="en-GB" dirty="0">
                <a:effectLst/>
              </a:rPr>
              <a:t>Production workflows</a:t>
            </a:r>
          </a:p>
          <a:p>
            <a:pPr lvl="1"/>
            <a:r>
              <a:rPr lang="en-GB" dirty="0">
                <a:effectLst/>
              </a:rPr>
              <a:t>Monitoring</a:t>
            </a:r>
          </a:p>
          <a:p>
            <a:pPr lvl="1"/>
            <a:r>
              <a:rPr lang="en-GB" dirty="0">
                <a:effectLst/>
              </a:rPr>
              <a:t>User workflows</a:t>
            </a:r>
          </a:p>
          <a:p>
            <a:pPr lvl="2"/>
            <a:r>
              <a:rPr lang="en-GB" sz="2200" dirty="0">
                <a:solidFill>
                  <a:srgbClr val="000000"/>
                </a:solidFill>
                <a:effectLst/>
              </a:rPr>
              <a:t>To help avoid that users need to know anything about tokens!</a:t>
            </a:r>
          </a:p>
          <a:p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5B02D7-12D6-7101-DDCD-24C02DFE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Auxiliary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A8232-C397-966C-28E9-EAB0DC659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19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0416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D1E905-EDB4-96D9-EFFD-18ED4C6C0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H"/>
              <a:t>Since 20 years, WLCG users have been using </a:t>
            </a:r>
            <a:r>
              <a:rPr lang="en-CH">
                <a:solidFill>
                  <a:srgbClr val="0432FF"/>
                </a:solidFill>
              </a:rPr>
              <a:t>X509 certificates </a:t>
            </a:r>
            <a:r>
              <a:rPr lang="en-CH"/>
              <a:t>to identify themselves to grid services</a:t>
            </a:r>
          </a:p>
          <a:p>
            <a:pPr lvl="1"/>
            <a:r>
              <a:rPr lang="en-GB" dirty="0"/>
              <a:t>C</a:t>
            </a:r>
            <a:r>
              <a:rPr lang="en-CH"/>
              <a:t>ertificate lifetimes are up to 400 days</a:t>
            </a:r>
          </a:p>
          <a:p>
            <a:pPr lvl="1"/>
            <a:endParaRPr lang="en-CH"/>
          </a:p>
          <a:p>
            <a:r>
              <a:rPr lang="en-GB" dirty="0"/>
              <a:t>It is not sufficient for users to able to identify themselves: there must also be a way for grid services to know to which </a:t>
            </a:r>
            <a:r>
              <a:rPr lang="en-GB" i="1" dirty="0">
                <a:solidFill>
                  <a:srgbClr val="0432FF"/>
                </a:solidFill>
              </a:rPr>
              <a:t>virtual organization </a:t>
            </a:r>
            <a:r>
              <a:rPr lang="en-GB" dirty="0"/>
              <a:t>(</a:t>
            </a:r>
            <a:r>
              <a:rPr lang="en-GB" dirty="0">
                <a:solidFill>
                  <a:srgbClr val="0432FF"/>
                </a:solidFill>
              </a:rPr>
              <a:t>VO</a:t>
            </a:r>
            <a:r>
              <a:rPr lang="en-GB" dirty="0"/>
              <a:t>) a user belongs</a:t>
            </a:r>
          </a:p>
          <a:p>
            <a:pPr lvl="1"/>
            <a:r>
              <a:rPr lang="en-GB" dirty="0"/>
              <a:t>E.g. which LHC experiment</a:t>
            </a:r>
          </a:p>
          <a:p>
            <a:pPr lvl="1"/>
            <a:endParaRPr lang="en-GB" dirty="0"/>
          </a:p>
          <a:p>
            <a:r>
              <a:rPr lang="en-GB" dirty="0"/>
              <a:t>For that purpose we have been using a </a:t>
            </a:r>
            <a:r>
              <a:rPr lang="en-GB" dirty="0">
                <a:solidFill>
                  <a:srgbClr val="0432FF"/>
                </a:solidFill>
              </a:rPr>
              <a:t>Virtual Organization Membership Service</a:t>
            </a:r>
            <a:r>
              <a:rPr lang="en-GB" dirty="0"/>
              <a:t> (</a:t>
            </a:r>
            <a:r>
              <a:rPr lang="en-GB" dirty="0">
                <a:solidFill>
                  <a:srgbClr val="0432FF"/>
                </a:solidFill>
              </a:rPr>
              <a:t>VOMS</a:t>
            </a:r>
            <a:r>
              <a:rPr lang="en-GB" dirty="0"/>
              <a:t>) for each VO that we need to manage</a:t>
            </a:r>
          </a:p>
          <a:p>
            <a:pPr lvl="1"/>
            <a:r>
              <a:rPr lang="en-GB" dirty="0"/>
              <a:t>In particular the LHC experiments</a:t>
            </a:r>
          </a:p>
          <a:p>
            <a:pPr lvl="1"/>
            <a:endParaRPr lang="en-GB" dirty="0"/>
          </a:p>
          <a:p>
            <a:r>
              <a:rPr lang="en-GB" dirty="0"/>
              <a:t>The membership of each VOMS instance can be queried by grid services, but most grid services do not need to do that anymore, </a:t>
            </a:r>
            <a:br>
              <a:rPr lang="en-GB" dirty="0"/>
            </a:br>
            <a:r>
              <a:rPr lang="en-GB" dirty="0"/>
              <a:t>as is explained on the next pages</a:t>
            </a:r>
          </a:p>
          <a:p>
            <a:pPr lvl="1"/>
            <a:r>
              <a:rPr lang="en-GB" dirty="0"/>
              <a:t>Such queries are done against </a:t>
            </a:r>
            <a:r>
              <a:rPr lang="en-GB" b="1" dirty="0"/>
              <a:t>VOMS-Admin</a:t>
            </a:r>
            <a:r>
              <a:rPr lang="en-GB" dirty="0"/>
              <a:t> endpoints</a:t>
            </a:r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5E39DA-A34E-ACF9-1D59-2E9E20DD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Background  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02342-E27C-3F05-CB3A-94957D7DE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45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2534EB-EBD6-E323-504E-6592C40AA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1154103" cy="5367666"/>
          </a:xfrm>
        </p:spPr>
        <p:txBody>
          <a:bodyPr>
            <a:normAutofit fontScale="92500"/>
          </a:bodyPr>
          <a:lstStyle/>
          <a:p>
            <a:r>
              <a:rPr lang="en-GB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Collaborative</a:t>
            </a:r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efforts will involve many of us in the next months</a:t>
            </a:r>
          </a:p>
          <a:p>
            <a:pPr lvl="1"/>
            <a:r>
              <a:rPr lang="en-GB" dirty="0">
                <a:solidFill>
                  <a:srgbClr val="FF0000"/>
                </a:solidFill>
                <a:effectLst/>
              </a:rPr>
              <a:t>VOMS-Admin</a:t>
            </a:r>
            <a:r>
              <a:rPr lang="en-GB" dirty="0">
                <a:effectLst/>
              </a:rPr>
              <a:t> EOL – </a:t>
            </a:r>
            <a:r>
              <a:rPr lang="en-GB" dirty="0"/>
              <a:t>planned</a:t>
            </a:r>
            <a:r>
              <a:rPr lang="en-GB" dirty="0">
                <a:effectLst/>
              </a:rPr>
              <a:t> deadline for CERN VOs </a:t>
            </a:r>
            <a:r>
              <a:rPr lang="en-GB" dirty="0">
                <a:solidFill>
                  <a:srgbClr val="FF0000"/>
                </a:solidFill>
                <a:effectLst/>
              </a:rPr>
              <a:t>June 30</a:t>
            </a:r>
          </a:p>
          <a:p>
            <a:pPr lvl="1"/>
            <a:r>
              <a:rPr lang="en-GB" dirty="0">
                <a:solidFill>
                  <a:srgbClr val="008F00"/>
                </a:solidFill>
                <a:effectLst/>
              </a:rPr>
              <a:t>IAM usability </a:t>
            </a:r>
            <a:r>
              <a:rPr lang="en-GB" dirty="0">
                <a:effectLst/>
              </a:rPr>
              <a:t>for VO administration by LHC experiments and others</a:t>
            </a:r>
          </a:p>
          <a:p>
            <a:pPr lvl="2"/>
            <a:r>
              <a:rPr lang="en-GB" dirty="0"/>
              <a:t>Work on high-priority issues continuing for a </a:t>
            </a:r>
            <a:r>
              <a:rPr lang="en-GB" b="1" dirty="0"/>
              <a:t>1.9.x release </a:t>
            </a:r>
            <a:r>
              <a:rPr lang="en-GB" dirty="0"/>
              <a:t>in July</a:t>
            </a:r>
            <a:endParaRPr lang="en-GB" dirty="0">
              <a:effectLst/>
            </a:endParaRPr>
          </a:p>
          <a:p>
            <a:pPr lvl="1"/>
            <a:r>
              <a:rPr lang="en-GB" dirty="0">
                <a:solidFill>
                  <a:srgbClr val="008F00"/>
                </a:solidFill>
                <a:effectLst/>
              </a:rPr>
              <a:t>HA options </a:t>
            </a:r>
            <a:r>
              <a:rPr lang="en-GB" dirty="0">
                <a:effectLst/>
              </a:rPr>
              <a:t>for LHC experiment IAM instances – advancing</a:t>
            </a:r>
          </a:p>
          <a:p>
            <a:pPr lvl="1"/>
            <a:r>
              <a:rPr lang="en-GB" b="1" dirty="0">
                <a:effectLst/>
              </a:rPr>
              <a:t>Data management: </a:t>
            </a:r>
            <a:r>
              <a:rPr lang="en-GB" dirty="0">
                <a:solidFill>
                  <a:srgbClr val="008F00"/>
                </a:solidFill>
                <a:effectLst/>
              </a:rPr>
              <a:t>lessons learned from DC24</a:t>
            </a:r>
          </a:p>
          <a:p>
            <a:pPr lvl="2"/>
            <a:r>
              <a:rPr lang="en-GB" dirty="0">
                <a:effectLst/>
              </a:rPr>
              <a:t>Aiming to reach the </a:t>
            </a:r>
            <a:r>
              <a:rPr lang="en-GB" b="1" dirty="0">
                <a:effectLst/>
              </a:rPr>
              <a:t>next level </a:t>
            </a:r>
            <a:r>
              <a:rPr lang="en-GB" dirty="0">
                <a:effectLst/>
              </a:rPr>
              <a:t>of token usage in the second half of this year</a:t>
            </a:r>
          </a:p>
          <a:p>
            <a:pPr lvl="1"/>
            <a:r>
              <a:rPr lang="en-GB" dirty="0">
                <a:effectLst/>
              </a:rPr>
              <a:t>HTCondor CE versions that no longer support </a:t>
            </a:r>
            <a:r>
              <a:rPr lang="en-GB" dirty="0">
                <a:solidFill>
                  <a:srgbClr val="FF0000"/>
                </a:solidFill>
                <a:effectLst/>
              </a:rPr>
              <a:t>GSI </a:t>
            </a:r>
            <a:r>
              <a:rPr lang="en-GB" dirty="0">
                <a:effectLst/>
              </a:rPr>
              <a:t>– along with moving to </a:t>
            </a:r>
            <a:r>
              <a:rPr lang="en-GB" b="1" dirty="0">
                <a:effectLst/>
              </a:rPr>
              <a:t>EL9</a:t>
            </a:r>
          </a:p>
          <a:p>
            <a:pPr lvl="1"/>
            <a:r>
              <a:rPr lang="en-GB" dirty="0">
                <a:solidFill>
                  <a:srgbClr val="008F00"/>
                </a:solidFill>
                <a:effectLst/>
              </a:rPr>
              <a:t>APEL</a:t>
            </a:r>
            <a:r>
              <a:rPr lang="en-GB" dirty="0">
                <a:effectLst/>
              </a:rPr>
              <a:t> </a:t>
            </a:r>
            <a:r>
              <a:rPr lang="en-GB" dirty="0">
                <a:solidFill>
                  <a:srgbClr val="008F00"/>
                </a:solidFill>
                <a:effectLst/>
              </a:rPr>
              <a:t>adjustments</a:t>
            </a:r>
            <a:r>
              <a:rPr lang="en-GB" dirty="0">
                <a:effectLst/>
              </a:rPr>
              <a:t> for tokens – short vs. medium term</a:t>
            </a:r>
          </a:p>
          <a:p>
            <a:pPr lvl="1"/>
            <a:r>
              <a:rPr lang="en-GB" dirty="0">
                <a:solidFill>
                  <a:srgbClr val="008F00"/>
                </a:solidFill>
                <a:effectLst/>
              </a:rPr>
              <a:t>GUT Profile WG </a:t>
            </a:r>
            <a:r>
              <a:rPr lang="en-GB" dirty="0">
                <a:effectLst/>
              </a:rPr>
              <a:t>progress toward a new </a:t>
            </a:r>
            <a:r>
              <a:rPr lang="en-GB" dirty="0">
                <a:solidFill>
                  <a:srgbClr val="008F00"/>
                </a:solidFill>
                <a:effectLst/>
              </a:rPr>
              <a:t>VO attribute </a:t>
            </a:r>
            <a:r>
              <a:rPr lang="en-GB" dirty="0">
                <a:effectLst/>
              </a:rPr>
              <a:t>– for accountin</a:t>
            </a:r>
            <a:r>
              <a:rPr lang="en-GB" dirty="0"/>
              <a:t>g and more</a:t>
            </a:r>
            <a:endParaRPr lang="en-GB" dirty="0">
              <a:effectLst/>
            </a:endParaRPr>
          </a:p>
          <a:p>
            <a:pPr lvl="1"/>
            <a:r>
              <a:rPr lang="en-GB" dirty="0">
                <a:solidFill>
                  <a:srgbClr val="008F00"/>
                </a:solidFill>
                <a:effectLst/>
              </a:rPr>
              <a:t>Version 2.0 </a:t>
            </a:r>
            <a:r>
              <a:rPr lang="en-GB" dirty="0">
                <a:effectLst/>
              </a:rPr>
              <a:t>of the WLCG token profile – to signal where we intend to go</a:t>
            </a:r>
          </a:p>
          <a:p>
            <a:pPr lvl="1"/>
            <a:r>
              <a:rPr lang="en-GB" dirty="0"/>
              <a:t>More </a:t>
            </a:r>
            <a:r>
              <a:rPr lang="en-GB" b="1" dirty="0"/>
              <a:t>deployment and operations </a:t>
            </a:r>
            <a:r>
              <a:rPr lang="en-GB" dirty="0">
                <a:solidFill>
                  <a:srgbClr val="008F00"/>
                </a:solidFill>
              </a:rPr>
              <a:t>know-how </a:t>
            </a:r>
            <a:r>
              <a:rPr lang="en-GB" dirty="0"/>
              <a:t>– also providing input for policies</a:t>
            </a:r>
            <a:endParaRPr lang="en-GB" dirty="0">
              <a:effectLst/>
            </a:endParaRPr>
          </a:p>
          <a:p>
            <a:pPr lvl="1"/>
            <a:r>
              <a:rPr lang="en-GB" dirty="0">
                <a:effectLst/>
              </a:rPr>
              <a:t>More use of </a:t>
            </a:r>
            <a:r>
              <a:rPr lang="en-GB" dirty="0">
                <a:solidFill>
                  <a:srgbClr val="008F00"/>
                </a:solidFill>
                <a:effectLst/>
              </a:rPr>
              <a:t>auxiliary services </a:t>
            </a:r>
            <a:r>
              <a:rPr lang="en-GB" dirty="0">
                <a:effectLst/>
              </a:rPr>
              <a:t>– gradually benefiting more use cases</a:t>
            </a:r>
          </a:p>
          <a:p>
            <a:pPr lvl="1"/>
            <a:endParaRPr lang="en-GB" dirty="0">
              <a:effectLst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754BF5-E212-505E-FCF5-47CF7B744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</a:t>
            </a:r>
            <a:r>
              <a:rPr lang="en-CH"/>
              <a:t>onclusions and outlook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9F077-3538-74F6-9E21-A935B86BF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20</a:t>
            </a:fld>
            <a:endParaRPr lang="en-CH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3E0B49-769C-3704-8612-C1A1ECC11AEC}"/>
              </a:ext>
            </a:extLst>
          </p:cNvPr>
          <p:cNvSpPr txBox="1"/>
          <p:nvPr/>
        </p:nvSpPr>
        <p:spPr>
          <a:xfrm>
            <a:off x="3746767" y="5797603"/>
            <a:ext cx="4698466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CH" sz="2800"/>
              <a:t>Thanks for your kind attention!</a:t>
            </a:r>
          </a:p>
        </p:txBody>
      </p:sp>
    </p:spTree>
    <p:extLst>
      <p:ext uri="{BB962C8B-B14F-4D97-AF65-F5344CB8AC3E}">
        <p14:creationId xmlns:p14="http://schemas.microsoft.com/office/powerpoint/2010/main" val="91774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D1E905-EDB4-96D9-EFFD-18ED4C6C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297"/>
            <a:ext cx="10804452" cy="536766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O</a:t>
            </a:r>
            <a:r>
              <a:rPr lang="en-CH"/>
              <a:t>nly in browsers are user certificates used directly</a:t>
            </a:r>
          </a:p>
          <a:p>
            <a:pPr lvl="1"/>
            <a:endParaRPr lang="en-CH"/>
          </a:p>
          <a:p>
            <a:r>
              <a:rPr lang="en-GB" dirty="0"/>
              <a:t>F</a:t>
            </a:r>
            <a:r>
              <a:rPr lang="en-CH"/>
              <a:t>or most grid workflows, short-lived </a:t>
            </a:r>
            <a:r>
              <a:rPr lang="en-CH">
                <a:solidFill>
                  <a:srgbClr val="0432FF"/>
                </a:solidFill>
              </a:rPr>
              <a:t>proxy certificates </a:t>
            </a:r>
            <a:r>
              <a:rPr lang="en-CH"/>
              <a:t>(“</a:t>
            </a:r>
            <a:r>
              <a:rPr lang="en-CH" i="1">
                <a:solidFill>
                  <a:srgbClr val="0432FF"/>
                </a:solidFill>
              </a:rPr>
              <a:t>proxies</a:t>
            </a:r>
            <a:r>
              <a:rPr lang="en-CH"/>
              <a:t>”) are used that are derived from long-lived (proxy or real) certificates</a:t>
            </a:r>
          </a:p>
          <a:p>
            <a:pPr lvl="1"/>
            <a:r>
              <a:rPr lang="en-GB" dirty="0"/>
              <a:t>T</a:t>
            </a:r>
            <a:r>
              <a:rPr lang="en-CH"/>
              <a:t>o limit the risk of theft of long-lived credentials and their potential abuse</a:t>
            </a:r>
          </a:p>
          <a:p>
            <a:pPr lvl="1"/>
            <a:endParaRPr lang="en-CH"/>
          </a:p>
          <a:p>
            <a:r>
              <a:rPr lang="en-GB" dirty="0"/>
              <a:t>Per workflow, s</a:t>
            </a:r>
            <a:r>
              <a:rPr lang="en-CH"/>
              <a:t>uch proxies can be equipped with </a:t>
            </a:r>
            <a:r>
              <a:rPr lang="en-CH">
                <a:solidFill>
                  <a:srgbClr val="0432FF"/>
                </a:solidFill>
              </a:rPr>
              <a:t>additional attributes </a:t>
            </a:r>
            <a:r>
              <a:rPr lang="en-CH"/>
              <a:t>indicating to which </a:t>
            </a:r>
            <a:r>
              <a:rPr lang="en-CH" b="1"/>
              <a:t>VO</a:t>
            </a:r>
            <a:r>
              <a:rPr lang="en-CH"/>
              <a:t> the user belongs, to which </a:t>
            </a:r>
            <a:r>
              <a:rPr lang="en-CH" b="1"/>
              <a:t>groups</a:t>
            </a:r>
            <a:r>
              <a:rPr lang="en-CH"/>
              <a:t> within the VO, and which of their allowed </a:t>
            </a:r>
            <a:r>
              <a:rPr lang="en-CH" b="1"/>
              <a:t>roles</a:t>
            </a:r>
            <a:r>
              <a:rPr lang="en-CH"/>
              <a:t> the user is assuming for the given workflow</a:t>
            </a:r>
          </a:p>
          <a:p>
            <a:pPr lvl="1"/>
            <a:endParaRPr lang="en-CH"/>
          </a:p>
          <a:p>
            <a:r>
              <a:rPr lang="en-GB" dirty="0"/>
              <a:t>S</a:t>
            </a:r>
            <a:r>
              <a:rPr lang="en-CH"/>
              <a:t>uch attributes are captured in an </a:t>
            </a:r>
            <a:r>
              <a:rPr lang="en-CH" i="1">
                <a:solidFill>
                  <a:srgbClr val="0432FF"/>
                </a:solidFill>
              </a:rPr>
              <a:t>attribute certificate </a:t>
            </a:r>
            <a:r>
              <a:rPr lang="en-CH"/>
              <a:t>that is obtained from the VOMS service of the VO and then </a:t>
            </a:r>
            <a:r>
              <a:rPr lang="en-CH" b="1"/>
              <a:t>embedded</a:t>
            </a:r>
            <a:r>
              <a:rPr lang="en-CH"/>
              <a:t> in the proxy that the user will use: a </a:t>
            </a:r>
            <a:r>
              <a:rPr lang="en-CH" i="1">
                <a:solidFill>
                  <a:srgbClr val="0432FF"/>
                </a:solidFill>
              </a:rPr>
              <a:t>VOMS proxy</a:t>
            </a:r>
          </a:p>
          <a:p>
            <a:pPr lvl="1"/>
            <a:endParaRPr lang="en-CH"/>
          </a:p>
          <a:p>
            <a:r>
              <a:rPr lang="en-CH"/>
              <a:t>VOMS-aware services will normally bestow client requests with </a:t>
            </a:r>
            <a:r>
              <a:rPr lang="en-CH" b="1"/>
              <a:t>privileges</a:t>
            </a:r>
            <a:r>
              <a:rPr lang="en-CH"/>
              <a:t> based on the </a:t>
            </a:r>
            <a:r>
              <a:rPr lang="en-CH" b="1"/>
              <a:t>contents</a:t>
            </a:r>
            <a:r>
              <a:rPr lang="en-CH"/>
              <a:t> of those attribute certificates</a:t>
            </a:r>
          </a:p>
          <a:p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5E39DA-A34E-ACF9-1D59-2E9E20DD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Background  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02342-E27C-3F05-CB3A-94957D7DE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1249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F0D733-D05D-89DF-5EF1-BF5A1896B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While the</a:t>
            </a:r>
            <a:r>
              <a:rPr lang="en-CH"/>
              <a:t> previously described machinery has done the job for 20 years, there are several aspects that we do not like: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U</a:t>
            </a:r>
            <a:r>
              <a:rPr lang="en-CH" b="1">
                <a:solidFill>
                  <a:srgbClr val="FF0000"/>
                </a:solidFill>
              </a:rPr>
              <a:t>ser certificates are cumbersome</a:t>
            </a:r>
          </a:p>
          <a:p>
            <a:pPr lvl="2"/>
            <a:r>
              <a:rPr lang="en-CH" i="1"/>
              <a:t>“I got a new certificate and nothing works anymore: help!”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P</a:t>
            </a:r>
            <a:r>
              <a:rPr lang="en-CH" b="1">
                <a:solidFill>
                  <a:srgbClr val="FF0000"/>
                </a:solidFill>
              </a:rPr>
              <a:t>roxy certificates are used only in grid workflows, not in industry</a:t>
            </a:r>
          </a:p>
          <a:p>
            <a:pPr lvl="2"/>
            <a:r>
              <a:rPr lang="en-GB" dirty="0"/>
              <a:t>W</a:t>
            </a:r>
            <a:r>
              <a:rPr lang="en-CH"/>
              <a:t>e thus need to maintain our own certificate handling stacks</a:t>
            </a:r>
          </a:p>
          <a:p>
            <a:pPr lvl="1"/>
            <a:r>
              <a:rPr lang="en-CH" b="1">
                <a:solidFill>
                  <a:srgbClr val="FF0000"/>
                </a:solidFill>
              </a:rPr>
              <a:t>VOMS attributes are still rather coarse-grained</a:t>
            </a:r>
          </a:p>
          <a:p>
            <a:pPr lvl="2"/>
            <a:r>
              <a:rPr lang="en-GB" dirty="0"/>
              <a:t>A stolen VOMS proxy could still open the door to significant abuse</a:t>
            </a:r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A0EE4C-748F-6824-B9C9-AC9FE815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Why change?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2562E0-BED7-A1CE-BD52-E643B9504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0094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70027F-422A-C33F-CA12-150DA238F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S</a:t>
            </a:r>
            <a:r>
              <a:rPr lang="en-CH" b="1">
                <a:solidFill>
                  <a:srgbClr val="00B050"/>
                </a:solidFill>
              </a:rPr>
              <a:t>tandard practice </a:t>
            </a:r>
            <a:r>
              <a:rPr lang="en-CH"/>
              <a:t>in industry and academia</a:t>
            </a:r>
          </a:p>
          <a:p>
            <a:pPr lvl="1"/>
            <a:r>
              <a:rPr lang="en-GB" dirty="0"/>
              <a:t>U</a:t>
            </a:r>
            <a:r>
              <a:rPr lang="en-CH"/>
              <a:t>sed </a:t>
            </a:r>
            <a:r>
              <a:rPr lang="en-CH" b="1"/>
              <a:t>under the hood </a:t>
            </a:r>
            <a:r>
              <a:rPr lang="en-CH">
                <a:sym typeface="Wingdings" pitchFamily="2" charset="2"/>
              </a:rPr>
              <a:t> users do not have to know about the details!</a:t>
            </a:r>
          </a:p>
          <a:p>
            <a:endParaRPr lang="en-CH">
              <a:sym typeface="Wingdings" pitchFamily="2" charset="2"/>
            </a:endParaRPr>
          </a:p>
          <a:p>
            <a:r>
              <a:rPr lang="en-GB" b="1" dirty="0">
                <a:solidFill>
                  <a:srgbClr val="00B050"/>
                </a:solidFill>
                <a:sym typeface="Wingdings" pitchFamily="2" charset="2"/>
              </a:rPr>
              <a:t>F</a:t>
            </a:r>
            <a:r>
              <a:rPr lang="en-CH" b="1">
                <a:solidFill>
                  <a:srgbClr val="00B050"/>
                </a:solidFill>
                <a:sym typeface="Wingdings" pitchFamily="2" charset="2"/>
              </a:rPr>
              <a:t>ine-grained access controls </a:t>
            </a:r>
            <a:r>
              <a:rPr lang="en-CH">
                <a:sym typeface="Wingdings" pitchFamily="2" charset="2"/>
              </a:rPr>
              <a:t> improved security</a:t>
            </a:r>
          </a:p>
          <a:p>
            <a:pPr lvl="1"/>
            <a:r>
              <a:rPr lang="en-GB" i="1" dirty="0">
                <a:sym typeface="Wingdings" pitchFamily="2" charset="2"/>
              </a:rPr>
              <a:t>C</a:t>
            </a:r>
            <a:r>
              <a:rPr lang="en-CH" i="1">
                <a:sym typeface="Wingdings" pitchFamily="2" charset="2"/>
              </a:rPr>
              <a:t>apabilities </a:t>
            </a:r>
            <a:r>
              <a:rPr lang="en-CH">
                <a:sym typeface="Wingdings" pitchFamily="2" charset="2"/>
              </a:rPr>
              <a:t>a.k.a. </a:t>
            </a:r>
            <a:r>
              <a:rPr lang="en-CH" i="1">
                <a:sym typeface="Wingdings" pitchFamily="2" charset="2"/>
              </a:rPr>
              <a:t>scopes</a:t>
            </a:r>
          </a:p>
          <a:p>
            <a:pPr lvl="2"/>
            <a:r>
              <a:rPr lang="en-GB" dirty="0">
                <a:sym typeface="Wingdings" pitchFamily="2" charset="2"/>
              </a:rPr>
              <a:t>W</a:t>
            </a:r>
            <a:r>
              <a:rPr lang="en-CH">
                <a:sym typeface="Wingdings" pitchFamily="2" charset="2"/>
              </a:rPr>
              <a:t>hich operations are allowed</a:t>
            </a:r>
          </a:p>
          <a:p>
            <a:pPr lvl="2"/>
            <a:r>
              <a:rPr lang="en-GB" dirty="0">
                <a:sym typeface="Wingdings" pitchFamily="2" charset="2"/>
              </a:rPr>
              <a:t>C</a:t>
            </a:r>
            <a:r>
              <a:rPr lang="en-CH">
                <a:sym typeface="Wingdings" pitchFamily="2" charset="2"/>
              </a:rPr>
              <a:t>an be set for individual files as needed</a:t>
            </a:r>
          </a:p>
          <a:p>
            <a:pPr lvl="1"/>
            <a:r>
              <a:rPr lang="en-CH" i="1">
                <a:sym typeface="Wingdings" pitchFamily="2" charset="2"/>
              </a:rPr>
              <a:t>Audiences</a:t>
            </a:r>
          </a:p>
          <a:p>
            <a:pPr lvl="2"/>
            <a:r>
              <a:rPr lang="en-GB" dirty="0">
                <a:sym typeface="Wingdings" pitchFamily="2" charset="2"/>
              </a:rPr>
              <a:t>W</a:t>
            </a:r>
            <a:r>
              <a:rPr lang="en-CH">
                <a:sym typeface="Wingdings" pitchFamily="2" charset="2"/>
              </a:rPr>
              <a:t>hich services should accept a given token</a:t>
            </a:r>
          </a:p>
          <a:p>
            <a:pPr lvl="2"/>
            <a:endParaRPr lang="en-CH">
              <a:sym typeface="Wingdings" pitchFamily="2" charset="2"/>
            </a:endParaRPr>
          </a:p>
          <a:p>
            <a:r>
              <a:rPr lang="en-CH">
                <a:sym typeface="Wingdings" pitchFamily="2" charset="2"/>
              </a:rPr>
              <a:t>The </a:t>
            </a:r>
            <a:r>
              <a:rPr lang="en-CH" b="1">
                <a:sym typeface="Wingdings" pitchFamily="2" charset="2"/>
              </a:rPr>
              <a:t>price</a:t>
            </a:r>
            <a:r>
              <a:rPr lang="en-CH">
                <a:sym typeface="Wingdings" pitchFamily="2" charset="2"/>
              </a:rPr>
              <a:t> to pay: decide per operation </a:t>
            </a:r>
            <a:r>
              <a:rPr lang="en-CH" b="1">
                <a:sym typeface="Wingdings" pitchFamily="2" charset="2"/>
              </a:rPr>
              <a:t>which</a:t>
            </a:r>
            <a:r>
              <a:rPr lang="en-CH">
                <a:sym typeface="Wingdings" pitchFamily="2" charset="2"/>
              </a:rPr>
              <a:t> token to use!</a:t>
            </a:r>
          </a:p>
          <a:p>
            <a:pPr lvl="1"/>
            <a:r>
              <a:rPr lang="en-GB" dirty="0">
                <a:sym typeface="Wingdings" pitchFamily="2" charset="2"/>
              </a:rPr>
              <a:t>C</a:t>
            </a:r>
            <a:r>
              <a:rPr lang="en-CH">
                <a:sym typeface="Wingdings" pitchFamily="2" charset="2"/>
              </a:rPr>
              <a:t>omplicating middleware and workflows…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77069D-A649-789E-CD2D-BDDFEEDEC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The solution: move to </a:t>
            </a:r>
            <a:r>
              <a:rPr lang="en-CH" b="1"/>
              <a:t>tokens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5C1AF-C23E-AEBA-5334-34BB8511D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3116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28DDB0B-D481-158F-CD6F-0DDBEE53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H"/>
              <a:t>Token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A3BD5-2072-EF9A-07B5-43EEC736D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6</a:t>
            </a:fld>
            <a:endParaRPr lang="en-CH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9315C-1B4C-EA1B-1166-7874B5092EDB}"/>
              </a:ext>
            </a:extLst>
          </p:cNvPr>
          <p:cNvSpPr txBox="1"/>
          <p:nvPr/>
        </p:nvSpPr>
        <p:spPr>
          <a:xfrm>
            <a:off x="838200" y="967563"/>
            <a:ext cx="10515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$ ls -l tmp-$$.dat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-rw------- 1 alicesgm alicesgm </a:t>
            </a:r>
            <a:r>
              <a:rPr lang="en-GB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881</a:t>
            </a:r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May 25 15:57 tmp-3140407.dat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$ decode-token.sh tmp-$$.dat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"wlcg.ver": "1.0",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"sub": "a4f952ab-6e43-059c-c530-80df119a018b",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</a:t>
            </a:r>
            <a:r>
              <a:rPr lang="en-GB" b="1" dirty="0">
                <a:solidFill>
                  <a:srgbClr val="0432FF"/>
                </a:solidFill>
                <a:effectLst/>
                <a:latin typeface="Courier New" panose="02070309020205020404" pitchFamily="49" charset="0"/>
              </a:rPr>
              <a:t>aud</a:t>
            </a:r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": [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"ce01.some.site:9619",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"ce02.some.site:9619"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],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"nbf": 1716645428,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</a:t>
            </a:r>
            <a:r>
              <a:rPr lang="en-GB" b="1" dirty="0">
                <a:solidFill>
                  <a:srgbClr val="0432FF"/>
                </a:solidFill>
                <a:effectLst/>
                <a:latin typeface="Courier New" panose="02070309020205020404" pitchFamily="49" charset="0"/>
              </a:rPr>
              <a:t>scope</a:t>
            </a:r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": "compute.create compute.read compute.cancel compute.modify",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"iss": "https://alice-auth.web.cern.ch/",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"exp": 1716991028,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"iat": 1716645428,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"jti": "852f012c-5bcb-4a9c-a2e6-ec2e25801560",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"client_id": "ae76ab27-cc15-4082-a9bc-50ad587a73d6"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$ </a:t>
            </a:r>
          </a:p>
        </p:txBody>
      </p:sp>
    </p:spTree>
    <p:extLst>
      <p:ext uri="{BB962C8B-B14F-4D97-AF65-F5344CB8AC3E}">
        <p14:creationId xmlns:p14="http://schemas.microsoft.com/office/powerpoint/2010/main" val="206704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22CB5-D37B-A515-1328-28C0FCE5E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7</a:t>
            </a:fld>
            <a:endParaRPr lang="en-CH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F01444-B7E4-EC97-52DA-2AC655DC2D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47051" y="0"/>
            <a:ext cx="7097898" cy="6261652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D5AFB32A-3DBD-52BA-C3E1-061A14AD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068" y="1563305"/>
            <a:ext cx="6056586" cy="662753"/>
          </a:xfrm>
        </p:spPr>
        <p:txBody>
          <a:bodyPr>
            <a:normAutofit/>
          </a:bodyPr>
          <a:lstStyle/>
          <a:p>
            <a:r>
              <a:rPr lang="en-CH" sz="3200"/>
              <a:t>New AAI architecture for WLCG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83E202-65D5-A1AE-D3BB-2653912BAC51}"/>
              </a:ext>
            </a:extLst>
          </p:cNvPr>
          <p:cNvSpPr txBox="1">
            <a:spLocks/>
          </p:cNvSpPr>
          <p:nvPr/>
        </p:nvSpPr>
        <p:spPr>
          <a:xfrm>
            <a:off x="249621" y="1563304"/>
            <a:ext cx="2850931" cy="662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CH" sz="3200"/>
              <a:t>IAM = Identity &amp; </a:t>
            </a:r>
          </a:p>
          <a:p>
            <a:r>
              <a:rPr lang="en-CH" sz="3200"/>
              <a:t>Access Management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82A8DA2A-23C5-5DC5-0483-1F13AC3083D3}"/>
              </a:ext>
            </a:extLst>
          </p:cNvPr>
          <p:cNvSpPr txBox="1">
            <a:spLocks/>
          </p:cNvSpPr>
          <p:nvPr/>
        </p:nvSpPr>
        <p:spPr>
          <a:xfrm>
            <a:off x="6616927" y="5375614"/>
            <a:ext cx="1931649" cy="662753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GB" sz="3200" dirty="0"/>
              <a:t>T</a:t>
            </a:r>
            <a:r>
              <a:rPr lang="en-CH" sz="3200"/>
              <a:t>okens are</a:t>
            </a:r>
            <a:br>
              <a:rPr lang="en-CH" sz="3200"/>
            </a:br>
            <a:r>
              <a:rPr lang="en-CH" sz="3200"/>
              <a:t>used here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22D4F5FB-F13D-9EA7-8EB2-FE2BCB10632E}"/>
              </a:ext>
            </a:extLst>
          </p:cNvPr>
          <p:cNvSpPr txBox="1">
            <a:spLocks/>
          </p:cNvSpPr>
          <p:nvPr/>
        </p:nvSpPr>
        <p:spPr>
          <a:xfrm>
            <a:off x="9898917" y="3127254"/>
            <a:ext cx="2254102" cy="662753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CH" sz="3200" b="1">
                <a:solidFill>
                  <a:srgbClr val="FF0000"/>
                </a:solidFill>
              </a:rPr>
              <a:t>This is the service that will be gone!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6AED1C-B97F-52DD-A021-0A1B234F663A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9406467" y="3458631"/>
            <a:ext cx="49245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2">
            <a:extLst>
              <a:ext uri="{FF2B5EF4-FFF2-40B4-BE49-F238E27FC236}">
                <a16:creationId xmlns:a16="http://schemas.microsoft.com/office/drawing/2014/main" id="{5E055B82-3479-7B1A-0C8E-C8D3856AF02A}"/>
              </a:ext>
            </a:extLst>
          </p:cNvPr>
          <p:cNvSpPr txBox="1">
            <a:spLocks/>
          </p:cNvSpPr>
          <p:nvPr/>
        </p:nvSpPr>
        <p:spPr>
          <a:xfrm>
            <a:off x="249621" y="4981167"/>
            <a:ext cx="1977656" cy="1235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CH" sz="3200"/>
              <a:t>Crucial legacy </a:t>
            </a:r>
            <a:br>
              <a:rPr lang="en-CH" sz="3200"/>
            </a:br>
            <a:r>
              <a:rPr lang="en-CH" sz="3200"/>
              <a:t>functionality</a:t>
            </a:r>
            <a:br>
              <a:rPr lang="en-CH" sz="3200"/>
            </a:br>
            <a:r>
              <a:rPr lang="en-CH" sz="3200"/>
              <a:t>remains supported </a:t>
            </a:r>
            <a:br>
              <a:rPr lang="en-CH" sz="3200"/>
            </a:br>
            <a:r>
              <a:rPr lang="en-CH" sz="3200"/>
              <a:t>for now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6DA928-C0E0-4614-A3C5-131EF84E9D49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6096000" y="5706991"/>
            <a:ext cx="520927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75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EC9C5F-6E17-B6AB-5464-D2E16241E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CH"/>
              <a:t>ince July 2017, the </a:t>
            </a:r>
            <a:r>
              <a:rPr lang="en-CH">
                <a:hlinkClick r:id="rId2"/>
              </a:rPr>
              <a:t>WLCG Authorization WG</a:t>
            </a:r>
            <a:r>
              <a:rPr lang="en-CH"/>
              <a:t> has been working on the design and implementation of the new AAI architecture for WLCG</a:t>
            </a:r>
          </a:p>
          <a:p>
            <a:pPr lvl="1"/>
            <a:endParaRPr lang="en-CH"/>
          </a:p>
          <a:p>
            <a:r>
              <a:rPr lang="en-CH"/>
              <a:t>A </a:t>
            </a:r>
            <a:r>
              <a:rPr lang="en-CH">
                <a:hlinkClick r:id="rId3"/>
              </a:rPr>
              <a:t>token transition timeline</a:t>
            </a:r>
            <a:r>
              <a:rPr lang="en-CH"/>
              <a:t> with tentative milestones was published on August 22, 2022</a:t>
            </a:r>
          </a:p>
          <a:p>
            <a:pPr lvl="1"/>
            <a:endParaRPr lang="en-CH"/>
          </a:p>
          <a:p>
            <a:r>
              <a:rPr lang="en-CH"/>
              <a:t>Though most milestones were postponed for several reasons, progress has been steady</a:t>
            </a:r>
          </a:p>
          <a:p>
            <a:pPr lvl="1"/>
            <a:endParaRPr lang="en-CH"/>
          </a:p>
          <a:p>
            <a:r>
              <a:rPr lang="en-CH"/>
              <a:t>Details about various aspects are provided on the next pages</a:t>
            </a:r>
          </a:p>
          <a:p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37062D-A44C-7C64-1E43-73A3DF5B5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WLCG Token T</a:t>
            </a:r>
            <a:r>
              <a:rPr lang="en-CH"/>
              <a:t>ransition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8B620-2D97-BDBF-3F04-A99BAEEC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8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7828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ABF660-D39C-AD2F-658C-F37E7B86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297"/>
            <a:ext cx="11051610" cy="5486400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Campaign to have HTCondor CEs upgraded to maintained versions</a:t>
            </a:r>
          </a:p>
          <a:p>
            <a:pPr lvl="1"/>
            <a:r>
              <a:rPr lang="en-GB" dirty="0">
                <a:effectLst/>
              </a:rPr>
              <a:t>Intermediary version: v9.0.20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Supports tokens, SSL (</a:t>
            </a:r>
            <a:r>
              <a:rPr lang="en-GB" dirty="0">
                <a:solidFill>
                  <a:srgbClr val="FF0000"/>
                </a:solidFill>
                <a:effectLst/>
              </a:rPr>
              <a:t>no VOMS </a:t>
            </a:r>
            <a:r>
              <a:rPr lang="en-GB" dirty="0">
                <a:solidFill>
                  <a:srgbClr val="000000"/>
                </a:solidFill>
                <a:effectLst/>
              </a:rPr>
              <a:t>mapping) and GSI (with VOMS mapping)</a:t>
            </a:r>
          </a:p>
          <a:p>
            <a:pPr lvl="1"/>
            <a:r>
              <a:rPr lang="en-GB" dirty="0">
                <a:effectLst/>
              </a:rPr>
              <a:t>Versions &gt;= v23.x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Support tokens and SSL </a:t>
            </a:r>
            <a:r>
              <a:rPr lang="en-GB" dirty="0">
                <a:solidFill>
                  <a:srgbClr val="FF0000"/>
                </a:solidFill>
                <a:effectLst/>
              </a:rPr>
              <a:t>without VOMS </a:t>
            </a:r>
            <a:r>
              <a:rPr lang="en-GB" dirty="0">
                <a:solidFill>
                  <a:srgbClr val="000000"/>
                </a:solidFill>
                <a:effectLst/>
              </a:rPr>
              <a:t>mapping</a:t>
            </a:r>
          </a:p>
          <a:p>
            <a:pPr lvl="1"/>
            <a:r>
              <a:rPr lang="en-GB" dirty="0">
                <a:effectLst/>
              </a:rPr>
              <a:t>Versions &gt;= v23.5.2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Support tokens and SSL </a:t>
            </a:r>
            <a:r>
              <a:rPr lang="en-GB" b="1" dirty="0">
                <a:solidFill>
                  <a:srgbClr val="008F00"/>
                </a:solidFill>
                <a:effectLst/>
              </a:rPr>
              <a:t>with VOMS </a:t>
            </a:r>
            <a:r>
              <a:rPr lang="en-GB" dirty="0">
                <a:solidFill>
                  <a:srgbClr val="000000"/>
                </a:solidFill>
                <a:effectLst/>
              </a:rPr>
              <a:t>mapping!   (</a:t>
            </a:r>
            <a:r>
              <a:rPr lang="en-GB" dirty="0">
                <a:solidFill>
                  <a:srgbClr val="000000"/>
                </a:solidFill>
                <a:effectLst/>
                <a:hlinkClick r:id="rId2"/>
              </a:rPr>
              <a:t>release notes</a:t>
            </a:r>
            <a:r>
              <a:rPr lang="en-GB" dirty="0">
                <a:solidFill>
                  <a:srgbClr val="000000"/>
                </a:solidFill>
                <a:effectLst/>
              </a:rPr>
              <a:t>)</a:t>
            </a:r>
          </a:p>
          <a:p>
            <a:pPr lvl="1"/>
            <a:r>
              <a:rPr lang="en-GB" dirty="0">
                <a:effectLst/>
              </a:rPr>
              <a:t>To use SSL mappings with proxies, clients must also run </a:t>
            </a:r>
            <a:r>
              <a:rPr lang="en-GB" b="1" dirty="0">
                <a:effectLst/>
              </a:rPr>
              <a:t>recent</a:t>
            </a:r>
            <a:r>
              <a:rPr lang="en-GB" dirty="0">
                <a:effectLst/>
              </a:rPr>
              <a:t> versions!</a:t>
            </a:r>
          </a:p>
          <a:p>
            <a:pPr lvl="1"/>
            <a:r>
              <a:rPr lang="en-GB" dirty="0">
                <a:effectLst/>
              </a:rPr>
              <a:t>All versions support </a:t>
            </a:r>
            <a:r>
              <a:rPr lang="en-GB" i="1" dirty="0">
                <a:solidFill>
                  <a:schemeClr val="tx1"/>
                </a:solidFill>
                <a:effectLst/>
              </a:rPr>
              <a:t>delegation</a:t>
            </a:r>
            <a:r>
              <a:rPr lang="en-GB" dirty="0">
                <a:effectLst/>
              </a:rPr>
              <a:t> of VOMS proxies to be used by jobs and </a:t>
            </a:r>
            <a:r>
              <a:rPr lang="en-GB" dirty="0">
                <a:solidFill>
                  <a:schemeClr val="tx1"/>
                </a:solidFill>
                <a:effectLst/>
              </a:rPr>
              <a:t>APEL</a:t>
            </a:r>
          </a:p>
          <a:p>
            <a:pPr lvl="2"/>
            <a:r>
              <a:rPr lang="en-GB" dirty="0">
                <a:solidFill>
                  <a:srgbClr val="000000"/>
                </a:solidFill>
                <a:effectLst/>
              </a:rPr>
              <a:t>Mind this HTCondor (CE) setting for APEL: USE_VOMS_ATTRIBUTES = True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</a:rPr>
              <a:t>53 tickets, &gt;= 18 solved</a:t>
            </a:r>
          </a:p>
          <a:p>
            <a:pPr lvl="1"/>
            <a:r>
              <a:rPr lang="en-GB" dirty="0">
                <a:effectLst/>
              </a:rPr>
              <a:t>Many sites prefer upgrading to </a:t>
            </a:r>
            <a:r>
              <a:rPr lang="en-GB" b="1" dirty="0">
                <a:effectLst/>
              </a:rPr>
              <a:t>EL9</a:t>
            </a:r>
            <a:r>
              <a:rPr lang="en-GB" dirty="0">
                <a:effectLst/>
              </a:rPr>
              <a:t> at the same time </a:t>
            </a:r>
          </a:p>
          <a:p>
            <a:pPr lvl="2"/>
            <a:r>
              <a:rPr lang="en-GB" dirty="0">
                <a:effectLst/>
              </a:rPr>
              <a:t>APEL client, parsers</a:t>
            </a:r>
            <a:r>
              <a:rPr lang="en-CH">
                <a:effectLst/>
                <a:sym typeface="Wingdings" pitchFamily="2" charset="2"/>
              </a:rPr>
              <a:t> </a:t>
            </a:r>
            <a:r>
              <a:rPr lang="en-GB" dirty="0">
                <a:effectLst/>
              </a:rPr>
              <a:t>and python-argo-ams-library available from the </a:t>
            </a:r>
            <a:r>
              <a:rPr lang="en-GB" dirty="0">
                <a:effectLst/>
                <a:hlinkClick r:id="rId3"/>
              </a:rPr>
              <a:t>WLCG repository</a:t>
            </a:r>
            <a:endParaRPr lang="en-GB" dirty="0">
              <a:effectLst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72EA83-C672-EAE2-EF2C-D5A2E862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</a:t>
            </a:r>
            <a:r>
              <a:rPr lang="en-CH"/>
              <a:t>omputing  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9C632-9BCB-B223-C957-27645175F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F0E188-2DB2-0D47-B360-D4F94D265CBA}" type="slidenum">
              <a:rPr lang="en-CH" smtClean="0"/>
              <a:t>9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72521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7314</TotalTime>
  <Words>2211</Words>
  <Application>Microsoft Macintosh PowerPoint</Application>
  <PresentationFormat>Widescreen</PresentationFormat>
  <Paragraphs>249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Background   (1)</vt:lpstr>
      <vt:lpstr>Background   (2)</vt:lpstr>
      <vt:lpstr>Why change?</vt:lpstr>
      <vt:lpstr>The solution: move to tokens</vt:lpstr>
      <vt:lpstr>Token example</vt:lpstr>
      <vt:lpstr>New AAI architecture for WLCG</vt:lpstr>
      <vt:lpstr>WLCG Token Transition Timeline</vt:lpstr>
      <vt:lpstr>Computing   (1)</vt:lpstr>
      <vt:lpstr>Computing   (2)</vt:lpstr>
      <vt:lpstr>IAM service developments   (1)</vt:lpstr>
      <vt:lpstr>IAM service developments   (2)</vt:lpstr>
      <vt:lpstr>Why is the VOMS-Admin phaseout happening now?</vt:lpstr>
      <vt:lpstr>VOMS-Admin phaseout snapshot</vt:lpstr>
      <vt:lpstr>Data Challenge 2024   (1)</vt:lpstr>
      <vt:lpstr>Data Challenge 2024   (2)</vt:lpstr>
      <vt:lpstr>AuthZ WG items   (1)</vt:lpstr>
      <vt:lpstr>AuthZ WG items   (2)</vt:lpstr>
      <vt:lpstr>Auxiliary services</vt:lpstr>
      <vt:lpstr>Conclusions and 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Maarten Litmaath</dc:creator>
  <cp:lastModifiedBy>Maarten Litmaath</cp:lastModifiedBy>
  <cp:revision>373</cp:revision>
  <dcterms:created xsi:type="dcterms:W3CDTF">2021-04-05T16:54:44Z</dcterms:created>
  <dcterms:modified xsi:type="dcterms:W3CDTF">2024-06-19T22:22:09Z</dcterms:modified>
</cp:coreProperties>
</file>