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  <p:sldId id="266" r:id="rId6"/>
    <p:sldId id="267" r:id="rId7"/>
    <p:sldId id="258" r:id="rId8"/>
    <p:sldId id="262" r:id="rId9"/>
    <p:sldId id="265" r:id="rId10"/>
    <p:sldId id="263" r:id="rId11"/>
    <p:sldId id="264" r:id="rId12"/>
  </p:sldIdLst>
  <p:sldSz cx="9144000" cy="5143500" type="screen16x9"/>
  <p:notesSz cx="5143500" cy="9144000"/>
  <p:defaultTextStyle>
    <a:defPPr>
      <a:defRPr lang="fr-FR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80"/>
    <p:restoredTop sz="94712"/>
  </p:normalViewPr>
  <p:slideViewPr>
    <p:cSldViewPr snapToGrid="0">
      <p:cViewPr varScale="1">
        <p:scale>
          <a:sx n="209" d="100"/>
          <a:sy n="209" d="100"/>
        </p:scale>
        <p:origin x="18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685800" y="1597819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6629400" y="205979"/>
            <a:ext cx="2057400" cy="4388644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05979"/>
            <a:ext cx="6019800" cy="4388644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20984" y="4852465"/>
            <a:ext cx="12759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2667819" y="4852465"/>
            <a:ext cx="38083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7675331" y="4852465"/>
            <a:ext cx="134768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En-têt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pour une image 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13"/>
          <a:stretch/>
        </p:blipFill>
        <p:spPr bwMode="auto">
          <a:xfrm>
            <a:off x="0" y="0"/>
            <a:ext cx="9144000" cy="5143501"/>
          </a:xfrm>
          <a:prstGeom prst="rect">
            <a:avLst/>
          </a:prstGeom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489555"/>
            <a:ext cx="8229600" cy="57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bn-IN"/>
              <a:t>Cliquez et modifiez le titre</a:t>
            </a:r>
            <a:endParaRPr lang="fr-FR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bn-IN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bn-IN"/>
              <a:t>Deuxième niveau</a:t>
            </a:r>
            <a:endParaRPr/>
          </a:p>
          <a:p>
            <a:pPr lvl="2">
              <a:defRPr/>
            </a:pPr>
            <a:r>
              <a:rPr lang="bn-IN"/>
              <a:t>Troisième niveau</a:t>
            </a:r>
            <a:endParaRPr/>
          </a:p>
          <a:p>
            <a:pPr lvl="3">
              <a:defRPr/>
            </a:pPr>
            <a:r>
              <a:rPr lang="bn-IN"/>
              <a:t>Quatrième niveau</a:t>
            </a:r>
            <a:endParaRPr/>
          </a:p>
          <a:p>
            <a:pPr lvl="4">
              <a:defRPr/>
            </a:pPr>
            <a:r>
              <a:rPr lang="bn-IN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20984" y="4852465"/>
            <a:ext cx="12759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2667819" y="4852465"/>
            <a:ext cx="38083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7675331" y="4852465"/>
            <a:ext cx="134768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eaLnBrk="1" hangingPunct="1">
        <a:spcBef>
          <a:spcPts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eaLnBrk="1" hangingPunct="1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eaLnBrk="1" hangingPunct="1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eaLnBrk="1" hangingPunct="1"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eaLnBrk="1" hangingPunct="1">
        <a:spcBef>
          <a:spcPts val="0"/>
        </a:spcBef>
        <a:buFont typeface="Arial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eaLnBrk="1" hangingPunct="1">
        <a:spcBef>
          <a:spcPts val="0"/>
        </a:spcBef>
        <a:buFont typeface="Arial"/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A96C35-063F-F94C-5C1D-CA2D54D669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Réseau@IJCLab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672408-6808-1007-FBB6-594322236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D’un réseau organique à un réseau structuré</a:t>
            </a:r>
          </a:p>
        </p:txBody>
      </p:sp>
    </p:spTree>
    <p:extLst>
      <p:ext uri="{BB962C8B-B14F-4D97-AF65-F5344CB8AC3E}">
        <p14:creationId xmlns:p14="http://schemas.microsoft.com/office/powerpoint/2010/main" val="698809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8AB1B2-FFD4-8E04-5DE2-49EB5281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Schéma infrastructure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AD9500-7C29-8C95-3BC8-A36A4FC6BF9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3F792-7421-9A39-B370-13A341406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498132-B9CC-BC21-56AE-787D8D578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10</a:t>
            </a:fld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2DEC689-28E9-B3FA-910D-FB4DE3D8E81F}"/>
              </a:ext>
            </a:extLst>
          </p:cNvPr>
          <p:cNvSpPr/>
          <p:nvPr/>
        </p:nvSpPr>
        <p:spPr bwMode="auto">
          <a:xfrm>
            <a:off x="3413760" y="1251704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E37DD33-488E-0890-303A-E403937A760A}"/>
              </a:ext>
            </a:extLst>
          </p:cNvPr>
          <p:cNvSpPr/>
          <p:nvPr/>
        </p:nvSpPr>
        <p:spPr bwMode="auto">
          <a:xfrm>
            <a:off x="3566160" y="1404104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Cœur de réseau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E8D9C19-3FCD-DCCC-24B5-4075B1CD9C91}"/>
              </a:ext>
            </a:extLst>
          </p:cNvPr>
          <p:cNvSpPr/>
          <p:nvPr/>
        </p:nvSpPr>
        <p:spPr bwMode="auto">
          <a:xfrm>
            <a:off x="1195404" y="2377439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ToR</a:t>
            </a:r>
            <a:endParaRPr lang="fr-FR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936BD45-3766-8DF6-058B-0384BDA33309}"/>
              </a:ext>
            </a:extLst>
          </p:cNvPr>
          <p:cNvSpPr/>
          <p:nvPr/>
        </p:nvSpPr>
        <p:spPr bwMode="auto">
          <a:xfrm>
            <a:off x="120984" y="3649242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WN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37498A7-A350-D6E4-3BAC-EBB5D630A30B}"/>
              </a:ext>
            </a:extLst>
          </p:cNvPr>
          <p:cNvSpPr/>
          <p:nvPr/>
        </p:nvSpPr>
        <p:spPr bwMode="auto">
          <a:xfrm>
            <a:off x="2086944" y="3649242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Stockage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3CFE103-2476-B65E-CF30-2391CDEAFEC4}"/>
              </a:ext>
            </a:extLst>
          </p:cNvPr>
          <p:cNvSpPr/>
          <p:nvPr/>
        </p:nvSpPr>
        <p:spPr bwMode="auto">
          <a:xfrm>
            <a:off x="5901159" y="2362200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ToR</a:t>
            </a:r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B34DB3B-8429-D326-FFAF-5161BEAA09AE}"/>
              </a:ext>
            </a:extLst>
          </p:cNvPr>
          <p:cNvSpPr/>
          <p:nvPr/>
        </p:nvSpPr>
        <p:spPr bwMode="auto">
          <a:xfrm>
            <a:off x="4946668" y="3641622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WN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453380BC-3C92-B6EC-40E6-4CA0D77C4471}"/>
              </a:ext>
            </a:extLst>
          </p:cNvPr>
          <p:cNvSpPr/>
          <p:nvPr/>
        </p:nvSpPr>
        <p:spPr bwMode="auto">
          <a:xfrm>
            <a:off x="6912628" y="3641622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Stockage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4FA1D182-93EC-99C9-6F72-263D51AA087B}"/>
              </a:ext>
            </a:extLst>
          </p:cNvPr>
          <p:cNvCxnSpPr>
            <a:stCxn id="8" idx="1"/>
            <a:endCxn id="9" idx="0"/>
          </p:cNvCxnSpPr>
          <p:nvPr/>
        </p:nvCxnSpPr>
        <p:spPr bwMode="auto">
          <a:xfrm flipH="1">
            <a:off x="2086944" y="1613654"/>
            <a:ext cx="1479216" cy="76378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DEDE147-819F-3173-B435-37B2D344FECC}"/>
              </a:ext>
            </a:extLst>
          </p:cNvPr>
          <p:cNvCxnSpPr>
            <a:cxnSpLocks/>
            <a:stCxn id="7" idx="1"/>
            <a:endCxn id="9" idx="0"/>
          </p:cNvCxnSpPr>
          <p:nvPr/>
        </p:nvCxnSpPr>
        <p:spPr bwMode="auto">
          <a:xfrm flipH="1">
            <a:off x="2086944" y="1461254"/>
            <a:ext cx="1326816" cy="91618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550C5166-3566-6E2F-8BE6-F5CE89DB18D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5196840" y="1341120"/>
            <a:ext cx="1595859" cy="1021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BBC8FC27-A873-B15D-078B-9CD6ED744D33}"/>
              </a:ext>
            </a:extLst>
          </p:cNvPr>
          <p:cNvCxnSpPr>
            <a:cxnSpLocks/>
            <a:stCxn id="8" idx="3"/>
            <a:endCxn id="12" idx="0"/>
          </p:cNvCxnSpPr>
          <p:nvPr/>
        </p:nvCxnSpPr>
        <p:spPr bwMode="auto">
          <a:xfrm>
            <a:off x="5349240" y="1613654"/>
            <a:ext cx="1443459" cy="7485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456BD0DE-4DE8-65BF-CF34-6FB001766175}"/>
              </a:ext>
            </a:extLst>
          </p:cNvPr>
          <p:cNvCxnSpPr>
            <a:stCxn id="9" idx="2"/>
            <a:endCxn id="10" idx="0"/>
          </p:cNvCxnSpPr>
          <p:nvPr/>
        </p:nvCxnSpPr>
        <p:spPr bwMode="auto">
          <a:xfrm flipH="1">
            <a:off x="1012524" y="2796539"/>
            <a:ext cx="1074420" cy="85270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8FF1105-E45A-B7DC-337F-91EA5B9271F7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 bwMode="auto">
          <a:xfrm>
            <a:off x="2086944" y="2796539"/>
            <a:ext cx="891540" cy="85270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3D0443A-C1CF-7000-0176-8B880D26E4CE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 bwMode="auto">
          <a:xfrm>
            <a:off x="6792699" y="2781300"/>
            <a:ext cx="1011469" cy="86032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E5856C94-DE26-7BEC-2996-ECA18A1FFF4D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 bwMode="auto">
          <a:xfrm flipH="1">
            <a:off x="5838208" y="2781300"/>
            <a:ext cx="954491" cy="86032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8134B0FC-4EED-1549-6FE9-4D780F26ABE8}"/>
              </a:ext>
            </a:extLst>
          </p:cNvPr>
          <p:cNvSpPr txBox="1"/>
          <p:nvPr/>
        </p:nvSpPr>
        <p:spPr>
          <a:xfrm>
            <a:off x="5801926" y="1518273"/>
            <a:ext cx="1443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2x100 Gb/s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B880DD3E-154F-974D-0262-7EF4CF64DE5E}"/>
              </a:ext>
            </a:extLst>
          </p:cNvPr>
          <p:cNvSpPr txBox="1"/>
          <p:nvPr/>
        </p:nvSpPr>
        <p:spPr>
          <a:xfrm>
            <a:off x="6303617" y="3196091"/>
            <a:ext cx="1443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10-25 Gb/s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B416C0C4-F173-E6F0-0186-1A0DC61CBD2B}"/>
              </a:ext>
            </a:extLst>
          </p:cNvPr>
          <p:cNvSpPr txBox="1"/>
          <p:nvPr/>
        </p:nvSpPr>
        <p:spPr>
          <a:xfrm>
            <a:off x="1396924" y="3227511"/>
            <a:ext cx="1443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10-25 Gb/s</a:t>
            </a:r>
          </a:p>
        </p:txBody>
      </p:sp>
    </p:spTree>
    <p:extLst>
      <p:ext uri="{BB962C8B-B14F-4D97-AF65-F5344CB8AC3E}">
        <p14:creationId xmlns:p14="http://schemas.microsoft.com/office/powerpoint/2010/main" val="899502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8AB1B2-FFD4-8E04-5DE2-49EB5281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Schéma infrastructure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AD9500-7C29-8C95-3BC8-A36A4FC6BF9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3F792-7421-9A39-B370-13A341406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498132-B9CC-BC21-56AE-787D8D578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11</a:t>
            </a:fld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2DEC689-28E9-B3FA-910D-FB4DE3D8E81F}"/>
              </a:ext>
            </a:extLst>
          </p:cNvPr>
          <p:cNvSpPr/>
          <p:nvPr/>
        </p:nvSpPr>
        <p:spPr bwMode="auto">
          <a:xfrm>
            <a:off x="3413760" y="1251704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E37DD33-488E-0890-303A-E403937A760A}"/>
              </a:ext>
            </a:extLst>
          </p:cNvPr>
          <p:cNvSpPr/>
          <p:nvPr/>
        </p:nvSpPr>
        <p:spPr bwMode="auto">
          <a:xfrm>
            <a:off x="3566160" y="1404104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Cœur de réseau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E8D9C19-3FCD-DCCC-24B5-4075B1CD9C91}"/>
              </a:ext>
            </a:extLst>
          </p:cNvPr>
          <p:cNvSpPr/>
          <p:nvPr/>
        </p:nvSpPr>
        <p:spPr bwMode="auto">
          <a:xfrm>
            <a:off x="1195404" y="2377439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ToR</a:t>
            </a:r>
            <a:endParaRPr lang="fr-FR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936BD45-3766-8DF6-058B-0384BDA33309}"/>
              </a:ext>
            </a:extLst>
          </p:cNvPr>
          <p:cNvSpPr/>
          <p:nvPr/>
        </p:nvSpPr>
        <p:spPr bwMode="auto">
          <a:xfrm>
            <a:off x="120984" y="3649242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WN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37498A7-A350-D6E4-3BAC-EBB5D630A30B}"/>
              </a:ext>
            </a:extLst>
          </p:cNvPr>
          <p:cNvSpPr/>
          <p:nvPr/>
        </p:nvSpPr>
        <p:spPr bwMode="auto">
          <a:xfrm>
            <a:off x="2086944" y="3649242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Stockage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3CFE103-2476-B65E-CF30-2391CDEAFEC4}"/>
              </a:ext>
            </a:extLst>
          </p:cNvPr>
          <p:cNvSpPr/>
          <p:nvPr/>
        </p:nvSpPr>
        <p:spPr bwMode="auto">
          <a:xfrm>
            <a:off x="5901159" y="2362200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ToR</a:t>
            </a:r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B34DB3B-8429-D326-FFAF-5161BEAA09AE}"/>
              </a:ext>
            </a:extLst>
          </p:cNvPr>
          <p:cNvSpPr/>
          <p:nvPr/>
        </p:nvSpPr>
        <p:spPr bwMode="auto">
          <a:xfrm>
            <a:off x="4946668" y="3641622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WN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453380BC-3C92-B6EC-40E6-4CA0D77C4471}"/>
              </a:ext>
            </a:extLst>
          </p:cNvPr>
          <p:cNvSpPr/>
          <p:nvPr/>
        </p:nvSpPr>
        <p:spPr bwMode="auto">
          <a:xfrm>
            <a:off x="6912628" y="3641622"/>
            <a:ext cx="1783080" cy="419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Stockage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4FA1D182-93EC-99C9-6F72-263D51AA087B}"/>
              </a:ext>
            </a:extLst>
          </p:cNvPr>
          <p:cNvCxnSpPr>
            <a:stCxn id="8" idx="1"/>
            <a:endCxn id="9" idx="0"/>
          </p:cNvCxnSpPr>
          <p:nvPr/>
        </p:nvCxnSpPr>
        <p:spPr bwMode="auto">
          <a:xfrm flipH="1">
            <a:off x="2086944" y="1613654"/>
            <a:ext cx="1479216" cy="76378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DEDE147-819F-3173-B435-37B2D344FECC}"/>
              </a:ext>
            </a:extLst>
          </p:cNvPr>
          <p:cNvCxnSpPr>
            <a:cxnSpLocks/>
            <a:stCxn id="7" idx="1"/>
            <a:endCxn id="9" idx="0"/>
          </p:cNvCxnSpPr>
          <p:nvPr/>
        </p:nvCxnSpPr>
        <p:spPr bwMode="auto">
          <a:xfrm flipH="1">
            <a:off x="2086944" y="1461254"/>
            <a:ext cx="1326816" cy="91618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550C5166-3566-6E2F-8BE6-F5CE89DB18D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5196840" y="1341120"/>
            <a:ext cx="1595859" cy="1021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BBC8FC27-A873-B15D-078B-9CD6ED744D33}"/>
              </a:ext>
            </a:extLst>
          </p:cNvPr>
          <p:cNvCxnSpPr>
            <a:cxnSpLocks/>
            <a:stCxn id="8" idx="3"/>
            <a:endCxn id="12" idx="0"/>
          </p:cNvCxnSpPr>
          <p:nvPr/>
        </p:nvCxnSpPr>
        <p:spPr bwMode="auto">
          <a:xfrm>
            <a:off x="5349240" y="1613654"/>
            <a:ext cx="1443459" cy="7485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456BD0DE-4DE8-65BF-CF34-6FB001766175}"/>
              </a:ext>
            </a:extLst>
          </p:cNvPr>
          <p:cNvCxnSpPr>
            <a:stCxn id="9" idx="2"/>
            <a:endCxn id="10" idx="0"/>
          </p:cNvCxnSpPr>
          <p:nvPr/>
        </p:nvCxnSpPr>
        <p:spPr bwMode="auto">
          <a:xfrm flipH="1">
            <a:off x="1012524" y="2796539"/>
            <a:ext cx="1074420" cy="85270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8FF1105-E45A-B7DC-337F-91EA5B9271F7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 bwMode="auto">
          <a:xfrm>
            <a:off x="2086944" y="2796539"/>
            <a:ext cx="891540" cy="85270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E5856C94-DE26-7BEC-2996-ECA18A1FFF4D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 bwMode="auto">
          <a:xfrm flipH="1">
            <a:off x="5838208" y="2781300"/>
            <a:ext cx="954491" cy="86032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8134B0FC-4EED-1549-6FE9-4D780F26ABE8}"/>
              </a:ext>
            </a:extLst>
          </p:cNvPr>
          <p:cNvSpPr txBox="1"/>
          <p:nvPr/>
        </p:nvSpPr>
        <p:spPr>
          <a:xfrm>
            <a:off x="5801926" y="1518273"/>
            <a:ext cx="1443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2x100 Gb/s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B880DD3E-154F-974D-0262-7EF4CF64DE5E}"/>
              </a:ext>
            </a:extLst>
          </p:cNvPr>
          <p:cNvSpPr txBox="1"/>
          <p:nvPr/>
        </p:nvSpPr>
        <p:spPr>
          <a:xfrm>
            <a:off x="5443788" y="3033307"/>
            <a:ext cx="1443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10-25 Gb/s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B416C0C4-F173-E6F0-0186-1A0DC61CBD2B}"/>
              </a:ext>
            </a:extLst>
          </p:cNvPr>
          <p:cNvSpPr txBox="1"/>
          <p:nvPr/>
        </p:nvSpPr>
        <p:spPr>
          <a:xfrm>
            <a:off x="1404814" y="3210592"/>
            <a:ext cx="1443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10-25 Gb/s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F9460389-91D5-6372-44BC-3745405820A2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 bwMode="auto">
          <a:xfrm>
            <a:off x="6792699" y="2781300"/>
            <a:ext cx="1011469" cy="86032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6985D41D-E62E-DE0A-1FDC-52C2F513E8C3}"/>
              </a:ext>
            </a:extLst>
          </p:cNvPr>
          <p:cNvSpPr txBox="1"/>
          <p:nvPr/>
        </p:nvSpPr>
        <p:spPr>
          <a:xfrm>
            <a:off x="7327859" y="2992505"/>
            <a:ext cx="1443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100 Gb/s</a:t>
            </a:r>
          </a:p>
        </p:txBody>
      </p:sp>
    </p:spTree>
    <p:extLst>
      <p:ext uri="{BB962C8B-B14F-4D97-AF65-F5344CB8AC3E}">
        <p14:creationId xmlns:p14="http://schemas.microsoft.com/office/powerpoint/2010/main" val="369915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58460A-7390-E484-49E6-2001C51FA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Un architecture historique</a:t>
            </a:r>
          </a:p>
        </p:txBody>
      </p:sp>
      <p:sp>
        <p:nvSpPr>
          <p:cNvPr id="34" name="Espace réservé du contenu 33">
            <a:extLst>
              <a:ext uri="{FF2B5EF4-FFF2-40B4-BE49-F238E27FC236}">
                <a16:creationId xmlns:a16="http://schemas.microsoft.com/office/drawing/2014/main" id="{753BDCA4-E01D-7981-C05F-945F39988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215591" cy="3394472"/>
          </a:xfrm>
        </p:spPr>
        <p:txBody>
          <a:bodyPr>
            <a:normAutofit fontScale="55000" lnSpcReduction="20000"/>
          </a:bodyPr>
          <a:lstStyle/>
          <a:p>
            <a:r>
              <a:rPr lang="fr-FR" dirty="0"/>
              <a:t>Architecture défini en 2013</a:t>
            </a:r>
          </a:p>
          <a:p>
            <a:pPr lvl="1"/>
            <a:r>
              <a:rPr lang="fr-FR" dirty="0"/>
              <a:t>Peu d’évolution structurelle</a:t>
            </a:r>
          </a:p>
          <a:p>
            <a:r>
              <a:rPr lang="fr-FR" dirty="0"/>
              <a:t>En 2015 premier WN 10 Gb/s</a:t>
            </a:r>
          </a:p>
          <a:p>
            <a:pPr lvl="1"/>
            <a:r>
              <a:rPr lang="fr-FR" dirty="0"/>
              <a:t>Mais en mode stack (FX2)</a:t>
            </a:r>
          </a:p>
          <a:p>
            <a:r>
              <a:rPr lang="fr-FR" dirty="0"/>
              <a:t>En 2019, un « middle of the </a:t>
            </a:r>
            <a:r>
              <a:rPr lang="fr-FR" dirty="0" err="1"/>
              <a:t>row</a:t>
            </a:r>
            <a:r>
              <a:rPr lang="fr-FR" dirty="0"/>
              <a:t> »</a:t>
            </a:r>
          </a:p>
          <a:p>
            <a:pPr lvl="1"/>
            <a:r>
              <a:rPr lang="fr-FR" dirty="0"/>
              <a:t>Crise des ports SFP+ avec l’augmentation des WN 10 Gb/s</a:t>
            </a:r>
          </a:p>
          <a:p>
            <a:pPr lvl="1"/>
            <a:r>
              <a:rPr lang="fr-FR" dirty="0"/>
              <a:t>Problème de compatibilité module 100 Gb/s</a:t>
            </a:r>
          </a:p>
          <a:p>
            <a:r>
              <a:rPr lang="fr-FR" dirty="0"/>
              <a:t>2020 – 2023: investissement sur des switch 10/25 avec interco a 100 Gb/s</a:t>
            </a:r>
          </a:p>
          <a:p>
            <a:pPr lvl="1"/>
            <a:r>
              <a:rPr lang="fr-FR" dirty="0"/>
              <a:t>Switch </a:t>
            </a:r>
            <a:r>
              <a:rPr lang="fr-FR" dirty="0" err="1"/>
              <a:t>recu</a:t>
            </a:r>
            <a:r>
              <a:rPr lang="fr-FR" dirty="0"/>
              <a:t> tardivement</a:t>
            </a:r>
          </a:p>
          <a:p>
            <a:pPr lvl="1"/>
            <a:r>
              <a:rPr lang="fr-FR" dirty="0"/>
              <a:t>Peu de modules 100 Gb/s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8460C1-BA19-54B9-02EE-5C711EC1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DB4317-6858-6BF7-09F8-B22B8E29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4F8411-F5BE-6BFF-CED9-4CE56ACF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2</a:t>
            </a:fld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AB38718-E39B-6D57-CE0C-19F64D4AD038}"/>
              </a:ext>
            </a:extLst>
          </p:cNvPr>
          <p:cNvSpPr/>
          <p:nvPr/>
        </p:nvSpPr>
        <p:spPr bwMode="auto">
          <a:xfrm>
            <a:off x="4821064" y="1574064"/>
            <a:ext cx="1796995" cy="47707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Cœur de réseau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A8E1FE9-CACE-3BD6-3F1A-1BA8E9C53314}"/>
              </a:ext>
            </a:extLst>
          </p:cNvPr>
          <p:cNvSpPr/>
          <p:nvPr/>
        </p:nvSpPr>
        <p:spPr bwMode="auto">
          <a:xfrm>
            <a:off x="3936743" y="2888477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ToR</a:t>
            </a:r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705233A-6648-0FBB-FB07-A76AEB37E94E}"/>
              </a:ext>
            </a:extLst>
          </p:cNvPr>
          <p:cNvSpPr/>
          <p:nvPr/>
        </p:nvSpPr>
        <p:spPr bwMode="auto">
          <a:xfrm>
            <a:off x="4097094" y="2772814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ToR</a:t>
            </a:r>
            <a:endParaRPr lang="fr-FR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4E7C2866-AE6A-6E89-33F1-23FE5DEEABEE}"/>
              </a:ext>
            </a:extLst>
          </p:cNvPr>
          <p:cNvSpPr/>
          <p:nvPr/>
        </p:nvSpPr>
        <p:spPr bwMode="auto">
          <a:xfrm>
            <a:off x="6071327" y="2735991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Stockage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0487B2AF-9430-E45C-46AC-5AD7A6F51CB2}"/>
              </a:ext>
            </a:extLst>
          </p:cNvPr>
          <p:cNvCxnSpPr>
            <a:cxnSpLocks/>
            <a:stCxn id="11" idx="2"/>
            <a:endCxn id="13" idx="0"/>
          </p:cNvCxnSpPr>
          <p:nvPr/>
        </p:nvCxnSpPr>
        <p:spPr bwMode="auto">
          <a:xfrm flipH="1">
            <a:off x="4643826" y="2051142"/>
            <a:ext cx="1075736" cy="7216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11941606-0599-C02D-74A4-72977F722607}"/>
              </a:ext>
            </a:extLst>
          </p:cNvPr>
          <p:cNvSpPr txBox="1"/>
          <p:nvPr/>
        </p:nvSpPr>
        <p:spPr>
          <a:xfrm>
            <a:off x="5260140" y="225838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Gb/s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CAAA296-5223-0823-0DBB-8E9EE03A6C30}"/>
              </a:ext>
            </a:extLst>
          </p:cNvPr>
          <p:cNvSpPr/>
          <p:nvPr/>
        </p:nvSpPr>
        <p:spPr bwMode="auto">
          <a:xfrm>
            <a:off x="3722883" y="3915737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WN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CD0DE9D2-508E-F90E-DCE1-1C594F5ACFE5}"/>
              </a:ext>
            </a:extLst>
          </p:cNvPr>
          <p:cNvSpPr/>
          <p:nvPr/>
        </p:nvSpPr>
        <p:spPr bwMode="auto">
          <a:xfrm>
            <a:off x="3868158" y="3800074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WN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4ACC7A4F-D509-6583-8A39-FAB5C9E0B1A1}"/>
              </a:ext>
            </a:extLst>
          </p:cNvPr>
          <p:cNvCxnSpPr>
            <a:cxnSpLocks/>
            <a:stCxn id="11" idx="2"/>
            <a:endCxn id="14" idx="0"/>
          </p:cNvCxnSpPr>
          <p:nvPr/>
        </p:nvCxnSpPr>
        <p:spPr bwMode="auto">
          <a:xfrm>
            <a:off x="5719562" y="2051142"/>
            <a:ext cx="898497" cy="6848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469D7D4B-6F5D-AD57-1EFA-1D3DCE4BF6A7}"/>
              </a:ext>
            </a:extLst>
          </p:cNvPr>
          <p:cNvCxnSpPr>
            <a:stCxn id="12" idx="2"/>
            <a:endCxn id="20" idx="0"/>
          </p:cNvCxnSpPr>
          <p:nvPr/>
        </p:nvCxnSpPr>
        <p:spPr bwMode="auto">
          <a:xfrm flipH="1">
            <a:off x="4414890" y="3314369"/>
            <a:ext cx="68585" cy="48570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51E71D61-DD4C-2EFF-CA87-FC01F190FDB8}"/>
              </a:ext>
            </a:extLst>
          </p:cNvPr>
          <p:cNvSpPr txBox="1"/>
          <p:nvPr/>
        </p:nvSpPr>
        <p:spPr>
          <a:xfrm>
            <a:off x="4476096" y="3408946"/>
            <a:ext cx="80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 Gb/s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E6BBFEB5-D29C-1F49-B728-AB7DED1889AC}"/>
              </a:ext>
            </a:extLst>
          </p:cNvPr>
          <p:cNvSpPr/>
          <p:nvPr/>
        </p:nvSpPr>
        <p:spPr bwMode="auto">
          <a:xfrm>
            <a:off x="7219600" y="923983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Middle of the </a:t>
            </a:r>
            <a:r>
              <a:rPr lang="fr-FR" sz="1200" dirty="0" err="1"/>
              <a:t>row</a:t>
            </a:r>
            <a:endParaRPr lang="fr-FR" sz="1200" dirty="0"/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BE18FFCE-742A-CC64-CB9B-40689CC2D9FC}"/>
              </a:ext>
            </a:extLst>
          </p:cNvPr>
          <p:cNvSpPr/>
          <p:nvPr/>
        </p:nvSpPr>
        <p:spPr bwMode="auto">
          <a:xfrm>
            <a:off x="7929552" y="1812603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ToR</a:t>
            </a:r>
            <a:endParaRPr lang="fr-FR" dirty="0"/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F4DE63C3-ED44-F282-C9C4-674C0AB9E4DD}"/>
              </a:ext>
            </a:extLst>
          </p:cNvPr>
          <p:cNvSpPr/>
          <p:nvPr/>
        </p:nvSpPr>
        <p:spPr bwMode="auto">
          <a:xfrm>
            <a:off x="7219600" y="3702791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Stockage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D6C238C1-F134-C7D3-2327-798147F2ECA9}"/>
              </a:ext>
            </a:extLst>
          </p:cNvPr>
          <p:cNvCxnSpPr>
            <a:cxnSpLocks/>
            <a:stCxn id="11" idx="0"/>
            <a:endCxn id="36" idx="1"/>
          </p:cNvCxnSpPr>
          <p:nvPr/>
        </p:nvCxnSpPr>
        <p:spPr bwMode="auto">
          <a:xfrm flipV="1">
            <a:off x="5719562" y="1136929"/>
            <a:ext cx="1500038" cy="43713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5D777C38-6E0D-AAB5-E094-C26DC6F46723}"/>
              </a:ext>
            </a:extLst>
          </p:cNvPr>
          <p:cNvSpPr txBox="1"/>
          <p:nvPr/>
        </p:nvSpPr>
        <p:spPr>
          <a:xfrm rot="20625367">
            <a:off x="5908555" y="1022854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2x40 Gb/s</a:t>
            </a:r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020AB7B8-7535-FF60-FF76-2B239FACAFD6}"/>
              </a:ext>
            </a:extLst>
          </p:cNvPr>
          <p:cNvCxnSpPr>
            <a:stCxn id="36" idx="2"/>
            <a:endCxn id="37" idx="0"/>
          </p:cNvCxnSpPr>
          <p:nvPr/>
        </p:nvCxnSpPr>
        <p:spPr bwMode="auto">
          <a:xfrm>
            <a:off x="7766332" y="1349875"/>
            <a:ext cx="709952" cy="4627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D95EDF0F-37D8-6562-C98F-2749C80845BD}"/>
              </a:ext>
            </a:extLst>
          </p:cNvPr>
          <p:cNvCxnSpPr>
            <a:stCxn id="38" idx="0"/>
            <a:endCxn id="36" idx="2"/>
          </p:cNvCxnSpPr>
          <p:nvPr/>
        </p:nvCxnSpPr>
        <p:spPr bwMode="auto">
          <a:xfrm flipV="1">
            <a:off x="7766332" y="1349875"/>
            <a:ext cx="0" cy="23529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D13D64FD-40A2-8A79-B053-2B3E42585B82}"/>
              </a:ext>
            </a:extLst>
          </p:cNvPr>
          <p:cNvSpPr/>
          <p:nvPr/>
        </p:nvSpPr>
        <p:spPr bwMode="auto">
          <a:xfrm>
            <a:off x="8045560" y="2735991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WN</a:t>
            </a:r>
          </a:p>
        </p:txBody>
      </p: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B201D036-80AD-5A14-7AC1-5595A1783FA2}"/>
              </a:ext>
            </a:extLst>
          </p:cNvPr>
          <p:cNvCxnSpPr>
            <a:stCxn id="37" idx="2"/>
            <a:endCxn id="51" idx="0"/>
          </p:cNvCxnSpPr>
          <p:nvPr/>
        </p:nvCxnSpPr>
        <p:spPr bwMode="auto">
          <a:xfrm>
            <a:off x="8476284" y="2238495"/>
            <a:ext cx="116008" cy="497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ZoneTexte 54">
            <a:extLst>
              <a:ext uri="{FF2B5EF4-FFF2-40B4-BE49-F238E27FC236}">
                <a16:creationId xmlns:a16="http://schemas.microsoft.com/office/drawing/2014/main" id="{AD6F9E58-F81B-37F8-353B-E3BB80219660}"/>
              </a:ext>
            </a:extLst>
          </p:cNvPr>
          <p:cNvSpPr txBox="1"/>
          <p:nvPr/>
        </p:nvSpPr>
        <p:spPr>
          <a:xfrm rot="20821315">
            <a:off x="1014483" y="3803833"/>
            <a:ext cx="2301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Après 10 ans, peut-être temps de remettre de l’ordre</a:t>
            </a:r>
          </a:p>
        </p:txBody>
      </p: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04CEDDF5-9B28-6C63-F992-8FA13E6F670C}"/>
              </a:ext>
            </a:extLst>
          </p:cNvPr>
          <p:cNvSpPr/>
          <p:nvPr/>
        </p:nvSpPr>
        <p:spPr bwMode="auto">
          <a:xfrm>
            <a:off x="6223727" y="2888391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Stockage</a:t>
            </a:r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76AC7BFB-6A55-626F-DB5E-313091257EC5}"/>
              </a:ext>
            </a:extLst>
          </p:cNvPr>
          <p:cNvSpPr/>
          <p:nvPr/>
        </p:nvSpPr>
        <p:spPr bwMode="auto">
          <a:xfrm>
            <a:off x="7372000" y="3855191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Stockage</a:t>
            </a:r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8DF2ED45-39ED-9AF4-115C-6CFDE56AC80F}"/>
              </a:ext>
            </a:extLst>
          </p:cNvPr>
          <p:cNvSpPr/>
          <p:nvPr/>
        </p:nvSpPr>
        <p:spPr bwMode="auto">
          <a:xfrm>
            <a:off x="8197960" y="2888391"/>
            <a:ext cx="1093464" cy="425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WN</a:t>
            </a:r>
          </a:p>
        </p:txBody>
      </p:sp>
    </p:spTree>
    <p:extLst>
      <p:ext uri="{BB962C8B-B14F-4D97-AF65-F5344CB8AC3E}">
        <p14:creationId xmlns:p14="http://schemas.microsoft.com/office/powerpoint/2010/main" val="422258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FFC36216-A3CE-163C-43A5-F33B2A629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Un petit panorama de l’état de l’art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7EE33CDC-6666-E503-E84B-A0CC038E5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2 types d’infrastructure pour les datacenter</a:t>
            </a:r>
          </a:p>
          <a:p>
            <a:pPr lvl="1"/>
            <a:r>
              <a:rPr lang="fr-FR" dirty="0"/>
              <a:t>Infrastructure en Tier: infrastructure classique niveau 2 basée sur une arborescence de switch (</a:t>
            </a:r>
            <a:r>
              <a:rPr lang="fr-FR" dirty="0" err="1"/>
              <a:t>device</a:t>
            </a:r>
            <a:r>
              <a:rPr lang="fr-FR" dirty="0"/>
              <a:t> -&gt; top-of-the-rack -&gt; middle-of-the-</a:t>
            </a:r>
            <a:r>
              <a:rPr lang="fr-FR" dirty="0" err="1"/>
              <a:t>row</a:t>
            </a:r>
            <a:r>
              <a:rPr lang="fr-FR" dirty="0"/>
              <a:t> -&gt; cœur-de-</a:t>
            </a:r>
            <a:r>
              <a:rPr lang="fr-FR" dirty="0" err="1"/>
              <a:t>reseau</a:t>
            </a:r>
            <a:r>
              <a:rPr lang="fr-FR" dirty="0"/>
              <a:t> )</a:t>
            </a:r>
          </a:p>
          <a:p>
            <a:pPr lvl="2"/>
            <a:r>
              <a:rPr lang="fr-FR" dirty="0"/>
              <a:t>Peu adapté au </a:t>
            </a:r>
            <a:r>
              <a:rPr lang="fr-FR" dirty="0" err="1"/>
              <a:t>traffic</a:t>
            </a:r>
            <a:r>
              <a:rPr lang="fr-FR" dirty="0"/>
              <a:t> « est-ouest » (</a:t>
            </a:r>
            <a:r>
              <a:rPr lang="fr-FR" dirty="0" err="1"/>
              <a:t>traffic</a:t>
            </a:r>
            <a:r>
              <a:rPr lang="fr-FR" dirty="0"/>
              <a:t> interne)</a:t>
            </a:r>
          </a:p>
          <a:p>
            <a:pPr lvl="1"/>
            <a:r>
              <a:rPr lang="fr-FR" dirty="0" err="1"/>
              <a:t>Spine</a:t>
            </a:r>
            <a:r>
              <a:rPr lang="fr-FR" dirty="0"/>
              <a:t> / </a:t>
            </a:r>
            <a:r>
              <a:rPr lang="fr-FR" dirty="0" err="1"/>
              <a:t>Leaf</a:t>
            </a:r>
            <a:r>
              <a:rPr lang="fr-FR" dirty="0"/>
              <a:t>: infrastructure niveau 3 basé sur un maillage fort de l’infrastructure de switch</a:t>
            </a:r>
          </a:p>
          <a:p>
            <a:pPr lvl="2"/>
            <a:r>
              <a:rPr lang="fr-FR" dirty="0"/>
              <a:t>Optimiser pour les </a:t>
            </a:r>
            <a:r>
              <a:rPr lang="fr-FR" dirty="0" err="1"/>
              <a:t>traffics</a:t>
            </a:r>
            <a:r>
              <a:rPr lang="fr-FR" dirty="0"/>
              <a:t> « est-ouest » (</a:t>
            </a:r>
            <a:r>
              <a:rPr lang="fr-FR" dirty="0" err="1"/>
              <a:t>traffic</a:t>
            </a:r>
            <a:r>
              <a:rPr lang="fr-FR" dirty="0"/>
              <a:t> interne à l’infrastructure)</a:t>
            </a:r>
          </a:p>
          <a:p>
            <a:pPr lvl="2"/>
            <a:r>
              <a:rPr lang="fr-FR" dirty="0" err="1"/>
              <a:t>Scale</a:t>
            </a:r>
            <a:r>
              <a:rPr lang="fr-FR" dirty="0"/>
              <a:t> out</a:t>
            </a:r>
          </a:p>
          <a:p>
            <a:pPr marL="914400" lvl="2" indent="0">
              <a:buNone/>
            </a:pP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6EB33F-BC75-9750-9A00-7368C0E9F89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795807-DD36-F854-B0CC-08E882AAD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B5D44E-F7E4-2281-0DC8-A213D4171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47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E39548-1DAD-207D-6C97-C7FDC267E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</a:t>
            </a:r>
            <a:r>
              <a:rPr lang="fr-FR" dirty="0" err="1"/>
              <a:t>Spine</a:t>
            </a:r>
            <a:r>
              <a:rPr lang="fr-FR" dirty="0"/>
              <a:t>/</a:t>
            </a:r>
            <a:r>
              <a:rPr lang="fr-FR" dirty="0" err="1"/>
              <a:t>Leaf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5DE046-CEC6-FE9D-C30E-83C0C10E263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2D69A3-D527-C553-6F90-E1D4B1AF8A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930345-3C9B-2FEF-C8CE-9850D836A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4</a:t>
            </a:fld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744C6095-DE99-31C4-C66A-71C1C9CE51F0}"/>
              </a:ext>
            </a:extLst>
          </p:cNvPr>
          <p:cNvSpPr/>
          <p:nvPr/>
        </p:nvSpPr>
        <p:spPr bwMode="auto">
          <a:xfrm>
            <a:off x="2742378" y="1234440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C7CF1E2-97EF-A14C-8579-1783E369AAD7}"/>
              </a:ext>
            </a:extLst>
          </p:cNvPr>
          <p:cNvSpPr/>
          <p:nvPr/>
        </p:nvSpPr>
        <p:spPr bwMode="auto">
          <a:xfrm>
            <a:off x="2894778" y="1386840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Spine</a:t>
            </a:r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CDEEDA67-5225-ABA2-EDD0-F7C39169922B}"/>
              </a:ext>
            </a:extLst>
          </p:cNvPr>
          <p:cNvSpPr/>
          <p:nvPr/>
        </p:nvSpPr>
        <p:spPr bwMode="auto">
          <a:xfrm>
            <a:off x="5249358" y="1234440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5424985-FCAC-6800-8115-7CB1250F1591}"/>
              </a:ext>
            </a:extLst>
          </p:cNvPr>
          <p:cNvSpPr/>
          <p:nvPr/>
        </p:nvSpPr>
        <p:spPr bwMode="auto">
          <a:xfrm>
            <a:off x="1702248" y="2606040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Leaf</a:t>
            </a:r>
            <a:endParaRPr lang="fr-FR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4F4D4E5F-EEA0-68F1-2C13-4731B39454F6}"/>
              </a:ext>
            </a:extLst>
          </p:cNvPr>
          <p:cNvSpPr/>
          <p:nvPr/>
        </p:nvSpPr>
        <p:spPr bwMode="auto">
          <a:xfrm>
            <a:off x="5401758" y="1386840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Spine</a:t>
            </a:r>
            <a:endParaRPr lang="fr-FR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9240773A-B460-58E0-4F3E-69C9F4CAE436}"/>
              </a:ext>
            </a:extLst>
          </p:cNvPr>
          <p:cNvSpPr/>
          <p:nvPr/>
        </p:nvSpPr>
        <p:spPr bwMode="auto">
          <a:xfrm>
            <a:off x="7451538" y="2606040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Leaf</a:t>
            </a:r>
            <a:endParaRPr lang="fr-FR" dirty="0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07CEDFFD-0364-A2AF-8AA0-BEEAF347E499}"/>
              </a:ext>
            </a:extLst>
          </p:cNvPr>
          <p:cNvCxnSpPr>
            <a:stCxn id="10" idx="0"/>
            <a:endCxn id="7" idx="1"/>
          </p:cNvCxnSpPr>
          <p:nvPr/>
        </p:nvCxnSpPr>
        <p:spPr bwMode="auto">
          <a:xfrm flipV="1">
            <a:off x="2239458" y="1402080"/>
            <a:ext cx="502920" cy="120396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2FD6EB8D-C8FF-756E-4585-C668E41C1D66}"/>
              </a:ext>
            </a:extLst>
          </p:cNvPr>
          <p:cNvCxnSpPr>
            <a:cxnSpLocks/>
            <a:stCxn id="10" idx="0"/>
            <a:endCxn id="8" idx="2"/>
          </p:cNvCxnSpPr>
          <p:nvPr/>
        </p:nvCxnSpPr>
        <p:spPr bwMode="auto">
          <a:xfrm flipV="1">
            <a:off x="2239458" y="1722120"/>
            <a:ext cx="1192530" cy="88392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EF63A6F9-B0F1-3684-BAB7-3AF74F05C548}"/>
              </a:ext>
            </a:extLst>
          </p:cNvPr>
          <p:cNvCxnSpPr>
            <a:cxnSpLocks/>
            <a:stCxn id="10" idx="0"/>
            <a:endCxn id="11" idx="1"/>
          </p:cNvCxnSpPr>
          <p:nvPr/>
        </p:nvCxnSpPr>
        <p:spPr bwMode="auto">
          <a:xfrm flipV="1">
            <a:off x="2239458" y="1554480"/>
            <a:ext cx="3162300" cy="105156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E0805C5-2956-D624-6854-16B321782305}"/>
              </a:ext>
            </a:extLst>
          </p:cNvPr>
          <p:cNvCxnSpPr>
            <a:cxnSpLocks/>
            <a:stCxn id="10" idx="0"/>
            <a:endCxn id="9" idx="1"/>
          </p:cNvCxnSpPr>
          <p:nvPr/>
        </p:nvCxnSpPr>
        <p:spPr bwMode="auto">
          <a:xfrm flipV="1">
            <a:off x="2239458" y="1402080"/>
            <a:ext cx="3009900" cy="120396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E0D1FECE-540D-F7C2-08A8-3F574B3A4E81}"/>
              </a:ext>
            </a:extLst>
          </p:cNvPr>
          <p:cNvCxnSpPr>
            <a:cxnSpLocks/>
            <a:stCxn id="14" idx="0"/>
            <a:endCxn id="11" idx="3"/>
          </p:cNvCxnSpPr>
          <p:nvPr/>
        </p:nvCxnSpPr>
        <p:spPr bwMode="auto">
          <a:xfrm flipH="1" flipV="1">
            <a:off x="6476178" y="1554480"/>
            <a:ext cx="1512570" cy="105156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509017F-21C7-8291-47E4-DF8A194376D2}"/>
              </a:ext>
            </a:extLst>
          </p:cNvPr>
          <p:cNvCxnSpPr>
            <a:cxnSpLocks/>
            <a:stCxn id="14" idx="0"/>
            <a:endCxn id="11" idx="2"/>
          </p:cNvCxnSpPr>
          <p:nvPr/>
        </p:nvCxnSpPr>
        <p:spPr bwMode="auto">
          <a:xfrm flipH="1" flipV="1">
            <a:off x="5938968" y="1722120"/>
            <a:ext cx="2049780" cy="88392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8530F866-1734-ACF1-5E5B-491C9A106DE6}"/>
              </a:ext>
            </a:extLst>
          </p:cNvPr>
          <p:cNvCxnSpPr>
            <a:cxnSpLocks/>
            <a:stCxn id="14" idx="0"/>
          </p:cNvCxnSpPr>
          <p:nvPr/>
        </p:nvCxnSpPr>
        <p:spPr bwMode="auto">
          <a:xfrm flipH="1" flipV="1">
            <a:off x="3816798" y="1386840"/>
            <a:ext cx="4171950" cy="12192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E161D3B-A56F-97F3-9D28-AB0566DDBDE2}"/>
              </a:ext>
            </a:extLst>
          </p:cNvPr>
          <p:cNvCxnSpPr>
            <a:cxnSpLocks/>
            <a:stCxn id="14" idx="0"/>
            <a:endCxn id="8" idx="2"/>
          </p:cNvCxnSpPr>
          <p:nvPr/>
        </p:nvCxnSpPr>
        <p:spPr bwMode="auto">
          <a:xfrm flipH="1" flipV="1">
            <a:off x="3431988" y="1722120"/>
            <a:ext cx="4556760" cy="88392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AC81DB43-3D06-955A-6380-A201C86665C1}"/>
              </a:ext>
            </a:extLst>
          </p:cNvPr>
          <p:cNvSpPr/>
          <p:nvPr/>
        </p:nvSpPr>
        <p:spPr bwMode="auto">
          <a:xfrm>
            <a:off x="1217032" y="3432072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Devices</a:t>
            </a:r>
            <a:endParaRPr lang="fr-FR" dirty="0"/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3D602CB7-8A9E-30A8-F7BE-81A0CF47D200}"/>
              </a:ext>
            </a:extLst>
          </p:cNvPr>
          <p:cNvSpPr/>
          <p:nvPr/>
        </p:nvSpPr>
        <p:spPr bwMode="auto">
          <a:xfrm>
            <a:off x="1369432" y="3584472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Devices</a:t>
            </a:r>
            <a:endParaRPr lang="fr-FR" dirty="0"/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9441E54C-9E5C-F8A9-954E-7F34AA38860C}"/>
              </a:ext>
            </a:extLst>
          </p:cNvPr>
          <p:cNvSpPr/>
          <p:nvPr/>
        </p:nvSpPr>
        <p:spPr bwMode="auto">
          <a:xfrm>
            <a:off x="7046332" y="3432072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Devices</a:t>
            </a:r>
            <a:endParaRPr lang="fr-FR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CFD69476-F19A-4632-DB83-813A05F9DC7C}"/>
              </a:ext>
            </a:extLst>
          </p:cNvPr>
          <p:cNvSpPr/>
          <p:nvPr/>
        </p:nvSpPr>
        <p:spPr bwMode="auto">
          <a:xfrm>
            <a:off x="7198732" y="3584472"/>
            <a:ext cx="1074420" cy="3352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Devices</a:t>
            </a:r>
            <a:endParaRPr lang="fr-FR" dirty="0"/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798B640E-5B1D-ED03-271E-CD841FCF31CD}"/>
              </a:ext>
            </a:extLst>
          </p:cNvPr>
          <p:cNvCxnSpPr>
            <a:stCxn id="10" idx="2"/>
            <a:endCxn id="39" idx="0"/>
          </p:cNvCxnSpPr>
          <p:nvPr/>
        </p:nvCxnSpPr>
        <p:spPr bwMode="auto">
          <a:xfrm flipH="1">
            <a:off x="1754242" y="2941320"/>
            <a:ext cx="485216" cy="4907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352C9166-3499-F741-740A-199D433ACA47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 flipH="1">
            <a:off x="1906642" y="2941320"/>
            <a:ext cx="332816" cy="6431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C7D1D2E2-600C-96C7-7A95-A462D9350F95}"/>
              </a:ext>
            </a:extLst>
          </p:cNvPr>
          <p:cNvCxnSpPr>
            <a:cxnSpLocks/>
            <a:stCxn id="14" idx="2"/>
            <a:endCxn id="41" idx="0"/>
          </p:cNvCxnSpPr>
          <p:nvPr/>
        </p:nvCxnSpPr>
        <p:spPr bwMode="auto">
          <a:xfrm flipH="1">
            <a:off x="7583542" y="2941320"/>
            <a:ext cx="405206" cy="4907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86A54821-DDE4-6467-24F9-AC5856221FB9}"/>
              </a:ext>
            </a:extLst>
          </p:cNvPr>
          <p:cNvCxnSpPr>
            <a:cxnSpLocks/>
            <a:stCxn id="14" idx="2"/>
          </p:cNvCxnSpPr>
          <p:nvPr/>
        </p:nvCxnSpPr>
        <p:spPr bwMode="auto">
          <a:xfrm flipH="1">
            <a:off x="7735942" y="2941320"/>
            <a:ext cx="252806" cy="64315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id="{C139F55C-F73D-9B79-C205-ED32B32DA223}"/>
              </a:ext>
            </a:extLst>
          </p:cNvPr>
          <p:cNvSpPr txBox="1"/>
          <p:nvPr/>
        </p:nvSpPr>
        <p:spPr>
          <a:xfrm>
            <a:off x="2985770" y="2621280"/>
            <a:ext cx="41469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Utilise les technologies niveau 3 pour optimiser</a:t>
            </a:r>
          </a:p>
          <a:p>
            <a:r>
              <a:rPr lang="fr-FR" sz="1400" dirty="0"/>
              <a:t>Le </a:t>
            </a:r>
            <a:r>
              <a:rPr lang="fr-FR" sz="1400" dirty="0" err="1"/>
              <a:t>traffic</a:t>
            </a:r>
            <a:r>
              <a:rPr lang="fr-FR" sz="1400" dirty="0"/>
              <a:t> entre les </a:t>
            </a:r>
            <a:r>
              <a:rPr lang="fr-FR" sz="1400" dirty="0" err="1"/>
              <a:t>devices</a:t>
            </a:r>
            <a:r>
              <a:rPr lang="fr-FR" sz="1400" dirty="0"/>
              <a:t> réseau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 err="1"/>
              <a:t>Detection</a:t>
            </a:r>
            <a:r>
              <a:rPr lang="fr-FR" sz="1400" dirty="0"/>
              <a:t> du chemin le plus optimum (ECMP)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Nécessite beaucoup de port d’interco (typiquement 100 Gb/s)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Absence de </a:t>
            </a:r>
            <a:r>
              <a:rPr lang="fr-FR" sz="1400" dirty="0" err="1"/>
              <a:t>spanning</a:t>
            </a:r>
            <a:r>
              <a:rPr lang="fr-FR" sz="1400" dirty="0"/>
              <a:t> </a:t>
            </a:r>
            <a:r>
              <a:rPr lang="fr-FR" sz="1400" dirty="0" err="1"/>
              <a:t>tree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111469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68357199-C416-9CAF-547C-3654FB5E9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Spine</a:t>
            </a:r>
            <a:r>
              <a:rPr lang="fr-FR" dirty="0"/>
              <a:t> / </a:t>
            </a:r>
            <a:r>
              <a:rPr lang="fr-FR" dirty="0" err="1"/>
              <a:t>Leaf</a:t>
            </a: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9AB4D68-D79C-1475-4B96-B677B8C0B2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Pro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1DFD763F-2D91-FD29-BDF6-F366A418FB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Scale-out</a:t>
            </a:r>
          </a:p>
          <a:p>
            <a:pPr lvl="1"/>
            <a:r>
              <a:rPr lang="fr-FR" dirty="0"/>
              <a:t>Possibilité d’ajouter des </a:t>
            </a:r>
            <a:r>
              <a:rPr lang="fr-FR" dirty="0" err="1"/>
              <a:t>spines</a:t>
            </a:r>
            <a:r>
              <a:rPr lang="fr-FR" dirty="0"/>
              <a:t> pour augmenter la bande passante « est-ouest »</a:t>
            </a:r>
          </a:p>
          <a:p>
            <a:r>
              <a:rPr lang="fr-FR" dirty="0"/>
              <a:t>Optimiser pour les </a:t>
            </a:r>
            <a:r>
              <a:rPr lang="fr-FR" dirty="0" err="1"/>
              <a:t>traffic</a:t>
            </a:r>
            <a:r>
              <a:rPr lang="fr-FR" dirty="0"/>
              <a:t> « est-ouest » (clusters, k8s, </a:t>
            </a:r>
            <a:r>
              <a:rPr lang="fr-FR" dirty="0" err="1"/>
              <a:t>ceph</a:t>
            </a:r>
            <a:r>
              <a:rPr lang="fr-FR" dirty="0"/>
              <a:t>, …)</a:t>
            </a:r>
          </a:p>
          <a:p>
            <a:r>
              <a:rPr lang="fr-FR" dirty="0"/>
              <a:t>Résilient</a:t>
            </a:r>
          </a:p>
          <a:p>
            <a:pPr lvl="1"/>
            <a:r>
              <a:rPr lang="fr-FR" dirty="0"/>
              <a:t>La connectivité est assuré par l’ensemble des </a:t>
            </a:r>
            <a:r>
              <a:rPr lang="fr-FR" dirty="0" err="1"/>
              <a:t>spines</a:t>
            </a:r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BB51665-1F08-ACC6-6BC0-EFFA9F951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/>
              <a:t>Con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3D41FE02-FA1F-534D-C983-E765DED91F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Couteux</a:t>
            </a:r>
          </a:p>
          <a:p>
            <a:pPr lvl="1"/>
            <a:r>
              <a:rPr lang="fr-FR" dirty="0"/>
              <a:t>4 </a:t>
            </a:r>
            <a:r>
              <a:rPr lang="fr-FR" dirty="0" err="1"/>
              <a:t>spines</a:t>
            </a:r>
            <a:r>
              <a:rPr lang="fr-FR" dirty="0"/>
              <a:t> ~ 80 K€</a:t>
            </a:r>
          </a:p>
          <a:p>
            <a:pPr lvl="1"/>
            <a:r>
              <a:rPr lang="fr-FR" dirty="0"/>
              <a:t>Beaucoup de connecteur réseau</a:t>
            </a:r>
          </a:p>
          <a:p>
            <a:r>
              <a:rPr lang="fr-FR" dirty="0"/>
              <a:t>Complexe</a:t>
            </a:r>
          </a:p>
          <a:p>
            <a:pPr lvl="1"/>
            <a:r>
              <a:rPr lang="fr-FR" dirty="0"/>
              <a:t>Repose sur des technologies de routage peu maitrisé dans le laboratoire</a:t>
            </a:r>
          </a:p>
          <a:p>
            <a:pPr lvl="1"/>
            <a:r>
              <a:rPr lang="fr-FR" dirty="0"/>
              <a:t>Le plan d’adressage lié à la localisation géographique rend compliqué la « </a:t>
            </a:r>
            <a:r>
              <a:rPr lang="fr-FR" dirty="0" err="1"/>
              <a:t>re-assignation</a:t>
            </a:r>
            <a:r>
              <a:rPr lang="fr-FR" dirty="0"/>
              <a:t> » matériel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528F29-9E37-B920-2350-118809F7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F33A1C-DAA7-9676-16B7-D546BF12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A7CB6C-12D3-1495-DD78-42FA85D8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11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68357199-C416-9CAF-547C-3654FB5E9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Architecture en Tier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9AB4D68-D79C-1475-4B96-B677B8C0B2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Pro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1DFD763F-2D91-FD29-BDF6-F366A418FB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Simple</a:t>
            </a:r>
          </a:p>
          <a:p>
            <a:pPr lvl="1"/>
            <a:r>
              <a:rPr lang="fr-FR" dirty="0"/>
              <a:t>Repose sur du niveau 2</a:t>
            </a:r>
          </a:p>
          <a:p>
            <a:pPr lvl="1"/>
            <a:r>
              <a:rPr lang="fr-FR" dirty="0" err="1"/>
              <a:t>Re-assignation</a:t>
            </a:r>
            <a:r>
              <a:rPr lang="fr-FR" dirty="0"/>
              <a:t> à la volé des serveurs sans reconfiguration</a:t>
            </a:r>
          </a:p>
          <a:p>
            <a:r>
              <a:rPr lang="fr-FR" dirty="0"/>
              <a:t>Peu couteux</a:t>
            </a:r>
          </a:p>
          <a:p>
            <a:pPr lvl="1"/>
            <a:r>
              <a:rPr lang="fr-FR" dirty="0"/>
              <a:t>1 cœur de réseau suffit, 2 en stack </a:t>
            </a:r>
            <a:r>
              <a:rPr lang="fr-FR" dirty="0" err="1"/>
              <a:t>eventuellement</a:t>
            </a:r>
            <a:endParaRPr lang="fr-FR" dirty="0"/>
          </a:p>
          <a:p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BB51665-1F08-ACC6-6BC0-EFFA9F951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/>
              <a:t>Con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3D41FE02-FA1F-534D-C983-E765DED91F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Peu résilient</a:t>
            </a:r>
          </a:p>
          <a:p>
            <a:pPr lvl="1"/>
            <a:r>
              <a:rPr lang="fr-FR" dirty="0"/>
              <a:t>Repose sur un cœur de réseau</a:t>
            </a:r>
          </a:p>
          <a:p>
            <a:r>
              <a:rPr lang="fr-FR" dirty="0"/>
              <a:t>Pensé pour le </a:t>
            </a:r>
            <a:r>
              <a:rPr lang="fr-FR" dirty="0" err="1"/>
              <a:t>traffic</a:t>
            </a:r>
            <a:r>
              <a:rPr lang="fr-FR" dirty="0"/>
              <a:t> « nord-sud »</a:t>
            </a:r>
          </a:p>
          <a:p>
            <a:pPr lvl="1"/>
            <a:r>
              <a:rPr lang="fr-FR" dirty="0"/>
              <a:t>Obligé de remonté au cœur de réseau pour le </a:t>
            </a:r>
            <a:r>
              <a:rPr lang="fr-FR" dirty="0" err="1"/>
              <a:t>traffic</a:t>
            </a:r>
            <a:r>
              <a:rPr lang="fr-FR" dirty="0"/>
              <a:t> « est-ouest »</a:t>
            </a:r>
          </a:p>
          <a:p>
            <a:r>
              <a:rPr lang="fr-FR" dirty="0"/>
              <a:t>Pas de scale-out possible</a:t>
            </a:r>
          </a:p>
          <a:p>
            <a:pPr lvl="1"/>
            <a:r>
              <a:rPr lang="fr-FR" dirty="0"/>
              <a:t>Limitation du cœur de réseau</a:t>
            </a:r>
          </a:p>
          <a:p>
            <a:pPr lvl="1"/>
            <a:r>
              <a:rPr lang="fr-FR" dirty="0"/>
              <a:t>Passer par des « middle-of-the-</a:t>
            </a:r>
            <a:r>
              <a:rPr lang="fr-FR" dirty="0" err="1"/>
              <a:t>row</a:t>
            </a:r>
            <a:r>
              <a:rPr lang="fr-FR" dirty="0"/>
              <a:t> »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528F29-9E37-B920-2350-118809F7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F33A1C-DAA7-9676-16B7-D546BF12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A7CB6C-12D3-1495-DD78-42FA85D8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71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C6591489-FCC2-F961-3EED-3D4DC406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Quelle type d’usage et quelles perspectives ?</a:t>
            </a:r>
          </a:p>
        </p:txBody>
      </p: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50B4A2D1-C191-BC5B-4314-06EB5C34D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Grille: typiquement du </a:t>
            </a:r>
            <a:r>
              <a:rPr lang="fr-FR" dirty="0" err="1"/>
              <a:t>traffic</a:t>
            </a:r>
            <a:r>
              <a:rPr lang="fr-FR" dirty="0"/>
              <a:t> </a:t>
            </a:r>
            <a:r>
              <a:rPr lang="fr-FR" dirty="0" err="1"/>
              <a:t>worker</a:t>
            </a:r>
            <a:r>
              <a:rPr lang="fr-FR" dirty="0"/>
              <a:t> </a:t>
            </a:r>
            <a:r>
              <a:rPr lang="fr-FR" dirty="0" err="1"/>
              <a:t>node</a:t>
            </a:r>
            <a:r>
              <a:rPr lang="fr-FR" dirty="0"/>
              <a:t> vers stockage</a:t>
            </a:r>
          </a:p>
          <a:p>
            <a:pPr lvl="1"/>
            <a:endParaRPr lang="fr-FR" dirty="0"/>
          </a:p>
          <a:p>
            <a:pPr lvl="1"/>
            <a:r>
              <a:rPr lang="fr-FR" dirty="0" err="1"/>
              <a:t>Assymétrique</a:t>
            </a:r>
            <a:r>
              <a:rPr lang="fr-FR" dirty="0"/>
              <a:t> (on lit plus qu’on écrit)</a:t>
            </a:r>
          </a:p>
          <a:p>
            <a:pPr lvl="2"/>
            <a:r>
              <a:rPr lang="fr-FR" dirty="0"/>
              <a:t>les </a:t>
            </a:r>
            <a:r>
              <a:rPr lang="fr-FR" dirty="0" err="1"/>
              <a:t>worker</a:t>
            </a:r>
            <a:r>
              <a:rPr lang="fr-FR" dirty="0"/>
              <a:t> </a:t>
            </a:r>
            <a:r>
              <a:rPr lang="fr-FR" dirty="0" err="1"/>
              <a:t>nodes</a:t>
            </a:r>
            <a:r>
              <a:rPr lang="fr-FR" dirty="0"/>
              <a:t> principalement de l’</a:t>
            </a:r>
            <a:r>
              <a:rPr lang="fr-FR" dirty="0" err="1"/>
              <a:t>ingress</a:t>
            </a:r>
            <a:endParaRPr lang="fr-FR" dirty="0"/>
          </a:p>
          <a:p>
            <a:pPr lvl="2"/>
            <a:r>
              <a:rPr lang="fr-FR" dirty="0"/>
              <a:t>Le stockage principalement de l’</a:t>
            </a:r>
            <a:r>
              <a:rPr lang="fr-FR" dirty="0" err="1"/>
              <a:t>egress</a:t>
            </a:r>
            <a:endParaRPr lang="fr-FR" dirty="0"/>
          </a:p>
          <a:p>
            <a:pPr lvl="1"/>
            <a:r>
              <a:rPr lang="fr-FR" dirty="0"/>
              <a:t>Aucune </a:t>
            </a:r>
            <a:r>
              <a:rPr lang="fr-FR" dirty="0" err="1"/>
              <a:t>inter-communication</a:t>
            </a:r>
            <a:r>
              <a:rPr lang="fr-FR" dirty="0"/>
              <a:t> </a:t>
            </a:r>
            <a:r>
              <a:rPr lang="fr-FR" dirty="0" err="1"/>
              <a:t>wn</a:t>
            </a:r>
            <a:r>
              <a:rPr lang="fr-FR" dirty="0"/>
              <a:t> vers </a:t>
            </a:r>
            <a:r>
              <a:rPr lang="fr-FR" dirty="0" err="1"/>
              <a:t>wn</a:t>
            </a:r>
            <a:r>
              <a:rPr lang="fr-FR" dirty="0"/>
              <a:t> ou se vers se</a:t>
            </a:r>
          </a:p>
          <a:p>
            <a:pPr lvl="1"/>
            <a:r>
              <a:rPr lang="fr-FR" dirty="0"/>
              <a:t>Traffic « nord-sud » (2/3) « est-ouest » (1/3)</a:t>
            </a:r>
          </a:p>
          <a:p>
            <a:pPr lvl="2"/>
            <a:r>
              <a:rPr lang="fr-FR" dirty="0"/>
              <a:t>Dut au stockage EOS distribué dans GRIF</a:t>
            </a:r>
          </a:p>
          <a:p>
            <a:endParaRPr lang="fr-FR" dirty="0"/>
          </a:p>
          <a:p>
            <a:r>
              <a:rPr lang="fr-FR" dirty="0"/>
              <a:t>Investissement annuelle</a:t>
            </a:r>
          </a:p>
          <a:p>
            <a:pPr lvl="1"/>
            <a:r>
              <a:rPr lang="fr-FR" dirty="0"/>
              <a:t>~ 5 à 6 serveurs de calcul</a:t>
            </a:r>
          </a:p>
          <a:p>
            <a:pPr lvl="2"/>
            <a:r>
              <a:rPr lang="fr-FR" dirty="0"/>
              <a:t>Nécessité de passer à 100 Gb/s ? </a:t>
            </a:r>
            <a:r>
              <a:rPr lang="fr-FR" dirty="0" err="1"/>
              <a:t>Surment</a:t>
            </a:r>
            <a:r>
              <a:rPr lang="fr-FR" dirty="0"/>
              <a:t> pas d’ici 5 – 7 ans</a:t>
            </a:r>
          </a:p>
          <a:p>
            <a:pPr lvl="1"/>
            <a:r>
              <a:rPr lang="fr-FR" dirty="0"/>
              <a:t>~ 3 à 4 serveurs de stockage</a:t>
            </a:r>
          </a:p>
          <a:p>
            <a:pPr lvl="2"/>
            <a:r>
              <a:rPr lang="fr-FR" dirty="0"/>
              <a:t>Avec une projection d’achat de stockage 100 Gb/s d’ici 3 ans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53F8494-74B9-CAD7-56DB-41BDEC729B0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A2E3C19-4625-C155-C217-681A35769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AG ingénierie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5516CF7-821B-CA2D-5AE9-DE792E024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90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0B3F87-69D0-5DAB-0C29-703A5D2D5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Parlons urbanisme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639BC4-2749-1D32-5407-6948A46F6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933449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Optimiser l’investissement réseau (switch 48 ports 10-25 / 6 ports 100 Gb/s ~ 10 K€)</a:t>
            </a:r>
          </a:p>
          <a:p>
            <a:pPr lvl="1"/>
            <a:r>
              <a:rPr lang="fr-FR" dirty="0"/>
              <a:t>en optimisant l’équilibre </a:t>
            </a:r>
            <a:r>
              <a:rPr lang="fr-FR" dirty="0" err="1"/>
              <a:t>ingress-egress</a:t>
            </a:r>
            <a:endParaRPr lang="fr-FR" dirty="0"/>
          </a:p>
          <a:p>
            <a:pPr lvl="1"/>
            <a:r>
              <a:rPr lang="fr-FR" dirty="0"/>
              <a:t>En prévoyant les évolutions futures (100 Gb/s sur stockage)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5152BE-0FD2-D06E-ADCF-BE341F502CD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9D4E7E-54F4-9F33-51F2-673338D90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3AA40-7277-14D3-EE96-2AB0D75D06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8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11BCC5B-D605-97C4-3908-43A3CE2D33E9}"/>
              </a:ext>
            </a:extLst>
          </p:cNvPr>
          <p:cNvSpPr txBox="1"/>
          <p:nvPr/>
        </p:nvSpPr>
        <p:spPr>
          <a:xfrm>
            <a:off x="794828" y="1906323"/>
            <a:ext cx="30556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Rack dédié (</a:t>
            </a:r>
            <a:r>
              <a:rPr lang="fr-FR" b="1" dirty="0" err="1"/>
              <a:t>wn</a:t>
            </a:r>
            <a:r>
              <a:rPr lang="fr-FR" b="1" dirty="0"/>
              <a:t> ou 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Sous utilisation de l’</a:t>
            </a:r>
            <a:r>
              <a:rPr lang="fr-FR" dirty="0" err="1"/>
              <a:t>ingress</a:t>
            </a:r>
            <a:r>
              <a:rPr lang="fr-FR" dirty="0"/>
              <a:t> ou </a:t>
            </a:r>
            <a:r>
              <a:rPr lang="fr-FR" dirty="0" err="1"/>
              <a:t>egress</a:t>
            </a:r>
            <a:r>
              <a:rPr lang="fr-FR" dirty="0"/>
              <a:t> suivant le type de rack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Sous utilisation des ports 100 Gb/s si le stockage arrive en 100 Gb/s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D63A92C-EF0E-C1B3-6217-76CD1850A79A}"/>
              </a:ext>
            </a:extLst>
          </p:cNvPr>
          <p:cNvSpPr txBox="1"/>
          <p:nvPr/>
        </p:nvSpPr>
        <p:spPr>
          <a:xfrm>
            <a:off x="5293553" y="1889760"/>
            <a:ext cx="30556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Mixter</a:t>
            </a:r>
            <a:r>
              <a:rPr lang="fr-FR" b="1" dirty="0"/>
              <a:t> </a:t>
            </a:r>
            <a:r>
              <a:rPr lang="fr-FR" b="1" dirty="0" err="1"/>
              <a:t>wn</a:t>
            </a:r>
            <a:r>
              <a:rPr lang="fr-FR" b="1" dirty="0"/>
              <a:t> / 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Statistiquement optimisation de l’utilisation de l’</a:t>
            </a:r>
            <a:r>
              <a:rPr lang="fr-FR" dirty="0" err="1"/>
              <a:t>ingress</a:t>
            </a:r>
            <a:r>
              <a:rPr lang="fr-FR" dirty="0"/>
              <a:t> / </a:t>
            </a:r>
            <a:r>
              <a:rPr lang="fr-FR" dirty="0" err="1"/>
              <a:t>egress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S’appuyer sur la présence de 6 ports 100 pour le futur stockage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Quitte a passer à 3x100 Gb/s</a:t>
            </a:r>
          </a:p>
        </p:txBody>
      </p:sp>
      <p:sp>
        <p:nvSpPr>
          <p:cNvPr id="10" name="Sourire 9">
            <a:extLst>
              <a:ext uri="{FF2B5EF4-FFF2-40B4-BE49-F238E27FC236}">
                <a16:creationId xmlns:a16="http://schemas.microsoft.com/office/drawing/2014/main" id="{EF18F6DA-CEAE-20EB-F60B-00FD7E626A00}"/>
              </a:ext>
            </a:extLst>
          </p:cNvPr>
          <p:cNvSpPr/>
          <p:nvPr/>
        </p:nvSpPr>
        <p:spPr bwMode="auto">
          <a:xfrm>
            <a:off x="7404821" y="2119104"/>
            <a:ext cx="541020" cy="506729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285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BA6F82-C34E-1A41-6B8A-0FF1E5A68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B00C90-D84A-E045-C33D-21050FEC4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Conserver une architecture en tier</a:t>
            </a:r>
          </a:p>
          <a:p>
            <a:pPr lvl="1"/>
            <a:r>
              <a:rPr lang="fr-FR" dirty="0" err="1"/>
              <a:t>Spine</a:t>
            </a:r>
            <a:r>
              <a:rPr lang="fr-FR" dirty="0"/>
              <a:t> / </a:t>
            </a:r>
            <a:r>
              <a:rPr lang="fr-FR" dirty="0" err="1"/>
              <a:t>Leaf</a:t>
            </a:r>
            <a:r>
              <a:rPr lang="fr-FR" dirty="0"/>
              <a:t> trop complexe en exploitation</a:t>
            </a:r>
          </a:p>
          <a:p>
            <a:pPr lvl="2"/>
            <a:r>
              <a:rPr lang="fr-FR" dirty="0"/>
              <a:t>Peut être avec du L3VPN mais nécessite de solide compétence réseau</a:t>
            </a:r>
          </a:p>
          <a:p>
            <a:pPr lvl="1"/>
            <a:r>
              <a:rPr lang="fr-FR" dirty="0"/>
              <a:t>Pas de nécessité a court terme d’investir dans 4 </a:t>
            </a:r>
            <a:r>
              <a:rPr lang="fr-FR" dirty="0" err="1"/>
              <a:t>spine</a:t>
            </a:r>
            <a:endParaRPr lang="fr-FR" dirty="0"/>
          </a:p>
          <a:p>
            <a:pPr lvl="2"/>
            <a:r>
              <a:rPr lang="fr-FR" dirty="0"/>
              <a:t>Actuellement 2x32x100 Gb/s pour ~ 15 racks</a:t>
            </a:r>
          </a:p>
          <a:p>
            <a:pPr lvl="1"/>
            <a:r>
              <a:rPr lang="fr-FR" dirty="0"/>
              <a:t>Mais en doublant les interco des top of the rack</a:t>
            </a:r>
          </a:p>
          <a:p>
            <a:pPr lvl="2"/>
            <a:r>
              <a:rPr lang="fr-FR" dirty="0"/>
              <a:t>Simplifié les maintenance cœur de réseau</a:t>
            </a:r>
          </a:p>
          <a:p>
            <a:r>
              <a:rPr lang="fr-FR" dirty="0"/>
              <a:t>Profiter de la configuration de nos switch pour le stockage de demain</a:t>
            </a:r>
          </a:p>
          <a:p>
            <a:pPr lvl="1"/>
            <a:r>
              <a:rPr lang="fr-FR" dirty="0"/>
              <a:t>5 </a:t>
            </a:r>
            <a:r>
              <a:rPr lang="fr-FR" dirty="0" err="1"/>
              <a:t>ToR</a:t>
            </a:r>
            <a:r>
              <a:rPr lang="fr-FR" dirty="0"/>
              <a:t> déjà disponible </a:t>
            </a:r>
          </a:p>
          <a:p>
            <a:pPr lvl="1"/>
            <a:r>
              <a:rPr lang="fr-FR" dirty="0"/>
              <a:t>6x100 Gb/s</a:t>
            </a:r>
          </a:p>
          <a:p>
            <a:pPr lvl="2"/>
            <a:r>
              <a:rPr lang="fr-FR" dirty="0" err="1"/>
              <a:t>Meme</a:t>
            </a:r>
            <a:r>
              <a:rPr lang="fr-FR" dirty="0"/>
              <a:t> en augmentant a 3x10 ca nous laisse de quoi connecter 15 serveurs à 100 Gb/s</a:t>
            </a:r>
          </a:p>
          <a:p>
            <a:pPr lvl="1"/>
            <a:r>
              <a:rPr lang="fr-FR" dirty="0"/>
              <a:t>48x10-25 Gb/s</a:t>
            </a:r>
          </a:p>
          <a:p>
            <a:r>
              <a:rPr lang="fr-FR" dirty="0"/>
              <a:t>Mixer les machines pour optimiser l’usage de la bande passante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51C71F-05DA-F204-967D-92105CA1824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001461-D54A-C411-C2DD-FDA340A05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5EAE27-6DC3-F2BB-2811-099849AB5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074692"/>
      </p:ext>
    </p:extLst>
  </p:cSld>
  <p:clrMapOvr>
    <a:masterClrMapping/>
  </p:clrMapOvr>
</p:sld>
</file>

<file path=ppt/theme/theme1.xml><?xml version="1.0" encoding="utf-8"?>
<a:theme xmlns:a="http://schemas.openxmlformats.org/drawingml/2006/main" name="IJCLab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JCLab" id="{E43EE543-B303-5C4F-8C09-E56607717CB2}" vid="{9F245249-52A8-CA41-9E47-7F2BD90867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IJCLab</Template>
  <TotalTime>1290</TotalTime>
  <Words>830</Words>
  <Application>Microsoft Macintosh PowerPoint</Application>
  <PresentationFormat>Affichage à l'écran (16:9)</PresentationFormat>
  <Paragraphs>175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IJCLab</vt:lpstr>
      <vt:lpstr>Réseau@IJCLab</vt:lpstr>
      <vt:lpstr>Un architecture historique</vt:lpstr>
      <vt:lpstr>Un petit panorama de l’état de l’art</vt:lpstr>
      <vt:lpstr>Le Spine/Leaf</vt:lpstr>
      <vt:lpstr>Spine / Leaf</vt:lpstr>
      <vt:lpstr>Architecture en Tier</vt:lpstr>
      <vt:lpstr>Quelle type d’usage et quelles perspectives ?</vt:lpstr>
      <vt:lpstr>Parlons urbanisme</vt:lpstr>
      <vt:lpstr>Conclusion</vt:lpstr>
      <vt:lpstr>Schéma infrastructure</vt:lpstr>
      <vt:lpstr>Schéma infrastructure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Guillaume Philippon</dc:creator>
  <cp:lastModifiedBy>Guillaume Philippon</cp:lastModifiedBy>
  <cp:revision>2</cp:revision>
  <dcterms:created xsi:type="dcterms:W3CDTF">2024-06-18T09:32:16Z</dcterms:created>
  <dcterms:modified xsi:type="dcterms:W3CDTF">2024-06-19T07:02:25Z</dcterms:modified>
</cp:coreProperties>
</file>