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2"/>
  </p:notesMasterIdLst>
  <p:sldIdLst>
    <p:sldId id="408" r:id="rId3"/>
    <p:sldId id="304" r:id="rId4"/>
    <p:sldId id="329" r:id="rId5"/>
    <p:sldId id="331" r:id="rId6"/>
    <p:sldId id="332" r:id="rId7"/>
    <p:sldId id="333" r:id="rId8"/>
    <p:sldId id="334" r:id="rId9"/>
    <p:sldId id="335" r:id="rId10"/>
    <p:sldId id="336" r:id="rId11"/>
    <p:sldId id="430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72" r:id="rId23"/>
    <p:sldId id="373" r:id="rId24"/>
    <p:sldId id="374" r:id="rId25"/>
    <p:sldId id="351" r:id="rId26"/>
    <p:sldId id="352" r:id="rId27"/>
    <p:sldId id="353" r:id="rId28"/>
    <p:sldId id="357" r:id="rId29"/>
    <p:sldId id="358" r:id="rId30"/>
    <p:sldId id="375" r:id="rId31"/>
    <p:sldId id="359" r:id="rId32"/>
    <p:sldId id="361" r:id="rId33"/>
    <p:sldId id="362" r:id="rId34"/>
    <p:sldId id="363" r:id="rId35"/>
    <p:sldId id="364" r:id="rId36"/>
    <p:sldId id="377" r:id="rId37"/>
    <p:sldId id="380" r:id="rId38"/>
    <p:sldId id="376" r:id="rId39"/>
    <p:sldId id="381" r:id="rId40"/>
    <p:sldId id="382" r:id="rId41"/>
    <p:sldId id="385" r:id="rId42"/>
    <p:sldId id="386" r:id="rId43"/>
    <p:sldId id="387" r:id="rId44"/>
    <p:sldId id="389" r:id="rId45"/>
    <p:sldId id="390" r:id="rId46"/>
    <p:sldId id="391" r:id="rId47"/>
    <p:sldId id="392" r:id="rId48"/>
    <p:sldId id="393" r:id="rId49"/>
    <p:sldId id="394" r:id="rId50"/>
    <p:sldId id="426" r:id="rId51"/>
    <p:sldId id="396" r:id="rId52"/>
    <p:sldId id="397" r:id="rId53"/>
    <p:sldId id="398" r:id="rId54"/>
    <p:sldId id="399" r:id="rId55"/>
    <p:sldId id="407" r:id="rId56"/>
    <p:sldId id="403" r:id="rId57"/>
    <p:sldId id="404" r:id="rId58"/>
    <p:sldId id="402" r:id="rId59"/>
    <p:sldId id="401" r:id="rId60"/>
    <p:sldId id="410" r:id="rId6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6" autoAdjust="0"/>
    <p:restoredTop sz="87515" autoAdjust="0"/>
  </p:normalViewPr>
  <p:slideViewPr>
    <p:cSldViewPr snapToGrid="0">
      <p:cViewPr varScale="1">
        <p:scale>
          <a:sx n="78" d="100"/>
          <a:sy n="78" d="100"/>
        </p:scale>
        <p:origin x="7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RF voltage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Sheet1!$D$2:$D$128</c:f>
              <c:numCache>
                <c:formatCode>General</c:formatCode>
                <c:ptCount val="12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</c:numCache>
            </c:numRef>
          </c:xVal>
          <c:yVal>
            <c:numRef>
              <c:f>Sheet1!$E$2:$E$128</c:f>
              <c:numCache>
                <c:formatCode>General</c:formatCode>
                <c:ptCount val="127"/>
                <c:pt idx="0">
                  <c:v>0</c:v>
                </c:pt>
                <c:pt idx="1">
                  <c:v>9.9833416646828155E-2</c:v>
                </c:pt>
                <c:pt idx="2">
                  <c:v>0.19866933079506122</c:v>
                </c:pt>
                <c:pt idx="3">
                  <c:v>0.29552020666133955</c:v>
                </c:pt>
                <c:pt idx="4">
                  <c:v>0.38941834230865052</c:v>
                </c:pt>
                <c:pt idx="5">
                  <c:v>0.47942553860420301</c:v>
                </c:pt>
                <c:pt idx="6">
                  <c:v>0.56464247339503537</c:v>
                </c:pt>
                <c:pt idx="7">
                  <c:v>0.64421768723769102</c:v>
                </c:pt>
                <c:pt idx="8">
                  <c:v>0.71735609089952279</c:v>
                </c:pt>
                <c:pt idx="9">
                  <c:v>0.78332690962748341</c:v>
                </c:pt>
                <c:pt idx="10">
                  <c:v>0.8414709848078965</c:v>
                </c:pt>
                <c:pt idx="11">
                  <c:v>0.89120736006143542</c:v>
                </c:pt>
                <c:pt idx="12">
                  <c:v>0.93203908596722629</c:v>
                </c:pt>
                <c:pt idx="13">
                  <c:v>0.96355818541719296</c:v>
                </c:pt>
                <c:pt idx="14">
                  <c:v>0.98544972998846014</c:v>
                </c:pt>
                <c:pt idx="15">
                  <c:v>0.99749498660405445</c:v>
                </c:pt>
                <c:pt idx="16">
                  <c:v>0.99957360304150511</c:v>
                </c:pt>
                <c:pt idx="17">
                  <c:v>0.99166481045246857</c:v>
                </c:pt>
                <c:pt idx="18">
                  <c:v>0.97384763087819515</c:v>
                </c:pt>
                <c:pt idx="19">
                  <c:v>0.94630008768741447</c:v>
                </c:pt>
                <c:pt idx="20">
                  <c:v>0.90929742682568171</c:v>
                </c:pt>
                <c:pt idx="21">
                  <c:v>0.86320936664887371</c:v>
                </c:pt>
                <c:pt idx="22">
                  <c:v>0.80849640381959009</c:v>
                </c:pt>
                <c:pt idx="23">
                  <c:v>0.74570521217672026</c:v>
                </c:pt>
                <c:pt idx="24">
                  <c:v>0.67546318055115095</c:v>
                </c:pt>
                <c:pt idx="25">
                  <c:v>0.59847214410395655</c:v>
                </c:pt>
                <c:pt idx="26">
                  <c:v>0.51550137182146416</c:v>
                </c:pt>
                <c:pt idx="27">
                  <c:v>0.42737988023382978</c:v>
                </c:pt>
                <c:pt idx="28">
                  <c:v>0.33498815015590511</c:v>
                </c:pt>
                <c:pt idx="29">
                  <c:v>0.23924932921398243</c:v>
                </c:pt>
                <c:pt idx="30">
                  <c:v>0.14112000805986721</c:v>
                </c:pt>
                <c:pt idx="31">
                  <c:v>4.1580662433290491E-2</c:v>
                </c:pt>
                <c:pt idx="32">
                  <c:v>-5.8374143427580086E-2</c:v>
                </c:pt>
                <c:pt idx="33">
                  <c:v>-0.15774569414324821</c:v>
                </c:pt>
                <c:pt idx="34">
                  <c:v>-0.25554110202683122</c:v>
                </c:pt>
                <c:pt idx="35">
                  <c:v>-0.35078322768961984</c:v>
                </c:pt>
                <c:pt idx="36">
                  <c:v>-0.44252044329485246</c:v>
                </c:pt>
                <c:pt idx="37">
                  <c:v>-0.5298361409084934</c:v>
                </c:pt>
                <c:pt idx="38">
                  <c:v>-0.61185789094271892</c:v>
                </c:pt>
                <c:pt idx="39">
                  <c:v>-0.68776615918397377</c:v>
                </c:pt>
                <c:pt idx="40">
                  <c:v>-0.7568024953079282</c:v>
                </c:pt>
                <c:pt idx="41">
                  <c:v>-0.81827711106441026</c:v>
                </c:pt>
                <c:pt idx="42">
                  <c:v>-0.87157577241358819</c:v>
                </c:pt>
                <c:pt idx="43">
                  <c:v>-0.9161659367494549</c:v>
                </c:pt>
                <c:pt idx="44">
                  <c:v>-0.95160207388951601</c:v>
                </c:pt>
                <c:pt idx="45">
                  <c:v>-0.97753011766509701</c:v>
                </c:pt>
                <c:pt idx="46">
                  <c:v>-0.99369100363346441</c:v>
                </c:pt>
                <c:pt idx="47">
                  <c:v>-0.99992325756410083</c:v>
                </c:pt>
                <c:pt idx="48">
                  <c:v>-0.99616460883584068</c:v>
                </c:pt>
                <c:pt idx="49">
                  <c:v>-0.98245261262433248</c:v>
                </c:pt>
                <c:pt idx="50">
                  <c:v>-0.95892427466313845</c:v>
                </c:pt>
                <c:pt idx="51">
                  <c:v>-0.92581468232773245</c:v>
                </c:pt>
                <c:pt idx="52">
                  <c:v>-0.88345465572015314</c:v>
                </c:pt>
                <c:pt idx="53">
                  <c:v>-0.83226744222390125</c:v>
                </c:pt>
                <c:pt idx="54">
                  <c:v>-0.77276448755598715</c:v>
                </c:pt>
                <c:pt idx="55">
                  <c:v>-0.70554032557039192</c:v>
                </c:pt>
                <c:pt idx="56">
                  <c:v>-0.63126663787232162</c:v>
                </c:pt>
                <c:pt idx="57">
                  <c:v>-0.55068554259763758</c:v>
                </c:pt>
                <c:pt idx="58">
                  <c:v>-0.46460217941375737</c:v>
                </c:pt>
                <c:pt idx="59">
                  <c:v>-0.37387666483023602</c:v>
                </c:pt>
                <c:pt idx="60">
                  <c:v>-0.27941549819892586</c:v>
                </c:pt>
                <c:pt idx="61">
                  <c:v>-0.18216250427209588</c:v>
                </c:pt>
                <c:pt idx="62">
                  <c:v>-8.3089402817496397E-2</c:v>
                </c:pt>
                <c:pt idx="63">
                  <c:v>1.6813900484349713E-2</c:v>
                </c:pt>
                <c:pt idx="64">
                  <c:v>0.11654920485049364</c:v>
                </c:pt>
                <c:pt idx="65">
                  <c:v>0.21511998808781552</c:v>
                </c:pt>
                <c:pt idx="66">
                  <c:v>0.31154136351337786</c:v>
                </c:pt>
                <c:pt idx="67">
                  <c:v>0.4048499206165983</c:v>
                </c:pt>
                <c:pt idx="68">
                  <c:v>0.49411335113860816</c:v>
                </c:pt>
                <c:pt idx="69">
                  <c:v>0.57843976438820011</c:v>
                </c:pt>
                <c:pt idx="70">
                  <c:v>0.65698659871878906</c:v>
                </c:pt>
                <c:pt idx="71">
                  <c:v>0.72896904012587593</c:v>
                </c:pt>
                <c:pt idx="72">
                  <c:v>0.79366786384915311</c:v>
                </c:pt>
                <c:pt idx="73">
                  <c:v>0.8504366206285644</c:v>
                </c:pt>
                <c:pt idx="74">
                  <c:v>0.89870809581162692</c:v>
                </c:pt>
                <c:pt idx="75">
                  <c:v>0.9379999767747389</c:v>
                </c:pt>
                <c:pt idx="76">
                  <c:v>0.96791967203148632</c:v>
                </c:pt>
                <c:pt idx="77">
                  <c:v>0.98816823387700037</c:v>
                </c:pt>
                <c:pt idx="78">
                  <c:v>0.99854334537460498</c:v>
                </c:pt>
                <c:pt idx="79">
                  <c:v>0.99894134183977201</c:v>
                </c:pt>
                <c:pt idx="80">
                  <c:v>0.98935824662338179</c:v>
                </c:pt>
                <c:pt idx="81">
                  <c:v>0.9698898108450863</c:v>
                </c:pt>
                <c:pt idx="82">
                  <c:v>0.94073055667977312</c:v>
                </c:pt>
                <c:pt idx="83">
                  <c:v>0.90217183375629328</c:v>
                </c:pt>
                <c:pt idx="84">
                  <c:v>0.85459890808828043</c:v>
                </c:pt>
                <c:pt idx="85">
                  <c:v>0.79848711262349026</c:v>
                </c:pt>
                <c:pt idx="86">
                  <c:v>0.73439709787411334</c:v>
                </c:pt>
                <c:pt idx="87">
                  <c:v>0.66296923008218334</c:v>
                </c:pt>
                <c:pt idx="88">
                  <c:v>0.58491719289176169</c:v>
                </c:pt>
                <c:pt idx="89">
                  <c:v>0.50102085645788463</c:v>
                </c:pt>
                <c:pt idx="90">
                  <c:v>0.41211848524175659</c:v>
                </c:pt>
                <c:pt idx="91">
                  <c:v>0.31909836234935213</c:v>
                </c:pt>
                <c:pt idx="92">
                  <c:v>0.22288991410024764</c:v>
                </c:pt>
                <c:pt idx="93">
                  <c:v>0.12445442350706171</c:v>
                </c:pt>
                <c:pt idx="94">
                  <c:v>2.4775425453357765E-2</c:v>
                </c:pt>
                <c:pt idx="95">
                  <c:v>-7.5151120461809301E-2</c:v>
                </c:pt>
                <c:pt idx="96">
                  <c:v>-0.17432678122297965</c:v>
                </c:pt>
                <c:pt idx="97">
                  <c:v>-0.27176062641094245</c:v>
                </c:pt>
                <c:pt idx="98">
                  <c:v>-0.36647912925192838</c:v>
                </c:pt>
                <c:pt idx="99">
                  <c:v>-0.45753589377532133</c:v>
                </c:pt>
                <c:pt idx="100">
                  <c:v>-0.54402111088936977</c:v>
                </c:pt>
                <c:pt idx="101">
                  <c:v>-0.62507064889288211</c:v>
                </c:pt>
                <c:pt idx="102">
                  <c:v>-0.69987468759354232</c:v>
                </c:pt>
                <c:pt idx="103">
                  <c:v>-0.76768580976358247</c:v>
                </c:pt>
                <c:pt idx="104">
                  <c:v>-0.82782646908565372</c:v>
                </c:pt>
                <c:pt idx="105">
                  <c:v>-0.87969575997167004</c:v>
                </c:pt>
                <c:pt idx="106">
                  <c:v>-0.92277542161280657</c:v>
                </c:pt>
                <c:pt idx="107">
                  <c:v>-0.95663501627018788</c:v>
                </c:pt>
                <c:pt idx="108">
                  <c:v>-0.98093623006649155</c:v>
                </c:pt>
                <c:pt idx="109">
                  <c:v>-0.99543625330637742</c:v>
                </c:pt>
                <c:pt idx="110">
                  <c:v>-0.99999020655070348</c:v>
                </c:pt>
                <c:pt idx="111">
                  <c:v>-0.99455258820398917</c:v>
                </c:pt>
                <c:pt idx="112">
                  <c:v>-0.9791777291513174</c:v>
                </c:pt>
                <c:pt idx="113">
                  <c:v>-0.95401924990208897</c:v>
                </c:pt>
                <c:pt idx="114">
                  <c:v>-0.91932852566467571</c:v>
                </c:pt>
                <c:pt idx="115">
                  <c:v>-0.87545217468842851</c:v>
                </c:pt>
                <c:pt idx="116">
                  <c:v>-0.82282859496870886</c:v>
                </c:pt>
                <c:pt idx="117">
                  <c:v>-0.76198358391903331</c:v>
                </c:pt>
                <c:pt idx="118">
                  <c:v>-0.69352508477712238</c:v>
                </c:pt>
                <c:pt idx="119">
                  <c:v>-0.61813711223703327</c:v>
                </c:pt>
                <c:pt idx="120">
                  <c:v>-0.53657291800043494</c:v>
                </c:pt>
                <c:pt idx="121">
                  <c:v>-0.44964746453460147</c:v>
                </c:pt>
                <c:pt idx="122">
                  <c:v>-0.35822928223682871</c:v>
                </c:pt>
                <c:pt idx="123">
                  <c:v>-0.26323179136580094</c:v>
                </c:pt>
                <c:pt idx="124">
                  <c:v>-0.16560417544830941</c:v>
                </c:pt>
                <c:pt idx="125">
                  <c:v>-6.6321897351200684E-2</c:v>
                </c:pt>
                <c:pt idx="126">
                  <c:v>3.3623047221136695E-2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40582320"/>
        <c:axId val="-1740595376"/>
      </c:scatterChart>
      <c:valAx>
        <c:axId val="-1740582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740595376"/>
        <c:crosses val="autoZero"/>
        <c:crossBetween val="midCat"/>
      </c:valAx>
      <c:valAx>
        <c:axId val="-174059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740582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RF voltage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Sheet1!$D$2:$D$128</c:f>
              <c:numCache>
                <c:formatCode>General</c:formatCode>
                <c:ptCount val="12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</c:numCache>
            </c:numRef>
          </c:xVal>
          <c:yVal>
            <c:numRef>
              <c:f>Sheet1!$E$2:$E$128</c:f>
              <c:numCache>
                <c:formatCode>General</c:formatCode>
                <c:ptCount val="127"/>
                <c:pt idx="0">
                  <c:v>0</c:v>
                </c:pt>
                <c:pt idx="1">
                  <c:v>9.9833416646828155E-2</c:v>
                </c:pt>
                <c:pt idx="2">
                  <c:v>0.19866933079506122</c:v>
                </c:pt>
                <c:pt idx="3">
                  <c:v>0.29552020666133955</c:v>
                </c:pt>
                <c:pt idx="4">
                  <c:v>0.38941834230865052</c:v>
                </c:pt>
                <c:pt idx="5">
                  <c:v>0.47942553860420301</c:v>
                </c:pt>
                <c:pt idx="6">
                  <c:v>0.56464247339503537</c:v>
                </c:pt>
                <c:pt idx="7">
                  <c:v>0.64421768723769102</c:v>
                </c:pt>
                <c:pt idx="8">
                  <c:v>0.71735609089952279</c:v>
                </c:pt>
                <c:pt idx="9">
                  <c:v>0.78332690962748341</c:v>
                </c:pt>
                <c:pt idx="10">
                  <c:v>0.8414709848078965</c:v>
                </c:pt>
                <c:pt idx="11">
                  <c:v>0.89120736006143542</c:v>
                </c:pt>
                <c:pt idx="12">
                  <c:v>0.93203908596722629</c:v>
                </c:pt>
                <c:pt idx="13">
                  <c:v>0.96355818541719296</c:v>
                </c:pt>
                <c:pt idx="14">
                  <c:v>0.98544972998846014</c:v>
                </c:pt>
                <c:pt idx="15">
                  <c:v>0.99749498660405445</c:v>
                </c:pt>
                <c:pt idx="16">
                  <c:v>0.99957360304150511</c:v>
                </c:pt>
                <c:pt idx="17">
                  <c:v>0.99166481045246857</c:v>
                </c:pt>
                <c:pt idx="18">
                  <c:v>0.97384763087819515</c:v>
                </c:pt>
                <c:pt idx="19">
                  <c:v>0.94630008768741447</c:v>
                </c:pt>
                <c:pt idx="20">
                  <c:v>0.90929742682568171</c:v>
                </c:pt>
                <c:pt idx="21">
                  <c:v>0.86320936664887371</c:v>
                </c:pt>
                <c:pt idx="22">
                  <c:v>0.80849640381959009</c:v>
                </c:pt>
                <c:pt idx="23">
                  <c:v>0.74570521217672026</c:v>
                </c:pt>
                <c:pt idx="24">
                  <c:v>0.67546318055115095</c:v>
                </c:pt>
                <c:pt idx="25">
                  <c:v>0.59847214410395655</c:v>
                </c:pt>
                <c:pt idx="26">
                  <c:v>0.51550137182146416</c:v>
                </c:pt>
                <c:pt idx="27">
                  <c:v>0.42737988023382978</c:v>
                </c:pt>
                <c:pt idx="28">
                  <c:v>0.33498815015590511</c:v>
                </c:pt>
                <c:pt idx="29">
                  <c:v>0.23924932921398243</c:v>
                </c:pt>
                <c:pt idx="30">
                  <c:v>0.14112000805986721</c:v>
                </c:pt>
                <c:pt idx="31">
                  <c:v>4.1580662433290491E-2</c:v>
                </c:pt>
                <c:pt idx="32">
                  <c:v>-5.8374143427580086E-2</c:v>
                </c:pt>
                <c:pt idx="33">
                  <c:v>-0.15774569414324821</c:v>
                </c:pt>
                <c:pt idx="34">
                  <c:v>-0.25554110202683122</c:v>
                </c:pt>
                <c:pt idx="35">
                  <c:v>-0.35078322768961984</c:v>
                </c:pt>
                <c:pt idx="36">
                  <c:v>-0.44252044329485246</c:v>
                </c:pt>
                <c:pt idx="37">
                  <c:v>-0.5298361409084934</c:v>
                </c:pt>
                <c:pt idx="38">
                  <c:v>-0.61185789094271892</c:v>
                </c:pt>
                <c:pt idx="39">
                  <c:v>-0.68776615918397377</c:v>
                </c:pt>
                <c:pt idx="40">
                  <c:v>-0.7568024953079282</c:v>
                </c:pt>
                <c:pt idx="41">
                  <c:v>-0.81827711106441026</c:v>
                </c:pt>
                <c:pt idx="42">
                  <c:v>-0.87157577241358819</c:v>
                </c:pt>
                <c:pt idx="43">
                  <c:v>-0.9161659367494549</c:v>
                </c:pt>
                <c:pt idx="44">
                  <c:v>-0.95160207388951601</c:v>
                </c:pt>
                <c:pt idx="45">
                  <c:v>-0.97753011766509701</c:v>
                </c:pt>
                <c:pt idx="46">
                  <c:v>-0.99369100363346441</c:v>
                </c:pt>
                <c:pt idx="47">
                  <c:v>-0.99992325756410083</c:v>
                </c:pt>
                <c:pt idx="48">
                  <c:v>-0.99616460883584068</c:v>
                </c:pt>
                <c:pt idx="49">
                  <c:v>-0.98245261262433248</c:v>
                </c:pt>
                <c:pt idx="50">
                  <c:v>-0.95892427466313845</c:v>
                </c:pt>
                <c:pt idx="51">
                  <c:v>-0.92581468232773245</c:v>
                </c:pt>
                <c:pt idx="52">
                  <c:v>-0.88345465572015314</c:v>
                </c:pt>
                <c:pt idx="53">
                  <c:v>-0.83226744222390125</c:v>
                </c:pt>
                <c:pt idx="54">
                  <c:v>-0.77276448755598715</c:v>
                </c:pt>
                <c:pt idx="55">
                  <c:v>-0.70554032557039192</c:v>
                </c:pt>
                <c:pt idx="56">
                  <c:v>-0.63126663787232162</c:v>
                </c:pt>
                <c:pt idx="57">
                  <c:v>-0.55068554259763758</c:v>
                </c:pt>
                <c:pt idx="58">
                  <c:v>-0.46460217941375737</c:v>
                </c:pt>
                <c:pt idx="59">
                  <c:v>-0.37387666483023602</c:v>
                </c:pt>
                <c:pt idx="60">
                  <c:v>-0.27941549819892586</c:v>
                </c:pt>
                <c:pt idx="61">
                  <c:v>-0.18216250427209588</c:v>
                </c:pt>
                <c:pt idx="62">
                  <c:v>-8.3089402817496397E-2</c:v>
                </c:pt>
                <c:pt idx="63">
                  <c:v>1.6813900484349713E-2</c:v>
                </c:pt>
                <c:pt idx="64">
                  <c:v>0.11654920485049364</c:v>
                </c:pt>
                <c:pt idx="65">
                  <c:v>0.21511998808781552</c:v>
                </c:pt>
                <c:pt idx="66">
                  <c:v>0.31154136351337786</c:v>
                </c:pt>
                <c:pt idx="67">
                  <c:v>0.4048499206165983</c:v>
                </c:pt>
                <c:pt idx="68">
                  <c:v>0.49411335113860816</c:v>
                </c:pt>
                <c:pt idx="69">
                  <c:v>0.57843976438820011</c:v>
                </c:pt>
                <c:pt idx="70">
                  <c:v>0.65698659871878906</c:v>
                </c:pt>
                <c:pt idx="71">
                  <c:v>0.72896904012587593</c:v>
                </c:pt>
                <c:pt idx="72">
                  <c:v>0.79366786384915311</c:v>
                </c:pt>
                <c:pt idx="73">
                  <c:v>0.8504366206285644</c:v>
                </c:pt>
                <c:pt idx="74">
                  <c:v>0.89870809581162692</c:v>
                </c:pt>
                <c:pt idx="75">
                  <c:v>0.9379999767747389</c:v>
                </c:pt>
                <c:pt idx="76">
                  <c:v>0.96791967203148632</c:v>
                </c:pt>
                <c:pt idx="77">
                  <c:v>0.98816823387700037</c:v>
                </c:pt>
                <c:pt idx="78">
                  <c:v>0.99854334537460498</c:v>
                </c:pt>
                <c:pt idx="79">
                  <c:v>0.99894134183977201</c:v>
                </c:pt>
                <c:pt idx="80">
                  <c:v>0.98935824662338179</c:v>
                </c:pt>
                <c:pt idx="81">
                  <c:v>0.9698898108450863</c:v>
                </c:pt>
                <c:pt idx="82">
                  <c:v>0.94073055667977312</c:v>
                </c:pt>
                <c:pt idx="83">
                  <c:v>0.90217183375629328</c:v>
                </c:pt>
                <c:pt idx="84">
                  <c:v>0.85459890808828043</c:v>
                </c:pt>
                <c:pt idx="85">
                  <c:v>0.79848711262349026</c:v>
                </c:pt>
                <c:pt idx="86">
                  <c:v>0.73439709787411334</c:v>
                </c:pt>
                <c:pt idx="87">
                  <c:v>0.66296923008218334</c:v>
                </c:pt>
                <c:pt idx="88">
                  <c:v>0.58491719289176169</c:v>
                </c:pt>
                <c:pt idx="89">
                  <c:v>0.50102085645788463</c:v>
                </c:pt>
                <c:pt idx="90">
                  <c:v>0.41211848524175659</c:v>
                </c:pt>
                <c:pt idx="91">
                  <c:v>0.31909836234935213</c:v>
                </c:pt>
                <c:pt idx="92">
                  <c:v>0.22288991410024764</c:v>
                </c:pt>
                <c:pt idx="93">
                  <c:v>0.12445442350706171</c:v>
                </c:pt>
                <c:pt idx="94">
                  <c:v>2.4775425453357765E-2</c:v>
                </c:pt>
                <c:pt idx="95">
                  <c:v>-7.5151120461809301E-2</c:v>
                </c:pt>
                <c:pt idx="96">
                  <c:v>-0.17432678122297965</c:v>
                </c:pt>
                <c:pt idx="97">
                  <c:v>-0.27176062641094245</c:v>
                </c:pt>
                <c:pt idx="98">
                  <c:v>-0.36647912925192838</c:v>
                </c:pt>
                <c:pt idx="99">
                  <c:v>-0.45753589377532133</c:v>
                </c:pt>
                <c:pt idx="100">
                  <c:v>-0.54402111088936977</c:v>
                </c:pt>
                <c:pt idx="101">
                  <c:v>-0.62507064889288211</c:v>
                </c:pt>
                <c:pt idx="102">
                  <c:v>-0.69987468759354232</c:v>
                </c:pt>
                <c:pt idx="103">
                  <c:v>-0.76768580976358247</c:v>
                </c:pt>
                <c:pt idx="104">
                  <c:v>-0.82782646908565372</c:v>
                </c:pt>
                <c:pt idx="105">
                  <c:v>-0.87969575997167004</c:v>
                </c:pt>
                <c:pt idx="106">
                  <c:v>-0.92277542161280657</c:v>
                </c:pt>
                <c:pt idx="107">
                  <c:v>-0.95663501627018788</c:v>
                </c:pt>
                <c:pt idx="108">
                  <c:v>-0.98093623006649155</c:v>
                </c:pt>
                <c:pt idx="109">
                  <c:v>-0.99543625330637742</c:v>
                </c:pt>
                <c:pt idx="110">
                  <c:v>-0.99999020655070348</c:v>
                </c:pt>
                <c:pt idx="111">
                  <c:v>-0.99455258820398917</c:v>
                </c:pt>
                <c:pt idx="112">
                  <c:v>-0.9791777291513174</c:v>
                </c:pt>
                <c:pt idx="113">
                  <c:v>-0.95401924990208897</c:v>
                </c:pt>
                <c:pt idx="114">
                  <c:v>-0.91932852566467571</c:v>
                </c:pt>
                <c:pt idx="115">
                  <c:v>-0.87545217468842851</c:v>
                </c:pt>
                <c:pt idx="116">
                  <c:v>-0.82282859496870886</c:v>
                </c:pt>
                <c:pt idx="117">
                  <c:v>-0.76198358391903331</c:v>
                </c:pt>
                <c:pt idx="118">
                  <c:v>-0.69352508477712238</c:v>
                </c:pt>
                <c:pt idx="119">
                  <c:v>-0.61813711223703327</c:v>
                </c:pt>
                <c:pt idx="120">
                  <c:v>-0.53657291800043494</c:v>
                </c:pt>
                <c:pt idx="121">
                  <c:v>-0.44964746453460147</c:v>
                </c:pt>
                <c:pt idx="122">
                  <c:v>-0.35822928223682871</c:v>
                </c:pt>
                <c:pt idx="123">
                  <c:v>-0.26323179136580094</c:v>
                </c:pt>
                <c:pt idx="124">
                  <c:v>-0.16560417544830941</c:v>
                </c:pt>
                <c:pt idx="125">
                  <c:v>-6.6321897351200684E-2</c:v>
                </c:pt>
                <c:pt idx="126">
                  <c:v>3.3623047221136695E-2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40592112"/>
        <c:axId val="-1740589936"/>
      </c:scatterChart>
      <c:valAx>
        <c:axId val="-1740592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740589936"/>
        <c:crosses val="autoZero"/>
        <c:crossBetween val="midCat"/>
      </c:valAx>
      <c:valAx>
        <c:axId val="-174058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740592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C703-E910-4090-B7A5-A05F97BD9DAD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0D1B3-DA3F-4FB1-BBD2-3CB61E12CBC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68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67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502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39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79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19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30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43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D1B3-DA3F-4FB1-BBD2-3CB61E12CBC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90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>
                <a:solidFill>
                  <a:prstClr val="black"/>
                </a:solidFill>
              </a:rPr>
              <a:pPr/>
              <a:t>59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2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002E6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650696" y="404378"/>
            <a:ext cx="9315237" cy="14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3"/>
              <a:buFont typeface="Calibri"/>
              <a:buNone/>
              <a:defRPr sz="5003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650697" y="2375907"/>
            <a:ext cx="8534400" cy="77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>
                <a:schemeClr val="lt1"/>
              </a:buClr>
              <a:buSzPts val="3203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799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8" descr="Immagine che contiene tavol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1164" y="0"/>
            <a:ext cx="1470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8"/>
          <p:cNvSpPr/>
          <p:nvPr/>
        </p:nvSpPr>
        <p:spPr>
          <a:xfrm>
            <a:off x="3" y="0"/>
            <a:ext cx="559559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780"/>
              <a:buFont typeface="Arial"/>
              <a:buNone/>
            </a:pPr>
            <a:endParaRPr sz="78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70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12/09/2024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6246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609600" y="27463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9"/>
          <p:cNvSpPr/>
          <p:nvPr/>
        </p:nvSpPr>
        <p:spPr>
          <a:xfrm>
            <a:off x="3" y="0"/>
            <a:ext cx="559559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780"/>
              <a:buFont typeface="Arial"/>
              <a:buNone/>
            </a:pPr>
            <a:endParaRPr sz="78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9" descr="Immagine che contiene disegnando, tavol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1164" y="0"/>
            <a:ext cx="1470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 txBox="1"/>
          <p:nvPr/>
        </p:nvSpPr>
        <p:spPr>
          <a:xfrm>
            <a:off x="9281163" y="6473656"/>
            <a:ext cx="1440000" cy="30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000000"/>
              </a:buClr>
              <a:buSzPts val="1403"/>
              <a:buFont typeface="Arial"/>
              <a:buNone/>
            </a:pPr>
            <a:fld id="{00000000-1234-1234-1234-123412341234}" type="slidenum">
              <a:rPr lang="en-US" sz="140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ts val="1403"/>
                <a:buFont typeface="Arial"/>
                <a:buNone/>
              </a:pPr>
              <a:t>‹#›</a:t>
            </a:fld>
            <a:endParaRPr sz="140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4962"/>
            <a:ext cx="10972800" cy="43284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082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609600" y="27463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/>
          <p:nvPr/>
        </p:nvSpPr>
        <p:spPr>
          <a:xfrm>
            <a:off x="3" y="0"/>
            <a:ext cx="559559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780"/>
              <a:buFont typeface="Arial"/>
              <a:buNone/>
            </a:pPr>
            <a:endParaRPr sz="78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9" descr="Immagine che contiene disegnando, tavol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1164" y="0"/>
            <a:ext cx="1470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 txBox="1"/>
          <p:nvPr/>
        </p:nvSpPr>
        <p:spPr>
          <a:xfrm>
            <a:off x="9281163" y="6473656"/>
            <a:ext cx="1440000" cy="30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000000"/>
              </a:buClr>
              <a:buSzPts val="1403"/>
              <a:buFont typeface="Arial"/>
              <a:buNone/>
            </a:pPr>
            <a:fld id="{00000000-1234-1234-1234-123412341234}" type="slidenum">
              <a:rPr lang="en-US" sz="140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000000"/>
                </a:buClr>
                <a:buSzPts val="1403"/>
                <a:buFont typeface="Arial"/>
                <a:buNone/>
              </a:pPr>
              <a:t>‹#›</a:t>
            </a:fld>
            <a:endParaRPr sz="140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40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6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616803" y="6473654"/>
            <a:ext cx="14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038EF6-1B88-411D-BDC2-299CBC1BEC23}" type="slidenum">
              <a:rPr lang="it-IT" sz="1400" smtClean="0"/>
              <a:pPr algn="r"/>
              <a:t>‹#›</a:t>
            </a:fld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3562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>
                <a:solidFill>
                  <a:prstClr val="white"/>
                </a:solidFill>
              </a:rPr>
              <a:pPr/>
              <a:t>12/09/2024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1243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9858D097-2A95-A6A0-76D5-DEE190A2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3438112-B119-6FA8-98F6-AF431A351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FEF5E7A-642E-AF58-3534-1F0B8EA61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B0E0-9D42-844B-9D45-D48D59A9EFBC}" type="datetimeFigureOut">
              <a:rPr lang="it-IT" smtClean="0"/>
              <a:t>12/09/2024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CB10662-0273-4F6E-EC32-E5AC730B3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AA7EAAC-AE8C-7040-E89E-451A379D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9D305-2DA5-7141-935F-D77FB7DAD1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609600" y="27463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3"/>
              <a:buFont typeface="Calibri"/>
              <a:buNone/>
              <a:defRPr sz="440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990" algn="l" rtl="0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3"/>
              <a:buFont typeface="Arial"/>
              <a:buChar char="•"/>
              <a:defRPr sz="32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33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–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–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»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•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•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•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790" algn="l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3"/>
              <a:buFont typeface="Arial"/>
              <a:buChar char="•"/>
              <a:defRPr sz="20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609600" y="6356361"/>
            <a:ext cx="284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165600" y="6356361"/>
            <a:ext cx="3860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737600" y="6356361"/>
            <a:ext cx="284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  <a:defRPr sz="14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kern="0"/>
              <a:pPr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26222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6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wmf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2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95.png"/><Relationship Id="rId5" Type="http://schemas.openxmlformats.org/officeDocument/2006/relationships/image" Target="../media/image91.wmf"/><Relationship Id="rId10" Type="http://schemas.openxmlformats.org/officeDocument/2006/relationships/image" Target="../media/image92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Lectures\Corso-esercizi\dynamic_16_images_per_period.avi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wmf"/><Relationship Id="rId7" Type="http://schemas.openxmlformats.org/officeDocument/2006/relationships/image" Target="../media/image12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916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Accelerators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M. Pullia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Synchrotron</a:t>
            </a:r>
            <a:endParaRPr lang="en-GB" dirty="0"/>
          </a:p>
        </p:txBody>
      </p:sp>
      <p:grpSp>
        <p:nvGrpSpPr>
          <p:cNvPr id="17" name="Gruppo 16"/>
          <p:cNvGrpSpPr/>
          <p:nvPr/>
        </p:nvGrpSpPr>
        <p:grpSpPr>
          <a:xfrm>
            <a:off x="7901126" y="241827"/>
            <a:ext cx="2370338" cy="4802819"/>
            <a:chOff x="7901126" y="1162975"/>
            <a:chExt cx="2370338" cy="4802819"/>
          </a:xfrm>
        </p:grpSpPr>
        <p:sp>
          <p:nvSpPr>
            <p:cNvPr id="16" name="Rettangolo 15"/>
            <p:cNvSpPr/>
            <p:nvPr/>
          </p:nvSpPr>
          <p:spPr>
            <a:xfrm>
              <a:off x="7901126" y="1162975"/>
              <a:ext cx="2370338" cy="480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7976544" y="1242389"/>
              <a:ext cx="2270173" cy="2520011"/>
              <a:chOff x="7976544" y="1242389"/>
              <a:chExt cx="2270173" cy="2520011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8238111" y="1242389"/>
                <a:ext cx="174874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7-250 </a:t>
                </a: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MeV</a:t>
                </a: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 p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7-400 </a:t>
                </a: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MeV</a:t>
                </a: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/u C</a:t>
                </a:r>
                <a:endParaRPr lang="en-GB" sz="2000" dirty="0">
                  <a:solidFill>
                    <a:srgbClr val="000099"/>
                  </a:solidFill>
                  <a:latin typeface="Calibri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8020359" y="2272131"/>
                <a:ext cx="211147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I ~ </a:t>
                </a:r>
                <a:r>
                  <a:rPr lang="it-IT" sz="2000" dirty="0" smtClean="0">
                    <a:solidFill>
                      <a:srgbClr val="000099"/>
                    </a:solidFill>
                    <a:latin typeface="Calibri"/>
                  </a:rPr>
                  <a:t>0.1-5 </a:t>
                </a: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mA (p)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I ~ 0.03-1.5 mA (C)</a:t>
                </a:r>
              </a:p>
            </p:txBody>
          </p:sp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7976544" y="3362290"/>
                <a:ext cx="22701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 dirty="0" smtClean="0">
                    <a:solidFill>
                      <a:srgbClr val="000099"/>
                    </a:solidFill>
                    <a:latin typeface="Calibri"/>
                  </a:rPr>
                  <a:t>Multi turn</a:t>
                </a:r>
                <a:r>
                  <a:rPr lang="en-GB" sz="2000" dirty="0">
                    <a:solidFill>
                      <a:srgbClr val="000099"/>
                    </a:solidFill>
                    <a:latin typeface="Calibri"/>
                  </a:rPr>
                  <a:t> </a:t>
                </a:r>
                <a:r>
                  <a:rPr lang="en-GB" sz="2000" dirty="0" smtClean="0">
                    <a:solidFill>
                      <a:srgbClr val="000099"/>
                    </a:solidFill>
                    <a:latin typeface="Calibri"/>
                  </a:rPr>
                  <a:t>injection </a:t>
                </a:r>
              </a:p>
            </p:txBody>
          </p:sp>
        </p:grpSp>
      </p:grpSp>
      <p:sp>
        <p:nvSpPr>
          <p:cNvPr id="19" name="CasellaDiTesto 18"/>
          <p:cNvSpPr txBox="1"/>
          <p:nvPr/>
        </p:nvSpPr>
        <p:spPr>
          <a:xfrm>
            <a:off x="2855930" y="1321178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RF </a:t>
            </a:r>
            <a:r>
              <a:rPr lang="it-IT" dirty="0" err="1" smtClean="0"/>
              <a:t>cavity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450938" y="3362290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Betatron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78135" y="1851217"/>
            <a:ext cx="161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RF-KO</a:t>
            </a:r>
          </a:p>
          <a:p>
            <a:r>
              <a:rPr lang="it-IT" dirty="0" err="1" smtClean="0"/>
              <a:t>kicker</a:t>
            </a:r>
            <a:endParaRPr lang="it-IT" dirty="0"/>
          </a:p>
        </p:txBody>
      </p:sp>
      <p:cxnSp>
        <p:nvCxnSpPr>
          <p:cNvPr id="23" name="Connettore 2 22"/>
          <p:cNvCxnSpPr/>
          <p:nvPr/>
        </p:nvCxnSpPr>
        <p:spPr>
          <a:xfrm>
            <a:off x="3160450" y="1642369"/>
            <a:ext cx="115410" cy="307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5368483" y="3667526"/>
            <a:ext cx="273449" cy="241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1390696" y="2178026"/>
            <a:ext cx="248575" cy="146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47" y="2634075"/>
            <a:ext cx="2798297" cy="19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6" y="2643236"/>
            <a:ext cx="1439312" cy="1919082"/>
          </a:xfrm>
          <a:prstGeom prst="rect">
            <a:avLst/>
          </a:prstGeom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859" y="920445"/>
            <a:ext cx="2925939" cy="220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8205966" y="3196286"/>
            <a:ext cx="1791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rgbClr val="000099"/>
                </a:solidFill>
                <a:latin typeface="Calibri"/>
              </a:rPr>
              <a:t>Slow </a:t>
            </a:r>
            <a:r>
              <a:rPr lang="it-IT" sz="2000" dirty="0" err="1">
                <a:solidFill>
                  <a:srgbClr val="000099"/>
                </a:solidFill>
                <a:latin typeface="Calibri"/>
              </a:rPr>
              <a:t>extraction</a:t>
            </a:r>
            <a:endParaRPr lang="en-GB" sz="2000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7779566" y="3949028"/>
            <a:ext cx="2975837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err="1">
                <a:solidFill>
                  <a:srgbClr val="000099"/>
                </a:solidFill>
                <a:latin typeface="Calibri"/>
              </a:rPr>
              <a:t>Betatron</a:t>
            </a:r>
            <a:r>
              <a:rPr lang="it-IT" sz="2000" dirty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000" dirty="0" smtClean="0">
                <a:solidFill>
                  <a:srgbClr val="000099"/>
                </a:solidFill>
                <a:latin typeface="Calibri"/>
              </a:rPr>
              <a:t>core </a:t>
            </a:r>
            <a:r>
              <a:rPr lang="en-GB" sz="2000" dirty="0" smtClean="0">
                <a:solidFill>
                  <a:srgbClr val="000099"/>
                </a:solidFill>
                <a:latin typeface="Calibri"/>
              </a:rPr>
              <a:t>and RFKO</a:t>
            </a:r>
            <a:endParaRPr lang="en-GB" sz="2000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55869" y="321241"/>
            <a:ext cx="309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Pushes the beam in resonance </a:t>
            </a:r>
          </a:p>
          <a:p>
            <a:r>
              <a:rPr lang="en-GB" dirty="0" smtClean="0"/>
              <a:t>(~1V acceleration)</a:t>
            </a:r>
            <a:endParaRPr lang="it-IT" dirty="0"/>
          </a:p>
        </p:txBody>
      </p:sp>
      <p:sp>
        <p:nvSpPr>
          <p:cNvPr id="50" name="TextBox 49"/>
          <p:cNvSpPr txBox="1"/>
          <p:nvPr/>
        </p:nvSpPr>
        <p:spPr>
          <a:xfrm>
            <a:off x="191051" y="4549447"/>
            <a:ext cx="325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Blows up emittance transversally</a:t>
            </a:r>
          </a:p>
          <a:p>
            <a:r>
              <a:rPr lang="en-GB" dirty="0" smtClean="0"/>
              <a:t>(~1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err="1" smtClean="0"/>
              <a:t>rad</a:t>
            </a:r>
            <a:r>
              <a:rPr lang="en-GB" dirty="0" smtClean="0"/>
              <a:t> kicks)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07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Multi-turn injection</a:t>
            </a:r>
            <a:endParaRPr lang="it-IT" dirty="0"/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133606" y="1959176"/>
            <a:ext cx="6480720" cy="2641354"/>
            <a:chOff x="838200" y="1406047"/>
            <a:chExt cx="7587920" cy="3078021"/>
          </a:xfrm>
        </p:grpSpPr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2438400" y="2819400"/>
              <a:ext cx="381000" cy="1219200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1828764" y="3417518"/>
              <a:ext cx="5410002" cy="158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" name="Group 10"/>
            <p:cNvGrpSpPr/>
            <p:nvPr/>
          </p:nvGrpSpPr>
          <p:grpSpPr>
            <a:xfrm>
              <a:off x="2590800" y="2579132"/>
              <a:ext cx="3657600" cy="1676400"/>
              <a:chOff x="2286000" y="2819400"/>
              <a:chExt cx="3657600" cy="1676400"/>
            </a:xfrm>
            <a:noFill/>
          </p:grpSpPr>
          <p:sp>
            <p:nvSpPr>
              <p:cNvPr id="16" name="Arc 15"/>
              <p:cNvSpPr/>
              <p:nvPr/>
            </p:nvSpPr>
            <p:spPr bwMode="auto">
              <a:xfrm>
                <a:off x="2286000" y="2819400"/>
                <a:ext cx="3657600" cy="1676400"/>
              </a:xfrm>
              <a:prstGeom prst="arc">
                <a:avLst/>
              </a:prstGeom>
              <a:grpFill/>
              <a:ln w="31750" cap="flat" cmpd="sng" algn="ctr">
                <a:solidFill>
                  <a:schemeClr val="tx1">
                    <a:lumMod val="7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 bwMode="auto">
              <a:xfrm flipH="1">
                <a:off x="2286000" y="2819400"/>
                <a:ext cx="3657600" cy="1676400"/>
              </a:xfrm>
              <a:prstGeom prst="arc">
                <a:avLst/>
              </a:prstGeom>
              <a:grpFill/>
              <a:ln w="31750" cap="flat" cmpd="sng" algn="ctr">
                <a:solidFill>
                  <a:schemeClr val="tx1">
                    <a:lumMod val="7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2133600" y="4114800"/>
              <a:ext cx="992542" cy="36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Bumper</a:t>
              </a:r>
              <a:endParaRPr lang="en-US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6019800" y="2819400"/>
              <a:ext cx="381000" cy="1219200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5715000" y="4114800"/>
              <a:ext cx="992542" cy="36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Bumper</a:t>
              </a:r>
              <a:endParaRPr lang="en-US"/>
            </a:p>
          </p:txBody>
        </p:sp>
        <p:cxnSp>
          <p:nvCxnSpPr>
            <p:cNvPr id="10" name="Straight Connector 17"/>
            <p:cNvCxnSpPr>
              <a:cxnSpLocks noChangeShapeType="1"/>
            </p:cNvCxnSpPr>
            <p:nvPr/>
          </p:nvCxnSpPr>
          <p:spPr bwMode="auto">
            <a:xfrm>
              <a:off x="4156496" y="2655332"/>
              <a:ext cx="609600" cy="1588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4114800" y="2121932"/>
              <a:ext cx="685800" cy="304800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20"/>
            <p:cNvSpPr txBox="1">
              <a:spLocks noChangeArrowheads="1"/>
            </p:cNvSpPr>
            <p:nvPr/>
          </p:nvSpPr>
          <p:spPr bwMode="auto">
            <a:xfrm>
              <a:off x="3962400" y="1664732"/>
              <a:ext cx="979719" cy="36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Septum</a:t>
              </a: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1395393" y="1782677"/>
              <a:ext cx="2666902" cy="76186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7010400" y="3493532"/>
              <a:ext cx="1415720" cy="36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Closed orbit</a:t>
              </a:r>
              <a:endParaRPr lang="en-US"/>
            </a:p>
          </p:txBody>
        </p:sp>
        <p:sp>
          <p:nvSpPr>
            <p:cNvPr id="15" name="TextBox 25"/>
            <p:cNvSpPr txBox="1">
              <a:spLocks noChangeArrowheads="1"/>
            </p:cNvSpPr>
            <p:nvPr/>
          </p:nvSpPr>
          <p:spPr bwMode="auto">
            <a:xfrm>
              <a:off x="838200" y="1406047"/>
              <a:ext cx="1761956" cy="36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dirty="0"/>
                <a:t>Incoming beam</a:t>
              </a:r>
              <a:endParaRPr lang="en-US" dirty="0"/>
            </a:p>
          </p:txBody>
        </p:sp>
      </p:grpSp>
      <p:grpSp>
        <p:nvGrpSpPr>
          <p:cNvPr id="18" name="Group 28"/>
          <p:cNvGrpSpPr/>
          <p:nvPr/>
        </p:nvGrpSpPr>
        <p:grpSpPr>
          <a:xfrm>
            <a:off x="3645774" y="3088361"/>
            <a:ext cx="3096344" cy="1151384"/>
            <a:chOff x="2286000" y="2819400"/>
            <a:chExt cx="3657600" cy="1676400"/>
          </a:xfrm>
          <a:noFill/>
        </p:grpSpPr>
        <p:sp>
          <p:nvSpPr>
            <p:cNvPr id="19" name="Arc 18"/>
            <p:cNvSpPr/>
            <p:nvPr/>
          </p:nvSpPr>
          <p:spPr bwMode="auto">
            <a:xfrm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Arc 19"/>
            <p:cNvSpPr/>
            <p:nvPr/>
          </p:nvSpPr>
          <p:spPr bwMode="auto">
            <a:xfrm flipH="1"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31"/>
          <p:cNvGrpSpPr/>
          <p:nvPr/>
        </p:nvGrpSpPr>
        <p:grpSpPr>
          <a:xfrm>
            <a:off x="3573766" y="3232377"/>
            <a:ext cx="3168352" cy="846584"/>
            <a:chOff x="2286000" y="2819400"/>
            <a:chExt cx="3657600" cy="1676400"/>
          </a:xfrm>
          <a:noFill/>
        </p:grpSpPr>
        <p:sp>
          <p:nvSpPr>
            <p:cNvPr id="22" name="Arc 21"/>
            <p:cNvSpPr/>
            <p:nvPr/>
          </p:nvSpPr>
          <p:spPr bwMode="auto">
            <a:xfrm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rc 22"/>
            <p:cNvSpPr/>
            <p:nvPr/>
          </p:nvSpPr>
          <p:spPr bwMode="auto">
            <a:xfrm flipH="1"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573766" y="3520409"/>
            <a:ext cx="3312368" cy="313184"/>
            <a:chOff x="2286000" y="2819400"/>
            <a:chExt cx="3657600" cy="1676400"/>
          </a:xfrm>
          <a:noFill/>
        </p:grpSpPr>
        <p:sp>
          <p:nvSpPr>
            <p:cNvPr id="25" name="Arc 24"/>
            <p:cNvSpPr/>
            <p:nvPr/>
          </p:nvSpPr>
          <p:spPr bwMode="auto">
            <a:xfrm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rc 25"/>
            <p:cNvSpPr/>
            <p:nvPr/>
          </p:nvSpPr>
          <p:spPr bwMode="auto">
            <a:xfrm flipH="1">
              <a:off x="2286000" y="2819400"/>
              <a:ext cx="3657600" cy="1676400"/>
            </a:xfrm>
            <a:prstGeom prst="arc">
              <a:avLst/>
            </a:prstGeom>
            <a:grpFill/>
            <a:ln w="3175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6598102" y="1913928"/>
            <a:ext cx="41660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 smtClean="0"/>
              <a:t>The bumper creates </a:t>
            </a:r>
            <a:r>
              <a:rPr lang="it-IT" sz="2400" dirty="0"/>
              <a:t>an orbit </a:t>
            </a:r>
            <a:r>
              <a:rPr lang="it-IT" sz="2400" dirty="0" smtClean="0"/>
              <a:t>bump collapsing in tens of turns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429750" y="5896674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First injection – 08-10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6742118" y="596868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First multiturn injection – 08-10</a:t>
            </a:r>
            <a:endParaRPr lang="en-GB" dirty="0"/>
          </a:p>
        </p:txBody>
      </p:sp>
      <p:pic>
        <p:nvPicPr>
          <p:cNvPr id="30" name="Picture 29" descr="320_forchetta_spaghetti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0094" y="136017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6" descr="LINAC - MEBT - SYNC - Prospetti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4047" y="345000"/>
            <a:ext cx="9144000" cy="5073091"/>
          </a:xfrm>
          <a:prstGeom prst="rect">
            <a:avLst/>
          </a:prstGeom>
          <a:noFill/>
        </p:spPr>
      </p:pic>
      <p:sp>
        <p:nvSpPr>
          <p:cNvPr id="5" name="CasellaDiTesto 7"/>
          <p:cNvSpPr txBox="1"/>
          <p:nvPr/>
        </p:nvSpPr>
        <p:spPr>
          <a:xfrm>
            <a:off x="8725859" y="9879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latin typeface="Arial"/>
              </a:rPr>
              <a:t>RF </a:t>
            </a:r>
            <a:r>
              <a:rPr lang="it-IT" sz="1800" b="0" dirty="0" err="1" smtClean="0">
                <a:latin typeface="Arial"/>
              </a:rPr>
              <a:t>cavity</a:t>
            </a:r>
            <a:endParaRPr lang="it-IT" sz="1800" b="0" dirty="0">
              <a:latin typeface="Arial"/>
            </a:endParaRPr>
          </a:p>
        </p:txBody>
      </p:sp>
      <p:sp>
        <p:nvSpPr>
          <p:cNvPr id="6" name="CasellaDiTesto 8"/>
          <p:cNvSpPr txBox="1"/>
          <p:nvPr/>
        </p:nvSpPr>
        <p:spPr>
          <a:xfrm>
            <a:off x="9599827" y="430544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err="1" smtClean="0">
                <a:solidFill>
                  <a:srgbClr val="000099"/>
                </a:solidFill>
                <a:latin typeface="Arial"/>
              </a:rPr>
              <a:t>Betatron</a:t>
            </a:r>
            <a:endParaRPr lang="it-IT" sz="1800" b="0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7" name="CasellaDiTesto 9"/>
          <p:cNvSpPr txBox="1"/>
          <p:nvPr/>
        </p:nvSpPr>
        <p:spPr>
          <a:xfrm>
            <a:off x="7720699" y="274733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err="1" smtClean="0">
                <a:solidFill>
                  <a:srgbClr val="000099">
                    <a:lumMod val="75000"/>
                  </a:srgbClr>
                </a:solidFill>
                <a:latin typeface="Arial"/>
              </a:rPr>
              <a:t>Resonance</a:t>
            </a:r>
            <a:endParaRPr lang="it-IT" sz="1800" b="0" dirty="0" smtClean="0">
              <a:solidFill>
                <a:srgbClr val="000099">
                  <a:lumMod val="75000"/>
                </a:srgbClr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solidFill>
                  <a:srgbClr val="000099">
                    <a:lumMod val="75000"/>
                  </a:srgbClr>
                </a:solidFill>
                <a:latin typeface="Arial"/>
              </a:rPr>
              <a:t> </a:t>
            </a:r>
            <a:r>
              <a:rPr lang="it-IT" sz="1800" b="0" dirty="0" err="1" smtClean="0">
                <a:solidFill>
                  <a:srgbClr val="000099">
                    <a:lumMod val="75000"/>
                  </a:srgbClr>
                </a:solidFill>
                <a:latin typeface="Arial"/>
              </a:rPr>
              <a:t>sextupole</a:t>
            </a:r>
            <a:endParaRPr lang="it-IT" sz="1800" b="0" dirty="0">
              <a:solidFill>
                <a:srgbClr val="00009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" name="CasellaDiTesto 10"/>
          <p:cNvSpPr txBox="1"/>
          <p:nvPr/>
        </p:nvSpPr>
        <p:spPr>
          <a:xfrm>
            <a:off x="2087575" y="4017408"/>
            <a:ext cx="1214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solidFill>
                  <a:schemeClr val="tx1"/>
                </a:solidFill>
                <a:latin typeface="Arial"/>
              </a:rPr>
              <a:t>D = D’ = 0</a:t>
            </a:r>
            <a:endParaRPr lang="it-IT" sz="1800" b="0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9" name="Connettore 1 12"/>
          <p:cNvCxnSpPr/>
          <p:nvPr/>
        </p:nvCxnSpPr>
        <p:spPr bwMode="auto">
          <a:xfrm flipV="1">
            <a:off x="2335521" y="559308"/>
            <a:ext cx="7286676" cy="42862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" name="Rettangolo 14"/>
          <p:cNvSpPr/>
          <p:nvPr/>
        </p:nvSpPr>
        <p:spPr>
          <a:xfrm>
            <a:off x="3621405" y="702184"/>
            <a:ext cx="120680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solidFill>
                  <a:schemeClr val="tx1"/>
                </a:solidFill>
                <a:latin typeface="Arial"/>
              </a:rPr>
              <a:t>D = D’ ≠ 0</a:t>
            </a:r>
            <a:endParaRPr lang="it-IT" sz="1800" b="0" dirty="0"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335522" y="5731682"/>
          <a:ext cx="8286807" cy="661990"/>
        </p:xfrm>
        <a:graphic>
          <a:graphicData uri="http://schemas.openxmlformats.org/drawingml/2006/table">
            <a:tbl>
              <a:tblPr/>
              <a:tblGrid>
                <a:gridCol w="976189"/>
                <a:gridCol w="864096"/>
                <a:gridCol w="1173099"/>
                <a:gridCol w="1210571"/>
                <a:gridCol w="775523"/>
                <a:gridCol w="1438207"/>
                <a:gridCol w="1849122"/>
              </a:tblGrid>
              <a:tr h="357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p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inj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 – 60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 – 250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it-IT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6+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inj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it-IT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6+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120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it-IT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6+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- 400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r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 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093" y="699532"/>
            <a:ext cx="4320000" cy="46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8"/>
          <p:cNvSpPr txBox="1"/>
          <p:nvPr/>
        </p:nvSpPr>
        <p:spPr>
          <a:xfrm>
            <a:off x="1649747" y="203214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err="1" smtClean="0">
                <a:solidFill>
                  <a:srgbClr val="000099"/>
                </a:solidFill>
                <a:latin typeface="Arial"/>
              </a:rPr>
              <a:t>El</a:t>
            </a:r>
            <a:r>
              <a:rPr lang="it-IT" sz="1800" b="0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it-IT" sz="1800" b="0" dirty="0" err="1" smtClean="0">
                <a:solidFill>
                  <a:srgbClr val="000099"/>
                </a:solidFill>
                <a:latin typeface="Arial"/>
              </a:rPr>
              <a:t>Septum</a:t>
            </a:r>
            <a:endParaRPr lang="it-IT" sz="1800" b="0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15" name="CasellaDiTesto 8"/>
          <p:cNvSpPr txBox="1"/>
          <p:nvPr/>
        </p:nvSpPr>
        <p:spPr>
          <a:xfrm>
            <a:off x="1725947" y="349301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err="1" smtClean="0">
                <a:solidFill>
                  <a:srgbClr val="000099"/>
                </a:solidFill>
                <a:latin typeface="Arial"/>
              </a:rPr>
              <a:t>Mag</a:t>
            </a:r>
            <a:r>
              <a:rPr lang="it-IT" sz="1800" b="0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it-IT" sz="1800" b="0" dirty="0" err="1" smtClean="0">
                <a:solidFill>
                  <a:srgbClr val="000099"/>
                </a:solidFill>
                <a:latin typeface="Arial"/>
              </a:rPr>
              <a:t>Septum</a:t>
            </a:r>
            <a:endParaRPr lang="it-IT" sz="1800" b="0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16" name="CasellaDiTesto 8"/>
          <p:cNvSpPr txBox="1"/>
          <p:nvPr/>
        </p:nvSpPr>
        <p:spPr>
          <a:xfrm>
            <a:off x="4729799" y="4132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solidFill>
                  <a:srgbClr val="000099"/>
                </a:solidFill>
                <a:latin typeface="Arial"/>
              </a:rPr>
              <a:t>RFKO</a:t>
            </a:r>
            <a:endParaRPr lang="it-IT" sz="1800" b="0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64047" y="2540080"/>
            <a:ext cx="3198311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it-IT" sz="1800" b="1" dirty="0"/>
              <a:t>2 Superperiods</a:t>
            </a:r>
          </a:p>
          <a:p>
            <a:pPr algn="l" eaLnBrk="1" hangingPunct="1"/>
            <a:r>
              <a:rPr lang="it-IT" sz="1800" b="1" dirty="0"/>
              <a:t>2 Closed dispersion bumps</a:t>
            </a:r>
          </a:p>
          <a:p>
            <a:pPr algn="l" eaLnBrk="1" hangingPunct="1"/>
            <a:r>
              <a:rPr lang="it-IT" sz="1800" b="1" dirty="0"/>
              <a:t>1 Dipole Family</a:t>
            </a:r>
            <a:endParaRPr lang="en-GB" sz="1800" b="1" dirty="0"/>
          </a:p>
          <a:p>
            <a:pPr algn="l" eaLnBrk="1" hangingPunct="1"/>
            <a:r>
              <a:rPr lang="it-IT" sz="1800" b="1" dirty="0"/>
              <a:t>3 Quadrupole Families</a:t>
            </a:r>
          </a:p>
          <a:p>
            <a:pPr algn="l" eaLnBrk="1" hangingPunct="1"/>
            <a:r>
              <a:rPr lang="it-IT" sz="1800" b="1" dirty="0"/>
              <a:t>3 Sextupole Families</a:t>
            </a:r>
          </a:p>
        </p:txBody>
      </p:sp>
    </p:spTree>
    <p:extLst>
      <p:ext uri="{BB962C8B-B14F-4D97-AF65-F5344CB8AC3E}">
        <p14:creationId xmlns:p14="http://schemas.microsoft.com/office/powerpoint/2010/main" val="40902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cycle</a:t>
            </a:r>
            <a:endParaRPr lang="it-IT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0" y="4095750"/>
            <a:ext cx="4113213" cy="2524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4" name="Picture 4" descr="R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1352550"/>
            <a:ext cx="49530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15100" y="3267075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b="1" dirty="0"/>
              <a:t>Fixed ramps connected by linear ramps</a:t>
            </a:r>
            <a:endParaRPr lang="en-GB" b="1" dirty="0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400300" y="3105150"/>
            <a:ext cx="1219200" cy="1143000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467100" y="4095750"/>
            <a:ext cx="2438400" cy="11430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14500" y="4910646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sz="1600" b="1" dirty="0">
                <a:latin typeface="Comic Sans MS" pitchFamily="66" charset="0"/>
              </a:rPr>
              <a:t>B</a:t>
            </a:r>
            <a:r>
              <a:rPr lang="it-IT" sz="1600" b="1" baseline="-25000" dirty="0">
                <a:latin typeface="Comic Sans MS" pitchFamily="66" charset="0"/>
              </a:rPr>
              <a:t>min</a:t>
            </a:r>
            <a:endParaRPr lang="en-GB" sz="1600" b="1" baseline="-25000" dirty="0">
              <a:latin typeface="Comic Sans MS" pitchFamily="66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400300" y="4910646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sz="1600" b="1" dirty="0">
                <a:latin typeface="Comic Sans MS" pitchFamily="66" charset="0"/>
              </a:rPr>
              <a:t>B</a:t>
            </a:r>
            <a:r>
              <a:rPr lang="it-IT" sz="1600" b="1" baseline="-25000" dirty="0">
                <a:latin typeface="Comic Sans MS" pitchFamily="66" charset="0"/>
              </a:rPr>
              <a:t>inj</a:t>
            </a:r>
            <a:endParaRPr lang="en-GB" sz="1600" b="1" baseline="-25000" dirty="0">
              <a:latin typeface="Comic Sans MS" pitchFamily="66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943100" y="4171950"/>
            <a:ext cx="152400" cy="6858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2552700" y="4171950"/>
            <a:ext cx="0" cy="6858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238500" y="4910646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sz="1600" b="1">
                <a:latin typeface="Comic Sans MS" pitchFamily="66" charset="0"/>
              </a:rPr>
              <a:t>B</a:t>
            </a:r>
            <a:r>
              <a:rPr lang="it-IT" sz="1600" b="1" baseline="-25000">
                <a:latin typeface="Comic Sans MS" pitchFamily="66" charset="0"/>
              </a:rPr>
              <a:t>ext</a:t>
            </a:r>
            <a:endParaRPr lang="en-GB" sz="1600" b="1" baseline="-25000">
              <a:latin typeface="Comic Sans MS" pitchFamily="66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3467100" y="3409950"/>
            <a:ext cx="76200" cy="14478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000500" y="4910646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sz="1600" b="1">
                <a:latin typeface="Comic Sans MS" pitchFamily="66" charset="0"/>
              </a:rPr>
              <a:t>B</a:t>
            </a:r>
            <a:r>
              <a:rPr lang="it-IT" sz="1600" b="1" baseline="-25000">
                <a:latin typeface="Comic Sans MS" pitchFamily="66" charset="0"/>
              </a:rPr>
              <a:t>max</a:t>
            </a:r>
            <a:endParaRPr lang="en-GB" sz="1600" b="1" baseline="-25000">
              <a:latin typeface="Comic Sans MS" pitchFamily="66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4229100" y="1962150"/>
            <a:ext cx="76200" cy="28956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515100" y="1590675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it-IT" sz="2400" b="1" dirty="0" err="1" smtClean="0"/>
              <a:t>Hysteresis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cycle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for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repeatability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269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 rot="16200000">
            <a:off x="5386601" y="1828681"/>
            <a:ext cx="1657826" cy="82484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Inj bumper 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Multiturn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Rf trapping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Acceleration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Rf jump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Rf off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Start betatron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Stop betatron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Start hysterestis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End cycle</a:t>
            </a:r>
            <a:endParaRPr lang="it-IT" sz="2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cycle</a:t>
            </a:r>
            <a:endParaRPr lang="it-IT" dirty="0"/>
          </a:p>
        </p:txBody>
      </p:sp>
      <p:sp>
        <p:nvSpPr>
          <p:cNvPr id="3" name="Date Placeholder 2"/>
          <p:cNvSpPr txBox="1">
            <a:spLocks/>
          </p:cNvSpPr>
          <p:nvPr/>
        </p:nvSpPr>
        <p:spPr>
          <a:xfrm>
            <a:off x="119572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12/04/12</a:t>
            </a:r>
            <a:endParaRPr lang="en-US" sz="200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gray">
          <a:xfrm>
            <a:off x="1195720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C. Biscari - LNF, INFN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8206120" y="6356350"/>
            <a:ext cx="2133600" cy="3651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36D730-61E9-41EC-963C-06A38E50DCBF}" type="slidenum">
              <a:rPr lang="en-US" sz="200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200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1447240" y="1091526"/>
            <a:ext cx="8612668" cy="4392488"/>
            <a:chOff x="251520" y="1340768"/>
            <a:chExt cx="8612668" cy="4392488"/>
          </a:xfrm>
        </p:grpSpPr>
        <p:pic>
          <p:nvPicPr>
            <p:cNvPr id="7" name="Picture 3" descr="T:\CPriano\IPAC11\Figure\Figure2.PNG"/>
            <p:cNvPicPr>
              <a:picLocks noChangeAspect="1" noChangeArrowheads="1"/>
            </p:cNvPicPr>
            <p:nvPr/>
          </p:nvPicPr>
          <p:blipFill>
            <a:blip r:embed="rId2" cstate="print"/>
            <a:srcRect b="13405"/>
            <a:stretch>
              <a:fillRect/>
            </a:stretch>
          </p:blipFill>
          <p:spPr bwMode="auto">
            <a:xfrm>
              <a:off x="251520" y="1628800"/>
              <a:ext cx="8612668" cy="3509695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915816" y="1844824"/>
              <a:ext cx="13805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BPM signal</a:t>
              </a:r>
              <a:endPara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19872" y="2564904"/>
              <a:ext cx="1407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BETATRON </a:t>
              </a:r>
              <a:endPara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7864" y="3429000"/>
              <a:ext cx="1560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# PARTICLES</a:t>
              </a:r>
              <a:endPara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016" y="4581128"/>
              <a:ext cx="1516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DIPOLE field</a:t>
              </a:r>
              <a:endPara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971600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1187624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763688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619672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195736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2744368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5220072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2913888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5940152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6804248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7380312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8388424" y="1340768"/>
              <a:ext cx="72008" cy="4392488"/>
            </a:xfrm>
            <a:prstGeom prst="straightConnector1">
              <a:avLst/>
            </a:prstGeom>
            <a:solidFill>
              <a:srgbClr val="0061B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1591256" y="412646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</a:t>
            </a:r>
            <a:r>
              <a:rPr lang="it-IT" sz="2000" baseline="-25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min</a:t>
            </a:r>
            <a:endParaRPr lang="en-GB" sz="2000" baseline="-25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71976" y="2614300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</a:t>
            </a:r>
            <a:r>
              <a:rPr lang="it-IT" sz="2000" baseline="-25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max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71576" y="3766428"/>
            <a:ext cx="542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</a:t>
            </a:r>
            <a:r>
              <a:rPr lang="it-IT" sz="2000" baseline="-25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extr</a:t>
            </a:r>
            <a:endParaRPr lang="en-GB" sz="2000" baseline="-25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55352" y="4054460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B</a:t>
            </a:r>
            <a:r>
              <a:rPr lang="it-IT" sz="2000" baseline="-25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inj</a:t>
            </a:r>
            <a:endParaRPr lang="en-GB" sz="2000" baseline="-25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492042" y="258296"/>
            <a:ext cx="5964057" cy="3412004"/>
            <a:chOff x="5492042" y="258296"/>
            <a:chExt cx="5964057" cy="3412004"/>
          </a:xfrm>
        </p:grpSpPr>
        <p:sp>
          <p:nvSpPr>
            <p:cNvPr id="29" name="TextBox 28"/>
            <p:cNvSpPr txBox="1"/>
            <p:nvPr/>
          </p:nvSpPr>
          <p:spPr>
            <a:xfrm>
              <a:off x="7784196" y="258296"/>
              <a:ext cx="36719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Slow extraction: ~1E6 turns</a:t>
              </a:r>
              <a:endParaRPr lang="it-IT" sz="2400" b="1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5492042" y="838200"/>
              <a:ext cx="3639258" cy="28321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1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Treatment execution</a:t>
            </a:r>
            <a:endParaRPr lang="en-GB" dirty="0"/>
          </a:p>
        </p:txBody>
      </p:sp>
      <p:grpSp>
        <p:nvGrpSpPr>
          <p:cNvPr id="6" name="Group 1"/>
          <p:cNvGrpSpPr/>
          <p:nvPr/>
        </p:nvGrpSpPr>
        <p:grpSpPr>
          <a:xfrm>
            <a:off x="2543629" y="2550825"/>
            <a:ext cx="5943600" cy="923509"/>
            <a:chOff x="1261093" y="2983265"/>
            <a:chExt cx="5943600" cy="923509"/>
          </a:xfrm>
        </p:grpSpPr>
        <p:grpSp>
          <p:nvGrpSpPr>
            <p:cNvPr id="7" name="Group 40"/>
            <p:cNvGrpSpPr>
              <a:grpSpLocks/>
            </p:cNvGrpSpPr>
            <p:nvPr/>
          </p:nvGrpSpPr>
          <p:grpSpPr bwMode="auto">
            <a:xfrm>
              <a:off x="5223493" y="2984436"/>
              <a:ext cx="1981200" cy="922338"/>
              <a:chOff x="432" y="2544"/>
              <a:chExt cx="2256" cy="960"/>
            </a:xfrm>
          </p:grpSpPr>
          <p:grpSp>
            <p:nvGrpSpPr>
              <p:cNvPr id="32" name="Group 41"/>
              <p:cNvGrpSpPr>
                <a:grpSpLocks/>
              </p:cNvGrpSpPr>
              <p:nvPr/>
            </p:nvGrpSpPr>
            <p:grpSpPr bwMode="auto">
              <a:xfrm>
                <a:off x="432" y="3456"/>
                <a:ext cx="192" cy="48"/>
                <a:chOff x="432" y="3312"/>
                <a:chExt cx="192" cy="192"/>
              </a:xfrm>
            </p:grpSpPr>
            <p:sp>
              <p:nvSpPr>
                <p:cNvPr id="41" name="Arc 42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2" name="Arc 43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3" name="Line 44"/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4" name="Line 45"/>
              <p:cNvSpPr>
                <a:spLocks noChangeShapeType="1"/>
              </p:cNvSpPr>
              <p:nvPr/>
            </p:nvSpPr>
            <p:spPr bwMode="auto">
              <a:xfrm>
                <a:off x="1440" y="3072"/>
                <a:ext cx="52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720" y="3072"/>
                <a:ext cx="768" cy="384"/>
                <a:chOff x="1296" y="3528"/>
                <a:chExt cx="732" cy="264"/>
              </a:xfrm>
            </p:grpSpPr>
            <p:sp>
              <p:nvSpPr>
                <p:cNvPr id="39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0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" name="Line 49"/>
              <p:cNvSpPr>
                <a:spLocks noChangeShapeType="1"/>
              </p:cNvSpPr>
              <p:nvPr/>
            </p:nvSpPr>
            <p:spPr bwMode="auto">
              <a:xfrm flipV="1">
                <a:off x="1968" y="2544"/>
                <a:ext cx="288" cy="528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7" name="Line 50"/>
              <p:cNvSpPr>
                <a:spLocks noChangeShapeType="1"/>
              </p:cNvSpPr>
              <p:nvPr/>
            </p:nvSpPr>
            <p:spPr bwMode="auto">
              <a:xfrm>
                <a:off x="2256" y="2544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38" name="Line 51"/>
              <p:cNvSpPr>
                <a:spLocks noChangeShapeType="1"/>
              </p:cNvSpPr>
              <p:nvPr/>
            </p:nvSpPr>
            <p:spPr bwMode="auto">
              <a:xfrm>
                <a:off x="2352" y="2544"/>
                <a:ext cx="336" cy="96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3242293" y="2983265"/>
              <a:ext cx="1981200" cy="922338"/>
              <a:chOff x="2688" y="2544"/>
              <a:chExt cx="2256" cy="960"/>
            </a:xfrm>
          </p:grpSpPr>
          <p:grpSp>
            <p:nvGrpSpPr>
              <p:cNvPr id="21" name="Group 53"/>
              <p:cNvGrpSpPr>
                <a:grpSpLocks/>
              </p:cNvGrpSpPr>
              <p:nvPr/>
            </p:nvGrpSpPr>
            <p:grpSpPr bwMode="auto">
              <a:xfrm>
                <a:off x="2688" y="3456"/>
                <a:ext cx="192" cy="48"/>
                <a:chOff x="432" y="3312"/>
                <a:chExt cx="192" cy="192"/>
              </a:xfrm>
            </p:grpSpPr>
            <p:sp>
              <p:nvSpPr>
                <p:cNvPr id="30" name="Arc 54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Arc 55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2" name="Line 56"/>
              <p:cNvSpPr>
                <a:spLocks noChangeShapeType="1"/>
              </p:cNvSpPr>
              <p:nvPr/>
            </p:nvSpPr>
            <p:spPr bwMode="auto">
              <a:xfrm>
                <a:off x="2880" y="3456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3" name="Line 57"/>
              <p:cNvSpPr>
                <a:spLocks noChangeShapeType="1"/>
              </p:cNvSpPr>
              <p:nvPr/>
            </p:nvSpPr>
            <p:spPr bwMode="auto">
              <a:xfrm>
                <a:off x="3696" y="3192"/>
                <a:ext cx="52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24" name="Group 58"/>
              <p:cNvGrpSpPr>
                <a:grpSpLocks/>
              </p:cNvGrpSpPr>
              <p:nvPr/>
            </p:nvGrpSpPr>
            <p:grpSpPr bwMode="auto">
              <a:xfrm>
                <a:off x="2976" y="3192"/>
                <a:ext cx="732" cy="264"/>
                <a:chOff x="1296" y="3528"/>
                <a:chExt cx="732" cy="264"/>
              </a:xfrm>
            </p:grpSpPr>
            <p:sp>
              <p:nvSpPr>
                <p:cNvPr id="28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5" name="Line 61"/>
              <p:cNvSpPr>
                <a:spLocks noChangeShapeType="1"/>
              </p:cNvSpPr>
              <p:nvPr/>
            </p:nvSpPr>
            <p:spPr bwMode="auto">
              <a:xfrm flipV="1">
                <a:off x="4224" y="2544"/>
                <a:ext cx="288" cy="648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6" name="Line 62"/>
              <p:cNvSpPr>
                <a:spLocks noChangeShapeType="1"/>
              </p:cNvSpPr>
              <p:nvPr/>
            </p:nvSpPr>
            <p:spPr bwMode="auto">
              <a:xfrm>
                <a:off x="4512" y="2544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7" name="Line 63"/>
              <p:cNvSpPr>
                <a:spLocks noChangeShapeType="1"/>
              </p:cNvSpPr>
              <p:nvPr/>
            </p:nvSpPr>
            <p:spPr bwMode="auto">
              <a:xfrm>
                <a:off x="4608" y="2544"/>
                <a:ext cx="336" cy="96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1261093" y="2983265"/>
              <a:ext cx="1981200" cy="922338"/>
              <a:chOff x="1728" y="2640"/>
              <a:chExt cx="1248" cy="581"/>
            </a:xfrm>
          </p:grpSpPr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>
                <a:off x="1728" y="3192"/>
                <a:ext cx="106" cy="29"/>
                <a:chOff x="432" y="3312"/>
                <a:chExt cx="192" cy="192"/>
              </a:xfrm>
            </p:grpSpPr>
            <p:sp>
              <p:nvSpPr>
                <p:cNvPr id="19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1" name="Line 68"/>
              <p:cNvSpPr>
                <a:spLocks noChangeShapeType="1"/>
              </p:cNvSpPr>
              <p:nvPr/>
            </p:nvSpPr>
            <p:spPr bwMode="auto">
              <a:xfrm>
                <a:off x="1834" y="3192"/>
                <a:ext cx="53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" name="Line 69"/>
              <p:cNvSpPr>
                <a:spLocks noChangeShapeType="1"/>
              </p:cNvSpPr>
              <p:nvPr/>
            </p:nvSpPr>
            <p:spPr bwMode="auto">
              <a:xfrm>
                <a:off x="2286" y="3072"/>
                <a:ext cx="258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1887" y="3072"/>
                <a:ext cx="417" cy="120"/>
                <a:chOff x="1296" y="3528"/>
                <a:chExt cx="732" cy="264"/>
              </a:xfrm>
            </p:grpSpPr>
            <p:sp>
              <p:nvSpPr>
                <p:cNvPr id="17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8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" name="Line 73"/>
              <p:cNvSpPr>
                <a:spLocks noChangeShapeType="1"/>
              </p:cNvSpPr>
              <p:nvPr/>
            </p:nvSpPr>
            <p:spPr bwMode="auto">
              <a:xfrm flipV="1">
                <a:off x="2544" y="2640"/>
                <a:ext cx="193" cy="432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5" name="Line 74"/>
              <p:cNvSpPr>
                <a:spLocks noChangeShapeType="1"/>
              </p:cNvSpPr>
              <p:nvPr/>
            </p:nvSpPr>
            <p:spPr bwMode="auto">
              <a:xfrm>
                <a:off x="2737" y="2640"/>
                <a:ext cx="53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6" name="Line 75"/>
              <p:cNvSpPr>
                <a:spLocks noChangeShapeType="1"/>
              </p:cNvSpPr>
              <p:nvPr/>
            </p:nvSpPr>
            <p:spPr bwMode="auto">
              <a:xfrm>
                <a:off x="2790" y="2640"/>
                <a:ext cx="186" cy="581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44" name="Line 38"/>
          <p:cNvSpPr>
            <a:spLocks noChangeShapeType="1"/>
          </p:cNvSpPr>
          <p:nvPr/>
        </p:nvSpPr>
        <p:spPr bwMode="auto">
          <a:xfrm flipH="1">
            <a:off x="2638425" y="317381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67" name="Text Box 165"/>
          <p:cNvSpPr txBox="1">
            <a:spLocks noChangeArrowheads="1"/>
          </p:cNvSpPr>
          <p:nvPr/>
        </p:nvSpPr>
        <p:spPr bwMode="auto">
          <a:xfrm>
            <a:off x="7066942" y="237606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/>
              <a:t>Sync</a:t>
            </a:r>
            <a:endParaRPr lang="en-GB" dirty="0"/>
          </a:p>
        </p:txBody>
      </p:sp>
      <p:cxnSp>
        <p:nvCxnSpPr>
          <p:cNvPr id="73" name="Straight Connector 78"/>
          <p:cNvCxnSpPr/>
          <p:nvPr/>
        </p:nvCxnSpPr>
        <p:spPr>
          <a:xfrm>
            <a:off x="5381625" y="2715785"/>
            <a:ext cx="457200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148"/>
          <p:cNvSpPr txBox="1">
            <a:spLocks noChangeArrowheads="1"/>
          </p:cNvSpPr>
          <p:nvPr/>
        </p:nvSpPr>
        <p:spPr bwMode="auto">
          <a:xfrm>
            <a:off x="5386457" y="2334785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smtClean="0"/>
              <a:t>1 -3 </a:t>
            </a:r>
            <a:r>
              <a:rPr lang="it-IT" dirty="0"/>
              <a:t>s</a:t>
            </a:r>
            <a:endParaRPr lang="en-GB" dirty="0"/>
          </a:p>
        </p:txBody>
      </p:sp>
      <p:cxnSp>
        <p:nvCxnSpPr>
          <p:cNvPr id="75" name="Straight Connector 81"/>
          <p:cNvCxnSpPr/>
          <p:nvPr/>
        </p:nvCxnSpPr>
        <p:spPr>
          <a:xfrm rot="5400000">
            <a:off x="5305425" y="2944385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82"/>
          <p:cNvCxnSpPr/>
          <p:nvPr/>
        </p:nvCxnSpPr>
        <p:spPr>
          <a:xfrm rot="5400000">
            <a:off x="5686425" y="2944385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Line 164"/>
          <p:cNvSpPr>
            <a:spLocks noChangeShapeType="1"/>
          </p:cNvSpPr>
          <p:nvPr/>
        </p:nvSpPr>
        <p:spPr bwMode="auto">
          <a:xfrm flipV="1">
            <a:off x="1608825" y="3485724"/>
            <a:ext cx="84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0" name="Rectangle 84"/>
          <p:cNvSpPr/>
          <p:nvPr/>
        </p:nvSpPr>
        <p:spPr>
          <a:xfrm>
            <a:off x="3429000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ctangle 86"/>
          <p:cNvSpPr/>
          <p:nvPr/>
        </p:nvSpPr>
        <p:spPr>
          <a:xfrm>
            <a:off x="5461000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ctangle 87"/>
          <p:cNvSpPr/>
          <p:nvPr/>
        </p:nvSpPr>
        <p:spPr>
          <a:xfrm>
            <a:off x="7480300" y="4473465"/>
            <a:ext cx="457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ext Box 166"/>
          <p:cNvSpPr txBox="1">
            <a:spLocks noChangeArrowheads="1"/>
          </p:cNvSpPr>
          <p:nvPr/>
        </p:nvSpPr>
        <p:spPr bwMode="auto">
          <a:xfrm>
            <a:off x="6438900" y="4054365"/>
            <a:ext cx="1644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en-GB" dirty="0"/>
          </a:p>
        </p:txBody>
      </p:sp>
      <p:sp>
        <p:nvSpPr>
          <p:cNvPr id="84" name="Line 164"/>
          <p:cNvSpPr>
            <a:spLocks noChangeShapeType="1"/>
          </p:cNvSpPr>
          <p:nvPr/>
        </p:nvSpPr>
        <p:spPr bwMode="auto">
          <a:xfrm flipV="1">
            <a:off x="1608825" y="4856052"/>
            <a:ext cx="84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6" name="Text Box 166"/>
          <p:cNvSpPr txBox="1">
            <a:spLocks noChangeArrowheads="1"/>
          </p:cNvSpPr>
          <p:nvPr/>
        </p:nvSpPr>
        <p:spPr bwMode="auto">
          <a:xfrm>
            <a:off x="556177" y="1906860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B ~ p~ 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89" name="Connettore 1 88"/>
          <p:cNvCxnSpPr/>
          <p:nvPr/>
        </p:nvCxnSpPr>
        <p:spPr>
          <a:xfrm flipV="1">
            <a:off x="3839029" y="2011680"/>
            <a:ext cx="0" cy="123089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 flipV="1">
            <a:off x="2562498" y="2011680"/>
            <a:ext cx="0" cy="1474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1 91"/>
          <p:cNvCxnSpPr/>
          <p:nvPr/>
        </p:nvCxnSpPr>
        <p:spPr>
          <a:xfrm flipV="1">
            <a:off x="3417389" y="2011680"/>
            <a:ext cx="0" cy="123089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 flipV="1">
            <a:off x="4533538" y="2011680"/>
            <a:ext cx="0" cy="1474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Parentesi graffa aperta 94"/>
          <p:cNvSpPr/>
          <p:nvPr/>
        </p:nvSpPr>
        <p:spPr>
          <a:xfrm rot="5400000">
            <a:off x="2911224" y="1453438"/>
            <a:ext cx="150906" cy="801959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Parentesi graffa aperta 95"/>
          <p:cNvSpPr/>
          <p:nvPr/>
        </p:nvSpPr>
        <p:spPr>
          <a:xfrm rot="5400000">
            <a:off x="3338143" y="1428989"/>
            <a:ext cx="580131" cy="421640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Parentesi graffa aperta 96"/>
          <p:cNvSpPr/>
          <p:nvPr/>
        </p:nvSpPr>
        <p:spPr>
          <a:xfrm rot="5400000">
            <a:off x="4112452" y="1508790"/>
            <a:ext cx="150910" cy="691262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166"/>
          <p:cNvSpPr txBox="1">
            <a:spLocks noChangeArrowheads="1"/>
          </p:cNvSpPr>
          <p:nvPr/>
        </p:nvSpPr>
        <p:spPr bwMode="auto">
          <a:xfrm>
            <a:off x="2085421" y="1223676"/>
            <a:ext cx="1331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acceleration</a:t>
            </a:r>
            <a:endParaRPr lang="en-GB" dirty="0"/>
          </a:p>
        </p:txBody>
      </p:sp>
      <p:sp>
        <p:nvSpPr>
          <p:cNvPr id="99" name="Text Box 166"/>
          <p:cNvSpPr txBox="1">
            <a:spLocks noChangeArrowheads="1"/>
          </p:cNvSpPr>
          <p:nvPr/>
        </p:nvSpPr>
        <p:spPr bwMode="auto">
          <a:xfrm>
            <a:off x="3092124" y="888817"/>
            <a:ext cx="113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extraction</a:t>
            </a:r>
            <a:endParaRPr lang="en-GB" dirty="0"/>
          </a:p>
        </p:txBody>
      </p:sp>
      <p:sp>
        <p:nvSpPr>
          <p:cNvPr id="100" name="Text Box 166"/>
          <p:cNvSpPr txBox="1">
            <a:spLocks noChangeArrowheads="1"/>
          </p:cNvSpPr>
          <p:nvPr/>
        </p:nvSpPr>
        <p:spPr bwMode="auto">
          <a:xfrm>
            <a:off x="3711207" y="1303224"/>
            <a:ext cx="2307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/>
              <a:t>hysteresis</a:t>
            </a:r>
            <a:r>
              <a:rPr lang="it-IT" dirty="0" smtClean="0"/>
              <a:t> ("</a:t>
            </a:r>
            <a:r>
              <a:rPr lang="it-IT" dirty="0" err="1" smtClean="0"/>
              <a:t>washing</a:t>
            </a:r>
            <a:r>
              <a:rPr lang="it-IT" dirty="0"/>
              <a:t> </a:t>
            </a:r>
            <a:r>
              <a:rPr lang="it-IT" dirty="0" smtClean="0"/>
              <a:t>")</a:t>
            </a:r>
            <a:endParaRPr lang="en-GB" dirty="0"/>
          </a:p>
        </p:txBody>
      </p:sp>
      <p:cxnSp>
        <p:nvCxnSpPr>
          <p:cNvPr id="45" name="Straight Arrow Connector 44"/>
          <p:cNvCxnSpPr>
            <a:stCxn id="79" idx="0"/>
          </p:cNvCxnSpPr>
          <p:nvPr/>
        </p:nvCxnSpPr>
        <p:spPr>
          <a:xfrm flipV="1">
            <a:off x="1608825" y="1778964"/>
            <a:ext cx="0" cy="1706760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25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/>
      <p:bldP spid="99" grpId="0"/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Treatment </a:t>
            </a:r>
            <a:r>
              <a:rPr lang="it-IT" dirty="0" err="1" smtClean="0"/>
              <a:t>execution</a:t>
            </a:r>
            <a:r>
              <a:rPr lang="it-IT" dirty="0" smtClean="0"/>
              <a:t> with Multi Energy </a:t>
            </a:r>
            <a:r>
              <a:rPr lang="it-IT" dirty="0" err="1" smtClean="0"/>
              <a:t>Extraction</a:t>
            </a:r>
            <a:endParaRPr lang="en-GB" dirty="0"/>
          </a:p>
        </p:txBody>
      </p:sp>
      <p:sp>
        <p:nvSpPr>
          <p:cNvPr id="92" name="Line 164"/>
          <p:cNvSpPr>
            <a:spLocks noChangeShapeType="1"/>
          </p:cNvSpPr>
          <p:nvPr/>
        </p:nvSpPr>
        <p:spPr bwMode="auto">
          <a:xfrm flipV="1">
            <a:off x="2402164" y="5667995"/>
            <a:ext cx="91102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2563706" y="4106751"/>
            <a:ext cx="7924800" cy="1549855"/>
            <a:chOff x="1664305" y="3896891"/>
            <a:chExt cx="8863995" cy="1549855"/>
          </a:xfrm>
        </p:grpSpPr>
        <p:grpSp>
          <p:nvGrpSpPr>
            <p:cNvPr id="2" name="Group 1"/>
            <p:cNvGrpSpPr/>
            <p:nvPr/>
          </p:nvGrpSpPr>
          <p:grpSpPr>
            <a:xfrm>
              <a:off x="1664305" y="4523237"/>
              <a:ext cx="7924800" cy="923509"/>
              <a:chOff x="1261093" y="2983265"/>
              <a:chExt cx="5943600" cy="923509"/>
            </a:xfrm>
          </p:grpSpPr>
          <p:grpSp>
            <p:nvGrpSpPr>
              <p:cNvPr id="69" name="Group 40"/>
              <p:cNvGrpSpPr>
                <a:grpSpLocks/>
              </p:cNvGrpSpPr>
              <p:nvPr/>
            </p:nvGrpSpPr>
            <p:grpSpPr bwMode="auto">
              <a:xfrm>
                <a:off x="5223493" y="2984436"/>
                <a:ext cx="1981200" cy="922338"/>
                <a:chOff x="432" y="2544"/>
                <a:chExt cx="2256" cy="960"/>
              </a:xfrm>
            </p:grpSpPr>
            <p:grpSp>
              <p:nvGrpSpPr>
                <p:cNvPr id="70" name="Group 41"/>
                <p:cNvGrpSpPr>
                  <a:grpSpLocks/>
                </p:cNvGrpSpPr>
                <p:nvPr/>
              </p:nvGrpSpPr>
              <p:grpSpPr bwMode="auto">
                <a:xfrm>
                  <a:off x="432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81" name="Arc 42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84" name="Arc 43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1" name="Line 44"/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2" name="Line 45"/>
                <p:cNvSpPr>
                  <a:spLocks noChangeShapeType="1"/>
                </p:cNvSpPr>
                <p:nvPr/>
              </p:nvSpPr>
              <p:spPr bwMode="auto">
                <a:xfrm>
                  <a:off x="1440" y="307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73" name="Group 46"/>
                <p:cNvGrpSpPr>
                  <a:grpSpLocks/>
                </p:cNvGrpSpPr>
                <p:nvPr/>
              </p:nvGrpSpPr>
              <p:grpSpPr bwMode="auto">
                <a:xfrm>
                  <a:off x="720" y="3072"/>
                  <a:ext cx="768" cy="384"/>
                  <a:chOff x="1296" y="3528"/>
                  <a:chExt cx="732" cy="264"/>
                </a:xfrm>
              </p:grpSpPr>
              <p:sp>
                <p:nvSpPr>
                  <p:cNvPr id="77" name="Arc 47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rc 48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4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968" y="2544"/>
                  <a:ext cx="288" cy="52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5" name="Line 50"/>
                <p:cNvSpPr>
                  <a:spLocks noChangeShapeType="1"/>
                </p:cNvSpPr>
                <p:nvPr/>
              </p:nvSpPr>
              <p:spPr bwMode="auto">
                <a:xfrm>
                  <a:off x="2256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6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96" name="Group 52"/>
              <p:cNvGrpSpPr>
                <a:grpSpLocks/>
              </p:cNvGrpSpPr>
              <p:nvPr/>
            </p:nvGrpSpPr>
            <p:grpSpPr bwMode="auto">
              <a:xfrm>
                <a:off x="3242293" y="2983265"/>
                <a:ext cx="1981200" cy="922338"/>
                <a:chOff x="2688" y="2544"/>
                <a:chExt cx="2256" cy="960"/>
              </a:xfrm>
            </p:grpSpPr>
            <p:grpSp>
              <p:nvGrpSpPr>
                <p:cNvPr id="97" name="Group 53"/>
                <p:cNvGrpSpPr>
                  <a:grpSpLocks/>
                </p:cNvGrpSpPr>
                <p:nvPr/>
              </p:nvGrpSpPr>
              <p:grpSpPr bwMode="auto">
                <a:xfrm>
                  <a:off x="2688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106" name="Arc 54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7" name="Arc 55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98" name="Line 56"/>
                <p:cNvSpPr>
                  <a:spLocks noChangeShapeType="1"/>
                </p:cNvSpPr>
                <p:nvPr/>
              </p:nvSpPr>
              <p:spPr bwMode="auto">
                <a:xfrm>
                  <a:off x="2880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9" name="Line 57"/>
                <p:cNvSpPr>
                  <a:spLocks noChangeShapeType="1"/>
                </p:cNvSpPr>
                <p:nvPr/>
              </p:nvSpPr>
              <p:spPr bwMode="auto">
                <a:xfrm>
                  <a:off x="3696" y="319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00" name="Group 58"/>
                <p:cNvGrpSpPr>
                  <a:grpSpLocks/>
                </p:cNvGrpSpPr>
                <p:nvPr/>
              </p:nvGrpSpPr>
              <p:grpSpPr bwMode="auto">
                <a:xfrm>
                  <a:off x="2976" y="3192"/>
                  <a:ext cx="732" cy="264"/>
                  <a:chOff x="1296" y="3528"/>
                  <a:chExt cx="732" cy="264"/>
                </a:xfrm>
              </p:grpSpPr>
              <p:sp>
                <p:nvSpPr>
                  <p:cNvPr id="104" name="Arc 59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5" name="Arc 60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24" y="2544"/>
                  <a:ext cx="288" cy="64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2" name="Line 62"/>
                <p:cNvSpPr>
                  <a:spLocks noChangeShapeType="1"/>
                </p:cNvSpPr>
                <p:nvPr/>
              </p:nvSpPr>
              <p:spPr bwMode="auto">
                <a:xfrm>
                  <a:off x="4512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3" name="Line 63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8" name="Group 76"/>
              <p:cNvGrpSpPr>
                <a:grpSpLocks/>
              </p:cNvGrpSpPr>
              <p:nvPr/>
            </p:nvGrpSpPr>
            <p:grpSpPr bwMode="auto">
              <a:xfrm>
                <a:off x="1261093" y="2983265"/>
                <a:ext cx="1981200" cy="922338"/>
                <a:chOff x="1728" y="2640"/>
                <a:chExt cx="1248" cy="581"/>
              </a:xfrm>
            </p:grpSpPr>
            <p:grpSp>
              <p:nvGrpSpPr>
                <p:cNvPr id="109" name="Group 65"/>
                <p:cNvGrpSpPr>
                  <a:grpSpLocks/>
                </p:cNvGrpSpPr>
                <p:nvPr/>
              </p:nvGrpSpPr>
              <p:grpSpPr bwMode="auto">
                <a:xfrm>
                  <a:off x="1728" y="3192"/>
                  <a:ext cx="106" cy="29"/>
                  <a:chOff x="432" y="3312"/>
                  <a:chExt cx="192" cy="192"/>
                </a:xfrm>
              </p:grpSpPr>
              <p:sp>
                <p:nvSpPr>
                  <p:cNvPr id="118" name="Arc 66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9" name="Arc 67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" name="Line 68"/>
                <p:cNvSpPr>
                  <a:spLocks noChangeShapeType="1"/>
                </p:cNvSpPr>
                <p:nvPr/>
              </p:nvSpPr>
              <p:spPr bwMode="auto">
                <a:xfrm>
                  <a:off x="1834" y="3192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1" name="Line 69"/>
                <p:cNvSpPr>
                  <a:spLocks noChangeShapeType="1"/>
                </p:cNvSpPr>
                <p:nvPr/>
              </p:nvSpPr>
              <p:spPr bwMode="auto">
                <a:xfrm>
                  <a:off x="2286" y="3072"/>
                  <a:ext cx="25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12" name="Group 70"/>
                <p:cNvGrpSpPr>
                  <a:grpSpLocks/>
                </p:cNvGrpSpPr>
                <p:nvPr/>
              </p:nvGrpSpPr>
              <p:grpSpPr bwMode="auto">
                <a:xfrm>
                  <a:off x="1887" y="3072"/>
                  <a:ext cx="417" cy="120"/>
                  <a:chOff x="1296" y="3528"/>
                  <a:chExt cx="732" cy="264"/>
                </a:xfrm>
              </p:grpSpPr>
              <p:sp>
                <p:nvSpPr>
                  <p:cNvPr id="116" name="Arc 71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7" name="Arc 72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544" y="2640"/>
                  <a:ext cx="193" cy="43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4" name="Line 74"/>
                <p:cNvSpPr>
                  <a:spLocks noChangeShapeType="1"/>
                </p:cNvSpPr>
                <p:nvPr/>
              </p:nvSpPr>
              <p:spPr bwMode="auto">
                <a:xfrm>
                  <a:off x="2737" y="2640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5" name="Line 75"/>
                <p:cNvSpPr>
                  <a:spLocks noChangeShapeType="1"/>
                </p:cNvSpPr>
                <p:nvPr/>
              </p:nvSpPr>
              <p:spPr bwMode="auto">
                <a:xfrm>
                  <a:off x="2790" y="2640"/>
                  <a:ext cx="186" cy="581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66598" name="Line 38"/>
            <p:cNvSpPr>
              <a:spLocks noChangeShapeType="1"/>
            </p:cNvSpPr>
            <p:nvPr/>
          </p:nvSpPr>
          <p:spPr bwMode="auto">
            <a:xfrm flipH="1">
              <a:off x="1790700" y="5146221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25" name="Text Box 165"/>
            <p:cNvSpPr txBox="1">
              <a:spLocks noChangeArrowheads="1"/>
            </p:cNvSpPr>
            <p:nvPr/>
          </p:nvSpPr>
          <p:spPr bwMode="auto">
            <a:xfrm>
              <a:off x="7695390" y="4348471"/>
              <a:ext cx="611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/>
                <a:t>Sync</a:t>
              </a:r>
              <a:endParaRPr lang="en-GB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5448300" y="4688196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 Box 148"/>
            <p:cNvSpPr txBox="1">
              <a:spLocks noChangeArrowheads="1"/>
            </p:cNvSpPr>
            <p:nvPr/>
          </p:nvSpPr>
          <p:spPr bwMode="auto">
            <a:xfrm>
              <a:off x="5454743" y="4307196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smtClean="0"/>
                <a:t>1 </a:t>
              </a:r>
              <a:r>
                <a:rPr lang="it-IT" dirty="0"/>
                <a:t>s</a:t>
              </a:r>
              <a:endParaRPr lang="en-GB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5400000">
              <a:off x="5397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5905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689100" y="3896891"/>
              <a:ext cx="7924800" cy="1549368"/>
              <a:chOff x="1266825" y="1126395"/>
              <a:chExt cx="5943600" cy="1549368"/>
            </a:xfrm>
          </p:grpSpPr>
          <p:sp>
            <p:nvSpPr>
              <p:cNvPr id="66605" name="Line 45"/>
              <p:cNvSpPr>
                <a:spLocks noChangeShapeType="1"/>
              </p:cNvSpPr>
              <p:nvPr/>
            </p:nvSpPr>
            <p:spPr bwMode="auto">
              <a:xfrm>
                <a:off x="6114442" y="2260711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5" name="Group 46"/>
              <p:cNvGrpSpPr>
                <a:grpSpLocks/>
              </p:cNvGrpSpPr>
              <p:nvPr/>
            </p:nvGrpSpPr>
            <p:grpSpPr bwMode="auto">
              <a:xfrm>
                <a:off x="5482144" y="2260711"/>
                <a:ext cx="674451" cy="115293"/>
                <a:chOff x="1296" y="3528"/>
                <a:chExt cx="732" cy="264"/>
              </a:xfrm>
            </p:grpSpPr>
            <p:sp>
              <p:nvSpPr>
                <p:cNvPr id="66607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08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09" name="Line 49"/>
              <p:cNvSpPr>
                <a:spLocks noChangeShapeType="1"/>
              </p:cNvSpPr>
              <p:nvPr/>
            </p:nvSpPr>
            <p:spPr bwMode="auto">
              <a:xfrm flipV="1">
                <a:off x="6578127" y="1753425"/>
                <a:ext cx="252919" cy="5072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0" name="Line 50"/>
              <p:cNvSpPr>
                <a:spLocks noChangeShapeType="1"/>
              </p:cNvSpPr>
              <p:nvPr/>
            </p:nvSpPr>
            <p:spPr bwMode="auto">
              <a:xfrm>
                <a:off x="6831046" y="1753425"/>
                <a:ext cx="8430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1" name="Line 51"/>
              <p:cNvSpPr>
                <a:spLocks noChangeShapeType="1"/>
              </p:cNvSpPr>
              <p:nvPr/>
            </p:nvSpPr>
            <p:spPr bwMode="auto">
              <a:xfrm>
                <a:off x="6915353" y="1753425"/>
                <a:ext cx="295072" cy="9223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7" name="Line 57"/>
              <p:cNvSpPr>
                <a:spLocks noChangeShapeType="1"/>
              </p:cNvSpPr>
              <p:nvPr/>
            </p:nvSpPr>
            <p:spPr bwMode="auto">
              <a:xfrm>
                <a:off x="4133242" y="2376003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3500944" y="2376004"/>
                <a:ext cx="642836" cy="63222"/>
                <a:chOff x="1296" y="3528"/>
                <a:chExt cx="732" cy="264"/>
              </a:xfrm>
            </p:grpSpPr>
            <p:sp>
              <p:nvSpPr>
                <p:cNvPr id="66619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0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>
                <a:off x="1266825" y="2629725"/>
                <a:ext cx="168275" cy="46038"/>
                <a:chOff x="432" y="3312"/>
                <a:chExt cx="192" cy="192"/>
              </a:xfrm>
            </p:grpSpPr>
            <p:sp>
              <p:nvSpPr>
                <p:cNvPr id="66626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7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28" name="Line 68"/>
              <p:cNvSpPr>
                <a:spLocks noChangeShapeType="1"/>
              </p:cNvSpPr>
              <p:nvPr/>
            </p:nvSpPr>
            <p:spPr bwMode="auto">
              <a:xfrm>
                <a:off x="1435100" y="2629725"/>
                <a:ext cx="8413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29" name="Line 69"/>
              <p:cNvSpPr>
                <a:spLocks noChangeShapeType="1"/>
              </p:cNvSpPr>
              <p:nvPr/>
            </p:nvSpPr>
            <p:spPr bwMode="auto">
              <a:xfrm>
                <a:off x="2152650" y="2439225"/>
                <a:ext cx="409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1519238" y="2439225"/>
                <a:ext cx="661988" cy="190500"/>
                <a:chOff x="1296" y="3528"/>
                <a:chExt cx="732" cy="264"/>
              </a:xfrm>
            </p:grpSpPr>
            <p:sp>
              <p:nvSpPr>
                <p:cNvPr id="66631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32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562225" y="1856636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Text Box 148"/>
              <p:cNvSpPr txBox="1">
                <a:spLocks noChangeArrowheads="1"/>
              </p:cNvSpPr>
              <p:nvPr/>
            </p:nvSpPr>
            <p:spPr bwMode="auto">
              <a:xfrm>
                <a:off x="2557739" y="1126395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  <p:cxnSp>
            <p:nvCxnSpPr>
              <p:cNvPr id="94" name="Straight Arrow Connector 93"/>
              <p:cNvCxnSpPr/>
              <p:nvPr/>
            </p:nvCxnSpPr>
            <p:spPr bwMode="auto">
              <a:xfrm>
                <a:off x="4620829" y="1860521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Text Box 148"/>
              <p:cNvSpPr txBox="1">
                <a:spLocks noChangeArrowheads="1"/>
              </p:cNvSpPr>
              <p:nvPr/>
            </p:nvSpPr>
            <p:spPr bwMode="auto">
              <a:xfrm>
                <a:off x="4616343" y="1130280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</p:grpSp>
      </p:grpSp>
      <p:pic>
        <p:nvPicPr>
          <p:cNvPr id="1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56189" r="3249" b="2285"/>
          <a:stretch/>
        </p:blipFill>
        <p:spPr bwMode="auto">
          <a:xfrm>
            <a:off x="3142866" y="1305345"/>
            <a:ext cx="7474783" cy="25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8312132" y="3798053"/>
            <a:ext cx="29694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 smtClean="0"/>
              <a:t>Courtesy K. Noda – CAS Medical)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93495"/>
            <a:ext cx="2026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Use remaining beam after slice completion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572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14368" y="1351182"/>
            <a:ext cx="3483440" cy="4950185"/>
            <a:chOff x="2895600" y="1351181"/>
            <a:chExt cx="2612580" cy="4950185"/>
          </a:xfrm>
        </p:grpSpPr>
        <p:sp>
          <p:nvSpPr>
            <p:cNvPr id="57399" name="Rectangle 4"/>
            <p:cNvSpPr>
              <a:spLocks noChangeAspect="1" noChangeArrowheads="1"/>
            </p:cNvSpPr>
            <p:nvPr/>
          </p:nvSpPr>
          <p:spPr bwMode="auto">
            <a:xfrm>
              <a:off x="4059458" y="3369592"/>
              <a:ext cx="627144" cy="4060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1" name="Freeform 6"/>
            <p:cNvSpPr>
              <a:spLocks noChangeAspect="1"/>
            </p:cNvSpPr>
            <p:nvPr/>
          </p:nvSpPr>
          <p:spPr bwMode="auto">
            <a:xfrm>
              <a:off x="3624841" y="2431686"/>
              <a:ext cx="836828" cy="13496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60000 65536"/>
                <a:gd name="T7" fmla="*/ 0 60000 65536"/>
                <a:gd name="T8" fmla="*/ 0 60000 65536"/>
                <a:gd name="T9" fmla="*/ 0 w 20000"/>
                <a:gd name="T10" fmla="*/ 0 h 20000"/>
                <a:gd name="T11" fmla="*/ 20000 w 20000"/>
                <a:gd name="T12" fmla="*/ 20000 h 20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00" h="20000">
                  <a:moveTo>
                    <a:pt x="0" y="0"/>
                  </a:moveTo>
                  <a:lnTo>
                    <a:pt x="9991" y="19989"/>
                  </a:lnTo>
                  <a:lnTo>
                    <a:pt x="19982" y="0"/>
                  </a:lnTo>
                </a:path>
              </a:pathLst>
            </a:custGeom>
            <a:solidFill>
              <a:srgbClr val="FF9191"/>
            </a:solidFill>
            <a:ln w="9525">
              <a:noFill/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7" name="Line 12"/>
            <p:cNvSpPr>
              <a:spLocks noChangeAspect="1" noChangeShapeType="1"/>
            </p:cNvSpPr>
            <p:nvPr/>
          </p:nvSpPr>
          <p:spPr bwMode="auto">
            <a:xfrm>
              <a:off x="3601967" y="1894106"/>
              <a:ext cx="1906" cy="21808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8" name="Line 13"/>
            <p:cNvSpPr>
              <a:spLocks noChangeAspect="1" noChangeShapeType="1"/>
            </p:cNvSpPr>
            <p:nvPr/>
          </p:nvSpPr>
          <p:spPr bwMode="auto">
            <a:xfrm flipH="1">
              <a:off x="3415158" y="3781355"/>
              <a:ext cx="18566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15" name="Rectangle 20"/>
            <p:cNvSpPr>
              <a:spLocks noChangeAspect="1" noChangeArrowheads="1"/>
            </p:cNvSpPr>
            <p:nvPr/>
          </p:nvSpPr>
          <p:spPr bwMode="auto">
            <a:xfrm>
              <a:off x="4983971" y="3794699"/>
              <a:ext cx="524209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Symbol" pitchFamily="18" charset="2"/>
                </a:rPr>
                <a:t>D</a:t>
              </a:r>
              <a:r>
                <a:rPr lang="en-US" i="1">
                  <a:latin typeface="Times New Roman" pitchFamily="18" charset="0"/>
                </a:rPr>
                <a:t>p</a:t>
              </a:r>
              <a:r>
                <a:rPr lang="en-US">
                  <a:latin typeface="Times New Roman" pitchFamily="18" charset="0"/>
                </a:rPr>
                <a:t>/</a:t>
              </a:r>
              <a:r>
                <a:rPr lang="en-US" i="1">
                  <a:latin typeface="Times New Roman" pitchFamily="18" charset="0"/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7416" name="Rectangle 21"/>
            <p:cNvSpPr>
              <a:spLocks noChangeAspect="1" noChangeArrowheads="1"/>
            </p:cNvSpPr>
            <p:nvPr/>
          </p:nvSpPr>
          <p:spPr bwMode="auto">
            <a:xfrm>
              <a:off x="3624841" y="1951295"/>
              <a:ext cx="941669" cy="40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  <p:sp>
          <p:nvSpPr>
            <p:cNvPr id="57419" name="Line 24"/>
            <p:cNvSpPr>
              <a:spLocks noChangeAspect="1" noChangeShapeType="1"/>
            </p:cNvSpPr>
            <p:nvPr/>
          </p:nvSpPr>
          <p:spPr bwMode="auto">
            <a:xfrm>
              <a:off x="3624841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0" name="Line 25"/>
            <p:cNvSpPr>
              <a:spLocks noChangeAspect="1" noChangeShapeType="1"/>
            </p:cNvSpPr>
            <p:nvPr/>
          </p:nvSpPr>
          <p:spPr bwMode="auto">
            <a:xfrm flipH="1">
              <a:off x="4042302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1" name="Line 26"/>
            <p:cNvSpPr>
              <a:spLocks noChangeAspect="1" noChangeShapeType="1"/>
            </p:cNvSpPr>
            <p:nvPr/>
          </p:nvSpPr>
          <p:spPr bwMode="auto">
            <a:xfrm flipH="1">
              <a:off x="4244361" y="3583099"/>
              <a:ext cx="3145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med"/>
              <a:tailEnd type="triangl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7" name="Rectangle 32"/>
            <p:cNvSpPr>
              <a:spLocks noChangeAspect="1" noChangeArrowheads="1"/>
            </p:cNvSpPr>
            <p:nvPr/>
          </p:nvSpPr>
          <p:spPr bwMode="auto">
            <a:xfrm>
              <a:off x="4566511" y="2565128"/>
              <a:ext cx="314525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(</a:t>
              </a:r>
              <a:r>
                <a:rPr lang="en-US" i="1">
                  <a:latin typeface="Times New Roman" pitchFamily="18" charset="0"/>
                </a:rPr>
                <a:t>b</a:t>
              </a:r>
              <a:r>
                <a:rPr lang="en-US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57348" name="Text Box 35"/>
            <p:cNvSpPr txBox="1">
              <a:spLocks noChangeArrowheads="1"/>
            </p:cNvSpPr>
            <p:nvPr/>
          </p:nvSpPr>
          <p:spPr bwMode="auto">
            <a:xfrm>
              <a:off x="2895600" y="1351181"/>
              <a:ext cx="2286000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Amplitude-momentum</a:t>
              </a:r>
            </a:p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selection</a:t>
              </a:r>
            </a:p>
          </p:txBody>
        </p:sp>
        <p:grpSp>
          <p:nvGrpSpPr>
            <p:cNvPr id="4" name="Group 38"/>
            <p:cNvGrpSpPr>
              <a:grpSpLocks noChangeAspect="1"/>
            </p:cNvGrpSpPr>
            <p:nvPr/>
          </p:nvGrpSpPr>
          <p:grpSpPr bwMode="auto">
            <a:xfrm>
              <a:off x="3210179" y="4147996"/>
              <a:ext cx="2186750" cy="2153370"/>
              <a:chOff x="2435" y="2508"/>
              <a:chExt cx="1063" cy="1047"/>
            </a:xfrm>
          </p:grpSpPr>
          <p:sp>
            <p:nvSpPr>
              <p:cNvPr id="57387" name="AutoShape 39"/>
              <p:cNvSpPr>
                <a:spLocks noChangeAspect="1" noChangeArrowheads="1"/>
              </p:cNvSpPr>
              <p:nvPr/>
            </p:nvSpPr>
            <p:spPr bwMode="auto">
              <a:xfrm rot="8908249">
                <a:off x="2831" y="2931"/>
                <a:ext cx="276" cy="311"/>
              </a:xfrm>
              <a:prstGeom prst="triangle">
                <a:avLst>
                  <a:gd name="adj" fmla="val 21016"/>
                </a:avLst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8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966" y="2514"/>
                <a:ext cx="0" cy="104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9" name="Line 41"/>
              <p:cNvSpPr>
                <a:spLocks noChangeAspect="1" noChangeShapeType="1"/>
              </p:cNvSpPr>
              <p:nvPr/>
            </p:nvSpPr>
            <p:spPr bwMode="auto">
              <a:xfrm>
                <a:off x="2435" y="3034"/>
                <a:ext cx="106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0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989" y="2508"/>
                <a:ext cx="95" cy="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>
                    <a:latin typeface="Times New Roman" pitchFamily="18" charset="0"/>
                  </a:rPr>
                  <a:t>X’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391" name="Line 43"/>
              <p:cNvSpPr>
                <a:spLocks noChangeAspect="1" noChangeShapeType="1"/>
              </p:cNvSpPr>
              <p:nvPr/>
            </p:nvSpPr>
            <p:spPr bwMode="auto">
              <a:xfrm>
                <a:off x="3226" y="2543"/>
                <a:ext cx="0" cy="9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2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233" y="3037"/>
                <a:ext cx="215" cy="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 dirty="0">
                    <a:latin typeface="Times New Roman" pitchFamily="18" charset="0"/>
                  </a:rPr>
                  <a:t>X</a:t>
                </a:r>
                <a:r>
                  <a:rPr lang="en-US" baseline="-25000" dirty="0">
                    <a:latin typeface="Times New Roman" pitchFamily="18" charset="0"/>
                  </a:rPr>
                  <a:t>ES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57393" name="Line 45"/>
              <p:cNvSpPr>
                <a:spLocks noChangeAspect="1" noChangeShapeType="1"/>
              </p:cNvSpPr>
              <p:nvPr/>
            </p:nvSpPr>
            <p:spPr bwMode="auto">
              <a:xfrm flipV="1">
                <a:off x="2793" y="2599"/>
                <a:ext cx="536" cy="4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4" name="Line 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54" y="2948"/>
                <a:ext cx="643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5" name="Line 47"/>
              <p:cNvSpPr>
                <a:spLocks noChangeAspect="1" noChangeShapeType="1"/>
              </p:cNvSpPr>
              <p:nvPr/>
            </p:nvSpPr>
            <p:spPr bwMode="auto">
              <a:xfrm>
                <a:off x="3015" y="2863"/>
                <a:ext cx="157" cy="5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6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961" y="2713"/>
                <a:ext cx="377" cy="3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7" name="Line 49"/>
              <p:cNvSpPr>
                <a:spLocks noChangeAspect="1" noChangeShapeType="1"/>
              </p:cNvSpPr>
              <p:nvPr/>
            </p:nvSpPr>
            <p:spPr bwMode="auto">
              <a:xfrm>
                <a:off x="2961" y="3034"/>
                <a:ext cx="117" cy="3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8" name="Line 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74" y="2879"/>
                <a:ext cx="490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326501" y="1351182"/>
            <a:ext cx="2915667" cy="4937845"/>
            <a:chOff x="6326501" y="1351182"/>
            <a:chExt cx="2915667" cy="4937845"/>
          </a:xfrm>
        </p:grpSpPr>
        <p:sp>
          <p:nvSpPr>
            <p:cNvPr id="56" name="AutoShape 39"/>
            <p:cNvSpPr>
              <a:spLocks noChangeAspect="1" noChangeArrowheads="1"/>
            </p:cNvSpPr>
            <p:nvPr/>
          </p:nvSpPr>
          <p:spPr bwMode="auto">
            <a:xfrm rot="8908249">
              <a:off x="7532424" y="5074302"/>
              <a:ext cx="511286" cy="432000"/>
            </a:xfrm>
            <a:prstGeom prst="triangle">
              <a:avLst>
                <a:gd name="adj" fmla="val 2101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326501" y="1351182"/>
              <a:ext cx="2915667" cy="4937845"/>
              <a:chOff x="5604700" y="1351181"/>
              <a:chExt cx="2186750" cy="4937845"/>
            </a:xfrm>
          </p:grpSpPr>
          <p:sp>
            <p:nvSpPr>
              <p:cNvPr id="5740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5820799" y="2298244"/>
                <a:ext cx="1465878" cy="539486"/>
              </a:xfrm>
              <a:prstGeom prst="rect">
                <a:avLst/>
              </a:prstGeom>
              <a:solidFill>
                <a:srgbClr val="FF919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5" name="Line 10"/>
              <p:cNvSpPr>
                <a:spLocks noChangeAspect="1" noChangeShapeType="1"/>
              </p:cNvSpPr>
              <p:nvPr/>
            </p:nvSpPr>
            <p:spPr bwMode="auto">
              <a:xfrm>
                <a:off x="5799831" y="1894106"/>
                <a:ext cx="0" cy="21808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6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5611116" y="3781355"/>
                <a:ext cx="18566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7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7179929" y="3787074"/>
                <a:ext cx="524209" cy="406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Symbol" pitchFamily="18" charset="2"/>
                  </a:rPr>
                  <a:t>D</a:t>
                </a:r>
                <a:r>
                  <a:rPr lang="en-US" i="1">
                    <a:latin typeface="Times New Roman" pitchFamily="18" charset="0"/>
                  </a:rPr>
                  <a:t>p</a:t>
                </a:r>
                <a:r>
                  <a:rPr lang="en-US">
                    <a:latin typeface="Times New Roman" pitchFamily="18" charset="0"/>
                  </a:rPr>
                  <a:t>/</a:t>
                </a:r>
                <a:r>
                  <a:rPr lang="en-US" i="1">
                    <a:latin typeface="Times New Roman" pitchFamily="18" charset="0"/>
                  </a:rPr>
                  <a:t>p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41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5820799" y="1943670"/>
                <a:ext cx="941669" cy="404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Times New Roman" pitchFamily="18" charset="0"/>
                  </a:rPr>
                  <a:t>Amplitude</a:t>
                </a:r>
              </a:p>
            </p:txBody>
          </p:sp>
          <p:sp>
            <p:nvSpPr>
              <p:cNvPr id="57422" name="Line 27"/>
              <p:cNvSpPr>
                <a:spLocks noChangeAspect="1" noChangeShapeType="1"/>
              </p:cNvSpPr>
              <p:nvPr/>
            </p:nvSpPr>
            <p:spPr bwMode="auto">
              <a:xfrm>
                <a:off x="5820799" y="2837731"/>
                <a:ext cx="146587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3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6343102" y="3239963"/>
                <a:ext cx="106748" cy="5413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4" name="Line 29"/>
              <p:cNvSpPr>
                <a:spLocks noChangeAspect="1" noChangeShapeType="1"/>
              </p:cNvSpPr>
              <p:nvPr/>
            </p:nvSpPr>
            <p:spPr bwMode="auto">
              <a:xfrm>
                <a:off x="6400288" y="2837731"/>
                <a:ext cx="0" cy="53948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triangl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5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6343102" y="2702382"/>
                <a:ext cx="106748" cy="53948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8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6762469" y="2971173"/>
                <a:ext cx="314525" cy="406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l"/>
                <a:r>
                  <a:rPr lang="en-US">
                    <a:latin typeface="Times New Roman" pitchFamily="18" charset="0"/>
                  </a:rPr>
                  <a:t>(</a:t>
                </a:r>
                <a:r>
                  <a:rPr lang="en-US" i="1">
                    <a:latin typeface="Times New Roman" pitchFamily="18" charset="0"/>
                  </a:rPr>
                  <a:t>c</a:t>
                </a:r>
                <a:r>
                  <a:rPr lang="en-US"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57349" name="Text Box 36"/>
              <p:cNvSpPr txBox="1">
                <a:spLocks noChangeArrowheads="1"/>
              </p:cNvSpPr>
              <p:nvPr/>
            </p:nvSpPr>
            <p:spPr bwMode="auto">
              <a:xfrm>
                <a:off x="5638800" y="1351181"/>
                <a:ext cx="1323975" cy="50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solidFill>
                      <a:schemeClr val="accent1"/>
                    </a:solidFill>
                    <a:latin typeface="Times New Roman" pitchFamily="18" charset="0"/>
                  </a:rPr>
                  <a:t>RF-KO</a:t>
                </a:r>
              </a:p>
            </p:txBody>
          </p:sp>
          <p:grpSp>
            <p:nvGrpSpPr>
              <p:cNvPr id="5" name="Group 51"/>
              <p:cNvGrpSpPr>
                <a:grpSpLocks noChangeAspect="1"/>
              </p:cNvGrpSpPr>
              <p:nvPr/>
            </p:nvGrpSpPr>
            <p:grpSpPr bwMode="auto">
              <a:xfrm>
                <a:off x="5604700" y="4135656"/>
                <a:ext cx="2186750" cy="2153370"/>
                <a:chOff x="3599" y="2502"/>
                <a:chExt cx="1063" cy="1047"/>
              </a:xfrm>
            </p:grpSpPr>
            <p:sp>
              <p:nvSpPr>
                <p:cNvPr id="57376" name="Line 5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130" y="2508"/>
                  <a:ext cx="0" cy="104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77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3599" y="3028"/>
                  <a:ext cx="106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78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153" y="2502"/>
                  <a:ext cx="95" cy="8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12700" tIns="12700" rIns="12700" bIns="12700"/>
                <a:lstStyle/>
                <a:p>
                  <a:r>
                    <a:rPr lang="en-US" i="1">
                      <a:latin typeface="Times New Roman" pitchFamily="18" charset="0"/>
                    </a:rPr>
                    <a:t>X’</a:t>
                  </a:r>
                  <a:endParaRPr lang="en-US">
                    <a:latin typeface="Times New Roman" pitchFamily="18" charset="0"/>
                  </a:endParaRPr>
                </a:p>
              </p:txBody>
            </p:sp>
            <p:sp>
              <p:nvSpPr>
                <p:cNvPr id="57379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4390" y="2537"/>
                  <a:ext cx="0" cy="9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0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4397" y="3031"/>
                  <a:ext cx="222" cy="18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12700" tIns="12700" rIns="12700" bIns="12700"/>
                <a:lstStyle/>
                <a:p>
                  <a:r>
                    <a:rPr lang="en-US" i="1" dirty="0">
                      <a:latin typeface="Times New Roman" pitchFamily="18" charset="0"/>
                    </a:rPr>
                    <a:t>X</a:t>
                  </a:r>
                  <a:r>
                    <a:rPr lang="en-US" baseline="-25000" dirty="0">
                      <a:latin typeface="Times New Roman" pitchFamily="18" charset="0"/>
                    </a:rPr>
                    <a:t>ES</a:t>
                  </a:r>
                  <a:endParaRPr lang="en-US" dirty="0">
                    <a:latin typeface="Times New Roman" pitchFamily="18" charset="0"/>
                  </a:endParaRPr>
                </a:p>
              </p:txBody>
            </p:sp>
            <p:sp>
              <p:nvSpPr>
                <p:cNvPr id="57381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57" y="2593"/>
                  <a:ext cx="536" cy="4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2" name="Line 5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618" y="2942"/>
                  <a:ext cx="643" cy="20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3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4179" y="2857"/>
                  <a:ext cx="157" cy="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4" name="Line 61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4079" y="2955"/>
                  <a:ext cx="54" cy="5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5" name="Line 62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4094" y="3036"/>
                  <a:ext cx="27" cy="5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7386" name="Line 63"/>
                <p:cNvSpPr>
                  <a:spLocks noChangeAspect="1" noChangeShapeType="1"/>
                </p:cNvSpPr>
                <p:nvPr/>
              </p:nvSpPr>
              <p:spPr bwMode="auto">
                <a:xfrm rot="10800000" flipH="1">
                  <a:off x="4139" y="2989"/>
                  <a:ext cx="72" cy="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57355" name="Line 84"/>
              <p:cNvSpPr>
                <a:spLocks noChangeShapeType="1"/>
              </p:cNvSpPr>
              <p:nvPr/>
            </p:nvSpPr>
            <p:spPr bwMode="auto">
              <a:xfrm flipV="1">
                <a:off x="6019800" y="2503706"/>
                <a:ext cx="762000" cy="685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206933" name="Rectangle 8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dirty="0" err="1" smtClean="0"/>
              <a:t>Implementation</a:t>
            </a:r>
            <a:r>
              <a:rPr lang="it-IT" dirty="0" smtClean="0"/>
              <a:t> of RFKO in </a:t>
            </a:r>
            <a:r>
              <a:rPr lang="it-IT" dirty="0" err="1" smtClean="0"/>
              <a:t>addition</a:t>
            </a:r>
            <a:r>
              <a:rPr lang="it-IT" dirty="0" smtClean="0"/>
              <a:t> to </a:t>
            </a:r>
            <a:r>
              <a:rPr lang="it-IT" dirty="0" err="1" smtClean="0"/>
              <a:t>betatron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0293" y="215336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Standard </a:t>
            </a:r>
            <a:r>
              <a:rPr lang="it-IT" sz="2000" dirty="0" err="1" smtClean="0"/>
              <a:t>method</a:t>
            </a:r>
            <a:endParaRPr lang="it-IT" sz="2000" dirty="0" smtClean="0"/>
          </a:p>
          <a:p>
            <a:r>
              <a:rPr lang="it-IT" sz="2000" dirty="0" err="1" smtClean="0"/>
              <a:t>at</a:t>
            </a:r>
            <a:r>
              <a:rPr lang="it-IT" sz="2000" dirty="0" smtClean="0"/>
              <a:t> CNAO</a:t>
            </a:r>
            <a:endParaRPr lang="en-GB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9124224" y="2013891"/>
            <a:ext cx="22810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Being</a:t>
            </a:r>
            <a:r>
              <a:rPr lang="it-IT" sz="2000" dirty="0" smtClean="0"/>
              <a:t> </a:t>
            </a:r>
            <a:r>
              <a:rPr lang="it-IT" sz="2000" dirty="0" err="1" smtClean="0"/>
              <a:t>implemented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for multi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endParaRPr lang="it-IT" sz="2000" dirty="0"/>
          </a:p>
          <a:p>
            <a:r>
              <a:rPr lang="it-IT" sz="2000" dirty="0" err="1" smtClean="0"/>
              <a:t>extraction</a:t>
            </a:r>
            <a:r>
              <a:rPr lang="it-IT" sz="2000" dirty="0" smtClean="0"/>
              <a:t> </a:t>
            </a:r>
            <a:r>
              <a:rPr lang="it-IT" sz="2000" dirty="0" err="1" smtClean="0"/>
              <a:t>studies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 smtClean="0"/>
              <a:t>direct</a:t>
            </a:r>
            <a:r>
              <a:rPr lang="it-IT" sz="2000" dirty="0" smtClean="0"/>
              <a:t> </a:t>
            </a:r>
            <a:r>
              <a:rPr lang="it-IT" sz="2000" dirty="0" err="1" smtClean="0"/>
              <a:t>comparison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of the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methods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24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HEBT</a:t>
            </a:r>
            <a:endParaRPr lang="en-GB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880388" y="2306637"/>
            <a:ext cx="2241550" cy="1300163"/>
            <a:chOff x="3744" y="1379"/>
            <a:chExt cx="1412" cy="819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990" y="1379"/>
              <a:ext cx="116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it-IT" b="1" dirty="0"/>
                <a:t>60-250 </a:t>
              </a:r>
              <a:r>
                <a:rPr lang="it-IT" b="1" dirty="0" err="1"/>
                <a:t>MeV</a:t>
              </a:r>
              <a:r>
                <a:rPr lang="it-IT" b="1" dirty="0"/>
                <a:t> p</a:t>
              </a:r>
            </a:p>
            <a:p>
              <a:pPr algn="l" eaLnBrk="1" hangingPunct="1"/>
              <a:r>
                <a:rPr lang="it-IT" b="1" dirty="0"/>
                <a:t>120-400 </a:t>
              </a:r>
              <a:r>
                <a:rPr lang="it-IT" b="1" dirty="0" err="1"/>
                <a:t>MeV</a:t>
              </a:r>
              <a:r>
                <a:rPr lang="it-IT" b="1" dirty="0"/>
                <a:t>/u C</a:t>
              </a:r>
              <a:endParaRPr lang="en-GB" b="1" dirty="0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744" y="1791"/>
              <a:ext cx="14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it-IT" dirty="0">
                  <a:latin typeface="Times New Roman" pitchFamily="18" charset="0"/>
                </a:rPr>
                <a:t> </a:t>
              </a:r>
              <a:r>
                <a:rPr lang="it-IT" b="1" dirty="0"/>
                <a:t>10</a:t>
              </a:r>
              <a:r>
                <a:rPr lang="it-IT" b="1" baseline="30000" dirty="0"/>
                <a:t>10</a:t>
              </a:r>
              <a:r>
                <a:rPr lang="it-IT" b="1" dirty="0"/>
                <a:t> p/</a:t>
              </a:r>
              <a:r>
                <a:rPr lang="it-IT" b="1" dirty="0" err="1"/>
                <a:t>spill</a:t>
              </a:r>
              <a:r>
                <a:rPr lang="it-IT" b="1" dirty="0"/>
                <a:t> (~2nA)</a:t>
              </a:r>
            </a:p>
            <a:p>
              <a:pPr algn="l" eaLnBrk="1" hangingPunct="1"/>
              <a:r>
                <a:rPr lang="it-IT" b="1" dirty="0"/>
                <a:t> 4 10</a:t>
              </a:r>
              <a:r>
                <a:rPr lang="it-IT" b="1" baseline="30000" dirty="0"/>
                <a:t>8</a:t>
              </a:r>
              <a:r>
                <a:rPr lang="it-IT" b="1" dirty="0"/>
                <a:t> C/</a:t>
              </a:r>
              <a:r>
                <a:rPr lang="it-IT" b="1" dirty="0" err="1"/>
                <a:t>spill</a:t>
              </a:r>
              <a:r>
                <a:rPr lang="it-IT" b="1" dirty="0"/>
                <a:t> (~0.4nA)</a:t>
              </a:r>
              <a:endParaRPr lang="en-GB" b="1" dirty="0"/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90929" y="3873619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0189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Chopper</a:t>
            </a:r>
            <a:endParaRPr lang="en-GB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9901" y="1115380"/>
            <a:ext cx="30398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it-IT" b="1" dirty="0"/>
              <a:t>Fast turn on/off for the </a:t>
            </a:r>
            <a:r>
              <a:rPr lang="it-IT" b="1" dirty="0" err="1" smtClean="0"/>
              <a:t>beam</a:t>
            </a:r>
            <a:r>
              <a:rPr lang="it-IT" b="1" dirty="0" smtClean="0"/>
              <a:t> </a:t>
            </a:r>
            <a:endParaRPr lang="it-IT" b="1" dirty="0"/>
          </a:p>
          <a:p>
            <a:pPr algn="l" eaLnBrk="1" hangingPunct="1"/>
            <a:endParaRPr lang="it-IT" b="1" dirty="0"/>
          </a:p>
          <a:p>
            <a:pPr algn="l" eaLnBrk="1" hangingPunct="1"/>
            <a:r>
              <a:rPr lang="it-IT" b="1" dirty="0" err="1"/>
              <a:t>Intrinsically</a:t>
            </a:r>
            <a:r>
              <a:rPr lang="it-IT" b="1" dirty="0"/>
              <a:t> </a:t>
            </a:r>
            <a:r>
              <a:rPr lang="it-IT" b="1" dirty="0" err="1" smtClean="0"/>
              <a:t>safe</a:t>
            </a:r>
            <a:endParaRPr lang="it-IT" b="1" dirty="0"/>
          </a:p>
        </p:txBody>
      </p:sp>
      <p:sp>
        <p:nvSpPr>
          <p:cNvPr id="17" name="TextBox 18"/>
          <p:cNvSpPr txBox="1"/>
          <p:nvPr/>
        </p:nvSpPr>
        <p:spPr>
          <a:xfrm>
            <a:off x="709901" y="2888658"/>
            <a:ext cx="591836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Used</a:t>
            </a:r>
            <a:r>
              <a:rPr lang="it-IT" sz="2000" dirty="0" smtClean="0"/>
              <a:t> for</a:t>
            </a:r>
          </a:p>
          <a:p>
            <a:r>
              <a:rPr lang="it-IT" sz="2000" dirty="0" smtClean="0"/>
              <a:t>- Turn off the </a:t>
            </a:r>
            <a:r>
              <a:rPr lang="it-IT" sz="2000" dirty="0" err="1" smtClean="0"/>
              <a:t>beam</a:t>
            </a:r>
            <a:r>
              <a:rPr lang="it-IT" sz="2000" dirty="0" smtClean="0"/>
              <a:t> in case of </a:t>
            </a:r>
            <a:r>
              <a:rPr lang="it-IT" sz="2000" dirty="0" err="1" smtClean="0"/>
              <a:t>interlocks</a:t>
            </a:r>
            <a:r>
              <a:rPr lang="it-IT" sz="2000" dirty="0" smtClean="0"/>
              <a:t>/</a:t>
            </a:r>
            <a:r>
              <a:rPr lang="it-IT" sz="2000" dirty="0" err="1" smtClean="0"/>
              <a:t>problems</a:t>
            </a:r>
            <a:endParaRPr lang="it-IT" sz="2000" dirty="0" smtClean="0"/>
          </a:p>
          <a:p>
            <a:r>
              <a:rPr lang="it-IT" sz="2000" dirty="0" smtClean="0"/>
              <a:t>- </a:t>
            </a:r>
            <a:r>
              <a:rPr lang="it-IT" sz="2000" dirty="0" err="1" smtClean="0"/>
              <a:t>Irradiation</a:t>
            </a:r>
            <a:r>
              <a:rPr lang="it-IT" sz="2000" dirty="0" smtClean="0"/>
              <a:t> of separated </a:t>
            </a:r>
            <a:r>
              <a:rPr lang="it-IT" sz="2000" dirty="0" err="1" smtClean="0"/>
              <a:t>parts</a:t>
            </a:r>
            <a:r>
              <a:rPr lang="it-IT" sz="2000" dirty="0" smtClean="0"/>
              <a:t> of </a:t>
            </a:r>
            <a:r>
              <a:rPr lang="it-IT" sz="2000" dirty="0" err="1" smtClean="0"/>
              <a:t>slices</a:t>
            </a:r>
            <a:r>
              <a:rPr lang="it-IT" sz="2000" dirty="0" smtClean="0"/>
              <a:t> (</a:t>
            </a:r>
            <a:r>
              <a:rPr lang="it-IT" altLang="it-IT" sz="2000" dirty="0" err="1">
                <a:solidFill>
                  <a:srgbClr val="202124"/>
                </a:solidFill>
              </a:rPr>
              <a:t>if</a:t>
            </a:r>
            <a:r>
              <a:rPr lang="it-IT" altLang="it-IT" sz="2000" dirty="0">
                <a:solidFill>
                  <a:srgbClr val="202124"/>
                </a:solidFill>
              </a:rPr>
              <a:t> </a:t>
            </a:r>
            <a:r>
              <a:rPr lang="it-IT" altLang="it-IT" sz="2000" dirty="0" err="1">
                <a:solidFill>
                  <a:srgbClr val="202124"/>
                </a:solidFill>
              </a:rPr>
              <a:t>two</a:t>
            </a:r>
            <a:r>
              <a:rPr lang="it-IT" altLang="it-IT" sz="2000" dirty="0">
                <a:solidFill>
                  <a:srgbClr val="202124"/>
                </a:solidFill>
              </a:rPr>
              <a:t> </a:t>
            </a:r>
            <a:r>
              <a:rPr lang="it-IT" altLang="it-IT" sz="2000" dirty="0" err="1">
                <a:solidFill>
                  <a:srgbClr val="202124"/>
                </a:solidFill>
              </a:rPr>
              <a:t>voxels</a:t>
            </a:r>
            <a:r>
              <a:rPr lang="it-IT" altLang="it-IT" sz="2000" dirty="0">
                <a:solidFill>
                  <a:srgbClr val="202124"/>
                </a:solidFill>
              </a:rPr>
              <a:t> are far from </a:t>
            </a:r>
            <a:r>
              <a:rPr lang="it-IT" altLang="it-IT" sz="2000" dirty="0" err="1">
                <a:solidFill>
                  <a:srgbClr val="202124"/>
                </a:solidFill>
              </a:rPr>
              <a:t>each</a:t>
            </a:r>
            <a:r>
              <a:rPr lang="it-IT" altLang="it-IT" sz="2000" dirty="0">
                <a:solidFill>
                  <a:srgbClr val="202124"/>
                </a:solidFill>
              </a:rPr>
              <a:t> </a:t>
            </a:r>
            <a:r>
              <a:rPr lang="it-IT" altLang="it-IT" sz="2000" dirty="0" err="1" smtClean="0">
                <a:solidFill>
                  <a:srgbClr val="202124"/>
                </a:solidFill>
              </a:rPr>
              <a:t>other</a:t>
            </a:r>
            <a:r>
              <a:rPr lang="it-IT" altLang="it-IT" sz="2000" dirty="0" smtClean="0">
                <a:solidFill>
                  <a:srgbClr val="202124"/>
                </a:solidFill>
              </a:rPr>
              <a:t> &gt;20mm</a:t>
            </a:r>
            <a:r>
              <a:rPr lang="it-IT" sz="2000" dirty="0" smtClean="0"/>
              <a:t>)</a:t>
            </a:r>
          </a:p>
          <a:p>
            <a:pPr algn="just"/>
            <a:r>
              <a:rPr lang="it-IT" sz="2000" dirty="0" smtClean="0"/>
              <a:t>- </a:t>
            </a:r>
            <a:r>
              <a:rPr lang="it-IT" sz="2000" dirty="0" err="1" smtClean="0"/>
              <a:t>synchronization</a:t>
            </a:r>
            <a:r>
              <a:rPr lang="it-IT" sz="2000" dirty="0" smtClean="0"/>
              <a:t> with </a:t>
            </a:r>
            <a:r>
              <a:rPr lang="it-IT" sz="2000" dirty="0" err="1" smtClean="0"/>
              <a:t>breathing</a:t>
            </a:r>
            <a:r>
              <a:rPr lang="it-IT" sz="2000" dirty="0" smtClean="0"/>
              <a:t>.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t="38446" r="15453" b="25826"/>
          <a:stretch/>
        </p:blipFill>
        <p:spPr>
          <a:xfrm>
            <a:off x="4082076" y="283618"/>
            <a:ext cx="5894772" cy="24502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2676" b="7366"/>
          <a:stretch/>
        </p:blipFill>
        <p:spPr bwMode="auto">
          <a:xfrm>
            <a:off x="6983867" y="2893738"/>
            <a:ext cx="2992519" cy="382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85865" y="50148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The chopper </a:t>
            </a:r>
            <a:r>
              <a:rPr lang="it-IT" dirty="0" err="1"/>
              <a:t>stops</a:t>
            </a:r>
            <a:r>
              <a:rPr lang="it-IT" dirty="0"/>
              <a:t> (and </a:t>
            </a:r>
            <a:r>
              <a:rPr lang="it-IT" dirty="0" err="1"/>
              <a:t>starts</a:t>
            </a:r>
            <a:r>
              <a:rPr lang="it-IT" dirty="0" smtClean="0"/>
              <a:t>)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200 </a:t>
            </a:r>
            <a:r>
              <a:rPr lang="it-IT" dirty="0">
                <a:latin typeface="Symbol" pitchFamily="18" charset="2"/>
              </a:rPr>
              <a:t>m</a:t>
            </a:r>
            <a:r>
              <a:rPr lang="it-IT" dirty="0"/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7036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Synchrotron</a:t>
            </a:r>
            <a:endParaRPr lang="it-IT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1177925"/>
            <a:ext cx="5715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0"/>
          <p:cNvSpPr>
            <a:spLocks noChangeAspect="1" noChangeArrowheads="1"/>
          </p:cNvSpPr>
          <p:nvPr/>
        </p:nvSpPr>
        <p:spPr bwMode="auto">
          <a:xfrm>
            <a:off x="3254375" y="1635125"/>
            <a:ext cx="4721225" cy="4481513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2825750" y="1085850"/>
            <a:ext cx="5578475" cy="557847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963988" y="4002088"/>
            <a:ext cx="173037" cy="1746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it-IT" altLang="en-US" b="0" kern="0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099549" y="1547813"/>
            <a:ext cx="27645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Dipoles</a:t>
            </a:r>
            <a:r>
              <a:rPr lang="it-IT" altLang="it-IT" b="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(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deflection</a:t>
            </a:r>
            <a:r>
              <a:rPr lang="it-IT" altLang="it-IT" b="0" kern="0" dirty="0" smtClean="0">
                <a:solidFill>
                  <a:srgbClr val="000000"/>
                </a:solidFill>
                <a:cs typeface="Arial"/>
                <a:sym typeface="Arial"/>
              </a:rPr>
              <a:t>)</a:t>
            </a:r>
            <a:endParaRPr lang="it-IT" altLang="it-IT" b="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Quadrupoles</a:t>
            </a:r>
            <a:r>
              <a:rPr lang="it-IT" altLang="it-IT" b="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(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focusing</a:t>
            </a:r>
            <a:r>
              <a:rPr lang="it-IT" altLang="it-IT" b="0" kern="0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80 000 km!)</a:t>
            </a:r>
            <a:endParaRPr lang="en-GB" altLang="it-IT" b="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099550" y="3214688"/>
            <a:ext cx="232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kern="0" dirty="0">
                <a:solidFill>
                  <a:srgbClr val="000000"/>
                </a:solidFill>
                <a:cs typeface="Arial"/>
                <a:sym typeface="Arial"/>
              </a:rPr>
              <a:t>RF Cavity (</a:t>
            </a:r>
            <a:r>
              <a:rPr lang="en-GB" altLang="it-IT" b="0" kern="0" dirty="0" smtClean="0">
                <a:solidFill>
                  <a:srgbClr val="000000"/>
                </a:solidFill>
                <a:cs typeface="Arial"/>
                <a:sym typeface="Arial"/>
              </a:rPr>
              <a:t>acceleration)</a:t>
            </a:r>
            <a:endParaRPr lang="en-GB" altLang="it-IT" b="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9099550" y="4178300"/>
            <a:ext cx="17002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R 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fixed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 E 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varies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F 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varies</a:t>
            </a: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/>
            </a:r>
            <a:b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it-IT" altLang="it-IT" b="0" kern="0" dirty="0">
                <a:solidFill>
                  <a:srgbClr val="000000"/>
                </a:solidFill>
                <a:cs typeface="Arial"/>
                <a:sym typeface="Arial"/>
              </a:rPr>
              <a:t>B </a:t>
            </a:r>
            <a:r>
              <a:rPr lang="it-IT" altLang="it-IT" b="0" kern="0" dirty="0" err="1" smtClean="0">
                <a:solidFill>
                  <a:srgbClr val="000000"/>
                </a:solidFill>
                <a:cs typeface="Arial"/>
                <a:sym typeface="Arial"/>
              </a:rPr>
              <a:t>varies</a:t>
            </a:r>
            <a:endParaRPr lang="en-US" altLang="it-IT" b="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7975600" y="1806575"/>
            <a:ext cx="1123950" cy="5984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8128000" y="2914650"/>
            <a:ext cx="971550" cy="60007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5732463" y="1581150"/>
            <a:ext cx="3367087" cy="212883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910263" y="3802063"/>
            <a:ext cx="12319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it-IT" sz="1400" kern="0" dirty="0">
                <a:solidFill>
                  <a:srgbClr val="000000"/>
                </a:solidFill>
                <a:cs typeface="Arial"/>
                <a:sym typeface="Arial"/>
              </a:rPr>
              <a:t>Sorgenti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rot="5400000" flipH="1" flipV="1">
            <a:off x="6163469" y="3410744"/>
            <a:ext cx="754063" cy="2857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13" idx="0"/>
          </p:cNvCxnSpPr>
          <p:nvPr/>
        </p:nvCxnSpPr>
        <p:spPr bwMode="auto">
          <a:xfrm rot="16200000" flipV="1">
            <a:off x="5983288" y="3259138"/>
            <a:ext cx="469900" cy="61595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650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C -0.00078 0.01365 -0.01432 0.06689 -0.0151 0.08588 C -0.01575 0.10439 -0.0112 0.15324 0.00313 0.18426 C 0.01068 0.20532 0.02761 0.22338 0.04805 0.24652 C 0.06849 0.26944 0.10482 0.30995 0.12578 0.32268 C 0.13998 0.32569 0.15469 0.32731 0.16862 0.32569 C 0.18255 0.32106 0.20182 0.31689 0.2086 0.31134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44 0.3493 C 0.028 0.36319 -0.07669 0.20787 -0.08802 0.0037 C -0.10117 -0.20047 -0.01562 -0.37824 0.10117 -0.39167 C 0.21797 -0.40301 0.32279 -0.24838 0.33477 -0.04422 C 0.34701 0.15972 0.26211 0.33657 0.14544 0.3493 Z " pathEditMode="relative" rAng="10500000" ptsTypes="AAAAA">
                                      <p:cBhvr>
                                        <p:cTn id="9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18 0.3493 C 0.15924 0.35532 0.17344 0.36157 0.18125 0.36597 C 0.18893 0.37014 0.18945 0.37268 0.19193 0.37477 " pathEditMode="relative" rAng="0" ptsTypes="A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Experimental room</a:t>
            </a:r>
            <a:endParaRPr lang="en-GB" dirty="0"/>
          </a:p>
        </p:txBody>
      </p:sp>
      <p:grpSp>
        <p:nvGrpSpPr>
          <p:cNvPr id="7" name="Gruppo 7"/>
          <p:cNvGrpSpPr>
            <a:grpSpLocks/>
          </p:cNvGrpSpPr>
          <p:nvPr/>
        </p:nvGrpSpPr>
        <p:grpSpPr bwMode="auto">
          <a:xfrm>
            <a:off x="657728" y="865075"/>
            <a:ext cx="3730756" cy="2591045"/>
            <a:chOff x="899592" y="3501008"/>
            <a:chExt cx="4536504" cy="316835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3608" y="3645619"/>
              <a:ext cx="4244340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6"/>
            <p:cNvSpPr/>
            <p:nvPr/>
          </p:nvSpPr>
          <p:spPr>
            <a:xfrm>
              <a:off x="899592" y="3501008"/>
              <a:ext cx="4536504" cy="3168352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91530" y="5657417"/>
            <a:ext cx="2595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</a:rPr>
              <a:t>+1 </a:t>
            </a:r>
            <a:r>
              <a:rPr lang="it-IT" sz="2000" b="1" dirty="0" err="1" smtClean="0">
                <a:solidFill>
                  <a:srgbClr val="FF0000"/>
                </a:solidFill>
              </a:rPr>
              <a:t>Experimental</a:t>
            </a:r>
            <a:r>
              <a:rPr lang="it-IT" sz="2000" b="1" dirty="0" smtClean="0">
                <a:solidFill>
                  <a:srgbClr val="FF0000"/>
                </a:solidFill>
              </a:rPr>
              <a:t> Room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38225" y="4178419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1626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5026774" y="4981448"/>
            <a:ext cx="35086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Strip chambers 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and Y):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position measure every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s, with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m of precision </a:t>
            </a: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8600235" y="4991100"/>
            <a:ext cx="348977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Pixel chamber: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position and dimension measure every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s/1 </a:t>
            </a:r>
            <a:r>
              <a:rPr lang="en-US" sz="2000" dirty="0" err="1"/>
              <a:t>ms</a:t>
            </a:r>
            <a:r>
              <a:rPr lang="en-US" sz="2000" dirty="0"/>
              <a:t>, with 200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m of precision </a:t>
            </a:r>
          </a:p>
        </p:txBody>
      </p:sp>
      <p:sp>
        <p:nvSpPr>
          <p:cNvPr id="7" name="Text Box 75"/>
          <p:cNvSpPr txBox="1">
            <a:spLocks noChangeArrowheads="1"/>
          </p:cNvSpPr>
          <p:nvPr/>
        </p:nvSpPr>
        <p:spPr bwMode="auto">
          <a:xfrm>
            <a:off x="5026774" y="3999018"/>
            <a:ext cx="37529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algn="l" eaLnBrk="1" hangingPunct="1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Integral chamber:</a:t>
            </a:r>
          </a:p>
          <a:p>
            <a:pPr marL="174625" indent="-174625" algn="l" eaLnBrk="1" hangingPunct="1">
              <a:buFontTx/>
              <a:buChar char="•"/>
              <a:defRPr/>
            </a:pPr>
            <a:r>
              <a:rPr lang="en-US" sz="2000" dirty="0"/>
              <a:t>Beam Intensity measure every 1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</a:t>
            </a:r>
            <a:endParaRPr lang="it-IT" sz="2000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8559897" y="4027544"/>
            <a:ext cx="388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 algn="l" eaLnBrk="1" hangingPunct="1"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Integral chamber:</a:t>
            </a:r>
          </a:p>
          <a:p>
            <a:pPr marL="174625" indent="-174625">
              <a:buFontTx/>
              <a:buChar char="•"/>
              <a:defRPr/>
            </a:pPr>
            <a:r>
              <a:rPr lang="en-US" sz="2000" dirty="0"/>
              <a:t>Beam Intensity measure   every 1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s</a:t>
            </a:r>
            <a:endParaRPr lang="it-IT" sz="2000" dirty="0"/>
          </a:p>
        </p:txBody>
      </p:sp>
      <p:grpSp>
        <p:nvGrpSpPr>
          <p:cNvPr id="9" name="Group 84"/>
          <p:cNvGrpSpPr>
            <a:grpSpLocks noChangeAspect="1"/>
          </p:cNvGrpSpPr>
          <p:nvPr/>
        </p:nvGrpSpPr>
        <p:grpSpPr bwMode="auto">
          <a:xfrm>
            <a:off x="5529527" y="1083192"/>
            <a:ext cx="5428973" cy="2728027"/>
            <a:chOff x="0" y="0"/>
            <a:chExt cx="5760" cy="2895"/>
          </a:xfrm>
        </p:grpSpPr>
        <p:grpSp>
          <p:nvGrpSpPr>
            <p:cNvPr id="10" name="Group 83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2895"/>
              <a:chOff x="0" y="0"/>
              <a:chExt cx="5760" cy="2895"/>
            </a:xfrm>
          </p:grpSpPr>
          <p:grpSp>
            <p:nvGrpSpPr>
              <p:cNvPr id="17" name="Group 2"/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1488" cy="2400"/>
                <a:chOff x="0" y="0"/>
                <a:chExt cx="1488" cy="2400"/>
              </a:xfrm>
            </p:grpSpPr>
            <p:pic>
              <p:nvPicPr>
                <p:cNvPr id="82" name="Picture 3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0" y="0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3" name="Text Box 4"/>
                <p:cNvSpPr txBox="1">
                  <a:spLocks noChangeAspect="1" noChangeArrowheads="1"/>
                </p:cNvSpPr>
                <p:nvPr/>
              </p:nvSpPr>
              <p:spPr bwMode="auto">
                <a:xfrm rot="-1711046">
                  <a:off x="229" y="1802"/>
                  <a:ext cx="9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/>
                    <a:t>Integral 1</a:t>
                  </a:r>
                  <a:endParaRPr lang="it-IT" b="1"/>
                </a:p>
              </p:txBody>
            </p:sp>
            <p:sp>
              <p:nvSpPr>
                <p:cNvPr id="84" name="Line 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76" y="816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5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576" y="1056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6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76" y="1296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008" y="816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8" name="Group 9"/>
              <p:cNvGrpSpPr>
                <a:grpSpLocks noChangeAspect="1"/>
              </p:cNvGrpSpPr>
              <p:nvPr/>
            </p:nvGrpSpPr>
            <p:grpSpPr bwMode="auto">
              <a:xfrm>
                <a:off x="1056" y="0"/>
                <a:ext cx="1488" cy="2400"/>
                <a:chOff x="1056" y="0"/>
                <a:chExt cx="1488" cy="2400"/>
              </a:xfrm>
            </p:grpSpPr>
            <p:pic>
              <p:nvPicPr>
                <p:cNvPr id="70" name="Picture 10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1056" y="0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Text Box 11"/>
                <p:cNvSpPr txBox="1">
                  <a:spLocks noChangeAspect="1" noChangeArrowheads="1"/>
                </p:cNvSpPr>
                <p:nvPr/>
              </p:nvSpPr>
              <p:spPr bwMode="auto">
                <a:xfrm rot="19888954">
                  <a:off x="1087" y="1862"/>
                  <a:ext cx="8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STRIP X</a:t>
                  </a:r>
                  <a:endParaRPr lang="it-IT" b="1" dirty="0"/>
                </a:p>
              </p:txBody>
            </p:sp>
            <p:sp>
              <p:nvSpPr>
                <p:cNvPr id="7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632" y="100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100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4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728" y="960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5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776" y="912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6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91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7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864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8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1920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9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968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0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016" y="76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1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6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9" name="Group 22"/>
              <p:cNvGrpSpPr>
                <a:grpSpLocks noChangeAspect="1"/>
              </p:cNvGrpSpPr>
              <p:nvPr/>
            </p:nvGrpSpPr>
            <p:grpSpPr bwMode="auto">
              <a:xfrm>
                <a:off x="2112" y="0"/>
                <a:ext cx="1488" cy="2400"/>
                <a:chOff x="2112" y="48"/>
                <a:chExt cx="1488" cy="2400"/>
              </a:xfrm>
            </p:grpSpPr>
            <p:pic>
              <p:nvPicPr>
                <p:cNvPr id="57" name="Picture 23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2112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" name="Text Box 24"/>
                <p:cNvSpPr txBox="1">
                  <a:spLocks noChangeAspect="1" noChangeArrowheads="1"/>
                </p:cNvSpPr>
                <p:nvPr/>
              </p:nvSpPr>
              <p:spPr bwMode="auto">
                <a:xfrm rot="19888954">
                  <a:off x="2195" y="1717"/>
                  <a:ext cx="1208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STRIP Y</a:t>
                  </a:r>
                  <a:endParaRPr lang="it-IT" b="1" dirty="0"/>
                </a:p>
              </p:txBody>
            </p:sp>
            <p:sp>
              <p:nvSpPr>
                <p:cNvPr id="59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91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0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96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1" name="Line 2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00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2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05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3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10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4" name="Line 3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15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5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0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6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4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7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29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8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134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9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86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0" name="Group 38"/>
              <p:cNvGrpSpPr>
                <a:grpSpLocks noChangeAspect="1"/>
              </p:cNvGrpSpPr>
              <p:nvPr/>
            </p:nvGrpSpPr>
            <p:grpSpPr bwMode="auto">
              <a:xfrm>
                <a:off x="3168" y="48"/>
                <a:ext cx="1700" cy="2400"/>
                <a:chOff x="3168" y="48"/>
                <a:chExt cx="1700" cy="2400"/>
              </a:xfrm>
            </p:grpSpPr>
            <p:pic>
              <p:nvPicPr>
                <p:cNvPr id="51" name="Picture 39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3168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40"/>
                <p:cNvSpPr txBox="1">
                  <a:spLocks noChangeAspect="1" noChangeArrowheads="1"/>
                </p:cNvSpPr>
                <p:nvPr/>
              </p:nvSpPr>
              <p:spPr bwMode="auto">
                <a:xfrm rot="19888954">
                  <a:off x="3293" y="1763"/>
                  <a:ext cx="1575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Integral 2</a:t>
                  </a:r>
                  <a:endParaRPr lang="it-IT" b="1" dirty="0"/>
                </a:p>
              </p:txBody>
            </p:sp>
            <p:sp>
              <p:nvSpPr>
                <p:cNvPr id="53" name="Line 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44" y="864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4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3744" y="110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5" name="Line 4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44" y="1344"/>
                  <a:ext cx="432" cy="2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6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4176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1" name="Group 45"/>
              <p:cNvGrpSpPr>
                <a:grpSpLocks noChangeAspect="1"/>
              </p:cNvGrpSpPr>
              <p:nvPr/>
            </p:nvGrpSpPr>
            <p:grpSpPr bwMode="auto">
              <a:xfrm>
                <a:off x="4272" y="0"/>
                <a:ext cx="1488" cy="2400"/>
                <a:chOff x="4224" y="48"/>
                <a:chExt cx="1488" cy="2400"/>
              </a:xfrm>
            </p:grpSpPr>
            <p:pic>
              <p:nvPicPr>
                <p:cNvPr id="28" name="Picture 46" descr="InBox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457FBE"/>
                    </a:clrFrom>
                    <a:clrTo>
                      <a:srgbClr val="457FBE">
                        <a:alpha val="0"/>
                      </a:srgbClr>
                    </a:clrTo>
                  </a:clrChange>
                </a:blip>
                <a:srcRect l="17999" t="1855" r="20000" b="5336"/>
                <a:stretch>
                  <a:fillRect/>
                </a:stretch>
              </p:blipFill>
              <p:spPr bwMode="auto">
                <a:xfrm>
                  <a:off x="4224" y="48"/>
                  <a:ext cx="1488" cy="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Text Box 47"/>
                <p:cNvSpPr txBox="1">
                  <a:spLocks noChangeAspect="1" noChangeArrowheads="1"/>
                </p:cNvSpPr>
                <p:nvPr/>
              </p:nvSpPr>
              <p:spPr bwMode="auto">
                <a:xfrm rot="-2124780">
                  <a:off x="4493" y="1898"/>
                  <a:ext cx="664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1" hangingPunct="1"/>
                  <a:r>
                    <a:rPr lang="en-US" b="1" dirty="0"/>
                    <a:t>PIXEL</a:t>
                  </a:r>
                  <a:endParaRPr lang="it-IT" b="1" dirty="0"/>
                </a:p>
              </p:txBody>
            </p:sp>
            <p:sp>
              <p:nvSpPr>
                <p:cNvPr id="30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4800" y="105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105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50"/>
                <p:cNvSpPr>
                  <a:spLocks noChangeAspect="1" noChangeShapeType="1"/>
                </p:cNvSpPr>
                <p:nvPr/>
              </p:nvSpPr>
              <p:spPr bwMode="auto">
                <a:xfrm>
                  <a:off x="4896" y="100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4944" y="960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4992" y="960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5040" y="912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6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5088" y="91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7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5136" y="864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8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5184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9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232" y="816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0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91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1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96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2" name="Line 6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00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05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" name="Line 6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10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" name="Line 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152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6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00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7" name="Line 6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48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8" name="Line 6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296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9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134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0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752" y="86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22" name="Group 69"/>
              <p:cNvGrpSpPr>
                <a:grpSpLocks noChangeAspect="1"/>
              </p:cNvGrpSpPr>
              <p:nvPr/>
            </p:nvGrpSpPr>
            <p:grpSpPr bwMode="auto">
              <a:xfrm>
                <a:off x="96" y="2352"/>
                <a:ext cx="2400" cy="509"/>
                <a:chOff x="96" y="2352"/>
                <a:chExt cx="2400" cy="509"/>
              </a:xfrm>
            </p:grpSpPr>
            <p:sp>
              <p:nvSpPr>
                <p:cNvPr id="26" name="AutoShape 70"/>
                <p:cNvSpPr>
                  <a:spLocks noChangeAspect="1"/>
                </p:cNvSpPr>
                <p:nvPr/>
              </p:nvSpPr>
              <p:spPr bwMode="auto">
                <a:xfrm rot="5400000">
                  <a:off x="1176" y="1272"/>
                  <a:ext cx="240" cy="2400"/>
                </a:xfrm>
                <a:prstGeom prst="rightBrace">
                  <a:avLst>
                    <a:gd name="adj1" fmla="val 83333"/>
                    <a:gd name="adj2" fmla="val 49954"/>
                  </a:avLst>
                </a:prstGeom>
                <a:noFill/>
                <a:ln w="38100">
                  <a:solidFill>
                    <a:srgbClr val="FFCCFF"/>
                  </a:solidFill>
                  <a:prstDash val="sysDot"/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Text Box 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08" y="2549"/>
                  <a:ext cx="612" cy="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1" hangingPunct="1">
                    <a:defRPr/>
                  </a:pPr>
                  <a:r>
                    <a:rPr lang="en-US" sz="2000" b="1">
                      <a:solidFill>
                        <a:srgbClr val="FFCC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Box 1</a:t>
                  </a:r>
                  <a:endParaRPr lang="it-IT" sz="2000" b="1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  <p:grpSp>
            <p:nvGrpSpPr>
              <p:cNvPr id="23" name="Group 72"/>
              <p:cNvGrpSpPr>
                <a:grpSpLocks noChangeAspect="1"/>
              </p:cNvGrpSpPr>
              <p:nvPr/>
            </p:nvGrpSpPr>
            <p:grpSpPr bwMode="auto">
              <a:xfrm>
                <a:off x="3072" y="2352"/>
                <a:ext cx="2016" cy="543"/>
                <a:chOff x="3072" y="2352"/>
                <a:chExt cx="2016" cy="543"/>
              </a:xfrm>
            </p:grpSpPr>
            <p:sp>
              <p:nvSpPr>
                <p:cNvPr id="24" name="AutoShape 73"/>
                <p:cNvSpPr>
                  <a:spLocks noChangeAspect="1"/>
                </p:cNvSpPr>
                <p:nvPr/>
              </p:nvSpPr>
              <p:spPr bwMode="auto">
                <a:xfrm rot="5400000">
                  <a:off x="3959" y="1449"/>
                  <a:ext cx="241" cy="2016"/>
                </a:xfrm>
                <a:prstGeom prst="rightBrace">
                  <a:avLst>
                    <a:gd name="adj1" fmla="val 70000"/>
                    <a:gd name="adj2" fmla="val 49954"/>
                  </a:avLst>
                </a:prstGeom>
                <a:noFill/>
                <a:ln w="38100">
                  <a:solidFill>
                    <a:srgbClr val="FFCCFF"/>
                  </a:solidFill>
                  <a:prstDash val="sysDot"/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Text Box 7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40" y="2580"/>
                  <a:ext cx="627" cy="3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1" hangingPunct="1">
                    <a:defRPr/>
                  </a:pPr>
                  <a:r>
                    <a:rPr lang="en-US" sz="2000" b="1">
                      <a:solidFill>
                        <a:srgbClr val="FFCC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Box 2</a:t>
                  </a:r>
                  <a:endParaRPr lang="it-IT" sz="2000" b="1">
                    <a:solidFill>
                      <a:srgbClr val="FF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</p:grpSp>
        <p:grpSp>
          <p:nvGrpSpPr>
            <p:cNvPr id="11" name="Group 77"/>
            <p:cNvGrpSpPr>
              <a:grpSpLocks noChangeAspect="1"/>
            </p:cNvGrpSpPr>
            <p:nvPr/>
          </p:nvGrpSpPr>
          <p:grpSpPr bwMode="auto">
            <a:xfrm>
              <a:off x="720" y="1104"/>
              <a:ext cx="4656" cy="240"/>
              <a:chOff x="720" y="1104"/>
              <a:chExt cx="4656" cy="240"/>
            </a:xfrm>
          </p:grpSpPr>
          <p:sp>
            <p:nvSpPr>
              <p:cNvPr id="12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720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0"/>
                    </a:moveTo>
                    <a:lnTo>
                      <a:pt x="21600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1776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0"/>
                    </a:moveTo>
                    <a:lnTo>
                      <a:pt x="21600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AutoShape 80"/>
              <p:cNvSpPr>
                <a:spLocks noChangeAspect="1" noChangeArrowheads="1"/>
              </p:cNvSpPr>
              <p:nvPr/>
            </p:nvSpPr>
            <p:spPr bwMode="auto">
              <a:xfrm>
                <a:off x="2784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0 h 21600"/>
                  <a:gd name="T14" fmla="*/ 20644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0644" y="0"/>
                    </a:moveTo>
                    <a:lnTo>
                      <a:pt x="20644" y="0"/>
                    </a:lnTo>
                    <a:lnTo>
                      <a:pt x="3375" y="0"/>
                    </a:lnTo>
                    <a:lnTo>
                      <a:pt x="3375" y="21600"/>
                    </a:lnTo>
                    <a:lnTo>
                      <a:pt x="2064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0"/>
                    </a:moveTo>
                    <a:lnTo>
                      <a:pt x="1350" y="21600"/>
                    </a:lnTo>
                    <a:lnTo>
                      <a:pt x="2700" y="21600"/>
                    </a:lnTo>
                    <a:lnTo>
                      <a:pt x="2700" y="0"/>
                    </a:lnTo>
                    <a:close/>
                  </a:path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675" y="21600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81"/>
              <p:cNvSpPr>
                <a:spLocks noChangeAspect="1" noChangeArrowheads="1"/>
              </p:cNvSpPr>
              <p:nvPr/>
            </p:nvSpPr>
            <p:spPr bwMode="auto">
              <a:xfrm>
                <a:off x="3936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1260 h 21600"/>
                  <a:gd name="T14" fmla="*/ 20756 w 21600"/>
                  <a:gd name="T15" fmla="*/ 20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0644" y="0"/>
                    </a:moveTo>
                    <a:lnTo>
                      <a:pt x="20644" y="1260"/>
                    </a:lnTo>
                    <a:lnTo>
                      <a:pt x="3375" y="1260"/>
                    </a:lnTo>
                    <a:lnTo>
                      <a:pt x="3375" y="20340"/>
                    </a:lnTo>
                    <a:lnTo>
                      <a:pt x="20644" y="20340"/>
                    </a:lnTo>
                    <a:lnTo>
                      <a:pt x="2064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1260"/>
                    </a:moveTo>
                    <a:lnTo>
                      <a:pt x="1350" y="20340"/>
                    </a:lnTo>
                    <a:lnTo>
                      <a:pt x="2700" y="20340"/>
                    </a:lnTo>
                    <a:lnTo>
                      <a:pt x="2700" y="1260"/>
                    </a:lnTo>
                    <a:close/>
                  </a:path>
                  <a:path w="21600" h="21600">
                    <a:moveTo>
                      <a:pt x="0" y="1260"/>
                    </a:moveTo>
                    <a:lnTo>
                      <a:pt x="0" y="20340"/>
                    </a:lnTo>
                    <a:lnTo>
                      <a:pt x="675" y="20340"/>
                    </a:lnTo>
                    <a:lnTo>
                      <a:pt x="675" y="126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AutoShape 82"/>
              <p:cNvSpPr>
                <a:spLocks noChangeAspect="1" noChangeArrowheads="1"/>
              </p:cNvSpPr>
              <p:nvPr/>
            </p:nvSpPr>
            <p:spPr bwMode="auto">
              <a:xfrm>
                <a:off x="4992" y="1104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1170 h 21600"/>
                  <a:gd name="T14" fmla="*/ 15750 w 21600"/>
                  <a:gd name="T15" fmla="*/ 2043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5019" y="0"/>
                    </a:moveTo>
                    <a:lnTo>
                      <a:pt x="15019" y="1170"/>
                    </a:lnTo>
                    <a:lnTo>
                      <a:pt x="3375" y="1170"/>
                    </a:lnTo>
                    <a:lnTo>
                      <a:pt x="3375" y="20430"/>
                    </a:lnTo>
                    <a:lnTo>
                      <a:pt x="15019" y="20430"/>
                    </a:lnTo>
                    <a:lnTo>
                      <a:pt x="1501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1170"/>
                    </a:moveTo>
                    <a:lnTo>
                      <a:pt x="1350" y="20430"/>
                    </a:lnTo>
                    <a:lnTo>
                      <a:pt x="2700" y="20430"/>
                    </a:lnTo>
                    <a:lnTo>
                      <a:pt x="2700" y="1170"/>
                    </a:lnTo>
                    <a:close/>
                  </a:path>
                  <a:path w="21600" h="21600">
                    <a:moveTo>
                      <a:pt x="0" y="1170"/>
                    </a:moveTo>
                    <a:lnTo>
                      <a:pt x="0" y="20430"/>
                    </a:lnTo>
                    <a:lnTo>
                      <a:pt x="675" y="20430"/>
                    </a:lnTo>
                    <a:lnTo>
                      <a:pt x="675" y="1170"/>
                    </a:lnTo>
                    <a:close/>
                  </a:path>
                </a:pathLst>
              </a:custGeom>
              <a:solidFill>
                <a:srgbClr val="FF9933">
                  <a:alpha val="5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9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Dose Delivery System: in house development</a:t>
            </a:r>
            <a:endParaRPr lang="en-GB" dirty="0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775" y="1092465"/>
            <a:ext cx="4081462" cy="27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Box 6"/>
          <p:cNvSpPr txBox="1"/>
          <p:nvPr/>
        </p:nvSpPr>
        <p:spPr>
          <a:xfrm>
            <a:off x="791775" y="3967599"/>
            <a:ext cx="36589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Dose driven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Real time measurement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Feedback on scanning magnets</a:t>
            </a:r>
            <a:endParaRPr lang="it-IT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86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Scanning control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72" y="846611"/>
            <a:ext cx="5976664" cy="200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10Ast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5058" y="2891199"/>
            <a:ext cx="3477128" cy="260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10290" y="5532503"/>
            <a:ext cx="3021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&lt; </a:t>
            </a:r>
            <a:r>
              <a:rPr lang="en-US" sz="1200" dirty="0" err="1"/>
              <a:t>Δt</a:t>
            </a:r>
            <a:r>
              <a:rPr lang="en-US" sz="1200" dirty="0"/>
              <a:t> &gt; = 35.1 ± 3.5 µs between 20% to 80% </a:t>
            </a:r>
          </a:p>
          <a:p>
            <a:r>
              <a:rPr lang="en-US" sz="1200" dirty="0"/>
              <a:t>ΔI /</a:t>
            </a:r>
            <a:r>
              <a:rPr lang="en-US" sz="1200" dirty="0" err="1"/>
              <a:t>Δt</a:t>
            </a:r>
            <a:r>
              <a:rPr lang="en-US" sz="1200" dirty="0"/>
              <a:t>  ~ 170 kA/s or ~ 85 T/sec</a:t>
            </a:r>
            <a:r>
              <a:rPr lang="it-IT" sz="1200" dirty="0"/>
              <a:t>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6722281" y="2307706"/>
            <a:ext cx="5341194" cy="3774831"/>
            <a:chOff x="6631846" y="945622"/>
            <a:chExt cx="5341194" cy="37748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31846" y="1284339"/>
              <a:ext cx="2618792" cy="167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54248" y="1284339"/>
              <a:ext cx="2618792" cy="167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31846" y="3080235"/>
              <a:ext cx="2618792" cy="1639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354248" y="3080811"/>
              <a:ext cx="2618792" cy="1639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8512789" y="945622"/>
              <a:ext cx="30214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200" dirty="0" smtClean="0"/>
                <a:t>BEAM POSITION PRECISION</a:t>
              </a:r>
              <a:endParaRPr lang="it-IT" sz="1200" dirty="0"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6853266" y="1416957"/>
            <a:ext cx="521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 position precision specification of </a:t>
            </a:r>
            <a:endParaRPr lang="en-US" sz="2400" dirty="0" smtClean="0"/>
          </a:p>
          <a:p>
            <a:r>
              <a:rPr lang="en-US" sz="2400" dirty="0" smtClean="0"/>
              <a:t>0.1mm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7941" y="733706"/>
            <a:ext cx="7523163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positioning and position verification</a:t>
            </a:r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5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Motion in </a:t>
            </a:r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38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rigidity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48400" y="2286001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F = q (E + v × B)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63864" y="2286794"/>
            <a:ext cx="4712936" cy="2056606"/>
            <a:chOff x="-1360136" y="2057400"/>
            <a:chExt cx="4712936" cy="205660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676400" y="3428206"/>
              <a:ext cx="1676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609600" y="3428206"/>
              <a:ext cx="1066800" cy="685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990600" y="2742406"/>
              <a:ext cx="13716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-1360136" y="2165968"/>
              <a:ext cx="4572000" cy="1769578"/>
            </a:xfrm>
            <a:prstGeom prst="arc">
              <a:avLst>
                <a:gd name="adj1" fmla="val 632587"/>
                <a:gd name="adj2" fmla="val 547933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133600" y="3581400"/>
              <a:ext cx="990600" cy="22860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905000" y="3657600"/>
              <a:ext cx="228600" cy="15240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2089768" y="3766168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648494" y="2932906"/>
              <a:ext cx="990600" cy="15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66800" y="2667000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71800" y="3505200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5000" y="342900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676400" y="3326936"/>
              <a:ext cx="1219200" cy="1588"/>
            </a:xfrm>
            <a:prstGeom prst="straightConnector1">
              <a:avLst/>
            </a:prstGeom>
            <a:ln w="12700">
              <a:solidFill>
                <a:srgbClr val="7030A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133600" y="2971800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7030A0"/>
                  </a:solidFill>
                  <a:latin typeface="Symbol" pitchFamily="18" charset="2"/>
                </a:rPr>
                <a:t>r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715001" y="3124200"/>
          <a:ext cx="33194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3" imgW="2209680" imgH="622080" progId="Equation.3">
                  <p:embed/>
                </p:oleObj>
              </mc:Choice>
              <mc:Fallback>
                <p:oleObj name="Equation" r:id="rId3" imgW="22096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1" y="3124200"/>
                        <a:ext cx="3319463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787977" y="5580576"/>
            <a:ext cx="9068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Force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orthogonal</a:t>
            </a:r>
            <a:r>
              <a:rPr lang="it-IT" sz="2400" dirty="0" smtClean="0"/>
              <a:t> to </a:t>
            </a:r>
            <a:r>
              <a:rPr lang="it-IT" sz="2400" dirty="0" err="1" smtClean="0"/>
              <a:t>velocity</a:t>
            </a:r>
            <a:r>
              <a:rPr lang="it-IT" sz="2400" dirty="0" smtClean="0"/>
              <a:t>: </a:t>
            </a:r>
            <a:r>
              <a:rPr lang="it-IT" sz="2400" dirty="0" err="1" smtClean="0"/>
              <a:t>change</a:t>
            </a:r>
            <a:r>
              <a:rPr lang="it-IT" sz="2400" dirty="0" smtClean="0"/>
              <a:t> in </a:t>
            </a:r>
            <a:r>
              <a:rPr lang="it-IT" sz="2400" dirty="0" err="1" smtClean="0"/>
              <a:t>direction</a:t>
            </a:r>
            <a:r>
              <a:rPr lang="it-IT" sz="2400" dirty="0" smtClean="0"/>
              <a:t>, </a:t>
            </a:r>
            <a:r>
              <a:rPr lang="it-IT" sz="2400" dirty="0" err="1" smtClean="0"/>
              <a:t>not</a:t>
            </a:r>
            <a:r>
              <a:rPr lang="it-IT" sz="2400" dirty="0" smtClean="0"/>
              <a:t> in </a:t>
            </a:r>
            <a:r>
              <a:rPr lang="it-IT" sz="2400" dirty="0" err="1" smtClean="0"/>
              <a:t>energy</a:t>
            </a:r>
            <a:r>
              <a:rPr lang="it-IT" sz="2400" dirty="0" smtClean="0"/>
              <a:t>!</a:t>
            </a:r>
          </a:p>
          <a:p>
            <a:pPr algn="ctr"/>
            <a:r>
              <a:rPr lang="it-IT" sz="2400" dirty="0" smtClean="0"/>
              <a:t>(for </a:t>
            </a:r>
            <a:r>
              <a:rPr lang="it-IT" sz="2400" dirty="0" err="1" smtClean="0"/>
              <a:t>static</a:t>
            </a:r>
            <a:r>
              <a:rPr lang="it-IT" sz="2400" dirty="0" smtClean="0"/>
              <a:t> B </a:t>
            </a:r>
            <a:r>
              <a:rPr lang="it-IT" sz="2400" dirty="0" err="1" smtClean="0"/>
              <a:t>field</a:t>
            </a:r>
            <a:r>
              <a:rPr lang="it-IT" sz="2400" dirty="0" smtClean="0"/>
              <a:t>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13290" y="4742557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Centripetal</a:t>
            </a:r>
            <a:r>
              <a:rPr lang="it-IT" sz="2000" dirty="0" smtClean="0"/>
              <a:t> force</a:t>
            </a:r>
            <a:endParaRPr lang="it-IT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9284" y="4743468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Centrifugal</a:t>
            </a:r>
            <a:r>
              <a:rPr lang="it-IT" sz="2000" dirty="0" smtClean="0"/>
              <a:t> force</a:t>
            </a:r>
            <a:endParaRPr lang="it-IT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715001" y="3925094"/>
            <a:ext cx="146153" cy="60193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009890" y="4071762"/>
            <a:ext cx="240575" cy="6562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253334" y="2348470"/>
            <a:ext cx="194872" cy="344774"/>
            <a:chOff x="1738859" y="5291528"/>
            <a:chExt cx="194872" cy="344774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1738859" y="5291528"/>
              <a:ext cx="194872" cy="34477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1738859" y="5291528"/>
              <a:ext cx="194872" cy="34477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0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Practical</a:t>
            </a:r>
            <a:r>
              <a:rPr lang="it-IT" dirty="0" smtClean="0"/>
              <a:t> </a:t>
            </a:r>
            <a:r>
              <a:rPr lang="it-IT" dirty="0" err="1" smtClean="0"/>
              <a:t>units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2514601"/>
            <a:ext cx="5014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0.2998 </a:t>
            </a:r>
            <a:r>
              <a:rPr lang="en-US" sz="2400" i="1" dirty="0"/>
              <a:t>B</a:t>
            </a:r>
            <a:r>
              <a:rPr lang="en-US" sz="2400" dirty="0"/>
              <a:t> [T] </a:t>
            </a:r>
            <a:r>
              <a:rPr lang="en-US" sz="2400" dirty="0">
                <a:latin typeface="Symbol" pitchFamily="18" charset="2"/>
              </a:rPr>
              <a:t>r</a:t>
            </a:r>
            <a:r>
              <a:rPr lang="en-US" sz="2400" dirty="0"/>
              <a:t> [m] = </a:t>
            </a:r>
            <a:r>
              <a:rPr lang="en-US" sz="2400" i="1" dirty="0"/>
              <a:t>p</a:t>
            </a:r>
            <a:r>
              <a:rPr lang="en-US" sz="2400" dirty="0"/>
              <a:t> [</a:t>
            </a:r>
            <a:r>
              <a:rPr lang="en-US" sz="2400" dirty="0" err="1"/>
              <a:t>GeV</a:t>
            </a:r>
            <a:r>
              <a:rPr lang="en-US" sz="2400" dirty="0"/>
              <a:t>/c]/</a:t>
            </a:r>
            <a:r>
              <a:rPr lang="en-US" sz="2400" i="1" dirty="0"/>
              <a:t>q</a:t>
            </a:r>
            <a:r>
              <a:rPr lang="en-US" sz="2400" dirty="0"/>
              <a:t> [e]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3429001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“Zero </a:t>
            </a:r>
            <a:r>
              <a:rPr lang="it-IT" dirty="0" smtClean="0"/>
              <a:t>comma </a:t>
            </a:r>
            <a:r>
              <a:rPr lang="it-IT" i="1" dirty="0"/>
              <a:t>c”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620294" y="3237706"/>
            <a:ext cx="381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2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220717" y="2352878"/>
            <a:ext cx="3269796" cy="3269796"/>
            <a:chOff x="6959798" y="1257409"/>
            <a:chExt cx="2179864" cy="2179864"/>
          </a:xfrm>
        </p:grpSpPr>
        <p:sp>
          <p:nvSpPr>
            <p:cNvPr id="15" name="Oval 14"/>
            <p:cNvSpPr/>
            <p:nvPr/>
          </p:nvSpPr>
          <p:spPr>
            <a:xfrm>
              <a:off x="6959798" y="1257409"/>
              <a:ext cx="2179864" cy="21798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047022" y="2356394"/>
              <a:ext cx="1092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202733" y="2897844"/>
            <a:ext cx="2179864" cy="2179864"/>
            <a:chOff x="6959798" y="1257409"/>
            <a:chExt cx="2179864" cy="2179864"/>
          </a:xfrm>
        </p:grpSpPr>
        <p:sp>
          <p:nvSpPr>
            <p:cNvPr id="20" name="Oval 19"/>
            <p:cNvSpPr/>
            <p:nvPr/>
          </p:nvSpPr>
          <p:spPr>
            <a:xfrm>
              <a:off x="6959798" y="1257409"/>
              <a:ext cx="2179864" cy="21798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047022" y="2356394"/>
              <a:ext cx="1092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60491" y="2823963"/>
                <a:ext cx="1039323" cy="694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it-IT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491" y="2823963"/>
                <a:ext cx="1039323" cy="6947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60491" y="4108861"/>
                <a:ext cx="1038426" cy="694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𝐵𝑞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491" y="4108861"/>
                <a:ext cx="1038426" cy="6947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223201" y="3379846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Small B, large </a:t>
            </a:r>
            <a:r>
              <a:rPr lang="it-IT" dirty="0" smtClean="0">
                <a:latin typeface="Symbol" panose="05050102010706020507" pitchFamily="18" charset="2"/>
              </a:rPr>
              <a:t>r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56172" y="337831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Large B, small </a:t>
            </a:r>
            <a:r>
              <a:rPr lang="it-IT" dirty="0" smtClean="0">
                <a:latin typeface="Symbol" panose="05050102010706020507" pitchFamily="18" charset="2"/>
              </a:rPr>
              <a:t>r</a:t>
            </a:r>
            <a:endParaRPr lang="it-IT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20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Dipoles</a:t>
            </a:r>
            <a:r>
              <a:rPr lang="it-IT" dirty="0" smtClean="0"/>
              <a:t> to </a:t>
            </a:r>
            <a:r>
              <a:rPr lang="it-IT" dirty="0" err="1" smtClean="0"/>
              <a:t>deflect</a:t>
            </a:r>
            <a:r>
              <a:rPr lang="it-IT" dirty="0" smtClean="0"/>
              <a:t> the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5" name="Oval 14"/>
          <p:cNvSpPr/>
          <p:nvPr/>
        </p:nvSpPr>
        <p:spPr>
          <a:xfrm>
            <a:off x="3229991" y="2312133"/>
            <a:ext cx="3269796" cy="3269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4841429" y="3947035"/>
            <a:ext cx="1638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82712" y="3859768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r</a:t>
            </a:r>
            <a:endParaRPr lang="it-IT" dirty="0">
              <a:latin typeface="Symbol" panose="05050102010706020507" pitchFamily="18" charset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358652" y="2377113"/>
            <a:ext cx="3723477" cy="3139843"/>
            <a:chOff x="2589108" y="2594396"/>
            <a:chExt cx="3723477" cy="3139843"/>
          </a:xfrm>
        </p:grpSpPr>
        <p:grpSp>
          <p:nvGrpSpPr>
            <p:cNvPr id="39" name="Group 38"/>
            <p:cNvGrpSpPr/>
            <p:nvPr/>
          </p:nvGrpSpPr>
          <p:grpSpPr>
            <a:xfrm>
              <a:off x="4035674" y="3703446"/>
              <a:ext cx="2276911" cy="489382"/>
              <a:chOff x="4035674" y="3703446"/>
              <a:chExt cx="2276911" cy="48938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rot="20280000">
                <a:off x="4035674" y="3857335"/>
                <a:ext cx="16389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549091" y="3885051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latin typeface="Symbol" panose="05050102010706020507" pitchFamily="18" charset="2"/>
                  </a:rPr>
                  <a:t>a</a:t>
                </a:r>
                <a:endParaRPr lang="it-IT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671063" y="3703446"/>
                <a:ext cx="6415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 = </a:t>
                </a:r>
                <a:r>
                  <a:rPr lang="it-IT" dirty="0" err="1" smtClean="0">
                    <a:latin typeface="Symbol" panose="05050102010706020507" pitchFamily="18" charset="2"/>
                  </a:rPr>
                  <a:t>ar</a:t>
                </a:r>
                <a:endParaRPr lang="it-IT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34" name="Arc 33"/>
            <p:cNvSpPr/>
            <p:nvPr/>
          </p:nvSpPr>
          <p:spPr>
            <a:xfrm>
              <a:off x="3641874" y="3670905"/>
              <a:ext cx="986828" cy="986828"/>
            </a:xfrm>
            <a:prstGeom prst="arc">
              <a:avLst>
                <a:gd name="adj1" fmla="val 20237177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Arc 34"/>
            <p:cNvSpPr/>
            <p:nvPr/>
          </p:nvSpPr>
          <p:spPr>
            <a:xfrm>
              <a:off x="2589108" y="2594396"/>
              <a:ext cx="3139843" cy="3139843"/>
            </a:xfrm>
            <a:prstGeom prst="arc">
              <a:avLst>
                <a:gd name="adj1" fmla="val 20237177"/>
                <a:gd name="adj2" fmla="val 0"/>
              </a:avLst>
            </a:prstGeom>
            <a:ln w="444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6" name="Straight Connector 35"/>
          <p:cNvCxnSpPr>
            <a:endCxn id="35" idx="2"/>
          </p:cNvCxnSpPr>
          <p:nvPr/>
        </p:nvCxnSpPr>
        <p:spPr>
          <a:xfrm>
            <a:off x="4914170" y="3947031"/>
            <a:ext cx="1584325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20811809">
            <a:off x="6318625" y="3305634"/>
            <a:ext cx="307818" cy="65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TextBox 42"/>
          <p:cNvSpPr txBox="1"/>
          <p:nvPr/>
        </p:nvSpPr>
        <p:spPr>
          <a:xfrm>
            <a:off x="7644559" y="2005774"/>
            <a:ext cx="36134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Given</a:t>
            </a:r>
            <a:r>
              <a:rPr lang="it-IT" dirty="0" smtClean="0"/>
              <a:t> a bending </a:t>
            </a:r>
            <a:r>
              <a:rPr lang="it-IT" dirty="0" err="1" smtClean="0"/>
              <a:t>radius</a:t>
            </a:r>
            <a:r>
              <a:rPr lang="it-IT" dirty="0" smtClean="0"/>
              <a:t>, </a:t>
            </a:r>
          </a:p>
          <a:p>
            <a:endParaRPr lang="it-IT" dirty="0" smtClean="0"/>
          </a:p>
          <a:p>
            <a:r>
              <a:rPr lang="it-IT" dirty="0" smtClean="0"/>
              <a:t>to </a:t>
            </a:r>
            <a:r>
              <a:rPr lang="it-IT" dirty="0" err="1" smtClean="0"/>
              <a:t>deflect</a:t>
            </a:r>
            <a:r>
              <a:rPr lang="it-IT" dirty="0" smtClean="0"/>
              <a:t> the </a:t>
            </a:r>
            <a:r>
              <a:rPr lang="it-IT" dirty="0" err="1" smtClean="0"/>
              <a:t>beam</a:t>
            </a:r>
            <a:r>
              <a:rPr lang="it-IT" dirty="0" smtClean="0"/>
              <a:t> by an angle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</a:p>
          <a:p>
            <a:endParaRPr lang="it-IT" dirty="0" smtClean="0"/>
          </a:p>
          <a:p>
            <a:r>
              <a:rPr lang="it-IT" dirty="0" smtClean="0"/>
              <a:t>a </a:t>
            </a:r>
            <a:r>
              <a:rPr lang="it-IT" dirty="0" err="1" smtClean="0"/>
              <a:t>magnet</a:t>
            </a:r>
            <a:r>
              <a:rPr lang="it-IT" dirty="0" smtClean="0"/>
              <a:t> of </a:t>
            </a:r>
            <a:r>
              <a:rPr lang="it-IT" dirty="0" err="1" smtClean="0"/>
              <a:t>length</a:t>
            </a:r>
            <a:r>
              <a:rPr lang="it-IT" dirty="0" smtClean="0"/>
              <a:t> L = </a:t>
            </a:r>
            <a:r>
              <a:rPr lang="it-IT" dirty="0" err="1" smtClean="0">
                <a:latin typeface="Symbol" panose="05050102010706020507" pitchFamily="18" charset="2"/>
              </a:rPr>
              <a:t>ra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needed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r="30577" b="62409"/>
          <a:stretch/>
        </p:blipFill>
        <p:spPr bwMode="auto">
          <a:xfrm>
            <a:off x="7644559" y="4013656"/>
            <a:ext cx="3259248" cy="18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Need</a:t>
            </a:r>
            <a:r>
              <a:rPr lang="it-IT" dirty="0" smtClean="0"/>
              <a:t> for </a:t>
            </a:r>
            <a:r>
              <a:rPr lang="it-IT" dirty="0" err="1" smtClean="0"/>
              <a:t>focusing</a:t>
            </a:r>
            <a:endParaRPr lang="it-IT" dirty="0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160340" y="3391891"/>
            <a:ext cx="3324225" cy="876300"/>
            <a:chOff x="732" y="690"/>
            <a:chExt cx="2094" cy="552"/>
          </a:xfrm>
        </p:grpSpPr>
        <p:sp>
          <p:nvSpPr>
            <p:cNvPr id="4" name="Rectangle 38" descr="Oak"/>
            <p:cNvSpPr>
              <a:spLocks noChangeArrowheads="1"/>
            </p:cNvSpPr>
            <p:nvPr/>
          </p:nvSpPr>
          <p:spPr bwMode="auto">
            <a:xfrm>
              <a:off x="732" y="1176"/>
              <a:ext cx="852" cy="6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 algn="ctr">
              <a:miter lim="800000"/>
              <a:headEnd/>
              <a:tailEnd/>
            </a:ln>
            <a:effectLst/>
            <a:scene3d>
              <a:camera prst="legacyPerspectiveTopRight">
                <a:rot lat="0" lon="900000" rev="0"/>
              </a:camera>
              <a:lightRig rig="legacyFlat3" dir="b"/>
            </a:scene3d>
            <a:sp3d extrusionH="152130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>
              <a:flatTx/>
            </a:bodyPr>
            <a:lstStyle/>
            <a:p>
              <a:endParaRPr lang="it-IT"/>
            </a:p>
          </p:txBody>
        </p:sp>
        <p:sp>
          <p:nvSpPr>
            <p:cNvPr id="5" name="Line 39"/>
            <p:cNvSpPr>
              <a:spLocks noChangeShapeType="1"/>
            </p:cNvSpPr>
            <p:nvPr/>
          </p:nvSpPr>
          <p:spPr bwMode="auto">
            <a:xfrm flipV="1">
              <a:off x="1200" y="690"/>
              <a:ext cx="1626" cy="498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2000" tIns="226800" rIns="162000"/>
            <a:lstStyle/>
            <a:p>
              <a:endParaRPr lang="it-IT"/>
            </a:p>
          </p:txBody>
        </p:sp>
        <p:sp>
          <p:nvSpPr>
            <p:cNvPr id="6" name="Oval 40"/>
            <p:cNvSpPr>
              <a:spLocks noChangeArrowheads="1"/>
            </p:cNvSpPr>
            <p:nvPr/>
          </p:nvSpPr>
          <p:spPr bwMode="auto">
            <a:xfrm>
              <a:off x="1200" y="1038"/>
              <a:ext cx="174" cy="15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/>
            <a:lstStyle/>
            <a:p>
              <a:endParaRPr lang="it-IT"/>
            </a:p>
          </p:txBody>
        </p:sp>
      </p:grpSp>
      <p:sp>
        <p:nvSpPr>
          <p:cNvPr id="7" name="Freeform 41"/>
          <p:cNvSpPr>
            <a:spLocks/>
          </p:cNvSpPr>
          <p:nvPr/>
        </p:nvSpPr>
        <p:spPr bwMode="auto">
          <a:xfrm>
            <a:off x="3198565" y="3699866"/>
            <a:ext cx="1631950" cy="444500"/>
          </a:xfrm>
          <a:custGeom>
            <a:avLst/>
            <a:gdLst>
              <a:gd name="T0" fmla="*/ 0 w 1028"/>
              <a:gd name="T1" fmla="*/ 238 h 280"/>
              <a:gd name="T2" fmla="*/ 294 w 1028"/>
              <a:gd name="T3" fmla="*/ 142 h 280"/>
              <a:gd name="T4" fmla="*/ 510 w 1028"/>
              <a:gd name="T5" fmla="*/ 88 h 280"/>
              <a:gd name="T6" fmla="*/ 738 w 1028"/>
              <a:gd name="T7" fmla="*/ 40 h 280"/>
              <a:gd name="T8" fmla="*/ 984 w 1028"/>
              <a:gd name="T9" fmla="*/ 40 h 280"/>
              <a:gd name="T10" fmla="*/ 1002 w 1028"/>
              <a:gd name="T11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28" h="280">
                <a:moveTo>
                  <a:pt x="0" y="238"/>
                </a:moveTo>
                <a:cubicBezTo>
                  <a:pt x="104" y="202"/>
                  <a:pt x="209" y="167"/>
                  <a:pt x="294" y="142"/>
                </a:cubicBezTo>
                <a:cubicBezTo>
                  <a:pt x="379" y="117"/>
                  <a:pt x="436" y="105"/>
                  <a:pt x="510" y="88"/>
                </a:cubicBezTo>
                <a:cubicBezTo>
                  <a:pt x="584" y="71"/>
                  <a:pt x="659" y="48"/>
                  <a:pt x="738" y="40"/>
                </a:cubicBezTo>
                <a:cubicBezTo>
                  <a:pt x="817" y="32"/>
                  <a:pt x="940" y="0"/>
                  <a:pt x="984" y="40"/>
                </a:cubicBezTo>
                <a:cubicBezTo>
                  <a:pt x="1028" y="80"/>
                  <a:pt x="998" y="230"/>
                  <a:pt x="1002" y="28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endParaRPr lang="it-IT"/>
          </a:p>
        </p:txBody>
      </p:sp>
      <p:grpSp>
        <p:nvGrpSpPr>
          <p:cNvPr id="13" name="Group 12"/>
          <p:cNvGrpSpPr/>
          <p:nvPr/>
        </p:nvGrpSpPr>
        <p:grpSpPr>
          <a:xfrm>
            <a:off x="6259457" y="3388370"/>
            <a:ext cx="2452790" cy="1336029"/>
            <a:chOff x="6259457" y="3388370"/>
            <a:chExt cx="2452790" cy="1336029"/>
          </a:xfrm>
        </p:grpSpPr>
        <p:sp>
          <p:nvSpPr>
            <p:cNvPr id="9" name="AutoShape 43" descr="Oak"/>
            <p:cNvSpPr>
              <a:spLocks noChangeArrowheads="1"/>
            </p:cNvSpPr>
            <p:nvPr/>
          </p:nvSpPr>
          <p:spPr bwMode="auto">
            <a:xfrm rot="10800000" flipH="1">
              <a:off x="6259457" y="3443778"/>
              <a:ext cx="2035457" cy="1280621"/>
            </a:xfrm>
            <a:custGeom>
              <a:avLst/>
              <a:gdLst>
                <a:gd name="G0" fmla="+- 7338 0 0"/>
                <a:gd name="G1" fmla="+- -11066813 0 0"/>
                <a:gd name="G2" fmla="+- 0 0 -11066813"/>
                <a:gd name="T0" fmla="*/ 0 256 1"/>
                <a:gd name="T1" fmla="*/ 180 256 1"/>
                <a:gd name="G3" fmla="+- -11066813 T0 T1"/>
                <a:gd name="T2" fmla="*/ 0 256 1"/>
                <a:gd name="T3" fmla="*/ 90 256 1"/>
                <a:gd name="G4" fmla="+- -11066813 T2 T3"/>
                <a:gd name="G5" fmla="*/ G4 2 1"/>
                <a:gd name="T4" fmla="*/ 90 256 1"/>
                <a:gd name="T5" fmla="*/ 0 256 1"/>
                <a:gd name="G6" fmla="+- -11066813 T4 T5"/>
                <a:gd name="G7" fmla="*/ G6 2 1"/>
                <a:gd name="G8" fmla="abs -1106681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338"/>
                <a:gd name="G18" fmla="*/ 7338 1 2"/>
                <a:gd name="G19" fmla="+- G18 5400 0"/>
                <a:gd name="G20" fmla="cos G19 -11066813"/>
                <a:gd name="G21" fmla="sin G19 -11066813"/>
                <a:gd name="G22" fmla="+- G20 10800 0"/>
                <a:gd name="G23" fmla="+- G21 10800 0"/>
                <a:gd name="G24" fmla="+- 10800 0 G20"/>
                <a:gd name="G25" fmla="+- 7338 10800 0"/>
                <a:gd name="G26" fmla="?: G9 G17 G25"/>
                <a:gd name="G27" fmla="?: G9 0 21600"/>
                <a:gd name="G28" fmla="cos 10800 -11066813"/>
                <a:gd name="G29" fmla="sin 10800 -11066813"/>
                <a:gd name="G30" fmla="sin 7338 -11066813"/>
                <a:gd name="G31" fmla="+- G28 10800 0"/>
                <a:gd name="G32" fmla="+- G29 10800 0"/>
                <a:gd name="G33" fmla="+- G30 10800 0"/>
                <a:gd name="G34" fmla="?: G4 0 G31"/>
                <a:gd name="G35" fmla="?: -11066813 G34 0"/>
                <a:gd name="G36" fmla="?: G6 G35 G31"/>
                <a:gd name="G37" fmla="+- 21600 0 G36"/>
                <a:gd name="G38" fmla="?: G4 0 G33"/>
                <a:gd name="G39" fmla="?: -1106681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901 w 21600"/>
                <a:gd name="T15" fmla="*/ 9048 h 21600"/>
                <a:gd name="T16" fmla="*/ 10800 w 21600"/>
                <a:gd name="T17" fmla="*/ 3462 h 21600"/>
                <a:gd name="T18" fmla="*/ 19699 w 21600"/>
                <a:gd name="T19" fmla="*/ 904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600" y="9383"/>
                  </a:moveTo>
                  <a:cubicBezTo>
                    <a:pt x="4277" y="5942"/>
                    <a:pt x="7293" y="3461"/>
                    <a:pt x="10800" y="3462"/>
                  </a:cubicBezTo>
                  <a:cubicBezTo>
                    <a:pt x="14306" y="3462"/>
                    <a:pt x="17322" y="5942"/>
                    <a:pt x="17999" y="9383"/>
                  </a:cubicBezTo>
                  <a:lnTo>
                    <a:pt x="21396" y="8714"/>
                  </a:lnTo>
                  <a:cubicBezTo>
                    <a:pt x="20400" y="3650"/>
                    <a:pt x="15960" y="-1"/>
                    <a:pt x="10799" y="0"/>
                  </a:cubicBezTo>
                  <a:cubicBezTo>
                    <a:pt x="5639" y="0"/>
                    <a:pt x="1199" y="3650"/>
                    <a:pt x="203" y="8714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 algn="ctr">
              <a:miter lim="800000"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190500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226800" rIns="162000" anchor="ctr">
              <a:flatTx/>
            </a:bodyPr>
            <a:lstStyle/>
            <a:p>
              <a:endParaRPr lang="it-IT"/>
            </a:p>
          </p:txBody>
        </p:sp>
        <p:sp>
          <p:nvSpPr>
            <p:cNvPr id="10" name="Line 44"/>
            <p:cNvSpPr>
              <a:spLocks noChangeShapeType="1"/>
            </p:cNvSpPr>
            <p:nvPr/>
          </p:nvSpPr>
          <p:spPr bwMode="auto">
            <a:xfrm flipV="1">
              <a:off x="7132390" y="3388370"/>
              <a:ext cx="1579857" cy="101011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2000" tIns="226800" rIns="162000"/>
            <a:lstStyle/>
            <a:p>
              <a:endParaRPr lang="it-IT"/>
            </a:p>
          </p:txBody>
        </p:sp>
      </p:grpSp>
      <p:sp>
        <p:nvSpPr>
          <p:cNvPr id="11" name="Oval 45"/>
          <p:cNvSpPr>
            <a:spLocks noChangeArrowheads="1"/>
          </p:cNvSpPr>
          <p:nvPr/>
        </p:nvSpPr>
        <p:spPr bwMode="auto">
          <a:xfrm>
            <a:off x="7018090" y="4239616"/>
            <a:ext cx="228600" cy="20002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2000" tIns="226800" rIns="16200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7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C -0.00403 -0.02014 -0.00078 -0.0324 0.00313 -0.0375 C 0.00756 -0.04305 0.01706 -0.0324 0.02383 -0.0162 C 0.03269 -0.00949 0.05287 -0.02014 0.05547 -0.02338 C 0.05873 -0.02731 0.04584 -0.03333 0.04297 -0.03981 C 0.03829 -0.05926 0.03698 -0.04583 0.03763 -0.06226 C 0.04141 -0.06736 0.05118 -0.07268 0.05834 -0.05648 C 0.06615 -0.03796 0.07123 -0.04398 0.07566 -0.0493 C 0.07995 -0.05463 0.06667 -0.07199 0.0668 -0.07176 C 0.06237 -0.09213 0.06459 -0.08912 0.06914 -0.09421 C 0.07331 -0.09976 0.07631 -0.10301 0.08334 -0.08611 C 0.09532 -0.08009 0.08998 -0.07268 0.0948 -0.07893 C 0.09922 -0.08379 0.10013 -0.07939 0.09532 -0.10139 C 0.09167 -0.12199 0.09623 -0.11759 0.10066 -0.12268 C 0.11316 -0.12152 0.10482 -0.12268 0.11016 -0.12152 C 0.11407 -0.11759 0.11784 -0.1243 0.12097 -0.1287 C 0.12396 -0.1331 0.12709 -0.14375 0.12878 -0.14745 " pathEditMode="relative" rAng="0" ptsTypes="AAAAAAAAAAAAAAA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73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CNAO </a:t>
            </a:r>
            <a:r>
              <a:rPr lang="it-IT" dirty="0" err="1" smtClean="0"/>
              <a:t>synchrotron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9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Need</a:t>
            </a:r>
            <a:r>
              <a:rPr lang="it-IT" dirty="0" smtClean="0"/>
              <a:t> for </a:t>
            </a:r>
            <a:r>
              <a:rPr lang="it-IT" dirty="0" err="1" smtClean="0"/>
              <a:t>focusing</a:t>
            </a:r>
            <a:endParaRPr lang="it-IT" dirty="0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 flipH="1" flipV="1">
            <a:off x="3340100" y="2578100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882900" y="2730500"/>
            <a:ext cx="2667000" cy="2667000"/>
            <a:chOff x="864" y="1440"/>
            <a:chExt cx="1680" cy="1680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864" y="1440"/>
              <a:ext cx="1680" cy="1680"/>
              <a:chOff x="864" y="1440"/>
              <a:chExt cx="1680" cy="1680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864" y="1440"/>
                <a:ext cx="1680" cy="816"/>
                <a:chOff x="2448" y="1296"/>
                <a:chExt cx="1680" cy="816"/>
              </a:xfrm>
            </p:grpSpPr>
            <p:sp>
              <p:nvSpPr>
                <p:cNvPr id="16" name="AutoShape 4"/>
                <p:cNvSpPr>
                  <a:spLocks noChangeArrowheads="1"/>
                </p:cNvSpPr>
                <p:nvPr/>
              </p:nvSpPr>
              <p:spPr bwMode="auto">
                <a:xfrm rot="2700000">
                  <a:off x="3408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7" name="AutoShape 5"/>
                <p:cNvSpPr>
                  <a:spLocks noChangeArrowheads="1"/>
                </p:cNvSpPr>
                <p:nvPr/>
              </p:nvSpPr>
              <p:spPr bwMode="auto">
                <a:xfrm rot="18900000" flipH="1">
                  <a:off x="2352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 flipV="1">
                <a:off x="864" y="2304"/>
                <a:ext cx="1680" cy="816"/>
                <a:chOff x="2448" y="1296"/>
                <a:chExt cx="1680" cy="816"/>
              </a:xfrm>
            </p:grpSpPr>
            <p:sp>
              <p:nvSpPr>
                <p:cNvPr id="14" name="AutoShape 8"/>
                <p:cNvSpPr>
                  <a:spLocks noChangeArrowheads="1"/>
                </p:cNvSpPr>
                <p:nvPr/>
              </p:nvSpPr>
              <p:spPr bwMode="auto">
                <a:xfrm rot="2700000">
                  <a:off x="3408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5" name="AutoShape 9"/>
                <p:cNvSpPr>
                  <a:spLocks noChangeArrowheads="1"/>
                </p:cNvSpPr>
                <p:nvPr/>
              </p:nvSpPr>
              <p:spPr bwMode="auto">
                <a:xfrm rot="18900000" flipH="1">
                  <a:off x="2352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1200" y="155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Line 22"/>
              <p:cNvSpPr>
                <a:spLocks noChangeShapeType="1"/>
              </p:cNvSpPr>
              <p:nvPr/>
            </p:nvSpPr>
            <p:spPr bwMode="auto">
              <a:xfrm flipH="1">
                <a:off x="864" y="1852"/>
                <a:ext cx="10" cy="8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 flipH="1" flipV="1">
                <a:off x="1190" y="1875"/>
                <a:ext cx="1344" cy="1139"/>
                <a:chOff x="960" y="1650"/>
                <a:chExt cx="1344" cy="1139"/>
              </a:xfrm>
            </p:grpSpPr>
            <p:sp>
              <p:nvSpPr>
                <p:cNvPr id="12" name="Line 23"/>
                <p:cNvSpPr>
                  <a:spLocks noChangeShapeType="1"/>
                </p:cNvSpPr>
                <p:nvPr/>
              </p:nvSpPr>
              <p:spPr bwMode="auto">
                <a:xfrm>
                  <a:off x="1296" y="1650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3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960" y="1948"/>
                  <a:ext cx="10" cy="8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6" name="AutoShape 40"/>
            <p:cNvSpPr>
              <a:spLocks noChangeArrowheads="1"/>
            </p:cNvSpPr>
            <p:nvPr/>
          </p:nvSpPr>
          <p:spPr bwMode="auto">
            <a:xfrm>
              <a:off x="1536" y="2940"/>
              <a:ext cx="288" cy="144"/>
            </a:xfrm>
            <a:prstGeom prst="flowChartMagneticDrum">
              <a:avLst/>
            </a:prstGeom>
            <a:solidFill>
              <a:schemeClr val="accent1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6311900" y="2501900"/>
            <a:ext cx="2667000" cy="2895600"/>
            <a:chOff x="3024" y="1296"/>
            <a:chExt cx="1680" cy="1824"/>
          </a:xfrm>
        </p:grpSpPr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3024" y="1296"/>
              <a:ext cx="1680" cy="1824"/>
              <a:chOff x="3024" y="1296"/>
              <a:chExt cx="1680" cy="1824"/>
            </a:xfrm>
          </p:grpSpPr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 flipV="1">
                <a:off x="3860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V="1">
                <a:off x="3332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3812" y="1296"/>
                <a:ext cx="9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grpSp>
            <p:nvGrpSpPr>
              <p:cNvPr id="24" name="Group 27"/>
              <p:cNvGrpSpPr>
                <a:grpSpLocks/>
              </p:cNvGrpSpPr>
              <p:nvPr/>
            </p:nvGrpSpPr>
            <p:grpSpPr bwMode="auto">
              <a:xfrm>
                <a:off x="3024" y="1440"/>
                <a:ext cx="1680" cy="1680"/>
                <a:chOff x="864" y="1440"/>
                <a:chExt cx="1680" cy="1680"/>
              </a:xfrm>
            </p:grpSpPr>
            <p:grpSp>
              <p:nvGrpSpPr>
                <p:cNvPr id="25" name="Group 28"/>
                <p:cNvGrpSpPr>
                  <a:grpSpLocks/>
                </p:cNvGrpSpPr>
                <p:nvPr/>
              </p:nvGrpSpPr>
              <p:grpSpPr bwMode="auto">
                <a:xfrm>
                  <a:off x="864" y="1440"/>
                  <a:ext cx="1680" cy="816"/>
                  <a:chOff x="2448" y="1296"/>
                  <a:chExt cx="1680" cy="816"/>
                </a:xfrm>
              </p:grpSpPr>
              <p:sp>
                <p:nvSpPr>
                  <p:cNvPr id="34" name="AutoShape 29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35" name="AutoShape 30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grpSp>
              <p:nvGrpSpPr>
                <p:cNvPr id="26" name="Group 31"/>
                <p:cNvGrpSpPr>
                  <a:grpSpLocks/>
                </p:cNvGrpSpPr>
                <p:nvPr/>
              </p:nvGrpSpPr>
              <p:grpSpPr bwMode="auto">
                <a:xfrm flipV="1">
                  <a:off x="864" y="2304"/>
                  <a:ext cx="1680" cy="816"/>
                  <a:chOff x="2448" y="1296"/>
                  <a:chExt cx="1680" cy="816"/>
                </a:xfrm>
              </p:grpSpPr>
              <p:sp>
                <p:nvSpPr>
                  <p:cNvPr id="32" name="AutoShape 32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33" name="AutoShape 33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sp>
              <p:nvSpPr>
                <p:cNvPr id="27" name="Line 34"/>
                <p:cNvSpPr>
                  <a:spLocks noChangeShapeType="1"/>
                </p:cNvSpPr>
                <p:nvPr/>
              </p:nvSpPr>
              <p:spPr bwMode="auto">
                <a:xfrm>
                  <a:off x="1200" y="1554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864" y="1852"/>
                  <a:ext cx="10" cy="8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9" name="Group 36"/>
                <p:cNvGrpSpPr>
                  <a:grpSpLocks/>
                </p:cNvGrpSpPr>
                <p:nvPr/>
              </p:nvGrpSpPr>
              <p:grpSpPr bwMode="auto">
                <a:xfrm flipH="1" flipV="1">
                  <a:off x="1190" y="1875"/>
                  <a:ext cx="1344" cy="1139"/>
                  <a:chOff x="960" y="1650"/>
                  <a:chExt cx="1344" cy="1139"/>
                </a:xfrm>
              </p:grpSpPr>
              <p:sp>
                <p:nvSpPr>
                  <p:cNvPr id="3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1650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31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" y="1948"/>
                    <a:ext cx="10" cy="84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20" name="AutoShape 41"/>
            <p:cNvSpPr>
              <a:spLocks noChangeArrowheads="1"/>
            </p:cNvSpPr>
            <p:nvPr/>
          </p:nvSpPr>
          <p:spPr bwMode="auto">
            <a:xfrm>
              <a:off x="3702" y="2940"/>
              <a:ext cx="288" cy="144"/>
            </a:xfrm>
            <a:prstGeom prst="flowChartMagneticDrum">
              <a:avLst/>
            </a:prstGeom>
            <a:solidFill>
              <a:schemeClr val="accent1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6189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046" y="304574"/>
            <a:ext cx="10972800" cy="1143000"/>
          </a:xfrm>
        </p:spPr>
        <p:txBody>
          <a:bodyPr/>
          <a:lstStyle/>
          <a:p>
            <a:r>
              <a:rPr lang="it-IT" dirty="0" err="1" smtClean="0"/>
              <a:t>Weak</a:t>
            </a:r>
            <a:r>
              <a:rPr lang="it-IT" dirty="0" smtClean="0"/>
              <a:t> </a:t>
            </a:r>
            <a:r>
              <a:rPr lang="it-IT" dirty="0" err="1" smtClean="0"/>
              <a:t>focusing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5649191" y="300257"/>
            <a:ext cx="4939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machines were built with weak focusing and a guide field which does not depend </a:t>
            </a:r>
            <a:r>
              <a:rPr lang="en-US" dirty="0" smtClean="0"/>
              <a:t>on the </a:t>
            </a:r>
            <a:r>
              <a:rPr lang="en-US" dirty="0"/>
              <a:t>azimuthal angle.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B is independent of the azimuth angle </a:t>
            </a:r>
            <a:r>
              <a:rPr lang="en-US" dirty="0" smtClean="0"/>
              <a:t>the </a:t>
            </a:r>
            <a:r>
              <a:rPr lang="en-US" dirty="0"/>
              <a:t>equilibrium orbit is a </a:t>
            </a:r>
            <a:r>
              <a:rPr lang="en-US" dirty="0" smtClean="0"/>
              <a:t>circle </a:t>
            </a:r>
            <a:r>
              <a:rPr lang="it-IT" dirty="0" smtClean="0"/>
              <a:t>of </a:t>
            </a:r>
            <a:r>
              <a:rPr lang="it-IT" dirty="0" err="1"/>
              <a:t>radius</a:t>
            </a:r>
            <a:r>
              <a:rPr lang="it-IT" dirty="0"/>
              <a:t> </a:t>
            </a:r>
            <a:r>
              <a:rPr lang="it-IT" i="1" dirty="0"/>
              <a:t>p </a:t>
            </a:r>
            <a:r>
              <a:rPr lang="it-IT" dirty="0"/>
              <a:t>= </a:t>
            </a:r>
            <a:r>
              <a:rPr lang="it-IT" i="1" dirty="0" smtClean="0"/>
              <a:t>p/</a:t>
            </a:r>
            <a:r>
              <a:rPr lang="it-IT" i="1" dirty="0" err="1" smtClean="0"/>
              <a:t>qB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77328"/>
            <a:ext cx="4572638" cy="3858163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59409" y="2971512"/>
            <a:ext cx="3269796" cy="3269796"/>
            <a:chOff x="6959798" y="1257409"/>
            <a:chExt cx="2179864" cy="2179864"/>
          </a:xfrm>
        </p:grpSpPr>
        <p:sp>
          <p:nvSpPr>
            <p:cNvPr id="7" name="Oval 6"/>
            <p:cNvSpPr/>
            <p:nvPr/>
          </p:nvSpPr>
          <p:spPr>
            <a:xfrm>
              <a:off x="6959798" y="1257409"/>
              <a:ext cx="2179864" cy="21798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047022" y="2356394"/>
              <a:ext cx="1092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13145" y="2971512"/>
            <a:ext cx="3269796" cy="3269796"/>
            <a:chOff x="6959798" y="1257409"/>
            <a:chExt cx="2179864" cy="2179864"/>
          </a:xfrm>
        </p:grpSpPr>
        <p:sp>
          <p:nvSpPr>
            <p:cNvPr id="11" name="Oval 10"/>
            <p:cNvSpPr/>
            <p:nvPr/>
          </p:nvSpPr>
          <p:spPr>
            <a:xfrm>
              <a:off x="6959798" y="1257409"/>
              <a:ext cx="2179864" cy="2179864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047022" y="2356394"/>
              <a:ext cx="1092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2690245" y="2426713"/>
            <a:ext cx="0" cy="2179697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669463" y="4606410"/>
            <a:ext cx="270610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339596" y="4158644"/>
            <a:ext cx="0" cy="4613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782941" y="4145064"/>
            <a:ext cx="0" cy="4613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572137" y="2637249"/>
            <a:ext cx="1608128" cy="2841276"/>
            <a:chOff x="8572137" y="2637249"/>
            <a:chExt cx="1608128" cy="2841276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8596338" y="3813464"/>
              <a:ext cx="869780" cy="1003483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572137" y="4816946"/>
              <a:ext cx="1608128" cy="661579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596338" y="2637249"/>
              <a:ext cx="0" cy="217969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2638291" y="4536861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32"/>
          <p:cNvSpPr txBox="1"/>
          <p:nvPr/>
        </p:nvSpPr>
        <p:spPr>
          <a:xfrm>
            <a:off x="710046" y="1512866"/>
            <a:ext cx="4939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starting</a:t>
            </a:r>
            <a:r>
              <a:rPr lang="it-IT" dirty="0" smtClean="0"/>
              <a:t> with an </a:t>
            </a:r>
            <a:r>
              <a:rPr lang="it-IT" dirty="0" err="1" smtClean="0"/>
              <a:t>initial</a:t>
            </a:r>
            <a:r>
              <a:rPr lang="it-IT" dirty="0" smtClean="0"/>
              <a:t> offset (</a:t>
            </a:r>
            <a:r>
              <a:rPr lang="it-IT" dirty="0" err="1" smtClean="0"/>
              <a:t>but</a:t>
            </a:r>
            <a:r>
              <a:rPr lang="it-IT" dirty="0" smtClean="0"/>
              <a:t> with the </a:t>
            </a:r>
            <a:r>
              <a:rPr lang="it-IT" dirty="0" err="1" smtClean="0"/>
              <a:t>nominal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) </a:t>
            </a:r>
            <a:r>
              <a:rPr lang="it-IT" dirty="0" err="1" smtClean="0"/>
              <a:t>follows</a:t>
            </a:r>
            <a:r>
              <a:rPr lang="it-IT" dirty="0" smtClean="0"/>
              <a:t> a </a:t>
            </a:r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path</a:t>
            </a:r>
            <a:r>
              <a:rPr lang="it-IT" dirty="0" smtClean="0"/>
              <a:t> with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radius</a:t>
            </a:r>
            <a:r>
              <a:rPr lang="it-IT" dirty="0" smtClean="0"/>
              <a:t>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remains</a:t>
            </a:r>
            <a:r>
              <a:rPr lang="it-IT" dirty="0" smtClean="0"/>
              <a:t> </a:t>
            </a:r>
            <a:r>
              <a:rPr lang="it-IT" dirty="0" err="1" smtClean="0"/>
              <a:t>near</a:t>
            </a:r>
            <a:r>
              <a:rPr lang="it-IT" dirty="0" smtClean="0"/>
              <a:t> the </a:t>
            </a:r>
            <a:r>
              <a:rPr lang="it-IT" dirty="0" err="1" smtClean="0"/>
              <a:t>nominal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 (</a:t>
            </a:r>
            <a:r>
              <a:rPr lang="it-IT" dirty="0" err="1" smtClean="0"/>
              <a:t>geometrical</a:t>
            </a:r>
            <a:r>
              <a:rPr lang="it-IT" dirty="0" smtClean="0"/>
              <a:t> </a:t>
            </a:r>
            <a:r>
              <a:rPr lang="it-IT" dirty="0" err="1" smtClean="0"/>
              <a:t>focusing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4" name="TextBox 33"/>
          <p:cNvSpPr txBox="1"/>
          <p:nvPr/>
        </p:nvSpPr>
        <p:spPr>
          <a:xfrm>
            <a:off x="5912746" y="1659916"/>
            <a:ext cx="493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particle</a:t>
            </a:r>
            <a:r>
              <a:rPr lang="it-IT" dirty="0" smtClean="0"/>
              <a:t> with the </a:t>
            </a:r>
            <a:r>
              <a:rPr lang="it-IT" dirty="0" err="1" smtClean="0"/>
              <a:t>nominal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starting</a:t>
            </a:r>
            <a:r>
              <a:rPr lang="it-IT" dirty="0" smtClean="0"/>
              <a:t> with an </a:t>
            </a: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vertical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</a:t>
            </a:r>
            <a:r>
              <a:rPr lang="it-IT" dirty="0" err="1" smtClean="0"/>
              <a:t>drifts</a:t>
            </a:r>
            <a:r>
              <a:rPr lang="it-IT" dirty="0" smtClean="0"/>
              <a:t> </a:t>
            </a:r>
            <a:r>
              <a:rPr lang="it-IT" dirty="0" err="1" smtClean="0"/>
              <a:t>away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1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Weak</a:t>
            </a:r>
            <a:r>
              <a:rPr lang="it-IT" dirty="0" smtClean="0"/>
              <a:t> </a:t>
            </a:r>
            <a:r>
              <a:rPr lang="it-IT" dirty="0" err="1" smtClean="0"/>
              <a:t>focusinsg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858982" y="1371212"/>
            <a:ext cx="5237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motion is stable </a:t>
            </a:r>
            <a:r>
              <a:rPr lang="en-US" sz="1800" dirty="0" smtClean="0"/>
              <a:t>if for small deviations </a:t>
            </a:r>
            <a:r>
              <a:rPr lang="en-US" sz="1800" dirty="0"/>
              <a:t>of the particles from </a:t>
            </a:r>
            <a:r>
              <a:rPr lang="en-US" sz="1800" dirty="0" smtClean="0"/>
              <a:t>the nominal (or better </a:t>
            </a:r>
            <a:r>
              <a:rPr lang="en-US" sz="1800" i="1" dirty="0" smtClean="0"/>
              <a:t>equilibrium</a:t>
            </a:r>
            <a:r>
              <a:rPr lang="en-US" sz="1800" dirty="0" smtClean="0"/>
              <a:t>) </a:t>
            </a:r>
            <a:r>
              <a:rPr lang="en-US" sz="1800" dirty="0"/>
              <a:t>orbit restoring forces arise which lead to oscillations </a:t>
            </a:r>
            <a:r>
              <a:rPr lang="en-US" sz="1800" dirty="0" smtClean="0"/>
              <a:t>around the </a:t>
            </a:r>
            <a:r>
              <a:rPr lang="en-US" sz="1800" dirty="0"/>
              <a:t>orbit. These are called </a:t>
            </a:r>
            <a:r>
              <a:rPr lang="en-US" sz="1800" b="1" dirty="0" err="1">
                <a:solidFill>
                  <a:srgbClr val="FF0000"/>
                </a:solidFill>
              </a:rPr>
              <a:t>betatron</a:t>
            </a:r>
            <a:r>
              <a:rPr lang="en-US" sz="1800" b="1" dirty="0">
                <a:solidFill>
                  <a:srgbClr val="FF0000"/>
                </a:solidFill>
              </a:rPr>
              <a:t> oscillations</a:t>
            </a:r>
            <a:r>
              <a:rPr lang="en-US" sz="1800" dirty="0"/>
              <a:t>.</a:t>
            </a:r>
            <a:endParaRPr lang="it-IT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858982" y="2889379"/>
            <a:ext cx="479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Stability requires that the Lorentz force is smaller than the </a:t>
            </a:r>
            <a:r>
              <a:rPr lang="en-US" sz="1800" dirty="0" smtClean="0"/>
              <a:t>centrifugal </a:t>
            </a:r>
            <a:r>
              <a:rPr lang="en-US" sz="1800" dirty="0"/>
              <a:t>force for </a:t>
            </a:r>
            <a:r>
              <a:rPr lang="en-US" sz="1800" i="1" dirty="0"/>
              <a:t>r </a:t>
            </a:r>
            <a:r>
              <a:rPr lang="en-US" sz="1800" dirty="0" smtClean="0"/>
              <a:t>&lt; </a:t>
            </a:r>
            <a:r>
              <a:rPr lang="en-US" sz="1800" i="1" dirty="0" smtClean="0">
                <a:latin typeface="Symbol" panose="05050102010706020507" pitchFamily="18" charset="2"/>
              </a:rPr>
              <a:t>r</a:t>
            </a:r>
            <a:r>
              <a:rPr lang="en-US" sz="1800" i="1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larger than </a:t>
            </a:r>
            <a:r>
              <a:rPr lang="en-US" sz="1800" dirty="0"/>
              <a:t>it for </a:t>
            </a:r>
            <a:r>
              <a:rPr lang="en-US" sz="1800" i="1" dirty="0"/>
              <a:t>r </a:t>
            </a:r>
            <a:r>
              <a:rPr lang="en-US" sz="1800" dirty="0"/>
              <a:t>&gt; </a:t>
            </a:r>
            <a:r>
              <a:rPr lang="en-US" sz="1800" i="1" dirty="0">
                <a:latin typeface="Symbol" panose="05050102010706020507" pitchFamily="18" charset="2"/>
              </a:rPr>
              <a:t>r</a:t>
            </a:r>
            <a:endParaRPr lang="it-IT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901" y="1750256"/>
            <a:ext cx="4574598" cy="1793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92" y="4037498"/>
            <a:ext cx="2647950" cy="66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92" y="4925704"/>
            <a:ext cx="3019425" cy="828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217" y="4963803"/>
            <a:ext cx="2181225" cy="752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0642" y="5186151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i="1" dirty="0" smtClean="0"/>
              <a:t>n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called</a:t>
            </a:r>
            <a:r>
              <a:rPr lang="it-IT" sz="1800" dirty="0" smtClean="0"/>
              <a:t> </a:t>
            </a:r>
            <a:r>
              <a:rPr lang="it-IT" sz="1800" dirty="0" smtClean="0">
                <a:sym typeface="Symbol" panose="05050102010706020507" pitchFamily="18" charset="2"/>
              </a:rPr>
              <a:t></a:t>
            </a:r>
            <a:r>
              <a:rPr lang="it-IT" sz="1800" b="1" dirty="0" err="1" smtClean="0">
                <a:solidFill>
                  <a:srgbClr val="FF0000"/>
                </a:solidFill>
              </a:rPr>
              <a:t>field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index</a:t>
            </a:r>
            <a:r>
              <a:rPr lang="it-IT" sz="1800" dirty="0" smtClean="0">
                <a:sym typeface="Symbol" panose="05050102010706020507" pitchFamily="18" charset="2"/>
              </a:rPr>
              <a:t></a:t>
            </a:r>
            <a:endParaRPr lang="it-IT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215516" y="5918666"/>
            <a:ext cx="480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Stability</a:t>
            </a:r>
            <a:r>
              <a:rPr lang="it-IT" sz="1800" dirty="0" smtClean="0"/>
              <a:t> in the </a:t>
            </a:r>
            <a:r>
              <a:rPr lang="it-IT" sz="1800" dirty="0" err="1" smtClean="0"/>
              <a:t>horizontal</a:t>
            </a:r>
            <a:r>
              <a:rPr lang="it-IT" sz="1800" dirty="0" smtClean="0"/>
              <a:t> </a:t>
            </a:r>
            <a:r>
              <a:rPr lang="it-IT" sz="1800" dirty="0" err="1" smtClean="0"/>
              <a:t>plane</a:t>
            </a:r>
            <a:r>
              <a:rPr lang="it-IT" sz="1800" dirty="0" smtClean="0"/>
              <a:t> </a:t>
            </a:r>
            <a:r>
              <a:rPr lang="it-IT" sz="1800" dirty="0" err="1" smtClean="0"/>
              <a:t>requires</a:t>
            </a:r>
            <a:r>
              <a:rPr lang="it-IT" sz="1800" dirty="0" smtClean="0"/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n &lt; 1</a:t>
            </a:r>
          </a:p>
          <a:p>
            <a:r>
              <a:rPr lang="it-IT" sz="1800" dirty="0" smtClean="0">
                <a:solidFill>
                  <a:schemeClr val="tx1"/>
                </a:solidFill>
              </a:rPr>
              <a:t>(B non deve diminuire </a:t>
            </a:r>
            <a:r>
              <a:rPr lang="it-IT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</a:t>
            </a:r>
            <a:r>
              <a:rPr lang="it-IT" sz="1800" dirty="0">
                <a:solidFill>
                  <a:schemeClr val="tx1"/>
                </a:solidFill>
              </a:rPr>
              <a:t>troppo</a:t>
            </a:r>
            <a:r>
              <a:rPr lang="it-IT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</a:t>
            </a:r>
            <a:r>
              <a:rPr lang="it-IT" sz="1800" dirty="0" smtClean="0">
                <a:solidFill>
                  <a:schemeClr val="tx1"/>
                </a:solidFill>
              </a:rPr>
              <a:t>)</a:t>
            </a:r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Weak</a:t>
            </a:r>
            <a:r>
              <a:rPr lang="it-IT" dirty="0" smtClean="0"/>
              <a:t> </a:t>
            </a:r>
            <a:r>
              <a:rPr lang="it-IT" dirty="0" err="1" smtClean="0"/>
              <a:t>focusing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427" y="2561244"/>
            <a:ext cx="5172075" cy="2695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18566" y="2998501"/>
                <a:ext cx="1509580" cy="7023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566" y="2998501"/>
                <a:ext cx="1509580" cy="70230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18566" y="4283510"/>
                <a:ext cx="235673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it-IT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&lt;0⇒</m:t>
                      </m:r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566" y="4283510"/>
                <a:ext cx="2356734" cy="7022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2877" y="1538671"/>
            <a:ext cx="84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An </a:t>
            </a:r>
            <a:r>
              <a:rPr lang="it-IT" sz="2400" dirty="0" err="1" smtClean="0"/>
              <a:t>horizontal</a:t>
            </a:r>
            <a:r>
              <a:rPr lang="it-IT" sz="2400" dirty="0" smtClean="0"/>
              <a:t> component of B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for </a:t>
            </a:r>
            <a:r>
              <a:rPr lang="it-IT" sz="2400" dirty="0" err="1" smtClean="0"/>
              <a:t>vertical</a:t>
            </a:r>
            <a:r>
              <a:rPr lang="it-IT" sz="2400" dirty="0" smtClean="0"/>
              <a:t> </a:t>
            </a:r>
            <a:r>
              <a:rPr lang="it-IT" sz="2400" dirty="0" err="1" smtClean="0"/>
              <a:t>focusing</a:t>
            </a:r>
            <a:endParaRPr lang="it-I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92877" y="5522318"/>
            <a:ext cx="84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Altogether</a:t>
            </a:r>
            <a:r>
              <a:rPr lang="it-IT" sz="2400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0 &lt; </a:t>
            </a:r>
            <a:r>
              <a:rPr lang="it-IT" sz="2400" b="1" i="1" dirty="0" smtClean="0">
                <a:solidFill>
                  <a:srgbClr val="FF0000"/>
                </a:solidFill>
              </a:rPr>
              <a:t>n</a:t>
            </a:r>
            <a:r>
              <a:rPr lang="it-IT" sz="2400" b="1" dirty="0" smtClean="0">
                <a:solidFill>
                  <a:srgbClr val="FF0000"/>
                </a:solidFill>
              </a:rPr>
              <a:t> &lt; 1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for </a:t>
            </a:r>
            <a:r>
              <a:rPr lang="it-IT" sz="2400" dirty="0" err="1" smtClean="0"/>
              <a:t>simultaneous</a:t>
            </a:r>
            <a:r>
              <a:rPr lang="it-IT" sz="2400" dirty="0" smtClean="0"/>
              <a:t> </a:t>
            </a:r>
            <a:r>
              <a:rPr lang="it-IT" sz="2400" dirty="0" err="1" smtClean="0"/>
              <a:t>focusing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224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Strong </a:t>
            </a:r>
            <a:r>
              <a:rPr lang="it-IT" dirty="0" err="1" smtClean="0"/>
              <a:t>focusing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90" y="1199426"/>
            <a:ext cx="8354291" cy="4390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0481" y="5954045"/>
            <a:ext cx="737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An alternating series of focusing and defocusing lenses leads to</a:t>
            </a:r>
          </a:p>
          <a:p>
            <a:r>
              <a:rPr lang="en-US" sz="1800" dirty="0"/>
              <a:t>overall focusing </a:t>
            </a:r>
            <a:r>
              <a:rPr lang="en-US" sz="1800" dirty="0" smtClean="0"/>
              <a:t>(if </a:t>
            </a:r>
            <a:r>
              <a:rPr lang="en-US" sz="1800" dirty="0"/>
              <a:t>the distances between the lenses are not too </a:t>
            </a:r>
            <a:r>
              <a:rPr lang="en-US" sz="1800" dirty="0" smtClean="0"/>
              <a:t>large)</a:t>
            </a:r>
            <a:endParaRPr lang="it-IT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9469581" y="1569027"/>
            <a:ext cx="2324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It’s</a:t>
            </a:r>
            <a:r>
              <a:rPr lang="it-IT" sz="2000" dirty="0" smtClean="0"/>
              <a:t> </a:t>
            </a:r>
            <a:r>
              <a:rPr lang="it-IT" sz="2000" dirty="0" err="1" smtClean="0"/>
              <a:t>like</a:t>
            </a:r>
            <a:r>
              <a:rPr lang="it-IT" sz="2000" dirty="0" smtClean="0"/>
              <a:t> </a:t>
            </a:r>
            <a:r>
              <a:rPr lang="it-IT" sz="2000" dirty="0" err="1" smtClean="0"/>
              <a:t>getting</a:t>
            </a:r>
            <a:r>
              <a:rPr lang="it-IT" sz="2000" dirty="0" smtClean="0"/>
              <a:t> a discount the </a:t>
            </a:r>
            <a:r>
              <a:rPr lang="it-IT" sz="2000" dirty="0" err="1" smtClean="0"/>
              <a:t>same</a:t>
            </a:r>
            <a:r>
              <a:rPr lang="it-IT" sz="2000" dirty="0" smtClean="0"/>
              <a:t> </a:t>
            </a:r>
            <a:r>
              <a:rPr lang="it-IT" sz="2000" dirty="0" err="1" smtClean="0"/>
              <a:t>percentage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the </a:t>
            </a:r>
            <a:r>
              <a:rPr lang="it-IT" sz="2000" dirty="0" err="1" smtClean="0"/>
              <a:t>price</a:t>
            </a:r>
            <a:r>
              <a:rPr lang="it-IT" sz="2000" dirty="0" smtClean="0"/>
              <a:t> </a:t>
            </a:r>
            <a:r>
              <a:rPr lang="it-IT" sz="2000" dirty="0" err="1" smtClean="0"/>
              <a:t>increase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-20% and +20%</a:t>
            </a:r>
          </a:p>
          <a:p>
            <a:r>
              <a:rPr lang="it-IT" sz="2000" dirty="0" smtClean="0"/>
              <a:t>=&gt; -4%</a:t>
            </a:r>
            <a:endParaRPr lang="it-IT" sz="2000" dirty="0"/>
          </a:p>
          <a:p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407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Coordinates</a:t>
            </a:r>
            <a:endParaRPr lang="it-IT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726083" y="5596735"/>
            <a:ext cx="171133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767646" y="2997854"/>
            <a:ext cx="0" cy="2598881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221682" y="530463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298520" y="3661661"/>
            <a:ext cx="679451" cy="161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9060573" y="5596735"/>
            <a:ext cx="171133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102136" y="2997854"/>
            <a:ext cx="0" cy="2598881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296356" y="3547361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9633010" y="3661661"/>
            <a:ext cx="679451" cy="161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26083" y="268242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s</a:t>
            </a:r>
            <a:endParaRPr lang="it-IT" sz="20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02136" y="268016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s</a:t>
            </a:r>
            <a:endParaRPr lang="it-IT" sz="2000" dirty="0">
              <a:solidFill>
                <a:srgbClr val="00B05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9633010" y="3614350"/>
            <a:ext cx="0" cy="1651595"/>
          </a:xfrm>
          <a:prstGeom prst="line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6767646" y="5344328"/>
            <a:ext cx="4707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102136" y="3588925"/>
            <a:ext cx="116443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59708" y="5018824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s</a:t>
            </a:r>
            <a:r>
              <a:rPr lang="it-IT" sz="1600" baseline="-25000" dirty="0" smtClean="0">
                <a:solidFill>
                  <a:schemeClr val="tx1"/>
                </a:solidFill>
              </a:rPr>
              <a:t>0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72260" y="3389021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s</a:t>
            </a:r>
            <a:r>
              <a:rPr lang="it-IT" sz="1600" baseline="-25000" dirty="0" smtClean="0">
                <a:solidFill>
                  <a:schemeClr val="tx1"/>
                </a:solidFill>
              </a:rPr>
              <a:t>1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0381852" y="3712018"/>
            <a:ext cx="0" cy="18011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238421" y="5418935"/>
            <a:ext cx="0" cy="17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54682" y="5605258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x</a:t>
            </a:r>
            <a:r>
              <a:rPr lang="it-IT" sz="1600" baseline="-25000" dirty="0" smtClean="0">
                <a:solidFill>
                  <a:schemeClr val="tx1"/>
                </a:solidFill>
              </a:rPr>
              <a:t>0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66566" y="5547818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x</a:t>
            </a:r>
            <a:r>
              <a:rPr lang="it-IT" sz="1600" baseline="-25000" dirty="0" smtClean="0">
                <a:solidFill>
                  <a:schemeClr val="tx1"/>
                </a:solidFill>
              </a:rPr>
              <a:t>1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9684351" y="3389021"/>
            <a:ext cx="669155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11314" y="303864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it-IT" sz="1600" dirty="0" err="1" smtClean="0">
                <a:solidFill>
                  <a:schemeClr val="tx1"/>
                </a:solidFill>
              </a:rPr>
              <a:t>x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20717" y="408455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it-IT" sz="1600" dirty="0" smtClean="0">
                <a:solidFill>
                  <a:schemeClr val="tx1"/>
                </a:solidFill>
              </a:rPr>
              <a:t>s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>
            <a:off x="9060573" y="4669412"/>
            <a:ext cx="1192540" cy="1192540"/>
          </a:xfrm>
          <a:prstGeom prst="arc">
            <a:avLst>
              <a:gd name="adj1" fmla="val 16200000"/>
              <a:gd name="adj2" fmla="val 173060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TextBox 50"/>
          <p:cNvSpPr txBox="1"/>
          <p:nvPr/>
        </p:nvSpPr>
        <p:spPr>
          <a:xfrm>
            <a:off x="9610135" y="4361486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/>
                </a:solidFill>
              </a:rPr>
              <a:t>x’</a:t>
            </a:r>
            <a:r>
              <a:rPr lang="it-IT" sz="1600" baseline="-25000" dirty="0" smtClean="0">
                <a:solidFill>
                  <a:schemeClr val="tx1"/>
                </a:solidFill>
              </a:rPr>
              <a:t>0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701443" y="1782181"/>
                <a:ext cx="1040478" cy="818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443" y="1782181"/>
                <a:ext cx="1040478" cy="8181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9062129" y="1715967"/>
                <a:ext cx="1260410" cy="818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129" y="1715967"/>
                <a:ext cx="1260410" cy="818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3158836" y="631767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Similarly</a:t>
            </a:r>
            <a:r>
              <a:rPr lang="it-IT" sz="1800" dirty="0" smtClean="0"/>
              <a:t> fo z and z’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121442" y="5868832"/>
                <a:ext cx="16854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442" y="5868832"/>
                <a:ext cx="168546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83" y="2386866"/>
            <a:ext cx="5403048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space</a:t>
            </a:r>
            <a:endParaRPr lang="it-IT" dirty="0"/>
          </a:p>
        </p:txBody>
      </p:sp>
      <p:grpSp>
        <p:nvGrpSpPr>
          <p:cNvPr id="57" name="Group 56"/>
          <p:cNvGrpSpPr/>
          <p:nvPr/>
        </p:nvGrpSpPr>
        <p:grpSpPr>
          <a:xfrm>
            <a:off x="1401705" y="1847039"/>
            <a:ext cx="9370203" cy="4708873"/>
            <a:chOff x="1401705" y="1847039"/>
            <a:chExt cx="9370203" cy="4708873"/>
          </a:xfrm>
        </p:grpSpPr>
        <p:grpSp>
          <p:nvGrpSpPr>
            <p:cNvPr id="3" name="Group 2"/>
            <p:cNvGrpSpPr/>
            <p:nvPr/>
          </p:nvGrpSpPr>
          <p:grpSpPr>
            <a:xfrm>
              <a:off x="6359708" y="2680164"/>
              <a:ext cx="4412200" cy="3263648"/>
              <a:chOff x="6359708" y="2680164"/>
              <a:chExt cx="4412200" cy="3263648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V="1">
                <a:off x="6726083" y="5596735"/>
                <a:ext cx="1711335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/>
              <p:nvPr/>
            </p:nvCxnSpPr>
            <p:spPr>
              <a:xfrm flipV="1">
                <a:off x="6767646" y="2997854"/>
                <a:ext cx="0" cy="2598881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7221682" y="5304634"/>
                <a:ext cx="114300" cy="114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7298520" y="3661661"/>
                <a:ext cx="679451" cy="16134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9060573" y="5596735"/>
                <a:ext cx="1711335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9102136" y="2997854"/>
                <a:ext cx="0" cy="2598881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10296356" y="3547361"/>
                <a:ext cx="114300" cy="114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9633010" y="3661661"/>
                <a:ext cx="679451" cy="16134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726083" y="2682429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00B050"/>
                    </a:solidFill>
                  </a:rPr>
                  <a:t>s</a:t>
                </a:r>
                <a:endParaRPr lang="it-IT" sz="2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102136" y="2680164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00B050"/>
                    </a:solidFill>
                  </a:rPr>
                  <a:t>s</a:t>
                </a:r>
                <a:endParaRPr lang="it-IT" sz="2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9633010" y="3614350"/>
                <a:ext cx="0" cy="1651595"/>
              </a:xfrm>
              <a:prstGeom prst="line">
                <a:avLst/>
              </a:prstGeom>
              <a:ln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6767646" y="5344328"/>
                <a:ext cx="47077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9102136" y="3588925"/>
                <a:ext cx="116443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359708" y="5018824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s</a:t>
                </a:r>
                <a:r>
                  <a:rPr lang="it-IT" sz="1600" baseline="-25000" dirty="0" smtClean="0">
                    <a:solidFill>
                      <a:schemeClr val="tx1"/>
                    </a:solidFill>
                  </a:rPr>
                  <a:t>0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72260" y="3389021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s</a:t>
                </a:r>
                <a:r>
                  <a:rPr lang="it-IT" sz="1600" baseline="-25000" dirty="0" smtClean="0">
                    <a:solidFill>
                      <a:schemeClr val="tx1"/>
                    </a:solidFill>
                  </a:rPr>
                  <a:t>1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10381852" y="3712018"/>
                <a:ext cx="0" cy="180119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7238421" y="5418935"/>
                <a:ext cx="0" cy="1778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154682" y="5605258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x</a:t>
                </a:r>
                <a:r>
                  <a:rPr lang="it-IT" sz="1600" baseline="-25000" dirty="0" smtClean="0">
                    <a:solidFill>
                      <a:schemeClr val="tx1"/>
                    </a:solidFill>
                  </a:rPr>
                  <a:t>0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266566" y="5547818"/>
                <a:ext cx="3626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x</a:t>
                </a:r>
                <a:r>
                  <a:rPr lang="it-IT" sz="1600" baseline="-25000" dirty="0" smtClean="0">
                    <a:solidFill>
                      <a:schemeClr val="tx1"/>
                    </a:solidFill>
                  </a:rPr>
                  <a:t>1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9684351" y="3389021"/>
                <a:ext cx="669155" cy="0"/>
              </a:xfrm>
              <a:prstGeom prst="straightConnector1">
                <a:avLst/>
              </a:prstGeom>
              <a:ln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9811314" y="3038640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err="1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sz="1600" dirty="0" err="1" smtClean="0">
                    <a:solidFill>
                      <a:schemeClr val="tx1"/>
                    </a:solidFill>
                  </a:rPr>
                  <a:t>x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220717" y="4084557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sz="1600" dirty="0" smtClean="0">
                    <a:solidFill>
                      <a:schemeClr val="tx1"/>
                    </a:solidFill>
                  </a:rPr>
                  <a:t>s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c 25"/>
              <p:cNvSpPr/>
              <p:nvPr/>
            </p:nvSpPr>
            <p:spPr>
              <a:xfrm>
                <a:off x="9060573" y="4669412"/>
                <a:ext cx="1192540" cy="1192540"/>
              </a:xfrm>
              <a:prstGeom prst="arc">
                <a:avLst>
                  <a:gd name="adj1" fmla="val 16200000"/>
                  <a:gd name="adj2" fmla="val 1730609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610135" y="4361486"/>
                <a:ext cx="407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x’</a:t>
                </a:r>
                <a:r>
                  <a:rPr lang="it-IT" sz="1600" baseline="-25000" dirty="0" smtClean="0">
                    <a:solidFill>
                      <a:schemeClr val="tx1"/>
                    </a:solidFill>
                  </a:rPr>
                  <a:t>0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2125130" y="3783423"/>
              <a:ext cx="2483427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125130" y="2048141"/>
              <a:ext cx="0" cy="172792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125130" y="1847039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x’</a:t>
              </a:r>
              <a:endParaRPr lang="it-IT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51302" y="340396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x</a:t>
              </a:r>
              <a:endParaRPr lang="it-IT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2282385" y="2912101"/>
              <a:ext cx="157255" cy="1572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153896" y="6191322"/>
              <a:ext cx="2483427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153896" y="4456040"/>
              <a:ext cx="0" cy="172792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153896" y="425493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x’</a:t>
              </a:r>
              <a:endParaRPr lang="it-IT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80068" y="581186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x</a:t>
              </a:r>
              <a:endParaRPr lang="it-IT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2944996" y="5320000"/>
              <a:ext cx="157255" cy="1572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357158" y="5231808"/>
              <a:ext cx="669155" cy="0"/>
            </a:xfrm>
            <a:prstGeom prst="straightConnector1">
              <a:avLst/>
            </a:prstGeom>
            <a:ln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484121" y="488142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it-IT" sz="1600" dirty="0" err="1" smtClean="0">
                  <a:solidFill>
                    <a:schemeClr val="tx1"/>
                  </a:solidFill>
                </a:rPr>
                <a:t>x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015922" y="5477255"/>
              <a:ext cx="0" cy="7067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357158" y="3077552"/>
              <a:ext cx="0" cy="7067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2153896" y="5390036"/>
              <a:ext cx="7911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2" idx="2"/>
            </p:cNvCxnSpPr>
            <p:nvPr/>
          </p:nvCxnSpPr>
          <p:spPr>
            <a:xfrm flipH="1">
              <a:off x="2111130" y="2990729"/>
              <a:ext cx="171255" cy="45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200916" y="3751529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tx1"/>
                  </a:solidFill>
                </a:rPr>
                <a:t>x</a:t>
              </a:r>
              <a:r>
                <a:rPr lang="it-IT" sz="1600" baseline="-25000" dirty="0" smtClean="0">
                  <a:solidFill>
                    <a:schemeClr val="tx1"/>
                  </a:solidFill>
                </a:rPr>
                <a:t>0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42323" y="6217358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tx1"/>
                  </a:solidFill>
                </a:rPr>
                <a:t>x</a:t>
              </a:r>
              <a:r>
                <a:rPr lang="it-IT" sz="1600" baseline="-25000" dirty="0" smtClean="0">
                  <a:solidFill>
                    <a:schemeClr val="tx1"/>
                  </a:solidFill>
                </a:rPr>
                <a:t>1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356601" y="4147886"/>
              <a:ext cx="0" cy="12507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Down Arrow 52"/>
            <p:cNvSpPr/>
            <p:nvPr/>
          </p:nvSpPr>
          <p:spPr>
            <a:xfrm>
              <a:off x="3839559" y="3614350"/>
              <a:ext cx="498764" cy="1247019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79482" y="3879179"/>
              <a:ext cx="450764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aseline="-250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it-IT" sz="2800" baseline="-25000" dirty="0" smtClean="0">
                  <a:solidFill>
                    <a:schemeClr val="tx1"/>
                  </a:solidFill>
                </a:rPr>
                <a:t>s</a:t>
              </a:r>
              <a:endParaRPr lang="it-IT" sz="28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01705" y="5186273"/>
              <a:ext cx="861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tx1"/>
                  </a:solidFill>
                </a:rPr>
                <a:t>x’</a:t>
              </a:r>
              <a:r>
                <a:rPr lang="it-IT" sz="1600" baseline="-25000" dirty="0" smtClean="0">
                  <a:solidFill>
                    <a:schemeClr val="tx1"/>
                  </a:solidFill>
                </a:rPr>
                <a:t>1</a:t>
              </a:r>
              <a:r>
                <a:rPr lang="it-IT" sz="1600" dirty="0" smtClean="0">
                  <a:solidFill>
                    <a:schemeClr val="tx1"/>
                  </a:solidFill>
                </a:rPr>
                <a:t>=x’</a:t>
              </a:r>
              <a:r>
                <a:rPr lang="it-IT" sz="1600" baseline="-25000" dirty="0" smtClean="0">
                  <a:solidFill>
                    <a:schemeClr val="tx1"/>
                  </a:solidFill>
                </a:rPr>
                <a:t>0</a:t>
              </a:r>
              <a:endParaRPr lang="it-IT" sz="16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760712" y="281286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tx1"/>
                  </a:solidFill>
                </a:rPr>
                <a:t>x’</a:t>
              </a:r>
              <a:r>
                <a:rPr lang="it-IT" sz="16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2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Motion </a:t>
            </a:r>
            <a:r>
              <a:rPr lang="it-IT" dirty="0" err="1" smtClean="0"/>
              <a:t>equations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04350" y="2666334"/>
                <a:ext cx="3769493" cy="1140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− (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800" i="1" baseline="30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it-IT" sz="2800" dirty="0"/>
                            <m:t>) 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den>
                      </m:f>
                    </m:oMath>
                  </m:oMathPara>
                </a14:m>
                <a:endParaRPr lang="it-IT" sz="28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50" y="2666334"/>
                <a:ext cx="3769493" cy="1140377"/>
              </a:xfrm>
              <a:prstGeom prst="rect">
                <a:avLst/>
              </a:prstGeom>
              <a:blipFill rotWithShape="0">
                <a:blip r:embed="rId2"/>
                <a:stretch>
                  <a:fillRect b="-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538535" y="274635"/>
            <a:ext cx="510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After</a:t>
            </a:r>
            <a:r>
              <a:rPr lang="it-IT" sz="2000" dirty="0" smtClean="0"/>
              <a:t> </a:t>
            </a:r>
            <a:r>
              <a:rPr lang="it-IT" sz="2000" dirty="0" err="1" smtClean="0"/>
              <a:t>many</a:t>
            </a:r>
            <a:r>
              <a:rPr lang="it-IT" sz="2000" dirty="0" smtClean="0"/>
              <a:t> </a:t>
            </a:r>
            <a:r>
              <a:rPr lang="it-IT" sz="2000" dirty="0" err="1" smtClean="0"/>
              <a:t>simplifications</a:t>
            </a:r>
            <a:r>
              <a:rPr lang="it-IT" sz="2000" dirty="0" smtClean="0"/>
              <a:t> and </a:t>
            </a:r>
            <a:r>
              <a:rPr lang="it-IT" sz="2000" dirty="0" err="1" smtClean="0"/>
              <a:t>linearization</a:t>
            </a:r>
            <a:r>
              <a:rPr lang="it-IT" sz="2000" dirty="0" smtClean="0"/>
              <a:t>,</a:t>
            </a:r>
          </a:p>
          <a:p>
            <a:r>
              <a:rPr lang="it-IT" sz="2000" dirty="0" err="1"/>
              <a:t>u</a:t>
            </a:r>
            <a:r>
              <a:rPr lang="it-IT" sz="2000" dirty="0" err="1" smtClean="0"/>
              <a:t>sing</a:t>
            </a:r>
            <a:r>
              <a:rPr lang="it-IT" sz="2000" dirty="0" smtClean="0"/>
              <a:t> 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569264" y="1101405"/>
                <a:ext cx="1040478" cy="818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264" y="1101405"/>
                <a:ext cx="1040478" cy="818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53800" y="1461913"/>
            <a:ext cx="4766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Reference frame </a:t>
            </a:r>
            <a:r>
              <a:rPr lang="it-IT" sz="2000" dirty="0" err="1" smtClean="0"/>
              <a:t>attached</a:t>
            </a:r>
            <a:r>
              <a:rPr lang="it-IT" sz="2000" dirty="0" smtClean="0"/>
              <a:t> to </a:t>
            </a:r>
            <a:r>
              <a:rPr lang="it-IT" sz="2000" dirty="0" err="1" smtClean="0"/>
              <a:t>ref</a:t>
            </a:r>
            <a:r>
              <a:rPr lang="it-IT" sz="2000" dirty="0" smtClean="0"/>
              <a:t>. </a:t>
            </a:r>
            <a:r>
              <a:rPr lang="it-IT" sz="2000" dirty="0" err="1" smtClean="0"/>
              <a:t>particle</a:t>
            </a:r>
            <a:endParaRPr lang="it-IT" sz="2000" dirty="0" smtClean="0"/>
          </a:p>
          <a:p>
            <a:r>
              <a:rPr lang="it-IT" sz="2000" dirty="0" smtClean="0"/>
              <a:t>s </a:t>
            </a:r>
            <a:r>
              <a:rPr lang="it-IT" sz="2000" dirty="0" err="1" smtClean="0"/>
              <a:t>is</a:t>
            </a:r>
            <a:r>
              <a:rPr lang="it-IT" sz="2000" dirty="0" smtClean="0"/>
              <a:t> the coordinate </a:t>
            </a:r>
            <a:r>
              <a:rPr lang="it-IT" sz="2000" dirty="0" err="1" smtClean="0"/>
              <a:t>along</a:t>
            </a:r>
            <a:r>
              <a:rPr lang="it-IT" sz="2000" dirty="0" smtClean="0"/>
              <a:t> the </a:t>
            </a:r>
            <a:r>
              <a:rPr lang="it-IT" sz="2000" dirty="0" err="1" smtClean="0"/>
              <a:t>beam</a:t>
            </a:r>
            <a:r>
              <a:rPr lang="it-IT" sz="2000" dirty="0" smtClean="0"/>
              <a:t> </a:t>
            </a:r>
            <a:r>
              <a:rPr lang="it-IT" sz="2000" dirty="0" err="1" smtClean="0"/>
              <a:t>path</a:t>
            </a:r>
            <a:endParaRPr lang="it-IT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538534" y="2038462"/>
            <a:ext cx="510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get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538129" y="5682218"/>
                <a:ext cx="2693686" cy="770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baseline="30000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it-IT" sz="2400" b="0" i="1" baseline="5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baseline="3000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129" y="5682218"/>
                <a:ext cx="2693686" cy="7705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6538129" y="5193768"/>
            <a:ext cx="510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Where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609337" y="5670359"/>
                <a:ext cx="203113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337" y="5670359"/>
                <a:ext cx="2031133" cy="701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6266" r="52110" b="3887"/>
          <a:stretch/>
        </p:blipFill>
        <p:spPr bwMode="auto">
          <a:xfrm>
            <a:off x="9746908" y="4053391"/>
            <a:ext cx="1638507" cy="15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45086" y="2542665"/>
            <a:ext cx="4440329" cy="1510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784703"/>
            <a:ext cx="5403048" cy="3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Locally</a:t>
            </a:r>
            <a:r>
              <a:rPr lang="it-IT" dirty="0" smtClean="0"/>
              <a:t> </a:t>
            </a:r>
            <a:r>
              <a:rPr lang="it-IT" dirty="0" err="1" smtClean="0"/>
              <a:t>constant</a:t>
            </a:r>
            <a:r>
              <a:rPr lang="it-IT" dirty="0" smtClean="0"/>
              <a:t>, hard </a:t>
            </a:r>
            <a:r>
              <a:rPr lang="it-IT" dirty="0" err="1" smtClean="0"/>
              <a:t>edge</a:t>
            </a:r>
            <a:r>
              <a:rPr lang="it-IT" dirty="0" smtClean="0"/>
              <a:t> model</a:t>
            </a:r>
            <a:endParaRPr lang="it-IT" dirty="0"/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7027545" y="2877928"/>
            <a:ext cx="2667000" cy="2895600"/>
            <a:chOff x="3024" y="1296"/>
            <a:chExt cx="1680" cy="1824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3024" y="1296"/>
              <a:ext cx="1680" cy="1824"/>
              <a:chOff x="3024" y="1296"/>
              <a:chExt cx="1680" cy="1824"/>
            </a:xfrm>
          </p:grpSpPr>
          <p:sp>
            <p:nvSpPr>
              <p:cNvPr id="7" name="Line 19"/>
              <p:cNvSpPr>
                <a:spLocks noChangeShapeType="1"/>
              </p:cNvSpPr>
              <p:nvPr/>
            </p:nvSpPr>
            <p:spPr bwMode="auto">
              <a:xfrm flipH="1" flipV="1">
                <a:off x="3860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Line 21"/>
              <p:cNvSpPr>
                <a:spLocks noChangeShapeType="1"/>
              </p:cNvSpPr>
              <p:nvPr/>
            </p:nvSpPr>
            <p:spPr bwMode="auto">
              <a:xfrm flipV="1">
                <a:off x="3332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/>
            </p:nvSpPr>
            <p:spPr bwMode="auto">
              <a:xfrm>
                <a:off x="3812" y="1296"/>
                <a:ext cx="96" cy="4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3024" y="1440"/>
                <a:ext cx="1680" cy="1680"/>
                <a:chOff x="864" y="1440"/>
                <a:chExt cx="1680" cy="1680"/>
              </a:xfrm>
            </p:grpSpPr>
            <p:grpSp>
              <p:nvGrpSpPr>
                <p:cNvPr id="11" name="Group 28"/>
                <p:cNvGrpSpPr>
                  <a:grpSpLocks/>
                </p:cNvGrpSpPr>
                <p:nvPr/>
              </p:nvGrpSpPr>
              <p:grpSpPr bwMode="auto">
                <a:xfrm>
                  <a:off x="864" y="1440"/>
                  <a:ext cx="1680" cy="816"/>
                  <a:chOff x="2448" y="1296"/>
                  <a:chExt cx="1680" cy="816"/>
                </a:xfrm>
              </p:grpSpPr>
              <p:sp>
                <p:nvSpPr>
                  <p:cNvPr id="20" name="AutoShape 29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21" name="AutoShape 30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grpSp>
              <p:nvGrpSpPr>
                <p:cNvPr id="12" name="Group 31"/>
                <p:cNvGrpSpPr>
                  <a:grpSpLocks/>
                </p:cNvGrpSpPr>
                <p:nvPr/>
              </p:nvGrpSpPr>
              <p:grpSpPr bwMode="auto">
                <a:xfrm flipV="1">
                  <a:off x="864" y="2304"/>
                  <a:ext cx="1680" cy="816"/>
                  <a:chOff x="2448" y="1296"/>
                  <a:chExt cx="1680" cy="816"/>
                </a:xfrm>
              </p:grpSpPr>
              <p:sp>
                <p:nvSpPr>
                  <p:cNvPr id="18" name="AutoShape 32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19" name="AutoShape 33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sp>
              <p:nvSpPr>
                <p:cNvPr id="13" name="Line 34"/>
                <p:cNvSpPr>
                  <a:spLocks noChangeShapeType="1"/>
                </p:cNvSpPr>
                <p:nvPr/>
              </p:nvSpPr>
              <p:spPr bwMode="auto">
                <a:xfrm>
                  <a:off x="1200" y="1554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864" y="1852"/>
                  <a:ext cx="10" cy="8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5" name="Group 36"/>
                <p:cNvGrpSpPr>
                  <a:grpSpLocks/>
                </p:cNvGrpSpPr>
                <p:nvPr/>
              </p:nvGrpSpPr>
              <p:grpSpPr bwMode="auto">
                <a:xfrm flipH="1" flipV="1">
                  <a:off x="1190" y="1875"/>
                  <a:ext cx="1344" cy="1139"/>
                  <a:chOff x="960" y="1650"/>
                  <a:chExt cx="1344" cy="1139"/>
                </a:xfrm>
              </p:grpSpPr>
              <p:sp>
                <p:nvSpPr>
                  <p:cNvPr id="16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1650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7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" y="1948"/>
                    <a:ext cx="10" cy="84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6" name="AutoShape 41"/>
            <p:cNvSpPr>
              <a:spLocks noChangeArrowheads="1"/>
            </p:cNvSpPr>
            <p:nvPr/>
          </p:nvSpPr>
          <p:spPr bwMode="auto">
            <a:xfrm>
              <a:off x="3702" y="2940"/>
              <a:ext cx="288" cy="144"/>
            </a:xfrm>
            <a:prstGeom prst="flowChartMagneticDrum">
              <a:avLst/>
            </a:prstGeom>
            <a:solidFill>
              <a:schemeClr val="accent1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451269" y="2614842"/>
            <a:ext cx="2676006" cy="36933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Dipole (k(s)=0, 1/</a:t>
            </a:r>
            <a:r>
              <a:rPr 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en-US" sz="1800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2</a:t>
            </a:r>
            <a:r>
              <a:rPr 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≠ 0)</a:t>
            </a:r>
            <a:endParaRPr lang="it-IT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9649358" y="3022344"/>
            <a:ext cx="538422" cy="396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78495" y="1730460"/>
            <a:ext cx="267600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Drift (k(s)=0, 1/</a:t>
            </a:r>
            <a:r>
              <a:rPr lang="en-US" sz="1800" dirty="0" smtClean="0">
                <a:solidFill>
                  <a:srgbClr val="00B050"/>
                </a:solidFill>
                <a:latin typeface="Symbol" panose="05050102010706020507" pitchFamily="18" charset="2"/>
              </a:rPr>
              <a:t>r</a:t>
            </a:r>
            <a:r>
              <a:rPr lang="en-US" sz="1800" baseline="30000" dirty="0" smtClean="0">
                <a:solidFill>
                  <a:srgbClr val="00B050"/>
                </a:solidFill>
                <a:latin typeface="Symbol" panose="05050102010706020507" pitchFamily="18" charset="2"/>
              </a:rPr>
              <a:t>2</a:t>
            </a:r>
            <a:r>
              <a:rPr lang="en-US" sz="1800" dirty="0" smtClean="0">
                <a:solidFill>
                  <a:srgbClr val="00B050"/>
                </a:solidFill>
              </a:rPr>
              <a:t> = 0)</a:t>
            </a:r>
            <a:endParaRPr lang="it-IT" sz="1800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773795" y="2170963"/>
            <a:ext cx="276687" cy="10294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57751" y="1628353"/>
            <a:ext cx="203161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Quadrupole</a:t>
            </a:r>
          </a:p>
          <a:p>
            <a:r>
              <a:rPr lang="en-US" sz="1800" dirty="0" smtClean="0">
                <a:solidFill>
                  <a:srgbClr val="FFC000"/>
                </a:solidFill>
              </a:rPr>
              <a:t>(k(s)</a:t>
            </a:r>
            <a:r>
              <a:rPr lang="en-US" sz="1800" dirty="0">
                <a:solidFill>
                  <a:srgbClr val="FFC000"/>
                </a:solidFill>
              </a:rPr>
              <a:t> ≠ </a:t>
            </a:r>
            <a:r>
              <a:rPr lang="en-US" sz="1800" dirty="0" smtClean="0">
                <a:solidFill>
                  <a:srgbClr val="FFC000"/>
                </a:solidFill>
              </a:rPr>
              <a:t>0, 1/</a:t>
            </a:r>
            <a:r>
              <a:rPr lang="en-US" sz="1800" dirty="0" smtClean="0">
                <a:solidFill>
                  <a:srgbClr val="FFC000"/>
                </a:solidFill>
                <a:latin typeface="Symbol" panose="05050102010706020507" pitchFamily="18" charset="2"/>
              </a:rPr>
              <a:t>r</a:t>
            </a:r>
            <a:r>
              <a:rPr lang="en-US" sz="1800" baseline="30000" dirty="0" smtClean="0">
                <a:solidFill>
                  <a:srgbClr val="FFC000"/>
                </a:solidFill>
                <a:latin typeface="Symbol" panose="05050102010706020507" pitchFamily="18" charset="2"/>
              </a:rPr>
              <a:t>2</a:t>
            </a:r>
            <a:r>
              <a:rPr lang="en-US" sz="1800" dirty="0" smtClean="0">
                <a:solidFill>
                  <a:srgbClr val="FFC000"/>
                </a:solidFill>
              </a:rPr>
              <a:t> = 0)</a:t>
            </a:r>
            <a:endParaRPr lang="it-IT" sz="1800" dirty="0">
              <a:solidFill>
                <a:srgbClr val="FFC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637318" y="2274684"/>
            <a:ext cx="666873" cy="54476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515994" y="5977613"/>
            <a:ext cx="26760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Combined function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(k(s)</a:t>
            </a:r>
            <a:r>
              <a:rPr lang="en-US" sz="1800" dirty="0">
                <a:solidFill>
                  <a:srgbClr val="FF0000"/>
                </a:solidFill>
              </a:rPr>
              <a:t> ≠ </a:t>
            </a:r>
            <a:r>
              <a:rPr lang="en-US" sz="1800" dirty="0" smtClean="0">
                <a:solidFill>
                  <a:srgbClr val="FF0000"/>
                </a:solidFill>
              </a:rPr>
              <a:t>0, 1/</a:t>
            </a:r>
            <a:r>
              <a:rPr lang="en-US" sz="1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180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 ≠ 0)</a:t>
            </a:r>
            <a:endParaRPr lang="it-IT" sz="18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9670732" y="5509959"/>
            <a:ext cx="616268" cy="385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06245" y="399779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Harmonic</a:t>
            </a:r>
            <a:r>
              <a:rPr lang="it-IT" sz="2400" dirty="0" smtClean="0"/>
              <a:t> </a:t>
            </a:r>
            <a:r>
              <a:rPr lang="it-IT" sz="2400" dirty="0" err="1" smtClean="0"/>
              <a:t>Oscillator</a:t>
            </a:r>
            <a:r>
              <a:rPr lang="it-IT" sz="2400" dirty="0" smtClean="0"/>
              <a:t>!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207724" y="2079343"/>
                <a:ext cx="3548600" cy="1597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it-IT" sz="2800" dirty="0"/>
                            <m:t> 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it-IT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num>
                        <m:den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800" b="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24" y="2079343"/>
                <a:ext cx="3548600" cy="15971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274566" y="1419919"/>
                <a:ext cx="28212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it-IT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it-IT" sz="2800" dirty="0"/>
                        <m:t> 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2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566" y="1419919"/>
                <a:ext cx="2821221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686653" y="1461803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H)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6653" y="226825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I)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5882" y="4687257"/>
            <a:ext cx="37192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Sin(a s)’ = a Cos(a s)</a:t>
            </a:r>
          </a:p>
          <a:p>
            <a:endParaRPr lang="it-IT" sz="1800" dirty="0" smtClean="0"/>
          </a:p>
          <a:p>
            <a:r>
              <a:rPr lang="it-IT" sz="1800" dirty="0" smtClean="0"/>
              <a:t>Sin(a s)’’=[a Cos(a s)]’=-a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 Sin[a s]</a:t>
            </a:r>
          </a:p>
          <a:p>
            <a:endParaRPr lang="it-IT" sz="1800" dirty="0" smtClean="0"/>
          </a:p>
          <a:p>
            <a:r>
              <a:rPr lang="it-IT" sz="1800" dirty="0" smtClean="0"/>
              <a:t>=&gt;</a:t>
            </a:r>
          </a:p>
          <a:p>
            <a:endParaRPr lang="it-IT" sz="1800" dirty="0"/>
          </a:p>
          <a:p>
            <a:r>
              <a:rPr lang="it-IT" sz="1800" dirty="0" smtClean="0"/>
              <a:t>Sin(a s)’’+ a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 Sin(a s) = 0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6786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Useful</a:t>
            </a:r>
            <a:r>
              <a:rPr lang="it-IT" dirty="0" smtClean="0"/>
              <a:t> transfer </a:t>
            </a:r>
            <a:r>
              <a:rPr lang="it-IT" dirty="0" err="1" smtClean="0"/>
              <a:t>matrices</a:t>
            </a:r>
            <a:endParaRPr lang="it-IT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210902"/>
            <a:ext cx="4781550" cy="12382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r="65821"/>
          <a:stretch/>
        </p:blipFill>
        <p:spPr>
          <a:xfrm>
            <a:off x="750525" y="2230077"/>
            <a:ext cx="1855643" cy="4381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98" y="2753007"/>
            <a:ext cx="6562725" cy="36290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325" y="2819681"/>
            <a:ext cx="5467350" cy="34956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800600" y="5257800"/>
            <a:ext cx="1295400" cy="1049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8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ECR ion sources</a:t>
            </a:r>
            <a:endParaRPr 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36470" r="42354"/>
          <a:stretch>
            <a:fillRect/>
          </a:stretch>
        </p:blipFill>
        <p:spPr bwMode="auto">
          <a:xfrm>
            <a:off x="7545388" y="1385888"/>
            <a:ext cx="1371600" cy="3962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42213" y="5402712"/>
            <a:ext cx="1385888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I</a:t>
            </a:r>
            <a:r>
              <a:rPr lang="it-IT" sz="2000" baseline="-25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tot 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= 250 </a:t>
            </a:r>
            <a:r>
              <a:rPr lang="it-IT" sz="2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02513" y="5859912"/>
            <a:ext cx="182880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I</a:t>
            </a:r>
            <a:r>
              <a:rPr lang="it-IT" sz="2000" baseline="-25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180</a:t>
            </a:r>
            <a:r>
              <a:rPr lang="it-IT" sz="2000" baseline="-25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p</a:t>
            </a:r>
            <a:r>
              <a:rPr lang="it-IT" sz="2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= 85% I</a:t>
            </a:r>
            <a:r>
              <a:rPr lang="it-IT" sz="2000" baseline="-25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tot</a:t>
            </a:r>
            <a:endParaRPr lang="en-US" sz="2000" baseline="-250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913" y="4195173"/>
            <a:ext cx="3240000" cy="205322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7" name="Picture 9" descr="SUPERNANOG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913" y="1288772"/>
            <a:ext cx="3240000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294563" y="685800"/>
            <a:ext cx="18097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ECR, always on</a:t>
            </a:r>
            <a:endParaRPr lang="en-US" sz="20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4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72" y="0"/>
            <a:ext cx="984925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96702" y="5820326"/>
            <a:ext cx="923925" cy="536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2625" cy="315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013" y="1805775"/>
            <a:ext cx="26670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48" y="3190875"/>
            <a:ext cx="9020175" cy="3667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8470" y="199443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Rectangular</a:t>
            </a:r>
            <a:r>
              <a:rPr lang="it-IT" sz="2400" dirty="0" smtClean="0"/>
              <a:t> </a:t>
            </a:r>
            <a:r>
              <a:rPr lang="it-IT" sz="2400" dirty="0" err="1" smtClean="0"/>
              <a:t>magnet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97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2155248"/>
            <a:ext cx="8105775" cy="3752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4886" y="5116286"/>
            <a:ext cx="4615543" cy="370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1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Periodic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417635"/>
            <a:ext cx="2933700" cy="118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2990416"/>
            <a:ext cx="2200275" cy="981075"/>
          </a:xfrm>
          <a:prstGeom prst="rect">
            <a:avLst/>
          </a:prstGeom>
        </p:spPr>
      </p:pic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7143172" y="1417635"/>
            <a:ext cx="2667000" cy="2895600"/>
            <a:chOff x="3024" y="1296"/>
            <a:chExt cx="1680" cy="1824"/>
          </a:xfrm>
        </p:grpSpPr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3024" y="1296"/>
              <a:ext cx="1680" cy="1824"/>
              <a:chOff x="3024" y="1296"/>
              <a:chExt cx="1680" cy="1824"/>
            </a:xfrm>
          </p:grpSpPr>
          <p:sp>
            <p:nvSpPr>
              <p:cNvPr id="8" name="Line 19"/>
              <p:cNvSpPr>
                <a:spLocks noChangeShapeType="1"/>
              </p:cNvSpPr>
              <p:nvPr/>
            </p:nvSpPr>
            <p:spPr bwMode="auto">
              <a:xfrm flipH="1" flipV="1">
                <a:off x="3860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Line 21"/>
              <p:cNvSpPr>
                <a:spLocks noChangeShapeType="1"/>
              </p:cNvSpPr>
              <p:nvPr/>
            </p:nvSpPr>
            <p:spPr bwMode="auto">
              <a:xfrm flipV="1">
                <a:off x="3332" y="1440"/>
                <a:ext cx="52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Rectangle 20"/>
              <p:cNvSpPr>
                <a:spLocks noChangeArrowheads="1"/>
              </p:cNvSpPr>
              <p:nvPr/>
            </p:nvSpPr>
            <p:spPr bwMode="auto">
              <a:xfrm>
                <a:off x="3812" y="1296"/>
                <a:ext cx="9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3024" y="1440"/>
                <a:ext cx="1680" cy="1680"/>
                <a:chOff x="864" y="1440"/>
                <a:chExt cx="1680" cy="1680"/>
              </a:xfrm>
            </p:grpSpPr>
            <p:grpSp>
              <p:nvGrpSpPr>
                <p:cNvPr id="12" name="Group 28"/>
                <p:cNvGrpSpPr>
                  <a:grpSpLocks/>
                </p:cNvGrpSpPr>
                <p:nvPr/>
              </p:nvGrpSpPr>
              <p:grpSpPr bwMode="auto">
                <a:xfrm>
                  <a:off x="864" y="1440"/>
                  <a:ext cx="1680" cy="816"/>
                  <a:chOff x="2448" y="1296"/>
                  <a:chExt cx="1680" cy="816"/>
                </a:xfrm>
              </p:grpSpPr>
              <p:sp>
                <p:nvSpPr>
                  <p:cNvPr id="21" name="AutoShape 29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22" name="AutoShape 30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grpSp>
              <p:nvGrpSpPr>
                <p:cNvPr id="13" name="Group 31"/>
                <p:cNvGrpSpPr>
                  <a:grpSpLocks/>
                </p:cNvGrpSpPr>
                <p:nvPr/>
              </p:nvGrpSpPr>
              <p:grpSpPr bwMode="auto">
                <a:xfrm flipV="1">
                  <a:off x="864" y="2304"/>
                  <a:ext cx="1680" cy="816"/>
                  <a:chOff x="2448" y="1296"/>
                  <a:chExt cx="1680" cy="816"/>
                </a:xfrm>
              </p:grpSpPr>
              <p:sp>
                <p:nvSpPr>
                  <p:cNvPr id="19" name="AutoShape 32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408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sp>
                <p:nvSpPr>
                  <p:cNvPr id="20" name="AutoShape 33"/>
                  <p:cNvSpPr>
                    <a:spLocks noChangeArrowheads="1"/>
                  </p:cNvSpPr>
                  <p:nvPr/>
                </p:nvSpPr>
                <p:spPr bwMode="auto">
                  <a:xfrm rot="18900000" flipH="1">
                    <a:off x="2352" y="1392"/>
                    <a:ext cx="816" cy="62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753 w 21600"/>
                      <a:gd name="T13" fmla="*/ 0 h 21600"/>
                      <a:gd name="T14" fmla="*/ 18847 w 21600"/>
                      <a:gd name="T15" fmla="*/ 609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6574" y="5105"/>
                        </a:moveTo>
                        <a:cubicBezTo>
                          <a:pt x="7796" y="4198"/>
                          <a:pt x="9278" y="3708"/>
                          <a:pt x="10800" y="3709"/>
                        </a:cubicBezTo>
                        <a:cubicBezTo>
                          <a:pt x="12321" y="3709"/>
                          <a:pt x="13803" y="4198"/>
                          <a:pt x="15025" y="5105"/>
                        </a:cubicBezTo>
                        <a:lnTo>
                          <a:pt x="17235" y="2127"/>
                        </a:lnTo>
                        <a:cubicBezTo>
                          <a:pt x="15374" y="745"/>
                          <a:pt x="13117" y="-1"/>
                          <a:pt x="10799" y="0"/>
                        </a:cubicBezTo>
                        <a:cubicBezTo>
                          <a:pt x="8482" y="0"/>
                          <a:pt x="6225" y="745"/>
                          <a:pt x="4364" y="212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</p:grpSp>
            <p:sp>
              <p:nvSpPr>
                <p:cNvPr id="14" name="Line 34"/>
                <p:cNvSpPr>
                  <a:spLocks noChangeShapeType="1"/>
                </p:cNvSpPr>
                <p:nvPr/>
              </p:nvSpPr>
              <p:spPr bwMode="auto">
                <a:xfrm>
                  <a:off x="1200" y="1554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864" y="1852"/>
                  <a:ext cx="10" cy="8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6" name="Group 36"/>
                <p:cNvGrpSpPr>
                  <a:grpSpLocks/>
                </p:cNvGrpSpPr>
                <p:nvPr/>
              </p:nvGrpSpPr>
              <p:grpSpPr bwMode="auto">
                <a:xfrm flipH="1" flipV="1">
                  <a:off x="1190" y="1875"/>
                  <a:ext cx="1344" cy="1139"/>
                  <a:chOff x="960" y="1650"/>
                  <a:chExt cx="1344" cy="1139"/>
                </a:xfrm>
              </p:grpSpPr>
              <p:sp>
                <p:nvSpPr>
                  <p:cNvPr id="1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1650"/>
                    <a:ext cx="10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8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" y="1948"/>
                    <a:ext cx="10" cy="84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7" name="AutoShape 41"/>
            <p:cNvSpPr>
              <a:spLocks noChangeArrowheads="1"/>
            </p:cNvSpPr>
            <p:nvPr/>
          </p:nvSpPr>
          <p:spPr bwMode="auto">
            <a:xfrm>
              <a:off x="3702" y="2940"/>
              <a:ext cx="288" cy="144"/>
            </a:xfrm>
            <a:prstGeom prst="flowChartMagneticDrum">
              <a:avLst/>
            </a:prstGeom>
            <a:solidFill>
              <a:schemeClr val="accent1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7478" y="4256085"/>
            <a:ext cx="5398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K</a:t>
            </a:r>
            <a:r>
              <a:rPr lang="en-US" sz="1800" dirty="0" smtClean="0"/>
              <a:t>(</a:t>
            </a:r>
            <a:r>
              <a:rPr lang="en-US" sz="1800" i="1" dirty="0" smtClean="0"/>
              <a:t>s</a:t>
            </a:r>
            <a:r>
              <a:rPr lang="en-US" sz="1800" i="1" dirty="0"/>
              <a:t>) </a:t>
            </a:r>
            <a:r>
              <a:rPr lang="en-US" sz="1800" dirty="0"/>
              <a:t>is a periodic function. The period </a:t>
            </a:r>
            <a:r>
              <a:rPr lang="en-US" sz="1800" i="1" dirty="0"/>
              <a:t>L </a:t>
            </a:r>
            <a:r>
              <a:rPr lang="en-US" sz="1800" dirty="0"/>
              <a:t>m</a:t>
            </a:r>
            <a:r>
              <a:rPr lang="en-US" sz="1800" dirty="0" smtClean="0"/>
              <a:t>ay </a:t>
            </a:r>
            <a:r>
              <a:rPr lang="en-US" sz="1800" dirty="0"/>
              <a:t>be as l</a:t>
            </a:r>
            <a:r>
              <a:rPr lang="en-US" sz="1800" dirty="0" smtClean="0"/>
              <a:t>arge </a:t>
            </a:r>
            <a:r>
              <a:rPr lang="en-US" sz="1800" dirty="0"/>
              <a:t>as the </a:t>
            </a:r>
            <a:r>
              <a:rPr lang="en-US" sz="1800" dirty="0" smtClean="0"/>
              <a:t>circumference </a:t>
            </a:r>
            <a:r>
              <a:rPr lang="en-US" sz="1800" dirty="0"/>
              <a:t>C of </a:t>
            </a:r>
            <a:r>
              <a:rPr lang="en-US" sz="1800" dirty="0" smtClean="0"/>
              <a:t>the accelerator</a:t>
            </a:r>
            <a:r>
              <a:rPr lang="en-US" sz="1800" dirty="0"/>
              <a:t>, but the accelerator may </a:t>
            </a:r>
            <a:r>
              <a:rPr lang="en-US" sz="1800" dirty="0" smtClean="0"/>
              <a:t>be composed of </a:t>
            </a:r>
            <a:r>
              <a:rPr lang="en-US" sz="1800" i="1" dirty="0" smtClean="0"/>
              <a:t>N </a:t>
            </a:r>
            <a:r>
              <a:rPr lang="en-US" sz="1800" dirty="0"/>
              <a:t>identical sections or "cells" with C = </a:t>
            </a:r>
            <a:r>
              <a:rPr lang="en-US" sz="1800" i="1" dirty="0"/>
              <a:t>N·L.</a:t>
            </a:r>
          </a:p>
          <a:p>
            <a:r>
              <a:rPr lang="en-US" sz="1800" dirty="0"/>
              <a:t>In that case </a:t>
            </a:r>
            <a:r>
              <a:rPr lang="en-US" sz="1800" i="1" dirty="0"/>
              <a:t>K</a:t>
            </a:r>
            <a:r>
              <a:rPr lang="en-US" sz="1800" i="1" dirty="0" smtClean="0"/>
              <a:t>(s</a:t>
            </a:r>
            <a:r>
              <a:rPr lang="en-US" sz="1800" i="1" dirty="0"/>
              <a:t>) </a:t>
            </a:r>
            <a:r>
              <a:rPr lang="en-US" sz="1800" dirty="0"/>
              <a:t>has the </a:t>
            </a:r>
            <a:r>
              <a:rPr lang="en-US" sz="1800" dirty="0" smtClean="0"/>
              <a:t>cell </a:t>
            </a:r>
            <a:r>
              <a:rPr lang="en-US" sz="1800" dirty="0"/>
              <a:t>l</a:t>
            </a:r>
            <a:r>
              <a:rPr lang="en-US" sz="1800" dirty="0" smtClean="0"/>
              <a:t>ength </a:t>
            </a:r>
            <a:r>
              <a:rPr lang="en-US" sz="1800" i="1" dirty="0"/>
              <a:t>L </a:t>
            </a:r>
            <a:r>
              <a:rPr lang="en-US" sz="1800" dirty="0"/>
              <a:t>as a </a:t>
            </a:r>
            <a:r>
              <a:rPr lang="en-US" sz="1800" dirty="0" smtClean="0"/>
              <a:t>period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461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40" y="1155684"/>
            <a:ext cx="10010775" cy="425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40" y="657329"/>
            <a:ext cx="8791575" cy="400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72688" y="2427522"/>
            <a:ext cx="1111827" cy="113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76" y="5734914"/>
            <a:ext cx="4148139" cy="343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834" y="5365551"/>
            <a:ext cx="1627867" cy="11005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93082" y="5568964"/>
            <a:ext cx="4291445" cy="631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425" y="5568964"/>
            <a:ext cx="2985027" cy="6120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3236" y="665018"/>
            <a:ext cx="3086100" cy="36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227932" y="1558377"/>
            <a:ext cx="923925" cy="536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9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beta </a:t>
            </a:r>
            <a:r>
              <a:rPr lang="it-IT" dirty="0" err="1" smtClean="0"/>
              <a:t>function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773019"/>
            <a:ext cx="7848600" cy="1533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71700" y="3943221"/>
                <a:ext cx="13998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20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3943221"/>
                <a:ext cx="139987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217" r="-3478" b="-3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830" y="4307069"/>
            <a:ext cx="3609975" cy="933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89"/>
          <a:stretch/>
        </p:blipFill>
        <p:spPr>
          <a:xfrm>
            <a:off x="3512128" y="5649555"/>
            <a:ext cx="1803688" cy="561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649555"/>
            <a:ext cx="264795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700" y="3408221"/>
            <a:ext cx="1552575" cy="352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8714" y="4250998"/>
            <a:ext cx="3233057" cy="5822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2098749" y="3884066"/>
            <a:ext cx="1545772" cy="426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2"/>
          <p:cNvGrpSpPr/>
          <p:nvPr/>
        </p:nvGrpSpPr>
        <p:grpSpPr>
          <a:xfrm>
            <a:off x="1445296" y="5649555"/>
            <a:ext cx="2342932" cy="582259"/>
            <a:chOff x="1445296" y="5649555"/>
            <a:chExt cx="2342932" cy="582259"/>
          </a:xfrm>
        </p:grpSpPr>
        <p:sp>
          <p:nvSpPr>
            <p:cNvPr id="11" name="Rectangle 10"/>
            <p:cNvSpPr/>
            <p:nvPr/>
          </p:nvSpPr>
          <p:spPr>
            <a:xfrm>
              <a:off x="3385457" y="5649555"/>
              <a:ext cx="402771" cy="5822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5296" y="5745876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Phase</a:t>
              </a:r>
              <a:r>
                <a:rPr lang="it-IT" dirty="0" smtClean="0"/>
                <a:t> </a:t>
              </a:r>
              <a:r>
                <a:rPr lang="it-IT" dirty="0" err="1" smtClean="0"/>
                <a:t>advance</a:t>
              </a:r>
              <a:endParaRPr lang="it-IT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08914" y="5629271"/>
            <a:ext cx="4011386" cy="582259"/>
            <a:chOff x="6008914" y="5629271"/>
            <a:chExt cx="4011386" cy="582259"/>
          </a:xfrm>
        </p:grpSpPr>
        <p:sp>
          <p:nvSpPr>
            <p:cNvPr id="14" name="Rectangle 13"/>
            <p:cNvSpPr/>
            <p:nvPr/>
          </p:nvSpPr>
          <p:spPr>
            <a:xfrm>
              <a:off x="6008914" y="5629271"/>
              <a:ext cx="511629" cy="5822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86793" y="5756018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tune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7672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104" y="2672991"/>
            <a:ext cx="7096125" cy="4276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59"/>
            <a:ext cx="6962775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5238"/>
            <a:ext cx="7219950" cy="1200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0282" y="141704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Parametric</a:t>
            </a:r>
            <a:r>
              <a:rPr lang="it-IT" sz="1800" dirty="0" smtClean="0"/>
              <a:t> </a:t>
            </a:r>
            <a:r>
              <a:rPr lang="it-IT" sz="1800" dirty="0" err="1" smtClean="0"/>
              <a:t>equation</a:t>
            </a:r>
            <a:r>
              <a:rPr lang="it-IT" sz="1800" dirty="0" smtClean="0"/>
              <a:t> of </a:t>
            </a:r>
            <a:r>
              <a:rPr lang="it-IT" sz="1800" dirty="0" err="1" smtClean="0"/>
              <a:t>ellipse</a:t>
            </a:r>
            <a:endParaRPr lang="it-IT" sz="1800" dirty="0"/>
          </a:p>
        </p:txBody>
      </p:sp>
      <p:sp>
        <p:nvSpPr>
          <p:cNvPr id="7" name="Rectangle 6"/>
          <p:cNvSpPr/>
          <p:nvPr/>
        </p:nvSpPr>
        <p:spPr>
          <a:xfrm>
            <a:off x="2917371" y="511629"/>
            <a:ext cx="3516086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2264228" y="1842419"/>
            <a:ext cx="4955722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7417434" y="1207292"/>
            <a:ext cx="3348537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5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93" y="1565564"/>
            <a:ext cx="763905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93" y="2983489"/>
            <a:ext cx="6286500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43" y="4071935"/>
            <a:ext cx="961072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93" y="5579052"/>
            <a:ext cx="6429375" cy="895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7536" y="3382985"/>
            <a:ext cx="3348537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3984481" y="4391889"/>
            <a:ext cx="1273320" cy="337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9323242" y="4916812"/>
            <a:ext cx="923925" cy="536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space</a:t>
            </a:r>
            <a:r>
              <a:rPr lang="it-IT" dirty="0" smtClean="0"/>
              <a:t> </a:t>
            </a:r>
            <a:r>
              <a:rPr lang="it-IT" dirty="0" err="1" smtClean="0"/>
              <a:t>ellipse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05" y="1417635"/>
            <a:ext cx="7648575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4394" y="5815464"/>
            <a:ext cx="2601006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4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emittance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0" y="2114666"/>
            <a:ext cx="5859998" cy="362343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47857" y="17788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06343" y="34310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6" name="Group 15"/>
          <p:cNvGrpSpPr/>
          <p:nvPr/>
        </p:nvGrpSpPr>
        <p:grpSpPr>
          <a:xfrm>
            <a:off x="7206343" y="1789287"/>
            <a:ext cx="3994876" cy="4092095"/>
            <a:chOff x="7206343" y="1789287"/>
            <a:chExt cx="3994876" cy="409209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90292269"/>
                    </p:ext>
                  </p:extLst>
                </p:nvPr>
              </p:nvGraphicFramePr>
              <p:xfrm>
                <a:off x="7206343" y="3964392"/>
                <a:ext cx="2844800" cy="1117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248" r:id="rId4" imgW="1422400" imgH="558800" progId="Equation.3">
                        <p:embed/>
                      </p:oleObj>
                    </mc:Choice>
                    <mc:Fallback>
                      <p:oleObj r:id="rId4" imgW="1422400" imgH="558800" progId="Equation.3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06343" y="3964392"/>
                              <a:ext cx="2844800" cy="1117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90292269"/>
                    </p:ext>
                  </p:extLst>
                </p:nvPr>
              </p:nvGraphicFramePr>
              <p:xfrm>
                <a:off x="7206343" y="3964392"/>
                <a:ext cx="2844800" cy="1117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234" r:id="rId6" imgW="1422400" imgH="558800" progId="Equation.3">
                        <p:embed/>
                      </p:oleObj>
                    </mc:Choice>
                    <mc:Fallback>
                      <p:oleObj r:id="rId6" imgW="1422400" imgH="558800" progId="Equation.3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06343" y="3964392"/>
                              <a:ext cx="2844800" cy="1117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03199288"/>
                    </p:ext>
                  </p:extLst>
                </p:nvPr>
              </p:nvGraphicFramePr>
              <p:xfrm>
                <a:off x="7206343" y="2510772"/>
                <a:ext cx="2895600" cy="1193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249" r:id="rId8" imgW="1447800" imgH="596900" progId="Equation.3">
                        <p:embed/>
                      </p:oleObj>
                    </mc:Choice>
                    <mc:Fallback>
                      <p:oleObj r:id="rId8" imgW="1447800" imgH="596900" progId="Equation.3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06343" y="2510772"/>
                              <a:ext cx="2895600" cy="1193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03199288"/>
                    </p:ext>
                  </p:extLst>
                </p:nvPr>
              </p:nvGraphicFramePr>
              <p:xfrm>
                <a:off x="7206343" y="2510772"/>
                <a:ext cx="2895600" cy="1193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9235" r:id="rId9" imgW="1447800" imgH="596900" progId="Equation.3">
                        <p:embed/>
                      </p:oleObj>
                    </mc:Choice>
                    <mc:Fallback>
                      <p:oleObj r:id="rId9" imgW="1447800" imgH="596900" progId="Equation.3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206343" y="2510772"/>
                              <a:ext cx="2895600" cy="1193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7206343" y="1789287"/>
              <a:ext cx="3994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Statistical </a:t>
              </a:r>
              <a:r>
                <a:rPr lang="it-IT" sz="2400" dirty="0" err="1" smtClean="0"/>
                <a:t>Twiss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parameters</a:t>
              </a:r>
              <a:endParaRPr lang="it-IT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>
                  <a:spLocks noChangeAspect="1"/>
                </p:cNvSpPr>
                <p:nvPr/>
              </p:nvSpPr>
              <p:spPr>
                <a:xfrm>
                  <a:off x="7206343" y="5341811"/>
                  <a:ext cx="3890873" cy="5395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</m:sub>
                        </m:sSub>
                        <m:r>
                          <a:rPr lang="it-IT" sz="2400" i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begChr m:val="〈"/>
                                <m:endChr m:val="〉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it-IT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it-IT" sz="240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it-IT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it-IT" sz="2400" i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it-IT" sz="24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6343" y="5341811"/>
                  <a:ext cx="3890873" cy="53957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701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+mn-lt"/>
              </a:rPr>
              <a:t>Sources and LEBT</a:t>
            </a:r>
            <a:endParaRPr lang="en-GB" dirty="0">
              <a:latin typeface="+mn-lt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8557404" y="1423358"/>
            <a:ext cx="2009954" cy="3674853"/>
            <a:chOff x="8557404" y="1423358"/>
            <a:chExt cx="2009954" cy="3674853"/>
          </a:xfrm>
        </p:grpSpPr>
        <p:sp>
          <p:nvSpPr>
            <p:cNvPr id="21" name="Rettangolo 20"/>
            <p:cNvSpPr/>
            <p:nvPr/>
          </p:nvSpPr>
          <p:spPr>
            <a:xfrm>
              <a:off x="8557404" y="1423358"/>
              <a:ext cx="2009954" cy="367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8623604" y="1500716"/>
              <a:ext cx="1865704" cy="3512595"/>
              <a:chOff x="8196583" y="1758815"/>
              <a:chExt cx="1865704" cy="3512595"/>
            </a:xfrm>
            <a:solidFill>
              <a:schemeClr val="bg1"/>
            </a:solidFill>
          </p:grpSpPr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8379999" y="4902078"/>
                <a:ext cx="1498872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800" dirty="0">
                    <a:solidFill>
                      <a:srgbClr val="000099"/>
                    </a:solidFill>
                    <a:latin typeface="Calibri"/>
                  </a:rPr>
                  <a:t>LEBT Chopper</a:t>
                </a:r>
              </a:p>
            </p:txBody>
          </p:sp>
          <p:grpSp>
            <p:nvGrpSpPr>
              <p:cNvPr id="12" name="Gruppo 11"/>
              <p:cNvGrpSpPr/>
              <p:nvPr/>
            </p:nvGrpSpPr>
            <p:grpSpPr>
              <a:xfrm>
                <a:off x="8196583" y="1758815"/>
                <a:ext cx="1865704" cy="2902995"/>
                <a:chOff x="8196583" y="1758815"/>
                <a:chExt cx="1865704" cy="2902995"/>
              </a:xfrm>
              <a:grpFill/>
            </p:grpSpPr>
            <p:sp>
              <p:nvSpPr>
                <p:cNvPr id="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8236210" y="1758815"/>
                  <a:ext cx="1786451" cy="6463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0.008 MeV/u H</a:t>
                  </a:r>
                  <a:r>
                    <a:rPr lang="it-IT" sz="1800" baseline="-25000" dirty="0">
                      <a:solidFill>
                        <a:srgbClr val="000099"/>
                      </a:solidFill>
                      <a:latin typeface="Calibri"/>
                    </a:rPr>
                    <a:t>3</a:t>
                  </a:r>
                  <a:r>
                    <a:rPr lang="it-IT" sz="1800" baseline="30000" dirty="0">
                      <a:solidFill>
                        <a:srgbClr val="000099"/>
                      </a:solidFill>
                      <a:latin typeface="Calibri"/>
                    </a:rPr>
                    <a:t>+</a:t>
                  </a:r>
                  <a:endParaRPr lang="it-IT" sz="1800" dirty="0">
                    <a:solidFill>
                      <a:srgbClr val="000099"/>
                    </a:solidFill>
                    <a:latin typeface="Calibri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0.008 MeV/u C</a:t>
                  </a:r>
                  <a:r>
                    <a:rPr lang="it-IT" sz="1800" baseline="30000" dirty="0">
                      <a:solidFill>
                        <a:srgbClr val="000099"/>
                      </a:solidFill>
                      <a:latin typeface="Calibri"/>
                    </a:rPr>
                    <a:t>4+</a:t>
                  </a:r>
                  <a:endParaRPr lang="en-GB" sz="1800" baseline="30000" dirty="0">
                    <a:solidFill>
                      <a:srgbClr val="000099"/>
                    </a:solidFill>
                    <a:latin typeface="Calibri"/>
                  </a:endParaRPr>
                </a:p>
              </p:txBody>
            </p:sp>
            <p:sp>
              <p:nvSpPr>
                <p:cNvPr id="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8309339" y="2520815"/>
                  <a:ext cx="1640193" cy="6463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I ~ </a:t>
                  </a:r>
                  <a:r>
                    <a:rPr lang="it-IT" sz="1800" dirty="0" smtClean="0">
                      <a:solidFill>
                        <a:srgbClr val="000099"/>
                      </a:solidFill>
                      <a:latin typeface="Calibri"/>
                    </a:rPr>
                    <a:t>0.5 </a:t>
                  </a: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mA (H</a:t>
                  </a:r>
                  <a:r>
                    <a:rPr lang="it-IT" sz="1800" baseline="-25000" dirty="0">
                      <a:solidFill>
                        <a:srgbClr val="000099"/>
                      </a:solidFill>
                      <a:latin typeface="Calibri"/>
                    </a:rPr>
                    <a:t>3</a:t>
                  </a:r>
                  <a:r>
                    <a:rPr lang="it-IT" sz="1800" baseline="30000" dirty="0">
                      <a:solidFill>
                        <a:srgbClr val="000099"/>
                      </a:solidFill>
                      <a:latin typeface="Calibri"/>
                    </a:rPr>
                    <a:t>+</a:t>
                  </a: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)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I ~ 0.2 mA (C</a:t>
                  </a:r>
                  <a:r>
                    <a:rPr lang="it-IT" sz="1800" baseline="30000" dirty="0">
                      <a:solidFill>
                        <a:srgbClr val="000099"/>
                      </a:solidFill>
                      <a:latin typeface="Calibri"/>
                    </a:rPr>
                    <a:t>4+</a:t>
                  </a: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)</a:t>
                  </a:r>
                </a:p>
              </p:txBody>
            </p:sp>
            <p:sp>
              <p:nvSpPr>
                <p:cNvPr id="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8196583" y="4292478"/>
                  <a:ext cx="1865704" cy="36933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>
                      <a:solidFill>
                        <a:srgbClr val="000099"/>
                      </a:solidFill>
                      <a:latin typeface="Calibri"/>
                    </a:rPr>
                    <a:t>Continuous beam</a:t>
                  </a:r>
                </a:p>
              </p:txBody>
            </p:sp>
            <p:sp>
              <p:nvSpPr>
                <p:cNvPr id="1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8244065" y="3691283"/>
                  <a:ext cx="1770741" cy="36933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800" dirty="0" smtClean="0">
                      <a:solidFill>
                        <a:srgbClr val="000099"/>
                      </a:solidFill>
                      <a:latin typeface="Calibri"/>
                    </a:rPr>
                    <a:t>Two ECR </a:t>
                  </a:r>
                  <a:r>
                    <a:rPr lang="it-IT" sz="1800" dirty="0" err="1" smtClean="0">
                      <a:solidFill>
                        <a:srgbClr val="000099"/>
                      </a:solidFill>
                      <a:latin typeface="Calibri"/>
                    </a:rPr>
                    <a:t>sources</a:t>
                  </a:r>
                  <a:endParaRPr lang="it-IT" sz="1800" dirty="0" smtClean="0">
                    <a:solidFill>
                      <a:srgbClr val="000099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11" name="Immagine 4" descr="LEB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205" y="906632"/>
            <a:ext cx="6480000" cy="50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dynamic_16_images_per_perio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10" y="2337481"/>
            <a:ext cx="7415212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2625272" y="6533243"/>
            <a:ext cx="317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968172" y="6322106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it-IT" sz="2000"/>
              <a:t>Particle trajectory</a:t>
            </a:r>
          </a:p>
        </p:txBody>
      </p:sp>
      <p:sp>
        <p:nvSpPr>
          <p:cNvPr id="6" name="Oval 15"/>
          <p:cNvSpPr>
            <a:spLocks noChangeArrowheads="1"/>
          </p:cNvSpPr>
          <p:nvPr/>
        </p:nvSpPr>
        <p:spPr bwMode="auto">
          <a:xfrm>
            <a:off x="1977572" y="1173843"/>
            <a:ext cx="152400" cy="1651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371272" y="1038906"/>
            <a:ext cx="954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2000"/>
              <a:t>Particle</a:t>
            </a: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5698672" y="6533243"/>
            <a:ext cx="3175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171747" y="6322106"/>
            <a:ext cx="322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2000"/>
              <a:t>Particle ellipse maximum size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1926772" y="1592943"/>
            <a:ext cx="317500" cy="0"/>
          </a:xfrm>
          <a:prstGeom prst="line">
            <a:avLst/>
          </a:prstGeom>
          <a:noFill/>
          <a:ln w="28575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425247" y="1381806"/>
            <a:ext cx="1677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it-IT" sz="2000" dirty="0"/>
              <a:t>Particle ellipse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534785" y="1927906"/>
            <a:ext cx="245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2000"/>
              <a:t>Phase-space trajectory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951085" y="1953306"/>
            <a:ext cx="292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2000"/>
              <a:t>Phase-space periodic looks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900285" y="2367643"/>
            <a:ext cx="1504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1400"/>
              <a:t>Foc. Quad. middle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843385" y="2367643"/>
            <a:ext cx="146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1400"/>
              <a:t>Foc. Drift. middle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843385" y="3523343"/>
            <a:ext cx="163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1400"/>
              <a:t>Defoc. Drift. middle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900285" y="3523343"/>
            <a:ext cx="1673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sz="1400"/>
              <a:t>Defoc. Quad. middle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5641522" y="1199243"/>
            <a:ext cx="285750" cy="4889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56415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H="1">
            <a:off x="56351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6359072" y="1199243"/>
            <a:ext cx="285750" cy="4889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63590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H="1">
            <a:off x="63527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7070272" y="1199243"/>
            <a:ext cx="285750" cy="4889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70702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H="1">
            <a:off x="70639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7787822" y="1199243"/>
            <a:ext cx="285750" cy="4889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77878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 flipH="1">
            <a:off x="77814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8499022" y="1199243"/>
            <a:ext cx="285750" cy="4889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84990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 flipH="1">
            <a:off x="84926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33" name="Rectangle 42"/>
          <p:cNvSpPr>
            <a:spLocks noChangeArrowheads="1"/>
          </p:cNvSpPr>
          <p:nvPr/>
        </p:nvSpPr>
        <p:spPr bwMode="auto">
          <a:xfrm>
            <a:off x="9216572" y="1199243"/>
            <a:ext cx="285750" cy="4889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>
            <a:off x="921657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 flipH="1">
            <a:off x="9210222" y="1199243"/>
            <a:ext cx="285750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>
            <a:off x="5190672" y="1440543"/>
            <a:ext cx="4794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it-IT"/>
          </a:p>
        </p:txBody>
      </p:sp>
      <p:grpSp>
        <p:nvGrpSpPr>
          <p:cNvPr id="37" name="Group 46"/>
          <p:cNvGrpSpPr>
            <a:grpSpLocks/>
          </p:cNvGrpSpPr>
          <p:nvPr/>
        </p:nvGrpSpPr>
        <p:grpSpPr bwMode="auto">
          <a:xfrm>
            <a:off x="5209722" y="1251631"/>
            <a:ext cx="4724400" cy="74612"/>
            <a:chOff x="2428" y="665"/>
            <a:chExt cx="2976" cy="47"/>
          </a:xfrm>
        </p:grpSpPr>
        <p:sp>
          <p:nvSpPr>
            <p:cNvPr id="38" name="Arc 47"/>
            <p:cNvSpPr>
              <a:spLocks/>
            </p:cNvSpPr>
            <p:nvPr/>
          </p:nvSpPr>
          <p:spPr bwMode="auto">
            <a:xfrm>
              <a:off x="26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>
              <a:off x="2884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40" name="Arc 49"/>
            <p:cNvSpPr>
              <a:spLocks/>
            </p:cNvSpPr>
            <p:nvPr/>
          </p:nvSpPr>
          <p:spPr bwMode="auto">
            <a:xfrm flipV="1">
              <a:off x="315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1" name="Line 50"/>
            <p:cNvSpPr>
              <a:spLocks noChangeShapeType="1"/>
            </p:cNvSpPr>
            <p:nvPr/>
          </p:nvSpPr>
          <p:spPr bwMode="auto">
            <a:xfrm flipV="1">
              <a:off x="33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42" name="Arc 51"/>
            <p:cNvSpPr>
              <a:spLocks/>
            </p:cNvSpPr>
            <p:nvPr/>
          </p:nvSpPr>
          <p:spPr bwMode="auto">
            <a:xfrm>
              <a:off x="35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>
              <a:off x="3784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44" name="Arc 53"/>
            <p:cNvSpPr>
              <a:spLocks/>
            </p:cNvSpPr>
            <p:nvPr/>
          </p:nvSpPr>
          <p:spPr bwMode="auto">
            <a:xfrm flipV="1">
              <a:off x="405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 flipV="1">
              <a:off x="42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46" name="Arc 55"/>
            <p:cNvSpPr>
              <a:spLocks/>
            </p:cNvSpPr>
            <p:nvPr/>
          </p:nvSpPr>
          <p:spPr bwMode="auto">
            <a:xfrm>
              <a:off x="449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>
              <a:off x="4688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48" name="Arc 57"/>
            <p:cNvSpPr>
              <a:spLocks/>
            </p:cNvSpPr>
            <p:nvPr/>
          </p:nvSpPr>
          <p:spPr bwMode="auto">
            <a:xfrm flipV="1">
              <a:off x="495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 flipV="1">
              <a:off x="5136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0" name="Line 59"/>
            <p:cNvSpPr>
              <a:spLocks noChangeShapeType="1"/>
            </p:cNvSpPr>
            <p:nvPr/>
          </p:nvSpPr>
          <p:spPr bwMode="auto">
            <a:xfrm flipV="1">
              <a:off x="24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1" name="Arc 60"/>
            <p:cNvSpPr>
              <a:spLocks/>
            </p:cNvSpPr>
            <p:nvPr/>
          </p:nvSpPr>
          <p:spPr bwMode="auto">
            <a:xfrm>
              <a:off x="3151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2" name="Line 61"/>
            <p:cNvSpPr>
              <a:spLocks noChangeShapeType="1"/>
            </p:cNvSpPr>
            <p:nvPr/>
          </p:nvSpPr>
          <p:spPr bwMode="auto">
            <a:xfrm>
              <a:off x="3332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3" name="Arc 62"/>
            <p:cNvSpPr>
              <a:spLocks/>
            </p:cNvSpPr>
            <p:nvPr/>
          </p:nvSpPr>
          <p:spPr bwMode="auto">
            <a:xfrm flipV="1">
              <a:off x="35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4" name="Line 63"/>
            <p:cNvSpPr>
              <a:spLocks noChangeShapeType="1"/>
            </p:cNvSpPr>
            <p:nvPr/>
          </p:nvSpPr>
          <p:spPr bwMode="auto">
            <a:xfrm flipV="1">
              <a:off x="377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5" name="Arc 64"/>
            <p:cNvSpPr>
              <a:spLocks/>
            </p:cNvSpPr>
            <p:nvPr/>
          </p:nvSpPr>
          <p:spPr bwMode="auto">
            <a:xfrm>
              <a:off x="4051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Line 65"/>
            <p:cNvSpPr>
              <a:spLocks noChangeShapeType="1"/>
            </p:cNvSpPr>
            <p:nvPr/>
          </p:nvSpPr>
          <p:spPr bwMode="auto">
            <a:xfrm>
              <a:off x="4232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7" name="Arc 66"/>
            <p:cNvSpPr>
              <a:spLocks/>
            </p:cNvSpPr>
            <p:nvPr/>
          </p:nvSpPr>
          <p:spPr bwMode="auto">
            <a:xfrm flipV="1">
              <a:off x="44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8" name="Line 67"/>
            <p:cNvSpPr>
              <a:spLocks noChangeShapeType="1"/>
            </p:cNvSpPr>
            <p:nvPr/>
          </p:nvSpPr>
          <p:spPr bwMode="auto">
            <a:xfrm flipV="1">
              <a:off x="467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59" name="Arc 68"/>
            <p:cNvSpPr>
              <a:spLocks/>
            </p:cNvSpPr>
            <p:nvPr/>
          </p:nvSpPr>
          <p:spPr bwMode="auto">
            <a:xfrm>
              <a:off x="4943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0" name="Line 69"/>
            <p:cNvSpPr>
              <a:spLocks noChangeShapeType="1"/>
            </p:cNvSpPr>
            <p:nvPr/>
          </p:nvSpPr>
          <p:spPr bwMode="auto">
            <a:xfrm>
              <a:off x="513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61" name="Arc 70"/>
            <p:cNvSpPr>
              <a:spLocks/>
            </p:cNvSpPr>
            <p:nvPr/>
          </p:nvSpPr>
          <p:spPr bwMode="auto">
            <a:xfrm flipV="1">
              <a:off x="269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2" name="Line 71"/>
            <p:cNvSpPr>
              <a:spLocks noChangeShapeType="1"/>
            </p:cNvSpPr>
            <p:nvPr/>
          </p:nvSpPr>
          <p:spPr bwMode="auto">
            <a:xfrm flipV="1">
              <a:off x="2880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63" name="Line 72"/>
            <p:cNvSpPr>
              <a:spLocks noChangeShapeType="1"/>
            </p:cNvSpPr>
            <p:nvPr/>
          </p:nvSpPr>
          <p:spPr bwMode="auto">
            <a:xfrm>
              <a:off x="2428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</p:grpSp>
      <p:grpSp>
        <p:nvGrpSpPr>
          <p:cNvPr id="64" name="Group 73"/>
          <p:cNvGrpSpPr>
            <a:grpSpLocks/>
          </p:cNvGrpSpPr>
          <p:nvPr/>
        </p:nvGrpSpPr>
        <p:grpSpPr bwMode="auto">
          <a:xfrm flipV="1">
            <a:off x="5209722" y="1550081"/>
            <a:ext cx="4724400" cy="74612"/>
            <a:chOff x="2428" y="665"/>
            <a:chExt cx="2976" cy="47"/>
          </a:xfrm>
        </p:grpSpPr>
        <p:sp>
          <p:nvSpPr>
            <p:cNvPr id="65" name="Arc 74"/>
            <p:cNvSpPr>
              <a:spLocks/>
            </p:cNvSpPr>
            <p:nvPr/>
          </p:nvSpPr>
          <p:spPr bwMode="auto">
            <a:xfrm>
              <a:off x="26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6" name="Line 75"/>
            <p:cNvSpPr>
              <a:spLocks noChangeShapeType="1"/>
            </p:cNvSpPr>
            <p:nvPr/>
          </p:nvSpPr>
          <p:spPr bwMode="auto">
            <a:xfrm>
              <a:off x="2884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67" name="Arc 76"/>
            <p:cNvSpPr>
              <a:spLocks/>
            </p:cNvSpPr>
            <p:nvPr/>
          </p:nvSpPr>
          <p:spPr bwMode="auto">
            <a:xfrm flipV="1">
              <a:off x="315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8" name="Line 77"/>
            <p:cNvSpPr>
              <a:spLocks noChangeShapeType="1"/>
            </p:cNvSpPr>
            <p:nvPr/>
          </p:nvSpPr>
          <p:spPr bwMode="auto">
            <a:xfrm flipV="1">
              <a:off x="33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69" name="Arc 78"/>
            <p:cNvSpPr>
              <a:spLocks/>
            </p:cNvSpPr>
            <p:nvPr/>
          </p:nvSpPr>
          <p:spPr bwMode="auto">
            <a:xfrm>
              <a:off x="35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0" name="Line 79"/>
            <p:cNvSpPr>
              <a:spLocks noChangeShapeType="1"/>
            </p:cNvSpPr>
            <p:nvPr/>
          </p:nvSpPr>
          <p:spPr bwMode="auto">
            <a:xfrm>
              <a:off x="3784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71" name="Arc 80"/>
            <p:cNvSpPr>
              <a:spLocks/>
            </p:cNvSpPr>
            <p:nvPr/>
          </p:nvSpPr>
          <p:spPr bwMode="auto">
            <a:xfrm flipV="1">
              <a:off x="405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2" name="Line 81"/>
            <p:cNvSpPr>
              <a:spLocks noChangeShapeType="1"/>
            </p:cNvSpPr>
            <p:nvPr/>
          </p:nvSpPr>
          <p:spPr bwMode="auto">
            <a:xfrm flipV="1">
              <a:off x="42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73" name="Arc 82"/>
            <p:cNvSpPr>
              <a:spLocks/>
            </p:cNvSpPr>
            <p:nvPr/>
          </p:nvSpPr>
          <p:spPr bwMode="auto">
            <a:xfrm>
              <a:off x="449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4" name="Line 83"/>
            <p:cNvSpPr>
              <a:spLocks noChangeShapeType="1"/>
            </p:cNvSpPr>
            <p:nvPr/>
          </p:nvSpPr>
          <p:spPr bwMode="auto">
            <a:xfrm>
              <a:off x="4688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75" name="Arc 84"/>
            <p:cNvSpPr>
              <a:spLocks/>
            </p:cNvSpPr>
            <p:nvPr/>
          </p:nvSpPr>
          <p:spPr bwMode="auto">
            <a:xfrm flipV="1">
              <a:off x="495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6" name="Line 85"/>
            <p:cNvSpPr>
              <a:spLocks noChangeShapeType="1"/>
            </p:cNvSpPr>
            <p:nvPr/>
          </p:nvSpPr>
          <p:spPr bwMode="auto">
            <a:xfrm flipV="1">
              <a:off x="5136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77" name="Line 86"/>
            <p:cNvSpPr>
              <a:spLocks noChangeShapeType="1"/>
            </p:cNvSpPr>
            <p:nvPr/>
          </p:nvSpPr>
          <p:spPr bwMode="auto">
            <a:xfrm flipV="1">
              <a:off x="2432" y="672"/>
              <a:ext cx="268" cy="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>
              <a:off x="3151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9" name="Line 88"/>
            <p:cNvSpPr>
              <a:spLocks noChangeShapeType="1"/>
            </p:cNvSpPr>
            <p:nvPr/>
          </p:nvSpPr>
          <p:spPr bwMode="auto">
            <a:xfrm>
              <a:off x="3332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80" name="Arc 89"/>
            <p:cNvSpPr>
              <a:spLocks/>
            </p:cNvSpPr>
            <p:nvPr/>
          </p:nvSpPr>
          <p:spPr bwMode="auto">
            <a:xfrm flipV="1">
              <a:off x="35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1" name="Line 90"/>
            <p:cNvSpPr>
              <a:spLocks noChangeShapeType="1"/>
            </p:cNvSpPr>
            <p:nvPr/>
          </p:nvSpPr>
          <p:spPr bwMode="auto">
            <a:xfrm flipV="1">
              <a:off x="377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82" name="Arc 91"/>
            <p:cNvSpPr>
              <a:spLocks/>
            </p:cNvSpPr>
            <p:nvPr/>
          </p:nvSpPr>
          <p:spPr bwMode="auto">
            <a:xfrm>
              <a:off x="4051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3" name="Line 92"/>
            <p:cNvSpPr>
              <a:spLocks noChangeShapeType="1"/>
            </p:cNvSpPr>
            <p:nvPr/>
          </p:nvSpPr>
          <p:spPr bwMode="auto">
            <a:xfrm>
              <a:off x="4232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84" name="Arc 93"/>
            <p:cNvSpPr>
              <a:spLocks/>
            </p:cNvSpPr>
            <p:nvPr/>
          </p:nvSpPr>
          <p:spPr bwMode="auto">
            <a:xfrm flipV="1">
              <a:off x="4495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5" name="Line 94"/>
            <p:cNvSpPr>
              <a:spLocks noChangeShapeType="1"/>
            </p:cNvSpPr>
            <p:nvPr/>
          </p:nvSpPr>
          <p:spPr bwMode="auto">
            <a:xfrm flipV="1">
              <a:off x="467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86" name="Arc 95"/>
            <p:cNvSpPr>
              <a:spLocks/>
            </p:cNvSpPr>
            <p:nvPr/>
          </p:nvSpPr>
          <p:spPr bwMode="auto">
            <a:xfrm>
              <a:off x="4943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7" name="Line 96"/>
            <p:cNvSpPr>
              <a:spLocks noChangeShapeType="1"/>
            </p:cNvSpPr>
            <p:nvPr/>
          </p:nvSpPr>
          <p:spPr bwMode="auto">
            <a:xfrm>
              <a:off x="5136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88" name="Arc 97"/>
            <p:cNvSpPr>
              <a:spLocks/>
            </p:cNvSpPr>
            <p:nvPr/>
          </p:nvSpPr>
          <p:spPr bwMode="auto">
            <a:xfrm flipV="1">
              <a:off x="2699" y="665"/>
              <a:ext cx="180" cy="47"/>
            </a:xfrm>
            <a:custGeom>
              <a:avLst/>
              <a:gdLst>
                <a:gd name="T0" fmla="*/ 0 w 20988"/>
                <a:gd name="T1" fmla="*/ 0 h 21600"/>
                <a:gd name="T2" fmla="*/ 2 w 20988"/>
                <a:gd name="T3" fmla="*/ 0 h 21600"/>
                <a:gd name="T4" fmla="*/ 1 w 20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988"/>
                <a:gd name="T10" fmla="*/ 0 h 21600"/>
                <a:gd name="T11" fmla="*/ 20988 w 20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8" h="21600" fill="none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</a:path>
                <a:path w="20988" h="21600" stroke="0" extrusionOk="0">
                  <a:moveTo>
                    <a:pt x="-1" y="2851"/>
                  </a:moveTo>
                  <a:cubicBezTo>
                    <a:pt x="3266" y="983"/>
                    <a:pt x="6963" y="-1"/>
                    <a:pt x="10727" y="0"/>
                  </a:cubicBezTo>
                  <a:cubicBezTo>
                    <a:pt x="14309" y="0"/>
                    <a:pt x="17835" y="891"/>
                    <a:pt x="20988" y="2592"/>
                  </a:cubicBezTo>
                  <a:lnTo>
                    <a:pt x="10727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9" name="Line 98"/>
            <p:cNvSpPr>
              <a:spLocks noChangeShapeType="1"/>
            </p:cNvSpPr>
            <p:nvPr/>
          </p:nvSpPr>
          <p:spPr bwMode="auto">
            <a:xfrm flipV="1">
              <a:off x="2880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  <p:sp>
          <p:nvSpPr>
            <p:cNvPr id="90" name="Line 99"/>
            <p:cNvSpPr>
              <a:spLocks noChangeShapeType="1"/>
            </p:cNvSpPr>
            <p:nvPr/>
          </p:nvSpPr>
          <p:spPr bwMode="auto">
            <a:xfrm>
              <a:off x="2428" y="672"/>
              <a:ext cx="268" cy="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315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Periodic</a:t>
            </a:r>
            <a:r>
              <a:rPr lang="it-IT" dirty="0" smtClean="0"/>
              <a:t> </a:t>
            </a:r>
            <a:r>
              <a:rPr lang="it-IT" dirty="0" err="1" smtClean="0"/>
              <a:t>dispersion</a:t>
            </a:r>
            <a:endParaRPr lang="it-IT" dirty="0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266731" y="3613087"/>
            <a:ext cx="2911475" cy="2667000"/>
            <a:chOff x="2971800" y="2438400"/>
            <a:chExt cx="2911475" cy="2667000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971800" y="2438400"/>
              <a:ext cx="2819400" cy="2667000"/>
              <a:chOff x="768" y="1440"/>
              <a:chExt cx="1776" cy="1680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768" y="1440"/>
                <a:ext cx="1776" cy="816"/>
                <a:chOff x="2352" y="1296"/>
                <a:chExt cx="1776" cy="816"/>
              </a:xfrm>
            </p:grpSpPr>
            <p:sp>
              <p:nvSpPr>
                <p:cNvPr id="19" name="AutoShape 4"/>
                <p:cNvSpPr>
                  <a:spLocks noChangeArrowheads="1"/>
                </p:cNvSpPr>
                <p:nvPr/>
              </p:nvSpPr>
              <p:spPr bwMode="auto">
                <a:xfrm rot="2700000">
                  <a:off x="3408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20" name="AutoShape 5"/>
                <p:cNvSpPr>
                  <a:spLocks noChangeArrowheads="1"/>
                </p:cNvSpPr>
                <p:nvPr/>
              </p:nvSpPr>
              <p:spPr bwMode="auto">
                <a:xfrm rot="18900000" flipH="1">
                  <a:off x="2352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 flipV="1">
                <a:off x="768" y="2304"/>
                <a:ext cx="1776" cy="816"/>
                <a:chOff x="2352" y="1296"/>
                <a:chExt cx="1776" cy="816"/>
              </a:xfrm>
            </p:grpSpPr>
            <p:sp>
              <p:nvSpPr>
                <p:cNvPr id="17" name="AutoShape 8"/>
                <p:cNvSpPr>
                  <a:spLocks noChangeArrowheads="1"/>
                </p:cNvSpPr>
                <p:nvPr/>
              </p:nvSpPr>
              <p:spPr bwMode="auto">
                <a:xfrm rot="2700000">
                  <a:off x="3408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8" name="AutoShape 9"/>
                <p:cNvSpPr>
                  <a:spLocks noChangeArrowheads="1"/>
                </p:cNvSpPr>
                <p:nvPr/>
              </p:nvSpPr>
              <p:spPr bwMode="auto">
                <a:xfrm rot="18900000" flipH="1">
                  <a:off x="2352" y="1392"/>
                  <a:ext cx="816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753 w 21600"/>
                    <a:gd name="T13" fmla="*/ 0 h 21600"/>
                    <a:gd name="T14" fmla="*/ 18847 w 21600"/>
                    <a:gd name="T15" fmla="*/ 60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6574" y="5105"/>
                      </a:moveTo>
                      <a:cubicBezTo>
                        <a:pt x="7796" y="4198"/>
                        <a:pt x="9278" y="3708"/>
                        <a:pt x="10800" y="3709"/>
                      </a:cubicBezTo>
                      <a:cubicBezTo>
                        <a:pt x="12321" y="3709"/>
                        <a:pt x="13803" y="4198"/>
                        <a:pt x="15025" y="5105"/>
                      </a:cubicBezTo>
                      <a:lnTo>
                        <a:pt x="17235" y="2127"/>
                      </a:lnTo>
                      <a:cubicBezTo>
                        <a:pt x="15374" y="745"/>
                        <a:pt x="13117" y="-1"/>
                        <a:pt x="10799" y="0"/>
                      </a:cubicBezTo>
                      <a:cubicBezTo>
                        <a:pt x="8482" y="0"/>
                        <a:pt x="6225" y="745"/>
                        <a:pt x="4364" y="21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1200" y="155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 flipH="1">
                <a:off x="864" y="1852"/>
                <a:ext cx="10" cy="8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 flipH="1" flipV="1">
                <a:off x="1190" y="1875"/>
                <a:ext cx="1344" cy="1139"/>
                <a:chOff x="960" y="1650"/>
                <a:chExt cx="1344" cy="1139"/>
              </a:xfrm>
            </p:grpSpPr>
            <p:sp>
              <p:nvSpPr>
                <p:cNvPr id="15" name="Line 23"/>
                <p:cNvSpPr>
                  <a:spLocks noChangeShapeType="1"/>
                </p:cNvSpPr>
                <p:nvPr/>
              </p:nvSpPr>
              <p:spPr bwMode="auto">
                <a:xfrm>
                  <a:off x="1296" y="1650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960" y="1948"/>
                  <a:ext cx="10" cy="8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5" name="AutoShape 40"/>
            <p:cNvSpPr>
              <a:spLocks noChangeArrowheads="1"/>
            </p:cNvSpPr>
            <p:nvPr/>
          </p:nvSpPr>
          <p:spPr bwMode="auto">
            <a:xfrm>
              <a:off x="4191000" y="4819650"/>
              <a:ext cx="457200" cy="228600"/>
            </a:xfrm>
            <a:prstGeom prst="flowChartMagneticDrum">
              <a:avLst/>
            </a:prstGeom>
            <a:solidFill>
              <a:schemeClr val="accent1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657600" y="2514600"/>
              <a:ext cx="16002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657600" y="5029200"/>
              <a:ext cx="160020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 flipV="1">
              <a:off x="5867400" y="3100899"/>
              <a:ext cx="15875" cy="13350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 flipV="1">
              <a:off x="3040443" y="3124200"/>
              <a:ext cx="15875" cy="13350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1106207" y="1439899"/>
            <a:ext cx="4899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A </a:t>
            </a:r>
            <a:r>
              <a:rPr lang="it-IT" altLang="it-IT" dirty="0" err="1"/>
              <a:t>particle</a:t>
            </a:r>
            <a:r>
              <a:rPr lang="it-IT" altLang="it-IT" dirty="0"/>
              <a:t> with </a:t>
            </a:r>
            <a:r>
              <a:rPr lang="it-IT" altLang="it-IT" dirty="0" err="1"/>
              <a:t>different</a:t>
            </a:r>
            <a:r>
              <a:rPr lang="it-IT" altLang="it-IT" dirty="0"/>
              <a:t> </a:t>
            </a:r>
            <a:r>
              <a:rPr lang="it-IT" altLang="it-IT" dirty="0" err="1"/>
              <a:t>energy</a:t>
            </a:r>
            <a:r>
              <a:rPr lang="it-IT" altLang="it-IT" dirty="0"/>
              <a:t> </a:t>
            </a:r>
            <a:r>
              <a:rPr lang="it-IT" altLang="it-IT" dirty="0" err="1"/>
              <a:t>moves</a:t>
            </a:r>
            <a:r>
              <a:rPr lang="it-IT" altLang="it-IT" dirty="0"/>
              <a:t> </a:t>
            </a:r>
            <a:r>
              <a:rPr lang="it-IT" altLang="it-IT" dirty="0" err="1" smtClean="0"/>
              <a:t>along</a:t>
            </a:r>
            <a:r>
              <a:rPr lang="it-IT" altLang="it-IT" dirty="0" smtClean="0"/>
              <a:t> a </a:t>
            </a:r>
            <a:r>
              <a:rPr lang="it-IT" altLang="it-IT" dirty="0" err="1"/>
              <a:t>different</a:t>
            </a:r>
            <a:r>
              <a:rPr lang="it-IT" altLang="it-IT" dirty="0"/>
              <a:t> </a:t>
            </a:r>
            <a:r>
              <a:rPr lang="it-IT" altLang="it-IT" dirty="0" err="1"/>
              <a:t>path</a:t>
            </a:r>
            <a:endParaRPr lang="en-US" altLang="it-IT" dirty="0"/>
          </a:p>
        </p:txBody>
      </p:sp>
      <p:cxnSp>
        <p:nvCxnSpPr>
          <p:cNvPr id="22" name="Straight Arrow Connector 27"/>
          <p:cNvCxnSpPr>
            <a:cxnSpLocks noChangeShapeType="1"/>
          </p:cNvCxnSpPr>
          <p:nvPr/>
        </p:nvCxnSpPr>
        <p:spPr bwMode="auto">
          <a:xfrm>
            <a:off x="3324131" y="4832287"/>
            <a:ext cx="685800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31"/>
          <p:cNvCxnSpPr>
            <a:cxnSpLocks noChangeShapeType="1"/>
          </p:cNvCxnSpPr>
          <p:nvPr/>
        </p:nvCxnSpPr>
        <p:spPr bwMode="auto">
          <a:xfrm rot="10800000">
            <a:off x="4208369" y="4832287"/>
            <a:ext cx="609600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4390931" y="4516375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>
                <a:latin typeface="Symbol" panose="05050102010706020507" pitchFamily="18" charset="2"/>
              </a:rPr>
              <a:t>D</a:t>
            </a:r>
            <a:r>
              <a:rPr lang="it-IT" altLang="it-IT"/>
              <a:t>x</a:t>
            </a:r>
            <a:endParaRPr lang="en-US" altLang="it-IT"/>
          </a:p>
        </p:txBody>
      </p:sp>
      <p:sp>
        <p:nvSpPr>
          <p:cNvPr id="25" name="TextBox 33"/>
          <p:cNvSpPr txBox="1">
            <a:spLocks noChangeArrowheads="1"/>
          </p:cNvSpPr>
          <p:nvPr/>
        </p:nvSpPr>
        <p:spPr bwMode="auto">
          <a:xfrm>
            <a:off x="4898247" y="4361125"/>
            <a:ext cx="16289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dirty="0" err="1">
                <a:latin typeface="Symbol" panose="05050102010706020507" pitchFamily="18" charset="2"/>
              </a:rPr>
              <a:t>D</a:t>
            </a:r>
            <a:r>
              <a:rPr lang="it-IT" altLang="it-IT" sz="2000" i="1" dirty="0" err="1"/>
              <a:t>x</a:t>
            </a:r>
            <a:r>
              <a:rPr lang="it-IT" altLang="it-IT" sz="2000" dirty="0"/>
              <a:t> = </a:t>
            </a:r>
            <a:r>
              <a:rPr lang="it-IT" altLang="it-IT" sz="2000" i="1" dirty="0"/>
              <a:t>D</a:t>
            </a:r>
            <a:r>
              <a:rPr lang="it-IT" altLang="it-IT" sz="2000" dirty="0"/>
              <a:t> </a:t>
            </a:r>
            <a:r>
              <a:rPr lang="it-IT" altLang="it-IT" sz="2000" dirty="0" err="1">
                <a:latin typeface="Symbol" panose="05050102010706020507" pitchFamily="18" charset="2"/>
              </a:rPr>
              <a:t>D</a:t>
            </a:r>
            <a:r>
              <a:rPr lang="it-IT" altLang="it-IT" sz="2000" i="1" dirty="0" err="1"/>
              <a:t>p</a:t>
            </a:r>
            <a:r>
              <a:rPr lang="it-IT" altLang="it-IT" sz="2000" i="1" dirty="0"/>
              <a:t>/p</a:t>
            </a:r>
          </a:p>
          <a:p>
            <a:r>
              <a:rPr lang="it-IT" altLang="it-IT" sz="2000" dirty="0" err="1">
                <a:latin typeface="Symbol" panose="05050102010706020507" pitchFamily="18" charset="2"/>
              </a:rPr>
              <a:t>D</a:t>
            </a:r>
            <a:r>
              <a:rPr lang="it-IT" altLang="it-IT" sz="2000" i="1" dirty="0" err="1"/>
              <a:t>x</a:t>
            </a:r>
            <a:r>
              <a:rPr lang="it-IT" altLang="it-IT" sz="2000" dirty="0"/>
              <a:t>' = </a:t>
            </a:r>
            <a:r>
              <a:rPr lang="it-IT" altLang="it-IT" sz="2000" i="1" dirty="0"/>
              <a:t>D</a:t>
            </a:r>
            <a:r>
              <a:rPr lang="it-IT" altLang="it-IT" sz="2000" dirty="0"/>
              <a:t>' </a:t>
            </a:r>
            <a:r>
              <a:rPr lang="it-IT" altLang="it-IT" sz="2000" dirty="0" err="1">
                <a:latin typeface="Symbol" panose="05050102010706020507" pitchFamily="18" charset="2"/>
              </a:rPr>
              <a:t>D</a:t>
            </a:r>
            <a:r>
              <a:rPr lang="it-IT" altLang="it-IT" sz="2000" i="1" dirty="0" err="1"/>
              <a:t>p</a:t>
            </a:r>
            <a:r>
              <a:rPr lang="it-IT" altLang="it-IT" sz="2000" i="1" dirty="0"/>
              <a:t>/p</a:t>
            </a:r>
            <a:endParaRPr lang="en-US" altLang="it-IT" sz="2000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07" y="1894071"/>
            <a:ext cx="2047875" cy="6762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34" y="1989320"/>
            <a:ext cx="1876425" cy="485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02" y="2051232"/>
            <a:ext cx="1628775" cy="361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24" y="2608900"/>
            <a:ext cx="3467100" cy="552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924" y="3142021"/>
            <a:ext cx="5581286" cy="4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Motion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Dp</a:t>
            </a:r>
            <a:r>
              <a:rPr lang="it-IT" dirty="0" smtClean="0"/>
              <a:t>/p ≠ 0</a:t>
            </a:r>
            <a:endParaRPr lang="it-IT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39168" y="2400976"/>
            <a:ext cx="7713663" cy="3879850"/>
            <a:chOff x="1540" y="9105"/>
            <a:chExt cx="8762" cy="4407"/>
          </a:xfrm>
        </p:grpSpPr>
        <p:sp>
          <p:nvSpPr>
            <p:cNvPr id="4" name="Oval 16"/>
            <p:cNvSpPr>
              <a:spLocks noChangeArrowheads="1"/>
            </p:cNvSpPr>
            <p:nvPr/>
          </p:nvSpPr>
          <p:spPr bwMode="auto">
            <a:xfrm>
              <a:off x="1665" y="9327"/>
              <a:ext cx="4020" cy="402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" name="Oval 17"/>
            <p:cNvSpPr>
              <a:spLocks noChangeArrowheads="1"/>
            </p:cNvSpPr>
            <p:nvPr/>
          </p:nvSpPr>
          <p:spPr bwMode="auto">
            <a:xfrm>
              <a:off x="6078" y="9327"/>
              <a:ext cx="4020" cy="4020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auto">
            <a:xfrm>
              <a:off x="5875" y="9273"/>
              <a:ext cx="4427" cy="4042"/>
            </a:xfrm>
            <a:custGeom>
              <a:avLst/>
              <a:gdLst>
                <a:gd name="T0" fmla="*/ 1520 w 4427"/>
                <a:gd name="T1" fmla="*/ 12 h 4042"/>
                <a:gd name="T2" fmla="*/ 2600 w 4427"/>
                <a:gd name="T3" fmla="*/ 87 h 4042"/>
                <a:gd name="T4" fmla="*/ 3590 w 4427"/>
                <a:gd name="T5" fmla="*/ 342 h 4042"/>
                <a:gd name="T6" fmla="*/ 3950 w 4427"/>
                <a:gd name="T7" fmla="*/ 1167 h 4042"/>
                <a:gd name="T8" fmla="*/ 4415 w 4427"/>
                <a:gd name="T9" fmla="*/ 2037 h 4042"/>
                <a:gd name="T10" fmla="*/ 4025 w 4427"/>
                <a:gd name="T11" fmla="*/ 2907 h 4042"/>
                <a:gd name="T12" fmla="*/ 3470 w 4427"/>
                <a:gd name="T13" fmla="*/ 3852 h 4042"/>
                <a:gd name="T14" fmla="*/ 2330 w 4427"/>
                <a:gd name="T15" fmla="*/ 4017 h 4042"/>
                <a:gd name="T16" fmla="*/ 800 w 4427"/>
                <a:gd name="T17" fmla="*/ 3702 h 4042"/>
                <a:gd name="T18" fmla="*/ 275 w 4427"/>
                <a:gd name="T19" fmla="*/ 2802 h 4042"/>
                <a:gd name="T20" fmla="*/ 80 w 4427"/>
                <a:gd name="T21" fmla="*/ 1737 h 4042"/>
                <a:gd name="T22" fmla="*/ 755 w 4427"/>
                <a:gd name="T23" fmla="*/ 777 h 4042"/>
                <a:gd name="T24" fmla="*/ 1115 w 4427"/>
                <a:gd name="T25" fmla="*/ 162 h 4042"/>
                <a:gd name="T26" fmla="*/ 1520 w 4427"/>
                <a:gd name="T27" fmla="*/ 12 h 40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427"/>
                <a:gd name="T43" fmla="*/ 0 h 4042"/>
                <a:gd name="T44" fmla="*/ 4427 w 4427"/>
                <a:gd name="T45" fmla="*/ 4042 h 40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427" h="4042">
                  <a:moveTo>
                    <a:pt x="1520" y="12"/>
                  </a:moveTo>
                  <a:cubicBezTo>
                    <a:pt x="1767" y="0"/>
                    <a:pt x="2255" y="32"/>
                    <a:pt x="2600" y="87"/>
                  </a:cubicBezTo>
                  <a:cubicBezTo>
                    <a:pt x="2945" y="142"/>
                    <a:pt x="3365" y="162"/>
                    <a:pt x="3590" y="342"/>
                  </a:cubicBezTo>
                  <a:cubicBezTo>
                    <a:pt x="3815" y="522"/>
                    <a:pt x="3813" y="885"/>
                    <a:pt x="3950" y="1167"/>
                  </a:cubicBezTo>
                  <a:cubicBezTo>
                    <a:pt x="4087" y="1449"/>
                    <a:pt x="4403" y="1747"/>
                    <a:pt x="4415" y="2037"/>
                  </a:cubicBezTo>
                  <a:cubicBezTo>
                    <a:pt x="4427" y="2327"/>
                    <a:pt x="4183" y="2604"/>
                    <a:pt x="4025" y="2907"/>
                  </a:cubicBezTo>
                  <a:cubicBezTo>
                    <a:pt x="3867" y="3210"/>
                    <a:pt x="3752" y="3667"/>
                    <a:pt x="3470" y="3852"/>
                  </a:cubicBezTo>
                  <a:cubicBezTo>
                    <a:pt x="3188" y="4037"/>
                    <a:pt x="2775" y="4042"/>
                    <a:pt x="2330" y="4017"/>
                  </a:cubicBezTo>
                  <a:cubicBezTo>
                    <a:pt x="1885" y="3992"/>
                    <a:pt x="1143" y="3904"/>
                    <a:pt x="800" y="3702"/>
                  </a:cubicBezTo>
                  <a:cubicBezTo>
                    <a:pt x="457" y="3500"/>
                    <a:pt x="395" y="3129"/>
                    <a:pt x="275" y="2802"/>
                  </a:cubicBezTo>
                  <a:cubicBezTo>
                    <a:pt x="155" y="2475"/>
                    <a:pt x="0" y="2074"/>
                    <a:pt x="80" y="1737"/>
                  </a:cubicBezTo>
                  <a:cubicBezTo>
                    <a:pt x="160" y="1400"/>
                    <a:pt x="582" y="1040"/>
                    <a:pt x="755" y="777"/>
                  </a:cubicBezTo>
                  <a:cubicBezTo>
                    <a:pt x="928" y="514"/>
                    <a:pt x="980" y="289"/>
                    <a:pt x="1115" y="162"/>
                  </a:cubicBezTo>
                  <a:cubicBezTo>
                    <a:pt x="1250" y="35"/>
                    <a:pt x="1273" y="24"/>
                    <a:pt x="1520" y="12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" name="Freeform 19"/>
            <p:cNvSpPr>
              <a:spLocks/>
            </p:cNvSpPr>
            <p:nvPr/>
          </p:nvSpPr>
          <p:spPr bwMode="auto">
            <a:xfrm>
              <a:off x="5930" y="9105"/>
              <a:ext cx="4315" cy="4345"/>
            </a:xfrm>
            <a:custGeom>
              <a:avLst/>
              <a:gdLst>
                <a:gd name="T0" fmla="*/ 2095 w 4315"/>
                <a:gd name="T1" fmla="*/ 57 h 4345"/>
                <a:gd name="T2" fmla="*/ 3100 w 4315"/>
                <a:gd name="T3" fmla="*/ 432 h 4345"/>
                <a:gd name="T4" fmla="*/ 3760 w 4315"/>
                <a:gd name="T5" fmla="*/ 567 h 4345"/>
                <a:gd name="T6" fmla="*/ 3790 w 4315"/>
                <a:gd name="T7" fmla="*/ 1362 h 4345"/>
                <a:gd name="T8" fmla="*/ 4240 w 4315"/>
                <a:gd name="T9" fmla="*/ 1662 h 4345"/>
                <a:gd name="T10" fmla="*/ 4240 w 4315"/>
                <a:gd name="T11" fmla="*/ 2277 h 4345"/>
                <a:gd name="T12" fmla="*/ 4210 w 4315"/>
                <a:gd name="T13" fmla="*/ 2937 h 4345"/>
                <a:gd name="T14" fmla="*/ 3655 w 4315"/>
                <a:gd name="T15" fmla="*/ 3357 h 4345"/>
                <a:gd name="T16" fmla="*/ 3625 w 4315"/>
                <a:gd name="T17" fmla="*/ 4062 h 4345"/>
                <a:gd name="T18" fmla="*/ 2935 w 4315"/>
                <a:gd name="T19" fmla="*/ 4032 h 4345"/>
                <a:gd name="T20" fmla="*/ 2320 w 4315"/>
                <a:gd name="T21" fmla="*/ 4332 h 4345"/>
                <a:gd name="T22" fmla="*/ 1615 w 4315"/>
                <a:gd name="T23" fmla="*/ 3957 h 4345"/>
                <a:gd name="T24" fmla="*/ 820 w 4315"/>
                <a:gd name="T25" fmla="*/ 4032 h 4345"/>
                <a:gd name="T26" fmla="*/ 535 w 4315"/>
                <a:gd name="T27" fmla="*/ 3432 h 4345"/>
                <a:gd name="T28" fmla="*/ 70 w 4315"/>
                <a:gd name="T29" fmla="*/ 2922 h 4345"/>
                <a:gd name="T30" fmla="*/ 115 w 4315"/>
                <a:gd name="T31" fmla="*/ 2007 h 4345"/>
                <a:gd name="T32" fmla="*/ 235 w 4315"/>
                <a:gd name="T33" fmla="*/ 1287 h 4345"/>
                <a:gd name="T34" fmla="*/ 895 w 4315"/>
                <a:gd name="T35" fmla="*/ 867 h 4345"/>
                <a:gd name="T36" fmla="*/ 1075 w 4315"/>
                <a:gd name="T37" fmla="*/ 87 h 4345"/>
                <a:gd name="T38" fmla="*/ 2290 w 4315"/>
                <a:gd name="T39" fmla="*/ 342 h 43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15"/>
                <a:gd name="T61" fmla="*/ 0 h 4345"/>
                <a:gd name="T62" fmla="*/ 4315 w 4315"/>
                <a:gd name="T63" fmla="*/ 4345 h 43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15" h="4345">
                  <a:moveTo>
                    <a:pt x="2095" y="57"/>
                  </a:moveTo>
                  <a:cubicBezTo>
                    <a:pt x="2459" y="202"/>
                    <a:pt x="2823" y="347"/>
                    <a:pt x="3100" y="432"/>
                  </a:cubicBezTo>
                  <a:cubicBezTo>
                    <a:pt x="3377" y="517"/>
                    <a:pt x="3645" y="412"/>
                    <a:pt x="3760" y="567"/>
                  </a:cubicBezTo>
                  <a:cubicBezTo>
                    <a:pt x="3875" y="722"/>
                    <a:pt x="3710" y="1180"/>
                    <a:pt x="3790" y="1362"/>
                  </a:cubicBezTo>
                  <a:cubicBezTo>
                    <a:pt x="3870" y="1544"/>
                    <a:pt x="4165" y="1509"/>
                    <a:pt x="4240" y="1662"/>
                  </a:cubicBezTo>
                  <a:cubicBezTo>
                    <a:pt x="4315" y="1815"/>
                    <a:pt x="4245" y="2065"/>
                    <a:pt x="4240" y="2277"/>
                  </a:cubicBezTo>
                  <a:cubicBezTo>
                    <a:pt x="4235" y="2489"/>
                    <a:pt x="4308" y="2757"/>
                    <a:pt x="4210" y="2937"/>
                  </a:cubicBezTo>
                  <a:cubicBezTo>
                    <a:pt x="4112" y="3117"/>
                    <a:pt x="3752" y="3169"/>
                    <a:pt x="3655" y="3357"/>
                  </a:cubicBezTo>
                  <a:cubicBezTo>
                    <a:pt x="3558" y="3545"/>
                    <a:pt x="3745" y="3949"/>
                    <a:pt x="3625" y="4062"/>
                  </a:cubicBezTo>
                  <a:cubicBezTo>
                    <a:pt x="3505" y="4175"/>
                    <a:pt x="3152" y="3987"/>
                    <a:pt x="2935" y="4032"/>
                  </a:cubicBezTo>
                  <a:cubicBezTo>
                    <a:pt x="2718" y="4077"/>
                    <a:pt x="2540" y="4345"/>
                    <a:pt x="2320" y="4332"/>
                  </a:cubicBezTo>
                  <a:cubicBezTo>
                    <a:pt x="2100" y="4319"/>
                    <a:pt x="1865" y="4007"/>
                    <a:pt x="1615" y="3957"/>
                  </a:cubicBezTo>
                  <a:cubicBezTo>
                    <a:pt x="1365" y="3907"/>
                    <a:pt x="1000" y="4119"/>
                    <a:pt x="820" y="4032"/>
                  </a:cubicBezTo>
                  <a:cubicBezTo>
                    <a:pt x="640" y="3945"/>
                    <a:pt x="660" y="3617"/>
                    <a:pt x="535" y="3432"/>
                  </a:cubicBezTo>
                  <a:cubicBezTo>
                    <a:pt x="410" y="3247"/>
                    <a:pt x="140" y="3159"/>
                    <a:pt x="70" y="2922"/>
                  </a:cubicBezTo>
                  <a:cubicBezTo>
                    <a:pt x="0" y="2685"/>
                    <a:pt x="88" y="2279"/>
                    <a:pt x="115" y="2007"/>
                  </a:cubicBezTo>
                  <a:cubicBezTo>
                    <a:pt x="142" y="1735"/>
                    <a:pt x="105" y="1477"/>
                    <a:pt x="235" y="1287"/>
                  </a:cubicBezTo>
                  <a:cubicBezTo>
                    <a:pt x="365" y="1097"/>
                    <a:pt x="755" y="1067"/>
                    <a:pt x="895" y="867"/>
                  </a:cubicBezTo>
                  <a:cubicBezTo>
                    <a:pt x="1035" y="667"/>
                    <a:pt x="843" y="174"/>
                    <a:pt x="1075" y="87"/>
                  </a:cubicBezTo>
                  <a:cubicBezTo>
                    <a:pt x="1307" y="0"/>
                    <a:pt x="2088" y="299"/>
                    <a:pt x="2290" y="34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1540" y="9212"/>
              <a:ext cx="4287" cy="4300"/>
            </a:xfrm>
            <a:custGeom>
              <a:avLst/>
              <a:gdLst>
                <a:gd name="T0" fmla="*/ 1085 w 4287"/>
                <a:gd name="T1" fmla="*/ 280 h 4300"/>
                <a:gd name="T2" fmla="*/ 1880 w 4287"/>
                <a:gd name="T3" fmla="*/ 250 h 4300"/>
                <a:gd name="T4" fmla="*/ 2615 w 4287"/>
                <a:gd name="T5" fmla="*/ 55 h 4300"/>
                <a:gd name="T6" fmla="*/ 3200 w 4287"/>
                <a:gd name="T7" fmla="*/ 580 h 4300"/>
                <a:gd name="T8" fmla="*/ 3845 w 4287"/>
                <a:gd name="T9" fmla="*/ 865 h 4300"/>
                <a:gd name="T10" fmla="*/ 3980 w 4287"/>
                <a:gd name="T11" fmla="*/ 1660 h 4300"/>
                <a:gd name="T12" fmla="*/ 4265 w 4287"/>
                <a:gd name="T13" fmla="*/ 2395 h 4300"/>
                <a:gd name="T14" fmla="*/ 3845 w 4287"/>
                <a:gd name="T15" fmla="*/ 2935 h 4300"/>
                <a:gd name="T16" fmla="*/ 3545 w 4287"/>
                <a:gd name="T17" fmla="*/ 3745 h 4300"/>
                <a:gd name="T18" fmla="*/ 2660 w 4287"/>
                <a:gd name="T19" fmla="*/ 3925 h 4300"/>
                <a:gd name="T20" fmla="*/ 1640 w 4287"/>
                <a:gd name="T21" fmla="*/ 4210 h 4300"/>
                <a:gd name="T22" fmla="*/ 710 w 4287"/>
                <a:gd name="T23" fmla="*/ 3385 h 4300"/>
                <a:gd name="T24" fmla="*/ 65 w 4287"/>
                <a:gd name="T25" fmla="*/ 2845 h 4300"/>
                <a:gd name="T26" fmla="*/ 320 w 4287"/>
                <a:gd name="T27" fmla="*/ 1630 h 4300"/>
                <a:gd name="T28" fmla="*/ 530 w 4287"/>
                <a:gd name="T29" fmla="*/ 670 h 4300"/>
                <a:gd name="T30" fmla="*/ 1430 w 4287"/>
                <a:gd name="T31" fmla="*/ 430 h 43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87"/>
                <a:gd name="T49" fmla="*/ 0 h 4300"/>
                <a:gd name="T50" fmla="*/ 4287 w 4287"/>
                <a:gd name="T51" fmla="*/ 4300 h 43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87" h="4300">
                  <a:moveTo>
                    <a:pt x="1085" y="280"/>
                  </a:moveTo>
                  <a:cubicBezTo>
                    <a:pt x="1355" y="284"/>
                    <a:pt x="1625" y="288"/>
                    <a:pt x="1880" y="250"/>
                  </a:cubicBezTo>
                  <a:cubicBezTo>
                    <a:pt x="2135" y="212"/>
                    <a:pt x="2395" y="0"/>
                    <a:pt x="2615" y="55"/>
                  </a:cubicBezTo>
                  <a:cubicBezTo>
                    <a:pt x="2835" y="110"/>
                    <a:pt x="2995" y="445"/>
                    <a:pt x="3200" y="580"/>
                  </a:cubicBezTo>
                  <a:cubicBezTo>
                    <a:pt x="3405" y="715"/>
                    <a:pt x="3715" y="685"/>
                    <a:pt x="3845" y="865"/>
                  </a:cubicBezTo>
                  <a:cubicBezTo>
                    <a:pt x="3975" y="1045"/>
                    <a:pt x="3910" y="1405"/>
                    <a:pt x="3980" y="1660"/>
                  </a:cubicBezTo>
                  <a:cubicBezTo>
                    <a:pt x="4050" y="1915"/>
                    <a:pt x="4287" y="2183"/>
                    <a:pt x="4265" y="2395"/>
                  </a:cubicBezTo>
                  <a:cubicBezTo>
                    <a:pt x="4243" y="2607"/>
                    <a:pt x="3965" y="2710"/>
                    <a:pt x="3845" y="2935"/>
                  </a:cubicBezTo>
                  <a:cubicBezTo>
                    <a:pt x="3725" y="3160"/>
                    <a:pt x="3742" y="3580"/>
                    <a:pt x="3545" y="3745"/>
                  </a:cubicBezTo>
                  <a:cubicBezTo>
                    <a:pt x="3348" y="3910"/>
                    <a:pt x="2977" y="3848"/>
                    <a:pt x="2660" y="3925"/>
                  </a:cubicBezTo>
                  <a:cubicBezTo>
                    <a:pt x="2343" y="4002"/>
                    <a:pt x="1965" y="4300"/>
                    <a:pt x="1640" y="4210"/>
                  </a:cubicBezTo>
                  <a:cubicBezTo>
                    <a:pt x="1315" y="4120"/>
                    <a:pt x="972" y="3612"/>
                    <a:pt x="710" y="3385"/>
                  </a:cubicBezTo>
                  <a:cubicBezTo>
                    <a:pt x="448" y="3158"/>
                    <a:pt x="130" y="3137"/>
                    <a:pt x="65" y="2845"/>
                  </a:cubicBezTo>
                  <a:cubicBezTo>
                    <a:pt x="0" y="2553"/>
                    <a:pt x="243" y="1992"/>
                    <a:pt x="320" y="1630"/>
                  </a:cubicBezTo>
                  <a:cubicBezTo>
                    <a:pt x="397" y="1268"/>
                    <a:pt x="345" y="870"/>
                    <a:pt x="530" y="670"/>
                  </a:cubicBezTo>
                  <a:cubicBezTo>
                    <a:pt x="715" y="470"/>
                    <a:pt x="1072" y="450"/>
                    <a:pt x="1430" y="430"/>
                  </a:cubicBezTo>
                </a:path>
              </a:pathLst>
            </a:cu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643" y="10077"/>
              <a:ext cx="165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it-IT" sz="1800"/>
                <a:t>Design orbit</a:t>
              </a:r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2310" y="9912"/>
              <a:ext cx="375" cy="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7458" y="9762"/>
              <a:ext cx="165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it-IT" sz="1800"/>
                <a:t>Design orbit</a:t>
              </a: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H="1" flipV="1">
              <a:off x="7125" y="9597"/>
              <a:ext cx="375" cy="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2208" y="11097"/>
              <a:ext cx="2055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it-IT" sz="1800">
                  <a:solidFill>
                    <a:srgbClr val="000080"/>
                  </a:solidFill>
                </a:rPr>
                <a:t>On-momentum particle trajectory</a:t>
              </a: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 flipH="1" flipV="1">
              <a:off x="1875" y="10932"/>
              <a:ext cx="375" cy="315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7443" y="11773"/>
              <a:ext cx="2055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fr-FR" altLang="it-IT" sz="1800">
                  <a:solidFill>
                    <a:srgbClr val="FF0000"/>
                  </a:solidFill>
                </a:rPr>
                <a:t>Off-momentum particle trajectory</a:t>
              </a: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7485" y="12447"/>
              <a:ext cx="690" cy="51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6888" y="10572"/>
              <a:ext cx="2685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fr-FR" altLang="it-IT" sz="1800" dirty="0" err="1">
                  <a:solidFill>
                    <a:srgbClr val="FF0000"/>
                  </a:solidFill>
                </a:rPr>
                <a:t>Chromatic</a:t>
              </a:r>
              <a:r>
                <a:rPr lang="fr-FR" altLang="it-IT" sz="1800" dirty="0">
                  <a:solidFill>
                    <a:srgbClr val="FF0000"/>
                  </a:solidFill>
                </a:rPr>
                <a:t> close </a:t>
              </a:r>
              <a:r>
                <a:rPr lang="fr-FR" altLang="it-IT" sz="1800" dirty="0" err="1">
                  <a:solidFill>
                    <a:srgbClr val="FF0000"/>
                  </a:solidFill>
                </a:rPr>
                <a:t>orbit</a:t>
              </a:r>
              <a:endParaRPr lang="fr-FR" altLang="it-IT" sz="1800" dirty="0">
                <a:solidFill>
                  <a:srgbClr val="FF0000"/>
                </a:solidFill>
              </a:endParaRPr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 flipH="1" flipV="1">
              <a:off x="6495" y="10347"/>
              <a:ext cx="450" cy="3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207" y="1509391"/>
            <a:ext cx="2820692" cy="73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33" y="161925"/>
            <a:ext cx="8705850" cy="6696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3242" y="4916811"/>
            <a:ext cx="923925" cy="169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4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slip </a:t>
            </a:r>
            <a:r>
              <a:rPr lang="it-IT" dirty="0" err="1" smtClean="0"/>
              <a:t>factor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64" y="1609631"/>
            <a:ext cx="8562975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285" y="5970806"/>
            <a:ext cx="12382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stability</a:t>
            </a:r>
            <a:endParaRPr lang="it-IT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432334" y="2258769"/>
          <a:ext cx="8458200" cy="38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432334" y="3485584"/>
            <a:ext cx="8626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270908" y="3449372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038944" y="3447871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5818353" y="3447867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569796" y="3456919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9202471" y="41420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55407" y="3078178"/>
            <a:ext cx="3462946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06850" y="3936634"/>
            <a:ext cx="3462946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8542" y="270698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</a:t>
            </a:r>
            <a:r>
              <a:rPr lang="it-IT" i="0" baseline="-25000" dirty="0" smtClean="0">
                <a:latin typeface="+mj-lt"/>
              </a:rPr>
              <a:t>RF</a:t>
            </a:r>
            <a:endParaRPr lang="it-IT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340612" y="356730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</a:t>
            </a:r>
            <a:r>
              <a:rPr lang="it-IT" i="0" baseline="-25000" dirty="0" smtClean="0">
                <a:latin typeface="+mj-lt"/>
              </a:rPr>
              <a:t>RF</a:t>
            </a:r>
            <a:endParaRPr lang="it-IT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891583" y="1552643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 </a:t>
            </a:r>
            <a:r>
              <a:rPr lang="it-IT" dirty="0" err="1" smtClean="0"/>
              <a:t>phases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the </a:t>
            </a:r>
          </a:p>
          <a:p>
            <a:r>
              <a:rPr lang="it-IT" dirty="0"/>
              <a:t>r</a:t>
            </a:r>
            <a:r>
              <a:rPr lang="it-IT" dirty="0" smtClean="0"/>
              <a:t>ight </a:t>
            </a:r>
            <a:r>
              <a:rPr lang="it-IT" dirty="0" err="1" smtClean="0"/>
              <a:t>energy</a:t>
            </a:r>
            <a:r>
              <a:rPr lang="it-IT" dirty="0" smtClean="0"/>
              <a:t> gain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33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stability</a:t>
            </a:r>
            <a:endParaRPr lang="it-IT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432334" y="2258769"/>
          <a:ext cx="8458200" cy="38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432334" y="3485584"/>
            <a:ext cx="8626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270908" y="3449372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038944" y="3447871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5818353" y="3447867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569796" y="3456919"/>
            <a:ext cx="84499" cy="84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9202471" y="41420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55407" y="3078178"/>
            <a:ext cx="3462946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06850" y="3936634"/>
            <a:ext cx="3462946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58542" y="270698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</a:t>
            </a:r>
            <a:r>
              <a:rPr lang="it-IT" i="0" baseline="-25000" dirty="0" smtClean="0">
                <a:latin typeface="+mj-lt"/>
              </a:rPr>
              <a:t>RF</a:t>
            </a:r>
            <a:endParaRPr lang="it-IT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340612" y="356730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</a:t>
            </a:r>
            <a:r>
              <a:rPr lang="it-IT" i="0" baseline="-25000" dirty="0" smtClean="0">
                <a:latin typeface="+mj-lt"/>
              </a:rPr>
              <a:t>RF</a:t>
            </a:r>
            <a:endParaRPr lang="it-IT" baseline="-25000" dirty="0"/>
          </a:p>
        </p:txBody>
      </p:sp>
      <p:sp>
        <p:nvSpPr>
          <p:cNvPr id="20" name="Oval 19"/>
          <p:cNvSpPr/>
          <p:nvPr/>
        </p:nvSpPr>
        <p:spPr>
          <a:xfrm>
            <a:off x="2046921" y="3765791"/>
            <a:ext cx="84499" cy="844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/>
          <p:cNvSpPr/>
          <p:nvPr/>
        </p:nvSpPr>
        <p:spPr>
          <a:xfrm>
            <a:off x="3250962" y="3763836"/>
            <a:ext cx="84499" cy="844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/>
          <p:cNvSpPr/>
          <p:nvPr/>
        </p:nvSpPr>
        <p:spPr>
          <a:xfrm>
            <a:off x="2477111" y="3246864"/>
            <a:ext cx="84499" cy="844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>
            <a:off x="2814705" y="3248792"/>
            <a:ext cx="84499" cy="844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extBox 55"/>
          <p:cNvSpPr txBox="1"/>
          <p:nvPr/>
        </p:nvSpPr>
        <p:spPr>
          <a:xfrm>
            <a:off x="1538746" y="1735216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happens</a:t>
            </a:r>
            <a:r>
              <a:rPr lang="it-IT" dirty="0" smtClean="0"/>
              <a:t> to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near</a:t>
            </a:r>
            <a:r>
              <a:rPr lang="it-IT" dirty="0" smtClean="0"/>
              <a:t> the </a:t>
            </a:r>
            <a:r>
              <a:rPr lang="it-IT" dirty="0" err="1" smtClean="0"/>
              <a:t>nominal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87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45" y="1628775"/>
            <a:ext cx="97155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https://cds.cern.ch/record/235242/files/</a:t>
            </a:r>
          </a:p>
        </p:txBody>
      </p:sp>
    </p:spTree>
    <p:extLst>
      <p:ext uri="{BB962C8B-B14F-4D97-AF65-F5344CB8AC3E}">
        <p14:creationId xmlns:p14="http://schemas.microsoft.com/office/powerpoint/2010/main" val="13278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6"/>
          <p:cNvSpPr txBox="1">
            <a:spLocks/>
          </p:cNvSpPr>
          <p:nvPr/>
        </p:nvSpPr>
        <p:spPr>
          <a:xfrm>
            <a:off x="844681" y="368196"/>
            <a:ext cx="9181164" cy="5795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800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sz="2800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</a:rPr>
              <a:t>“If 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</a:rPr>
              <a:t>you think research is expensive, try disease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</a:rPr>
              <a:t>!”</a:t>
            </a:r>
            <a:endParaRPr lang="en-US" sz="2800" dirty="0">
              <a:solidFill>
                <a:prstClr val="white"/>
              </a:solidFill>
              <a:latin typeface="Arial" pitchFamily="34" charset="0"/>
            </a:endParaRPr>
          </a:p>
          <a:p>
            <a:pPr algn="r">
              <a:defRPr/>
            </a:pPr>
            <a:r>
              <a:rPr lang="en-US" sz="2800" dirty="0">
                <a:solidFill>
                  <a:prstClr val="white"/>
                </a:solidFill>
                <a:latin typeface="Arial" pitchFamily="34" charset="0"/>
              </a:rPr>
              <a:t>Mary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</a:rPr>
              <a:t>Lasker</a:t>
            </a:r>
            <a:endParaRPr lang="it-IT" sz="2800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latin typeface="+mn-lt"/>
              </a:rPr>
              <a:t>Linac</a:t>
            </a:r>
            <a:r>
              <a:rPr lang="en-GB" dirty="0" smtClean="0">
                <a:latin typeface="+mn-lt"/>
              </a:rPr>
              <a:t> system (RFQ + </a:t>
            </a:r>
            <a:r>
              <a:rPr lang="en-GB" dirty="0" err="1" smtClean="0">
                <a:latin typeface="+mn-lt"/>
              </a:rPr>
              <a:t>Linac</a:t>
            </a:r>
            <a:r>
              <a:rPr lang="en-GB" dirty="0" smtClean="0">
                <a:latin typeface="+mn-lt"/>
              </a:rPr>
              <a:t>)</a:t>
            </a:r>
            <a:endParaRPr lang="en-GB" dirty="0">
              <a:latin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07222" y="939801"/>
            <a:ext cx="3111075" cy="1942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egnaposto contenuto 4" descr="foto IH apert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936411" y="3739589"/>
            <a:ext cx="3590476" cy="237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uppo 17"/>
          <p:cNvGrpSpPr/>
          <p:nvPr/>
        </p:nvGrpSpPr>
        <p:grpSpPr>
          <a:xfrm>
            <a:off x="7382134" y="1724048"/>
            <a:ext cx="2503503" cy="3116749"/>
            <a:chOff x="8558074" y="1775534"/>
            <a:chExt cx="2503503" cy="3116749"/>
          </a:xfrm>
        </p:grpSpPr>
        <p:sp>
          <p:nvSpPr>
            <p:cNvPr id="17" name="Rettangolo 16"/>
            <p:cNvSpPr/>
            <p:nvPr/>
          </p:nvSpPr>
          <p:spPr>
            <a:xfrm>
              <a:off x="8558074" y="1775534"/>
              <a:ext cx="2503503" cy="3116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8633886" y="1866900"/>
              <a:ext cx="2332567" cy="2921001"/>
              <a:chOff x="8633886" y="1866900"/>
              <a:chExt cx="2332567" cy="2921001"/>
            </a:xfrm>
          </p:grpSpPr>
          <p:grpSp>
            <p:nvGrpSpPr>
              <p:cNvPr id="12" name="Group 7"/>
              <p:cNvGrpSpPr>
                <a:grpSpLocks/>
              </p:cNvGrpSpPr>
              <p:nvPr/>
            </p:nvGrpSpPr>
            <p:grpSpPr bwMode="auto">
              <a:xfrm>
                <a:off x="8633886" y="2476500"/>
                <a:ext cx="2332567" cy="2311401"/>
                <a:chOff x="4004" y="1389"/>
                <a:chExt cx="1102" cy="1456"/>
              </a:xfrm>
            </p:grpSpPr>
            <p:sp>
              <p:nvSpPr>
                <p:cNvPr id="1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43" y="2205"/>
                  <a:ext cx="888" cy="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 smtClean="0">
                      <a:solidFill>
                        <a:srgbClr val="000099"/>
                      </a:solidFill>
                      <a:latin typeface="Calibri"/>
                    </a:rPr>
                    <a:t>IH</a:t>
                  </a:r>
                  <a:endParaRPr lang="it-IT" sz="2000" dirty="0">
                    <a:solidFill>
                      <a:srgbClr val="000099"/>
                    </a:solidFill>
                    <a:latin typeface="Calibri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0.4-7 </a:t>
                  </a:r>
                  <a:r>
                    <a:rPr lang="it-IT" sz="2000" dirty="0" err="1">
                      <a:solidFill>
                        <a:srgbClr val="000099"/>
                      </a:solidFill>
                      <a:latin typeface="Calibri"/>
                    </a:rPr>
                    <a:t>MeV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/u H</a:t>
                  </a:r>
                  <a:r>
                    <a:rPr lang="it-IT" sz="2000" baseline="-25000" dirty="0">
                      <a:solidFill>
                        <a:srgbClr val="000099"/>
                      </a:solidFill>
                      <a:latin typeface="Calibri"/>
                    </a:rPr>
                    <a:t>3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+</a:t>
                  </a:r>
                  <a:endParaRPr lang="it-IT" sz="2000" dirty="0">
                    <a:solidFill>
                      <a:srgbClr val="000099"/>
                    </a:solidFill>
                    <a:latin typeface="Calibri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0.4-7 </a:t>
                  </a:r>
                  <a:r>
                    <a:rPr lang="it-IT" sz="2000" dirty="0" err="1">
                      <a:solidFill>
                        <a:srgbClr val="000099"/>
                      </a:solidFill>
                      <a:latin typeface="Calibri"/>
                    </a:rPr>
                    <a:t>MeV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/u C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4+</a:t>
                  </a:r>
                  <a:endParaRPr lang="en-GB" sz="2000" baseline="30000" dirty="0">
                    <a:solidFill>
                      <a:srgbClr val="000099"/>
                    </a:solidFill>
                    <a:latin typeface="Calibri"/>
                  </a:endParaRPr>
                </a:p>
              </p:txBody>
            </p:sp>
            <p:sp>
              <p:nvSpPr>
                <p:cNvPr id="1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004" y="1389"/>
                  <a:ext cx="1102" cy="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RFQ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0.008-0.4 MeV/u H</a:t>
                  </a:r>
                  <a:r>
                    <a:rPr lang="it-IT" sz="2000" baseline="-25000" dirty="0">
                      <a:solidFill>
                        <a:srgbClr val="000099"/>
                      </a:solidFill>
                      <a:latin typeface="Calibri"/>
                    </a:rPr>
                    <a:t>3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+</a:t>
                  </a:r>
                  <a:endParaRPr lang="it-IT" sz="2000" dirty="0">
                    <a:solidFill>
                      <a:srgbClr val="000099"/>
                    </a:solidFill>
                    <a:latin typeface="Calibri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0.008-0.4 MeV/u C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4+</a:t>
                  </a:r>
                  <a:endParaRPr lang="en-GB" sz="2000" baseline="30000" dirty="0">
                    <a:solidFill>
                      <a:srgbClr val="000099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9359901" y="1866900"/>
                <a:ext cx="111280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217 MHz</a:t>
                </a:r>
                <a:endParaRPr lang="en-GB" sz="2000" dirty="0">
                  <a:solidFill>
                    <a:srgbClr val="000099"/>
                  </a:solidFill>
                  <a:latin typeface="Calibri"/>
                </a:endParaRP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5055404" y="1560711"/>
            <a:ext cx="1677879" cy="70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5029618" y="1473222"/>
            <a:ext cx="235251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RFQ</a:t>
            </a:r>
            <a:endParaRPr lang="en-GB" dirty="0"/>
          </a:p>
        </p:txBody>
      </p:sp>
      <p:sp>
        <p:nvSpPr>
          <p:cNvPr id="22" name="Rettangolo 21"/>
          <p:cNvSpPr/>
          <p:nvPr/>
        </p:nvSpPr>
        <p:spPr>
          <a:xfrm>
            <a:off x="5022076" y="4322254"/>
            <a:ext cx="1677879" cy="70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4973958" y="4228415"/>
            <a:ext cx="2352515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LINAC</a:t>
            </a:r>
            <a:endParaRPr lang="en-GB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7713" y="6229349"/>
            <a:ext cx="5794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31763" y="6086474"/>
            <a:ext cx="2057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14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2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Stripping foils</a:t>
            </a:r>
            <a:endParaRPr lang="it-IT" dirty="0"/>
          </a:p>
        </p:txBody>
      </p:sp>
      <p:pic>
        <p:nvPicPr>
          <p:cNvPr id="3" name="Segnaposto contenuto 4" descr="P1010630.JPG"/>
          <p:cNvPicPr>
            <a:picLocks noChangeAspect="1"/>
          </p:cNvPicPr>
          <p:nvPr/>
        </p:nvPicPr>
        <p:blipFill>
          <a:blip r:embed="rId2" cstate="print"/>
          <a:srcRect l="5302" t="18338" b="17480"/>
          <a:stretch>
            <a:fillRect/>
          </a:stretch>
        </p:blipFill>
        <p:spPr bwMode="gray">
          <a:xfrm>
            <a:off x="1244600" y="1100137"/>
            <a:ext cx="5378450" cy="2733675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5" descr="stripper foil characterist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216" y="1433650"/>
            <a:ext cx="3923984" cy="1717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7" descr="Profiles_StartStripperTest.png"/>
          <p:cNvPicPr>
            <a:picLocks noChangeAspect="1"/>
          </p:cNvPicPr>
          <p:nvPr/>
        </p:nvPicPr>
        <p:blipFill>
          <a:blip r:embed="rId4" cstate="print"/>
          <a:srcRect l="4778" t="16111" r="13889" b="56250"/>
          <a:stretch>
            <a:fillRect/>
          </a:stretch>
        </p:blipFill>
        <p:spPr>
          <a:xfrm>
            <a:off x="1597025" y="3976687"/>
            <a:ext cx="8513914" cy="2314575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29002" y="6229350"/>
            <a:ext cx="5794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3052" y="6086475"/>
            <a:ext cx="2057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42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1011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1472" y="-7132"/>
            <a:ext cx="109728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+mn-lt"/>
              </a:rPr>
              <a:t>MEBT</a:t>
            </a:r>
            <a:endParaRPr lang="en-GB" dirty="0">
              <a:latin typeface="+mn-lt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7892632" y="1317460"/>
            <a:ext cx="2583018" cy="4595068"/>
            <a:chOff x="7892632" y="1317460"/>
            <a:chExt cx="2583018" cy="4595068"/>
          </a:xfrm>
        </p:grpSpPr>
        <p:sp>
          <p:nvSpPr>
            <p:cNvPr id="19" name="Rettangolo 18"/>
            <p:cNvSpPr/>
            <p:nvPr/>
          </p:nvSpPr>
          <p:spPr>
            <a:xfrm>
              <a:off x="7892632" y="1317460"/>
              <a:ext cx="2583018" cy="4595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8000147" y="1344019"/>
              <a:ext cx="2381267" cy="4477771"/>
              <a:chOff x="8000147" y="1344019"/>
              <a:chExt cx="2381267" cy="4477771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8150440" y="1344019"/>
                <a:ext cx="1879600" cy="1562100"/>
                <a:chOff x="3964" y="1331"/>
                <a:chExt cx="888" cy="984"/>
              </a:xfrm>
            </p:grpSpPr>
            <p:sp>
              <p:nvSpPr>
                <p:cNvPr id="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52" y="1331"/>
                  <a:ext cx="686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7 </a:t>
                  </a:r>
                  <a:r>
                    <a:rPr lang="it-IT" sz="2000" dirty="0" err="1">
                      <a:solidFill>
                        <a:srgbClr val="000099"/>
                      </a:solidFill>
                      <a:latin typeface="Calibri"/>
                    </a:rPr>
                    <a:t>MeV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 p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7 </a:t>
                  </a:r>
                  <a:r>
                    <a:rPr lang="it-IT" sz="2000" dirty="0" err="1">
                      <a:solidFill>
                        <a:srgbClr val="000099"/>
                      </a:solidFill>
                      <a:latin typeface="Calibri"/>
                    </a:rPr>
                    <a:t>MeV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/u C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6+</a:t>
                  </a:r>
                  <a:endParaRPr lang="en-GB" sz="2000" baseline="30000" dirty="0">
                    <a:solidFill>
                      <a:srgbClr val="000099"/>
                    </a:solidFill>
                    <a:latin typeface="Calibri"/>
                  </a:endParaRPr>
                </a:p>
              </p:txBody>
            </p:sp>
            <p:sp>
              <p:nvSpPr>
                <p:cNvPr id="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964" y="1869"/>
                  <a:ext cx="888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I ~ </a:t>
                  </a:r>
                  <a:r>
                    <a:rPr lang="it-IT" sz="2000" dirty="0" smtClean="0">
                      <a:solidFill>
                        <a:srgbClr val="000099"/>
                      </a:solidFill>
                      <a:latin typeface="Calibri"/>
                    </a:rPr>
                    <a:t>0.75 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mA (p)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I ~ </a:t>
                  </a:r>
                  <a:r>
                    <a:rPr lang="it-IT" sz="2000" dirty="0" smtClean="0">
                      <a:solidFill>
                        <a:srgbClr val="000099"/>
                      </a:solidFill>
                      <a:latin typeface="Calibri"/>
                    </a:rPr>
                    <a:t>0.12 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mA (C</a:t>
                  </a:r>
                  <a:r>
                    <a:rPr lang="it-IT" sz="2000" baseline="30000" dirty="0">
                      <a:solidFill>
                        <a:srgbClr val="000099"/>
                      </a:solidFill>
                      <a:latin typeface="Calibri"/>
                    </a:rPr>
                    <a:t>6+</a:t>
                  </a:r>
                  <a:r>
                    <a:rPr lang="it-IT" sz="2000" dirty="0">
                      <a:solidFill>
                        <a:srgbClr val="000099"/>
                      </a:solidFill>
                      <a:latin typeface="Calibri"/>
                    </a:rPr>
                    <a:t>)</a:t>
                  </a:r>
                </a:p>
              </p:txBody>
            </p:sp>
          </p:grp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8661614" y="5421680"/>
                <a:ext cx="105833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(x,x’)</a:t>
                </a:r>
                <a:r>
                  <a:rPr lang="it-IT" sz="2000" baseline="-25000" dirty="0">
                    <a:solidFill>
                      <a:srgbClr val="000099"/>
                    </a:solidFill>
                    <a:latin typeface="Calibri"/>
                  </a:rPr>
                  <a:t>Inj</a:t>
                </a:r>
                <a:endParaRPr lang="en-GB" sz="2000" baseline="-25000" dirty="0">
                  <a:solidFill>
                    <a:srgbClr val="000099"/>
                  </a:solidFill>
                  <a:latin typeface="Calibri"/>
                </a:endParaRPr>
              </a:p>
            </p:txBody>
          </p: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8073181" y="3477048"/>
                <a:ext cx="2235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libri"/>
                  </a:rPr>
                  <a:t>(</a:t>
                </a:r>
                <a:r>
                  <a:rPr lang="it-IT" sz="20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libri"/>
                  </a:rPr>
                  <a:t>Current</a:t>
                </a:r>
                <a:r>
                  <a:rPr lang="it-IT" sz="20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libri"/>
                  </a:rPr>
                  <a:t> </a:t>
                </a:r>
                <a:r>
                  <a:rPr lang="it-IT" sz="20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libri"/>
                  </a:rPr>
                  <a:t>selection</a:t>
                </a:r>
                <a:r>
                  <a:rPr lang="it-IT" sz="20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Calibri"/>
                  </a:rPr>
                  <a:t>)</a:t>
                </a:r>
                <a:endParaRPr lang="en-GB" sz="20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8442500" y="3966786"/>
                <a:ext cx="133562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Debuncher</a:t>
                </a:r>
                <a:endParaRPr lang="en-GB" sz="2000" dirty="0">
                  <a:solidFill>
                    <a:srgbClr val="000099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8026530" y="4456943"/>
                <a:ext cx="209666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Emittance </a:t>
                </a: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dilution</a:t>
                </a:r>
                <a:endParaRPr lang="en-GB" sz="2000" dirty="0">
                  <a:solidFill>
                    <a:srgbClr val="000099"/>
                  </a:solidFill>
                  <a:latin typeface="Calibri"/>
                </a:endParaRPr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8276381" y="2987310"/>
                <a:ext cx="1828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Stripping</a:t>
                </a:r>
                <a:r>
                  <a:rPr lang="it-IT" sz="2000" dirty="0">
                    <a:solidFill>
                      <a:srgbClr val="000099"/>
                    </a:solidFill>
                    <a:latin typeface="Calibri"/>
                  </a:rPr>
                  <a:t> </a:t>
                </a:r>
                <a:r>
                  <a:rPr lang="it-IT" sz="2000" dirty="0" err="1">
                    <a:solidFill>
                      <a:srgbClr val="000099"/>
                    </a:solidFill>
                    <a:latin typeface="Calibri"/>
                  </a:rPr>
                  <a:t>foil</a:t>
                </a:r>
                <a:endParaRPr lang="en-GB" sz="2000" baseline="-25000" dirty="0">
                  <a:solidFill>
                    <a:srgbClr val="000099"/>
                  </a:solidFill>
                  <a:latin typeface="Calibri"/>
                </a:endParaRP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8000147" y="4931526"/>
                <a:ext cx="238126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000" dirty="0" smtClean="0">
                    <a:solidFill>
                      <a:srgbClr val="000099"/>
                    </a:solidFill>
                    <a:latin typeface="Calibri"/>
                  </a:rPr>
                  <a:t>Match betas</a:t>
                </a:r>
                <a:endParaRPr lang="en-GB" sz="2000" baseline="-25000" dirty="0">
                  <a:solidFill>
                    <a:srgbClr val="000099"/>
                  </a:solidFill>
                  <a:latin typeface="Calibri"/>
                </a:endParaRPr>
              </a:p>
            </p:txBody>
          </p:sp>
        </p:grpSp>
      </p:grpSp>
      <p:pic>
        <p:nvPicPr>
          <p:cNvPr id="17" name="Immagine 1" descr="MEBT.JPG"/>
          <p:cNvPicPr>
            <a:picLocks noChangeAspect="1"/>
          </p:cNvPicPr>
          <p:nvPr/>
        </p:nvPicPr>
        <p:blipFill>
          <a:blip r:embed="rId3" cstate="print"/>
          <a:srcRect l="6659" t="4851" r="8326" b="4851"/>
          <a:stretch>
            <a:fillRect/>
          </a:stretch>
        </p:blipFill>
        <p:spPr>
          <a:xfrm>
            <a:off x="761737" y="810403"/>
            <a:ext cx="6507354" cy="54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Debuncher</a:t>
            </a:r>
            <a:endParaRPr lang="it-IT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3852" y="4095000"/>
            <a:ext cx="6086475" cy="2305050"/>
            <a:chOff x="900" y="11152"/>
            <a:chExt cx="9584" cy="362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0" y="11152"/>
              <a:ext cx="3283" cy="2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" y="11152"/>
              <a:ext cx="3284" cy="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300" y="13736"/>
              <a:ext cx="2969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TRACE 3D computation of the beam (P 0.75 mA) in the longitudinal phase space after the debuncher</a:t>
              </a:r>
              <a:endParaRPr lang="en-US" sz="100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000" y="13736"/>
              <a:ext cx="3100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TRACE 3D computation of the beam (P 0.75 mA) in the longitudinal phase space before the debuncher</a:t>
              </a:r>
              <a:endParaRPr lang="en-US" sz="100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243852" y="1294650"/>
            <a:ext cx="6010275" cy="2503488"/>
            <a:chOff x="1200" y="5168"/>
            <a:chExt cx="9466" cy="3943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0" y="5168"/>
              <a:ext cx="3094" cy="2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00" y="5168"/>
              <a:ext cx="3100" cy="2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200" y="8043"/>
              <a:ext cx="3453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PATH computation of the beam (P 0.75 mA) in the longitudinal phase space before the debuncher</a:t>
              </a:r>
              <a:endParaRPr lang="en-US" sz="100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7300" y="8179"/>
              <a:ext cx="3366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PATH computation of the beam (P 0.75 mA) in the longitudinal phase space after the debuncher</a:t>
              </a:r>
              <a:endParaRPr lang="en-US" sz="100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797052" y="1599450"/>
            <a:ext cx="1675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 gaps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20 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(40) kV/gap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 flipV="1">
            <a:off x="100852" y="1599450"/>
            <a:ext cx="4267200" cy="1177925"/>
          </a:xfrm>
          <a:custGeom>
            <a:avLst/>
            <a:gdLst>
              <a:gd name="connsiteX0" fmla="*/ 0 w 883920"/>
              <a:gd name="connsiteY0" fmla="*/ 627380 h 1178560"/>
              <a:gd name="connsiteX1" fmla="*/ 259080 w 883920"/>
              <a:gd name="connsiteY1" fmla="*/ 78740 h 1178560"/>
              <a:gd name="connsiteX2" fmla="*/ 655320 w 883920"/>
              <a:gd name="connsiteY2" fmla="*/ 1099820 h 1178560"/>
              <a:gd name="connsiteX3" fmla="*/ 883920 w 883920"/>
              <a:gd name="connsiteY3" fmla="*/ 55118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920" h="1178560">
                <a:moveTo>
                  <a:pt x="0" y="627380"/>
                </a:moveTo>
                <a:cubicBezTo>
                  <a:pt x="74930" y="313690"/>
                  <a:pt x="149860" y="0"/>
                  <a:pt x="259080" y="78740"/>
                </a:cubicBezTo>
                <a:cubicBezTo>
                  <a:pt x="368300" y="157480"/>
                  <a:pt x="551180" y="1021080"/>
                  <a:pt x="655320" y="1099820"/>
                </a:cubicBezTo>
                <a:cubicBezTo>
                  <a:pt x="759460" y="1178560"/>
                  <a:pt x="838200" y="660400"/>
                  <a:pt x="883920" y="55118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5" name="Immagine 5" descr="debuncher interior.png"/>
          <p:cNvPicPr>
            <a:picLocks noChangeAspect="1"/>
          </p:cNvPicPr>
          <p:nvPr/>
        </p:nvPicPr>
        <p:blipFill>
          <a:blip r:embed="rId6" cstate="print"/>
          <a:srcRect l="5760" r="11432"/>
          <a:stretch>
            <a:fillRect/>
          </a:stretch>
        </p:blipFill>
        <p:spPr>
          <a:xfrm>
            <a:off x="7313926" y="2361450"/>
            <a:ext cx="2769126" cy="2509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29002" y="6229350"/>
            <a:ext cx="5794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83052" y="6086475"/>
            <a:ext cx="2057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8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MASTER RADIOPROTEZIONE II" id="{C57D8902-7CF8-1241-9FD2-84CC62298A2B}" vid="{C32C3815-DDAA-384A-948C-D75B7B35FAD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lecture</Template>
  <TotalTime>4229</TotalTime>
  <Words>1539</Words>
  <Application>Microsoft Office PowerPoint</Application>
  <PresentationFormat>Widescreen</PresentationFormat>
  <Paragraphs>433</Paragraphs>
  <Slides>59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MS PGothic</vt:lpstr>
      <vt:lpstr>MS PGothic</vt:lpstr>
      <vt:lpstr>Arial</vt:lpstr>
      <vt:lpstr>Calibri</vt:lpstr>
      <vt:lpstr>Calibri Light</vt:lpstr>
      <vt:lpstr>Cambria Math</vt:lpstr>
      <vt:lpstr>Comic Sans MS</vt:lpstr>
      <vt:lpstr>Garamond</vt:lpstr>
      <vt:lpstr>Symbol</vt:lpstr>
      <vt:lpstr>Times New Roman</vt:lpstr>
      <vt:lpstr>Wingdings</vt:lpstr>
      <vt:lpstr>Tema di Office</vt:lpstr>
      <vt:lpstr>Custom Design</vt:lpstr>
      <vt:lpstr>Equation</vt:lpstr>
      <vt:lpstr>Equation.3</vt:lpstr>
      <vt:lpstr>PowerPoint Presentation</vt:lpstr>
      <vt:lpstr>Synchrotron</vt:lpstr>
      <vt:lpstr>The CNAO synchrotron </vt:lpstr>
      <vt:lpstr>ECR ion sources</vt:lpstr>
      <vt:lpstr>PowerPoint Presentation</vt:lpstr>
      <vt:lpstr>PowerPoint Presentation</vt:lpstr>
      <vt:lpstr>Stripping foils</vt:lpstr>
      <vt:lpstr>PowerPoint Presentation</vt:lpstr>
      <vt:lpstr>Debuncher</vt:lpstr>
      <vt:lpstr>PowerPoint Presentation</vt:lpstr>
      <vt:lpstr>Multi-turn injection</vt:lpstr>
      <vt:lpstr>PowerPoint Presentation</vt:lpstr>
      <vt:lpstr>Magnet cycle</vt:lpstr>
      <vt:lpstr>Machine cycle</vt:lpstr>
      <vt:lpstr>PowerPoint Presentation</vt:lpstr>
      <vt:lpstr>Treatment execution with Multi Energy Extraction</vt:lpstr>
      <vt:lpstr>Implementation of RFKO in addition to betatron</vt:lpstr>
      <vt:lpstr>PowerPoint Presentation</vt:lpstr>
      <vt:lpstr>PowerPoint Presentation</vt:lpstr>
      <vt:lpstr>PowerPoint Presentation</vt:lpstr>
      <vt:lpstr>     </vt:lpstr>
      <vt:lpstr>PowerPoint Presentation</vt:lpstr>
      <vt:lpstr>Patient positioning and position verification</vt:lpstr>
      <vt:lpstr>Motion in magnetic field</vt:lpstr>
      <vt:lpstr>Magnetic rigidity</vt:lpstr>
      <vt:lpstr>Practical units</vt:lpstr>
      <vt:lpstr> </vt:lpstr>
      <vt:lpstr>Dipoles to deflect the beam</vt:lpstr>
      <vt:lpstr>Need for focusing</vt:lpstr>
      <vt:lpstr>Need for focusing</vt:lpstr>
      <vt:lpstr>Weak focusing</vt:lpstr>
      <vt:lpstr>Weak focusinsg</vt:lpstr>
      <vt:lpstr>Weak focusing</vt:lpstr>
      <vt:lpstr>Strong focusing</vt:lpstr>
      <vt:lpstr>Coordinates</vt:lpstr>
      <vt:lpstr>Phase space</vt:lpstr>
      <vt:lpstr>Motion equations</vt:lpstr>
      <vt:lpstr>Locally constant, hard edge model</vt:lpstr>
      <vt:lpstr>Useful transfer matrices</vt:lpstr>
      <vt:lpstr>PowerPoint Presentation</vt:lpstr>
      <vt:lpstr>PowerPoint Presentation</vt:lpstr>
      <vt:lpstr>PowerPoint Presentation</vt:lpstr>
      <vt:lpstr>Periodic solutions</vt:lpstr>
      <vt:lpstr>PowerPoint Presentation</vt:lpstr>
      <vt:lpstr>The beta function</vt:lpstr>
      <vt:lpstr>PowerPoint Presentation</vt:lpstr>
      <vt:lpstr>PowerPoint Presentation</vt:lpstr>
      <vt:lpstr>Phase space ellipse</vt:lpstr>
      <vt:lpstr>Beam emittance</vt:lpstr>
      <vt:lpstr>PowerPoint Presentation</vt:lpstr>
      <vt:lpstr>Periodic dispersion</vt:lpstr>
      <vt:lpstr>Motion of particles with Dp/p ≠ 0</vt:lpstr>
      <vt:lpstr>PowerPoint Presentation</vt:lpstr>
      <vt:lpstr>Phase slip factor</vt:lpstr>
      <vt:lpstr>Phase stability</vt:lpstr>
      <vt:lpstr>Phase stability</vt:lpstr>
      <vt:lpstr>PowerPoint Presentation</vt:lpstr>
      <vt:lpstr>https://cds.cern.ch/record/235242/files/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Pullia Marco</dc:creator>
  <cp:lastModifiedBy>Pullia Marco</cp:lastModifiedBy>
  <cp:revision>80</cp:revision>
  <dcterms:created xsi:type="dcterms:W3CDTF">2024-01-20T16:25:26Z</dcterms:created>
  <dcterms:modified xsi:type="dcterms:W3CDTF">2024-09-12T07:11:38Z</dcterms:modified>
</cp:coreProperties>
</file>