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8" r:id="rId5"/>
    <p:sldId id="260" r:id="rId6"/>
    <p:sldId id="279" r:id="rId7"/>
    <p:sldId id="262" r:id="rId8"/>
    <p:sldId id="259" r:id="rId9"/>
    <p:sldId id="268" r:id="rId10"/>
    <p:sldId id="263" r:id="rId11"/>
    <p:sldId id="267" r:id="rId12"/>
    <p:sldId id="265" r:id="rId13"/>
    <p:sldId id="277" r:id="rId14"/>
    <p:sldId id="275" r:id="rId15"/>
    <p:sldId id="269" r:id="rId16"/>
    <p:sldId id="270" r:id="rId17"/>
    <p:sldId id="272" r:id="rId18"/>
    <p:sldId id="273" r:id="rId19"/>
    <p:sldId id="280" r:id="rId20"/>
    <p:sldId id="281" r:id="rId21"/>
    <p:sldId id="282" r:id="rId22"/>
    <p:sldId id="283" r:id="rId23"/>
    <p:sldId id="274" r:id="rId24"/>
    <p:sldId id="266" r:id="rId25"/>
    <p:sldId id="276" r:id="rId26"/>
    <p:sldId id="271" r:id="rId27"/>
    <p:sldId id="26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8C495-2984-43FE-9010-CF4CA8FC5463}" type="datetimeFigureOut">
              <a:rPr lang="fr-FR" smtClean="0"/>
              <a:t>24/06/2024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E12EF-4516-440B-8808-6A57A4292F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17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6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53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80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0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83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8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95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3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11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11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7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FE540-592E-4107-B813-1547E3890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11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err="1" smtClean="0"/>
              <a:t>TPCs</a:t>
            </a:r>
            <a:r>
              <a:rPr lang="fr-FR" b="1" dirty="0" smtClean="0"/>
              <a:t> for High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Physics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96137"/>
          </a:xfrm>
        </p:spPr>
        <p:txBody>
          <a:bodyPr/>
          <a:lstStyle/>
          <a:p>
            <a:r>
              <a:rPr lang="fr-FR" dirty="0" smtClean="0"/>
              <a:t>Paul Colas, CEA/</a:t>
            </a:r>
            <a:r>
              <a:rPr lang="fr-FR" dirty="0" err="1" smtClean="0"/>
              <a:t>Irfu</a:t>
            </a:r>
            <a:r>
              <a:rPr lang="fr-FR" dirty="0" smtClean="0"/>
              <a:t> U. Paris Saclay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67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2 </a:t>
            </a:r>
            <a:r>
              <a:rPr lang="fr-FR" b="1" dirty="0" err="1" smtClean="0"/>
              <a:t>kinds</a:t>
            </a:r>
            <a:r>
              <a:rPr lang="fr-FR" b="1" dirty="0" smtClean="0"/>
              <a:t> of </a:t>
            </a:r>
            <a:r>
              <a:rPr lang="fr-FR" b="1" dirty="0" err="1" smtClean="0"/>
              <a:t>improved</a:t>
            </a:r>
            <a:r>
              <a:rPr lang="fr-FR" b="1" dirty="0" smtClean="0"/>
              <a:t> Micromegas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 smtClean="0"/>
              <a:t>Standard pads : charge </a:t>
            </a:r>
            <a:r>
              <a:rPr lang="fr-FR" dirty="0" err="1" smtClean="0"/>
              <a:t>spreading</a:t>
            </a:r>
            <a:r>
              <a:rPr lang="fr-FR" dirty="0" smtClean="0"/>
              <a:t>. In Micromegas the avalanche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localized</a:t>
            </a:r>
            <a:r>
              <a:rPr lang="fr-FR" dirty="0" smtClean="0"/>
              <a:t> (O(20-30 µm)).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share</a:t>
            </a:r>
            <a:r>
              <a:rPr lang="fr-FR" dirty="0" smtClean="0"/>
              <a:t> the charge </a:t>
            </a:r>
            <a:r>
              <a:rPr lang="fr-FR" dirty="0" err="1" smtClean="0"/>
              <a:t>between</a:t>
            </a:r>
            <a:r>
              <a:rPr lang="fr-FR" dirty="0" smtClean="0"/>
              <a:t> at least 2 </a:t>
            </a:r>
            <a:r>
              <a:rPr lang="fr-FR" dirty="0" err="1" smtClean="0"/>
              <a:t>neighbouring</a:t>
            </a:r>
            <a:r>
              <a:rPr lang="fr-FR" dirty="0" smtClean="0"/>
              <a:t> pads. 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by a </a:t>
            </a:r>
            <a:r>
              <a:rPr lang="fr-FR" dirty="0" err="1" smtClean="0"/>
              <a:t>continuous</a:t>
            </a:r>
            <a:r>
              <a:rPr lang="fr-FR" dirty="0" smtClean="0"/>
              <a:t> RC circuit </a:t>
            </a:r>
            <a:r>
              <a:rPr lang="fr-FR" dirty="0" err="1" smtClean="0"/>
              <a:t>built</a:t>
            </a:r>
            <a:r>
              <a:rPr lang="fr-FR" dirty="0" smtClean="0"/>
              <a:t> on top of the anode pads. In addition, the resistive </a:t>
            </a:r>
            <a:r>
              <a:rPr lang="fr-FR" dirty="0" err="1" smtClean="0"/>
              <a:t>coating</a:t>
            </a:r>
            <a:r>
              <a:rPr lang="fr-FR" dirty="0" smtClean="0"/>
              <a:t> </a:t>
            </a:r>
            <a:r>
              <a:rPr lang="fr-FR" dirty="0" err="1" smtClean="0"/>
              <a:t>quenches</a:t>
            </a:r>
            <a:r>
              <a:rPr lang="fr-FR" dirty="0" smtClean="0"/>
              <a:t> the </a:t>
            </a:r>
            <a:r>
              <a:rPr lang="fr-FR" dirty="0" err="1" smtClean="0"/>
              <a:t>sparks</a:t>
            </a:r>
            <a:r>
              <a:rPr lang="fr-FR" dirty="0" smtClean="0"/>
              <a:t> and </a:t>
            </a:r>
            <a:r>
              <a:rPr lang="fr-FR" dirty="0" err="1" smtClean="0"/>
              <a:t>protects</a:t>
            </a:r>
            <a:r>
              <a:rPr lang="fr-FR" dirty="0" smtClean="0"/>
              <a:t> the </a:t>
            </a:r>
            <a:r>
              <a:rPr lang="fr-FR" dirty="0" err="1" smtClean="0"/>
              <a:t>electronics</a:t>
            </a: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sz="2400" b="1" dirty="0" smtClean="0"/>
              <a:t>	This </a:t>
            </a:r>
            <a:r>
              <a:rPr lang="fr-FR" sz="2400" b="1" dirty="0"/>
              <a:t>technique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applied</a:t>
            </a:r>
            <a:r>
              <a:rPr lang="fr-FR" sz="2400" b="1" dirty="0"/>
              <a:t> to the new T2K/ND280 </a:t>
            </a:r>
            <a:r>
              <a:rPr lang="fr-FR" sz="2400" b="1" dirty="0" err="1"/>
              <a:t>TPCs</a:t>
            </a:r>
            <a:r>
              <a:rPr lang="fr-FR" sz="2400" b="1" dirty="0"/>
              <a:t> in </a:t>
            </a:r>
            <a:r>
              <a:rPr lang="fr-FR" sz="2400" b="1" dirty="0" smtClean="0"/>
              <a:t>Tokai</a:t>
            </a:r>
            <a:endParaRPr lang="fr-FR" sz="2400" b="1" dirty="0"/>
          </a:p>
          <a:p>
            <a:pPr>
              <a:buFontTx/>
              <a:buChar char="-"/>
            </a:pPr>
            <a:r>
              <a:rPr lang="fr-FR" dirty="0" smtClean="0"/>
              <a:t>Pixels : </a:t>
            </a:r>
            <a:r>
              <a:rPr lang="fr-FR" dirty="0" err="1" smtClean="0"/>
              <a:t>there</a:t>
            </a:r>
            <a:r>
              <a:rPr lang="fr-FR" dirty="0" smtClean="0"/>
              <a:t> all single </a:t>
            </a:r>
            <a:r>
              <a:rPr lang="fr-FR" dirty="0" err="1" smtClean="0"/>
              <a:t>electrons</a:t>
            </a:r>
            <a:r>
              <a:rPr lang="fr-FR" dirty="0" smtClean="0"/>
              <a:t> are </a:t>
            </a:r>
            <a:r>
              <a:rPr lang="fr-FR" dirty="0" err="1" smtClean="0"/>
              <a:t>detected</a:t>
            </a:r>
            <a:r>
              <a:rPr lang="fr-FR" dirty="0" smtClean="0"/>
              <a:t> : </a:t>
            </a:r>
            <a:r>
              <a:rPr lang="fr-FR" dirty="0" err="1" smtClean="0"/>
              <a:t>ultimate</a:t>
            </a:r>
            <a:r>
              <a:rPr lang="fr-FR" dirty="0" smtClean="0"/>
              <a:t> detector. In practice,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by </a:t>
            </a:r>
            <a:r>
              <a:rPr lang="fr-FR" dirty="0" err="1" smtClean="0"/>
              <a:t>using</a:t>
            </a:r>
            <a:r>
              <a:rPr lang="fr-FR" dirty="0" smtClean="0"/>
              <a:t> a chip </a:t>
            </a:r>
            <a:r>
              <a:rPr lang="fr-FR" dirty="0" err="1" smtClean="0"/>
              <a:t>with</a:t>
            </a:r>
            <a:r>
              <a:rPr lang="fr-FR" dirty="0" smtClean="0"/>
              <a:t> 55x55µm² pixels </a:t>
            </a:r>
            <a:r>
              <a:rPr lang="fr-FR" dirty="0" err="1" smtClean="0"/>
              <a:t>with</a:t>
            </a:r>
            <a:r>
              <a:rPr lang="fr-FR" dirty="0" smtClean="0"/>
              <a:t> time information (</a:t>
            </a:r>
            <a:r>
              <a:rPr lang="fr-FR" dirty="0" err="1" smtClean="0"/>
              <a:t>Timepix</a:t>
            </a:r>
            <a:r>
              <a:rPr lang="fr-FR" dirty="0" smtClean="0"/>
              <a:t>, </a:t>
            </a:r>
            <a:r>
              <a:rPr lang="fr-FR" dirty="0" err="1" smtClean="0"/>
              <a:t>followed</a:t>
            </a:r>
            <a:r>
              <a:rPr lang="fr-FR" dirty="0" smtClean="0"/>
              <a:t> by </a:t>
            </a:r>
            <a:r>
              <a:rPr lang="fr-FR" dirty="0" err="1" smtClean="0"/>
              <a:t>Timepix</a:t>
            </a:r>
            <a:r>
              <a:rPr lang="fr-FR" dirty="0" smtClean="0"/>
              <a:t> 3 and </a:t>
            </a:r>
            <a:r>
              <a:rPr lang="fr-FR" dirty="0" err="1" smtClean="0"/>
              <a:t>Timepix</a:t>
            </a:r>
            <a:r>
              <a:rPr lang="fr-FR" dirty="0" smtClean="0"/>
              <a:t> 4) </a:t>
            </a:r>
          </a:p>
          <a:p>
            <a:pPr marL="0" indent="0">
              <a:buNone/>
            </a:pPr>
            <a:r>
              <a:rPr lang="fr-FR" sz="2400" b="1" dirty="0" smtClean="0"/>
              <a:t>	This technique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chosen</a:t>
            </a:r>
            <a:r>
              <a:rPr lang="fr-FR" sz="2400" b="1" dirty="0" smtClean="0"/>
              <a:t> for the </a:t>
            </a:r>
            <a:r>
              <a:rPr lang="fr-FR" sz="2400" b="1" dirty="0" err="1" smtClean="0"/>
              <a:t>reference</a:t>
            </a:r>
            <a:r>
              <a:rPr lang="fr-FR" sz="2400" b="1" dirty="0" smtClean="0"/>
              <a:t> detector of CEPC</a:t>
            </a:r>
            <a:endParaRPr lang="fr-FR" sz="24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7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40681"/>
            <a:ext cx="10515600" cy="915035"/>
          </a:xfrm>
          <a:solidFill>
            <a:srgbClr val="FFFF00"/>
          </a:solidFill>
        </p:spPr>
        <p:txBody>
          <a:bodyPr/>
          <a:lstStyle/>
          <a:p>
            <a:r>
              <a:rPr lang="fr-FR" b="1" dirty="0" err="1" smtClean="0"/>
              <a:t>Encapsulated</a:t>
            </a:r>
            <a:r>
              <a:rPr lang="fr-FR" b="1" dirty="0" smtClean="0"/>
              <a:t> </a:t>
            </a:r>
            <a:r>
              <a:rPr lang="fr-FR" b="1" dirty="0" err="1" smtClean="0"/>
              <a:t>Resistive</a:t>
            </a:r>
            <a:r>
              <a:rPr lang="fr-FR" b="1" dirty="0" smtClean="0"/>
              <a:t> </a:t>
            </a:r>
            <a:r>
              <a:rPr lang="fr-FR" b="1" dirty="0"/>
              <a:t>Anode</a:t>
            </a:r>
            <a:r>
              <a:rPr lang="fr-FR" b="1" dirty="0" smtClean="0"/>
              <a:t> </a:t>
            </a:r>
            <a:r>
              <a:rPr lang="fr-FR" b="1" dirty="0" err="1" smtClean="0"/>
              <a:t>Micromegas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513108"/>
            <a:ext cx="5587538" cy="29043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000" dirty="0" smtClean="0"/>
              <a:t>New </a:t>
            </a:r>
            <a:r>
              <a:rPr lang="fr-FR" sz="2000" dirty="0" err="1" smtClean="0"/>
              <a:t>scheme</a:t>
            </a:r>
            <a:r>
              <a:rPr lang="fr-FR" sz="2000" dirty="0" smtClean="0"/>
              <a:t>, to </a:t>
            </a:r>
            <a:r>
              <a:rPr lang="fr-FR" sz="2000" b="1" dirty="0" err="1" smtClean="0"/>
              <a:t>reduce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distortions</a:t>
            </a:r>
            <a:r>
              <a:rPr lang="fr-FR" sz="2000" b="1" dirty="0"/>
              <a:t> </a:t>
            </a:r>
            <a:r>
              <a:rPr lang="fr-FR" sz="2000" dirty="0" smtClean="0"/>
              <a:t>at the </a:t>
            </a:r>
            <a:r>
              <a:rPr lang="fr-FR" sz="2000" dirty="0" err="1" smtClean="0"/>
              <a:t>edges</a:t>
            </a:r>
            <a:r>
              <a:rPr lang="fr-FR" sz="2000" dirty="0" smtClean="0"/>
              <a:t> </a:t>
            </a:r>
          </a:p>
          <a:p>
            <a:pPr marL="0" indent="0">
              <a:buNone/>
            </a:pPr>
            <a:r>
              <a:rPr lang="fr-FR" sz="2000" dirty="0" smtClean="0"/>
              <a:t>of the modules : </a:t>
            </a:r>
            <a:r>
              <a:rPr lang="fr-FR" sz="2000" dirty="0" err="1" smtClean="0"/>
              <a:t>mesh</a:t>
            </a:r>
            <a:r>
              <a:rPr lang="fr-FR" sz="2000" dirty="0"/>
              <a:t> </a:t>
            </a:r>
            <a:r>
              <a:rPr lang="fr-FR" sz="2000" dirty="0" smtClean="0"/>
              <a:t>at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potential</a:t>
            </a:r>
            <a:r>
              <a:rPr lang="fr-FR" sz="2000" dirty="0" smtClean="0"/>
              <a:t> as the </a:t>
            </a:r>
          </a:p>
          <a:p>
            <a:pPr marL="0" indent="0">
              <a:buNone/>
            </a:pPr>
            <a:r>
              <a:rPr lang="fr-FR" sz="2000" dirty="0" smtClean="0"/>
              <a:t>frame, and resistive anode at the +</a:t>
            </a:r>
            <a:r>
              <a:rPr lang="fr-FR" sz="2000" dirty="0" err="1" smtClean="0"/>
              <a:t>ve</a:t>
            </a:r>
            <a:r>
              <a:rPr lang="fr-FR" sz="2000" dirty="0" smtClean="0"/>
              <a:t> HV.</a:t>
            </a:r>
          </a:p>
          <a:p>
            <a:pPr marL="0" indent="0">
              <a:buNone/>
            </a:pPr>
            <a:r>
              <a:rPr lang="fr-FR" sz="2000" dirty="0" err="1" smtClean="0"/>
              <a:t>Also</a:t>
            </a:r>
            <a:r>
              <a:rPr lang="fr-FR" sz="2000" dirty="0" smtClean="0"/>
              <a:t> encapsulation </a:t>
            </a:r>
            <a:r>
              <a:rPr lang="fr-FR" sz="2000" b="1" dirty="0" err="1" smtClean="0"/>
              <a:t>reduces</a:t>
            </a:r>
            <a:r>
              <a:rPr lang="fr-FR" sz="2000" b="1" dirty="0" smtClean="0"/>
              <a:t> the EMI</a:t>
            </a:r>
            <a:r>
              <a:rPr lang="fr-FR" sz="2000" dirty="0" smtClean="0"/>
              <a:t>.</a:t>
            </a:r>
          </a:p>
          <a:p>
            <a:pPr marL="0" indent="0">
              <a:buNone/>
            </a:pPr>
            <a:r>
              <a:rPr lang="fr-FR" sz="2000" dirty="0" err="1" smtClean="0"/>
              <a:t>Another</a:t>
            </a:r>
            <a:r>
              <a:rPr lang="fr-FR" sz="2000" dirty="0" smtClean="0"/>
              <a:t> </a:t>
            </a:r>
            <a:r>
              <a:rPr lang="fr-FR" sz="2000" dirty="0" err="1" smtClean="0"/>
              <a:t>advantage</a:t>
            </a:r>
            <a:r>
              <a:rPr lang="fr-FR" sz="2000" dirty="0" smtClean="0"/>
              <a:t>: the amplification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</a:p>
          <a:p>
            <a:pPr marL="0" indent="0">
              <a:buNone/>
            </a:pPr>
            <a:r>
              <a:rPr lang="fr-FR" sz="2000" dirty="0" err="1" smtClean="0"/>
              <a:t>tuned</a:t>
            </a:r>
            <a:r>
              <a:rPr lang="fr-FR" sz="2000" dirty="0" smtClean="0"/>
              <a:t> </a:t>
            </a:r>
            <a:r>
              <a:rPr lang="fr-FR" sz="2000" dirty="0" err="1" smtClean="0"/>
              <a:t>independently</a:t>
            </a:r>
            <a:r>
              <a:rPr lang="fr-FR" sz="2000" dirty="0" smtClean="0"/>
              <a:t> of the drift </a:t>
            </a:r>
            <a:r>
              <a:rPr lang="fr-FR" sz="2000" dirty="0" err="1" smtClean="0"/>
              <a:t>field</a:t>
            </a:r>
            <a:r>
              <a:rPr lang="fr-FR" sz="2000" dirty="0" smtClean="0"/>
              <a:t>, </a:t>
            </a:r>
            <a:r>
              <a:rPr lang="fr-FR" sz="2000" dirty="0" err="1" smtClean="0"/>
              <a:t>providing</a:t>
            </a:r>
            <a:r>
              <a:rPr lang="fr-FR" sz="2000" dirty="0" smtClean="0"/>
              <a:t> </a:t>
            </a:r>
          </a:p>
          <a:p>
            <a:pPr marL="0" indent="0">
              <a:buNone/>
            </a:pPr>
            <a:r>
              <a:rPr lang="fr-FR" sz="2000" b="1" dirty="0" err="1" smtClean="0"/>
              <a:t>flexibility</a:t>
            </a:r>
            <a:r>
              <a:rPr lang="fr-FR" sz="2000" dirty="0" smtClean="0"/>
              <a:t>.</a:t>
            </a:r>
          </a:p>
          <a:p>
            <a:pPr marL="0" indent="0">
              <a:buNone/>
            </a:pPr>
            <a:r>
              <a:rPr lang="fr-FR" sz="2000" b="1" dirty="0" smtClean="0"/>
              <a:t>The gains </a:t>
            </a:r>
            <a:r>
              <a:rPr lang="fr-FR" sz="2000" b="1" dirty="0" err="1" smtClean="0"/>
              <a:t>can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equalized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while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keeping</a:t>
            </a:r>
            <a:r>
              <a:rPr lang="fr-FR" sz="2000" b="1" dirty="0" smtClean="0"/>
              <a:t> the drift </a:t>
            </a:r>
            <a:r>
              <a:rPr lang="fr-FR" sz="2000" b="1" dirty="0" err="1" smtClean="0"/>
              <a:t>field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very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uniform</a:t>
            </a:r>
            <a:r>
              <a:rPr lang="fr-FR" sz="2000" b="1" dirty="0" smtClean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" y="1150571"/>
            <a:ext cx="4142422" cy="22676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503621" y="6085241"/>
            <a:ext cx="2149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accent2"/>
                </a:solidFill>
              </a:rPr>
              <a:t>Without</a:t>
            </a:r>
            <a:r>
              <a:rPr lang="fr-FR" sz="1600" b="1" dirty="0" smtClean="0">
                <a:solidFill>
                  <a:schemeClr val="accent2"/>
                </a:solidFill>
              </a:rPr>
              <a:t> encapsulation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250" y="1218622"/>
            <a:ext cx="3977423" cy="48666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131560" y="1505808"/>
            <a:ext cx="1863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accent2"/>
                </a:solidFill>
              </a:rPr>
              <a:t>With</a:t>
            </a:r>
            <a:r>
              <a:rPr lang="fr-FR" sz="1600" b="1" dirty="0" smtClean="0">
                <a:solidFill>
                  <a:schemeClr val="accent2"/>
                </a:solidFill>
              </a:rPr>
              <a:t> encapsulation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6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6">
            <a:extLst>
              <a:ext uri="{FF2B5EF4-FFF2-40B4-BE49-F238E27FC236}">
                <a16:creationId xmlns:a16="http://schemas.microsoft.com/office/drawing/2014/main" id="{364A571D-1A34-072C-3356-0FAC4EA7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769" y="627530"/>
            <a:ext cx="2931986" cy="217594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5985" y="3496235"/>
            <a:ext cx="5064764" cy="27349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25388" y="288415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Micromegas </a:t>
            </a:r>
            <a:r>
              <a:rPr lang="fr-FR" dirty="0" err="1" smtClean="0"/>
              <a:t>TPCs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dirty="0" smtClean="0"/>
              <a:t> in 2009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87149" y="229590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+2 new </a:t>
            </a:r>
            <a:r>
              <a:rPr lang="fr-FR" dirty="0" err="1" smtClean="0"/>
              <a:t>TPCs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and </a:t>
            </a:r>
            <a:r>
              <a:rPr lang="fr-FR" dirty="0" err="1" smtClean="0"/>
              <a:t>below</a:t>
            </a:r>
            <a:r>
              <a:rPr lang="fr-FR" dirty="0" smtClean="0"/>
              <a:t> </a:t>
            </a:r>
            <a:r>
              <a:rPr lang="fr-FR" dirty="0" err="1" smtClean="0"/>
              <a:t>instrum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Sept 2023 and April 2024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55984" y="627530"/>
            <a:ext cx="458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T2K/ND280 upgrade</a:t>
            </a:r>
            <a:endParaRPr lang="fr-FR" sz="3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117" y="2364165"/>
            <a:ext cx="2511304" cy="3867044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0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6">
            <a:extLst>
              <a:ext uri="{FF2B5EF4-FFF2-40B4-BE49-F238E27FC236}">
                <a16:creationId xmlns:a16="http://schemas.microsoft.com/office/drawing/2014/main" id="{364A571D-1A34-072C-3356-0FAC4EA7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769" y="627530"/>
            <a:ext cx="2931986" cy="217594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5985" y="3496235"/>
            <a:ext cx="5064764" cy="27349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25388" y="288415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Micromegas </a:t>
            </a:r>
            <a:r>
              <a:rPr lang="fr-FR" dirty="0" err="1" smtClean="0"/>
              <a:t>TPCs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dirty="0" smtClean="0"/>
              <a:t> in 2009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87149" y="229590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+2 new </a:t>
            </a:r>
            <a:r>
              <a:rPr lang="fr-FR" dirty="0" err="1" smtClean="0"/>
              <a:t>TPCs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and </a:t>
            </a:r>
            <a:r>
              <a:rPr lang="fr-FR" dirty="0" err="1" smtClean="0"/>
              <a:t>below</a:t>
            </a:r>
            <a:r>
              <a:rPr lang="fr-FR" dirty="0" smtClean="0"/>
              <a:t> </a:t>
            </a:r>
            <a:r>
              <a:rPr lang="fr-FR" dirty="0" err="1" smtClean="0"/>
              <a:t>instrum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Sept 2023 and April 2024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55984" y="627530"/>
            <a:ext cx="458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T2K/ND280 upgrade</a:t>
            </a:r>
            <a:endParaRPr lang="fr-FR" sz="36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74" y="2896070"/>
            <a:ext cx="3634451" cy="3246699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961965" cy="872004"/>
          </a:xfrm>
        </p:spPr>
        <p:txBody>
          <a:bodyPr/>
          <a:lstStyle/>
          <a:p>
            <a:r>
              <a:rPr lang="fr-FR" b="1" dirty="0" smtClean="0"/>
              <a:t>Charge </a:t>
            </a:r>
            <a:r>
              <a:rPr lang="fr-FR" b="1" dirty="0" err="1" smtClean="0"/>
              <a:t>spreading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7130"/>
            <a:ext cx="2774576" cy="20419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23763" y="1395797"/>
            <a:ext cx="688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By </a:t>
            </a:r>
            <a:r>
              <a:rPr lang="fr-FR" dirty="0" err="1" smtClean="0"/>
              <a:t>adding</a:t>
            </a:r>
            <a:r>
              <a:rPr lang="fr-FR" dirty="0" smtClean="0"/>
              <a:t> a resistive layer and </a:t>
            </a:r>
            <a:r>
              <a:rPr lang="fr-FR" dirty="0" err="1" smtClean="0"/>
              <a:t>dielectric</a:t>
            </a:r>
            <a:r>
              <a:rPr lang="fr-FR" dirty="0" smtClean="0"/>
              <a:t> layer on top of the anodes,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obtain</a:t>
            </a:r>
            <a:r>
              <a:rPr lang="fr-FR" dirty="0" smtClean="0"/>
              <a:t> a resistive-capacitive </a:t>
            </a:r>
            <a:r>
              <a:rPr lang="fr-FR" dirty="0" err="1" smtClean="0"/>
              <a:t>continuous</a:t>
            </a:r>
            <a:r>
              <a:rPr lang="fr-FR" dirty="0" smtClean="0"/>
              <a:t> network </a:t>
            </a:r>
            <a:r>
              <a:rPr lang="fr-FR" dirty="0" err="1" smtClean="0"/>
              <a:t>that</a:t>
            </a:r>
            <a:r>
              <a:rPr lang="fr-FR" dirty="0" smtClean="0"/>
              <a:t> spreads </a:t>
            </a:r>
            <a:r>
              <a:rPr lang="fr-FR" dirty="0" err="1" smtClean="0"/>
              <a:t>evenly</a:t>
            </a:r>
            <a:r>
              <a:rPr lang="fr-FR" dirty="0" smtClean="0"/>
              <a:t> the charge </a:t>
            </a:r>
            <a:r>
              <a:rPr lang="fr-FR" dirty="0" err="1" smtClean="0"/>
              <a:t>between</a:t>
            </a:r>
            <a:r>
              <a:rPr lang="fr-FR" dirty="0" smtClean="0"/>
              <a:t> the hit pad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neighbours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This </a:t>
            </a:r>
            <a:r>
              <a:rPr lang="fr-FR" dirty="0" err="1" smtClean="0"/>
              <a:t>allows</a:t>
            </a:r>
            <a:r>
              <a:rPr lang="fr-FR" dirty="0" smtClean="0"/>
              <a:t> a barycentre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determined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greatly</a:t>
            </a:r>
            <a:r>
              <a:rPr lang="fr-FR" dirty="0" smtClean="0"/>
              <a:t> </a:t>
            </a:r>
            <a:r>
              <a:rPr lang="fr-FR" dirty="0" err="1" smtClean="0"/>
              <a:t>improves</a:t>
            </a:r>
            <a:r>
              <a:rPr lang="fr-FR" dirty="0" smtClean="0"/>
              <a:t> the </a:t>
            </a:r>
            <a:r>
              <a:rPr lang="fr-FR" dirty="0" err="1" smtClean="0"/>
              <a:t>resolution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Resolutions</a:t>
            </a:r>
            <a:r>
              <a:rPr lang="fr-FR" dirty="0" smtClean="0"/>
              <a:t> as good as 1/50 times the pad size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obtained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38200" y="3279094"/>
            <a:ext cx="930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For an </a:t>
            </a:r>
            <a:r>
              <a:rPr lang="fr-FR" dirty="0" err="1" smtClean="0"/>
              <a:t>e+e</a:t>
            </a:r>
            <a:r>
              <a:rPr lang="fr-FR" dirty="0" smtClean="0"/>
              <a:t>- TPC, </a:t>
            </a:r>
            <a:r>
              <a:rPr lang="fr-FR" dirty="0" err="1" smtClean="0"/>
              <a:t>with</a:t>
            </a:r>
            <a:r>
              <a:rPr lang="fr-FR" dirty="0" smtClean="0"/>
              <a:t> 3mm pads, </a:t>
            </a:r>
            <a:r>
              <a:rPr lang="fr-FR" dirty="0" err="1" smtClean="0"/>
              <a:t>resolutions</a:t>
            </a:r>
            <a:r>
              <a:rPr lang="fr-FR" dirty="0" smtClean="0"/>
              <a:t> of 60 µm have been </a:t>
            </a:r>
            <a:r>
              <a:rPr lang="fr-FR" dirty="0" err="1" smtClean="0"/>
              <a:t>obtained</a:t>
            </a:r>
            <a:r>
              <a:rPr lang="fr-FR" dirty="0" smtClean="0"/>
              <a:t> in </a:t>
            </a:r>
            <a:r>
              <a:rPr lang="fr-FR" dirty="0" err="1" smtClean="0"/>
              <a:t>beam</a:t>
            </a:r>
            <a:r>
              <a:rPr lang="fr-FR" dirty="0" smtClean="0"/>
              <a:t> tests.</a:t>
            </a:r>
          </a:p>
          <a:p>
            <a:r>
              <a:rPr lang="fr-FR" dirty="0" smtClean="0"/>
              <a:t>By </a:t>
            </a:r>
            <a:r>
              <a:rPr lang="fr-FR" dirty="0" err="1" smtClean="0"/>
              <a:t>fitting</a:t>
            </a:r>
            <a:r>
              <a:rPr lang="fr-FR" dirty="0" smtClean="0"/>
              <a:t> the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a </a:t>
            </a:r>
            <a:r>
              <a:rPr lang="fr-FR" dirty="0" err="1" smtClean="0"/>
              <a:t>leading</a:t>
            </a:r>
            <a:r>
              <a:rPr lang="fr-FR" dirty="0" smtClean="0"/>
              <a:t> pad and the </a:t>
            </a:r>
            <a:r>
              <a:rPr lang="fr-FR" dirty="0" err="1" smtClean="0"/>
              <a:t>subleading</a:t>
            </a:r>
            <a:r>
              <a:rPr lang="fr-FR" dirty="0" smtClean="0"/>
              <a:t> pad </a:t>
            </a:r>
            <a:r>
              <a:rPr lang="fr-FR" dirty="0" err="1" smtClean="0"/>
              <a:t>next</a:t>
            </a:r>
            <a:r>
              <a:rPr lang="fr-FR" dirty="0" smtClean="0"/>
              <a:t> to </a:t>
            </a:r>
            <a:r>
              <a:rPr lang="fr-FR" dirty="0" err="1" smtClean="0"/>
              <a:t>it</a:t>
            </a:r>
            <a:r>
              <a:rPr lang="fr-FR" dirty="0" smtClean="0"/>
              <a:t>, the RC </a:t>
            </a:r>
            <a:r>
              <a:rPr lang="fr-FR" dirty="0" err="1" smtClean="0"/>
              <a:t>parameter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mapped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02424"/>
            <a:ext cx="2464357" cy="20660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207" y="4202424"/>
            <a:ext cx="2712228" cy="21362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74207" y="4331395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And </a:t>
            </a:r>
            <a:r>
              <a:rPr lang="fr-FR" dirty="0" err="1" smtClean="0"/>
              <a:t>this</a:t>
            </a:r>
            <a:r>
              <a:rPr lang="fr-FR" dirty="0" smtClean="0"/>
              <a:t> matches the </a:t>
            </a:r>
            <a:r>
              <a:rPr lang="fr-FR" dirty="0" err="1" smtClean="0"/>
              <a:t>resistivity</a:t>
            </a:r>
            <a:r>
              <a:rPr lang="fr-FR" dirty="0" smtClean="0"/>
              <a:t> direct </a:t>
            </a:r>
            <a:r>
              <a:rPr lang="fr-FR" dirty="0" err="1" smtClean="0"/>
              <a:t>measurement</a:t>
            </a:r>
            <a:r>
              <a:rPr lang="fr-FR" dirty="0" smtClean="0"/>
              <a:t> (C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constrained</a:t>
            </a:r>
            <a:r>
              <a:rPr lang="fr-FR" dirty="0" smtClean="0"/>
              <a:t> by the </a:t>
            </a:r>
            <a:r>
              <a:rPr lang="fr-FR" dirty="0" err="1" smtClean="0"/>
              <a:t>thickness</a:t>
            </a:r>
            <a:r>
              <a:rPr lang="fr-FR" dirty="0" smtClean="0"/>
              <a:t> of </a:t>
            </a:r>
            <a:r>
              <a:rPr lang="fr-FR" dirty="0" err="1" smtClean="0"/>
              <a:t>insulator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8770521" y="4347301"/>
            <a:ext cx="275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 </a:t>
            </a:r>
            <a:r>
              <a:rPr lang="fr-FR" dirty="0" err="1" smtClean="0"/>
              <a:t>inhomogenities</a:t>
            </a:r>
            <a:r>
              <a:rPr lang="fr-FR" dirty="0" smtClean="0"/>
              <a:t> in the </a:t>
            </a:r>
            <a:r>
              <a:rPr lang="fr-FR" dirty="0" err="1" smtClean="0"/>
              <a:t>sputtering</a:t>
            </a:r>
            <a:r>
              <a:rPr lang="fr-FR" dirty="0" smtClean="0"/>
              <a:t> are </a:t>
            </a:r>
            <a:r>
              <a:rPr lang="fr-FR" dirty="0" err="1" smtClean="0"/>
              <a:t>clearly</a:t>
            </a:r>
            <a:r>
              <a:rPr lang="fr-FR" dirty="0" smtClean="0"/>
              <a:t> visible in the direction </a:t>
            </a:r>
            <a:r>
              <a:rPr lang="fr-FR" dirty="0" err="1" smtClean="0"/>
              <a:t>perpendicular</a:t>
            </a:r>
            <a:r>
              <a:rPr lang="fr-FR" dirty="0" smtClean="0"/>
              <a:t> to the </a:t>
            </a:r>
            <a:r>
              <a:rPr lang="fr-FR" dirty="0" err="1" smtClean="0"/>
              <a:t>drum</a:t>
            </a:r>
            <a:r>
              <a:rPr lang="fr-FR" dirty="0" smtClean="0"/>
              <a:t> rotation axis.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6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6694" cy="728569"/>
          </a:xfrm>
        </p:spPr>
        <p:txBody>
          <a:bodyPr/>
          <a:lstStyle/>
          <a:p>
            <a:r>
              <a:rPr lang="fr-FR" b="1" dirty="0" smtClean="0"/>
              <a:t>The </a:t>
            </a:r>
            <a:r>
              <a:rPr lang="fr-FR" b="1" dirty="0" err="1" smtClean="0"/>
              <a:t>integrated</a:t>
            </a:r>
            <a:r>
              <a:rPr lang="fr-FR" b="1" dirty="0" smtClean="0"/>
              <a:t> </a:t>
            </a:r>
            <a:r>
              <a:rPr lang="fr-FR" b="1" dirty="0" err="1" smtClean="0"/>
              <a:t>grid</a:t>
            </a:r>
            <a:endParaRPr lang="fr-FR" b="1" dirty="0"/>
          </a:p>
        </p:txBody>
      </p:sp>
      <p:grpSp>
        <p:nvGrpSpPr>
          <p:cNvPr id="4" name="Group 10"/>
          <p:cNvGrpSpPr/>
          <p:nvPr/>
        </p:nvGrpSpPr>
        <p:grpSpPr>
          <a:xfrm>
            <a:off x="7273921" y="365762"/>
            <a:ext cx="3591538" cy="2751149"/>
            <a:chOff x="6852097" y="3212976"/>
            <a:chExt cx="4784587" cy="3588441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6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7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7654334" y="3116911"/>
            <a:ext cx="3457390" cy="338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38200" y="1093694"/>
            <a:ext cx="5459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By </a:t>
            </a:r>
            <a:r>
              <a:rPr lang="fr-FR" dirty="0" err="1" smtClean="0"/>
              <a:t>deposition</a:t>
            </a:r>
            <a:r>
              <a:rPr lang="fr-FR" dirty="0" smtClean="0"/>
              <a:t> of an Al layer (0.8 µm) on SU8, </a:t>
            </a:r>
            <a:r>
              <a:rPr lang="fr-FR" dirty="0" err="1" smtClean="0"/>
              <a:t>followed</a:t>
            </a:r>
            <a:r>
              <a:rPr lang="fr-FR" dirty="0" smtClean="0"/>
              <a:t> by </a:t>
            </a:r>
            <a:r>
              <a:rPr lang="fr-FR" dirty="0" err="1" smtClean="0"/>
              <a:t>etching</a:t>
            </a:r>
            <a:r>
              <a:rPr lang="fr-FR" dirty="0" smtClean="0"/>
              <a:t>, one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micromesh</a:t>
            </a:r>
            <a:r>
              <a:rPr lang="fr-FR" dirty="0" smtClean="0"/>
              <a:t> </a:t>
            </a:r>
            <a:r>
              <a:rPr lang="fr-FR" dirty="0" err="1" smtClean="0"/>
              <a:t>directly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on a Si layer, or </a:t>
            </a:r>
            <a:r>
              <a:rPr lang="fr-FR" dirty="0" err="1" smtClean="0"/>
              <a:t>even</a:t>
            </a:r>
            <a:r>
              <a:rPr lang="fr-FR" dirty="0" smtClean="0"/>
              <a:t> on a </a:t>
            </a:r>
            <a:r>
              <a:rPr lang="fr-FR" dirty="0" err="1" smtClean="0"/>
              <a:t>readout</a:t>
            </a:r>
            <a:r>
              <a:rPr lang="fr-FR" dirty="0" smtClean="0"/>
              <a:t> chip </a:t>
            </a:r>
            <a:r>
              <a:rPr lang="fr-FR" dirty="0" err="1" smtClean="0"/>
              <a:t>with</a:t>
            </a:r>
            <a:r>
              <a:rPr lang="fr-FR" dirty="0" smtClean="0"/>
              <a:t> Pixels.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77" y="2294023"/>
            <a:ext cx="4133446" cy="381033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024" y="134471"/>
            <a:ext cx="5280211" cy="101715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The Digital TPC, </a:t>
            </a:r>
            <a:r>
              <a:rPr lang="fr-FR" b="1" dirty="0" err="1" smtClean="0"/>
              <a:t>TimePix</a:t>
            </a:r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7288" y="365125"/>
            <a:ext cx="5926238" cy="305375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02024" y="1408090"/>
            <a:ext cx="4354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By </a:t>
            </a:r>
            <a:r>
              <a:rPr lang="fr-FR" dirty="0" err="1" smtClean="0"/>
              <a:t>adding</a:t>
            </a:r>
            <a:r>
              <a:rPr lang="fr-FR" dirty="0" smtClean="0"/>
              <a:t> a </a:t>
            </a:r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distributed</a:t>
            </a:r>
            <a:r>
              <a:rPr lang="fr-FR" dirty="0" smtClean="0"/>
              <a:t> in all the pixels of a </a:t>
            </a:r>
            <a:r>
              <a:rPr lang="fr-FR" dirty="0" err="1" smtClean="0"/>
              <a:t>Medipix</a:t>
            </a:r>
            <a:r>
              <a:rPr lang="fr-FR" dirty="0" smtClean="0"/>
              <a:t> 2 chip, the ‘</a:t>
            </a:r>
            <a:r>
              <a:rPr lang="fr-FR" dirty="0" err="1" smtClean="0"/>
              <a:t>grey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’ for photon </a:t>
            </a:r>
            <a:r>
              <a:rPr lang="fr-FR" dirty="0" err="1" smtClean="0"/>
              <a:t>counting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changed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a time </a:t>
            </a:r>
            <a:r>
              <a:rPr lang="fr-FR" dirty="0" err="1" smtClean="0"/>
              <a:t>measurement</a:t>
            </a:r>
            <a:r>
              <a:rPr lang="fr-FR" dirty="0" smtClean="0"/>
              <a:t> on all pixels, </a:t>
            </a:r>
            <a:r>
              <a:rPr lang="fr-FR" dirty="0" err="1" smtClean="0"/>
              <a:t>changing</a:t>
            </a:r>
            <a:r>
              <a:rPr lang="fr-FR" dirty="0" smtClean="0"/>
              <a:t> the </a:t>
            </a:r>
            <a:r>
              <a:rPr lang="fr-FR" dirty="0" err="1" smtClean="0"/>
              <a:t>imaging</a:t>
            </a:r>
            <a:r>
              <a:rPr lang="fr-FR" dirty="0" smtClean="0"/>
              <a:t> chip </a:t>
            </a:r>
            <a:r>
              <a:rPr lang="fr-FR" dirty="0" err="1" smtClean="0"/>
              <a:t>into</a:t>
            </a:r>
            <a:r>
              <a:rPr lang="fr-FR" dirty="0" smtClean="0"/>
              <a:t> a TPC (digital) </a:t>
            </a:r>
            <a:r>
              <a:rPr lang="fr-FR" dirty="0" err="1" smtClean="0"/>
              <a:t>readout</a:t>
            </a:r>
            <a:r>
              <a:rPr lang="fr-FR" dirty="0" smtClean="0"/>
              <a:t>. 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2024" y="3505511"/>
            <a:ext cx="113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chip, </a:t>
            </a:r>
            <a:r>
              <a:rPr lang="fr-FR" dirty="0" err="1" smtClean="0"/>
              <a:t>however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sensitive to </a:t>
            </a:r>
            <a:r>
              <a:rPr lang="fr-FR" dirty="0" err="1" smtClean="0"/>
              <a:t>sparks</a:t>
            </a:r>
            <a:r>
              <a:rPr lang="fr-FR" dirty="0" smtClean="0"/>
              <a:t>.  A 15 µm resistive layer </a:t>
            </a:r>
            <a:r>
              <a:rPr lang="fr-FR" dirty="0" err="1"/>
              <a:t>i</a:t>
            </a:r>
            <a:r>
              <a:rPr lang="fr-FR" dirty="0" err="1" smtClean="0"/>
              <a:t>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r>
              <a:rPr lang="fr-FR" dirty="0"/>
              <a:t> </a:t>
            </a:r>
            <a:r>
              <a:rPr lang="fr-FR" dirty="0" smtClean="0"/>
              <a:t>to </a:t>
            </a:r>
            <a:r>
              <a:rPr lang="fr-FR" dirty="0" err="1" smtClean="0"/>
              <a:t>protect</a:t>
            </a:r>
            <a:r>
              <a:rPr lang="fr-FR" dirty="0" smtClean="0"/>
              <a:t> the chip. 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02024" y="4372349"/>
            <a:ext cx="10515600" cy="43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TimePix4</a:t>
            </a:r>
            <a:endParaRPr lang="fr-FR" b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24435" y="4805082"/>
            <a:ext cx="10515600" cy="788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2x2 times </a:t>
            </a:r>
            <a:r>
              <a:rPr lang="fr-FR" sz="1800" dirty="0" err="1" smtClean="0"/>
              <a:t>larger</a:t>
            </a:r>
            <a:r>
              <a:rPr lang="fr-FR" sz="1800" dirty="0" smtClean="0"/>
              <a:t> </a:t>
            </a:r>
            <a:r>
              <a:rPr lang="fr-FR" sz="1800" dirty="0" err="1" smtClean="0"/>
              <a:t>than</a:t>
            </a:r>
            <a:r>
              <a:rPr lang="fr-FR" sz="1800" dirty="0" smtClean="0"/>
              <a:t> </a:t>
            </a:r>
            <a:r>
              <a:rPr lang="fr-FR" sz="1800" dirty="0" err="1" smtClean="0"/>
              <a:t>previous</a:t>
            </a:r>
            <a:r>
              <a:rPr lang="fr-FR" sz="1800" dirty="0" smtClean="0"/>
              <a:t> </a:t>
            </a:r>
            <a:r>
              <a:rPr lang="fr-FR" sz="1800" dirty="0" err="1" smtClean="0"/>
              <a:t>TimePix</a:t>
            </a:r>
            <a:r>
              <a:rPr lang="fr-FR" sz="1800" dirty="0" smtClean="0"/>
              <a:t>. Uses 65 nm TSMC </a:t>
            </a:r>
            <a:r>
              <a:rPr lang="fr-FR" sz="1800" dirty="0" err="1" smtClean="0"/>
              <a:t>technology</a:t>
            </a:r>
            <a:r>
              <a:rPr lang="fr-FR" sz="1800" dirty="0" smtClean="0"/>
              <a:t>,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thru-silicon</a:t>
            </a:r>
            <a:r>
              <a:rPr lang="fr-FR" sz="1800" dirty="0" smtClean="0"/>
              <a:t> </a:t>
            </a:r>
            <a:r>
              <a:rPr lang="fr-FR" sz="1800" dirty="0" err="1" smtClean="0"/>
              <a:t>vias</a:t>
            </a:r>
            <a:r>
              <a:rPr lang="fr-FR" sz="1800" dirty="0" smtClean="0"/>
              <a:t>. 4-side </a:t>
            </a:r>
            <a:r>
              <a:rPr lang="fr-FR" sz="1800" dirty="0" err="1" smtClean="0"/>
              <a:t>buttable</a:t>
            </a:r>
            <a:r>
              <a:rPr lang="fr-FR" sz="1800" dirty="0" smtClean="0"/>
              <a:t>, </a:t>
            </a:r>
            <a:r>
              <a:rPr lang="fr-FR" sz="1800" dirty="0" err="1" smtClean="0"/>
              <a:t>allowing</a:t>
            </a:r>
            <a:r>
              <a:rPr lang="fr-FR" sz="1800" dirty="0" smtClean="0"/>
              <a:t> </a:t>
            </a:r>
            <a:r>
              <a:rPr lang="fr-FR" sz="1800" dirty="0" err="1" smtClean="0"/>
              <a:t>covering</a:t>
            </a:r>
            <a:r>
              <a:rPr lang="fr-FR" sz="1800" dirty="0" smtClean="0"/>
              <a:t> large surfaces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almost</a:t>
            </a:r>
            <a:r>
              <a:rPr lang="fr-FR" sz="1800" dirty="0" smtClean="0"/>
              <a:t> no </a:t>
            </a:r>
            <a:r>
              <a:rPr lang="fr-FR" sz="1800" dirty="0" err="1" smtClean="0"/>
              <a:t>dead</a:t>
            </a:r>
            <a:r>
              <a:rPr lang="fr-FR" sz="1800" dirty="0" smtClean="0"/>
              <a:t> area. 6000 transistors per 55µ pixel!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9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73969" y="4744319"/>
            <a:ext cx="2664000" cy="1242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BOTTOM Matrix</a:t>
            </a:r>
            <a:endParaRPr lang="en-GB" sz="1600" dirty="0"/>
          </a:p>
          <a:p>
            <a:pPr algn="ctr"/>
            <a:r>
              <a:rPr lang="en-GB" sz="1600" dirty="0"/>
              <a:t>256 x 448</a:t>
            </a:r>
          </a:p>
          <a:p>
            <a:pPr algn="ctr"/>
            <a:r>
              <a:rPr lang="en-US" sz="1600" dirty="0"/>
              <a:t>55 µm</a:t>
            </a:r>
            <a:r>
              <a:rPr lang="en-US" sz="1600" baseline="30000" dirty="0"/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7673969" y="3209915"/>
            <a:ext cx="2664000" cy="1242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 Matrix</a:t>
            </a:r>
            <a:endParaRPr lang="en-GB" sz="1600" dirty="0"/>
          </a:p>
          <a:p>
            <a:pPr algn="ctr"/>
            <a:r>
              <a:rPr lang="en-GB" sz="1600" dirty="0"/>
              <a:t>256 x 448</a:t>
            </a:r>
          </a:p>
          <a:p>
            <a:pPr algn="ctr"/>
            <a:r>
              <a:rPr lang="en-US" sz="1600" dirty="0"/>
              <a:t>55 µm</a:t>
            </a:r>
            <a:r>
              <a:rPr lang="en-US" sz="1600" baseline="30000" dirty="0"/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3969" y="2953511"/>
            <a:ext cx="2664000" cy="1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WB Extender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673969" y="6134721"/>
            <a:ext cx="2664000" cy="1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WB Extender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4A43F-AC02-B849-9B38-57B99ADEBE26}"/>
              </a:ext>
            </a:extLst>
          </p:cNvPr>
          <p:cNvSpPr/>
          <p:nvPr/>
        </p:nvSpPr>
        <p:spPr>
          <a:xfrm>
            <a:off x="7673969" y="3063713"/>
            <a:ext cx="2664000" cy="144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TOP Periphery + TSVs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8BE4A0-1D6E-9849-821D-88041F2B091A}"/>
              </a:ext>
            </a:extLst>
          </p:cNvPr>
          <p:cNvSpPr/>
          <p:nvPr/>
        </p:nvSpPr>
        <p:spPr>
          <a:xfrm>
            <a:off x="7673969" y="4454117"/>
            <a:ext cx="2664000" cy="28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CENTER Periphery + TSVs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5BEAF6-6F28-3B4F-9083-EBE92DF86029}"/>
              </a:ext>
            </a:extLst>
          </p:cNvPr>
          <p:cNvSpPr/>
          <p:nvPr/>
        </p:nvSpPr>
        <p:spPr>
          <a:xfrm>
            <a:off x="7673969" y="5988521"/>
            <a:ext cx="2664000" cy="144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BOTTOM Periphery + TSVs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51068" y="201404"/>
            <a:ext cx="7886700" cy="527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Timepix4 arrangement</a:t>
            </a:r>
            <a:endParaRPr lang="en-GB" dirty="0"/>
          </a:p>
        </p:txBody>
      </p:sp>
      <p:sp>
        <p:nvSpPr>
          <p:cNvPr id="12" name="Content Placeholder 114"/>
          <p:cNvSpPr txBox="1">
            <a:spLocks/>
          </p:cNvSpPr>
          <p:nvPr/>
        </p:nvSpPr>
        <p:spPr>
          <a:xfrm>
            <a:off x="1514964" y="942860"/>
            <a:ext cx="5774166" cy="5366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smtClean="0"/>
              <a:t>512 x 448 of 55 x 55 µm pixels</a:t>
            </a:r>
          </a:p>
          <a:p>
            <a:pPr lvl="1"/>
            <a:r>
              <a:rPr lang="en-US" sz="1400" smtClean="0"/>
              <a:t>2 Matrices (TOP and BOTTOM)</a:t>
            </a:r>
            <a:endParaRPr lang="en-GB" sz="1400" smtClean="0"/>
          </a:p>
          <a:p>
            <a:endParaRPr lang="en-GB" sz="1800" smtClean="0"/>
          </a:p>
          <a:p>
            <a:r>
              <a:rPr lang="en-GB" sz="1800" smtClean="0"/>
              <a:t>3 peripheries with TSV (Through-Silicon-Vias):</a:t>
            </a:r>
          </a:p>
          <a:p>
            <a:pPr lvl="1"/>
            <a:r>
              <a:rPr lang="en-GB" sz="1400" smtClean="0"/>
              <a:t>TOP, BOTTOM (TSV, WB): Data Readout (16x 10.24 Gbps Serializers)</a:t>
            </a:r>
          </a:p>
          <a:p>
            <a:pPr lvl="1"/>
            <a:r>
              <a:rPr lang="en-GB" sz="1400" smtClean="0"/>
              <a:t>CENTER (TSV): Analog Blocks (DACs, ADC, Band-Gap…)</a:t>
            </a:r>
          </a:p>
          <a:p>
            <a:endParaRPr lang="en-US" sz="1800" smtClean="0"/>
          </a:p>
          <a:p>
            <a:r>
              <a:rPr lang="en-GB" sz="1800" smtClean="0"/>
              <a:t>On-chip bump to pixel redistribution layer (RDL):</a:t>
            </a:r>
          </a:p>
          <a:p>
            <a:pPr lvl="1"/>
            <a:r>
              <a:rPr lang="en-US" sz="1400" smtClean="0"/>
              <a:t>Pixel matrix pixels are shorter (51.4 </a:t>
            </a:r>
            <a:r>
              <a:rPr lang="en-GB" sz="1400" smtClean="0"/>
              <a:t>µm)</a:t>
            </a:r>
            <a:r>
              <a:rPr lang="en-US" sz="1400" smtClean="0"/>
              <a:t> than sensor pixels (55</a:t>
            </a:r>
            <a:r>
              <a:rPr lang="en-GB" sz="1400" smtClean="0"/>
              <a:t> µm)</a:t>
            </a:r>
          </a:p>
          <a:p>
            <a:pPr lvl="1"/>
            <a:r>
              <a:rPr lang="en-GB" sz="1400" smtClean="0"/>
              <a:t>Equalized Cin for all pixels </a:t>
            </a:r>
            <a:r>
              <a:rPr lang="en-GB" sz="1400" smtClean="0">
                <a:sym typeface="Wingdings" panose="05000000000000000000" pitchFamily="2" charset="2"/>
              </a:rPr>
              <a:t> ~46 fF increase for a 460 µm periphery</a:t>
            </a:r>
            <a:endParaRPr lang="en-GB" sz="1400" smtClean="0"/>
          </a:p>
          <a:p>
            <a:endParaRPr lang="en-GB" sz="1800" smtClean="0"/>
          </a:p>
          <a:p>
            <a:r>
              <a:rPr lang="en-GB" sz="1800" smtClean="0"/>
              <a:t>Edge peripheries include 1mm Wire Bond Extender</a:t>
            </a:r>
          </a:p>
          <a:p>
            <a:pPr lvl="1"/>
            <a:endParaRPr lang="en-US" sz="1600" smtClean="0"/>
          </a:p>
          <a:p>
            <a:r>
              <a:rPr lang="en-US" sz="1800" smtClean="0"/>
              <a:t>Dicing options:</a:t>
            </a:r>
          </a:p>
          <a:p>
            <a:pPr lvl="1"/>
            <a:r>
              <a:rPr lang="en-US" sz="1400" smtClean="0"/>
              <a:t>With WB (Wire-Bonds Extenders): </a:t>
            </a:r>
            <a:r>
              <a:rPr lang="en-GB" sz="1400" smtClean="0"/>
              <a:t>29.96 mm x 24.7 mm</a:t>
            </a:r>
          </a:p>
          <a:p>
            <a:pPr lvl="2"/>
            <a:r>
              <a:rPr lang="en-GB" sz="1200" b="1" smtClean="0">
                <a:highlight>
                  <a:srgbClr val="FFFF00"/>
                </a:highlight>
                <a:sym typeface="Wingdings" panose="05000000000000000000" pitchFamily="2" charset="2"/>
              </a:rPr>
              <a:t>&gt;93.7% </a:t>
            </a:r>
            <a:r>
              <a:rPr lang="en-GB" sz="1200" smtClean="0">
                <a:highlight>
                  <a:srgbClr val="FFFF00"/>
                </a:highlight>
                <a:sym typeface="Wingdings" panose="05000000000000000000" pitchFamily="2" charset="2"/>
              </a:rPr>
              <a:t>active area (28.16mm x 24.64mm)</a:t>
            </a:r>
            <a:endParaRPr lang="en-GB" sz="1200" smtClean="0">
              <a:highlight>
                <a:srgbClr val="FFFF00"/>
              </a:highlight>
            </a:endParaRPr>
          </a:p>
          <a:p>
            <a:pPr lvl="1"/>
            <a:r>
              <a:rPr lang="en-US" sz="1400" smtClean="0"/>
              <a:t>Without WB (TSV Only) : </a:t>
            </a:r>
            <a:r>
              <a:rPr lang="en-GB" sz="1400" smtClean="0"/>
              <a:t>28.22 mm x 24.7 mm</a:t>
            </a:r>
            <a:endParaRPr lang="en-GB" sz="1400" smtClean="0">
              <a:sym typeface="Wingdings" panose="05000000000000000000" pitchFamily="2" charset="2"/>
            </a:endParaRPr>
          </a:p>
          <a:p>
            <a:pPr lvl="2"/>
            <a:r>
              <a:rPr lang="en-GB" sz="1200" b="1" smtClean="0">
                <a:highlight>
                  <a:srgbClr val="FFFF00"/>
                </a:highlight>
                <a:sym typeface="Wingdings" panose="05000000000000000000" pitchFamily="2" charset="2"/>
              </a:rPr>
              <a:t>&gt;99.5% </a:t>
            </a:r>
            <a:r>
              <a:rPr lang="en-GB" sz="1200" smtClean="0">
                <a:highlight>
                  <a:srgbClr val="FFFF00"/>
                </a:highlight>
                <a:sym typeface="Wingdings" panose="05000000000000000000" pitchFamily="2" charset="2"/>
              </a:rPr>
              <a:t>active area (28.16mm x 24.64mm)</a:t>
            </a:r>
          </a:p>
          <a:p>
            <a:pPr lvl="2"/>
            <a:r>
              <a:rPr lang="en-GB" sz="1200" smtClean="0">
                <a:sym typeface="Wingdings" panose="05000000000000000000" pitchFamily="2" charset="2"/>
              </a:rPr>
              <a:t>Through Silicon Vias (TSV) requires post processing at wafer level to create TSV and on the ASIC back sides RDL + BGA pads</a:t>
            </a:r>
            <a:endParaRPr lang="en-GB" sz="1200" smtClean="0"/>
          </a:p>
          <a:p>
            <a:pPr lvl="1"/>
            <a:endParaRPr lang="en-GB" sz="16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dirty="0"/>
          </a:p>
        </p:txBody>
      </p:sp>
      <p:sp>
        <p:nvSpPr>
          <p:cNvPr id="13" name="Rectangle 12"/>
          <p:cNvSpPr/>
          <p:nvPr/>
        </p:nvSpPr>
        <p:spPr>
          <a:xfrm>
            <a:off x="8746587" y="2043822"/>
            <a:ext cx="1440000" cy="2462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Periphery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46587" y="595877"/>
            <a:ext cx="1440000" cy="144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256 x 256 </a:t>
            </a:r>
          </a:p>
          <a:p>
            <a:pPr algn="ctr"/>
            <a:r>
              <a:rPr lang="en-US" sz="1600" dirty="0"/>
              <a:t>55 µm</a:t>
            </a:r>
            <a:r>
              <a:rPr lang="en-US" sz="1600" baseline="30000" dirty="0"/>
              <a:t>2</a:t>
            </a:r>
          </a:p>
          <a:p>
            <a:pPr algn="ctr"/>
            <a:r>
              <a:rPr lang="en-US" sz="1600" dirty="0"/>
              <a:t>(65 </a:t>
            </a:r>
            <a:r>
              <a:rPr lang="en-US" sz="1600" dirty="0" err="1"/>
              <a:t>Kpixels</a:t>
            </a:r>
            <a:r>
              <a:rPr lang="en-US" sz="1600" dirty="0"/>
              <a:t>)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9391074" y="643417"/>
            <a:ext cx="756084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b="1" dirty="0"/>
              <a:t>Timepix3</a:t>
            </a:r>
          </a:p>
        </p:txBody>
      </p:sp>
      <p:cxnSp>
        <p:nvCxnSpPr>
          <p:cNvPr id="16" name="Straight Arrow Connector 14"/>
          <p:cNvCxnSpPr>
            <a:cxnSpLocks/>
          </p:cNvCxnSpPr>
          <p:nvPr/>
        </p:nvCxnSpPr>
        <p:spPr>
          <a:xfrm>
            <a:off x="7676705" y="2816932"/>
            <a:ext cx="263722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8451220" y="2635282"/>
            <a:ext cx="11066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GB" sz="1600" b="1" dirty="0"/>
              <a:t>24.64 mm</a:t>
            </a:r>
          </a:p>
        </p:txBody>
      </p:sp>
      <p:cxnSp>
        <p:nvCxnSpPr>
          <p:cNvPr id="18" name="Straight Arrow Connector 16"/>
          <p:cNvCxnSpPr/>
          <p:nvPr/>
        </p:nvCxnSpPr>
        <p:spPr>
          <a:xfrm flipH="1" flipV="1">
            <a:off x="7472645" y="3071583"/>
            <a:ext cx="17808" cy="306000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7"/>
          <p:cNvSpPr txBox="1"/>
          <p:nvPr/>
        </p:nvSpPr>
        <p:spPr>
          <a:xfrm rot="16200000">
            <a:off x="6988698" y="4424546"/>
            <a:ext cx="96789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GB" sz="1600" b="1" dirty="0"/>
              <a:t>28.16 mm</a:t>
            </a:r>
          </a:p>
        </p:txBody>
      </p:sp>
      <p:sp>
        <p:nvSpPr>
          <p:cNvPr id="20" name="TextBox 96"/>
          <p:cNvSpPr txBox="1"/>
          <p:nvPr/>
        </p:nvSpPr>
        <p:spPr>
          <a:xfrm>
            <a:off x="9557850" y="5729659"/>
            <a:ext cx="756084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b="1" dirty="0"/>
              <a:t>Timepix4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6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357"/>
          </a:xfrm>
        </p:spPr>
        <p:txBody>
          <a:bodyPr/>
          <a:lstStyle/>
          <a:p>
            <a:r>
              <a:rPr lang="fr-FR" b="1" dirty="0" err="1" smtClean="0"/>
              <a:t>Lessons</a:t>
            </a:r>
            <a:r>
              <a:rPr lang="fr-FR" b="1" dirty="0" smtClean="0"/>
              <a:t> </a:t>
            </a:r>
            <a:r>
              <a:rPr lang="fr-FR" b="1" dirty="0" err="1" smtClean="0"/>
              <a:t>learned</a:t>
            </a:r>
            <a:r>
              <a:rPr lang="fr-FR" b="1" dirty="0" smtClean="0"/>
              <a:t> about </a:t>
            </a:r>
            <a:r>
              <a:rPr lang="fr-FR" b="1" dirty="0" err="1" smtClean="0"/>
              <a:t>field</a:t>
            </a:r>
            <a:r>
              <a:rPr lang="fr-FR" b="1" dirty="0" smtClean="0"/>
              <a:t> cages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7518" y="14849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/>
              <a:t>Electrostatic</a:t>
            </a:r>
            <a:r>
              <a:rPr lang="fr-FR" dirty="0" smtClean="0"/>
              <a:t> charge </a:t>
            </a:r>
            <a:r>
              <a:rPr lang="fr-FR" dirty="0" err="1" smtClean="0"/>
              <a:t>deposition</a:t>
            </a:r>
            <a:r>
              <a:rPr lang="fr-FR" dirty="0" smtClean="0"/>
              <a:t> on </a:t>
            </a:r>
            <a:r>
              <a:rPr lang="fr-FR" dirty="0" err="1" smtClean="0"/>
              <a:t>insulators</a:t>
            </a:r>
            <a:r>
              <a:rPr lang="fr-FR" dirty="0"/>
              <a:t>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bad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distortions</a:t>
            </a:r>
            <a:r>
              <a:rPr lang="fr-FR" dirty="0" smtClean="0"/>
              <a:t> (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happened</a:t>
            </a:r>
            <a:r>
              <a:rPr lang="fr-FR" dirty="0" smtClean="0"/>
              <a:t> to STAR and Alice </a:t>
            </a:r>
            <a:r>
              <a:rPr lang="fr-FR" dirty="0" err="1" smtClean="0"/>
              <a:t>TPCs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 smtClean="0"/>
              <a:t>Appart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resistor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r>
              <a:rPr lang="fr-FR" dirty="0" smtClean="0"/>
              <a:t> of the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 smtClean="0"/>
              <a:t>degrader</a:t>
            </a:r>
            <a:r>
              <a:rPr lang="fr-FR" dirty="0" smtClean="0"/>
              <a:t>, no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r>
              <a:rPr lang="fr-FR" dirty="0" smtClean="0"/>
              <a:t> must </a:t>
            </a:r>
            <a:r>
              <a:rPr lang="fr-FR" dirty="0" err="1" smtClean="0"/>
              <a:t>exist</a:t>
            </a:r>
            <a:r>
              <a:rPr lang="fr-FR" dirty="0" smtClean="0"/>
              <a:t> for the cage </a:t>
            </a:r>
            <a:r>
              <a:rPr lang="fr-FR" dirty="0" err="1" smtClean="0"/>
              <a:t>current</a:t>
            </a:r>
            <a:r>
              <a:rPr lang="fr-FR" dirty="0" smtClean="0"/>
              <a:t> (in T2K at the </a:t>
            </a:r>
            <a:r>
              <a:rPr lang="fr-FR" dirty="0" err="1" smtClean="0"/>
              <a:t>beginning</a:t>
            </a:r>
            <a:r>
              <a:rPr lang="fr-FR" dirty="0" smtClean="0"/>
              <a:t> a cage </a:t>
            </a:r>
            <a:r>
              <a:rPr lang="fr-FR" dirty="0" err="1" smtClean="0"/>
              <a:t>had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resistance</a:t>
            </a:r>
            <a:r>
              <a:rPr lang="fr-FR" dirty="0" smtClean="0"/>
              <a:t> </a:t>
            </a:r>
            <a:r>
              <a:rPr lang="fr-FR" dirty="0" err="1" smtClean="0"/>
              <a:t>lowered</a:t>
            </a:r>
            <a:r>
              <a:rPr lang="fr-FR" dirty="0" smtClean="0"/>
              <a:t> to a few 100 </a:t>
            </a:r>
            <a:r>
              <a:rPr lang="fr-FR" dirty="0" err="1" smtClean="0"/>
              <a:t>GOhm</a:t>
            </a:r>
            <a:r>
              <a:rPr lang="fr-FR" dirty="0" smtClean="0"/>
              <a:t> due to the application of an </a:t>
            </a:r>
            <a:r>
              <a:rPr lang="fr-FR" dirty="0" err="1" smtClean="0"/>
              <a:t>antistatic</a:t>
            </a:r>
            <a:r>
              <a:rPr lang="fr-FR" dirty="0" smtClean="0"/>
              <a:t> spray all </a:t>
            </a:r>
            <a:r>
              <a:rPr lang="fr-FR" dirty="0" err="1" smtClean="0"/>
              <a:t>around</a:t>
            </a:r>
            <a:r>
              <a:rPr lang="fr-FR" dirty="0" smtClean="0"/>
              <a:t> the </a:t>
            </a:r>
            <a:r>
              <a:rPr lang="fr-FR" dirty="0" err="1" smtClean="0"/>
              <a:t>field</a:t>
            </a:r>
            <a:r>
              <a:rPr lang="fr-FR" dirty="0" smtClean="0"/>
              <a:t> cage. The HV </a:t>
            </a:r>
            <a:r>
              <a:rPr lang="fr-FR" dirty="0" err="1" smtClean="0"/>
              <a:t>could</a:t>
            </a:r>
            <a:r>
              <a:rPr lang="fr-FR" dirty="0" smtClean="0"/>
              <a:t> not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raised</a:t>
            </a:r>
            <a:r>
              <a:rPr lang="fr-FR" dirty="0" smtClean="0"/>
              <a:t> to </a:t>
            </a:r>
            <a:r>
              <a:rPr lang="fr-FR" dirty="0" err="1" smtClean="0"/>
              <a:t>its</a:t>
            </a:r>
            <a:r>
              <a:rPr lang="fr-FR" dirty="0" smtClean="0"/>
              <a:t> nominal value.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3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65504"/>
            <a:ext cx="6960079" cy="857997"/>
          </a:xfrm>
        </p:spPr>
        <p:txBody>
          <a:bodyPr/>
          <a:lstStyle/>
          <a:p>
            <a:r>
              <a:rPr lang="fr-FR" b="1" dirty="0" err="1" smtClean="0"/>
              <a:t>Distortions</a:t>
            </a:r>
            <a:r>
              <a:rPr lang="fr-FR" b="1" dirty="0" smtClean="0"/>
              <a:t> from positive ions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877190"/>
            <a:ext cx="10515600" cy="4932561"/>
          </a:xfrm>
        </p:spPr>
        <p:txBody>
          <a:bodyPr>
            <a:normAutofit/>
          </a:bodyPr>
          <a:lstStyle/>
          <a:p>
            <a:r>
              <a:rPr lang="fr-FR" dirty="0" smtClean="0"/>
              <a:t>Ions </a:t>
            </a:r>
            <a:r>
              <a:rPr lang="fr-FR" dirty="0" err="1" smtClean="0"/>
              <a:t>drifting</a:t>
            </a:r>
            <a:r>
              <a:rPr lang="fr-FR" dirty="0" smtClean="0"/>
              <a:t> in the </a:t>
            </a:r>
            <a:r>
              <a:rPr lang="fr-FR" dirty="0" err="1" smtClean="0"/>
              <a:t>gas</a:t>
            </a:r>
            <a:r>
              <a:rPr lang="fr-FR" dirty="0" smtClean="0"/>
              <a:t> are </a:t>
            </a:r>
            <a:r>
              <a:rPr lang="fr-FR" dirty="0" err="1" smtClean="0"/>
              <a:t>very</a:t>
            </a:r>
            <a:r>
              <a:rPr lang="fr-FR" dirty="0" smtClean="0"/>
              <a:t> slow (</a:t>
            </a:r>
            <a:r>
              <a:rPr lang="fr-FR" dirty="0" err="1" smtClean="0"/>
              <a:t>typically</a:t>
            </a:r>
            <a:r>
              <a:rPr lang="fr-FR" dirty="0" smtClean="0"/>
              <a:t> a few m/s)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Primary</a:t>
            </a:r>
            <a:r>
              <a:rPr lang="fr-FR" dirty="0" smtClean="0">
                <a:solidFill>
                  <a:srgbClr val="FF0000"/>
                </a:solidFill>
              </a:rPr>
              <a:t> ions </a:t>
            </a:r>
            <a:r>
              <a:rPr lang="fr-FR" dirty="0" smtClean="0"/>
              <a:t>from </a:t>
            </a:r>
            <a:r>
              <a:rPr lang="fr-FR" dirty="0" err="1" smtClean="0"/>
              <a:t>ionization</a:t>
            </a:r>
            <a:r>
              <a:rPr lang="fr-FR" dirty="0" smtClean="0"/>
              <a:t> in the </a:t>
            </a:r>
            <a:r>
              <a:rPr lang="fr-FR" dirty="0" err="1" smtClean="0"/>
              <a:t>gas</a:t>
            </a:r>
            <a:r>
              <a:rPr lang="fr-FR" dirty="0" smtClean="0"/>
              <a:t> (from </a:t>
            </a:r>
            <a:r>
              <a:rPr lang="fr-FR" dirty="0" err="1" smtClean="0"/>
              <a:t>event</a:t>
            </a:r>
            <a:r>
              <a:rPr lang="fr-FR" dirty="0" smtClean="0"/>
              <a:t> </a:t>
            </a:r>
            <a:r>
              <a:rPr lang="fr-FR" dirty="0" err="1" smtClean="0"/>
              <a:t>tracks</a:t>
            </a:r>
            <a:r>
              <a:rPr lang="fr-FR" dirty="0" smtClean="0"/>
              <a:t> of from machine background) or </a:t>
            </a:r>
            <a:r>
              <a:rPr lang="fr-FR" dirty="0" err="1" smtClean="0">
                <a:solidFill>
                  <a:srgbClr val="FF0000"/>
                </a:solidFill>
              </a:rPr>
              <a:t>secondary</a:t>
            </a:r>
            <a:r>
              <a:rPr lang="fr-FR" dirty="0" smtClean="0">
                <a:solidFill>
                  <a:srgbClr val="FF0000"/>
                </a:solidFill>
              </a:rPr>
              <a:t> ions</a:t>
            </a:r>
            <a:r>
              <a:rPr lang="fr-FR" dirty="0" smtClean="0"/>
              <a:t> </a:t>
            </a:r>
            <a:r>
              <a:rPr lang="fr-FR" dirty="0" err="1" smtClean="0"/>
              <a:t>created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amplification and back-</a:t>
            </a:r>
            <a:r>
              <a:rPr lang="fr-FR" dirty="0" err="1" smtClean="0"/>
              <a:t>flowing</a:t>
            </a:r>
            <a:r>
              <a:rPr lang="fr-FR" dirty="0" smtClean="0"/>
              <a:t> in the drift </a:t>
            </a:r>
            <a:r>
              <a:rPr lang="fr-FR" dirty="0" err="1" smtClean="0"/>
              <a:t>region</a:t>
            </a:r>
            <a:r>
              <a:rPr lang="fr-FR" dirty="0" smtClean="0"/>
              <a:t>, drift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slowly</a:t>
            </a:r>
            <a:r>
              <a:rPr lang="fr-FR" dirty="0" smtClean="0"/>
              <a:t>, </a:t>
            </a:r>
            <a:r>
              <a:rPr lang="fr-FR" dirty="0" err="1" smtClean="0"/>
              <a:t>producing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 charge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distorts</a:t>
            </a:r>
            <a:r>
              <a:rPr lang="fr-FR" dirty="0" smtClean="0"/>
              <a:t> the </a:t>
            </a:r>
            <a:r>
              <a:rPr lang="fr-FR" dirty="0" err="1" smtClean="0"/>
              <a:t>trajectories</a:t>
            </a:r>
            <a:r>
              <a:rPr lang="fr-FR" dirty="0" smtClean="0"/>
              <a:t> of the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r>
              <a:rPr lang="fr-FR" dirty="0" err="1" smtClean="0"/>
              <a:t>drifting</a:t>
            </a:r>
            <a:r>
              <a:rPr lang="fr-FR" dirty="0" smtClean="0"/>
              <a:t> from the </a:t>
            </a:r>
            <a:r>
              <a:rPr lang="fr-FR" dirty="0" err="1" smtClean="0"/>
              <a:t>tracks</a:t>
            </a:r>
            <a:r>
              <a:rPr lang="fr-FR" dirty="0"/>
              <a:t> </a:t>
            </a:r>
            <a:r>
              <a:rPr lang="fr-FR" dirty="0" smtClean="0"/>
              <a:t>by </a:t>
            </a:r>
            <a:r>
              <a:rPr lang="fr-FR" dirty="0" err="1" smtClean="0"/>
              <a:t>creating</a:t>
            </a:r>
            <a:r>
              <a:rPr lang="fr-FR" dirty="0" smtClean="0"/>
              <a:t> a component transverse to the drift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1F20-0FA9-4441-A6FF-71F02DBB93D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20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History</a:t>
            </a:r>
            <a:r>
              <a:rPr lang="fr-FR" b="1" dirty="0" smtClean="0"/>
              <a:t> : 50 </a:t>
            </a:r>
            <a:r>
              <a:rPr lang="fr-FR" b="1" dirty="0" err="1" smtClean="0"/>
              <a:t>years</a:t>
            </a:r>
            <a:r>
              <a:rPr lang="fr-FR" b="1" dirty="0" smtClean="0"/>
              <a:t> of </a:t>
            </a:r>
            <a:r>
              <a:rPr lang="fr-FR" b="1" dirty="0" err="1" smtClean="0"/>
              <a:t>TPCs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68424"/>
            <a:ext cx="6584576" cy="4879975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 smtClean="0"/>
              <a:t>Time Projection </a:t>
            </a:r>
            <a:r>
              <a:rPr lang="fr-FR" dirty="0" err="1" smtClean="0"/>
              <a:t>Chamber</a:t>
            </a:r>
            <a:r>
              <a:rPr lang="fr-FR" dirty="0" smtClean="0"/>
              <a:t> : a drift </a:t>
            </a:r>
            <a:r>
              <a:rPr lang="fr-FR" dirty="0" err="1" smtClean="0"/>
              <a:t>chamber</a:t>
            </a:r>
            <a:r>
              <a:rPr lang="fr-FR" dirty="0" smtClean="0"/>
              <a:t>, </a:t>
            </a:r>
            <a:r>
              <a:rPr lang="fr-FR" dirty="0" err="1" smtClean="0"/>
              <a:t>with</a:t>
            </a:r>
            <a:r>
              <a:rPr lang="fr-FR" dirty="0" smtClean="0"/>
              <a:t> a long drift </a:t>
            </a:r>
            <a:r>
              <a:rPr lang="fr-FR" dirty="0" err="1" smtClean="0"/>
              <a:t>length</a:t>
            </a:r>
            <a:r>
              <a:rPr lang="fr-FR" dirty="0" smtClean="0"/>
              <a:t> O(m) and </a:t>
            </a:r>
            <a:r>
              <a:rPr lang="fr-FR" dirty="0" err="1" smtClean="0"/>
              <a:t>usually</a:t>
            </a:r>
            <a:r>
              <a:rPr lang="fr-FR" dirty="0" smtClean="0"/>
              <a:t> </a:t>
            </a:r>
            <a:r>
              <a:rPr lang="fr-FR" dirty="0" err="1" smtClean="0"/>
              <a:t>embedded</a:t>
            </a:r>
            <a:r>
              <a:rPr lang="fr-FR" dirty="0" smtClean="0"/>
              <a:t> in a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parallel</a:t>
            </a:r>
            <a:r>
              <a:rPr lang="fr-FR" dirty="0" smtClean="0"/>
              <a:t> to the drift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, to </a:t>
            </a:r>
            <a:r>
              <a:rPr lang="fr-FR" dirty="0" err="1" smtClean="0"/>
              <a:t>reduce</a:t>
            </a:r>
            <a:r>
              <a:rPr lang="fr-FR" dirty="0" smtClean="0"/>
              <a:t> transverse diffusion.  </a:t>
            </a:r>
          </a:p>
          <a:p>
            <a:pPr algn="just"/>
            <a:r>
              <a:rPr lang="fr-FR" dirty="0" err="1" smtClean="0"/>
              <a:t>Invented</a:t>
            </a:r>
            <a:r>
              <a:rPr lang="fr-FR" dirty="0" smtClean="0"/>
              <a:t> in 1974 by David </a:t>
            </a:r>
            <a:r>
              <a:rPr lang="fr-FR" dirty="0" err="1" smtClean="0"/>
              <a:t>Nygren</a:t>
            </a:r>
            <a:r>
              <a:rPr lang="fr-FR" dirty="0" smtClean="0"/>
              <a:t>. First TPC at PEP4, SLAC. </a:t>
            </a:r>
            <a:r>
              <a:rPr lang="fr-FR" dirty="0" err="1" smtClean="0"/>
              <a:t>Then</a:t>
            </a:r>
            <a:r>
              <a:rPr lang="fr-FR" dirty="0" smtClean="0"/>
              <a:t> large </a:t>
            </a:r>
            <a:r>
              <a:rPr lang="fr-FR" dirty="0" err="1" smtClean="0"/>
              <a:t>TPCs</a:t>
            </a:r>
            <a:r>
              <a:rPr lang="fr-FR" dirty="0" smtClean="0"/>
              <a:t> at LEP </a:t>
            </a:r>
            <a:r>
              <a:rPr lang="fr-FR" dirty="0" err="1" smtClean="0"/>
              <a:t>e+e</a:t>
            </a:r>
            <a:r>
              <a:rPr lang="fr-FR" dirty="0" smtClean="0"/>
              <a:t>- </a:t>
            </a:r>
            <a:r>
              <a:rPr lang="fr-FR" dirty="0" err="1" smtClean="0"/>
              <a:t>collider</a:t>
            </a:r>
            <a:r>
              <a:rPr lang="fr-FR" dirty="0" smtClean="0"/>
              <a:t> (ALEPH and DELPHI) and at LHC (ALICE)</a:t>
            </a:r>
          </a:p>
          <a:p>
            <a:pPr algn="just"/>
            <a:r>
              <a:rPr lang="fr-FR" dirty="0" err="1" smtClean="0"/>
              <a:t>Initially</a:t>
            </a:r>
            <a:r>
              <a:rPr lang="fr-FR" dirty="0" smtClean="0"/>
              <a:t> </a:t>
            </a:r>
            <a:r>
              <a:rPr lang="fr-FR" dirty="0" err="1" smtClean="0"/>
              <a:t>readout</a:t>
            </a:r>
            <a:r>
              <a:rPr lang="fr-FR" dirty="0" smtClean="0"/>
              <a:t> by </a:t>
            </a:r>
            <a:r>
              <a:rPr lang="fr-FR" dirty="0" err="1" smtClean="0"/>
              <a:t>multiwire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</a:t>
            </a:r>
            <a:r>
              <a:rPr lang="fr-FR" dirty="0" err="1" smtClean="0"/>
              <a:t>chamber</a:t>
            </a:r>
            <a:r>
              <a:rPr lang="fr-FR" dirty="0" smtClean="0"/>
              <a:t>, </a:t>
            </a:r>
            <a:r>
              <a:rPr lang="fr-FR" dirty="0" err="1" smtClean="0"/>
              <a:t>now</a:t>
            </a:r>
            <a:r>
              <a:rPr lang="fr-FR" dirty="0" smtClean="0"/>
              <a:t> trend to use </a:t>
            </a:r>
            <a:r>
              <a:rPr lang="fr-FR" dirty="0" err="1" smtClean="0"/>
              <a:t>MPGDs</a:t>
            </a:r>
            <a:r>
              <a:rPr lang="fr-FR" dirty="0" smtClean="0"/>
              <a:t> </a:t>
            </a:r>
            <a:r>
              <a:rPr lang="fr-FR" dirty="0" err="1" smtClean="0"/>
              <a:t>instead</a:t>
            </a:r>
            <a:r>
              <a:rPr lang="fr-FR" dirty="0" smtClean="0"/>
              <a:t>: Micromegas for T2K/ND280 and </a:t>
            </a:r>
            <a:r>
              <a:rPr lang="fr-FR" dirty="0" err="1" smtClean="0"/>
              <a:t>GEMs</a:t>
            </a:r>
            <a:r>
              <a:rPr lang="fr-FR" dirty="0" smtClean="0"/>
              <a:t> for ALICE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3" y="3745381"/>
            <a:ext cx="4152153" cy="2292786"/>
          </a:xfrm>
          <a:prstGeom prst="rect">
            <a:avLst/>
          </a:prstGeom>
        </p:spPr>
      </p:pic>
      <p:pic>
        <p:nvPicPr>
          <p:cNvPr id="6" name="Picture 4" descr="D:\Paul\tesla\TPCcollege\pep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25" y="766703"/>
            <a:ext cx="3019191" cy="28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557247" y="6038167"/>
            <a:ext cx="443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I. Giomataris, PC and David </a:t>
            </a:r>
            <a:r>
              <a:rPr lang="fr-FR" sz="1400" dirty="0" err="1" smtClean="0"/>
              <a:t>Nygren</a:t>
            </a:r>
            <a:r>
              <a:rPr lang="fr-FR" sz="1400" dirty="0" smtClean="0"/>
              <a:t> at TPC for </a:t>
            </a:r>
            <a:r>
              <a:rPr lang="fr-FR" sz="1400" dirty="0" err="1" smtClean="0"/>
              <a:t>Low-Energy</a:t>
            </a:r>
            <a:r>
              <a:rPr lang="fr-FR" sz="1400" dirty="0" smtClean="0"/>
              <a:t> Rare </a:t>
            </a:r>
            <a:r>
              <a:rPr lang="fr-FR" sz="1400" dirty="0" err="1" smtClean="0"/>
              <a:t>events</a:t>
            </a:r>
            <a:r>
              <a:rPr lang="fr-FR" sz="1400" dirty="0" smtClean="0"/>
              <a:t>, Paris, </a:t>
            </a:r>
            <a:r>
              <a:rPr lang="fr-FR" sz="1400" dirty="0" err="1"/>
              <a:t>D</a:t>
            </a:r>
            <a:r>
              <a:rPr lang="fr-FR" sz="1400" dirty="0" err="1" smtClean="0"/>
              <a:t>ecember</a:t>
            </a:r>
            <a:r>
              <a:rPr lang="fr-FR" sz="1400" dirty="0" smtClean="0"/>
              <a:t> 2023</a:t>
            </a:r>
            <a:endParaRPr lang="fr-FR" sz="14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4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fr-FR" b="1" dirty="0" smtClean="0"/>
              <a:t>Positive ion </a:t>
            </a:r>
            <a:r>
              <a:rPr lang="fr-FR" b="1" dirty="0" err="1" smtClean="0"/>
              <a:t>density</a:t>
            </a:r>
            <a:r>
              <a:rPr lang="fr-FR" b="1" dirty="0" smtClean="0"/>
              <a:t> at the Z </a:t>
            </a:r>
            <a:r>
              <a:rPr lang="fr-FR" b="1" dirty="0" err="1" smtClean="0"/>
              <a:t>peak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332" y="1368424"/>
            <a:ext cx="11438626" cy="4987925"/>
          </a:xfrm>
        </p:spPr>
        <p:txBody>
          <a:bodyPr/>
          <a:lstStyle/>
          <a:p>
            <a:r>
              <a:rPr lang="fr-FR" dirty="0" smtClean="0"/>
              <a:t>From </a:t>
            </a:r>
            <a:r>
              <a:rPr lang="fr-FR" dirty="0" err="1" smtClean="0"/>
              <a:t>hadronic</a:t>
            </a:r>
            <a:r>
              <a:rPr lang="fr-FR" dirty="0" smtClean="0"/>
              <a:t> Z </a:t>
            </a:r>
            <a:r>
              <a:rPr lang="fr-FR" dirty="0" err="1" smtClean="0"/>
              <a:t>decays</a:t>
            </a:r>
            <a:r>
              <a:rPr lang="fr-FR" dirty="0" smtClean="0"/>
              <a:t> (Toy MC by </a:t>
            </a:r>
            <a:r>
              <a:rPr lang="fr-FR" dirty="0" err="1" smtClean="0"/>
              <a:t>K.Fujii</a:t>
            </a:r>
            <a:r>
              <a:rPr lang="fr-FR" dirty="0" smtClean="0"/>
              <a:t>, full simulation by Daniel Jeans)</a:t>
            </a:r>
          </a:p>
          <a:p>
            <a:r>
              <a:rPr lang="fr-FR" dirty="0" smtClean="0"/>
              <a:t>60 KHz of Z </a:t>
            </a:r>
            <a:r>
              <a:rPr lang="fr-FR" dirty="0" err="1" smtClean="0"/>
              <a:t>decays</a:t>
            </a:r>
            <a:r>
              <a:rPr lang="fr-FR" dirty="0" smtClean="0"/>
              <a:t> : 26 000 ion </a:t>
            </a:r>
            <a:r>
              <a:rPr lang="fr-FR" dirty="0" err="1" smtClean="0"/>
              <a:t>disks</a:t>
            </a:r>
            <a:r>
              <a:rPr lang="fr-FR" dirty="0" smtClean="0"/>
              <a:t> </a:t>
            </a:r>
            <a:r>
              <a:rPr lang="fr-FR" dirty="0" err="1" smtClean="0"/>
              <a:t>created</a:t>
            </a:r>
            <a:r>
              <a:rPr lang="fr-FR" dirty="0" smtClean="0"/>
              <a:t> in the amplification pile-up in the 0.44 s of </a:t>
            </a:r>
            <a:r>
              <a:rPr lang="fr-FR" dirty="0" err="1" smtClean="0"/>
              <a:t>flushing</a:t>
            </a:r>
            <a:r>
              <a:rPr lang="fr-FR" dirty="0" smtClean="0"/>
              <a:t> time of the ions (</a:t>
            </a:r>
            <a:r>
              <a:rPr lang="fr-FR" dirty="0" err="1" smtClean="0"/>
              <a:t>assuming</a:t>
            </a:r>
            <a:r>
              <a:rPr lang="fr-FR" dirty="0" smtClean="0"/>
              <a:t> 5 m/s ion drift </a:t>
            </a:r>
            <a:r>
              <a:rPr lang="fr-FR" dirty="0" err="1" smtClean="0"/>
              <a:t>velocity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1F20-0FA9-4441-A6FF-71F02DBB93D6}" type="slidenum">
              <a:rPr lang="fr-FR" smtClean="0"/>
              <a:t>20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6" y="2828485"/>
            <a:ext cx="8980097" cy="35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1F20-0FA9-4441-A6FF-71F02DBB93D6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1930"/>
            <a:ext cx="9927566" cy="59044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6981" y="5745192"/>
            <a:ext cx="1302589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D. Jeans</a:t>
            </a:r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5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1F20-0FA9-4441-A6FF-71F02DBB93D6}" type="slidenum">
              <a:rPr lang="fr-FR" smtClean="0"/>
              <a:t>22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994" y="98834"/>
            <a:ext cx="5676267" cy="50194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5805" y="981075"/>
            <a:ext cx="5819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Similar</a:t>
            </a:r>
            <a:r>
              <a:rPr lang="fr-FR" dirty="0" smtClean="0"/>
              <a:t> situation in ALICE at LHC Run3. IBF~1%, gain=2000.</a:t>
            </a:r>
          </a:p>
          <a:p>
            <a:r>
              <a:rPr lang="fr-FR" dirty="0" smtClean="0"/>
              <a:t>200 ms ion drift</a:t>
            </a:r>
          </a:p>
          <a:p>
            <a:endParaRPr lang="fr-FR" dirty="0" smtClean="0"/>
          </a:p>
          <a:p>
            <a:r>
              <a:rPr lang="fr-FR" dirty="0" smtClean="0"/>
              <a:t>50 kHz lead-lead collisions.</a:t>
            </a:r>
          </a:p>
          <a:p>
            <a:r>
              <a:rPr lang="fr-FR" dirty="0"/>
              <a:t>-&gt; the ions of 10 000 collisions pile-up in a TPC </a:t>
            </a:r>
            <a:r>
              <a:rPr lang="fr-FR" dirty="0" err="1"/>
              <a:t>length</a:t>
            </a:r>
            <a:r>
              <a:rPr lang="fr-FR" dirty="0"/>
              <a:t>. 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Space</a:t>
            </a:r>
            <a:r>
              <a:rPr lang="fr-FR" dirty="0" smtClean="0"/>
              <a:t>-charge </a:t>
            </a:r>
            <a:r>
              <a:rPr lang="fr-FR" dirty="0" err="1" smtClean="0"/>
              <a:t>density</a:t>
            </a:r>
            <a:r>
              <a:rPr lang="fr-FR" dirty="0" smtClean="0"/>
              <a:t> cause </a:t>
            </a:r>
            <a:r>
              <a:rPr lang="fr-FR" dirty="0" err="1" smtClean="0"/>
              <a:t>distortions</a:t>
            </a:r>
            <a:r>
              <a:rPr lang="fr-FR" dirty="0" smtClean="0"/>
              <a:t> up to </a:t>
            </a:r>
            <a:r>
              <a:rPr lang="fr-FR" dirty="0" err="1" smtClean="0"/>
              <a:t>several</a:t>
            </a:r>
            <a:r>
              <a:rPr lang="fr-FR" dirty="0" smtClean="0"/>
              <a:t> cm, </a:t>
            </a:r>
            <a:r>
              <a:rPr lang="fr-FR" dirty="0" err="1" smtClean="0"/>
              <a:t>varying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instantaneous</a:t>
            </a:r>
            <a:r>
              <a:rPr lang="fr-FR" dirty="0" smtClean="0"/>
              <a:t> </a:t>
            </a:r>
            <a:r>
              <a:rPr lang="fr-FR" dirty="0" err="1" smtClean="0"/>
              <a:t>luminosity</a:t>
            </a:r>
            <a:r>
              <a:rPr lang="fr-FR" dirty="0" smtClean="0"/>
              <a:t> and </a:t>
            </a:r>
            <a:r>
              <a:rPr lang="fr-FR" dirty="0" err="1" smtClean="0"/>
              <a:t>fluctuating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Measurement</a:t>
            </a:r>
            <a:r>
              <a:rPr lang="fr-FR" dirty="0" smtClean="0"/>
              <a:t> of the </a:t>
            </a:r>
            <a:r>
              <a:rPr lang="fr-FR" dirty="0" err="1" smtClean="0"/>
              <a:t>space</a:t>
            </a:r>
            <a:r>
              <a:rPr lang="fr-FR" dirty="0" smtClean="0"/>
              <a:t> charge (from </a:t>
            </a:r>
            <a:r>
              <a:rPr lang="fr-FR" dirty="0" err="1" smtClean="0"/>
              <a:t>integrated</a:t>
            </a:r>
            <a:r>
              <a:rPr lang="fr-FR" dirty="0" smtClean="0"/>
              <a:t> </a:t>
            </a:r>
            <a:r>
              <a:rPr lang="fr-FR" dirty="0" err="1" smtClean="0"/>
              <a:t>currents</a:t>
            </a:r>
            <a:r>
              <a:rPr lang="fr-FR" dirty="0" smtClean="0"/>
              <a:t>) </a:t>
            </a:r>
            <a:r>
              <a:rPr lang="fr-FR" dirty="0" err="1" smtClean="0"/>
              <a:t>necessary</a:t>
            </a:r>
            <a:r>
              <a:rPr lang="fr-FR" dirty="0" smtClean="0"/>
              <a:t>. 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278311" y="5273464"/>
            <a:ext cx="455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ALICE, </a:t>
            </a:r>
            <a:r>
              <a:rPr lang="fr-FR" dirty="0" smtClean="0">
                <a:solidFill>
                  <a:srgbClr val="7030A0"/>
                </a:solidFill>
              </a:rPr>
              <a:t>Jens </a:t>
            </a:r>
            <a:r>
              <a:rPr lang="fr-FR" dirty="0" err="1" smtClean="0">
                <a:solidFill>
                  <a:srgbClr val="7030A0"/>
                </a:solidFill>
              </a:rPr>
              <a:t>Wiechula</a:t>
            </a:r>
            <a:r>
              <a:rPr lang="fr-FR" dirty="0" smtClean="0"/>
              <a:t>, LCTPC collaboration meeting, Jan 18, 2023.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0965" y="4674394"/>
            <a:ext cx="447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corrected</a:t>
            </a:r>
            <a:r>
              <a:rPr lang="fr-FR" dirty="0" smtClean="0"/>
              <a:t> for?</a:t>
            </a:r>
          </a:p>
          <a:p>
            <a:r>
              <a:rPr lang="fr-FR" dirty="0" smtClean="0"/>
              <a:t>R&amp;D and </a:t>
            </a:r>
            <a:r>
              <a:rPr lang="fr-FR" dirty="0" err="1" smtClean="0"/>
              <a:t>analysis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29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7548"/>
            <a:ext cx="4872318" cy="1325563"/>
          </a:xfrm>
        </p:spPr>
        <p:txBody>
          <a:bodyPr/>
          <a:lstStyle/>
          <a:p>
            <a:r>
              <a:rPr lang="fr-FR" b="1" dirty="0" err="1" smtClean="0"/>
              <a:t>TPCs</a:t>
            </a:r>
            <a:r>
              <a:rPr lang="fr-FR" b="1" dirty="0" smtClean="0"/>
              <a:t> for Rare Events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47" y="41360"/>
            <a:ext cx="4147141" cy="6535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14400" y="1649506"/>
            <a:ext cx="5952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Liquid</a:t>
            </a:r>
            <a:r>
              <a:rPr lang="fr-FR" dirty="0" smtClean="0"/>
              <a:t> TPC : DUNE as a long </a:t>
            </a:r>
            <a:r>
              <a:rPr lang="fr-FR" dirty="0" err="1" smtClean="0"/>
              <a:t>baseline</a:t>
            </a:r>
            <a:r>
              <a:rPr lang="fr-FR" dirty="0" smtClean="0"/>
              <a:t> neutrino oscillation </a:t>
            </a:r>
            <a:r>
              <a:rPr lang="fr-FR" dirty="0" err="1" smtClean="0"/>
              <a:t>experiment</a:t>
            </a:r>
            <a:r>
              <a:rPr lang="fr-FR" dirty="0" smtClean="0"/>
              <a:t>. </a:t>
            </a:r>
          </a:p>
          <a:p>
            <a:endParaRPr lang="fr-FR" dirty="0"/>
          </a:p>
          <a:p>
            <a:r>
              <a:rPr lang="fr-FR" dirty="0" err="1" smtClean="0"/>
              <a:t>Also</a:t>
            </a:r>
            <a:r>
              <a:rPr lang="fr-FR" dirty="0" smtClean="0"/>
              <a:t> a large </a:t>
            </a:r>
            <a:r>
              <a:rPr lang="fr-FR" dirty="0" err="1" smtClean="0"/>
              <a:t>sensitivity</a:t>
            </a:r>
            <a:r>
              <a:rPr lang="fr-FR" dirty="0" smtClean="0"/>
              <a:t> to </a:t>
            </a:r>
            <a:r>
              <a:rPr lang="fr-FR" dirty="0" err="1" smtClean="0"/>
              <a:t>nucleon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, </a:t>
            </a:r>
            <a:r>
              <a:rPr lang="fr-FR" dirty="0" err="1" smtClean="0"/>
              <a:t>even</a:t>
            </a:r>
            <a:r>
              <a:rPr lang="fr-FR" dirty="0" smtClean="0"/>
              <a:t> in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difficult</a:t>
            </a:r>
            <a:r>
              <a:rPr lang="fr-FR" dirty="0" smtClean="0"/>
              <a:t> modes.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46" y="3056963"/>
            <a:ext cx="5909690" cy="325033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8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smtClean="0"/>
              <a:t>Spherical TPC</a:t>
            </a:r>
            <a:endParaRPr lang="fr-FR" b="1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6653"/>
            <a:ext cx="6015214" cy="43513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851" y="555112"/>
            <a:ext cx="1851949" cy="328721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82691" y="647758"/>
            <a:ext cx="2410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Spherical</a:t>
            </a:r>
            <a:r>
              <a:rPr lang="fr-FR" dirty="0" smtClean="0"/>
              <a:t> drift </a:t>
            </a:r>
            <a:r>
              <a:rPr lang="fr-FR" dirty="0" err="1" smtClean="0"/>
              <a:t>region</a:t>
            </a:r>
            <a:r>
              <a:rPr lang="fr-FR" dirty="0" smtClean="0"/>
              <a:t> : drift </a:t>
            </a:r>
            <a:r>
              <a:rPr lang="fr-FR" dirty="0" err="1" smtClean="0"/>
              <a:t>field</a:t>
            </a:r>
            <a:r>
              <a:rPr lang="fr-FR" dirty="0" smtClean="0"/>
              <a:t> ~1/r². Avalanche </a:t>
            </a:r>
            <a:r>
              <a:rPr lang="fr-FR" dirty="0" err="1" smtClean="0"/>
              <a:t>takes</a:t>
            </a:r>
            <a:r>
              <a:rPr lang="fr-FR" dirty="0" smtClean="0"/>
              <a:t> place on the </a:t>
            </a:r>
            <a:r>
              <a:rPr lang="fr-FR" dirty="0" err="1" smtClean="0"/>
              <a:t>small</a:t>
            </a:r>
            <a:r>
              <a:rPr lang="fr-FR" dirty="0" smtClean="0"/>
              <a:t> central </a:t>
            </a:r>
            <a:r>
              <a:rPr lang="fr-FR" dirty="0" err="1" smtClean="0"/>
              <a:t>ball</a:t>
            </a:r>
            <a:r>
              <a:rPr lang="fr-FR" dirty="0" smtClean="0"/>
              <a:t>. </a:t>
            </a:r>
          </a:p>
          <a:p>
            <a:endParaRPr lang="fr-FR" dirty="0"/>
          </a:p>
          <a:p>
            <a:r>
              <a:rPr lang="fr-FR" dirty="0" smtClean="0"/>
              <a:t>To </a:t>
            </a:r>
            <a:r>
              <a:rPr lang="fr-FR" dirty="0" err="1" smtClean="0"/>
              <a:t>decouple</a:t>
            </a:r>
            <a:r>
              <a:rPr lang="fr-FR" dirty="0" smtClean="0"/>
              <a:t> drift </a:t>
            </a:r>
            <a:r>
              <a:rPr lang="fr-FR" dirty="0" err="1" smtClean="0"/>
              <a:t>from</a:t>
            </a:r>
            <a:r>
              <a:rPr lang="fr-FR" dirty="0" smtClean="0"/>
              <a:t> amplification, and </a:t>
            </a:r>
            <a:r>
              <a:rPr lang="fr-FR" dirty="0" err="1" smtClean="0"/>
              <a:t>uniformize</a:t>
            </a:r>
            <a:r>
              <a:rPr lang="fr-FR" dirty="0" smtClean="0"/>
              <a:t> the </a:t>
            </a:r>
            <a:r>
              <a:rPr lang="fr-FR" dirty="0" err="1" smtClean="0"/>
              <a:t>field</a:t>
            </a:r>
            <a:r>
              <a:rPr lang="fr-FR" dirty="0" smtClean="0"/>
              <a:t>,  replace the central </a:t>
            </a:r>
            <a:r>
              <a:rPr lang="fr-FR" dirty="0" err="1" smtClean="0"/>
              <a:t>ball</a:t>
            </a:r>
            <a:r>
              <a:rPr lang="fr-FR" dirty="0" smtClean="0"/>
              <a:t> by ‘</a:t>
            </a:r>
            <a:r>
              <a:rPr lang="fr-FR" dirty="0" err="1" smtClean="0"/>
              <a:t>Achinos</a:t>
            </a:r>
            <a:r>
              <a:rPr lang="fr-FR" dirty="0" smtClean="0"/>
              <a:t>’ =‘</a:t>
            </a:r>
            <a:r>
              <a:rPr lang="fr-FR" dirty="0" err="1" smtClean="0"/>
              <a:t>sea</a:t>
            </a:r>
            <a:r>
              <a:rPr lang="fr-FR" dirty="0" smtClean="0"/>
              <a:t> </a:t>
            </a:r>
            <a:r>
              <a:rPr lang="fr-FR" dirty="0" err="1" smtClean="0"/>
              <a:t>urchin</a:t>
            </a:r>
            <a:r>
              <a:rPr lang="fr-FR" dirty="0" smtClean="0"/>
              <a:t>’.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982691" y="4032309"/>
            <a:ext cx="273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It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segmentation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982691" y="4746567"/>
            <a:ext cx="49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Used</a:t>
            </a:r>
            <a:r>
              <a:rPr lang="fr-FR" dirty="0" smtClean="0"/>
              <a:t> for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r>
              <a:rPr lang="fr-FR" dirty="0" smtClean="0"/>
              <a:t>, </a:t>
            </a:r>
            <a:r>
              <a:rPr lang="fr-FR" dirty="0" err="1" smtClean="0"/>
              <a:t>especially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mass. 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6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Summary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Invented</a:t>
            </a:r>
            <a:r>
              <a:rPr lang="fr-FR" dirty="0" smtClean="0"/>
              <a:t> 50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r>
              <a:rPr lang="fr-FR" dirty="0" smtClean="0"/>
              <a:t>, </a:t>
            </a:r>
            <a:r>
              <a:rPr lang="fr-FR" dirty="0" smtClean="0"/>
              <a:t>TPC </a:t>
            </a:r>
            <a:r>
              <a:rPr lang="fr-FR" dirty="0" err="1" smtClean="0"/>
              <a:t>still</a:t>
            </a:r>
            <a:r>
              <a:rPr lang="fr-FR" smtClean="0"/>
              <a:t> </a:t>
            </a:r>
            <a:r>
              <a:rPr lang="fr-FR" smtClean="0"/>
              <a:t>diversifies </a:t>
            </a:r>
            <a:endParaRPr lang="fr-FR" dirty="0" smtClean="0"/>
          </a:p>
          <a:p>
            <a:r>
              <a:rPr lang="fr-FR" dirty="0" smtClean="0"/>
              <a:t>Charge </a:t>
            </a:r>
            <a:r>
              <a:rPr lang="fr-FR" dirty="0" err="1" smtClean="0"/>
              <a:t>spreading</a:t>
            </a:r>
            <a:r>
              <a:rPr lang="fr-FR" dirty="0" smtClean="0"/>
              <a:t> or pixel </a:t>
            </a:r>
            <a:r>
              <a:rPr lang="fr-FR" dirty="0" err="1" smtClean="0"/>
              <a:t>readout</a:t>
            </a:r>
            <a:r>
              <a:rPr lang="fr-FR" dirty="0" smtClean="0"/>
              <a:t>, </a:t>
            </a:r>
            <a:r>
              <a:rPr lang="fr-FR" dirty="0" err="1" smtClean="0"/>
              <a:t>gaseous</a:t>
            </a:r>
            <a:r>
              <a:rPr lang="fr-FR" dirty="0" smtClean="0"/>
              <a:t> or </a:t>
            </a:r>
            <a:r>
              <a:rPr lang="fr-FR" dirty="0" err="1" smtClean="0"/>
              <a:t>liquid</a:t>
            </a:r>
            <a:r>
              <a:rPr lang="fr-FR" dirty="0" smtClean="0"/>
              <a:t>, </a:t>
            </a:r>
            <a:r>
              <a:rPr lang="fr-FR" dirty="0" err="1" smtClean="0"/>
              <a:t>cylindrical</a:t>
            </a:r>
            <a:r>
              <a:rPr lang="fr-FR" dirty="0" smtClean="0"/>
              <a:t> or </a:t>
            </a:r>
            <a:r>
              <a:rPr lang="fr-FR" dirty="0" err="1" smtClean="0"/>
              <a:t>spherical</a:t>
            </a:r>
            <a:r>
              <a:rPr lang="fr-FR" dirty="0" smtClean="0"/>
              <a:t>… one </a:t>
            </a:r>
            <a:r>
              <a:rPr lang="fr-FR" dirty="0" err="1" smtClean="0"/>
              <a:t>choice</a:t>
            </a:r>
            <a:r>
              <a:rPr lang="fr-FR" dirty="0" smtClean="0"/>
              <a:t> for </a:t>
            </a:r>
            <a:r>
              <a:rPr lang="fr-FR" dirty="0" err="1" smtClean="0"/>
              <a:t>every</a:t>
            </a:r>
            <a:r>
              <a:rPr lang="fr-FR" dirty="0" smtClean="0"/>
              <a:t> application</a:t>
            </a:r>
          </a:p>
          <a:p>
            <a:r>
              <a:rPr lang="fr-FR" dirty="0" err="1" smtClean="0"/>
              <a:t>Still</a:t>
            </a:r>
            <a:r>
              <a:rPr lang="fr-FR" dirty="0" smtClean="0"/>
              <a:t> the </a:t>
            </a:r>
            <a:r>
              <a:rPr lang="fr-FR" dirty="0" err="1" smtClean="0"/>
              <a:t>smaller</a:t>
            </a:r>
            <a:r>
              <a:rPr lang="fr-FR" dirty="0"/>
              <a:t> </a:t>
            </a:r>
            <a:r>
              <a:rPr lang="fr-FR" dirty="0" err="1" smtClean="0"/>
              <a:t>amount</a:t>
            </a:r>
            <a:r>
              <a:rPr lang="fr-FR" dirty="0" smtClean="0"/>
              <a:t> of </a:t>
            </a:r>
            <a:r>
              <a:rPr lang="fr-FR" dirty="0" err="1" smtClean="0"/>
              <a:t>matter</a:t>
            </a:r>
            <a:r>
              <a:rPr lang="fr-FR" dirty="0" smtClean="0"/>
              <a:t> for a </a:t>
            </a:r>
            <a:r>
              <a:rPr lang="fr-FR" dirty="0" err="1" smtClean="0"/>
              <a:t>continuous</a:t>
            </a:r>
            <a:r>
              <a:rPr lang="fr-FR" dirty="0" smtClean="0"/>
              <a:t> 3D </a:t>
            </a:r>
            <a:r>
              <a:rPr lang="fr-FR" dirty="0" err="1" smtClean="0"/>
              <a:t>detection</a:t>
            </a:r>
            <a:r>
              <a:rPr lang="fr-FR" dirty="0" smtClean="0"/>
              <a:t>.</a:t>
            </a:r>
          </a:p>
          <a:p>
            <a:r>
              <a:rPr lang="fr-FR" dirty="0" smtClean="0"/>
              <a:t>R&amp;D continues in the </a:t>
            </a:r>
            <a:r>
              <a:rPr lang="fr-FR" dirty="0" err="1" smtClean="0"/>
              <a:t>framework</a:t>
            </a:r>
            <a:r>
              <a:rPr lang="fr-FR" dirty="0" smtClean="0"/>
              <a:t> of DRD1. </a:t>
            </a:r>
            <a:r>
              <a:rPr lang="fr-FR" dirty="0" err="1" smtClean="0"/>
              <a:t>Work</a:t>
            </a:r>
            <a:r>
              <a:rPr lang="fr-FR" dirty="0" smtClean="0"/>
              <a:t> packages 4 (</a:t>
            </a:r>
            <a:r>
              <a:rPr lang="fr-FR" dirty="0" err="1" smtClean="0"/>
              <a:t>collider</a:t>
            </a:r>
            <a:r>
              <a:rPr lang="fr-FR" dirty="0" smtClean="0"/>
              <a:t> </a:t>
            </a:r>
            <a:r>
              <a:rPr lang="fr-FR" dirty="0" err="1" smtClean="0"/>
              <a:t>TPCs</a:t>
            </a:r>
            <a:r>
              <a:rPr lang="fr-FR" dirty="0" smtClean="0"/>
              <a:t>) and 8 (Active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TPCs</a:t>
            </a:r>
            <a:r>
              <a:rPr lang="fr-FR" dirty="0" smtClean="0"/>
              <a:t> and non-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TPCs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8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25154" y="2743199"/>
            <a:ext cx="4294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 smtClean="0"/>
              <a:t>BACKUP</a:t>
            </a:r>
            <a:endParaRPr lang="fr-FR" sz="8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8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Structure of the ion </a:t>
            </a:r>
            <a:r>
              <a:rPr lang="fr-FR" dirty="0" err="1" smtClean="0"/>
              <a:t>disk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3910" y="1340768"/>
            <a:ext cx="3313978" cy="27040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1800" dirty="0" err="1"/>
              <a:t>Useful</a:t>
            </a:r>
            <a:r>
              <a:rPr lang="fr-FR" sz="1800" dirty="0"/>
              <a:t> to dimension the gap </a:t>
            </a:r>
            <a:r>
              <a:rPr lang="fr-FR" sz="1800" dirty="0" err="1"/>
              <a:t>between</a:t>
            </a:r>
            <a:r>
              <a:rPr lang="fr-FR" sz="1800" dirty="0"/>
              <a:t> ion </a:t>
            </a:r>
            <a:r>
              <a:rPr lang="fr-FR" sz="1800" dirty="0" err="1"/>
              <a:t>gate</a:t>
            </a:r>
            <a:r>
              <a:rPr lang="fr-FR" sz="1800" dirty="0"/>
              <a:t> and amplification </a:t>
            </a:r>
            <a:r>
              <a:rPr lang="fr-FR" sz="1800" dirty="0" err="1"/>
              <a:t>device</a:t>
            </a:r>
            <a:r>
              <a:rPr lang="fr-FR" sz="1800" dirty="0"/>
              <a:t>.</a:t>
            </a:r>
          </a:p>
          <a:p>
            <a:pPr marL="0" indent="0">
              <a:buNone/>
            </a:pPr>
            <a:r>
              <a:rPr lang="fr-FR" sz="1800" dirty="0" err="1"/>
              <a:t>Measurement</a:t>
            </a:r>
            <a:r>
              <a:rPr lang="fr-FR" sz="1800" dirty="0"/>
              <a:t> of the </a:t>
            </a:r>
            <a:r>
              <a:rPr lang="fr-FR" sz="1800" dirty="0" err="1"/>
              <a:t>mobility</a:t>
            </a:r>
            <a:r>
              <a:rPr lang="fr-FR" sz="1800" dirty="0"/>
              <a:t> of </a:t>
            </a:r>
            <a:r>
              <a:rPr lang="fr-FR" sz="1800" dirty="0" err="1"/>
              <a:t>various</a:t>
            </a:r>
            <a:r>
              <a:rPr lang="fr-FR" sz="1800" dirty="0"/>
              <a:t> ion </a:t>
            </a:r>
            <a:r>
              <a:rPr lang="fr-FR" sz="1800" dirty="0" err="1"/>
              <a:t>species</a:t>
            </a:r>
            <a:r>
              <a:rPr lang="fr-FR" sz="1800" dirty="0"/>
              <a:t> (A. Cortez, Coimbra) in T2K </a:t>
            </a:r>
            <a:r>
              <a:rPr lang="fr-FR" sz="1800" dirty="0" err="1"/>
              <a:t>gas</a:t>
            </a:r>
            <a:r>
              <a:rPr lang="fr-FR" sz="1800" dirty="0"/>
              <a:t> mixture : </a:t>
            </a:r>
          </a:p>
          <a:p>
            <a:pPr marL="0" indent="0">
              <a:buNone/>
            </a:pPr>
            <a:r>
              <a:rPr lang="fr-FR" sz="1800" dirty="0"/>
              <a:t>Ar</a:t>
            </a:r>
            <a:r>
              <a:rPr lang="fr-FR" sz="1800" baseline="30000" dirty="0"/>
              <a:t>+</a:t>
            </a:r>
            <a:r>
              <a:rPr lang="fr-FR" sz="1800" dirty="0"/>
              <a:t>, CF</a:t>
            </a:r>
            <a:r>
              <a:rPr lang="fr-FR" sz="1800" baseline="-25000" dirty="0"/>
              <a:t>3</a:t>
            </a:r>
            <a:r>
              <a:rPr lang="fr-FR" sz="1800" baseline="30000" dirty="0"/>
              <a:t>+</a:t>
            </a:r>
            <a:r>
              <a:rPr lang="fr-FR" sz="1800" dirty="0"/>
              <a:t>, (Ar</a:t>
            </a:r>
            <a:r>
              <a:rPr lang="fr-FR" sz="1800" baseline="-25000" dirty="0"/>
              <a:t>2</a:t>
            </a:r>
            <a:r>
              <a:rPr lang="fr-FR" sz="1800" dirty="0"/>
              <a:t>)</a:t>
            </a:r>
            <a:r>
              <a:rPr lang="fr-FR" sz="1800" baseline="30000" dirty="0"/>
              <a:t>+</a:t>
            </a:r>
          </a:p>
          <a:p>
            <a:pPr marL="0" indent="0">
              <a:buNone/>
            </a:pPr>
            <a:r>
              <a:rPr lang="fr-FR" sz="1800" dirty="0" err="1"/>
              <a:t>Study</a:t>
            </a:r>
            <a:r>
              <a:rPr lang="fr-FR" sz="1800" dirty="0"/>
              <a:t> of </a:t>
            </a:r>
            <a:r>
              <a:rPr lang="fr-FR" sz="1800" dirty="0" err="1"/>
              <a:t>evolution</a:t>
            </a:r>
            <a:r>
              <a:rPr lang="fr-FR" sz="1800" dirty="0"/>
              <a:t> of ion </a:t>
            </a:r>
            <a:r>
              <a:rPr lang="fr-FR" sz="1800" dirty="0" err="1"/>
              <a:t>disk</a:t>
            </a:r>
            <a:r>
              <a:rPr lang="fr-FR" sz="1800" dirty="0"/>
              <a:t> composition (</a:t>
            </a:r>
            <a:r>
              <a:rPr lang="fr-FR" sz="1800" dirty="0" err="1"/>
              <a:t>ionization</a:t>
            </a:r>
            <a:r>
              <a:rPr lang="fr-FR" sz="1800" dirty="0"/>
              <a:t> exchange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dirty="0" err="1"/>
              <a:t>species</a:t>
            </a:r>
            <a:r>
              <a:rPr lang="fr-FR" sz="1800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68" y="3694504"/>
            <a:ext cx="4111581" cy="268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268760"/>
            <a:ext cx="5472608" cy="242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76" y="4044850"/>
            <a:ext cx="2229506" cy="233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5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482" y="365125"/>
            <a:ext cx="11403106" cy="952687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A TPC </a:t>
            </a:r>
            <a:r>
              <a:rPr lang="fr-FR" sz="4000" b="1" dirty="0" err="1" smtClean="0"/>
              <a:t>allows</a:t>
            </a:r>
            <a:r>
              <a:rPr lang="fr-FR" sz="4000" b="1" dirty="0" smtClean="0"/>
              <a:t> 3D reconstruction of high </a:t>
            </a:r>
            <a:r>
              <a:rPr lang="fr-FR" sz="4000" b="1" dirty="0" err="1" smtClean="0"/>
              <a:t>density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events</a:t>
            </a:r>
            <a:r>
              <a:rPr lang="fr-FR" sz="4000" b="1" dirty="0" smtClean="0"/>
              <a:t> </a:t>
            </a:r>
            <a:endParaRPr lang="fr-FR" sz="4000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10" y="1150237"/>
            <a:ext cx="5676264" cy="43513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19537" y="5501575"/>
            <a:ext cx="182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STAR TPC at RHIC</a:t>
            </a:r>
          </a:p>
          <a:p>
            <a:pPr algn="r"/>
            <a:r>
              <a:rPr lang="fr-FR" dirty="0" smtClean="0"/>
              <a:t>3000 </a:t>
            </a:r>
            <a:r>
              <a:rPr lang="fr-FR" dirty="0" err="1" smtClean="0"/>
              <a:t>tracks</a:t>
            </a:r>
            <a:endParaRPr lang="fr-FR" dirty="0" smtClean="0"/>
          </a:p>
          <a:p>
            <a:pPr algn="r"/>
            <a:r>
              <a:rPr lang="fr-FR" dirty="0" smtClean="0"/>
              <a:t>Ion-ion collision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615" y="2428241"/>
            <a:ext cx="4305782" cy="23322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19365" y="1999136"/>
            <a:ext cx="412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And </a:t>
            </a:r>
            <a:r>
              <a:rPr lang="fr-FR" dirty="0" err="1" smtClean="0"/>
              <a:t>Particle</a:t>
            </a:r>
            <a:r>
              <a:rPr lang="fr-FR" dirty="0" smtClean="0"/>
              <a:t> identification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</a:t>
            </a:r>
            <a:r>
              <a:rPr lang="fr-FR" dirty="0" smtClean="0"/>
              <a:t>/dx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3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2568575" y="1773238"/>
            <a:ext cx="2376488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568575" y="2205038"/>
            <a:ext cx="0" cy="288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945063" y="22050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2568575" y="4654550"/>
            <a:ext cx="2376488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52" name="Rectangle 8" descr="Briques horizontales"/>
          <p:cNvSpPr>
            <a:spLocks noChangeArrowheads="1"/>
          </p:cNvSpPr>
          <p:nvPr/>
        </p:nvSpPr>
        <p:spPr bwMode="auto">
          <a:xfrm>
            <a:off x="3025776" y="4797426"/>
            <a:ext cx="1439863" cy="576263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2063751" y="3070226"/>
            <a:ext cx="3457575" cy="358775"/>
          </a:xfrm>
          <a:prstGeom prst="line">
            <a:avLst/>
          </a:prstGeom>
          <a:noFill/>
          <a:ln w="28575">
            <a:solidFill>
              <a:srgbClr val="F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5162550" y="3500439"/>
            <a:ext cx="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162550" y="3933825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2713038" y="3141663"/>
            <a:ext cx="2089150" cy="215900"/>
          </a:xfrm>
          <a:prstGeom prst="line">
            <a:avLst/>
          </a:prstGeom>
          <a:noFill/>
          <a:ln w="571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162550" y="2492375"/>
            <a:ext cx="302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 err="1">
                <a:latin typeface="Times New Roman" panose="02020603050405020304" pitchFamily="18" charset="0"/>
              </a:rPr>
              <a:t>i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onizing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particle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3027363" y="5013325"/>
            <a:ext cx="1439862" cy="71438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62550" y="308979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 err="1">
                <a:latin typeface="Times New Roman" panose="02020603050405020304" pitchFamily="18" charset="0"/>
              </a:rPr>
              <a:t>e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lectrons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are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separated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>
                <a:latin typeface="Times New Roman" panose="02020603050405020304" pitchFamily="18" charset="0"/>
              </a:rPr>
              <a:t>from</a:t>
            </a:r>
            <a:r>
              <a:rPr lang="fr-FR" altLang="fr-FR" sz="2400" dirty="0">
                <a:latin typeface="Times New Roman" panose="02020603050405020304" pitchFamily="18" charset="0"/>
              </a:rPr>
              <a:t> ions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8401049" y="637659"/>
            <a:ext cx="3241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 err="1">
                <a:latin typeface="Times New Roman" panose="02020603050405020304" pitchFamily="18" charset="0"/>
              </a:rPr>
              <a:t>e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lectrons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diffuse and drift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under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electric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field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pic>
        <p:nvPicPr>
          <p:cNvPr id="6161" name="Picture 17" descr="cosm_mm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r="9544" b="12033"/>
          <a:stretch>
            <a:fillRect/>
          </a:stretch>
        </p:blipFill>
        <p:spPr bwMode="auto">
          <a:xfrm>
            <a:off x="6411913" y="1754394"/>
            <a:ext cx="370681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timepad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5972" r="1918" b="1384"/>
          <a:stretch>
            <a:fillRect/>
          </a:stretch>
        </p:blipFill>
        <p:spPr bwMode="auto">
          <a:xfrm>
            <a:off x="5665789" y="1700214"/>
            <a:ext cx="720725" cy="37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774531" y="5598260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 err="1" smtClean="0">
                <a:latin typeface="Times New Roman" panose="02020603050405020304" pitchFamily="18" charset="0"/>
              </a:rPr>
              <a:t>Localized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in time and x-y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H="1" flipV="1">
            <a:off x="6097589" y="3644901"/>
            <a:ext cx="720725" cy="20161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V="1">
            <a:off x="8329613" y="2708276"/>
            <a:ext cx="360362" cy="28813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065339" y="4005263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300F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>
                <a:solidFill>
                  <a:srgbClr val="2300F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 flipV="1">
            <a:off x="2425700" y="3606801"/>
            <a:ext cx="0" cy="1152525"/>
          </a:xfrm>
          <a:prstGeom prst="line">
            <a:avLst/>
          </a:prstGeom>
          <a:noFill/>
          <a:ln w="57150">
            <a:solidFill>
              <a:srgbClr val="2300F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 rot="16200000">
            <a:off x="6021388" y="1743075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9840913" y="5276850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10129838" y="4845050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6171" name="Rectangle 27"/>
          <p:cNvSpPr>
            <a:spLocks noChangeArrowheads="1"/>
          </p:cNvSpPr>
          <p:nvPr/>
        </p:nvSpPr>
        <p:spPr bwMode="auto">
          <a:xfrm>
            <a:off x="5305426" y="4406901"/>
            <a:ext cx="41751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>
                <a:latin typeface="Times New Roman" panose="02020603050405020304" pitchFamily="18" charset="0"/>
              </a:rPr>
              <a:t>A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magnetic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field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reduces</a:t>
            </a:r>
            <a:r>
              <a:rPr lang="fr-FR" alt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2400" dirty="0" err="1" smtClean="0">
                <a:latin typeface="Times New Roman" panose="02020603050405020304" pitchFamily="18" charset="0"/>
              </a:rPr>
              <a:t>electron</a:t>
            </a:r>
            <a:r>
              <a:rPr lang="fr-FR" altLang="fr-FR" sz="2400" dirty="0" smtClean="0">
                <a:latin typeface="Times New Roman" panose="02020603050405020304" pitchFamily="18" charset="0"/>
              </a:rPr>
              <a:t> diffusion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2065338" y="5518150"/>
            <a:ext cx="3744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fr-FR" dirty="0"/>
              <a:t>Micromegas </a:t>
            </a:r>
            <a:r>
              <a:rPr lang="en-CA" altLang="fr-FR" dirty="0" smtClean="0"/>
              <a:t>TPC : the amplification is made by a Micromegas</a:t>
            </a:r>
            <a:endParaRPr lang="en-CA" alt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48538" cy="868363"/>
          </a:xfrm>
        </p:spPr>
        <p:txBody>
          <a:bodyPr/>
          <a:lstStyle/>
          <a:p>
            <a:r>
              <a:rPr lang="fr-FR" b="1" dirty="0" smtClean="0"/>
              <a:t>TPC : Time projection </a:t>
            </a:r>
            <a:r>
              <a:rPr lang="fr-FR" b="1" dirty="0" err="1" smtClean="0"/>
              <a:t>chamber</a:t>
            </a:r>
            <a:endParaRPr lang="fr-FR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2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00399 0.257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28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156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6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  <p:bldP spid="6157" grpId="1"/>
      <p:bldP spid="6159" grpId="0"/>
      <p:bldP spid="6159" grpId="1"/>
      <p:bldP spid="6160" grpId="0"/>
      <p:bldP spid="6160" grpId="1"/>
      <p:bldP spid="6163" grpId="0"/>
      <p:bldP spid="6166" grpId="0"/>
      <p:bldP spid="6168" grpId="0"/>
      <p:bldP spid="6169" grpId="0"/>
      <p:bldP spid="6170" grpId="0"/>
      <p:bldP spid="6171" grpId="0"/>
      <p:bldP spid="617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9976" y="1520607"/>
            <a:ext cx="5183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Longitudinal diffusion </a:t>
            </a:r>
            <a:r>
              <a:rPr lang="fr-FR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limits</a:t>
            </a:r>
            <a:r>
              <a:rPr lang="fr-FR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z </a:t>
            </a:r>
            <a:r>
              <a:rPr lang="fr-FR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resolution</a:t>
            </a:r>
            <a:r>
              <a:rPr lang="fr-FR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fr-FR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along</a:t>
            </a:r>
            <a:r>
              <a:rPr lang="fr-FR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the drift direction) to </a:t>
            </a:r>
            <a:r>
              <a:rPr lang="fr-FR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typically</a:t>
            </a:r>
            <a:r>
              <a:rPr lang="fr-FR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CA" altLang="fr-FR" dirty="0"/>
              <a:t>200-500 </a:t>
            </a:r>
            <a:r>
              <a:rPr lang="en-CA" altLang="fr-FR" dirty="0">
                <a:latin typeface="Symbol" panose="05050102010706020507" pitchFamily="18" charset="2"/>
              </a:rPr>
              <a:t>m</a:t>
            </a:r>
            <a:r>
              <a:rPr lang="en-CA" altLang="fr-FR" dirty="0"/>
              <a:t>/</a:t>
            </a:r>
            <a:r>
              <a:rPr lang="en-CA" altLang="fr-FR" dirty="0">
                <a:cs typeface="Arial" panose="020B0604020202020204" pitchFamily="34" charset="0"/>
              </a:rPr>
              <a:t>√cm</a:t>
            </a:r>
            <a:endParaRPr lang="fr-FR" altLang="fr-F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664166"/>
              </p:ext>
            </p:extLst>
          </p:nvPr>
        </p:nvGraphicFramePr>
        <p:xfrm>
          <a:off x="2260601" y="2166938"/>
          <a:ext cx="22860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3" imgW="736560" imgH="215640" progId="Equation.3">
                  <p:embed/>
                </p:oleObj>
              </mc:Choice>
              <mc:Fallback>
                <p:oleObj name="Equation" r:id="rId3" imgW="736560" imgH="215640" progId="Equation.3">
                  <p:embed/>
                  <p:pic>
                    <p:nvPicPr>
                      <p:cNvPr id="931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1" y="2166938"/>
                        <a:ext cx="2286000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07726"/>
              </p:ext>
            </p:extLst>
          </p:nvPr>
        </p:nvGraphicFramePr>
        <p:xfrm>
          <a:off x="2017714" y="2970213"/>
          <a:ext cx="2862262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5" imgW="1206360" imgH="469800" progId="Equation.3">
                  <p:embed/>
                </p:oleObj>
              </mc:Choice>
              <mc:Fallback>
                <p:oleObj name="Equation" r:id="rId5" imgW="1206360" imgH="469800" progId="Equation.3">
                  <p:embed/>
                  <p:pic>
                    <p:nvPicPr>
                      <p:cNvPr id="931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714" y="2970213"/>
                        <a:ext cx="2862262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027656"/>
              </p:ext>
            </p:extLst>
          </p:nvPr>
        </p:nvGraphicFramePr>
        <p:xfrm>
          <a:off x="2284414" y="1503363"/>
          <a:ext cx="17335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7" imgW="736560" imgH="215640" progId="Equation.3">
                  <p:embed/>
                </p:oleObj>
              </mc:Choice>
              <mc:Fallback>
                <p:oleObj name="Equation" r:id="rId7" imgW="736560" imgH="215640" progId="Equation.3">
                  <p:embed/>
                  <p:pic>
                    <p:nvPicPr>
                      <p:cNvPr id="931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4" y="1503363"/>
                        <a:ext cx="173355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879976" y="2978150"/>
            <a:ext cx="46085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B strongly reduces the electron transverse diffusion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fr-FR" dirty="0" smtClean="0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r>
              <a:rPr lang="en-CA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eB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/m</a:t>
            </a:r>
            <a:r>
              <a:rPr lang="en-CA" altLang="fr-FR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CA" altLang="fr-FR" dirty="0" smtClean="0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= time between collisions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fr-FR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wt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= from ~1 to 15-20 (</a:t>
            </a:r>
            <a:r>
              <a:rPr lang="en-CA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noter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CA" altLang="fr-FR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wt</a:t>
            </a:r>
            <a:r>
              <a:rPr lang="en-CA" altLang="fr-FR" dirty="0" smtClean="0">
                <a:solidFill>
                  <a:srgbClr val="000000"/>
                </a:solidFill>
                <a:latin typeface="Symbol" panose="05050102010706020507" pitchFamily="18" charset="2"/>
              </a:rPr>
              <a:t> ~</a:t>
            </a:r>
            <a:r>
              <a:rPr lang="en-CA" altLang="fr-FR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CA" altLang="fr-FR" baseline="-25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drift</a:t>
            </a:r>
            <a:r>
              <a:rPr lang="en-CA" alt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B/E)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5016500" y="1341438"/>
            <a:ext cx="518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8279" name="Text Box 87"/>
          <p:cNvSpPr txBox="1">
            <a:spLocks noChangeArrowheads="1"/>
          </p:cNvSpPr>
          <p:nvPr/>
        </p:nvSpPr>
        <p:spPr bwMode="auto">
          <a:xfrm>
            <a:off x="4872039" y="549276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fr-FR" dirty="0" err="1" smtClean="0"/>
              <a:t>Langevin</a:t>
            </a:r>
            <a:r>
              <a:rPr lang="en-CA" altLang="fr-FR" dirty="0" smtClean="0"/>
              <a:t> equation :</a:t>
            </a:r>
            <a:endParaRPr lang="en-CA" altLang="fr-FR" dirty="0"/>
          </a:p>
        </p:txBody>
      </p:sp>
      <p:pic>
        <p:nvPicPr>
          <p:cNvPr id="8281" name="Picture 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581526"/>
            <a:ext cx="734377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82" name="Text Box 90"/>
          <p:cNvSpPr txBox="1">
            <a:spLocks noChangeArrowheads="1"/>
          </p:cNvSpPr>
          <p:nvPr/>
        </p:nvSpPr>
        <p:spPr bwMode="auto">
          <a:xfrm>
            <a:off x="3143251" y="5734051"/>
            <a:ext cx="4824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fr-FR" dirty="0" smtClean="0"/>
              <a:t>“</a:t>
            </a:r>
            <a:r>
              <a:rPr lang="en-CA" altLang="fr-FR" dirty="0" err="1" smtClean="0"/>
              <a:t>ExB</a:t>
            </a:r>
            <a:r>
              <a:rPr lang="en-CA" altLang="fr-FR" dirty="0"/>
              <a:t>” </a:t>
            </a:r>
            <a:r>
              <a:rPr lang="en-CA" altLang="fr-FR" dirty="0" smtClean="0"/>
              <a:t>effect : distortions if </a:t>
            </a:r>
            <a:r>
              <a:rPr lang="en-CA" altLang="fr-FR" b="1" dirty="0"/>
              <a:t>E</a:t>
            </a:r>
            <a:r>
              <a:rPr lang="en-CA" altLang="fr-FR" dirty="0"/>
              <a:t> </a:t>
            </a:r>
            <a:r>
              <a:rPr lang="en-CA" altLang="fr-FR" dirty="0" smtClean="0"/>
              <a:t>not parallel to </a:t>
            </a:r>
            <a:r>
              <a:rPr lang="en-CA" altLang="fr-FR" b="1" dirty="0"/>
              <a:t>B</a:t>
            </a:r>
          </a:p>
        </p:txBody>
      </p:sp>
      <p:pic>
        <p:nvPicPr>
          <p:cNvPr id="8283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981075"/>
            <a:ext cx="44132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84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133601"/>
            <a:ext cx="291306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85" name="Text Box 93"/>
          <p:cNvSpPr txBox="1">
            <a:spLocks noChangeArrowheads="1"/>
          </p:cNvSpPr>
          <p:nvPr/>
        </p:nvSpPr>
        <p:spPr bwMode="auto">
          <a:xfrm>
            <a:off x="1919288" y="2349501"/>
            <a:ext cx="37449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fr-FR" dirty="0" smtClean="0"/>
              <a:t>With </a:t>
            </a:r>
            <a:r>
              <a:rPr lang="en-CA" altLang="fr-FR" dirty="0">
                <a:latin typeface="Symbol" panose="05050102010706020507" pitchFamily="18" charset="2"/>
              </a:rPr>
              <a:t>t</a:t>
            </a:r>
            <a:r>
              <a:rPr lang="en-CA" altLang="fr-FR" dirty="0"/>
              <a:t> = m/K, </a:t>
            </a:r>
            <a:r>
              <a:rPr lang="en-CA" altLang="fr-FR" dirty="0" smtClean="0"/>
              <a:t>for </a:t>
            </a:r>
            <a:r>
              <a:rPr lang="en-CA" altLang="fr-FR" dirty="0"/>
              <a:t>t &gt;&gt; </a:t>
            </a:r>
            <a:r>
              <a:rPr lang="en-CA" altLang="fr-FR" dirty="0">
                <a:latin typeface="Symbol" panose="05050102010706020507" pitchFamily="18" charset="2"/>
              </a:rPr>
              <a:t>t</a:t>
            </a:r>
          </a:p>
          <a:p>
            <a:pPr>
              <a:spcBef>
                <a:spcPct val="50000"/>
              </a:spcBef>
            </a:pPr>
            <a:r>
              <a:rPr lang="en-CA" altLang="fr-FR" dirty="0" smtClean="0"/>
              <a:t>and </a:t>
            </a:r>
            <a:r>
              <a:rPr lang="en-CA" altLang="fr-FR" dirty="0">
                <a:latin typeface="Symbol" panose="05050102010706020507" pitchFamily="18" charset="2"/>
              </a:rPr>
              <a:t>w</a:t>
            </a:r>
            <a:r>
              <a:rPr lang="en-CA" altLang="fr-FR" dirty="0"/>
              <a:t> = </a:t>
            </a:r>
            <a:r>
              <a:rPr lang="en-CA" altLang="fr-FR" dirty="0" err="1"/>
              <a:t>eB</a:t>
            </a:r>
            <a:r>
              <a:rPr lang="en-CA" altLang="fr-FR" dirty="0"/>
              <a:t>/m </a:t>
            </a:r>
            <a:r>
              <a:rPr lang="en-CA" altLang="fr-FR" dirty="0" smtClean="0"/>
              <a:t>(cyclotron pulsation)</a:t>
            </a:r>
            <a:endParaRPr lang="en-CA" alt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11941" cy="1325563"/>
          </a:xfrm>
        </p:spPr>
        <p:txBody>
          <a:bodyPr/>
          <a:lstStyle/>
          <a:p>
            <a:r>
              <a:rPr lang="fr-FR" b="1" dirty="0" smtClean="0"/>
              <a:t>Drift</a:t>
            </a:r>
            <a:endParaRPr lang="fr-FR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8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New trends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1178"/>
            <a:ext cx="10515600" cy="4351338"/>
          </a:xfrm>
        </p:spPr>
        <p:txBody>
          <a:bodyPr/>
          <a:lstStyle/>
          <a:p>
            <a:r>
              <a:rPr lang="fr-FR" dirty="0" err="1" smtClean="0"/>
              <a:t>Endplates</a:t>
            </a:r>
            <a:r>
              <a:rPr lang="fr-FR" dirty="0" smtClean="0"/>
              <a:t> : </a:t>
            </a:r>
            <a:r>
              <a:rPr lang="fr-FR" dirty="0" err="1"/>
              <a:t>w</a:t>
            </a:r>
            <a:r>
              <a:rPr lang="fr-FR" dirty="0" err="1" smtClean="0"/>
              <a:t>ire</a:t>
            </a:r>
            <a:r>
              <a:rPr lang="fr-FR" dirty="0" smtClean="0"/>
              <a:t> </a:t>
            </a:r>
            <a:r>
              <a:rPr lang="fr-FR" dirty="0" err="1" smtClean="0"/>
              <a:t>chambers</a:t>
            </a:r>
            <a:r>
              <a:rPr lang="fr-FR" dirty="0" smtClean="0"/>
              <a:t> </a:t>
            </a:r>
            <a:r>
              <a:rPr lang="fr-FR" dirty="0" err="1" smtClean="0"/>
              <a:t>replaced</a:t>
            </a:r>
            <a:r>
              <a:rPr lang="fr-FR" dirty="0" smtClean="0"/>
              <a:t> by </a:t>
            </a:r>
            <a:r>
              <a:rPr lang="fr-FR" dirty="0" err="1" smtClean="0"/>
              <a:t>Micropattern</a:t>
            </a:r>
            <a:r>
              <a:rPr lang="fr-FR" dirty="0" smtClean="0"/>
              <a:t> </a:t>
            </a:r>
            <a:r>
              <a:rPr lang="fr-FR" dirty="0" err="1" smtClean="0"/>
              <a:t>Gaseous</a:t>
            </a:r>
            <a:r>
              <a:rPr lang="fr-FR" dirty="0" smtClean="0"/>
              <a:t> Detectors (MPGD) :</a:t>
            </a:r>
          </a:p>
          <a:p>
            <a:pPr lvl="1"/>
            <a:r>
              <a:rPr lang="fr-FR" dirty="0" smtClean="0"/>
              <a:t>GEM (Alice)</a:t>
            </a:r>
          </a:p>
          <a:p>
            <a:pPr lvl="1"/>
            <a:r>
              <a:rPr lang="fr-FR" dirty="0" smtClean="0"/>
              <a:t>Micromegas (T2K/ND280)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Minimizes</a:t>
            </a:r>
            <a:r>
              <a:rPr lang="fr-FR" dirty="0" smtClean="0"/>
              <a:t> </a:t>
            </a:r>
            <a:r>
              <a:rPr lang="fr-FR" dirty="0" err="1" smtClean="0"/>
              <a:t>ExB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</a:t>
            </a:r>
            <a:r>
              <a:rPr lang="fr-FR" dirty="0" err="1" smtClean="0"/>
              <a:t>near</a:t>
            </a:r>
            <a:r>
              <a:rPr lang="fr-FR" dirty="0" smtClean="0"/>
              <a:t> the </a:t>
            </a:r>
            <a:r>
              <a:rPr lang="fr-FR" dirty="0" err="1" smtClean="0"/>
              <a:t>wires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limits</a:t>
            </a:r>
            <a:r>
              <a:rPr lang="fr-FR" dirty="0" smtClean="0"/>
              <a:t> the spatial </a:t>
            </a:r>
            <a:r>
              <a:rPr lang="fr-FR" dirty="0" err="1" smtClean="0"/>
              <a:t>resolution</a:t>
            </a: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Easier</a:t>
            </a:r>
            <a:r>
              <a:rPr lang="fr-FR" dirty="0" smtClean="0"/>
              <a:t> to manufacture and more </a:t>
            </a:r>
            <a:r>
              <a:rPr lang="fr-FR" dirty="0" err="1" smtClean="0"/>
              <a:t>robust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err="1" smtClean="0"/>
              <a:t>Reduced</a:t>
            </a:r>
            <a:r>
              <a:rPr lang="fr-FR" dirty="0" smtClean="0"/>
              <a:t> ion </a:t>
            </a:r>
            <a:r>
              <a:rPr lang="fr-FR" dirty="0" err="1" smtClean="0"/>
              <a:t>backflow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respect to </a:t>
            </a:r>
            <a:r>
              <a:rPr lang="fr-FR" dirty="0" err="1" smtClean="0"/>
              <a:t>wires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90" y="2156106"/>
            <a:ext cx="4565810" cy="3420222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5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9942" y="1025758"/>
            <a:ext cx="5239871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The spatial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improves</a:t>
            </a:r>
            <a:r>
              <a:rPr lang="fr-FR" dirty="0" smtClean="0"/>
              <a:t> </a:t>
            </a:r>
            <a:r>
              <a:rPr lang="fr-FR" dirty="0" err="1" smtClean="0"/>
              <a:t>greatly</a:t>
            </a:r>
            <a:r>
              <a:rPr lang="fr-FR" dirty="0" smtClean="0"/>
              <a:t> in a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, as the diffusion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reduced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2mm pads, 50 µm)</a:t>
            </a:r>
            <a:endParaRPr lang="fr-FR" dirty="0"/>
          </a:p>
        </p:txBody>
      </p:sp>
      <p:pic>
        <p:nvPicPr>
          <p:cNvPr id="4" name="Picture 3" descr="res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0" y="477277"/>
            <a:ext cx="56769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2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The ILD TPC</a:t>
            </a:r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TPCs for HEP - P. Colas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E540-592E-4107-B813-1547E3890E1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1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1858</Words>
  <Application>Microsoft Office PowerPoint</Application>
  <PresentationFormat>Grand écran</PresentationFormat>
  <Paragraphs>248</Paragraphs>
  <Slides>27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Equation</vt:lpstr>
      <vt:lpstr>TPCs for High Energy Physics</vt:lpstr>
      <vt:lpstr>History : 50 years of TPCs</vt:lpstr>
      <vt:lpstr>A TPC allows 3D reconstruction of high density events </vt:lpstr>
      <vt:lpstr>TPC : Time projection chamber</vt:lpstr>
      <vt:lpstr>Présentation PowerPoint</vt:lpstr>
      <vt:lpstr>Drift</vt:lpstr>
      <vt:lpstr>New trends</vt:lpstr>
      <vt:lpstr>Présentation PowerPoint</vt:lpstr>
      <vt:lpstr>The ILD TPC</vt:lpstr>
      <vt:lpstr>2 kinds of improved Micromegas</vt:lpstr>
      <vt:lpstr>Encapsulated Resistive Anode Micromegas</vt:lpstr>
      <vt:lpstr>Présentation PowerPoint</vt:lpstr>
      <vt:lpstr>Présentation PowerPoint</vt:lpstr>
      <vt:lpstr>Charge spreading</vt:lpstr>
      <vt:lpstr>The integrated grid</vt:lpstr>
      <vt:lpstr>The Digital TPC, TimePix</vt:lpstr>
      <vt:lpstr>Présentation PowerPoint</vt:lpstr>
      <vt:lpstr>Lessons learned about field cages</vt:lpstr>
      <vt:lpstr>Distortions from positive ions</vt:lpstr>
      <vt:lpstr>Positive ion density at the Z peak</vt:lpstr>
      <vt:lpstr>Présentation PowerPoint</vt:lpstr>
      <vt:lpstr>Présentation PowerPoint</vt:lpstr>
      <vt:lpstr>TPCs for Rare Events</vt:lpstr>
      <vt:lpstr>Spherical TPC</vt:lpstr>
      <vt:lpstr>Summary</vt:lpstr>
      <vt:lpstr>Présentation PowerPoint</vt:lpstr>
      <vt:lpstr>Structure of the ion disk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TPCs for High Energy Physics</dc:title>
  <dc:creator>Colas Paul</dc:creator>
  <cp:lastModifiedBy>Colas Paul</cp:lastModifiedBy>
  <cp:revision>53</cp:revision>
  <dcterms:created xsi:type="dcterms:W3CDTF">2024-06-16T16:28:35Z</dcterms:created>
  <dcterms:modified xsi:type="dcterms:W3CDTF">2024-06-24T06:20:50Z</dcterms:modified>
</cp:coreProperties>
</file>