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725" r:id="rId1"/>
    <p:sldMasterId id="2147483772" r:id="rId2"/>
  </p:sldMasterIdLst>
  <p:notesMasterIdLst>
    <p:notesMasterId r:id="rId18"/>
  </p:notesMasterIdLst>
  <p:sldIdLst>
    <p:sldId id="257" r:id="rId3"/>
    <p:sldId id="275" r:id="rId4"/>
    <p:sldId id="326" r:id="rId5"/>
    <p:sldId id="311" r:id="rId6"/>
    <p:sldId id="290" r:id="rId7"/>
    <p:sldId id="328" r:id="rId8"/>
    <p:sldId id="324" r:id="rId9"/>
    <p:sldId id="319" r:id="rId10"/>
    <p:sldId id="322" r:id="rId11"/>
    <p:sldId id="323" r:id="rId12"/>
    <p:sldId id="321" r:id="rId13"/>
    <p:sldId id="325" r:id="rId14"/>
    <p:sldId id="289" r:id="rId15"/>
    <p:sldId id="327" r:id="rId16"/>
    <p:sldId id="298" r:id="rId1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456487"/>
    <a:srgbClr val="00294B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8" autoAdjust="0"/>
    <p:restoredTop sz="96327" autoAdjust="0"/>
  </p:normalViewPr>
  <p:slideViewPr>
    <p:cSldViewPr>
      <p:cViewPr varScale="1">
        <p:scale>
          <a:sx n="118" d="100"/>
          <a:sy n="118" d="100"/>
        </p:scale>
        <p:origin x="224" y="36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5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C699F-DBFB-4FA7-9A20-949047200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05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7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42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12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5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C699F-DBFB-4FA7-9A20-949047200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2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1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A184F5-7760-7E47-A2B5-E5C063A93ACE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2FD-7F9D-CC45-B7F6-80FADEF302D3}" type="datetimeyyyy">
              <a:rPr lang="fr-FR" smtClean="0"/>
              <a:t>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714D-3F6B-6143-A67A-212783482347}" type="datetimeyyyy">
              <a:rPr lang="fr-FR" smtClean="0"/>
              <a:t>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0A7-BE0D-0942-AD17-1F532AF22F5E}" type="datetimeyyyy">
              <a:rPr lang="fr-FR" smtClean="0"/>
              <a:t>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FB40-D39B-1A40-BB30-6904F51AB3D9}" type="datetimeyyyy">
              <a:rPr lang="fr-FR" smtClean="0"/>
              <a:t>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5E975-EA8D-DE47-9D79-86722B88E785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48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1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7E121-DD36-DF40-B266-B5BE3609445D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1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8" y="5714821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6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1" y="797497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3" y="797497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993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32EF5-B32D-BEA3-0C2B-6DF933AB8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86AC04-359D-9E83-BB09-F438E22C5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C60220-A2EE-A19C-BBE8-45444321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5FBE-6921-574C-9F8A-A2317F88E1CD}" type="datetimeyyyy">
              <a:rPr lang="fr-FR" smtClean="0"/>
              <a:t>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27418-A1FE-65AD-8520-425EDF71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A236B-B7F8-14BD-D5FB-A3BC042C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6D3F1-AFB6-B3A4-D03D-C0B434FF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C2F7D3-9B79-90A0-7A74-F64033C91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7BE24-047B-8B1A-A069-759A8263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C30-B905-DA4F-A550-15E41B65F2EE}" type="datetimeyyyy">
              <a:rPr lang="fr-FR" smtClean="0"/>
              <a:t>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28D8D-81EF-8724-D1FE-D2B22D83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7158B9-91AD-FF77-4CC4-1F0180DF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8B34A-1671-5A4A-EEB2-A78C68E3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8" y="1510665"/>
            <a:ext cx="9291518" cy="2520578"/>
          </a:xfrm>
        </p:spPr>
        <p:txBody>
          <a:bodyPr anchor="b"/>
          <a:lstStyle>
            <a:lvl1pPr>
              <a:defRPr sz="5302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FC6344-9C65-2CE5-0819-7A2284305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8" y="4055089"/>
            <a:ext cx="9291518" cy="1325513"/>
          </a:xfrm>
        </p:spPr>
        <p:txBody>
          <a:bodyPr/>
          <a:lstStyle>
            <a:lvl1pPr marL="0" indent="0">
              <a:buNone/>
              <a:defRPr sz="2121">
                <a:solidFill>
                  <a:schemeClr val="tx1">
                    <a:tint val="82000"/>
                  </a:schemeClr>
                </a:solidFill>
              </a:defRPr>
            </a:lvl1pPr>
            <a:lvl2pPr marL="403982" indent="0">
              <a:buNone/>
              <a:defRPr sz="1767">
                <a:solidFill>
                  <a:schemeClr val="tx1">
                    <a:tint val="82000"/>
                  </a:schemeClr>
                </a:solidFill>
              </a:defRPr>
            </a:lvl2pPr>
            <a:lvl3pPr marL="807964" indent="0">
              <a:buNone/>
              <a:defRPr sz="1590">
                <a:solidFill>
                  <a:schemeClr val="tx1">
                    <a:tint val="82000"/>
                  </a:schemeClr>
                </a:solidFill>
              </a:defRPr>
            </a:lvl3pPr>
            <a:lvl4pPr marL="1211946" indent="0">
              <a:buNone/>
              <a:defRPr sz="1414">
                <a:solidFill>
                  <a:schemeClr val="tx1">
                    <a:tint val="82000"/>
                  </a:schemeClr>
                </a:solidFill>
              </a:defRPr>
            </a:lvl4pPr>
            <a:lvl5pPr marL="1615928" indent="0">
              <a:buNone/>
              <a:defRPr sz="1414">
                <a:solidFill>
                  <a:schemeClr val="tx1">
                    <a:tint val="82000"/>
                  </a:schemeClr>
                </a:solidFill>
              </a:defRPr>
            </a:lvl5pPr>
            <a:lvl6pPr marL="2019910" indent="0">
              <a:buNone/>
              <a:defRPr sz="1414">
                <a:solidFill>
                  <a:schemeClr val="tx1">
                    <a:tint val="82000"/>
                  </a:schemeClr>
                </a:solidFill>
              </a:defRPr>
            </a:lvl6pPr>
            <a:lvl7pPr marL="2423892" indent="0">
              <a:buNone/>
              <a:defRPr sz="1414">
                <a:solidFill>
                  <a:schemeClr val="tx1">
                    <a:tint val="82000"/>
                  </a:schemeClr>
                </a:solidFill>
              </a:defRPr>
            </a:lvl7pPr>
            <a:lvl8pPr marL="2827873" indent="0">
              <a:buNone/>
              <a:defRPr sz="1414">
                <a:solidFill>
                  <a:schemeClr val="tx1">
                    <a:tint val="82000"/>
                  </a:schemeClr>
                </a:solidFill>
              </a:defRPr>
            </a:lvl8pPr>
            <a:lvl9pPr marL="3231855" indent="0">
              <a:buNone/>
              <a:defRPr sz="141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35D865-B573-BB93-B312-F768E661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249B-B348-DB46-B2AE-B6D30DE4CB68}" type="datetimeyyyy">
              <a:rPr lang="fr-FR" smtClean="0"/>
              <a:t>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32E0B0-FC74-1CB6-EAA3-65A7593B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EE1B8B-83FD-12B7-7DA1-46A4F8E5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2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1F479-C8D4-3B7A-AE6D-67CDA9D0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DE1426-8312-A95A-9C47-A44750849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628" y="1613058"/>
            <a:ext cx="4578429" cy="38446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B22626-13EC-6234-6CB5-F73F1ABC4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3718" y="1613058"/>
            <a:ext cx="4578429" cy="38446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3A20A4-AD71-E2BF-DD87-7146948A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9B0-82F5-F946-A8F2-D90BE7AF52DA}" type="datetimeyyyy">
              <a:rPr lang="fr-FR" smtClean="0"/>
              <a:t>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C76F88-4D18-5D31-1CE9-9D448B29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6DA725-506B-ED6F-78FD-8094619E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C71923-3672-7A46-8EB4-98688ADFA196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24E9C-47EE-0360-C883-6CB83E9D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32" y="322612"/>
            <a:ext cx="9291518" cy="11712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5E037E-1269-83B6-8C44-89B5752FE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032" y="1485416"/>
            <a:ext cx="4557388" cy="727980"/>
          </a:xfrm>
        </p:spPr>
        <p:txBody>
          <a:bodyPr anchor="b"/>
          <a:lstStyle>
            <a:lvl1pPr marL="0" indent="0">
              <a:buNone/>
              <a:defRPr sz="2121" b="1"/>
            </a:lvl1pPr>
            <a:lvl2pPr marL="403982" indent="0">
              <a:buNone/>
              <a:defRPr sz="1767" b="1"/>
            </a:lvl2pPr>
            <a:lvl3pPr marL="807964" indent="0">
              <a:buNone/>
              <a:defRPr sz="1590" b="1"/>
            </a:lvl3pPr>
            <a:lvl4pPr marL="1211946" indent="0">
              <a:buNone/>
              <a:defRPr sz="1414" b="1"/>
            </a:lvl4pPr>
            <a:lvl5pPr marL="1615928" indent="0">
              <a:buNone/>
              <a:defRPr sz="1414" b="1"/>
            </a:lvl5pPr>
            <a:lvl6pPr marL="2019910" indent="0">
              <a:buNone/>
              <a:defRPr sz="1414" b="1"/>
            </a:lvl6pPr>
            <a:lvl7pPr marL="2423892" indent="0">
              <a:buNone/>
              <a:defRPr sz="1414" b="1"/>
            </a:lvl7pPr>
            <a:lvl8pPr marL="2827873" indent="0">
              <a:buNone/>
              <a:defRPr sz="1414" b="1"/>
            </a:lvl8pPr>
            <a:lvl9pPr marL="3231855" indent="0">
              <a:buNone/>
              <a:defRPr sz="141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D45F9B-3B8C-E796-F1B0-0098D2541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032" y="2213396"/>
            <a:ext cx="4557388" cy="32555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76385D-C878-29B7-A40A-1AD9D7583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3717" y="1485416"/>
            <a:ext cx="4579833" cy="727980"/>
          </a:xfrm>
        </p:spPr>
        <p:txBody>
          <a:bodyPr anchor="b"/>
          <a:lstStyle>
            <a:lvl1pPr marL="0" indent="0">
              <a:buNone/>
              <a:defRPr sz="2121" b="1"/>
            </a:lvl1pPr>
            <a:lvl2pPr marL="403982" indent="0">
              <a:buNone/>
              <a:defRPr sz="1767" b="1"/>
            </a:lvl2pPr>
            <a:lvl3pPr marL="807964" indent="0">
              <a:buNone/>
              <a:defRPr sz="1590" b="1"/>
            </a:lvl3pPr>
            <a:lvl4pPr marL="1211946" indent="0">
              <a:buNone/>
              <a:defRPr sz="1414" b="1"/>
            </a:lvl4pPr>
            <a:lvl5pPr marL="1615928" indent="0">
              <a:buNone/>
              <a:defRPr sz="1414" b="1"/>
            </a:lvl5pPr>
            <a:lvl6pPr marL="2019910" indent="0">
              <a:buNone/>
              <a:defRPr sz="1414" b="1"/>
            </a:lvl6pPr>
            <a:lvl7pPr marL="2423892" indent="0">
              <a:buNone/>
              <a:defRPr sz="1414" b="1"/>
            </a:lvl7pPr>
            <a:lvl8pPr marL="2827873" indent="0">
              <a:buNone/>
              <a:defRPr sz="1414" b="1"/>
            </a:lvl8pPr>
            <a:lvl9pPr marL="3231855" indent="0">
              <a:buNone/>
              <a:defRPr sz="141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C49FD3-FF0A-F0A6-4516-95081F4DA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3717" y="2213396"/>
            <a:ext cx="4579833" cy="32555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7C79AB-71A9-F8D0-41EB-251F6C2A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5B41-375D-1F48-B48D-EE787B55519B}" type="datetimeyyyy">
              <a:rPr lang="fr-FR" smtClean="0"/>
              <a:t>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E45CE0-71CD-AD97-8F8A-7151F123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711D2A-2D44-9720-093E-873D3610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6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6FC11-099A-C9E2-08F0-12B37549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101479-7D53-82E2-66E1-AC7A183C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B0A8-ACD7-CA4A-B635-FD293674FAAD}" type="datetimeyyyy">
              <a:rPr lang="fr-FR" smtClean="0"/>
              <a:t>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E7F12E-BC94-200A-D0FA-348C388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E72E8-0D4F-5203-0BA8-B038F66B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1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27D705-8E22-9446-D05C-6869B6ED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F299-C654-294A-84E1-C91DDDF499DD}" type="datetimeyyyy">
              <a:rPr lang="fr-FR" smtClean="0"/>
              <a:t>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E2F93F-B716-6200-97CB-658E41AD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8FB86-4AF9-1EE2-01D3-8D2CD2BD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8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58CD1-755A-72F2-A627-2E2B2CCC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32" y="403966"/>
            <a:ext cx="3474500" cy="1413881"/>
          </a:xfrm>
        </p:spPr>
        <p:txBody>
          <a:bodyPr anchor="b"/>
          <a:lstStyle>
            <a:lvl1pPr>
              <a:defRPr sz="282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26DAF-9CE3-C9BA-70FC-3AE40CBA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833" y="872454"/>
            <a:ext cx="5453717" cy="4306164"/>
          </a:xfrm>
        </p:spPr>
        <p:txBody>
          <a:bodyPr/>
          <a:lstStyle>
            <a:lvl1pPr>
              <a:defRPr sz="2828"/>
            </a:lvl1pPr>
            <a:lvl2pPr>
              <a:defRPr sz="2474"/>
            </a:lvl2pPr>
            <a:lvl3pPr>
              <a:defRPr sz="2121"/>
            </a:lvl3pPr>
            <a:lvl4pPr>
              <a:defRPr sz="1767"/>
            </a:lvl4pPr>
            <a:lvl5pPr>
              <a:defRPr sz="1767"/>
            </a:lvl5pPr>
            <a:lvl6pPr>
              <a:defRPr sz="1767"/>
            </a:lvl6pPr>
            <a:lvl7pPr>
              <a:defRPr sz="1767"/>
            </a:lvl7pPr>
            <a:lvl8pPr>
              <a:defRPr sz="1767"/>
            </a:lvl8pPr>
            <a:lvl9pPr>
              <a:defRPr sz="17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23DE58-65E6-6DFF-8BA6-211FC4A8E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032" y="1817847"/>
            <a:ext cx="3474500" cy="3367785"/>
          </a:xfrm>
        </p:spPr>
        <p:txBody>
          <a:bodyPr/>
          <a:lstStyle>
            <a:lvl1pPr marL="0" indent="0">
              <a:buNone/>
              <a:defRPr sz="1414"/>
            </a:lvl1pPr>
            <a:lvl2pPr marL="403982" indent="0">
              <a:buNone/>
              <a:defRPr sz="1237"/>
            </a:lvl2pPr>
            <a:lvl3pPr marL="807964" indent="0">
              <a:buNone/>
              <a:defRPr sz="1060"/>
            </a:lvl3pPr>
            <a:lvl4pPr marL="1211946" indent="0">
              <a:buNone/>
              <a:defRPr sz="884"/>
            </a:lvl4pPr>
            <a:lvl5pPr marL="1615928" indent="0">
              <a:buNone/>
              <a:defRPr sz="884"/>
            </a:lvl5pPr>
            <a:lvl6pPr marL="2019910" indent="0">
              <a:buNone/>
              <a:defRPr sz="884"/>
            </a:lvl6pPr>
            <a:lvl7pPr marL="2423892" indent="0">
              <a:buNone/>
              <a:defRPr sz="884"/>
            </a:lvl7pPr>
            <a:lvl8pPr marL="2827873" indent="0">
              <a:buNone/>
              <a:defRPr sz="884"/>
            </a:lvl8pPr>
            <a:lvl9pPr marL="3231855" indent="0">
              <a:buNone/>
              <a:defRPr sz="88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08154A-6505-03E0-5F52-C14B5EEB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5A2-DA97-2648-901E-0925BD8A2F29}" type="datetimeyyyy">
              <a:rPr lang="fr-FR" smtClean="0"/>
              <a:t>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3B1D19-BB9C-20FF-0B95-D79AD02E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E83ECD-FBFD-ED91-4282-845AC592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6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1D7B4-775B-C506-B696-848FCF49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32" y="403966"/>
            <a:ext cx="3474500" cy="1413881"/>
          </a:xfrm>
        </p:spPr>
        <p:txBody>
          <a:bodyPr anchor="b"/>
          <a:lstStyle>
            <a:lvl1pPr>
              <a:defRPr sz="282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95B1E9-9B63-6A07-3796-D94A21D88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9833" y="872454"/>
            <a:ext cx="5453717" cy="4306164"/>
          </a:xfrm>
        </p:spPr>
        <p:txBody>
          <a:bodyPr/>
          <a:lstStyle>
            <a:lvl1pPr marL="0" indent="0">
              <a:buNone/>
              <a:defRPr sz="2828"/>
            </a:lvl1pPr>
            <a:lvl2pPr marL="403982" indent="0">
              <a:buNone/>
              <a:defRPr sz="2474"/>
            </a:lvl2pPr>
            <a:lvl3pPr marL="807964" indent="0">
              <a:buNone/>
              <a:defRPr sz="2121"/>
            </a:lvl3pPr>
            <a:lvl4pPr marL="1211946" indent="0">
              <a:buNone/>
              <a:defRPr sz="1767"/>
            </a:lvl4pPr>
            <a:lvl5pPr marL="1615928" indent="0">
              <a:buNone/>
              <a:defRPr sz="1767"/>
            </a:lvl5pPr>
            <a:lvl6pPr marL="2019910" indent="0">
              <a:buNone/>
              <a:defRPr sz="1767"/>
            </a:lvl6pPr>
            <a:lvl7pPr marL="2423892" indent="0">
              <a:buNone/>
              <a:defRPr sz="1767"/>
            </a:lvl7pPr>
            <a:lvl8pPr marL="2827873" indent="0">
              <a:buNone/>
              <a:defRPr sz="1767"/>
            </a:lvl8pPr>
            <a:lvl9pPr marL="3231855" indent="0">
              <a:buNone/>
              <a:defRPr sz="1767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ACDB33-6E83-C86F-2033-31CD56970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032" y="1817847"/>
            <a:ext cx="3474500" cy="3367785"/>
          </a:xfrm>
        </p:spPr>
        <p:txBody>
          <a:bodyPr/>
          <a:lstStyle>
            <a:lvl1pPr marL="0" indent="0">
              <a:buNone/>
              <a:defRPr sz="1414"/>
            </a:lvl1pPr>
            <a:lvl2pPr marL="403982" indent="0">
              <a:buNone/>
              <a:defRPr sz="1237"/>
            </a:lvl2pPr>
            <a:lvl3pPr marL="807964" indent="0">
              <a:buNone/>
              <a:defRPr sz="1060"/>
            </a:lvl3pPr>
            <a:lvl4pPr marL="1211946" indent="0">
              <a:buNone/>
              <a:defRPr sz="884"/>
            </a:lvl4pPr>
            <a:lvl5pPr marL="1615928" indent="0">
              <a:buNone/>
              <a:defRPr sz="884"/>
            </a:lvl5pPr>
            <a:lvl6pPr marL="2019910" indent="0">
              <a:buNone/>
              <a:defRPr sz="884"/>
            </a:lvl6pPr>
            <a:lvl7pPr marL="2423892" indent="0">
              <a:buNone/>
              <a:defRPr sz="884"/>
            </a:lvl7pPr>
            <a:lvl8pPr marL="2827873" indent="0">
              <a:buNone/>
              <a:defRPr sz="884"/>
            </a:lvl8pPr>
            <a:lvl9pPr marL="3231855" indent="0">
              <a:buNone/>
              <a:defRPr sz="88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AA061C-4C9E-64F8-9A68-35B900AB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AA24-828E-7749-B565-561F2120FC33}" type="datetimeyyyy">
              <a:rPr lang="fr-FR" smtClean="0"/>
              <a:t>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007760-FF4E-AE42-D420-E6356A84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A8451-4A39-36FF-C2F8-ED91975C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6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96B6A-6737-9F01-4C1C-1BAD47B5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D13F8B-EAF5-2690-CA07-D371722C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1D9172-70A8-7CDD-8099-798ABA6D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5A-6CF5-6D49-BB00-E0A4B8698005}" type="datetimeyyyy">
              <a:rPr lang="fr-FR" smtClean="0"/>
              <a:t>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BE88E-ED30-4752-1081-FE4ED3DC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A450AC-40BD-EE82-0843-A5C45148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96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54EBE4-60B1-987B-4D22-200EFE85D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9267" y="322612"/>
            <a:ext cx="2322880" cy="513513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38E3D9-BB24-CA40-D0C8-27AF0CC3B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0628" y="322612"/>
            <a:ext cx="6833979" cy="513513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A5C2CE-EDC4-8D25-CD81-975FC168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2367-EB69-4B45-A5B5-8C158BA6BEF2}" type="datetimeyyyy">
              <a:rPr lang="fr-FR" smtClean="0"/>
              <a:t>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D749F9-FAA5-B437-E562-233E8366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74B6FE-A67E-19AC-96A6-547D5388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5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1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7B9EB-C9C3-044E-82AF-6A0BF8C2BB9D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1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8" y="5714821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6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1" y="797497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3" y="797497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6007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7C2D47-DC5E-464D-AE4F-1CC21EB9E976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883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75176E-1AB5-1141-B141-BE9DF3483AA8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1EEF14-623D-DF42-992F-E3D673D4CEBD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2FFF5C-EC38-9F4D-9EA0-C1C56D306088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FA529-7F6A-604F-A77C-87219428298F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B1996-1669-5F49-992C-31E93A96C104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GDR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B0-232C-424D-BFBA-348689D3CDE6}" type="datetimeyyyy">
              <a:rPr lang="fr-FR" smtClean="0"/>
              <a:t>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51B0-FAF5-5B40-A5FB-1D1366D695F0}" type="datetimeyyyy">
              <a:rPr lang="fr-FR" smtClean="0"/>
              <a:t>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9A9E-7AA2-4A4F-9F29-ADF8B7B01CB8}" type="datetimeyyyy">
              <a:rPr lang="fr-FR" smtClean="0"/>
              <a:t>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GDR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58" r:id="rId14"/>
    <p:sldLayoutId id="2147483771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31C203-9F03-2EBB-6422-593A36E6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29" y="322612"/>
            <a:ext cx="9291518" cy="1171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802D69-D048-D122-71D1-7341FF3D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629" y="1613058"/>
            <a:ext cx="9291518" cy="384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D1293-152C-705F-0DB2-8C264FE3B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628" y="5616248"/>
            <a:ext cx="2423874" cy="32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C759B-1A94-ED4D-AE96-94F8DC78F44A}" type="datetimeyyyy">
              <a:rPr lang="fr-FR" smtClean="0"/>
              <a:t>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2B71C-5FDE-C56A-D9C7-8CE8FA57C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8482" y="5616248"/>
            <a:ext cx="3635812" cy="32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GDR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CE397F-2C7F-C5E5-1A79-F656C9228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8273" y="5616248"/>
            <a:ext cx="2423874" cy="32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B621B-45C3-B747-985A-47F67D8627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hf hdr="0"/>
  <p:txStyles>
    <p:titleStyle>
      <a:lvl1pPr algn="l" defTabSz="807964" rtl="0" eaLnBrk="1" latinLnBrk="0" hangingPunct="1">
        <a:lnSpc>
          <a:spcPct val="90000"/>
        </a:lnSpc>
        <a:spcBef>
          <a:spcPct val="0"/>
        </a:spcBef>
        <a:buNone/>
        <a:defRPr sz="3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991" indent="-201991" algn="l" defTabSz="80796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2474" kern="1200">
          <a:solidFill>
            <a:schemeClr val="tx1"/>
          </a:solidFill>
          <a:latin typeface="+mn-lt"/>
          <a:ea typeface="+mn-ea"/>
          <a:cs typeface="+mn-cs"/>
        </a:defRPr>
      </a:lvl1pPr>
      <a:lvl2pPr marL="605973" indent="-201991" algn="l" defTabSz="80796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2pPr>
      <a:lvl3pPr marL="1009955" indent="-201991" algn="l" defTabSz="80796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3pPr>
      <a:lvl4pPr marL="1413937" indent="-201991" algn="l" defTabSz="80796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4pPr>
      <a:lvl5pPr marL="1817919" indent="-201991" algn="l" defTabSz="80796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5pPr>
      <a:lvl6pPr marL="2221901" indent="-201991" algn="l" defTabSz="80796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625882" indent="-201991" algn="l" defTabSz="80796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3029864" indent="-201991" algn="l" defTabSz="80796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433846" indent="-201991" algn="l" defTabSz="80796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1pPr>
      <a:lvl2pPr marL="403982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2pPr>
      <a:lvl3pPr marL="807964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3pPr>
      <a:lvl4pPr marL="1211946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4pPr>
      <a:lvl5pPr marL="1615928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5pPr>
      <a:lvl6pPr marL="2019910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423892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2827873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231855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27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EAD1-63ED-8340-8CC2-52A57C2C4DCC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GDR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2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5746F16-50ED-A613-19DE-2E42733394B1}"/>
              </a:ext>
            </a:extLst>
          </p:cNvPr>
          <p:cNvSpPr txBox="1">
            <a:spLocks/>
          </p:cNvSpPr>
          <p:nvPr/>
        </p:nvSpPr>
        <p:spPr>
          <a:xfrm>
            <a:off x="777875" y="1733600"/>
            <a:ext cx="91450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4400" dirty="0">
                <a:solidFill>
                  <a:schemeClr val="accent5">
                    <a:lumMod val="50000"/>
                  </a:schemeClr>
                </a:solidFill>
              </a:rPr>
              <a:t>Time Projection Chambers for </a:t>
            </a:r>
            <a:r>
              <a:rPr lang="fr-FR" sz="4400" dirty="0" err="1">
                <a:solidFill>
                  <a:schemeClr val="accent5">
                    <a:lumMod val="50000"/>
                  </a:schemeClr>
                </a:solidFill>
              </a:rPr>
              <a:t>Nuclear</a:t>
            </a:r>
            <a:r>
              <a:rPr lang="fr-FR" sz="4400" dirty="0">
                <a:solidFill>
                  <a:schemeClr val="accent5">
                    <a:lumMod val="50000"/>
                  </a:schemeClr>
                </a:solidFill>
              </a:rPr>
              <a:t> Fission </a:t>
            </a:r>
            <a:r>
              <a:rPr lang="fr-FR" sz="4400" dirty="0" err="1">
                <a:solidFill>
                  <a:schemeClr val="accent5">
                    <a:lumMod val="50000"/>
                  </a:schemeClr>
                </a:solidFill>
              </a:rPr>
              <a:t>Experiments</a:t>
            </a:r>
            <a:endParaRPr lang="fr-FR" sz="4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Malia Mehdi – 1</a:t>
            </a:r>
            <a:r>
              <a:rPr lang="en-US" sz="1500" baseline="30000" dirty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 year PhD Student</a:t>
            </a:r>
          </a:p>
          <a:p>
            <a:pPr algn="ctr" fontAlgn="auto">
              <a:spcAft>
                <a:spcPts val="0"/>
              </a:spcAft>
            </a:pP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Supervised by Matthieu </a:t>
            </a:r>
            <a:r>
              <a:rPr lang="en-US" sz="1500" dirty="0" err="1">
                <a:solidFill>
                  <a:schemeClr val="accent5">
                    <a:lumMod val="50000"/>
                  </a:schemeClr>
                </a:solidFill>
              </a:rPr>
              <a:t>Lebois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 &amp; Gabriel Charles</a:t>
            </a:r>
          </a:p>
          <a:p>
            <a:pPr algn="ctr" fontAlgn="auto">
              <a:spcAft>
                <a:spcPts val="0"/>
              </a:spcAft>
            </a:pP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Nuclear Pole - </a:t>
            </a:r>
            <a:r>
              <a:rPr lang="en-US" sz="1500" dirty="0" err="1">
                <a:solidFill>
                  <a:schemeClr val="accent5">
                    <a:lumMod val="50000"/>
                  </a:schemeClr>
                </a:solidFill>
              </a:rPr>
              <a:t>IJCLab</a:t>
            </a:r>
            <a:endParaRPr lang="en-US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7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ligne, capture d’écran, Tracé&#10;&#10;Description générée automatiquement">
            <a:extLst>
              <a:ext uri="{FF2B5EF4-FFF2-40B4-BE49-F238E27FC236}">
                <a16:creationId xmlns:a16="http://schemas.microsoft.com/office/drawing/2014/main" id="{C0A5F562-1569-8C8B-88B0-B7735D3F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7"/>
          <a:stretch/>
        </p:blipFill>
        <p:spPr>
          <a:xfrm>
            <a:off x="5863402" y="1235702"/>
            <a:ext cx="4876587" cy="34787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14"/>
            <a:ext cx="10772775" cy="432048"/>
          </a:xfrm>
        </p:spPr>
        <p:txBody>
          <a:bodyPr/>
          <a:lstStyle/>
          <a:p>
            <a:pPr algn="ctr"/>
            <a:r>
              <a:rPr lang="en-US" dirty="0"/>
              <a:t>Twin Frisch-Grid ionization Chamber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ED7D-C023-C146-A3C7-494E5DE6DD8A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0442" y="168370"/>
            <a:ext cx="10308112" cy="498933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Tagging the fission events/ Kinematics of the fission fragments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Position sensitive Ionization Chamber: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Fission tag ~ ?ns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Energy resolution ~675keV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Mass identification of the fragments ~ 0.54amu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Ar+CH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 =0.5bar, timing resolution~ 1ns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Kinematics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52548B-F056-6383-7696-AB6D76E9C50F}"/>
              </a:ext>
            </a:extLst>
          </p:cNvPr>
          <p:cNvSpPr txBox="1"/>
          <p:nvPr/>
        </p:nvSpPr>
        <p:spPr>
          <a:xfrm>
            <a:off x="6414588" y="5342375"/>
            <a:ext cx="415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A.Francheteau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, PhD thesis 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C5101BE-529D-480F-D7BB-2033AE31E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115" y="2643968"/>
            <a:ext cx="2671617" cy="268507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CC9DAB6-949E-9DAB-6AD8-B83808CC0CCA}"/>
              </a:ext>
            </a:extLst>
          </p:cNvPr>
          <p:cNvSpPr txBox="1"/>
          <p:nvPr/>
        </p:nvSpPr>
        <p:spPr>
          <a:xfrm>
            <a:off x="1951962" y="5315824"/>
            <a:ext cx="415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L.Gaudefroy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 et al. (2017)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73C38AE7-697E-AAAE-6B82-447F3848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30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14"/>
            <a:ext cx="10772775" cy="432048"/>
          </a:xfrm>
        </p:spPr>
        <p:txBody>
          <a:bodyPr/>
          <a:lstStyle/>
          <a:p>
            <a:pPr algn="ctr"/>
            <a:r>
              <a:rPr lang="en-US" dirty="0"/>
              <a:t>Required Performances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C2D-014A-2542-9957-5861B058AAE8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437456"/>
            <a:ext cx="3312367" cy="521056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2"/>
                </a:solidFill>
              </a:rPr>
              <a:t>Existing chamber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Fission tag ~ 4ns (ionic signal)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Mass identification of the fragments ~ 3amu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Poor angular reconstruction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3E66C6-328E-EF53-DF3E-5ECCEC3C2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704">
            <a:off x="1540455" y="3639957"/>
            <a:ext cx="2527761" cy="189582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E7DCB42-0625-C3E7-8558-26FB48585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9">
            <a:off x="3799811" y="1585494"/>
            <a:ext cx="2773193" cy="34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A226A05C-016F-2F85-2462-2B65BAFB8FA8}"/>
              </a:ext>
            </a:extLst>
          </p:cNvPr>
          <p:cNvSpPr txBox="1">
            <a:spLocks/>
          </p:cNvSpPr>
          <p:nvPr/>
        </p:nvSpPr>
        <p:spPr>
          <a:xfrm>
            <a:off x="6898555" y="594536"/>
            <a:ext cx="3312367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What we need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Fission tag &lt;1ns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Mass identification of the fragments &lt;1amu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&lt;600keV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Proper angular reconstruction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Deduce the charge of the fission fragment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Compactness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New technology?</a:t>
            </a:r>
          </a:p>
          <a:p>
            <a:pPr fontAlgn="auto">
              <a:spcAft>
                <a:spcPts val="0"/>
              </a:spcAft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AB8172D-AD59-94A5-4244-079FF280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6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39" y="128314"/>
            <a:ext cx="5688632" cy="432048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2F03-C756-1641-A8AB-731364ADF66E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25488"/>
            <a:ext cx="10308112" cy="4989332"/>
          </a:xfrm>
        </p:spPr>
        <p:txBody>
          <a:bodyPr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Introduction to the Physics Case and Experimental Features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Fission Event Reconstruction Arsenal </a:t>
            </a:r>
          </a:p>
          <a:p>
            <a:endParaRPr lang="en-US" dirty="0"/>
          </a:p>
          <a:p>
            <a:r>
              <a:rPr lang="en-US" dirty="0"/>
              <a:t>Ongoing Project: ICETEA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Outlook and Perspectives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68A878-986C-6052-DFFC-E762469A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23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0C5E1FE9-97CE-D147-AEE0-10C4B1A84D7B}" type="datetimeyyyy">
              <a:rPr lang="fr-FR" smtClean="0">
                <a:solidFill>
                  <a:prstClr val="white"/>
                </a:solidFill>
                <a:latin typeface="Aptos" panose="02110004020202020204"/>
                <a:cs typeface="+mn-cs"/>
              </a:rPr>
              <a:t>2024</a:t>
            </a:fld>
            <a:endParaRPr lang="fr-FR" dirty="0">
              <a:solidFill>
                <a:prstClr val="white"/>
              </a:solidFill>
              <a:latin typeface="Aptos" panose="02110004020202020204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ptos" panose="02110004020202020204"/>
                <a:cs typeface="+mn-cs"/>
              </a:rPr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fr-FR" dirty="0">
              <a:solidFill>
                <a:prstClr val="white"/>
              </a:solidFill>
              <a:latin typeface="Aptos" panose="02110004020202020204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9546" y="149519"/>
            <a:ext cx="9853229" cy="432034"/>
          </a:xfrm>
        </p:spPr>
        <p:txBody>
          <a:bodyPr>
            <a:noAutofit/>
          </a:bodyPr>
          <a:lstStyle/>
          <a:p>
            <a:r>
              <a:rPr lang="fr-FR" sz="2400" dirty="0"/>
              <a:t>ICETEA</a:t>
            </a:r>
            <a:r>
              <a:rPr lang="fr-FR" sz="1800" dirty="0"/>
              <a:t> - </a:t>
            </a:r>
            <a:r>
              <a:rPr lang="fr-FR" sz="1800" dirty="0" err="1"/>
              <a:t>Ionization</a:t>
            </a:r>
            <a:r>
              <a:rPr lang="fr-FR" sz="1800" dirty="0"/>
              <a:t> </a:t>
            </a:r>
            <a:r>
              <a:rPr lang="fr-FR" sz="1800" dirty="0" err="1"/>
              <a:t>Chamber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Enhanced</a:t>
            </a:r>
            <a:r>
              <a:rPr lang="fr-FR" sz="1800" dirty="0"/>
              <a:t> Timing and Energy </a:t>
            </a:r>
            <a:r>
              <a:rPr lang="fr-FR" sz="1800" dirty="0" err="1"/>
              <a:t>resolution</a:t>
            </a:r>
            <a:r>
              <a:rPr lang="fr-FR" sz="1800" dirty="0"/>
              <a:t> </a:t>
            </a:r>
            <a:r>
              <a:rPr lang="fr-FR" sz="1800" dirty="0" err="1"/>
              <a:t>without</a:t>
            </a:r>
            <a:r>
              <a:rPr lang="fr-FR" sz="1800" dirty="0"/>
              <a:t> Amplification</a:t>
            </a:r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7FE443-C407-12B9-8CC2-929A5C963556}"/>
              </a:ext>
            </a:extLst>
          </p:cNvPr>
          <p:cNvSpPr txBox="1"/>
          <p:nvPr/>
        </p:nvSpPr>
        <p:spPr>
          <a:xfrm>
            <a:off x="268539" y="1691663"/>
            <a:ext cx="6373800" cy="254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986" indent="-302986" defTabSz="80796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Gaseous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ionisation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chamber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with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included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wire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chamber</a:t>
            </a:r>
            <a:endParaRPr lang="fr-FR" sz="1800" dirty="0">
              <a:solidFill>
                <a:srgbClr val="002060"/>
              </a:solidFill>
              <a:latin typeface="Aptos" panose="02110004020202020204"/>
              <a:cs typeface="+mn-cs"/>
            </a:endParaRPr>
          </a:p>
          <a:p>
            <a:pPr marL="342890" indent="-342890" defTabSz="80796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Tracking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and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calorimetery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for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charged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particles</a:t>
            </a:r>
            <a:endParaRPr lang="fr-FR" sz="1800" dirty="0">
              <a:solidFill>
                <a:srgbClr val="002060"/>
              </a:solidFill>
              <a:latin typeface="Aptos" panose="02110004020202020204"/>
              <a:cs typeface="+mn-cs"/>
            </a:endParaRPr>
          </a:p>
          <a:p>
            <a:pPr marL="342890" indent="-342890" defTabSz="80796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Expected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timing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resolution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&lt; 1ns</a:t>
            </a:r>
          </a:p>
          <a:p>
            <a:pPr marL="342890" indent="-342890" defTabSz="80796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Expected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Energy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resolution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&lt; 600keV</a:t>
            </a:r>
          </a:p>
          <a:p>
            <a:pPr marL="342890" indent="-342890" defTabSz="80796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Prototype to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be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built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in 2024 –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Launching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mid-September</a:t>
            </a:r>
            <a:endParaRPr lang="fr-FR" sz="1800" dirty="0">
              <a:solidFill>
                <a:srgbClr val="002060"/>
              </a:solidFill>
              <a:latin typeface="Aptos" panose="02110004020202020204"/>
              <a:cs typeface="+mn-cs"/>
            </a:endParaRPr>
          </a:p>
          <a:p>
            <a:pPr marL="342890" indent="-342890" defTabSz="80796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Tests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with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3-⍺ source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FF17E77-FF57-04DE-020E-C6BD06EEB9DF}"/>
              </a:ext>
            </a:extLst>
          </p:cNvPr>
          <p:cNvCxnSpPr>
            <a:cxnSpLocks/>
          </p:cNvCxnSpPr>
          <p:nvPr/>
        </p:nvCxnSpPr>
        <p:spPr>
          <a:xfrm>
            <a:off x="9647715" y="1783022"/>
            <a:ext cx="0" cy="9464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652F778-9D6D-1167-F109-968D480DDD9B}"/>
              </a:ext>
            </a:extLst>
          </p:cNvPr>
          <p:cNvCxnSpPr/>
          <p:nvPr/>
        </p:nvCxnSpPr>
        <p:spPr>
          <a:xfrm>
            <a:off x="9665582" y="3111002"/>
            <a:ext cx="0" cy="9936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5F06C24-216D-6C20-8363-B5536D147EBA}"/>
              </a:ext>
            </a:extLst>
          </p:cNvPr>
          <p:cNvCxnSpPr/>
          <p:nvPr/>
        </p:nvCxnSpPr>
        <p:spPr>
          <a:xfrm>
            <a:off x="9400570" y="1783021"/>
            <a:ext cx="0" cy="232164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3A6348A-064B-7158-41AC-BA250897DA4A}"/>
              </a:ext>
            </a:extLst>
          </p:cNvPr>
          <p:cNvCxnSpPr/>
          <p:nvPr/>
        </p:nvCxnSpPr>
        <p:spPr>
          <a:xfrm>
            <a:off x="9269554" y="1783021"/>
            <a:ext cx="0" cy="232164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0068B1-A3D3-42A8-B244-5696F988028E}"/>
              </a:ext>
            </a:extLst>
          </p:cNvPr>
          <p:cNvCxnSpPr/>
          <p:nvPr/>
        </p:nvCxnSpPr>
        <p:spPr>
          <a:xfrm>
            <a:off x="9164013" y="1783021"/>
            <a:ext cx="0" cy="232164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0D6A0C0-7E4B-0CF6-DC63-67F5C2524612}"/>
              </a:ext>
            </a:extLst>
          </p:cNvPr>
          <p:cNvCxnSpPr/>
          <p:nvPr/>
        </p:nvCxnSpPr>
        <p:spPr>
          <a:xfrm>
            <a:off x="7992149" y="1783021"/>
            <a:ext cx="0" cy="23216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CC06E85-22B6-ED6C-1CE3-4D2040CBA12F}"/>
              </a:ext>
            </a:extLst>
          </p:cNvPr>
          <p:cNvSpPr/>
          <p:nvPr/>
        </p:nvSpPr>
        <p:spPr>
          <a:xfrm>
            <a:off x="7326152" y="1495766"/>
            <a:ext cx="2795005" cy="3035202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en-US" sz="159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D501DCAE-7845-3775-3DC0-98D887F217D5}"/>
              </a:ext>
            </a:extLst>
          </p:cNvPr>
          <p:cNvSpPr/>
          <p:nvPr/>
        </p:nvSpPr>
        <p:spPr>
          <a:xfrm rot="16200000">
            <a:off x="9143746" y="4053218"/>
            <a:ext cx="251616" cy="4257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en-US" sz="159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0D6B051-8AA6-77DD-2879-6AE42289FF46}"/>
              </a:ext>
            </a:extLst>
          </p:cNvPr>
          <p:cNvSpPr txBox="1"/>
          <p:nvPr/>
        </p:nvSpPr>
        <p:spPr>
          <a:xfrm>
            <a:off x="8638130" y="4301358"/>
            <a:ext cx="152488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414" dirty="0">
                <a:solidFill>
                  <a:srgbClr val="002060"/>
                </a:solidFill>
                <a:latin typeface="Aptos" panose="02110004020202020204"/>
                <a:cs typeface="+mn-cs"/>
              </a:rPr>
              <a:t>Wire chamber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3D34BD-2156-8B45-87EE-4CB50A8E5A47}"/>
              </a:ext>
            </a:extLst>
          </p:cNvPr>
          <p:cNvSpPr txBox="1"/>
          <p:nvPr/>
        </p:nvSpPr>
        <p:spPr>
          <a:xfrm rot="5400000">
            <a:off x="9016291" y="2926410"/>
            <a:ext cx="152488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414" dirty="0">
                <a:solidFill>
                  <a:srgbClr val="002060"/>
                </a:solidFill>
                <a:latin typeface="Aptos" panose="02110004020202020204"/>
                <a:cs typeface="+mn-cs"/>
              </a:rPr>
              <a:t>Source/Target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47A731D-80A0-4CEA-C4CB-FFD0B269987F}"/>
              </a:ext>
            </a:extLst>
          </p:cNvPr>
          <p:cNvSpPr txBox="1"/>
          <p:nvPr/>
        </p:nvSpPr>
        <p:spPr>
          <a:xfrm rot="16200000">
            <a:off x="5726417" y="2956023"/>
            <a:ext cx="4001445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414" dirty="0">
                <a:solidFill>
                  <a:srgbClr val="002060"/>
                </a:solidFill>
                <a:latin typeface="Aptos" panose="02110004020202020204"/>
                <a:cs typeface="+mn-cs"/>
              </a:rPr>
              <a:t>Energy plane: total charge collection anode plane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48C27E9-621D-A20D-FC69-E5558FAC21DB}"/>
              </a:ext>
            </a:extLst>
          </p:cNvPr>
          <p:cNvSpPr txBox="1"/>
          <p:nvPr/>
        </p:nvSpPr>
        <p:spPr>
          <a:xfrm>
            <a:off x="8592308" y="978752"/>
            <a:ext cx="152488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414" dirty="0">
                <a:solidFill>
                  <a:srgbClr val="002060"/>
                </a:solidFill>
                <a:latin typeface="Aptos" panose="02110004020202020204"/>
                <a:cs typeface="+mn-cs"/>
              </a:rPr>
              <a:t>CH4</a:t>
            </a:r>
          </a:p>
        </p:txBody>
      </p: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5CF65E00-F094-D797-9195-18D24E0AF34C}"/>
              </a:ext>
            </a:extLst>
          </p:cNvPr>
          <p:cNvCxnSpPr/>
          <p:nvPr/>
        </p:nvCxnSpPr>
        <p:spPr>
          <a:xfrm>
            <a:off x="8592307" y="1302150"/>
            <a:ext cx="464352" cy="40105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>
            <a:extLst>
              <a:ext uri="{FF2B5EF4-FFF2-40B4-BE49-F238E27FC236}">
                <a16:creationId xmlns:a16="http://schemas.microsoft.com/office/drawing/2014/main" id="{CE9D62FB-522D-5275-59AE-C8367719E941}"/>
              </a:ext>
            </a:extLst>
          </p:cNvPr>
          <p:cNvCxnSpPr/>
          <p:nvPr/>
        </p:nvCxnSpPr>
        <p:spPr>
          <a:xfrm>
            <a:off x="8341639" y="4320216"/>
            <a:ext cx="464352" cy="40105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84FDBA4-D2FB-8FC1-4F8A-1AE12BBC99D9}"/>
              </a:ext>
            </a:extLst>
          </p:cNvPr>
          <p:cNvSpPr txBox="1"/>
          <p:nvPr/>
        </p:nvSpPr>
        <p:spPr>
          <a:xfrm>
            <a:off x="8290714" y="4758886"/>
            <a:ext cx="152488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414" dirty="0">
                <a:solidFill>
                  <a:srgbClr val="002060"/>
                </a:solidFill>
                <a:latin typeface="Aptos" panose="02110004020202020204"/>
                <a:cs typeface="+mn-cs"/>
              </a:rPr>
              <a:t>CH4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324D2B-0938-CF22-2911-1AD6E1DCEAD0}"/>
              </a:ext>
            </a:extLst>
          </p:cNvPr>
          <p:cNvSpPr txBox="1"/>
          <p:nvPr/>
        </p:nvSpPr>
        <p:spPr>
          <a:xfrm>
            <a:off x="6361729" y="2794276"/>
            <a:ext cx="152488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414" dirty="0">
                <a:solidFill>
                  <a:srgbClr val="002060"/>
                </a:solidFill>
                <a:latin typeface="Aptos" panose="02110004020202020204"/>
                <a:cs typeface="+mn-cs"/>
              </a:rPr>
              <a:t>CH4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9B0E26C-EFFE-8681-05AD-19F383D13FA8}"/>
              </a:ext>
            </a:extLst>
          </p:cNvPr>
          <p:cNvSpPr txBox="1"/>
          <p:nvPr/>
        </p:nvSpPr>
        <p:spPr>
          <a:xfrm>
            <a:off x="10236600" y="2730610"/>
            <a:ext cx="152488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414" dirty="0">
                <a:solidFill>
                  <a:srgbClr val="002060"/>
                </a:solidFill>
                <a:latin typeface="Aptos" panose="02110004020202020204"/>
                <a:cs typeface="+mn-cs"/>
              </a:rPr>
              <a:t>CH4</a:t>
            </a:r>
          </a:p>
        </p:txBody>
      </p:sp>
      <p:cxnSp>
        <p:nvCxnSpPr>
          <p:cNvPr id="32" name="Connecteur en arc 31">
            <a:extLst>
              <a:ext uri="{FF2B5EF4-FFF2-40B4-BE49-F238E27FC236}">
                <a16:creationId xmlns:a16="http://schemas.microsoft.com/office/drawing/2014/main" id="{A756A3B8-3074-1572-D37D-2332834974C1}"/>
              </a:ext>
            </a:extLst>
          </p:cNvPr>
          <p:cNvCxnSpPr/>
          <p:nvPr/>
        </p:nvCxnSpPr>
        <p:spPr>
          <a:xfrm>
            <a:off x="7045585" y="2743314"/>
            <a:ext cx="464352" cy="40105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rc 32">
            <a:extLst>
              <a:ext uri="{FF2B5EF4-FFF2-40B4-BE49-F238E27FC236}">
                <a16:creationId xmlns:a16="http://schemas.microsoft.com/office/drawing/2014/main" id="{2584B739-BAD5-AED0-1D90-6C1154C0967E}"/>
              </a:ext>
            </a:extLst>
          </p:cNvPr>
          <p:cNvCxnSpPr/>
          <p:nvPr/>
        </p:nvCxnSpPr>
        <p:spPr>
          <a:xfrm>
            <a:off x="9985411" y="2892882"/>
            <a:ext cx="464352" cy="40105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6C90AB0-8BDE-775F-D5FF-371755E252D1}"/>
              </a:ext>
            </a:extLst>
          </p:cNvPr>
          <p:cNvSpPr/>
          <p:nvPr/>
        </p:nvSpPr>
        <p:spPr>
          <a:xfrm>
            <a:off x="5215677" y="4464729"/>
            <a:ext cx="2055885" cy="7840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590" dirty="0">
                <a:solidFill>
                  <a:prstClr val="white"/>
                </a:solidFill>
                <a:latin typeface="Aptos" panose="02110004020202020204"/>
              </a:rPr>
              <a:t>Readout/Electronics</a:t>
            </a:r>
          </a:p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590" dirty="0">
                <a:solidFill>
                  <a:prstClr val="white"/>
                </a:solidFill>
                <a:latin typeface="Aptos" panose="02110004020202020204"/>
              </a:rPr>
              <a:t>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CC75240-99F9-CFBE-95C4-B5E660FC543A}"/>
              </a:ext>
            </a:extLst>
          </p:cNvPr>
          <p:cNvSpPr txBox="1"/>
          <p:nvPr/>
        </p:nvSpPr>
        <p:spPr>
          <a:xfrm>
            <a:off x="6643776" y="5314121"/>
            <a:ext cx="415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M. </a:t>
            </a: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Lebois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, G. Charles, K. </a:t>
            </a: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Pressard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, M. Mehdi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B3C6A6EB-7F10-F123-3D0E-52EF30293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23" y="935234"/>
            <a:ext cx="6106803" cy="7338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2"/>
                </a:solidFill>
              </a:rPr>
              <a:t>Our alternative solution!</a:t>
            </a:r>
            <a:endParaRPr lang="en-US" sz="1600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8D3F42B7-08E8-1ADA-7A50-16B721C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4A22BF3-970A-D041-81F0-3DCF240A609D}"/>
              </a:ext>
            </a:extLst>
          </p:cNvPr>
          <p:cNvCxnSpPr/>
          <p:nvPr/>
        </p:nvCxnSpPr>
        <p:spPr>
          <a:xfrm>
            <a:off x="8410723" y="1783021"/>
            <a:ext cx="0" cy="232164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57E052B-7609-4E85-4DA1-A209131DDD45}"/>
              </a:ext>
            </a:extLst>
          </p:cNvPr>
          <p:cNvSpPr txBox="1"/>
          <p:nvPr/>
        </p:nvSpPr>
        <p:spPr>
          <a:xfrm rot="16200000">
            <a:off x="7568947" y="2464978"/>
            <a:ext cx="152488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414" dirty="0">
                <a:solidFill>
                  <a:srgbClr val="002060"/>
                </a:solidFill>
                <a:latin typeface="Aptos" panose="02110004020202020204"/>
                <a:cs typeface="+mn-cs"/>
              </a:rPr>
              <a:t>Frisch-Grid</a:t>
            </a:r>
          </a:p>
        </p:txBody>
      </p:sp>
    </p:spTree>
    <p:extLst>
      <p:ext uri="{BB962C8B-B14F-4D97-AF65-F5344CB8AC3E}">
        <p14:creationId xmlns:p14="http://schemas.microsoft.com/office/powerpoint/2010/main" val="124867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39" y="128314"/>
            <a:ext cx="5688632" cy="432048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EC7F-9C51-E043-9031-8C0E5D7965CB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25488"/>
            <a:ext cx="10308112" cy="4989332"/>
          </a:xfrm>
        </p:spPr>
        <p:txBody>
          <a:bodyPr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Introduction to the Physics Case and Experimental Features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Fission Event Reconstruction Arsenal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Ongoing Project: ICETEA</a:t>
            </a:r>
          </a:p>
          <a:p>
            <a:endParaRPr lang="en-US" dirty="0"/>
          </a:p>
          <a:p>
            <a:r>
              <a:rPr lang="en-US" dirty="0"/>
              <a:t>Outlook and Perspectives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6F3C98-EC52-8A72-0219-CC5C7E7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8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14"/>
            <a:ext cx="10772775" cy="4320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Next Step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C677-F31A-E741-8076-A317711B5C14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02E79D-72E5-3E85-1D7B-A5E1398240B8}"/>
              </a:ext>
            </a:extLst>
          </p:cNvPr>
          <p:cNvSpPr txBox="1"/>
          <p:nvPr/>
        </p:nvSpPr>
        <p:spPr>
          <a:xfrm>
            <a:off x="450580" y="869504"/>
            <a:ext cx="99362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Development of a prototype of ICETEA by December 2024-January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4455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Commissioning of the prototype and performing new measurements on different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fissionning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systems (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252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Cf, 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248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Cm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etc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…)~Early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Can we do better?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D342C7-2CA4-07BF-8876-02396CFB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44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39" y="128314"/>
            <a:ext cx="5688632" cy="432048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00EB-8983-D94A-BDE6-FD5C8E277831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25488"/>
            <a:ext cx="10308112" cy="4989332"/>
          </a:xfrm>
        </p:spPr>
        <p:txBody>
          <a:bodyPr anchor="ctr"/>
          <a:lstStyle/>
          <a:p>
            <a:r>
              <a:rPr lang="en-US" dirty="0"/>
              <a:t>Introduction to the Physics Case and Experimental Features</a:t>
            </a:r>
          </a:p>
          <a:p>
            <a:endParaRPr lang="en-US" dirty="0"/>
          </a:p>
          <a:p>
            <a:r>
              <a:rPr lang="en-US" dirty="0"/>
              <a:t>Fission Event Reconstruction Arsenal </a:t>
            </a:r>
          </a:p>
          <a:p>
            <a:endParaRPr lang="en-US" dirty="0"/>
          </a:p>
          <a:p>
            <a:r>
              <a:rPr lang="en-US" dirty="0"/>
              <a:t>Ongoing Project: ICETEA</a:t>
            </a:r>
          </a:p>
          <a:p>
            <a:endParaRPr lang="en-US" dirty="0"/>
          </a:p>
          <a:p>
            <a:r>
              <a:rPr lang="en-US" dirty="0"/>
              <a:t>Outlook and Perspectives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F4D547-C299-BD03-BF35-4D5790AD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6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39" y="128314"/>
            <a:ext cx="5688632" cy="432048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474B-4355-EB44-AA6C-0835A3D76CDC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25488"/>
            <a:ext cx="10308112" cy="4989332"/>
          </a:xfrm>
        </p:spPr>
        <p:txBody>
          <a:bodyPr anchor="ctr"/>
          <a:lstStyle/>
          <a:p>
            <a:r>
              <a:rPr lang="en-US" dirty="0"/>
              <a:t>Introduction to the Physics Case and Experimental Features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Fission Event Reconstruction Arsenal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Ongoing Project: ICETEA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Outlook and Perspectives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4A4B3C-DFD4-2844-3E81-A38C66C0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83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4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9A8B12-E7BE-284B-8FDB-92D0FF41C8A1}" type="datetimeyyyy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4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4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" y="149425"/>
            <a:ext cx="10772774" cy="432048"/>
          </a:xfrm>
        </p:spPr>
        <p:txBody>
          <a:bodyPr/>
          <a:lstStyle/>
          <a:p>
            <a:pPr algn="ctr"/>
            <a:r>
              <a:rPr lang="fr-FR" dirty="0" err="1"/>
              <a:t>Nuclear</a:t>
            </a:r>
            <a:r>
              <a:rPr lang="fr-FR" dirty="0"/>
              <a:t> Fission</a:t>
            </a:r>
          </a:p>
        </p:txBody>
      </p:sp>
      <p:pic>
        <p:nvPicPr>
          <p:cNvPr id="9" name="Image 8" descr="Une image contenant capture d’écran, diagramme&#10;&#10;Description générée automatiquement">
            <a:extLst>
              <a:ext uri="{FF2B5EF4-FFF2-40B4-BE49-F238E27FC236}">
                <a16:creationId xmlns:a16="http://schemas.microsoft.com/office/drawing/2014/main" id="{1F843210-DB69-A7A0-6EAF-6C3C1BB1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2" y="941512"/>
            <a:ext cx="10054730" cy="3754524"/>
          </a:xfrm>
          <a:prstGeom prst="rect">
            <a:avLst/>
          </a:prstGeom>
        </p:spPr>
      </p:pic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2383890-09F1-D065-35B2-144FBEDB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A8EA5E-E1CC-97B0-89B8-0371D7ED4B1D}"/>
              </a:ext>
            </a:extLst>
          </p:cNvPr>
          <p:cNvSpPr txBox="1"/>
          <p:nvPr/>
        </p:nvSpPr>
        <p:spPr>
          <a:xfrm>
            <a:off x="527201" y="4708528"/>
            <a:ext cx="9718371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986" indent="-302986" defTabSz="80796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~160-180MeV 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kinetic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energy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shared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between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the 2 fragments</a:t>
            </a:r>
          </a:p>
          <a:p>
            <a:pPr marL="302986" indent="-302986" defTabSz="80796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Mass 90 &lt; A &lt; 160 </a:t>
            </a:r>
            <a:r>
              <a:rPr lang="fr-FR" sz="18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amu</a:t>
            </a:r>
            <a:r>
              <a:rPr lang="fr-FR" sz="1800" dirty="0">
                <a:solidFill>
                  <a:srgbClr val="002060"/>
                </a:solidFill>
                <a:latin typeface="Aptos" panose="02110004020202020204"/>
                <a:cs typeface="+mn-cs"/>
              </a:rPr>
              <a:t> , High charge Z+,  28 &lt; Z &lt; 64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504E5A0-A747-3B81-DD01-78386E04434E}"/>
              </a:ext>
            </a:extLst>
          </p:cNvPr>
          <p:cNvSpPr txBox="1"/>
          <p:nvPr/>
        </p:nvSpPr>
        <p:spPr>
          <a:xfrm>
            <a:off x="7546627" y="4688140"/>
            <a:ext cx="415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V.Piau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, PhD thesis 2022</a:t>
            </a:r>
          </a:p>
        </p:txBody>
      </p:sp>
    </p:spTree>
    <p:extLst>
      <p:ext uri="{BB962C8B-B14F-4D97-AF65-F5344CB8AC3E}">
        <p14:creationId xmlns:p14="http://schemas.microsoft.com/office/powerpoint/2010/main" val="362584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14"/>
            <a:ext cx="10772775" cy="432048"/>
          </a:xfrm>
        </p:spPr>
        <p:txBody>
          <a:bodyPr/>
          <a:lstStyle/>
          <a:p>
            <a:pPr algn="ctr"/>
            <a:r>
              <a:rPr lang="en-US" dirty="0"/>
              <a:t> Experimental Features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ADF-49E3-3D44-86DF-AA50AACDA2AA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1195431"/>
            <a:ext cx="10308112" cy="4680520"/>
          </a:xfrm>
        </p:spPr>
        <p:txBody>
          <a:bodyPr anchor="ctr"/>
          <a:lstStyle/>
          <a:p>
            <a:r>
              <a:rPr lang="en-US" dirty="0"/>
              <a:t>Tagging the fission events/ Kinematics of the fission fragments</a:t>
            </a:r>
          </a:p>
          <a:p>
            <a:pPr lvl="1"/>
            <a:r>
              <a:rPr lang="en-US" dirty="0"/>
              <a:t>Ionization chamber: Twin Frisch-Grid ionization chamber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Measuring 𝛾 rays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Spectroscopy/Counting with scintillators: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HPGe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La(Ce)Br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,PARIS arrays (LaBr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+NaI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phoswiches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1"/>
            <a:endParaRPr lang="en-US" dirty="0"/>
          </a:p>
          <a:p>
            <a:r>
              <a:rPr lang="en-US" dirty="0"/>
              <a:t>Measuring neutrons</a:t>
            </a:r>
          </a:p>
          <a:p>
            <a:pPr lvl="1"/>
            <a:r>
              <a:rPr lang="en-US" dirty="0"/>
              <a:t>Counting ( neutron counters), spectroscopy with liquid scintillators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4AE8054-C280-CA81-DB0D-C3790366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0110C27-7354-C0E7-D593-EC0E8C22365E}"/>
              </a:ext>
            </a:extLst>
          </p:cNvPr>
          <p:cNvSpPr/>
          <p:nvPr/>
        </p:nvSpPr>
        <p:spPr>
          <a:xfrm>
            <a:off x="0" y="1733600"/>
            <a:ext cx="8255738" cy="10576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5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14"/>
            <a:ext cx="10772775" cy="432048"/>
          </a:xfrm>
        </p:spPr>
        <p:txBody>
          <a:bodyPr/>
          <a:lstStyle/>
          <a:p>
            <a:pPr algn="ctr"/>
            <a:r>
              <a:rPr lang="en-US" dirty="0"/>
              <a:t> Experimental Features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FC51-B259-BD49-9706-420970232EAE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2" y="1253947"/>
            <a:ext cx="8800933" cy="4680520"/>
          </a:xfrm>
        </p:spPr>
        <p:txBody>
          <a:bodyPr anchor="t"/>
          <a:lstStyle/>
          <a:p>
            <a:r>
              <a:rPr lang="en-US" dirty="0"/>
              <a:t>Tagging the fission events/ Kinematics of the fission fragments</a:t>
            </a:r>
          </a:p>
          <a:p>
            <a:endParaRPr lang="en-US" dirty="0"/>
          </a:p>
          <a:p>
            <a:pPr lvl="1"/>
            <a:r>
              <a:rPr lang="en-US" dirty="0"/>
              <a:t>Mass identification from total kinetic energy-&gt; Energy resolution (675keV&lt;-&gt; ~0.54 amu)</a:t>
            </a:r>
          </a:p>
          <a:p>
            <a:pPr lvl="1"/>
            <a:r>
              <a:rPr lang="en-US" dirty="0"/>
              <a:t>Angle of emission </a:t>
            </a:r>
          </a:p>
          <a:p>
            <a:pPr lvl="1"/>
            <a:r>
              <a:rPr lang="en-US" dirty="0"/>
              <a:t>Charge identification Z (ideally 1 charge unit)</a:t>
            </a:r>
          </a:p>
          <a:p>
            <a:pPr lvl="1"/>
            <a:r>
              <a:rPr lang="en-US" dirty="0"/>
              <a:t>Timing resolution &lt;1ns to establish correlations with gamma-ray measurements</a:t>
            </a:r>
          </a:p>
          <a:p>
            <a:pPr lvl="1"/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4AE8054-C280-CA81-DB0D-C3790366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  <p:pic>
        <p:nvPicPr>
          <p:cNvPr id="4" name="Image 3" descr="Une image contenant capture d’écran, diagramme&#10;&#10;Description générée automatiquement">
            <a:extLst>
              <a:ext uri="{FF2B5EF4-FFF2-40B4-BE49-F238E27FC236}">
                <a16:creationId xmlns:a16="http://schemas.microsoft.com/office/drawing/2014/main" id="{D7780E5D-EA5A-EBDC-52E3-4E66AEAD7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3" t="15343" r="51253" b="22203"/>
          <a:stretch/>
        </p:blipFill>
        <p:spPr>
          <a:xfrm>
            <a:off x="8717223" y="2264062"/>
            <a:ext cx="1368795" cy="287221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5C88B4A-4EDD-02C5-6DEA-3FD76870BE1A}"/>
              </a:ext>
            </a:extLst>
          </p:cNvPr>
          <p:cNvSpPr txBox="1"/>
          <p:nvPr/>
        </p:nvSpPr>
        <p:spPr>
          <a:xfrm>
            <a:off x="9866841" y="247231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3A1EBA-9B9D-BEF8-953C-4FE90DF7D5DC}"/>
              </a:ext>
            </a:extLst>
          </p:cNvPr>
          <p:cNvSpPr txBox="1"/>
          <p:nvPr/>
        </p:nvSpPr>
        <p:spPr>
          <a:xfrm>
            <a:off x="9542805" y="359077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Z’</a:t>
            </a:r>
            <a:r>
              <a:rPr lang="en-US" baseline="30000" dirty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4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39" y="128314"/>
            <a:ext cx="5688632" cy="432048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327C-2058-6247-B492-2BDDF3E034FE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25488"/>
            <a:ext cx="10308112" cy="4989332"/>
          </a:xfrm>
        </p:spPr>
        <p:txBody>
          <a:bodyPr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Introduction to the Physics Case and Experimental Features</a:t>
            </a:r>
          </a:p>
          <a:p>
            <a:endParaRPr lang="en-US" dirty="0"/>
          </a:p>
          <a:p>
            <a:r>
              <a:rPr lang="en-US" dirty="0"/>
              <a:t>Fission Event Reconstruction Arsenal 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Ongoing Project: ICETEA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Outlook and Perspectives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0881CA-22F5-908F-F57A-550C3F37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36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BF6A190E-BF46-1180-A90D-E3453673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027" y="1199733"/>
            <a:ext cx="6096265" cy="35431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14"/>
            <a:ext cx="10772775" cy="432048"/>
          </a:xfrm>
        </p:spPr>
        <p:txBody>
          <a:bodyPr/>
          <a:lstStyle/>
          <a:p>
            <a:pPr algn="ctr"/>
            <a:r>
              <a:rPr lang="en-US" dirty="0"/>
              <a:t>Twin Frisch-Grid ionization Chamber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5DA1-06AB-0C44-B281-15C8AE9E5B57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7F6A0-B00E-2F2A-851F-D637CE6A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11" y="968"/>
            <a:ext cx="10308112" cy="498933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Tagging the fission events/ Kinematics of the fission fragments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Position sensitive Ionization Chamber: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Fission tag ~ 3ns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Mass identification of the fragments ~ 3amu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timing resolution &lt; 1ns (electrons)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Kinematics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3E66C6-328E-EF53-DF3E-5ECCEC3C2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" y="2680856"/>
            <a:ext cx="3035068" cy="2276302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063669AD-2F26-D18A-44FA-B94B8BE62464}"/>
              </a:ext>
            </a:extLst>
          </p:cNvPr>
          <p:cNvGrpSpPr/>
          <p:nvPr/>
        </p:nvGrpSpPr>
        <p:grpSpPr>
          <a:xfrm rot="5400000">
            <a:off x="6632703" y="4131431"/>
            <a:ext cx="146749" cy="1394444"/>
            <a:chOff x="8632361" y="3211405"/>
            <a:chExt cx="294341" cy="1569115"/>
          </a:xfrm>
        </p:grpSpPr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CF37A6EB-FAEC-C9E4-7F3B-C0B5D036E3B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632361" y="3211405"/>
              <a:ext cx="0" cy="156911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B9672087-8F2B-6A15-C9E2-6CB19764C4D6}"/>
                    </a:ext>
                  </a:extLst>
                </p:cNvPr>
                <p:cNvSpPr txBox="1"/>
                <p:nvPr/>
              </p:nvSpPr>
              <p:spPr>
                <a:xfrm>
                  <a:off x="8720492" y="3584067"/>
                  <a:ext cx="206210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03EA3717-1EBE-727F-78CE-3C6A4C70F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492" y="3584067"/>
                  <a:ext cx="206210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23529" r="-29412" b="-8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B8AC031-D95C-1BA1-A0B8-EB33F094770B}"/>
              </a:ext>
            </a:extLst>
          </p:cNvPr>
          <p:cNvGrpSpPr/>
          <p:nvPr/>
        </p:nvGrpSpPr>
        <p:grpSpPr>
          <a:xfrm rot="16200000">
            <a:off x="8773001" y="4002999"/>
            <a:ext cx="146749" cy="1394444"/>
            <a:chOff x="8632361" y="3211405"/>
            <a:chExt cx="294341" cy="1569115"/>
          </a:xfrm>
        </p:grpSpPr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51EA2B09-FAF2-1A14-88B7-0671E3C708C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632361" y="3211405"/>
              <a:ext cx="0" cy="156911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43415972-D993-B33F-1319-EB6EB64B0249}"/>
                    </a:ext>
                  </a:extLst>
                </p:cNvPr>
                <p:cNvSpPr txBox="1"/>
                <p:nvPr/>
              </p:nvSpPr>
              <p:spPr>
                <a:xfrm>
                  <a:off x="8720492" y="3584067"/>
                  <a:ext cx="206210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03EA3717-1EBE-727F-78CE-3C6A4C70F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492" y="3584067"/>
                  <a:ext cx="206210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23529" r="-29412" b="-8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ECC4B2D6-04A7-587A-83F3-D4031AC2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45" y="2552114"/>
            <a:ext cx="2017147" cy="25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3E50EFAD-FE44-774E-37C4-704BBFDAB039}"/>
              </a:ext>
            </a:extLst>
          </p:cNvPr>
          <p:cNvSpPr txBox="1"/>
          <p:nvPr/>
        </p:nvSpPr>
        <p:spPr>
          <a:xfrm>
            <a:off x="201812" y="5179180"/>
            <a:ext cx="415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JRC </a:t>
            </a: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Geel</a:t>
            </a:r>
            <a:endParaRPr lang="en-US" sz="1100" dirty="0">
              <a:solidFill>
                <a:srgbClr val="002060"/>
              </a:solidFill>
              <a:latin typeface="Aptos" panose="02110004020202020204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52548B-F056-6383-7696-AB6D76E9C50F}"/>
              </a:ext>
            </a:extLst>
          </p:cNvPr>
          <p:cNvSpPr txBox="1"/>
          <p:nvPr/>
        </p:nvSpPr>
        <p:spPr>
          <a:xfrm>
            <a:off x="5871184" y="5083864"/>
            <a:ext cx="415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V.Piau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, PhD thesis 2022</a:t>
            </a:r>
          </a:p>
        </p:txBody>
      </p:sp>
      <p:sp>
        <p:nvSpPr>
          <p:cNvPr id="36" name="Espace réservé du pied de page 35">
            <a:extLst>
              <a:ext uri="{FF2B5EF4-FFF2-40B4-BE49-F238E27FC236}">
                <a16:creationId xmlns:a16="http://schemas.microsoft.com/office/drawing/2014/main" id="{497681B9-8568-04D1-84E5-5E133D44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20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C5921-6497-8ABE-0900-F159F62C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14"/>
            <a:ext cx="10772775" cy="432048"/>
          </a:xfrm>
        </p:spPr>
        <p:txBody>
          <a:bodyPr/>
          <a:lstStyle/>
          <a:p>
            <a:pPr algn="ctr"/>
            <a:r>
              <a:rPr lang="en-US" dirty="0"/>
              <a:t>Twin Frisch-Grid ionization Chamber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285F40-F107-D9AF-7DE5-7DA378BB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9CB-60F8-0F4F-A115-651D7DB28775}" type="datetimeyyyy">
              <a:rPr lang="fr-FR" smtClean="0"/>
              <a:t>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19771-652B-F3D7-A31A-0A41250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3B4B59A-A441-533D-9CED-3E7C013A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065"/>
            <a:ext cx="4752528" cy="498465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654A7D56-E321-385C-BBDA-8CD704B60796}"/>
              </a:ext>
            </a:extLst>
          </p:cNvPr>
          <p:cNvSpPr txBox="1"/>
          <p:nvPr/>
        </p:nvSpPr>
        <p:spPr>
          <a:xfrm>
            <a:off x="4300559" y="5450839"/>
            <a:ext cx="415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A.Francheteau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, PhD thesis (2023)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27DA192-21C8-875B-9C1A-A7ED53434187}"/>
              </a:ext>
            </a:extLst>
          </p:cNvPr>
          <p:cNvSpPr txBox="1"/>
          <p:nvPr/>
        </p:nvSpPr>
        <p:spPr>
          <a:xfrm>
            <a:off x="1999216" y="5488408"/>
            <a:ext cx="415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S.Marin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 et al. (2022)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3DFBAB3A-A2FF-5A01-822A-818885AA8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38" y="751311"/>
            <a:ext cx="4248472" cy="4269875"/>
          </a:xfrm>
          <a:prstGeom prst="rect">
            <a:avLst/>
          </a:prstGeom>
        </p:spPr>
      </p:pic>
      <p:pic>
        <p:nvPicPr>
          <p:cNvPr id="35" name="Image 34" descr="Une image contenant cercle, métal, intérieur, léger&#10;&#10;Description générée automatiquement">
            <a:extLst>
              <a:ext uri="{FF2B5EF4-FFF2-40B4-BE49-F238E27FC236}">
                <a16:creationId xmlns:a16="http://schemas.microsoft.com/office/drawing/2014/main" id="{8EF4BDFF-46BD-34C1-FABD-70DEEB05C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528" y="2886248"/>
            <a:ext cx="2938115" cy="258006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7349D2BB-7D1C-F343-FF15-088F85C21D58}"/>
              </a:ext>
            </a:extLst>
          </p:cNvPr>
          <p:cNvSpPr txBox="1"/>
          <p:nvPr/>
        </p:nvSpPr>
        <p:spPr>
          <a:xfrm>
            <a:off x="6754539" y="5029111"/>
            <a:ext cx="4159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002060"/>
                </a:solidFill>
                <a:latin typeface="Aptos" panose="02110004020202020204"/>
                <a:cs typeface="+mn-cs"/>
              </a:rPr>
              <a:t>L.Gaudefroy</a:t>
            </a: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 et al. (2017)</a:t>
            </a:r>
          </a:p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2060"/>
                </a:solidFill>
                <a:latin typeface="Aptos" panose="02110004020202020204"/>
                <a:cs typeface="+mn-cs"/>
              </a:rPr>
              <a:t>CEA DAM</a:t>
            </a:r>
          </a:p>
        </p:txBody>
      </p:sp>
      <p:sp>
        <p:nvSpPr>
          <p:cNvPr id="38" name="Espace réservé du pied de page 37">
            <a:extLst>
              <a:ext uri="{FF2B5EF4-FFF2-40B4-BE49-F238E27FC236}">
                <a16:creationId xmlns:a16="http://schemas.microsoft.com/office/drawing/2014/main" id="{4531A2CA-6487-F3BD-5785-D95EF6BE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4199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26149</TotalTime>
  <Words>650</Words>
  <Application>Microsoft Macintosh PowerPoint</Application>
  <PresentationFormat>Personnalisé</PresentationFormat>
  <Paragraphs>201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Cambria Math</vt:lpstr>
      <vt:lpstr>Wingdings</vt:lpstr>
      <vt:lpstr>Masque IJCLab standard</vt:lpstr>
      <vt:lpstr>Thème Office</vt:lpstr>
      <vt:lpstr>Présentation PowerPoint</vt:lpstr>
      <vt:lpstr>Content</vt:lpstr>
      <vt:lpstr>Content</vt:lpstr>
      <vt:lpstr>Nuclear Fission</vt:lpstr>
      <vt:lpstr> Experimental Features</vt:lpstr>
      <vt:lpstr> Experimental Features</vt:lpstr>
      <vt:lpstr>Content</vt:lpstr>
      <vt:lpstr>Twin Frisch-Grid ionization Chamber</vt:lpstr>
      <vt:lpstr>Twin Frisch-Grid ionization Chamber</vt:lpstr>
      <vt:lpstr>Twin Frisch-Grid ionization Chamber</vt:lpstr>
      <vt:lpstr>Required Performances</vt:lpstr>
      <vt:lpstr>Content</vt:lpstr>
      <vt:lpstr>ICETEA - Ionization Chamber with Enhanced Timing and Energy resolution without Amplification</vt:lpstr>
      <vt:lpstr>Content</vt:lpstr>
      <vt:lpstr>Next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Malia Mehdi</cp:lastModifiedBy>
  <cp:revision>1569</cp:revision>
  <dcterms:created xsi:type="dcterms:W3CDTF">2011-03-09T16:37:49Z</dcterms:created>
  <dcterms:modified xsi:type="dcterms:W3CDTF">2024-06-25T06:59:52Z</dcterms:modified>
</cp:coreProperties>
</file>