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0" r:id="rId3"/>
    <p:sldId id="271" r:id="rId4"/>
    <p:sldId id="274" r:id="rId5"/>
    <p:sldId id="277" r:id="rId6"/>
    <p:sldId id="282" r:id="rId7"/>
    <p:sldId id="287" r:id="rId8"/>
    <p:sldId id="283" r:id="rId9"/>
    <p:sldId id="279" r:id="rId10"/>
    <p:sldId id="273" r:id="rId11"/>
    <p:sldId id="280" r:id="rId12"/>
    <p:sldId id="260" r:id="rId13"/>
    <p:sldId id="261" r:id="rId14"/>
    <p:sldId id="262" r:id="rId15"/>
    <p:sldId id="269" r:id="rId16"/>
    <p:sldId id="288" r:id="rId17"/>
    <p:sldId id="263" r:id="rId18"/>
    <p:sldId id="265" r:id="rId19"/>
    <p:sldId id="289" r:id="rId20"/>
    <p:sldId id="257" r:id="rId21"/>
    <p:sldId id="259" r:id="rId22"/>
    <p:sldId id="276" r:id="rId23"/>
    <p:sldId id="275" r:id="rId24"/>
    <p:sldId id="281" r:id="rId25"/>
    <p:sldId id="268" r:id="rId26"/>
    <p:sldId id="258" r:id="rId27"/>
    <p:sldId id="28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B21B08C-19A9-406B-B978-62BB3BAECB08}">
          <p14:sldIdLst>
            <p14:sldId id="256"/>
            <p14:sldId id="270"/>
            <p14:sldId id="271"/>
            <p14:sldId id="274"/>
            <p14:sldId id="277"/>
            <p14:sldId id="282"/>
            <p14:sldId id="287"/>
          </p14:sldIdLst>
        </p14:section>
        <p14:section name="Fluence studies" id="{EF23B811-8EEC-4418-8259-F8227896A643}">
          <p14:sldIdLst>
            <p14:sldId id="283"/>
            <p14:sldId id="279"/>
            <p14:sldId id="273"/>
            <p14:sldId id="280"/>
            <p14:sldId id="260"/>
            <p14:sldId id="261"/>
            <p14:sldId id="262"/>
            <p14:sldId id="269"/>
            <p14:sldId id="288"/>
            <p14:sldId id="263"/>
            <p14:sldId id="265"/>
            <p14:sldId id="289"/>
          </p14:sldIdLst>
        </p14:section>
        <p14:section name="DIAMMONI" id="{AE56D30F-F6F9-416E-93A1-9ADD07C68410}">
          <p14:sldIdLst>
            <p14:sldId id="257"/>
            <p14:sldId id="259"/>
            <p14:sldId id="276"/>
            <p14:sldId id="275"/>
            <p14:sldId id="281"/>
            <p14:sldId id="268"/>
            <p14:sldId id="258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 Molle" initials="RM" lastIdx="1" clrIdx="0">
    <p:extLst>
      <p:ext uri="{19B8F6BF-5375-455C-9EA6-DF929625EA0E}">
        <p15:presenceInfo xmlns:p15="http://schemas.microsoft.com/office/powerpoint/2012/main" userId="S-1-5-21-1757981266-1123561945-839522115-13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FAADC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4396" autoAdjust="0"/>
  </p:normalViewPr>
  <p:slideViewPr>
    <p:cSldViewPr snapToGrid="0">
      <p:cViewPr varScale="1">
        <p:scale>
          <a:sx n="82" d="100"/>
          <a:sy n="82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FB1C3-B19E-4375-B271-5852EA8B80E6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C1F0A-A76A-4B0E-8C73-257C2EBDEC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04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talk about </a:t>
            </a:r>
            <a:r>
              <a:rPr lang="fr-FR" dirty="0" err="1"/>
              <a:t>diamond</a:t>
            </a:r>
            <a:r>
              <a:rPr lang="fr-FR" dirty="0"/>
              <a:t> radiation detector 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hardness</a:t>
            </a:r>
            <a:r>
              <a:rPr lang="fr-FR" dirty="0"/>
              <a:t>. (clic) I </a:t>
            </a:r>
            <a:r>
              <a:rPr lang="fr-FR" dirty="0" err="1"/>
              <a:t>will</a:t>
            </a:r>
            <a:r>
              <a:rPr lang="fr-FR" dirty="0"/>
              <a:t> focus </a:t>
            </a:r>
            <a:r>
              <a:rPr lang="fr-FR" dirty="0" err="1"/>
              <a:t>mainly</a:t>
            </a:r>
            <a:r>
              <a:rPr lang="fr-FR" dirty="0"/>
              <a:t> on fluence </a:t>
            </a:r>
            <a:r>
              <a:rPr lang="fr-FR" dirty="0" err="1"/>
              <a:t>studies</a:t>
            </a:r>
            <a:r>
              <a:rPr lang="fr-FR" dirty="0"/>
              <a:t>, but I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on flux.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026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characterized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ESRF XBIC technique (</a:t>
            </a:r>
            <a:r>
              <a:rPr lang="fr-FR" dirty="0" err="1"/>
              <a:t>cf</a:t>
            </a:r>
            <a:r>
              <a:rPr lang="fr-FR" dirty="0"/>
              <a:t> </a:t>
            </a:r>
            <a:r>
              <a:rPr lang="fr-FR" dirty="0" err="1"/>
              <a:t>tallk</a:t>
            </a:r>
            <a:r>
              <a:rPr lang="fr-FR" dirty="0"/>
              <a:t> pierre). As Pierre </a:t>
            </a:r>
            <a:r>
              <a:rPr lang="fr-FR" dirty="0" err="1"/>
              <a:t>presented</a:t>
            </a:r>
            <a:r>
              <a:rPr lang="fr-FR" dirty="0"/>
              <a:t> on Monday, the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homogeneous</a:t>
            </a:r>
            <a:r>
              <a:rPr lang="fr-FR" dirty="0"/>
              <a:t>,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an </a:t>
            </a:r>
            <a:r>
              <a:rPr lang="fr-FR" dirty="0" err="1"/>
              <a:t>electronic</a:t>
            </a:r>
            <a:r>
              <a:rPr lang="fr-FR" dirty="0"/>
              <a:t> grade. </a:t>
            </a:r>
            <a:r>
              <a:rPr lang="fr-FR" dirty="0" err="1"/>
              <a:t>After</a:t>
            </a:r>
            <a:r>
              <a:rPr lang="fr-FR" dirty="0"/>
              <a:t> irradiation,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able to </a:t>
            </a:r>
            <a:r>
              <a:rPr lang="fr-FR" dirty="0" err="1"/>
              <a:t>see</a:t>
            </a:r>
            <a:r>
              <a:rPr lang="fr-FR" dirty="0"/>
              <a:t> the 5 spots </a:t>
            </a:r>
            <a:r>
              <a:rPr lang="fr-FR" dirty="0" err="1"/>
              <a:t>because</a:t>
            </a:r>
            <a:r>
              <a:rPr lang="fr-FR" dirty="0"/>
              <a:t> of a light </a:t>
            </a:r>
            <a:r>
              <a:rPr lang="fr-FR" dirty="0" err="1"/>
              <a:t>blue</a:t>
            </a:r>
            <a:r>
              <a:rPr lang="fr-FR" dirty="0"/>
              <a:t>/green colo, </a:t>
            </a:r>
            <a:r>
              <a:rPr lang="fr-FR" dirty="0" err="1"/>
              <a:t>sign</a:t>
            </a:r>
            <a:r>
              <a:rPr lang="fr-FR" dirty="0"/>
              <a:t> of a </a:t>
            </a:r>
            <a:r>
              <a:rPr lang="fr-FR" dirty="0" err="1"/>
              <a:t>color</a:t>
            </a:r>
            <a:r>
              <a:rPr lang="fr-FR" dirty="0"/>
              <a:t> center. XBIC technique shows 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decrease</a:t>
            </a:r>
            <a:r>
              <a:rPr lang="fr-FR" dirty="0"/>
              <a:t> of charge collection </a:t>
            </a:r>
            <a:r>
              <a:rPr lang="fr-FR" dirty="0" err="1"/>
              <a:t>efficiency</a:t>
            </a:r>
            <a:r>
              <a:rPr lang="fr-FR" dirty="0"/>
              <a:t>. </a:t>
            </a:r>
            <a:r>
              <a:rPr lang="fr-FR" dirty="0" err="1"/>
              <a:t>Scattered</a:t>
            </a:r>
            <a:r>
              <a:rPr lang="fr-FR" dirty="0"/>
              <a:t> protons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theses</a:t>
            </a:r>
            <a:r>
              <a:rPr lang="fr-FR" dirty="0"/>
              <a:t> spots, </a:t>
            </a:r>
            <a:r>
              <a:rPr lang="fr-FR" dirty="0" err="1"/>
              <a:t>with</a:t>
            </a:r>
            <a:r>
              <a:rPr lang="fr-FR" dirty="0"/>
              <a:t> the gradient of CCE.  </a:t>
            </a:r>
          </a:p>
          <a:p>
            <a:r>
              <a:rPr lang="fr-FR" dirty="0"/>
              <a:t>The last figure shows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 and XBIC </a:t>
            </a:r>
            <a:r>
              <a:rPr lang="fr-FR" dirty="0" err="1"/>
              <a:t>map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an </a:t>
            </a:r>
            <a:r>
              <a:rPr lang="fr-FR" dirty="0" err="1"/>
              <a:t>enhanced</a:t>
            </a:r>
            <a:r>
              <a:rPr lang="fr-FR" dirty="0"/>
              <a:t> charge collection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this</a:t>
            </a:r>
            <a:r>
              <a:rPr lang="fr-FR" dirty="0"/>
              <a:t> technique.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047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raman</a:t>
            </a:r>
            <a:r>
              <a:rPr lang="fr-FR" dirty="0"/>
              <a:t> photoluminescence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and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in an article of Fabien, and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Diamfab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determined</a:t>
            </a:r>
            <a:r>
              <a:rPr lang="fr-FR" dirty="0"/>
              <a:t> GR1 centers </a:t>
            </a:r>
            <a:r>
              <a:rPr lang="fr-FR" dirty="0" err="1"/>
              <a:t>creations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irradiation, and no more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.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theses</a:t>
            </a:r>
            <a:r>
              <a:rPr lang="fr-FR" dirty="0"/>
              <a:t> </a:t>
            </a:r>
            <a:r>
              <a:rPr lang="fr-FR" dirty="0" err="1"/>
              <a:t>vacancies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nitrogen</a:t>
            </a:r>
            <a:r>
              <a:rPr lang="fr-FR" dirty="0"/>
              <a:t> to </a:t>
            </a:r>
            <a:r>
              <a:rPr lang="fr-FR" dirty="0" err="1"/>
              <a:t>create</a:t>
            </a:r>
            <a:r>
              <a:rPr lang="fr-FR" dirty="0"/>
              <a:t> NV centers.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alpha </a:t>
            </a:r>
            <a:r>
              <a:rPr lang="fr-FR" dirty="0" err="1"/>
              <a:t>particle</a:t>
            </a:r>
            <a:r>
              <a:rPr lang="fr-FR" dirty="0"/>
              <a:t>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wanted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particularly</a:t>
            </a:r>
            <a:r>
              <a:rPr lang="fr-FR" dirty="0"/>
              <a:t> for protons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50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a close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68 MeV protons. </a:t>
            </a:r>
            <a:r>
              <a:rPr lang="fr-FR" dirty="0" err="1"/>
              <a:t>However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 </a:t>
            </a:r>
            <a:r>
              <a:rPr lang="fr-FR" dirty="0" err="1"/>
              <a:t>sCVD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 and a </a:t>
            </a:r>
            <a:r>
              <a:rPr lang="fr-FR" dirty="0" err="1"/>
              <a:t>pCVD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. 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irradiate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vairuous</a:t>
            </a:r>
            <a:r>
              <a:rPr lang="fr-FR" dirty="0"/>
              <a:t> flux and fluence.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irradiate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lowest</a:t>
            </a:r>
            <a:r>
              <a:rPr lang="fr-FR" dirty="0"/>
              <a:t> fluence to the </a:t>
            </a:r>
            <a:r>
              <a:rPr lang="fr-FR" dirty="0" err="1"/>
              <a:t>highest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fluence </a:t>
            </a:r>
            <a:r>
              <a:rPr lang="fr-FR" dirty="0" err="1"/>
              <a:t>effects</a:t>
            </a:r>
            <a:r>
              <a:rPr lang="fr-FR" dirty="0"/>
              <a:t>. You have the XBIC </a:t>
            </a:r>
            <a:r>
              <a:rPr lang="fr-FR" dirty="0" err="1"/>
              <a:t>maps</a:t>
            </a:r>
            <a:r>
              <a:rPr lang="fr-FR" dirty="0"/>
              <a:t> of </a:t>
            </a:r>
            <a:r>
              <a:rPr lang="fr-FR" dirty="0" err="1"/>
              <a:t>theses</a:t>
            </a:r>
            <a:r>
              <a:rPr lang="fr-FR" dirty="0"/>
              <a:t> </a:t>
            </a:r>
            <a:r>
              <a:rPr lang="fr-FR" dirty="0" err="1"/>
              <a:t>diamonds</a:t>
            </a:r>
            <a:r>
              <a:rPr lang="fr-FR" dirty="0"/>
              <a:t>. You can </a:t>
            </a:r>
            <a:r>
              <a:rPr lang="fr-FR" dirty="0" err="1"/>
              <a:t>see</a:t>
            </a:r>
            <a:r>
              <a:rPr lang="fr-FR" dirty="0"/>
              <a:t> the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scattered</a:t>
            </a:r>
            <a:r>
              <a:rPr lang="fr-FR" dirty="0"/>
              <a:t> protons </a:t>
            </a:r>
            <a:r>
              <a:rPr lang="fr-FR" dirty="0" err="1"/>
              <a:t>here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573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charge collection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fluence.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flux : a </a:t>
            </a:r>
            <a:r>
              <a:rPr lang="fr-FR" dirty="0" err="1"/>
              <a:t>decrease</a:t>
            </a:r>
            <a:r>
              <a:rPr lang="fr-FR" dirty="0"/>
              <a:t> of CCE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fluence </a:t>
            </a:r>
            <a:r>
              <a:rPr lang="fr-FR" dirty="0" err="1"/>
              <a:t>with</a:t>
            </a:r>
            <a:r>
              <a:rPr lang="fr-FR" dirty="0"/>
              <a:t> flux. It </a:t>
            </a:r>
            <a:r>
              <a:rPr lang="fr-FR" dirty="0" err="1"/>
              <a:t>is</a:t>
            </a:r>
            <a:r>
              <a:rPr lang="fr-FR" dirty="0"/>
              <a:t> due to Electric </a:t>
            </a:r>
            <a:r>
              <a:rPr lang="fr-FR" dirty="0" err="1"/>
              <a:t>field</a:t>
            </a:r>
            <a:r>
              <a:rPr lang="fr-FR" dirty="0"/>
              <a:t> variations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/>
              <a:t>substrate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matched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model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previously</a:t>
            </a:r>
            <a:r>
              <a:rPr lang="fr-FR" dirty="0"/>
              <a:t>.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saww</a:t>
            </a:r>
            <a:r>
              <a:rPr lang="fr-FR" dirty="0"/>
              <a:t> a </a:t>
            </a:r>
            <a:r>
              <a:rPr lang="fr-FR" dirty="0" err="1"/>
              <a:t>decrease</a:t>
            </a:r>
            <a:r>
              <a:rPr lang="fr-FR" dirty="0"/>
              <a:t> of the k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flux. In </a:t>
            </a:r>
            <a:r>
              <a:rPr lang="fr-FR" dirty="0" err="1"/>
              <a:t>fact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an issue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highest</a:t>
            </a:r>
            <a:r>
              <a:rPr lang="fr-FR" dirty="0"/>
              <a:t> flux, </a:t>
            </a:r>
            <a:r>
              <a:rPr lang="fr-FR" dirty="0" err="1"/>
              <a:t>because</a:t>
            </a:r>
            <a:r>
              <a:rPr lang="fr-FR" dirty="0"/>
              <a:t> a second contribution </a:t>
            </a:r>
            <a:r>
              <a:rPr lang="fr-FR" dirty="0" err="1"/>
              <a:t>seems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visible.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80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pCVD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have the </a:t>
            </a:r>
            <a:r>
              <a:rPr lang="fr-FR" dirty="0" err="1"/>
              <a:t>same</a:t>
            </a:r>
            <a:r>
              <a:rPr lang="fr-FR" dirty="0"/>
              <a:t> global </a:t>
            </a:r>
            <a:r>
              <a:rPr lang="fr-FR" dirty="0" err="1"/>
              <a:t>behavior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a constant k </a:t>
            </a:r>
            <a:r>
              <a:rPr lang="fr-FR" dirty="0" err="1"/>
              <a:t>with</a:t>
            </a:r>
            <a:r>
              <a:rPr lang="fr-FR" dirty="0"/>
              <a:t> flux. </a:t>
            </a:r>
            <a:r>
              <a:rPr lang="fr-FR" dirty="0" err="1"/>
              <a:t>Again</a:t>
            </a:r>
            <a:r>
              <a:rPr lang="fr-FR" dirty="0"/>
              <a:t>, a contribution </a:t>
            </a:r>
            <a:r>
              <a:rPr lang="fr-FR" dirty="0" err="1"/>
              <a:t>seems</a:t>
            </a:r>
            <a:r>
              <a:rPr lang="fr-FR" dirty="0"/>
              <a:t> visible at high flux. </a:t>
            </a:r>
            <a:r>
              <a:rPr lang="fr-FR" dirty="0" err="1"/>
              <a:t>Moreover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D point </a:t>
            </a:r>
            <a:r>
              <a:rPr lang="fr-FR" dirty="0" err="1"/>
              <a:t>got</a:t>
            </a:r>
            <a:r>
              <a:rPr lang="fr-FR" dirty="0"/>
              <a:t> an </a:t>
            </a:r>
            <a:r>
              <a:rPr lang="fr-FR" dirty="0" err="1"/>
              <a:t>increasing</a:t>
            </a:r>
            <a:r>
              <a:rPr lang="fr-FR" dirty="0"/>
              <a:t> CCE </a:t>
            </a:r>
            <a:r>
              <a:rPr lang="fr-FR" dirty="0" err="1"/>
              <a:t>with</a:t>
            </a:r>
            <a:r>
              <a:rPr lang="fr-FR" dirty="0"/>
              <a:t> fluence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47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design to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. One single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cut</a:t>
            </a:r>
            <a:r>
              <a:rPr lang="fr-FR" dirty="0"/>
              <a:t> in </a:t>
            </a:r>
            <a:r>
              <a:rPr lang="fr-FR" dirty="0" err="1"/>
              <a:t>two</a:t>
            </a:r>
            <a:r>
              <a:rPr lang="fr-FR" dirty="0"/>
              <a:t>, and one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cut</a:t>
            </a:r>
            <a:r>
              <a:rPr lang="fr-FR" dirty="0"/>
              <a:t> in 4 to </a:t>
            </a:r>
            <a:r>
              <a:rPr lang="fr-FR" dirty="0" err="1"/>
              <a:t>make</a:t>
            </a:r>
            <a:r>
              <a:rPr lang="fr-FR" dirty="0"/>
              <a:t> 4 </a:t>
            </a:r>
            <a:r>
              <a:rPr lang="fr-FR" dirty="0" err="1"/>
              <a:t>different</a:t>
            </a:r>
            <a:r>
              <a:rPr lang="fr-FR" dirty="0"/>
              <a:t> detectors. There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irradiated</a:t>
            </a:r>
            <a:r>
              <a:rPr lang="fr-FR" dirty="0"/>
              <a:t> </a:t>
            </a:r>
            <a:r>
              <a:rPr lang="fr-FR" dirty="0" err="1"/>
              <a:t>separetely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various</a:t>
            </a:r>
            <a:r>
              <a:rPr lang="fr-FR" dirty="0"/>
              <a:t> fluence, but 3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same</a:t>
            </a:r>
            <a:r>
              <a:rPr lang="fr-FR" dirty="0"/>
              <a:t> flux.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31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scattered</a:t>
            </a:r>
            <a:r>
              <a:rPr lang="fr-FR" dirty="0"/>
              <a:t> protons,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removed</a:t>
            </a:r>
            <a:r>
              <a:rPr lang="fr-FR" dirty="0"/>
              <a:t> </a:t>
            </a:r>
            <a:r>
              <a:rPr lang="fr-FR" dirty="0" err="1"/>
              <a:t>collimators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as to </a:t>
            </a:r>
            <a:r>
              <a:rPr lang="fr-FR" dirty="0" err="1"/>
              <a:t>irradiate</a:t>
            </a:r>
            <a:r>
              <a:rPr lang="fr-FR" dirty="0"/>
              <a:t> the more </a:t>
            </a:r>
            <a:r>
              <a:rPr lang="fr-FR" dirty="0" err="1"/>
              <a:t>homogeously</a:t>
            </a:r>
            <a:r>
              <a:rPr lang="fr-FR" dirty="0"/>
              <a:t> the </a:t>
            </a:r>
            <a:r>
              <a:rPr lang="fr-FR" dirty="0" err="1"/>
              <a:t>sample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258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that</a:t>
            </a:r>
            <a:r>
              <a:rPr lang="fr-FR" dirty="0"/>
              <a:t> case,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saw</a:t>
            </a:r>
            <a:r>
              <a:rPr lang="fr-FR" dirty="0"/>
              <a:t> more </a:t>
            </a:r>
            <a:r>
              <a:rPr lang="fr-FR" dirty="0" err="1"/>
              <a:t>regular</a:t>
            </a:r>
            <a:r>
              <a:rPr lang="fr-FR" dirty="0"/>
              <a:t> data </a:t>
            </a:r>
            <a:r>
              <a:rPr lang="fr-FR" dirty="0" err="1"/>
              <a:t>withthe</a:t>
            </a:r>
            <a:r>
              <a:rPr lang="fr-FR" dirty="0"/>
              <a:t>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. I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the model of single </a:t>
            </a:r>
            <a:r>
              <a:rPr lang="fr-FR" dirty="0" err="1"/>
              <a:t>velocity</a:t>
            </a:r>
            <a:r>
              <a:rPr lang="fr-FR" dirty="0"/>
              <a:t>. In </a:t>
            </a:r>
            <a:r>
              <a:rPr lang="fr-FR" dirty="0" err="1"/>
              <a:t>that</a:t>
            </a:r>
            <a:r>
              <a:rPr lang="fr-FR" dirty="0"/>
              <a:t> cas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k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increasing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flux.  </a:t>
            </a:r>
            <a:r>
              <a:rPr lang="fr-FR" dirty="0" err="1"/>
              <a:t>We</a:t>
            </a:r>
            <a:r>
              <a:rPr lang="fr-FR" dirty="0"/>
              <a:t> have to </a:t>
            </a:r>
            <a:r>
              <a:rPr lang="fr-FR" dirty="0" err="1"/>
              <a:t>understand</a:t>
            </a:r>
            <a:r>
              <a:rPr lang="fr-FR" dirty="0"/>
              <a:t> more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happening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k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flux. One of the drawbacks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precision</a:t>
            </a:r>
            <a:r>
              <a:rPr lang="fr-FR" dirty="0"/>
              <a:t> on fluence </a:t>
            </a:r>
            <a:r>
              <a:rPr lang="fr-FR" dirty="0" err="1"/>
              <a:t>delivered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173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global </a:t>
            </a:r>
            <a:r>
              <a:rPr lang="fr-FR" dirty="0" err="1"/>
              <a:t>behavior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. 4 </a:t>
            </a:r>
            <a:r>
              <a:rPr lang="fr-FR" dirty="0" err="1"/>
              <a:t>different</a:t>
            </a:r>
            <a:r>
              <a:rPr lang="fr-FR" dirty="0"/>
              <a:t> contributions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:  (1) the impact of 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lower</a:t>
            </a:r>
            <a:r>
              <a:rPr lang="fr-FR" dirty="0"/>
              <a:t> the Global CCE </a:t>
            </a:r>
            <a:r>
              <a:rPr lang="fr-FR" dirty="0" err="1"/>
              <a:t>without</a:t>
            </a:r>
            <a:r>
              <a:rPr lang="fr-FR" dirty="0"/>
              <a:t> fluence. In the case of </a:t>
            </a:r>
            <a:r>
              <a:rPr lang="fr-FR" dirty="0" err="1"/>
              <a:t>pCVD</a:t>
            </a:r>
            <a:r>
              <a:rPr lang="fr-FR" dirty="0"/>
              <a:t> </a:t>
            </a:r>
            <a:r>
              <a:rPr lang="fr-FR" dirty="0" err="1"/>
              <a:t>mainly</a:t>
            </a:r>
            <a:r>
              <a:rPr lang="fr-FR" dirty="0"/>
              <a:t>, </a:t>
            </a:r>
            <a:r>
              <a:rPr lang="fr-FR" dirty="0" err="1"/>
              <a:t>some</a:t>
            </a:r>
            <a:r>
              <a:rPr lang="fr-FR" dirty="0"/>
              <a:t> traps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filled</a:t>
            </a:r>
            <a:r>
              <a:rPr lang="fr-FR" dirty="0"/>
              <a:t>, and </a:t>
            </a:r>
            <a:r>
              <a:rPr lang="fr-FR" dirty="0" err="1"/>
              <a:t>create</a:t>
            </a:r>
            <a:r>
              <a:rPr lang="fr-FR" dirty="0"/>
              <a:t> an </a:t>
            </a:r>
            <a:r>
              <a:rPr lang="fr-FR" dirty="0" err="1"/>
              <a:t>increase</a:t>
            </a:r>
            <a:r>
              <a:rPr lang="fr-FR" dirty="0"/>
              <a:t> of the CCE </a:t>
            </a:r>
            <a:r>
              <a:rPr lang="fr-FR" dirty="0" err="1"/>
              <a:t>even</a:t>
            </a:r>
            <a:r>
              <a:rPr lang="fr-FR" dirty="0"/>
              <a:t>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accumulate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. (3) </a:t>
            </a:r>
            <a:r>
              <a:rPr lang="fr-FR" dirty="0" err="1"/>
              <a:t>inhomogeneity</a:t>
            </a:r>
            <a:r>
              <a:rPr lang="fr-FR" dirty="0"/>
              <a:t> of </a:t>
            </a:r>
            <a:r>
              <a:rPr lang="fr-FR" dirty="0" err="1"/>
              <a:t>defects</a:t>
            </a:r>
            <a:r>
              <a:rPr lang="fr-FR" dirty="0"/>
              <a:t> in the </a:t>
            </a:r>
            <a:r>
              <a:rPr lang="fr-FR" dirty="0" err="1"/>
              <a:t>crystal</a:t>
            </a:r>
            <a:r>
              <a:rPr lang="fr-FR" dirty="0"/>
              <a:t> can lead to a second plateau as </a:t>
            </a:r>
            <a:r>
              <a:rPr lang="fr-FR" dirty="0" err="1"/>
              <a:t>seen</a:t>
            </a:r>
            <a:r>
              <a:rPr lang="fr-FR" dirty="0"/>
              <a:t> on the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. (4) at </a:t>
            </a:r>
            <a:r>
              <a:rPr lang="fr-FR" dirty="0" err="1"/>
              <a:t>really</a:t>
            </a:r>
            <a:r>
              <a:rPr lang="fr-FR" dirty="0"/>
              <a:t> high fluence,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dominated</a:t>
            </a:r>
            <a:r>
              <a:rPr lang="fr-FR" dirty="0"/>
              <a:t> by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in the </a:t>
            </a:r>
            <a:r>
              <a:rPr lang="fr-FR" dirty="0" err="1"/>
              <a:t>crystal</a:t>
            </a:r>
            <a:r>
              <a:rPr lang="fr-FR" dirty="0"/>
              <a:t> due to radiations.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20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second contribution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explained</a:t>
            </a:r>
            <a:r>
              <a:rPr lang="fr-FR" dirty="0"/>
              <a:t> in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papers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has </a:t>
            </a:r>
            <a:r>
              <a:rPr lang="fr-FR" dirty="0" err="1"/>
              <a:t>seen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inhogeneous</a:t>
            </a:r>
            <a:r>
              <a:rPr lang="fr-FR" dirty="0"/>
              <a:t> </a:t>
            </a:r>
            <a:r>
              <a:rPr lang="fr-FR" dirty="0" err="1"/>
              <a:t>densities</a:t>
            </a:r>
            <a:r>
              <a:rPr lang="fr-FR" dirty="0"/>
              <a:t> of </a:t>
            </a:r>
            <a:r>
              <a:rPr lang="fr-FR" dirty="0" err="1"/>
              <a:t>defects</a:t>
            </a:r>
            <a:r>
              <a:rPr lang="fr-FR" dirty="0"/>
              <a:t> in one </a:t>
            </a:r>
            <a:r>
              <a:rPr lang="fr-FR" dirty="0" err="1"/>
              <a:t>sample</a:t>
            </a:r>
            <a:r>
              <a:rPr lang="fr-FR" dirty="0"/>
              <a:t>. For </a:t>
            </a:r>
            <a:r>
              <a:rPr lang="fr-FR" dirty="0" err="1"/>
              <a:t>example</a:t>
            </a:r>
            <a:r>
              <a:rPr lang="fr-FR" dirty="0"/>
              <a:t>, i </a:t>
            </a:r>
            <a:r>
              <a:rPr lang="fr-FR" dirty="0" err="1"/>
              <a:t>took</a:t>
            </a:r>
            <a:r>
              <a:rPr lang="fr-FR" dirty="0"/>
              <a:t> on </a:t>
            </a:r>
            <a:r>
              <a:rPr lang="fr-FR" dirty="0" err="1"/>
              <a:t>diamond</a:t>
            </a:r>
            <a:r>
              <a:rPr lang="fr-FR" dirty="0"/>
              <a:t>. I 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differents</a:t>
            </a:r>
            <a:r>
              <a:rPr lang="fr-FR" dirty="0"/>
              <a:t> zones.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numbers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zones. So the variation of CCE in </a:t>
            </a:r>
            <a:r>
              <a:rPr lang="fr-FR" dirty="0" err="1"/>
              <a:t>theses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cases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important.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irradiate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cumulate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number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zone </a:t>
            </a:r>
            <a:r>
              <a:rPr lang="fr-FR" dirty="0" err="1"/>
              <a:t>theorically</a:t>
            </a:r>
            <a:r>
              <a:rPr lang="fr-FR" dirty="0"/>
              <a:t>. This leads to an </a:t>
            </a:r>
            <a:r>
              <a:rPr lang="fr-FR" dirty="0" err="1"/>
              <a:t>homogenisation</a:t>
            </a:r>
            <a:r>
              <a:rPr lang="fr-FR" dirty="0"/>
              <a:t> of the </a:t>
            </a:r>
            <a:r>
              <a:rPr lang="fr-FR" dirty="0" err="1"/>
              <a:t>density</a:t>
            </a:r>
            <a:r>
              <a:rPr lang="fr-FR" dirty="0"/>
              <a:t> of </a:t>
            </a:r>
            <a:r>
              <a:rPr lang="fr-FR" dirty="0" err="1"/>
              <a:t>defects</a:t>
            </a:r>
            <a:r>
              <a:rPr lang="fr-FR" dirty="0"/>
              <a:t>, </a:t>
            </a:r>
            <a:r>
              <a:rPr lang="fr-FR" dirty="0" err="1"/>
              <a:t>because</a:t>
            </a:r>
            <a:r>
              <a:rPr lang="fr-FR" dirty="0"/>
              <a:t> de variation of </a:t>
            </a:r>
            <a:r>
              <a:rPr lang="fr-FR" dirty="0" err="1"/>
              <a:t>density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. As a </a:t>
            </a:r>
            <a:r>
              <a:rPr lang="fr-FR" dirty="0" err="1"/>
              <a:t>matter</a:t>
            </a:r>
            <a:r>
              <a:rPr lang="fr-FR" dirty="0"/>
              <a:t> of </a:t>
            </a:r>
            <a:r>
              <a:rPr lang="fr-FR" dirty="0" err="1"/>
              <a:t>fact</a:t>
            </a:r>
            <a:r>
              <a:rPr lang="fr-FR" dirty="0"/>
              <a:t>, CCE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variant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irraidated</a:t>
            </a:r>
            <a:r>
              <a:rPr lang="fr-FR" dirty="0"/>
              <a:t> zones. This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modelized</a:t>
            </a:r>
            <a:r>
              <a:rPr lang="fr-FR" dirty="0"/>
              <a:t> by </a:t>
            </a:r>
            <a:r>
              <a:rPr lang="fr-FR" dirty="0" err="1"/>
              <a:t>this</a:t>
            </a:r>
            <a:r>
              <a:rPr lang="fr-FR" dirty="0"/>
              <a:t> formula, </a:t>
            </a:r>
            <a:r>
              <a:rPr lang="fr-FR" dirty="0" err="1"/>
              <a:t>with</a:t>
            </a:r>
            <a:r>
              <a:rPr lang="fr-FR" dirty="0"/>
              <a:t> a fast component and a slow component. </a:t>
            </a:r>
          </a:p>
          <a:p>
            <a:r>
              <a:rPr lang="fr-FR" dirty="0"/>
              <a:t>In </a:t>
            </a:r>
            <a:r>
              <a:rPr lang="fr-FR" dirty="0" err="1"/>
              <a:t>our</a:t>
            </a:r>
            <a:r>
              <a:rPr lang="fr-FR" dirty="0"/>
              <a:t> case,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understood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CCE has been </a:t>
            </a:r>
            <a:r>
              <a:rPr lang="fr-FR" dirty="0" err="1"/>
              <a:t>affected</a:t>
            </a:r>
            <a:r>
              <a:rPr lang="fr-FR" dirty="0"/>
              <a:t> by </a:t>
            </a:r>
            <a:r>
              <a:rPr lang="fr-FR" dirty="0" err="1"/>
              <a:t>scattered</a:t>
            </a:r>
            <a:r>
              <a:rPr lang="fr-FR" dirty="0"/>
              <a:t> particules, </a:t>
            </a:r>
            <a:r>
              <a:rPr lang="fr-FR" dirty="0" err="1"/>
              <a:t>because</a:t>
            </a:r>
            <a:r>
              <a:rPr lang="fr-FR" dirty="0"/>
              <a:t> of the </a:t>
            </a:r>
            <a:r>
              <a:rPr lang="fr-FR" dirty="0" err="1"/>
              <a:t>procimity</a:t>
            </a:r>
            <a:r>
              <a:rPr lang="fr-FR" dirty="0"/>
              <a:t> of the </a:t>
            </a:r>
            <a:r>
              <a:rPr lang="fr-FR" dirty="0" err="1"/>
              <a:t>irradiated</a:t>
            </a:r>
            <a:r>
              <a:rPr lang="fr-FR" dirty="0"/>
              <a:t> spots.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4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radiation </a:t>
            </a:r>
            <a:r>
              <a:rPr lang="fr-FR" dirty="0" err="1"/>
              <a:t>tolerance</a:t>
            </a:r>
            <a:r>
              <a:rPr lang="fr-FR" dirty="0"/>
              <a:t> ? (clic)</a:t>
            </a:r>
          </a:p>
          <a:p>
            <a:r>
              <a:rPr lang="fr-FR" dirty="0"/>
              <a:t>Multiple </a:t>
            </a:r>
            <a:r>
              <a:rPr lang="fr-FR" dirty="0" err="1"/>
              <a:t>fields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radations</a:t>
            </a:r>
            <a:r>
              <a:rPr lang="fr-FR" dirty="0"/>
              <a:t> are important to 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or </a:t>
            </a:r>
            <a:r>
              <a:rPr lang="fr-FR" dirty="0" err="1"/>
              <a:t>even</a:t>
            </a:r>
            <a:r>
              <a:rPr lang="fr-FR" dirty="0"/>
              <a:t> are the </a:t>
            </a:r>
            <a:r>
              <a:rPr lang="fr-FR" dirty="0" err="1"/>
              <a:t>targetted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: spatial, high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, or </a:t>
            </a:r>
            <a:r>
              <a:rPr lang="fr-FR" dirty="0" err="1"/>
              <a:t>medical</a:t>
            </a:r>
            <a:r>
              <a:rPr lang="fr-FR" dirty="0"/>
              <a:t> applications. I </a:t>
            </a:r>
            <a:r>
              <a:rPr lang="fr-FR" dirty="0" err="1"/>
              <a:t>participate</a:t>
            </a:r>
            <a:r>
              <a:rPr lang="fr-FR" dirty="0"/>
              <a:t> to a detector </a:t>
            </a:r>
            <a:r>
              <a:rPr lang="fr-FR" dirty="0" err="1"/>
              <a:t>development</a:t>
            </a:r>
            <a:r>
              <a:rPr lang="fr-FR" dirty="0"/>
              <a:t> for </a:t>
            </a:r>
            <a:r>
              <a:rPr lang="fr-FR" dirty="0" err="1"/>
              <a:t>beam</a:t>
            </a:r>
            <a:r>
              <a:rPr lang="fr-FR" dirty="0"/>
              <a:t> monitoring, </a:t>
            </a:r>
            <a:r>
              <a:rPr lang="fr-FR" dirty="0" err="1"/>
              <a:t>particularly</a:t>
            </a:r>
            <a:r>
              <a:rPr lang="fr-FR" dirty="0"/>
              <a:t> for high flux of light ions for radiation </a:t>
            </a:r>
            <a:r>
              <a:rPr lang="fr-FR" dirty="0" err="1"/>
              <a:t>therapy</a:t>
            </a:r>
            <a:r>
              <a:rPr lang="fr-FR" dirty="0"/>
              <a:t> (clic). In </a:t>
            </a:r>
            <a:r>
              <a:rPr lang="fr-FR" dirty="0" err="1"/>
              <a:t>conventinal</a:t>
            </a:r>
            <a:r>
              <a:rPr lang="fr-FR" dirty="0"/>
              <a:t> </a:t>
            </a:r>
            <a:r>
              <a:rPr lang="fr-FR" dirty="0" err="1"/>
              <a:t>radiotherapy</a:t>
            </a:r>
            <a:r>
              <a:rPr lang="fr-FR" dirty="0"/>
              <a:t>, X rays are </a:t>
            </a:r>
            <a:r>
              <a:rPr lang="fr-FR" dirty="0" err="1"/>
              <a:t>used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irradiate</a:t>
            </a:r>
            <a:r>
              <a:rPr lang="fr-FR" dirty="0"/>
              <a:t> </a:t>
            </a:r>
            <a:r>
              <a:rPr lang="fr-FR" dirty="0" err="1"/>
              <a:t>healthy</a:t>
            </a:r>
            <a:r>
              <a:rPr lang="fr-FR" dirty="0"/>
              <a:t> tissues </a:t>
            </a:r>
            <a:r>
              <a:rPr lang="fr-FR" dirty="0" err="1"/>
              <a:t>before</a:t>
            </a:r>
            <a:r>
              <a:rPr lang="fr-FR" dirty="0"/>
              <a:t> and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targetted</a:t>
            </a:r>
            <a:r>
              <a:rPr lang="fr-FR" dirty="0"/>
              <a:t> tissues, the </a:t>
            </a:r>
            <a:r>
              <a:rPr lang="fr-FR" dirty="0" err="1"/>
              <a:t>tumor</a:t>
            </a:r>
            <a:r>
              <a:rPr lang="fr-FR" dirty="0"/>
              <a:t>. Light ions </a:t>
            </a:r>
            <a:r>
              <a:rPr lang="fr-FR" dirty="0" err="1"/>
              <a:t>got</a:t>
            </a:r>
            <a:r>
              <a:rPr lang="fr-FR" dirty="0"/>
              <a:t> a </a:t>
            </a:r>
            <a:r>
              <a:rPr lang="fr-FR" dirty="0" err="1"/>
              <a:t>peaked</a:t>
            </a:r>
            <a:r>
              <a:rPr lang="fr-FR" dirty="0"/>
              <a:t> dose </a:t>
            </a:r>
            <a:r>
              <a:rPr lang="fr-FR" dirty="0" err="1"/>
              <a:t>deposition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helps</a:t>
            </a:r>
            <a:r>
              <a:rPr lang="fr-FR" dirty="0"/>
              <a:t> to not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healthy</a:t>
            </a:r>
            <a:r>
              <a:rPr lang="fr-FR" dirty="0"/>
              <a:t> tissues.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888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DIAMMONI detector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developped</a:t>
            </a:r>
            <a:r>
              <a:rPr lang="fr-FR" dirty="0"/>
              <a:t> for light ion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r>
              <a:rPr lang="fr-FR" dirty="0"/>
              <a:t>, </a:t>
            </a:r>
            <a:r>
              <a:rPr lang="fr-FR" dirty="0" err="1"/>
              <a:t>such</a:t>
            </a:r>
            <a:r>
              <a:rPr lang="fr-FR" dirty="0"/>
              <a:t> as cyclotron. The first prototype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at </a:t>
            </a:r>
            <a:r>
              <a:rPr lang="fr-FR" dirty="0" err="1"/>
              <a:t>arronax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april</a:t>
            </a:r>
            <a:r>
              <a:rPr lang="fr-FR" dirty="0"/>
              <a:t>. </a:t>
            </a:r>
            <a:r>
              <a:rPr lang="fr-FR" dirty="0" err="1"/>
              <a:t>Arronax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cyclotron </a:t>
            </a:r>
            <a:r>
              <a:rPr lang="fr-FR" dirty="0" err="1"/>
              <a:t>accelerating</a:t>
            </a:r>
            <a:r>
              <a:rPr lang="fr-FR" dirty="0"/>
              <a:t> protons alpha and </a:t>
            </a:r>
            <a:r>
              <a:rPr lang="fr-FR" dirty="0" err="1"/>
              <a:t>deuteriums</a:t>
            </a:r>
            <a:r>
              <a:rPr lang="fr-FR" dirty="0"/>
              <a:t> to 70 MeV.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11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‘</a:t>
            </a:r>
            <a:r>
              <a:rPr lang="fr-FR" dirty="0" err="1"/>
              <a:t>ll</a:t>
            </a:r>
            <a:r>
              <a:rPr lang="fr-FR" dirty="0"/>
              <a:t> tell me !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the radiation detector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use.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it</a:t>
            </a:r>
            <a:r>
              <a:rPr lang="fr-FR" dirty="0"/>
              <a:t> as a </a:t>
            </a:r>
            <a:r>
              <a:rPr lang="fr-FR" dirty="0" err="1"/>
              <a:t>solid</a:t>
            </a:r>
            <a:r>
              <a:rPr lang="fr-FR" dirty="0"/>
              <a:t> state </a:t>
            </a:r>
            <a:r>
              <a:rPr lang="fr-FR" dirty="0" err="1"/>
              <a:t>ionization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. </a:t>
            </a:r>
            <a:r>
              <a:rPr lang="fr-FR" dirty="0" err="1"/>
              <a:t>Electrons</a:t>
            </a:r>
            <a:r>
              <a:rPr lang="fr-FR" dirty="0"/>
              <a:t> and </a:t>
            </a:r>
            <a:r>
              <a:rPr lang="fr-FR" dirty="0" err="1"/>
              <a:t>holes</a:t>
            </a:r>
            <a:r>
              <a:rPr lang="fr-FR" dirty="0"/>
              <a:t> are </a:t>
            </a:r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path</a:t>
            </a:r>
            <a:r>
              <a:rPr lang="fr-FR" dirty="0"/>
              <a:t>. </a:t>
            </a:r>
            <a:r>
              <a:rPr lang="fr-FR" dirty="0" err="1"/>
              <a:t>Thanks</a:t>
            </a:r>
            <a:r>
              <a:rPr lang="fr-FR" dirty="0"/>
              <a:t> to 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, </a:t>
            </a:r>
            <a:r>
              <a:rPr lang="fr-FR" dirty="0" err="1"/>
              <a:t>theses</a:t>
            </a:r>
            <a:r>
              <a:rPr lang="fr-FR" dirty="0"/>
              <a:t> charge carriers drift. This signal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read</a:t>
            </a:r>
            <a:r>
              <a:rPr lang="fr-FR" dirty="0"/>
              <a:t> by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readout</a:t>
            </a:r>
            <a:r>
              <a:rPr lang="fr-FR" dirty="0"/>
              <a:t> </a:t>
            </a:r>
            <a:r>
              <a:rPr lang="fr-FR" dirty="0" err="1"/>
              <a:t>electronic</a:t>
            </a:r>
            <a:r>
              <a:rPr lang="fr-FR" dirty="0"/>
              <a:t>. </a:t>
            </a:r>
          </a:p>
          <a:p>
            <a:r>
              <a:rPr lang="fr-FR" dirty="0"/>
              <a:t>Our </a:t>
            </a:r>
            <a:r>
              <a:rPr lang="fr-FR" dirty="0" err="1"/>
              <a:t>samples</a:t>
            </a:r>
            <a:r>
              <a:rPr lang="fr-FR" dirty="0"/>
              <a:t> are </a:t>
            </a:r>
            <a:r>
              <a:rPr lang="fr-FR" dirty="0" err="1"/>
              <a:t>metallized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thin</a:t>
            </a:r>
            <a:r>
              <a:rPr lang="fr-FR" dirty="0"/>
              <a:t> layer of aluminium, and </a:t>
            </a:r>
            <a:r>
              <a:rPr lang="fr-FR" dirty="0" err="1"/>
              <a:t>integrated</a:t>
            </a:r>
            <a:r>
              <a:rPr lang="fr-FR" dirty="0"/>
              <a:t> to a PCB.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1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must </a:t>
            </a: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flux and fluence first.</a:t>
            </a:r>
          </a:p>
          <a:p>
            <a:r>
              <a:rPr lang="fr-FR" dirty="0"/>
              <a:t>If </a:t>
            </a:r>
            <a:r>
              <a:rPr lang="fr-FR" dirty="0" err="1"/>
              <a:t>we</a:t>
            </a:r>
            <a:r>
              <a:rPr lang="fr-FR" dirty="0"/>
              <a:t> imagine a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radiations.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crossing</a:t>
            </a:r>
            <a:r>
              <a:rPr lang="fr-FR" dirty="0"/>
              <a:t> the detector. First 8 </a:t>
            </a:r>
            <a:r>
              <a:rPr lang="fr-FR" dirty="0" err="1"/>
              <a:t>particles</a:t>
            </a:r>
            <a:r>
              <a:rPr lang="fr-FR" dirty="0"/>
              <a:t> are </a:t>
            </a:r>
            <a:r>
              <a:rPr lang="fr-FR" dirty="0" err="1"/>
              <a:t>crossing</a:t>
            </a:r>
            <a:r>
              <a:rPr lang="fr-FR" dirty="0"/>
              <a:t>, flux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number</a:t>
            </a:r>
            <a:r>
              <a:rPr lang="fr-FR" dirty="0"/>
              <a:t> par cm² per second. </a:t>
            </a:r>
            <a:r>
              <a:rPr lang="fr-FR" dirty="0" err="1"/>
              <a:t>Lets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1 sec irradiation. So </a:t>
            </a:r>
            <a:r>
              <a:rPr lang="fr-FR" dirty="0" err="1"/>
              <a:t>it’s</a:t>
            </a:r>
            <a:r>
              <a:rPr lang="fr-FR" dirty="0"/>
              <a:t> a flux of 8. fluence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cumulated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particles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8 </a:t>
            </a:r>
            <a:r>
              <a:rPr lang="fr-FR" dirty="0" err="1"/>
              <a:t>also</a:t>
            </a:r>
            <a:r>
              <a:rPr lang="fr-FR" dirty="0"/>
              <a:t>. </a:t>
            </a:r>
            <a:r>
              <a:rPr lang="fr-FR" dirty="0" err="1"/>
              <a:t>After</a:t>
            </a:r>
            <a:r>
              <a:rPr lang="fr-FR" dirty="0"/>
              <a:t> the irradiation, flux </a:t>
            </a:r>
            <a:r>
              <a:rPr lang="fr-FR" dirty="0" err="1"/>
              <a:t>coming</a:t>
            </a:r>
            <a:r>
              <a:rPr lang="fr-FR" dirty="0"/>
              <a:t> back to 0, not fluence. And </a:t>
            </a:r>
            <a:r>
              <a:rPr lang="fr-FR" dirty="0" err="1"/>
              <a:t>so</a:t>
            </a:r>
            <a:r>
              <a:rPr lang="fr-FR" dirty="0"/>
              <a:t> on and </a:t>
            </a:r>
            <a:r>
              <a:rPr lang="fr-FR" dirty="0" err="1"/>
              <a:t>so</a:t>
            </a:r>
            <a:r>
              <a:rPr lang="fr-FR" dirty="0"/>
              <a:t> far, fluence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increasing</a:t>
            </a:r>
            <a:r>
              <a:rPr lang="fr-FR" dirty="0"/>
              <a:t> and the flux show the speed of </a:t>
            </a:r>
            <a:r>
              <a:rPr lang="fr-FR" dirty="0" err="1"/>
              <a:t>delivery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78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future </a:t>
            </a:r>
            <a:r>
              <a:rPr lang="fr-FR" dirty="0" err="1"/>
              <a:t>experiments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discuss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 proton </a:t>
            </a:r>
            <a:r>
              <a:rPr lang="fr-FR" dirty="0" err="1"/>
              <a:t>beam</a:t>
            </a:r>
            <a:r>
              <a:rPr lang="fr-FR" dirty="0"/>
              <a:t> of 68 MeV or 64 MeV alpha. A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arrives on a first </a:t>
            </a:r>
            <a:r>
              <a:rPr lang="fr-FR" dirty="0" err="1"/>
              <a:t>collimator</a:t>
            </a:r>
            <a:r>
              <a:rPr lang="fr-FR" dirty="0"/>
              <a:t> </a:t>
            </a:r>
            <a:r>
              <a:rPr lang="fr-FR" dirty="0" err="1"/>
              <a:t>selecting</a:t>
            </a:r>
            <a:r>
              <a:rPr lang="fr-FR" dirty="0"/>
              <a:t> a part of the </a:t>
            </a:r>
            <a:r>
              <a:rPr lang="fr-FR" dirty="0" err="1"/>
              <a:t>beam</a:t>
            </a:r>
            <a:r>
              <a:rPr lang="fr-FR" dirty="0"/>
              <a:t>. A second one made of </a:t>
            </a:r>
            <a:r>
              <a:rPr lang="fr-FR" dirty="0" err="1"/>
              <a:t>tungsten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selecting</a:t>
            </a:r>
            <a:r>
              <a:rPr lang="fr-FR" dirty="0"/>
              <a:t> more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as to </a:t>
            </a:r>
            <a:r>
              <a:rPr lang="fr-FR" dirty="0" err="1"/>
              <a:t>reach</a:t>
            </a:r>
            <a:r>
              <a:rPr lang="fr-FR" dirty="0"/>
              <a:t> a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diameter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as to </a:t>
            </a:r>
            <a:r>
              <a:rPr lang="fr-FR" dirty="0" err="1"/>
              <a:t>irradiate</a:t>
            </a:r>
            <a:r>
              <a:rPr lang="fr-FR" dirty="0"/>
              <a:t> on multiple points one single </a:t>
            </a:r>
            <a:r>
              <a:rPr lang="fr-FR" dirty="0" err="1"/>
              <a:t>diamond</a:t>
            </a:r>
            <a:r>
              <a:rPr lang="fr-FR" dirty="0"/>
              <a:t>. </a:t>
            </a:r>
            <a:r>
              <a:rPr lang="fr-FR" dirty="0" err="1"/>
              <a:t>However</a:t>
            </a:r>
            <a:r>
              <a:rPr lang="fr-FR" dirty="0"/>
              <a:t>, </a:t>
            </a:r>
            <a:r>
              <a:rPr lang="fr-FR" dirty="0" err="1"/>
              <a:t>scattered</a:t>
            </a:r>
            <a:r>
              <a:rPr lang="fr-FR" dirty="0"/>
              <a:t> protons are </a:t>
            </a:r>
            <a:r>
              <a:rPr lang="fr-FR" dirty="0" err="1"/>
              <a:t>generated</a:t>
            </a:r>
            <a:r>
              <a:rPr lang="fr-FR" dirty="0"/>
              <a:t> by the last </a:t>
            </a:r>
            <a:r>
              <a:rPr lang="fr-FR" dirty="0" err="1"/>
              <a:t>collimator</a:t>
            </a:r>
            <a:r>
              <a:rPr lang="fr-FR" dirty="0"/>
              <a:t>, and </a:t>
            </a:r>
            <a:r>
              <a:rPr lang="fr-FR" dirty="0" err="1"/>
              <a:t>it</a:t>
            </a:r>
            <a:r>
              <a:rPr lang="fr-FR" dirty="0"/>
              <a:t> has </a:t>
            </a:r>
            <a:r>
              <a:rPr lang="fr-FR" dirty="0" err="1"/>
              <a:t>its</a:t>
            </a:r>
            <a:r>
              <a:rPr lang="fr-FR" dirty="0"/>
              <a:t> importance.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72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Detector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connected</a:t>
            </a:r>
            <a:r>
              <a:rPr lang="fr-FR" dirty="0"/>
              <a:t> on one </a:t>
            </a:r>
            <a:r>
              <a:rPr lang="fr-FR" dirty="0" err="1"/>
              <a:t>side</a:t>
            </a:r>
            <a:r>
              <a:rPr lang="fr-FR" dirty="0"/>
              <a:t> to an oscilloscope for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induced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. On the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, a </a:t>
            </a:r>
            <a:r>
              <a:rPr lang="fr-FR" dirty="0" err="1"/>
              <a:t>capacitor</a:t>
            </a:r>
            <a:r>
              <a:rPr lang="fr-FR" dirty="0"/>
              <a:t> and high voltage </a:t>
            </a:r>
            <a:r>
              <a:rPr lang="fr-FR" dirty="0" err="1"/>
              <a:t>allow</a:t>
            </a:r>
            <a:r>
              <a:rPr lang="fr-FR" dirty="0"/>
              <a:t> the conservation of the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time.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69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experiment</a:t>
            </a:r>
            <a:r>
              <a:rPr lang="fr-FR" dirty="0"/>
              <a:t> :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64 MeV alpha </a:t>
            </a:r>
            <a:r>
              <a:rPr lang="fr-FR" dirty="0" err="1"/>
              <a:t>particle</a:t>
            </a:r>
            <a:r>
              <a:rPr lang="fr-FR" dirty="0"/>
              <a:t>. A </a:t>
            </a:r>
            <a:r>
              <a:rPr lang="fr-FR" dirty="0" err="1"/>
              <a:t>really</a:t>
            </a:r>
            <a:r>
              <a:rPr lang="fr-FR" dirty="0"/>
              <a:t> pure </a:t>
            </a:r>
            <a:r>
              <a:rPr lang="fr-FR" dirty="0" err="1"/>
              <a:t>sCVD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 of 550 µm </a:t>
            </a:r>
            <a:r>
              <a:rPr lang="fr-FR" dirty="0" err="1"/>
              <a:t>thickness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, </a:t>
            </a:r>
            <a:r>
              <a:rPr lang="fr-FR" dirty="0" err="1"/>
              <a:t>nd</a:t>
            </a:r>
            <a:r>
              <a:rPr lang="fr-FR" dirty="0"/>
              <a:t> </a:t>
            </a:r>
            <a:r>
              <a:rPr lang="fr-FR" dirty="0" err="1"/>
              <a:t>targetted</a:t>
            </a:r>
            <a:r>
              <a:rPr lang="fr-FR" dirty="0"/>
              <a:t> on 5 </a:t>
            </a:r>
            <a:r>
              <a:rPr lang="fr-FR" dirty="0" err="1"/>
              <a:t>different</a:t>
            </a:r>
            <a:r>
              <a:rPr lang="fr-FR" dirty="0"/>
              <a:t> points, at </a:t>
            </a:r>
            <a:r>
              <a:rPr lang="fr-FR" dirty="0" err="1"/>
              <a:t>different</a:t>
            </a:r>
            <a:r>
              <a:rPr lang="fr-FR" dirty="0"/>
              <a:t> flux, and </a:t>
            </a:r>
            <a:r>
              <a:rPr lang="fr-FR" dirty="0" err="1"/>
              <a:t>approximately</a:t>
            </a:r>
            <a:r>
              <a:rPr lang="fr-FR" dirty="0"/>
              <a:t> </a:t>
            </a:r>
            <a:r>
              <a:rPr lang="fr-FR" dirty="0" err="1"/>
              <a:t>same</a:t>
            </a:r>
            <a:r>
              <a:rPr lang="fr-FR" dirty="0"/>
              <a:t> fluence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297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are the </a:t>
            </a:r>
            <a:r>
              <a:rPr lang="fr-FR" dirty="0" err="1"/>
              <a:t>result</a:t>
            </a:r>
            <a:r>
              <a:rPr lang="fr-FR" dirty="0"/>
              <a:t> of charge collection </a:t>
            </a:r>
            <a:r>
              <a:rPr lang="fr-FR" dirty="0" err="1"/>
              <a:t>efficiency</a:t>
            </a:r>
            <a:r>
              <a:rPr lang="fr-FR" dirty="0"/>
              <a:t> per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fluence.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decrease</a:t>
            </a:r>
            <a:r>
              <a:rPr lang="fr-FR" dirty="0"/>
              <a:t> of the CCE </a:t>
            </a:r>
            <a:r>
              <a:rPr lang="fr-FR" dirty="0" err="1"/>
              <a:t>with</a:t>
            </a:r>
            <a:r>
              <a:rPr lang="fr-FR" dirty="0"/>
              <a:t> fluence. </a:t>
            </a:r>
            <a:r>
              <a:rPr lang="fr-FR" dirty="0" err="1"/>
              <a:t>Also</a:t>
            </a:r>
            <a:r>
              <a:rPr lang="fr-FR" dirty="0"/>
              <a:t>, a </a:t>
            </a:r>
            <a:r>
              <a:rPr lang="fr-FR" dirty="0" err="1"/>
              <a:t>behavior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flux : the </a:t>
            </a:r>
            <a:r>
              <a:rPr lang="fr-FR" dirty="0" err="1"/>
              <a:t>higher</a:t>
            </a:r>
            <a:r>
              <a:rPr lang="fr-FR" dirty="0"/>
              <a:t> the flux </a:t>
            </a:r>
            <a:r>
              <a:rPr lang="fr-FR" dirty="0" err="1"/>
              <a:t>is</a:t>
            </a:r>
            <a:r>
              <a:rPr lang="fr-FR" dirty="0"/>
              <a:t>, the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CCE. A CCE model has been </a:t>
            </a:r>
            <a:r>
              <a:rPr lang="fr-FR" dirty="0" err="1"/>
              <a:t>developed</a:t>
            </a:r>
            <a:r>
              <a:rPr lang="fr-FR" dirty="0"/>
              <a:t> by RD42 Collaboration. </a:t>
            </a:r>
            <a:r>
              <a:rPr lang="fr-FR" dirty="0" err="1"/>
              <a:t>We</a:t>
            </a:r>
            <a:r>
              <a:rPr lang="fr-FR" dirty="0"/>
              <a:t> observe </a:t>
            </a:r>
            <a:r>
              <a:rPr lang="fr-FR" dirty="0" err="1"/>
              <a:t>damge</a:t>
            </a:r>
            <a:r>
              <a:rPr lang="fr-FR" dirty="0"/>
              <a:t> constant k </a:t>
            </a:r>
            <a:r>
              <a:rPr lang="fr-FR" dirty="0" err="1"/>
              <a:t>was</a:t>
            </a:r>
            <a:r>
              <a:rPr lang="fr-FR" dirty="0"/>
              <a:t> constant </a:t>
            </a:r>
            <a:r>
              <a:rPr lang="fr-FR" dirty="0" err="1"/>
              <a:t>with</a:t>
            </a:r>
            <a:r>
              <a:rPr lang="fr-FR" dirty="0"/>
              <a:t> flux. This </a:t>
            </a:r>
            <a:r>
              <a:rPr lang="fr-FR" dirty="0" err="1"/>
              <a:t>paramater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to </a:t>
            </a:r>
            <a:r>
              <a:rPr lang="fr-FR" dirty="0" err="1"/>
              <a:t>depend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and type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Paramètre 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C1F0A-A76A-4B0E-8C73-257C2EBDEC8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01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15FA5-C60F-41E8-9407-846AFDCE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E199A7-EA07-428D-88C3-E95ABBA42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6F6C13-C4E6-4934-BFF7-A6A7A6ED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42A9-314F-4C6F-9EC2-2E6092511A91}" type="datetime1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E0E183-127D-4561-BE16-4D223CE4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A59982-6D01-4DCB-8DA9-3AD349AF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86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F2FF2-C947-496A-A639-0D6139B1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AFFADD-72DC-4F3D-A02E-495ADDA6A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536514-9ABD-4EE8-A734-B8FC3110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9964-1CFE-41EA-82FE-DDA01FB948C4}" type="datetime1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B8A067-D0D7-4AB8-B392-31671FD3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B6472C-D484-48C2-B07D-B30A7C13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22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A7FA29-76A0-4EA7-B6AB-C518C5364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FC42A7-CCE7-49E0-9740-8C236FF9C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D51BA-4F89-4696-8D5D-369E1CF9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B153-CAAB-43D9-99DD-813D43571D3C}" type="datetime1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8963D6-CEFB-4F3B-A2A4-1D2FE7AF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326D0-624F-408D-B1F1-C945D456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84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C51CC2-6482-4D5C-A395-41A4CAEF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0A5C2D-E95D-4A3E-BABA-3DC04D7D3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AB117E-DD24-4FFC-8C52-286F30BD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8AE3-F915-4189-A834-76E385097C2B}" type="datetime1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414025-F7D1-41D2-BF39-3F0E9A33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5544D5-C118-4982-ADC7-F074C252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61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7027C-A318-449B-8422-522BD7B2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90BA1F-24DA-474C-B04E-CE46F6AB9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5D43D6-204C-4693-8A1C-B1E28BF2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2606-0685-4E8F-A965-FE2AEE1A1180}" type="datetime1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C3325-F5EB-4FE5-B87F-C5104B58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1D6BCF-4EEE-4FDF-A096-B78D3D3E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51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0777A-AC0B-4F63-B84C-93852AE3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848E88-C7C2-47A1-87CF-774F47667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9DF4DA-9A21-404C-BDA4-346DF2390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5B281A-E4D7-4216-B3F9-BDD7F3DD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506-7981-4771-B2C4-BAE9184CA817}" type="datetime1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808A39-7616-4367-BE44-CB1CFA5C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CEB57C-0BEC-4083-A507-278720A3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25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4CAE79-385D-4D5C-AA87-B4683056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07DCCD-41F9-4B90-8FDA-9355731F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EFB4DF-F9AC-4217-8C59-AEE0D95A6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4802A2-4FB0-45E3-BBF9-1CBF7E3D0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F7D36C-E616-4929-BC91-7603F8BB9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3D68F9-56C5-40DB-ADB0-F1E349A4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7A97-5545-47ED-B7B2-FF9F71C3EA70}" type="datetime1">
              <a:rPr lang="fr-FR" smtClean="0"/>
              <a:t>25/06/2024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97BA5-4A9E-49C6-8A3B-371E3230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B2AC0F-D70A-43A9-A573-4BD91A9C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03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206CE-0187-4CBF-9300-C4A9058A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A79606-F6FB-4C2E-A577-75F1F738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66D4F-4C5C-4895-888A-C4CFC7BC416F}" type="datetime1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9C521B-C5CD-4785-95D9-2DFED3DC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917119-170D-4BA8-8D1F-2D4AC56E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78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8E1B47-9A62-4A80-BE3A-68618E67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3CE8-0090-4E38-8D59-F4B7EA97969E}" type="datetime1">
              <a:rPr lang="fr-FR" smtClean="0"/>
              <a:t>25/06/2024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F02B22-AEA9-400A-BC82-A8512AD9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EB62B6-5559-4C81-BEE4-F255FDE0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76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2B910-EB46-4B02-92F7-82682E13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B8563D-BAB3-4086-91D7-5FC0460F9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73A834-C818-4251-AC3C-196BAE69E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05D293-31AA-4235-9CC3-74610677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0002-C683-48D1-875D-8F2520571AC9}" type="datetime1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B849EC-AD7E-483C-9216-4DCF8325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83E47E-9C06-4245-8EF3-3812F636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10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058E2-88DD-44DF-9617-59B6D2BC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7F0C141-64BB-4A95-B3EE-5D7DBAC87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9FCD41-AE65-4F96-8FFC-BCA146A80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B23107-ED1D-4A73-8ACE-D27AEF14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D93A-678D-44B0-AA21-5F0CDE70A558}" type="datetime1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D0DD61-0E7C-427F-B2F9-0E70AE10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FC9AAC-7E52-453D-BA7D-2A91CC32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9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475C86-BBE6-48C6-BBA5-2468E758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81BEE5-F563-4912-B47D-41471F1B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686BD9-88A5-4E3A-B125-C441FE0CA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5AD02-1EA8-4EDB-AD44-C67940F26A25}" type="datetime1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B45AD4-7427-4704-B7CC-9CCA5691F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9301DD-7DC1-4190-909B-4234119BB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9AD92-7672-4546-8E7F-946A507A7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47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.jpg"/><Relationship Id="rId3" Type="http://schemas.openxmlformats.org/officeDocument/2006/relationships/image" Target="../media/image35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4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jp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1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40.png"/><Relationship Id="rId5" Type="http://schemas.openxmlformats.org/officeDocument/2006/relationships/image" Target="../media/image45.png"/><Relationship Id="rId10" Type="http://schemas.openxmlformats.org/officeDocument/2006/relationships/image" Target="../media/image430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18.png"/><Relationship Id="rId12" Type="http://schemas.openxmlformats.org/officeDocument/2006/relationships/image" Target="../media/image5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49.png"/><Relationship Id="rId9" Type="http://schemas.openxmlformats.org/officeDocument/2006/relationships/image" Target="../media/image17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12" Type="http://schemas.openxmlformats.org/officeDocument/2006/relationships/image" Target="../media/image5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51.png"/><Relationship Id="rId9" Type="http://schemas.openxmlformats.org/officeDocument/2006/relationships/image" Target="../media/image18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1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9.png"/><Relationship Id="rId5" Type="http://schemas.openxmlformats.org/officeDocument/2006/relationships/image" Target="../media/image19.png"/><Relationship Id="rId10" Type="http://schemas.openxmlformats.org/officeDocument/2006/relationships/image" Target="../media/image6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0.png"/><Relationship Id="rId7" Type="http://schemas.openxmlformats.org/officeDocument/2006/relationships/image" Target="../media/image37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E84A9-1899-4ED5-B336-3ACCA76D5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899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</a:rPr>
              <a:t>Radiation </a:t>
            </a:r>
            <a:r>
              <a:rPr lang="fr-FR" dirty="0" err="1">
                <a:solidFill>
                  <a:srgbClr val="002060"/>
                </a:solidFill>
              </a:rPr>
              <a:t>tolerance</a:t>
            </a:r>
            <a:r>
              <a:rPr lang="fr-FR" dirty="0">
                <a:solidFill>
                  <a:srgbClr val="002060"/>
                </a:solidFill>
              </a:rPr>
              <a:t> </a:t>
            </a:r>
            <a:br>
              <a:rPr lang="fr-FR" dirty="0">
                <a:solidFill>
                  <a:srgbClr val="002060"/>
                </a:solidFill>
              </a:rPr>
            </a:br>
            <a:r>
              <a:rPr lang="fr-FR" dirty="0">
                <a:solidFill>
                  <a:srgbClr val="002060"/>
                </a:solidFill>
              </a:rPr>
              <a:t>of </a:t>
            </a:r>
            <a:r>
              <a:rPr lang="fr-FR" dirty="0" err="1">
                <a:solidFill>
                  <a:srgbClr val="002060"/>
                </a:solidFill>
              </a:rPr>
              <a:t>diamond</a:t>
            </a:r>
            <a:r>
              <a:rPr lang="fr-FR" dirty="0">
                <a:solidFill>
                  <a:srgbClr val="002060"/>
                </a:solidFill>
              </a:rPr>
              <a:t> detector : </a:t>
            </a:r>
            <a:br>
              <a:rPr lang="fr-FR" dirty="0">
                <a:solidFill>
                  <a:srgbClr val="002060"/>
                </a:solidFill>
              </a:rPr>
            </a:br>
            <a:r>
              <a:rPr lang="fr-FR" dirty="0">
                <a:solidFill>
                  <a:srgbClr val="002060"/>
                </a:solidFill>
              </a:rPr>
              <a:t>flux and  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E30D96-DDDB-4932-99F6-B51ADD015B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Robin Molle</a:t>
            </a:r>
          </a:p>
          <a:p>
            <a:r>
              <a:rPr lang="fr-FR" dirty="0"/>
              <a:t>Marie-Laure Gallin-Martel, Pierre </a:t>
            </a:r>
            <a:r>
              <a:rPr lang="fr-FR" dirty="0" err="1"/>
              <a:t>Everaere</a:t>
            </a:r>
            <a:r>
              <a:rPr lang="fr-FR" dirty="0"/>
              <a:t>, Charbel </a:t>
            </a:r>
            <a:r>
              <a:rPr lang="fr-FR" dirty="0" err="1"/>
              <a:t>Koumeir</a:t>
            </a:r>
            <a:endParaRPr lang="fr-FR" dirty="0"/>
          </a:p>
        </p:txBody>
      </p:sp>
      <p:pic>
        <p:nvPicPr>
          <p:cNvPr id="4" name="Picture 2" descr="Laboratoire de Physique Subatomique &amp; Cosmologie (@LPSCGrenoble) / X">
            <a:extLst>
              <a:ext uri="{FF2B5EF4-FFF2-40B4-BE49-F238E27FC236}">
                <a16:creationId xmlns:a16="http://schemas.microsoft.com/office/drawing/2014/main" id="{63BF7B66-003E-4018-9009-B55E26BA3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 b="17051"/>
          <a:stretch/>
        </p:blipFill>
        <p:spPr bwMode="auto">
          <a:xfrm>
            <a:off x="0" y="5666509"/>
            <a:ext cx="1789506" cy="119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509505-8C0A-49F1-8860-899E7D60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14347-512C-43C1-8D44-C7195EC1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813036-0097-45AC-922A-D092561ECAE8}"/>
              </a:ext>
            </a:extLst>
          </p:cNvPr>
          <p:cNvSpPr txBox="1">
            <a:spLocks/>
          </p:cNvSpPr>
          <p:nvPr/>
        </p:nvSpPr>
        <p:spPr>
          <a:xfrm>
            <a:off x="-695960" y="112567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dirty="0">
                <a:solidFill>
                  <a:srgbClr val="FF0000"/>
                </a:solidFill>
              </a:rPr>
              <a:t>(             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0C348-CACC-461B-9853-866BFAAE0DF9}"/>
              </a:ext>
            </a:extLst>
          </p:cNvPr>
          <p:cNvSpPr/>
          <p:nvPr/>
        </p:nvSpPr>
        <p:spPr>
          <a:xfrm>
            <a:off x="4746656" y="58946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molle@lpsc.in2p3.fr</a:t>
            </a:r>
          </a:p>
        </p:txBody>
      </p:sp>
    </p:spTree>
    <p:extLst>
      <p:ext uri="{BB962C8B-B14F-4D97-AF65-F5344CB8AC3E}">
        <p14:creationId xmlns:p14="http://schemas.microsoft.com/office/powerpoint/2010/main" val="1180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E1AC44-DC5F-4A5A-B98A-F72FAF1C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DAADF4-8048-401B-81C2-2B208E46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606746-09CD-4F49-97F3-A812FDF5F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6"/>
          <a:stretch/>
        </p:blipFill>
        <p:spPr>
          <a:xfrm>
            <a:off x="4038600" y="1069496"/>
            <a:ext cx="3843131" cy="32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144984-8668-4654-B63A-C969611B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" y="1069496"/>
            <a:ext cx="4236922" cy="3240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AB63279-D808-4253-87CB-2B527B81D71A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1876D9-47B0-4D79-8B02-DEECE0DEE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7069704-E24B-42BE-BA16-1DD5636D7BCD}"/>
              </a:ext>
            </a:extLst>
          </p:cNvPr>
          <p:cNvSpPr txBox="1"/>
          <p:nvPr/>
        </p:nvSpPr>
        <p:spPr>
          <a:xfrm>
            <a:off x="268357" y="4376727"/>
            <a:ext cx="29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XBIC </a:t>
            </a:r>
            <a:r>
              <a:rPr lang="fr-FR" b="1" dirty="0" err="1"/>
              <a:t>map</a:t>
            </a:r>
            <a:r>
              <a:rPr lang="fr-FR" b="1" dirty="0"/>
              <a:t> </a:t>
            </a:r>
            <a:r>
              <a:rPr lang="fr-FR" b="1" dirty="0" err="1"/>
              <a:t>before</a:t>
            </a:r>
            <a:r>
              <a:rPr lang="fr-FR" b="1" dirty="0"/>
              <a:t> irradiation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5406F8-46D6-42C7-A7F7-3ACA339C1AAF}"/>
              </a:ext>
            </a:extLst>
          </p:cNvPr>
          <p:cNvSpPr txBox="1"/>
          <p:nvPr/>
        </p:nvSpPr>
        <p:spPr>
          <a:xfrm>
            <a:off x="4432589" y="4376727"/>
            <a:ext cx="29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XBIC </a:t>
            </a:r>
            <a:r>
              <a:rPr lang="fr-FR" b="1" dirty="0" err="1"/>
              <a:t>map</a:t>
            </a:r>
            <a:r>
              <a:rPr lang="fr-FR" b="1" dirty="0"/>
              <a:t> </a:t>
            </a:r>
            <a:r>
              <a:rPr lang="fr-FR" b="1" dirty="0" err="1"/>
              <a:t>after</a:t>
            </a:r>
            <a:r>
              <a:rPr lang="fr-FR" b="1" dirty="0"/>
              <a:t> irradiation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105B1B-90EB-44E6-AC47-C8DECFFDB8DA}"/>
                  </a:ext>
                </a:extLst>
              </p:cNvPr>
              <p:cNvSpPr txBox="1"/>
              <p:nvPr/>
            </p:nvSpPr>
            <p:spPr>
              <a:xfrm>
                <a:off x="387626" y="4957507"/>
                <a:ext cx="32600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400" dirty="0" err="1"/>
                  <a:t>Homogeneous</a:t>
                </a:r>
                <a:endParaRPr lang="fr-FR" sz="24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400" dirty="0" err="1"/>
                  <a:t>Around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99 %</m:t>
                    </m:r>
                  </m:oMath>
                </a14:m>
                <a:r>
                  <a:rPr lang="fr-FR" sz="2400" dirty="0"/>
                  <a:t> of CCE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105B1B-90EB-44E6-AC47-C8DECFFDB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6" y="4957507"/>
                <a:ext cx="3260035" cy="830997"/>
              </a:xfrm>
              <a:prstGeom prst="rect">
                <a:avLst/>
              </a:prstGeom>
              <a:blipFill>
                <a:blip r:embed="rId6"/>
                <a:stretch>
                  <a:fillRect l="-2622" t="-5839" b="-1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5F874BB-08E2-4B73-8697-3BFE1516FEDD}"/>
                  </a:ext>
                </a:extLst>
              </p:cNvPr>
              <p:cNvSpPr txBox="1"/>
              <p:nvPr/>
            </p:nvSpPr>
            <p:spPr>
              <a:xfrm>
                <a:off x="4038600" y="4899555"/>
                <a:ext cx="39797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5 spots visible (</a:t>
                </a:r>
                <a14:m>
                  <m:oMath xmlns:m="http://schemas.openxmlformats.org/officeDocument/2006/math"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fr-FR" sz="2400" dirty="0"/>
                  <a:t> CCE)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400" dirty="0" err="1"/>
                  <a:t>Scattered</a:t>
                </a:r>
                <a:r>
                  <a:rPr lang="fr-FR" sz="2400" dirty="0"/>
                  <a:t> </a:t>
                </a:r>
                <a:r>
                  <a:rPr lang="fr-FR" sz="2400"/>
                  <a:t>particles</a:t>
                </a:r>
                <a:r>
                  <a:rPr lang="fr-FR" sz="2400" dirty="0"/>
                  <a:t> </a:t>
                </a:r>
                <a:r>
                  <a:rPr lang="fr-FR" sz="2400" dirty="0" err="1"/>
                  <a:t>around</a:t>
                </a:r>
                <a:r>
                  <a:rPr lang="fr-FR" sz="2400" dirty="0"/>
                  <a:t> the spots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5F874BB-08E2-4B73-8697-3BFE1516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899555"/>
                <a:ext cx="3979735" cy="1200329"/>
              </a:xfrm>
              <a:prstGeom prst="rect">
                <a:avLst/>
              </a:prstGeom>
              <a:blipFill>
                <a:blip r:embed="rId12"/>
                <a:stretch>
                  <a:fillRect l="-2147" t="-4061" r="-2454" b="-10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00699E30-6525-4B08-BC0C-23E07831CE5F}"/>
              </a:ext>
            </a:extLst>
          </p:cNvPr>
          <p:cNvSpPr txBox="1"/>
          <p:nvPr/>
        </p:nvSpPr>
        <p:spPr>
          <a:xfrm>
            <a:off x="8153400" y="4899554"/>
            <a:ext cx="384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 err="1"/>
              <a:t>Enhanced</a:t>
            </a:r>
            <a:r>
              <a:rPr lang="fr-FR" sz="2400" dirty="0"/>
              <a:t> CCE </a:t>
            </a:r>
            <a:r>
              <a:rPr lang="fr-FR" sz="2400" dirty="0" err="1"/>
              <a:t>everywhere</a:t>
            </a:r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/>
              <a:t>Structure in the spots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AEEF32F-99B4-44DA-98D4-2DDEB2032758}"/>
                  </a:ext>
                </a:extLst>
              </p:cNvPr>
              <p:cNvSpPr txBox="1"/>
              <p:nvPr/>
            </p:nvSpPr>
            <p:spPr>
              <a:xfrm>
                <a:off x="8050697" y="4357397"/>
                <a:ext cx="40900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XBIC </a:t>
                </a:r>
                <a:r>
                  <a:rPr lang="fr-FR" b="1" dirty="0" err="1"/>
                  <a:t>map</a:t>
                </a:r>
                <a:r>
                  <a:rPr lang="fr-FR" b="1" dirty="0"/>
                  <a:t> </a:t>
                </a:r>
                <a:r>
                  <a:rPr lang="fr-FR" b="1" dirty="0" err="1"/>
                  <a:t>after</a:t>
                </a:r>
                <a:r>
                  <a:rPr lang="fr-FR" b="1" dirty="0"/>
                  <a:t> irradiation and </a:t>
                </a:r>
                <a:r>
                  <a:rPr lang="fr-FR" b="1" dirty="0" err="1"/>
                  <a:t>annealing</a:t>
                </a:r>
                <a:endParaRPr lang="fr-FR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fr-FR" b="1" dirty="0"/>
              </a:p>
              <a:p>
                <a:pPr algn="ctr"/>
                <a:endParaRPr lang="fr-FR" b="1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AEEF32F-99B4-44DA-98D4-2DDEB2032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697" y="4357397"/>
                <a:ext cx="4090026" cy="923330"/>
              </a:xfrm>
              <a:prstGeom prst="rect">
                <a:avLst/>
              </a:prstGeom>
              <a:blipFill>
                <a:blip r:embed="rId8"/>
                <a:stretch>
                  <a:fillRect l="-745" t="-3974" r="-5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12B7D04B-D593-4E53-81FD-7315E32083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52" y="186957"/>
            <a:ext cx="720000" cy="720000"/>
          </a:xfrm>
          <a:prstGeom prst="rect">
            <a:avLst/>
          </a:prstGeom>
        </p:spPr>
      </p:pic>
      <p:pic>
        <p:nvPicPr>
          <p:cNvPr id="20" name="Picture 4" descr="European Synchrotron Radiation Facility — Wikipédia">
            <a:extLst>
              <a:ext uri="{FF2B5EF4-FFF2-40B4-BE49-F238E27FC236}">
                <a16:creationId xmlns:a16="http://schemas.microsoft.com/office/drawing/2014/main" id="{E15DD90A-5631-4839-BEFD-AF27036B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35" y="189424"/>
            <a:ext cx="93378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908D1C-313E-4164-9181-DDD4A2E70F92}"/>
              </a:ext>
            </a:extLst>
          </p:cNvPr>
          <p:cNvSpPr/>
          <p:nvPr/>
        </p:nvSpPr>
        <p:spPr>
          <a:xfrm>
            <a:off x="4587352" y="1206021"/>
            <a:ext cx="2548800" cy="2595600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06A7B55-8E59-4FE9-85D9-80375D63CEB9}"/>
              </a:ext>
            </a:extLst>
          </p:cNvPr>
          <p:cNvSpPr txBox="1"/>
          <p:nvPr/>
        </p:nvSpPr>
        <p:spPr>
          <a:xfrm>
            <a:off x="4432589" y="4376727"/>
            <a:ext cx="29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Diamond </a:t>
            </a:r>
            <a:r>
              <a:rPr lang="fr-FR" b="1" dirty="0" err="1"/>
              <a:t>after</a:t>
            </a:r>
            <a:r>
              <a:rPr lang="fr-FR" b="1" dirty="0"/>
              <a:t> irradiation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3E20B90-9C9D-4974-B2DE-7CC951A69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8" t="465" r="609" b="-465"/>
          <a:stretch/>
        </p:blipFill>
        <p:spPr>
          <a:xfrm>
            <a:off x="7912010" y="1065324"/>
            <a:ext cx="414037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7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3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CB9924E0-7FDE-419C-911E-BA7E213FFC7D}"/>
              </a:ext>
            </a:extLst>
          </p:cNvPr>
          <p:cNvSpPr txBox="1"/>
          <p:nvPr/>
        </p:nvSpPr>
        <p:spPr>
          <a:xfrm>
            <a:off x="3969239" y="4926394"/>
            <a:ext cx="409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Raman-PL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3D12FA-F112-4306-9AD3-6CB92A4C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6E64A4-5C65-427F-A12D-BF2FF928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2A394C-9FA4-4F4F-827A-6B4A58D70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95" y="1576833"/>
            <a:ext cx="4157204" cy="330481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3CA9DAF-49BD-4414-8096-FF6047C7EA6F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43B5EB-75CB-4E34-BE50-F50389E9E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A8E8D6-F88F-4BAE-9158-503C98F32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52" y="186957"/>
            <a:ext cx="720000" cy="7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CBBC28-9CFC-493C-A10D-0C28679CD9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2"/>
          <a:stretch/>
        </p:blipFill>
        <p:spPr>
          <a:xfrm>
            <a:off x="2964" y="1605261"/>
            <a:ext cx="3883166" cy="3240000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69AFE54-BB39-48E8-AF21-97B9D0C3137C}"/>
              </a:ext>
            </a:extLst>
          </p:cNvPr>
          <p:cNvCxnSpPr>
            <a:cxnSpLocks/>
          </p:cNvCxnSpPr>
          <p:nvPr/>
        </p:nvCxnSpPr>
        <p:spPr>
          <a:xfrm>
            <a:off x="905069" y="3777149"/>
            <a:ext cx="1719658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BF33691-FCCA-452B-9318-39FEED689097}"/>
              </a:ext>
            </a:extLst>
          </p:cNvPr>
          <p:cNvCxnSpPr>
            <a:cxnSpLocks/>
          </p:cNvCxnSpPr>
          <p:nvPr/>
        </p:nvCxnSpPr>
        <p:spPr>
          <a:xfrm flipV="1">
            <a:off x="4558085" y="1780621"/>
            <a:ext cx="1537915" cy="164837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0D906B6-4C4B-4906-9681-5D587E9438CD}"/>
              </a:ext>
            </a:extLst>
          </p:cNvPr>
          <p:cNvSpPr txBox="1"/>
          <p:nvPr/>
        </p:nvSpPr>
        <p:spPr>
          <a:xfrm>
            <a:off x="697796" y="6436378"/>
            <a:ext cx="264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F. Lafont 2023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4C2D89-D72D-4BF2-A0C8-69E3DF120A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>
          <a:xfrm>
            <a:off x="8019499" y="1605261"/>
            <a:ext cx="4172501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97FF8E9-B077-41F0-94F3-033B44144983}"/>
                  </a:ext>
                </a:extLst>
              </p:cNvPr>
              <p:cNvSpPr txBox="1"/>
              <p:nvPr/>
            </p:nvSpPr>
            <p:spPr>
              <a:xfrm>
                <a:off x="267802" y="4881643"/>
                <a:ext cx="2994191" cy="65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XBIC </a:t>
                </a:r>
                <a:r>
                  <a:rPr lang="fr-FR" b="1" dirty="0" err="1"/>
                  <a:t>map</a:t>
                </a:r>
                <a:r>
                  <a:rPr lang="fr-FR" b="1" dirty="0"/>
                  <a:t> </a:t>
                </a:r>
                <a:r>
                  <a:rPr lang="fr-FR" b="1" dirty="0" err="1"/>
                  <a:t>after</a:t>
                </a:r>
                <a:r>
                  <a:rPr lang="fr-FR" b="1" dirty="0"/>
                  <a:t> irradiation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𝒄𝒎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97FF8E9-B077-41F0-94F3-033B44144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02" y="4881643"/>
                <a:ext cx="2994191" cy="656655"/>
              </a:xfrm>
              <a:prstGeom prst="rect">
                <a:avLst/>
              </a:prstGeom>
              <a:blipFill>
                <a:blip r:embed="rId7"/>
                <a:stretch>
                  <a:fillRect t="-5556" b="-64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84D4AD0-5150-476C-9020-8F87FDD5DBB7}"/>
                  </a:ext>
                </a:extLst>
              </p:cNvPr>
              <p:cNvSpPr txBox="1"/>
              <p:nvPr/>
            </p:nvSpPr>
            <p:spPr>
              <a:xfrm>
                <a:off x="8019499" y="4823145"/>
                <a:ext cx="40900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XBIC </a:t>
                </a:r>
                <a:r>
                  <a:rPr lang="fr-FR" b="1" dirty="0" err="1"/>
                  <a:t>map</a:t>
                </a:r>
                <a:r>
                  <a:rPr lang="fr-FR" b="1" dirty="0"/>
                  <a:t> </a:t>
                </a:r>
                <a:r>
                  <a:rPr lang="fr-FR" b="1" dirty="0" err="1"/>
                  <a:t>after</a:t>
                </a:r>
                <a:r>
                  <a:rPr lang="fr-FR" b="1" dirty="0"/>
                  <a:t> irradiation and </a:t>
                </a:r>
                <a:r>
                  <a:rPr lang="fr-FR" b="1" dirty="0" err="1"/>
                  <a:t>annealing</a:t>
                </a:r>
                <a:endParaRPr lang="fr-FR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84D4AD0-5150-476C-9020-8F87FDD5D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499" y="4823145"/>
                <a:ext cx="4090026" cy="646331"/>
              </a:xfrm>
              <a:prstGeom prst="rect">
                <a:avLst/>
              </a:prstGeom>
              <a:blipFill>
                <a:blip r:embed="rId8"/>
                <a:stretch>
                  <a:fillRect l="-746" t="-4717" r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216EBE-E426-4B10-88B4-9354CD073E26}"/>
              </a:ext>
            </a:extLst>
          </p:cNvPr>
          <p:cNvCxnSpPr>
            <a:cxnSpLocks/>
          </p:cNvCxnSpPr>
          <p:nvPr/>
        </p:nvCxnSpPr>
        <p:spPr>
          <a:xfrm flipV="1">
            <a:off x="6766203" y="2058726"/>
            <a:ext cx="1011895" cy="1990951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6FF8F8E-AD54-4454-AD11-428106DE9269}"/>
              </a:ext>
            </a:extLst>
          </p:cNvPr>
          <p:cNvCxnSpPr>
            <a:cxnSpLocks/>
          </p:cNvCxnSpPr>
          <p:nvPr/>
        </p:nvCxnSpPr>
        <p:spPr>
          <a:xfrm>
            <a:off x="8950960" y="3667760"/>
            <a:ext cx="1828800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6C45E74A-D1AC-484C-ACB1-B9CFAFA03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33" y="1591950"/>
            <a:ext cx="4114800" cy="359351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7240D6F-95B8-4CEC-9B89-71234FB97F86}"/>
              </a:ext>
            </a:extLst>
          </p:cNvPr>
          <p:cNvSpPr txBox="1"/>
          <p:nvPr/>
        </p:nvSpPr>
        <p:spPr>
          <a:xfrm>
            <a:off x="3631154" y="5574574"/>
            <a:ext cx="497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GR1 centers </a:t>
            </a:r>
            <a:r>
              <a:rPr lang="fr-FR" dirty="0" err="1"/>
              <a:t>created</a:t>
            </a:r>
            <a:r>
              <a:rPr lang="fr-FR" dirty="0"/>
              <a:t> (</a:t>
            </a:r>
            <a:r>
              <a:rPr lang="fr-FR" dirty="0" err="1"/>
              <a:t>Vacancies</a:t>
            </a:r>
            <a:r>
              <a:rPr lang="fr-FR" dirty="0"/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 : NV centers apparent</a:t>
            </a:r>
          </a:p>
        </p:txBody>
      </p:sp>
    </p:spTree>
    <p:extLst>
      <p:ext uri="{BB962C8B-B14F-4D97-AF65-F5344CB8AC3E}">
        <p14:creationId xmlns:p14="http://schemas.microsoft.com/office/powerpoint/2010/main" val="10427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be 45">
            <a:extLst>
              <a:ext uri="{FF2B5EF4-FFF2-40B4-BE49-F238E27FC236}">
                <a16:creationId xmlns:a16="http://schemas.microsoft.com/office/drawing/2014/main" id="{6186A12A-6EB5-4800-AFE1-C96AAA7B2911}"/>
              </a:ext>
            </a:extLst>
          </p:cNvPr>
          <p:cNvSpPr/>
          <p:nvPr/>
        </p:nvSpPr>
        <p:spPr>
          <a:xfrm>
            <a:off x="9671296" y="4039920"/>
            <a:ext cx="2263805" cy="1024877"/>
          </a:xfrm>
          <a:prstGeom prst="cube">
            <a:avLst>
              <a:gd name="adj" fmla="val 7275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9BCBD9-D2F7-4A63-A8CE-3DEA8EAB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A46C22-B65C-4187-925C-DDB5EFCF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12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1AA0FC6-7836-4299-86E1-0D3BA3A25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" y="3333492"/>
            <a:ext cx="9325012" cy="217552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74F1A33-3B6B-4569-BBEE-1B634127B3A7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7ABD6B-B32E-46C3-8845-C0106A41A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D7FC83-3464-450A-98EB-9FE4404DF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7"/>
          <a:stretch/>
        </p:blipFill>
        <p:spPr>
          <a:xfrm>
            <a:off x="401583" y="1331618"/>
            <a:ext cx="1800924" cy="18350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0F0061-322D-487C-9CF8-FF236B68A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/>
          <a:stretch/>
        </p:blipFill>
        <p:spPr>
          <a:xfrm>
            <a:off x="2446085" y="1116273"/>
            <a:ext cx="6981632" cy="2175521"/>
          </a:xfrm>
          <a:prstGeom prst="rect">
            <a:avLst/>
          </a:prstGeom>
        </p:spPr>
      </p:pic>
      <p:pic>
        <p:nvPicPr>
          <p:cNvPr id="10" name="Picture 2" descr="Gary | Wiki Bob L'éponge | Fandom">
            <a:extLst>
              <a:ext uri="{FF2B5EF4-FFF2-40B4-BE49-F238E27FC236}">
                <a16:creationId xmlns:a16="http://schemas.microsoft.com/office/drawing/2014/main" id="{D068CB37-7972-4E74-AE35-4954F071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34" y="2789896"/>
            <a:ext cx="470517" cy="4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D1EFE2-8138-4AD2-93CD-76879C71AC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5592275" y="1392178"/>
            <a:ext cx="1030370" cy="479077"/>
          </a:xfrm>
          <a:prstGeom prst="rect">
            <a:avLst/>
          </a:prstGeom>
        </p:spPr>
      </p:pic>
      <p:pic>
        <p:nvPicPr>
          <p:cNvPr id="12" name="Picture 8" descr="Bébé PNG pour téléchargement gratuit">
            <a:extLst>
              <a:ext uri="{FF2B5EF4-FFF2-40B4-BE49-F238E27FC236}">
                <a16:creationId xmlns:a16="http://schemas.microsoft.com/office/drawing/2014/main" id="{9B51F39F-E41B-453F-B755-FED88F9B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93" y="4876518"/>
            <a:ext cx="563661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618F59A-015B-42BD-9F79-2B4695F07B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8555348" y="1321352"/>
            <a:ext cx="599127" cy="800701"/>
          </a:xfrm>
          <a:prstGeom prst="rect">
            <a:avLst/>
          </a:prstGeom>
        </p:spPr>
      </p:pic>
      <p:pic>
        <p:nvPicPr>
          <p:cNvPr id="14" name="Picture 2" descr="Gary | Wiki Bob L'éponge | Fandom">
            <a:extLst>
              <a:ext uri="{FF2B5EF4-FFF2-40B4-BE49-F238E27FC236}">
                <a16:creationId xmlns:a16="http://schemas.microsoft.com/office/drawing/2014/main" id="{D0D991E9-61F6-43CE-91D7-A8489E5A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05" y="5008664"/>
            <a:ext cx="470517" cy="4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Bébé PNG pour téléchargement gratuit">
            <a:extLst>
              <a:ext uri="{FF2B5EF4-FFF2-40B4-BE49-F238E27FC236}">
                <a16:creationId xmlns:a16="http://schemas.microsoft.com/office/drawing/2014/main" id="{B1BEAC48-B482-45D3-B217-0A3A798C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27" y="2639540"/>
            <a:ext cx="563661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EF29610-3D58-4938-9DE9-949F8F6868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5592275" y="3584706"/>
            <a:ext cx="1030370" cy="4790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CC044E-EF3E-44E9-9A29-0ED71DD66A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8514837" y="3572488"/>
            <a:ext cx="599127" cy="800701"/>
          </a:xfrm>
          <a:prstGeom prst="rect">
            <a:avLst/>
          </a:prstGeom>
        </p:spPr>
      </p:pic>
      <p:sp>
        <p:nvSpPr>
          <p:cNvPr id="2" name="Flèche : haut 1">
            <a:extLst>
              <a:ext uri="{FF2B5EF4-FFF2-40B4-BE49-F238E27FC236}">
                <a16:creationId xmlns:a16="http://schemas.microsoft.com/office/drawing/2014/main" id="{86A39969-914D-4466-859F-AC3A2A6D39AB}"/>
              </a:ext>
            </a:extLst>
          </p:cNvPr>
          <p:cNvSpPr/>
          <p:nvPr/>
        </p:nvSpPr>
        <p:spPr>
          <a:xfrm>
            <a:off x="8696771" y="2131138"/>
            <a:ext cx="235258" cy="4851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haut 19">
            <a:extLst>
              <a:ext uri="{FF2B5EF4-FFF2-40B4-BE49-F238E27FC236}">
                <a16:creationId xmlns:a16="http://schemas.microsoft.com/office/drawing/2014/main" id="{B8753BFE-251D-4446-8DF7-DC9E488200C3}"/>
              </a:ext>
            </a:extLst>
          </p:cNvPr>
          <p:cNvSpPr/>
          <p:nvPr/>
        </p:nvSpPr>
        <p:spPr>
          <a:xfrm>
            <a:off x="5892134" y="2005993"/>
            <a:ext cx="235258" cy="6491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E7C991AE-485F-493A-8C70-963A840B466F}"/>
              </a:ext>
            </a:extLst>
          </p:cNvPr>
          <p:cNvSpPr/>
          <p:nvPr/>
        </p:nvSpPr>
        <p:spPr>
          <a:xfrm>
            <a:off x="8648779" y="4340544"/>
            <a:ext cx="235258" cy="4851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haut 21">
            <a:extLst>
              <a:ext uri="{FF2B5EF4-FFF2-40B4-BE49-F238E27FC236}">
                <a16:creationId xmlns:a16="http://schemas.microsoft.com/office/drawing/2014/main" id="{1F4117F8-9A59-4D81-965C-F23C5B455B33}"/>
              </a:ext>
            </a:extLst>
          </p:cNvPr>
          <p:cNvSpPr/>
          <p:nvPr/>
        </p:nvSpPr>
        <p:spPr>
          <a:xfrm>
            <a:off x="5844142" y="4215399"/>
            <a:ext cx="235258" cy="6491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2616C3A-B895-4400-BD69-E7E7598178AD}"/>
              </a:ext>
            </a:extLst>
          </p:cNvPr>
          <p:cNvSpPr/>
          <p:nvPr/>
        </p:nvSpPr>
        <p:spPr>
          <a:xfrm>
            <a:off x="7394713" y="3886201"/>
            <a:ext cx="1084214" cy="9782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0A3946A-75CE-4514-82D5-CA0C150D831E}"/>
              </a:ext>
            </a:extLst>
          </p:cNvPr>
          <p:cNvSpPr/>
          <p:nvPr/>
        </p:nvSpPr>
        <p:spPr>
          <a:xfrm>
            <a:off x="8242503" y="5955403"/>
            <a:ext cx="370840" cy="37084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DE29D4A-8CD2-4701-815A-5F787070D833}"/>
              </a:ext>
            </a:extLst>
          </p:cNvPr>
          <p:cNvSpPr txBox="1"/>
          <p:nvPr/>
        </p:nvSpPr>
        <p:spPr>
          <a:xfrm>
            <a:off x="8081394" y="6443145"/>
            <a:ext cx="255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68 MeV proton</a:t>
            </a: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AC71C1B1-65DA-46BC-882E-8C44B4528575}"/>
              </a:ext>
            </a:extLst>
          </p:cNvPr>
          <p:cNvSpPr/>
          <p:nvPr/>
        </p:nvSpPr>
        <p:spPr>
          <a:xfrm>
            <a:off x="9671295" y="1935379"/>
            <a:ext cx="2263806" cy="1171026"/>
          </a:xfrm>
          <a:prstGeom prst="cube">
            <a:avLst>
              <a:gd name="adj" fmla="val 631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Parallélogramme 37">
            <a:extLst>
              <a:ext uri="{FF2B5EF4-FFF2-40B4-BE49-F238E27FC236}">
                <a16:creationId xmlns:a16="http://schemas.microsoft.com/office/drawing/2014/main" id="{473DBBA6-B794-470A-AB91-64BEAB55426F}"/>
              </a:ext>
            </a:extLst>
          </p:cNvPr>
          <p:cNvSpPr/>
          <p:nvPr/>
        </p:nvSpPr>
        <p:spPr>
          <a:xfrm>
            <a:off x="9753084" y="1965816"/>
            <a:ext cx="2100229" cy="676275"/>
          </a:xfrm>
          <a:prstGeom prst="parallelogram">
            <a:avLst>
              <a:gd name="adj" fmla="val 9879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B4ED0BC6-1384-444B-B128-0478B87D78E8}"/>
                  </a:ext>
                </a:extLst>
              </p:cNvPr>
              <p:cNvSpPr txBox="1"/>
              <p:nvPr/>
            </p:nvSpPr>
            <p:spPr>
              <a:xfrm>
                <a:off x="9799458" y="1337877"/>
                <a:ext cx="2326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sCVD Diamond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4.6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×4.6×0.55 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B4ED0BC6-1384-444B-B128-0478B87D7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458" y="1337877"/>
                <a:ext cx="2326885" cy="584775"/>
              </a:xfrm>
              <a:prstGeom prst="rect">
                <a:avLst/>
              </a:prstGeom>
              <a:blipFill>
                <a:blip r:embed="rId10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Parallélogramme 42">
            <a:extLst>
              <a:ext uri="{FF2B5EF4-FFF2-40B4-BE49-F238E27FC236}">
                <a16:creationId xmlns:a16="http://schemas.microsoft.com/office/drawing/2014/main" id="{30A59624-5C66-4C78-BE50-DB99168B6400}"/>
              </a:ext>
            </a:extLst>
          </p:cNvPr>
          <p:cNvSpPr/>
          <p:nvPr/>
        </p:nvSpPr>
        <p:spPr>
          <a:xfrm>
            <a:off x="9753084" y="4070357"/>
            <a:ext cx="2100229" cy="676275"/>
          </a:xfrm>
          <a:prstGeom prst="parallelogram">
            <a:avLst>
              <a:gd name="adj" fmla="val 9879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1C6EA8E-8C4C-4A23-8A47-563571BDD974}"/>
                  </a:ext>
                </a:extLst>
              </p:cNvPr>
              <p:cNvSpPr txBox="1"/>
              <p:nvPr/>
            </p:nvSpPr>
            <p:spPr>
              <a:xfrm>
                <a:off x="9799458" y="3442418"/>
                <a:ext cx="2326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pCVD Diamond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4.6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×4.6×0.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1C6EA8E-8C4C-4A23-8A47-563571BDD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458" y="3442418"/>
                <a:ext cx="2326885" cy="584775"/>
              </a:xfrm>
              <a:prstGeom prst="rect">
                <a:avLst/>
              </a:prstGeom>
              <a:blipFill>
                <a:blip r:embed="rId11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>
            <a:extLst>
              <a:ext uri="{FF2B5EF4-FFF2-40B4-BE49-F238E27FC236}">
                <a16:creationId xmlns:a16="http://schemas.microsoft.com/office/drawing/2014/main" id="{3BBC1C47-88D3-4091-8A49-FDFFDD5B46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86" t="19546" r="505" b="3544"/>
          <a:stretch/>
        </p:blipFill>
        <p:spPr>
          <a:xfrm>
            <a:off x="9449795" y="3383967"/>
            <a:ext cx="2605409" cy="217552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60C2116-4EBB-4298-818E-7BFAE29819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 flipH="1">
            <a:off x="9738820" y="5726004"/>
            <a:ext cx="1604241" cy="683546"/>
          </a:xfrm>
          <a:prstGeom prst="rect">
            <a:avLst/>
          </a:prstGeom>
        </p:spPr>
      </p:pic>
      <p:pic>
        <p:nvPicPr>
          <p:cNvPr id="33" name="Espace réservé du contenu 4">
            <a:extLst>
              <a:ext uri="{FF2B5EF4-FFF2-40B4-BE49-F238E27FC236}">
                <a16:creationId xmlns:a16="http://schemas.microsoft.com/office/drawing/2014/main" id="{FE865968-951A-40C4-AB6D-BA181A655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/>
          <a:srcRect l="52188" r="1371" b="349"/>
          <a:stretch/>
        </p:blipFill>
        <p:spPr>
          <a:xfrm>
            <a:off x="9427717" y="1103584"/>
            <a:ext cx="2713561" cy="228038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A09B269-ADD6-470B-9591-76B675934F90}"/>
              </a:ext>
            </a:extLst>
          </p:cNvPr>
          <p:cNvSpPr txBox="1"/>
          <p:nvPr/>
        </p:nvSpPr>
        <p:spPr>
          <a:xfrm>
            <a:off x="9753084" y="701040"/>
            <a:ext cx="1891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XBIC </a:t>
            </a:r>
            <a:r>
              <a:rPr lang="fr-FR" sz="2000" dirty="0" err="1"/>
              <a:t>maps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797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14713 -3.7037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20" grpId="0" animBg="1"/>
      <p:bldP spid="21" grpId="0" animBg="1"/>
      <p:bldP spid="22" grpId="0" animBg="1"/>
      <p:bldP spid="3" grpId="0" animBg="1"/>
      <p:bldP spid="31" grpId="0" animBg="1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68C5F910-FCF4-49FB-ADDB-ED0DBD18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" y="1040630"/>
            <a:ext cx="8478571" cy="52179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B723AE-E594-45E1-BF80-5EC482C06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06" y="3664855"/>
            <a:ext cx="3729994" cy="170346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7A3BCE-62B2-4D6E-9629-DC3386A7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48CD3B-9B8C-4300-A941-BD53E69E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13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CE17D838-A0BA-43A4-9C0B-DF21099AC7BC}"/>
              </a:ext>
            </a:extLst>
          </p:cNvPr>
          <p:cNvSpPr txBox="1">
            <a:spLocks/>
          </p:cNvSpPr>
          <p:nvPr/>
        </p:nvSpPr>
        <p:spPr>
          <a:xfrm>
            <a:off x="-7234" y="27993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4BDF585-0413-4D8A-B0C0-2034DD4C6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87658EA-D91C-4CCB-B334-AF87F4897189}"/>
              </a:ext>
            </a:extLst>
          </p:cNvPr>
          <p:cNvSpPr txBox="1"/>
          <p:nvPr/>
        </p:nvSpPr>
        <p:spPr>
          <a:xfrm rot="20258193">
            <a:off x="3886295" y="3472129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To </a:t>
            </a:r>
            <a:r>
              <a:rPr lang="fr-FR" sz="2000" b="1" dirty="0" err="1">
                <a:solidFill>
                  <a:srgbClr val="FF0000"/>
                </a:solidFill>
              </a:rPr>
              <a:t>be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published</a:t>
            </a:r>
            <a:r>
              <a:rPr lang="fr-FR" sz="2000" b="1" dirty="0">
                <a:solidFill>
                  <a:srgbClr val="FF0000"/>
                </a:solidFill>
              </a:rPr>
              <a:t> *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9C49A26-ADB0-4C60-981F-DF36F7BE72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292015" y="5920774"/>
            <a:ext cx="599127" cy="800701"/>
          </a:xfrm>
          <a:prstGeom prst="rect">
            <a:avLst/>
          </a:prstGeom>
        </p:spPr>
      </p:pic>
      <p:pic>
        <p:nvPicPr>
          <p:cNvPr id="12" name="Picture 8" descr="Bébé PNG pour téléchargement gratuit">
            <a:extLst>
              <a:ext uri="{FF2B5EF4-FFF2-40B4-BE49-F238E27FC236}">
                <a16:creationId xmlns:a16="http://schemas.microsoft.com/office/drawing/2014/main" id="{D98CEF4F-61EB-40D7-99DD-E581BA0D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7" y="5999715"/>
            <a:ext cx="563661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DAFC1888-A796-4896-B1DD-BD9BEDFCF201}"/>
              </a:ext>
            </a:extLst>
          </p:cNvPr>
          <p:cNvSpPr/>
          <p:nvPr/>
        </p:nvSpPr>
        <p:spPr>
          <a:xfrm rot="5400000">
            <a:off x="4555918" y="3853813"/>
            <a:ext cx="196971" cy="49599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 descr="Gary | Wiki Bob L'éponge | Fandom">
            <a:extLst>
              <a:ext uri="{FF2B5EF4-FFF2-40B4-BE49-F238E27FC236}">
                <a16:creationId xmlns:a16="http://schemas.microsoft.com/office/drawing/2014/main" id="{FF0A92D7-7ED3-465A-84B8-478DC887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7" y="1716904"/>
            <a:ext cx="472390" cy="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C60C65-25A8-4D8D-8623-4E0EE77978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1206908" y="2750307"/>
            <a:ext cx="838098" cy="389679"/>
          </a:xfrm>
          <a:prstGeom prst="rect">
            <a:avLst/>
          </a:prstGeom>
        </p:spPr>
      </p:pic>
      <p:sp>
        <p:nvSpPr>
          <p:cNvPr id="18" name="Flèche : haut 17">
            <a:extLst>
              <a:ext uri="{FF2B5EF4-FFF2-40B4-BE49-F238E27FC236}">
                <a16:creationId xmlns:a16="http://schemas.microsoft.com/office/drawing/2014/main" id="{442F84F7-A8B0-4CAF-AB2C-2BBF66AE1B65}"/>
              </a:ext>
            </a:extLst>
          </p:cNvPr>
          <p:cNvSpPr/>
          <p:nvPr/>
        </p:nvSpPr>
        <p:spPr>
          <a:xfrm rot="10347494">
            <a:off x="1319872" y="2185097"/>
            <a:ext cx="139778" cy="5199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F79FC8-2E95-4946-8F66-7C61AA3C4915}"/>
              </a:ext>
            </a:extLst>
          </p:cNvPr>
          <p:cNvSpPr txBox="1"/>
          <p:nvPr/>
        </p:nvSpPr>
        <p:spPr>
          <a:xfrm>
            <a:off x="8332153" y="745149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Charge Collection </a:t>
            </a:r>
            <a:r>
              <a:rPr lang="fr-FR" sz="2400" b="1" dirty="0" err="1"/>
              <a:t>Efficiency</a:t>
            </a:r>
            <a:endParaRPr lang="fr-FR" sz="2400" b="1" dirty="0"/>
          </a:p>
          <a:p>
            <a:pPr algn="ctr"/>
            <a:r>
              <a:rPr lang="fr-FR" sz="2400" b="1" dirty="0"/>
              <a:t>Model </a:t>
            </a:r>
            <a:r>
              <a:rPr lang="fr-FR" sz="2400" b="1" dirty="0" err="1"/>
              <a:t>with</a:t>
            </a:r>
            <a:r>
              <a:rPr lang="fr-FR" sz="2400" b="1" dirty="0"/>
              <a:t> fluence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E08E7A9-C2CC-423B-ADF6-B3952E148814}"/>
                  </a:ext>
                </a:extLst>
              </p:cNvPr>
              <p:cNvSpPr txBox="1"/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𝐶𝐶𝐸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𝐶𝐶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E08E7A9-C2CC-423B-ADF6-B3952E148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8853AA2-4BC4-40F1-B4DA-437B093D806A}"/>
                  </a:ext>
                </a:extLst>
              </p:cNvPr>
              <p:cNvSpPr txBox="1"/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𝑡h𝑖𝑐𝑘𝑛𝑒𝑠𝑠</m:t>
                    </m:r>
                  </m:oMath>
                </a14:m>
                <a:r>
                  <a:rPr lang="fr-FR" sz="1600" b="0" dirty="0"/>
                  <a:t>   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𝑓𝑙𝑢𝑒𝑛𝑐𝑒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8853AA2-4BC4-40F1-B4DA-437B093D8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blipFill>
                <a:blip r:embed="rId11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0A01F628-7E31-47AB-AEF2-30CA3B9E63FD}"/>
              </a:ext>
            </a:extLst>
          </p:cNvPr>
          <p:cNvSpPr txBox="1"/>
          <p:nvPr/>
        </p:nvSpPr>
        <p:spPr>
          <a:xfrm>
            <a:off x="8509831" y="6478653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*</a:t>
            </a:r>
            <a:r>
              <a:rPr lang="fr-FR" sz="1600" dirty="0"/>
              <a:t> PhD </a:t>
            </a:r>
            <a:r>
              <a:rPr lang="fr-FR" sz="1600" dirty="0" err="1"/>
              <a:t>thesis</a:t>
            </a:r>
            <a:r>
              <a:rPr lang="fr-FR" sz="1600" dirty="0"/>
              <a:t> R. Molle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B8C1844-401D-443E-9E04-470C4DFD4C0D}"/>
                  </a:ext>
                </a:extLst>
              </p:cNvPr>
              <p:cNvSpPr txBox="1"/>
              <p:nvPr/>
            </p:nvSpPr>
            <p:spPr>
              <a:xfrm>
                <a:off x="8332153" y="3268290"/>
                <a:ext cx="39326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Damage constant :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fr-FR" dirty="0"/>
                  <a:t> sCVD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B8C1844-401D-443E-9E04-470C4DFD4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153" y="3268290"/>
                <a:ext cx="3932654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F255B4AC-B1E3-4E37-AB4C-61221354FC02}"/>
              </a:ext>
            </a:extLst>
          </p:cNvPr>
          <p:cNvSpPr/>
          <p:nvPr/>
        </p:nvSpPr>
        <p:spPr>
          <a:xfrm>
            <a:off x="9867018" y="4889804"/>
            <a:ext cx="2284342" cy="413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i="1" dirty="0">
                <a:solidFill>
                  <a:schemeClr val="tx1"/>
                </a:solidFill>
              </a:rPr>
              <a:t>Not enough data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99BCDE8-AC14-40B0-AAFA-760E8D936B1F}"/>
              </a:ext>
            </a:extLst>
          </p:cNvPr>
          <p:cNvCxnSpPr/>
          <p:nvPr/>
        </p:nvCxnSpPr>
        <p:spPr>
          <a:xfrm flipV="1">
            <a:off x="3746977" y="2570341"/>
            <a:ext cx="650240" cy="5554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C39D348-43E4-4405-BF54-77727F8751D6}"/>
              </a:ext>
            </a:extLst>
          </p:cNvPr>
          <p:cNvCxnSpPr/>
          <p:nvPr/>
        </p:nvCxnSpPr>
        <p:spPr>
          <a:xfrm flipV="1">
            <a:off x="3937231" y="2823971"/>
            <a:ext cx="650240" cy="5554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8959A317-D948-4E18-9010-F8DAB9C538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7"/>
          <a:stretch/>
        </p:blipFill>
        <p:spPr>
          <a:xfrm>
            <a:off x="4732012" y="4049144"/>
            <a:ext cx="1312996" cy="13379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D634EEA-2AC1-4544-B88A-0D5930AEFE4C}"/>
              </a:ext>
            </a:extLst>
          </p:cNvPr>
          <p:cNvSpPr txBox="1"/>
          <p:nvPr/>
        </p:nvSpPr>
        <p:spPr>
          <a:xfrm>
            <a:off x="5415469" y="5040161"/>
            <a:ext cx="87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sCVD</a:t>
            </a:r>
            <a:endParaRPr lang="fr-FR" dirty="0"/>
          </a:p>
        </p:txBody>
      </p:sp>
      <p:pic>
        <p:nvPicPr>
          <p:cNvPr id="31" name="Espace réservé du contenu 4">
            <a:extLst>
              <a:ext uri="{FF2B5EF4-FFF2-40B4-BE49-F238E27FC236}">
                <a16:creationId xmlns:a16="http://schemas.microsoft.com/office/drawing/2014/main" id="{89F087F5-3F2C-4E98-B244-100E12294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/>
          <a:srcRect l="52188" r="1371" b="349"/>
          <a:stretch/>
        </p:blipFill>
        <p:spPr>
          <a:xfrm>
            <a:off x="6055064" y="4021495"/>
            <a:ext cx="1592045" cy="13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C5A303D5-1CCA-4D8A-B54A-10B9CC87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" y="1035504"/>
            <a:ext cx="8476071" cy="5216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329343-3F61-43BE-9781-D5F893F31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06" y="3582106"/>
            <a:ext cx="3734476" cy="161354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0C43E2-C346-46C0-A633-28685DA0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E967AB-E93A-4E81-AD18-927F3DF9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14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3C348C6-0068-4EAD-80E8-822BD4131468}"/>
              </a:ext>
            </a:extLst>
          </p:cNvPr>
          <p:cNvSpPr txBox="1">
            <a:spLocks/>
          </p:cNvSpPr>
          <p:nvPr/>
        </p:nvSpPr>
        <p:spPr>
          <a:xfrm>
            <a:off x="-9331" y="27716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3241C7-31D9-46FB-A1EE-922C4CD80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50127D1-7979-4CE3-ADE8-9071B121E25F}"/>
              </a:ext>
            </a:extLst>
          </p:cNvPr>
          <p:cNvSpPr txBox="1"/>
          <p:nvPr/>
        </p:nvSpPr>
        <p:spPr>
          <a:xfrm rot="20258193">
            <a:off x="3765093" y="3291876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To </a:t>
            </a:r>
            <a:r>
              <a:rPr lang="fr-FR" sz="2000" b="1" dirty="0" err="1">
                <a:solidFill>
                  <a:srgbClr val="FF0000"/>
                </a:solidFill>
              </a:rPr>
              <a:t>be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published</a:t>
            </a:r>
            <a:r>
              <a:rPr lang="fr-FR" sz="2000" b="1" dirty="0">
                <a:solidFill>
                  <a:srgbClr val="FF0000"/>
                </a:solidFill>
              </a:rPr>
              <a:t> *</a:t>
            </a:r>
          </a:p>
        </p:txBody>
      </p:sp>
      <p:pic>
        <p:nvPicPr>
          <p:cNvPr id="11" name="Picture 2" descr="Gary | Wiki Bob L'éponge | Fandom">
            <a:extLst>
              <a:ext uri="{FF2B5EF4-FFF2-40B4-BE49-F238E27FC236}">
                <a16:creationId xmlns:a16="http://schemas.microsoft.com/office/drawing/2014/main" id="{C662F6C4-AEF9-4FB5-A1BF-19555189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7" y="1716904"/>
            <a:ext cx="472390" cy="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15BCBF-DFF9-4FCE-82A8-CB64C4B02F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1153567" y="2585718"/>
            <a:ext cx="838098" cy="389679"/>
          </a:xfrm>
          <a:prstGeom prst="rect">
            <a:avLst/>
          </a:prstGeom>
        </p:spPr>
      </p:pic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E8C2A850-524F-453E-88F6-CD10F65D1FC2}"/>
              </a:ext>
            </a:extLst>
          </p:cNvPr>
          <p:cNvSpPr/>
          <p:nvPr/>
        </p:nvSpPr>
        <p:spPr>
          <a:xfrm rot="10347494">
            <a:off x="1311531" y="2185864"/>
            <a:ext cx="136496" cy="392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5CE06D7-EF18-48A8-96A1-AD0A5EAD97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292015" y="5920774"/>
            <a:ext cx="599127" cy="800701"/>
          </a:xfrm>
          <a:prstGeom prst="rect">
            <a:avLst/>
          </a:prstGeom>
        </p:spPr>
      </p:pic>
      <p:pic>
        <p:nvPicPr>
          <p:cNvPr id="15" name="Picture 8" descr="Bébé PNG pour téléchargement gratuit">
            <a:extLst>
              <a:ext uri="{FF2B5EF4-FFF2-40B4-BE49-F238E27FC236}">
                <a16:creationId xmlns:a16="http://schemas.microsoft.com/office/drawing/2014/main" id="{B641A1E4-A3DA-4BC3-8FB1-BCF540FD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7" y="5999715"/>
            <a:ext cx="563661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5F028C83-AA70-42DF-96D8-210108E57D56}"/>
              </a:ext>
            </a:extLst>
          </p:cNvPr>
          <p:cNvSpPr/>
          <p:nvPr/>
        </p:nvSpPr>
        <p:spPr>
          <a:xfrm rot="5400000">
            <a:off x="4555918" y="3853813"/>
            <a:ext cx="196971" cy="49599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C4C90F8-CA97-4F98-AE36-302030F4310D}"/>
              </a:ext>
            </a:extLst>
          </p:cNvPr>
          <p:cNvSpPr txBox="1"/>
          <p:nvPr/>
        </p:nvSpPr>
        <p:spPr>
          <a:xfrm>
            <a:off x="8462006" y="6442412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*</a:t>
            </a:r>
            <a:r>
              <a:rPr lang="fr-FR" sz="1600" dirty="0"/>
              <a:t> PhD </a:t>
            </a:r>
            <a:r>
              <a:rPr lang="fr-FR" sz="1600" dirty="0" err="1"/>
              <a:t>thesis</a:t>
            </a:r>
            <a:r>
              <a:rPr lang="fr-FR" sz="1600" dirty="0"/>
              <a:t> R. Molle (2024)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7EE234-07FC-4858-AEBB-36DEC9DA9D43}"/>
              </a:ext>
            </a:extLst>
          </p:cNvPr>
          <p:cNvSpPr txBox="1"/>
          <p:nvPr/>
        </p:nvSpPr>
        <p:spPr>
          <a:xfrm>
            <a:off x="8332153" y="745149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Charge Collection </a:t>
            </a:r>
            <a:r>
              <a:rPr lang="fr-FR" sz="2400" b="1" dirty="0" err="1"/>
              <a:t>Efficiency</a:t>
            </a:r>
            <a:endParaRPr lang="fr-FR" sz="2400" b="1" dirty="0"/>
          </a:p>
          <a:p>
            <a:pPr algn="ctr"/>
            <a:r>
              <a:rPr lang="fr-FR" sz="2400" b="1" dirty="0"/>
              <a:t>Model </a:t>
            </a:r>
            <a:r>
              <a:rPr lang="fr-FR" sz="2400" b="1" dirty="0" err="1"/>
              <a:t>with</a:t>
            </a:r>
            <a:r>
              <a:rPr lang="fr-FR" sz="2400" b="1" dirty="0"/>
              <a:t> fluence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079B1A8-5EC5-4ED2-A5A1-3592CE9116D1}"/>
                  </a:ext>
                </a:extLst>
              </p:cNvPr>
              <p:cNvSpPr txBox="1"/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𝐶𝐶𝐸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𝐶𝐶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079B1A8-5EC5-4ED2-A5A1-3592CE911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6B51495-96F9-4160-8433-7C1E3898F547}"/>
                  </a:ext>
                </a:extLst>
              </p:cNvPr>
              <p:cNvSpPr txBox="1"/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𝑡h𝑖𝑐𝑘𝑛𝑒𝑠𝑠</m:t>
                    </m:r>
                  </m:oMath>
                </a14:m>
                <a:r>
                  <a:rPr lang="fr-FR" sz="1600" b="0" dirty="0"/>
                  <a:t>   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𝑓𝑙𝑢𝑒𝑛𝑐𝑒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6B51495-96F9-4160-8433-7C1E3898F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blipFill>
                <a:blip r:embed="rId11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4E1FFBC-9951-4AAD-933A-1D42EF1C55E3}"/>
                  </a:ext>
                </a:extLst>
              </p:cNvPr>
              <p:cNvSpPr txBox="1"/>
              <p:nvPr/>
            </p:nvSpPr>
            <p:spPr>
              <a:xfrm>
                <a:off x="8332153" y="3268290"/>
                <a:ext cx="39326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Damage constant :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fr-FR" dirty="0"/>
                  <a:t> pCVD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4E1FFBC-9951-4AAD-933A-1D42EF1C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153" y="3268290"/>
                <a:ext cx="3932654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6A8C64D-8293-4075-AF22-95500C7199FB}"/>
              </a:ext>
            </a:extLst>
          </p:cNvPr>
          <p:cNvSpPr/>
          <p:nvPr/>
        </p:nvSpPr>
        <p:spPr>
          <a:xfrm>
            <a:off x="9897106" y="4911933"/>
            <a:ext cx="1735494" cy="209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i="1" dirty="0">
                <a:solidFill>
                  <a:schemeClr val="tx1"/>
                </a:solidFill>
              </a:rPr>
              <a:t>Not enough data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1C0BF4-8960-4F4C-B4E2-7E428586D69D}"/>
              </a:ext>
            </a:extLst>
          </p:cNvPr>
          <p:cNvSpPr/>
          <p:nvPr/>
        </p:nvSpPr>
        <p:spPr>
          <a:xfrm>
            <a:off x="9897106" y="4443010"/>
            <a:ext cx="1735494" cy="209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i="1" dirty="0">
                <a:solidFill>
                  <a:schemeClr val="tx1"/>
                </a:solidFill>
              </a:rPr>
              <a:t>Not enough data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68CFA01-BEC1-4D97-A0B6-345FAAC555F2}"/>
              </a:ext>
            </a:extLst>
          </p:cNvPr>
          <p:cNvCxnSpPr>
            <a:cxnSpLocks/>
          </p:cNvCxnSpPr>
          <p:nvPr/>
        </p:nvCxnSpPr>
        <p:spPr>
          <a:xfrm flipV="1">
            <a:off x="2124455" y="2382161"/>
            <a:ext cx="1952809" cy="953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66D7F4F-6F06-4DE5-A18A-351B4C98E8C1}"/>
              </a:ext>
            </a:extLst>
          </p:cNvPr>
          <p:cNvCxnSpPr/>
          <p:nvPr/>
        </p:nvCxnSpPr>
        <p:spPr>
          <a:xfrm flipV="1">
            <a:off x="4114588" y="2332056"/>
            <a:ext cx="650240" cy="5554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CC31BC9C-3190-4403-A030-3D0C511573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16"/>
          <a:stretch/>
        </p:blipFill>
        <p:spPr>
          <a:xfrm>
            <a:off x="4764828" y="3791682"/>
            <a:ext cx="1670303" cy="15411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B78D94-F86A-4E03-AC1B-FA63BA85884E}"/>
              </a:ext>
            </a:extLst>
          </p:cNvPr>
          <p:cNvSpPr txBox="1"/>
          <p:nvPr/>
        </p:nvSpPr>
        <p:spPr>
          <a:xfrm>
            <a:off x="5771734" y="4980758"/>
            <a:ext cx="87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pCVD</a:t>
            </a:r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089C1C4-355D-4284-825A-477CCC77EC1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886" t="19546" r="505" b="3544"/>
          <a:stretch/>
        </p:blipFill>
        <p:spPr>
          <a:xfrm>
            <a:off x="6388877" y="3763956"/>
            <a:ext cx="1800951" cy="15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75233A-0F8D-4A46-9102-C8B56CF0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382681-2379-4F3B-92A6-985D6304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46267D-9A29-4DA4-A91C-0EA076C9C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4" y="865740"/>
            <a:ext cx="12192000" cy="277497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7D10C1-AD35-4A2D-9613-79D01C10C020}"/>
              </a:ext>
            </a:extLst>
          </p:cNvPr>
          <p:cNvSpPr/>
          <p:nvPr/>
        </p:nvSpPr>
        <p:spPr>
          <a:xfrm>
            <a:off x="8425383" y="5792843"/>
            <a:ext cx="370840" cy="37084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DF81D2-77B2-4FA9-92D6-DE8A018A35C4}"/>
              </a:ext>
            </a:extLst>
          </p:cNvPr>
          <p:cNvSpPr txBox="1"/>
          <p:nvPr/>
        </p:nvSpPr>
        <p:spPr>
          <a:xfrm>
            <a:off x="8264274" y="6280585"/>
            <a:ext cx="255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68 MeV proton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034DDA5-1AC6-4223-BA1B-FAF58FBD207B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E93CE7-B6D8-4861-B8BD-86D50498F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5868DB-E993-4892-8F5D-38C8A2EF7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9921700" y="5563444"/>
            <a:ext cx="1604241" cy="683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159BD64D-A6DB-4B28-BECE-00E15688D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9731718"/>
                  </p:ext>
                </p:extLst>
              </p:nvPr>
            </p:nvGraphicFramePr>
            <p:xfrm>
              <a:off x="265723" y="3820025"/>
              <a:ext cx="8083165" cy="2303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5885">
                      <a:extLst>
                        <a:ext uri="{9D8B030D-6E8A-4147-A177-3AD203B41FA5}">
                          <a16:colId xmlns:a16="http://schemas.microsoft.com/office/drawing/2014/main" val="2584745545"/>
                        </a:ext>
                      </a:extLst>
                    </a:gridCol>
                    <a:gridCol w="3119120">
                      <a:extLst>
                        <a:ext uri="{9D8B030D-6E8A-4147-A177-3AD203B41FA5}">
                          <a16:colId xmlns:a16="http://schemas.microsoft.com/office/drawing/2014/main" val="1766207665"/>
                        </a:ext>
                      </a:extLst>
                    </a:gridCol>
                    <a:gridCol w="3058160">
                      <a:extLst>
                        <a:ext uri="{9D8B030D-6E8A-4147-A177-3AD203B41FA5}">
                          <a16:colId xmlns:a16="http://schemas.microsoft.com/office/drawing/2014/main" val="1356632706"/>
                        </a:ext>
                      </a:extLst>
                    </a:gridCol>
                  </a:tblGrid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Diamond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Flux (p/cm²/s)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Fluence (p/cm²)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7982512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8.2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1.96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17225375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0.78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791062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1.9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1.21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3939242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1.9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1.21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89141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159BD64D-A6DB-4B28-BECE-00E15688D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9731718"/>
                  </p:ext>
                </p:extLst>
              </p:nvPr>
            </p:nvGraphicFramePr>
            <p:xfrm>
              <a:off x="265723" y="3820025"/>
              <a:ext cx="8083165" cy="2303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5885">
                      <a:extLst>
                        <a:ext uri="{9D8B030D-6E8A-4147-A177-3AD203B41FA5}">
                          <a16:colId xmlns:a16="http://schemas.microsoft.com/office/drawing/2014/main" val="2584745545"/>
                        </a:ext>
                      </a:extLst>
                    </a:gridCol>
                    <a:gridCol w="3119120">
                      <a:extLst>
                        <a:ext uri="{9D8B030D-6E8A-4147-A177-3AD203B41FA5}">
                          <a16:colId xmlns:a16="http://schemas.microsoft.com/office/drawing/2014/main" val="1766207665"/>
                        </a:ext>
                      </a:extLst>
                    </a:gridCol>
                    <a:gridCol w="3058160">
                      <a:extLst>
                        <a:ext uri="{9D8B030D-6E8A-4147-A177-3AD203B41FA5}">
                          <a16:colId xmlns:a16="http://schemas.microsoft.com/office/drawing/2014/main" val="1356632706"/>
                        </a:ext>
                      </a:extLst>
                    </a:gridCol>
                  </a:tblGrid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Diamond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Flux (p/cm²/s)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Fluence (p/cm²)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7982512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28" t="-101316" r="-98828" b="-30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64542" t="-101316" r="-797" b="-309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7225375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28" t="-204000" r="-98828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64542" t="-204000" r="-797" b="-2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91062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28" t="-300000" r="-98828" b="-1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64542" t="-300000" r="-797" b="-1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3939242"/>
                      </a:ext>
                    </a:extLst>
                  </a:tr>
                  <a:tr h="460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28" t="-400000" r="-98828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64542" t="-400000" r="-797" b="-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89141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AD78FB66-6AAD-4BE1-8E78-B12AFAC94E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4387777" y="4267157"/>
            <a:ext cx="1030370" cy="4790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FA9FCE-5263-4032-BD7E-736195364A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549415" y="4692137"/>
            <a:ext cx="430708" cy="575618"/>
          </a:xfrm>
          <a:prstGeom prst="rect">
            <a:avLst/>
          </a:prstGeom>
        </p:spPr>
      </p:pic>
      <p:pic>
        <p:nvPicPr>
          <p:cNvPr id="16" name="Picture 8" descr="Bébé PNG pour téléchargement gratuit">
            <a:extLst>
              <a:ext uri="{FF2B5EF4-FFF2-40B4-BE49-F238E27FC236}">
                <a16:creationId xmlns:a16="http://schemas.microsoft.com/office/drawing/2014/main" id="{93C65F6C-FB12-4BA4-8D8D-29694C42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62" y="5667639"/>
            <a:ext cx="430708" cy="49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 : haut 16">
            <a:extLst>
              <a:ext uri="{FF2B5EF4-FFF2-40B4-BE49-F238E27FC236}">
                <a16:creationId xmlns:a16="http://schemas.microsoft.com/office/drawing/2014/main" id="{79A18028-F747-4E2C-9221-9582AE96793F}"/>
              </a:ext>
            </a:extLst>
          </p:cNvPr>
          <p:cNvSpPr/>
          <p:nvPr/>
        </p:nvSpPr>
        <p:spPr>
          <a:xfrm>
            <a:off x="7586739" y="5189400"/>
            <a:ext cx="235258" cy="4851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F51F5C-583A-4513-B4C9-A5D8723770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548211" y="4197801"/>
            <a:ext cx="430709" cy="575619"/>
          </a:xfrm>
          <a:prstGeom prst="rect">
            <a:avLst/>
          </a:prstGeom>
        </p:spPr>
      </p:pic>
      <p:pic>
        <p:nvPicPr>
          <p:cNvPr id="21" name="Picture 2" descr="Gary | Wiki Bob L'éponge | Fandom">
            <a:extLst>
              <a:ext uri="{FF2B5EF4-FFF2-40B4-BE49-F238E27FC236}">
                <a16:creationId xmlns:a16="http://schemas.microsoft.com/office/drawing/2014/main" id="{C2D0013B-6B8E-4ABC-BA10-2875F0E0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4" y="4797616"/>
            <a:ext cx="470517" cy="4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ary | Wiki Bob L'éponge | Fandom">
            <a:extLst>
              <a:ext uri="{FF2B5EF4-FFF2-40B4-BE49-F238E27FC236}">
                <a16:creationId xmlns:a16="http://schemas.microsoft.com/office/drawing/2014/main" id="{56FEBD1D-7A94-4F82-8EF4-731A3036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36" y="5664875"/>
            <a:ext cx="470517" cy="4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ary | Wiki Bob L'éponge | Fandom">
            <a:extLst>
              <a:ext uri="{FF2B5EF4-FFF2-40B4-BE49-F238E27FC236}">
                <a16:creationId xmlns:a16="http://schemas.microsoft.com/office/drawing/2014/main" id="{5B619780-D932-4918-B0E4-54507131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86" y="5204304"/>
            <a:ext cx="470517" cy="4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- Almax easyLab (Science Under Pressure)">
            <a:extLst>
              <a:ext uri="{FF2B5EF4-FFF2-40B4-BE49-F238E27FC236}">
                <a16:creationId xmlns:a16="http://schemas.microsoft.com/office/drawing/2014/main" id="{DC147940-E6DD-416D-BFCC-05CAE405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92" y="1735953"/>
            <a:ext cx="1313351" cy="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ome - Almax easyLab (Science Under Pressure)">
            <a:extLst>
              <a:ext uri="{FF2B5EF4-FFF2-40B4-BE49-F238E27FC236}">
                <a16:creationId xmlns:a16="http://schemas.microsoft.com/office/drawing/2014/main" id="{7F20BF42-0698-4E18-BC6E-D3818560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10" y="1739649"/>
            <a:ext cx="1313351" cy="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ortage au cœur de l'Institut Néel | ECHOSCIENCES - Grenoble">
            <a:extLst>
              <a:ext uri="{FF2B5EF4-FFF2-40B4-BE49-F238E27FC236}">
                <a16:creationId xmlns:a16="http://schemas.microsoft.com/office/drawing/2014/main" id="{DBFD95A9-7958-4F1A-B28E-8622DC16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18" y="1654073"/>
            <a:ext cx="874286" cy="2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2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14714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2EAC9E5A-ECC9-4566-888B-DE2FADD6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90" y="2176994"/>
            <a:ext cx="792519" cy="1224304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5F8BD6-0ACC-4A25-B62D-DAE9DBD6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294B60-0F72-4247-A2FD-6A57FF89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7506E5-2001-4307-854F-418627E7323C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</a:rPr>
              <a:t>Experimental</a:t>
            </a:r>
            <a:r>
              <a:rPr lang="fr-FR" dirty="0">
                <a:solidFill>
                  <a:srgbClr val="002060"/>
                </a:solidFill>
              </a:rPr>
              <a:t> setup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9CE362F-96AE-427E-85FA-A92E2BF9D754}"/>
              </a:ext>
            </a:extLst>
          </p:cNvPr>
          <p:cNvSpPr txBox="1"/>
          <p:nvPr/>
        </p:nvSpPr>
        <p:spPr>
          <a:xfrm>
            <a:off x="208863" y="2097277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68 MeV proton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FFA3BDE-CD3F-4F05-9826-7AAB466C0DC0}"/>
                  </a:ext>
                </a:extLst>
              </p:cNvPr>
              <p:cNvSpPr txBox="1"/>
              <p:nvPr/>
            </p:nvSpPr>
            <p:spPr>
              <a:xfrm>
                <a:off x="7404652" y="136525"/>
                <a:ext cx="458149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68 MeV proton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12.23 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  <a:p>
                <a:pPr algn="ctr"/>
                <a:r>
                  <a:rPr lang="fr-FR" dirty="0"/>
                  <a:t>64 MeV alpha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.90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FFA3BDE-CD3F-4F05-9826-7AAB466C0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652" y="136525"/>
                <a:ext cx="4581499" cy="646331"/>
              </a:xfrm>
              <a:prstGeom prst="rect">
                <a:avLst/>
              </a:prstGeom>
              <a:blipFill>
                <a:blip r:embed="rId4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>
            <a:extLst>
              <a:ext uri="{FF2B5EF4-FFF2-40B4-BE49-F238E27FC236}">
                <a16:creationId xmlns:a16="http://schemas.microsoft.com/office/drawing/2014/main" id="{F15DA53B-60FA-485B-9F1E-8D6AAEAFBB0D}"/>
              </a:ext>
            </a:extLst>
          </p:cNvPr>
          <p:cNvSpPr txBox="1"/>
          <p:nvPr/>
        </p:nvSpPr>
        <p:spPr>
          <a:xfrm>
            <a:off x="6965821" y="925300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Diamond detector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2C88454-D3E1-4018-9998-E43D804F8420}"/>
              </a:ext>
            </a:extLst>
          </p:cNvPr>
          <p:cNvSpPr/>
          <p:nvPr/>
        </p:nvSpPr>
        <p:spPr>
          <a:xfrm>
            <a:off x="1907763" y="1849217"/>
            <a:ext cx="1073285" cy="190933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47D385B6-5D93-418F-BAA6-E3E1C9094A87}"/>
              </a:ext>
            </a:extLst>
          </p:cNvPr>
          <p:cNvSpPr/>
          <p:nvPr/>
        </p:nvSpPr>
        <p:spPr>
          <a:xfrm>
            <a:off x="5892017" y="2723342"/>
            <a:ext cx="1467993" cy="192119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08011E3C-B8E6-4C76-8CBB-0375B9FBCF6E}"/>
              </a:ext>
            </a:extLst>
          </p:cNvPr>
          <p:cNvSpPr/>
          <p:nvPr/>
        </p:nvSpPr>
        <p:spPr>
          <a:xfrm rot="715783">
            <a:off x="5879150" y="2982254"/>
            <a:ext cx="1467993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lèche : droite 55">
            <a:extLst>
              <a:ext uri="{FF2B5EF4-FFF2-40B4-BE49-F238E27FC236}">
                <a16:creationId xmlns:a16="http://schemas.microsoft.com/office/drawing/2014/main" id="{4F7DB827-EE35-4BEB-8C81-67DB50473AF6}"/>
              </a:ext>
            </a:extLst>
          </p:cNvPr>
          <p:cNvSpPr/>
          <p:nvPr/>
        </p:nvSpPr>
        <p:spPr>
          <a:xfrm rot="20891792">
            <a:off x="5879433" y="2612953"/>
            <a:ext cx="1467993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D7DA427B-CBBE-413D-BD54-4672EA3F70B2}"/>
              </a:ext>
            </a:extLst>
          </p:cNvPr>
          <p:cNvSpPr/>
          <p:nvPr/>
        </p:nvSpPr>
        <p:spPr>
          <a:xfrm rot="21121722">
            <a:off x="5892015" y="2681739"/>
            <a:ext cx="1467993" cy="4571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79E02B39-CDDD-4E80-847E-5E0CEAA14C2C}"/>
              </a:ext>
            </a:extLst>
          </p:cNvPr>
          <p:cNvSpPr/>
          <p:nvPr/>
        </p:nvSpPr>
        <p:spPr>
          <a:xfrm rot="295420">
            <a:off x="5894540" y="2896223"/>
            <a:ext cx="1467993" cy="4571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lèche : droite 58">
            <a:extLst>
              <a:ext uri="{FF2B5EF4-FFF2-40B4-BE49-F238E27FC236}">
                <a16:creationId xmlns:a16="http://schemas.microsoft.com/office/drawing/2014/main" id="{7A78794D-0D6D-49AD-AD52-0A1CE95D2CC9}"/>
              </a:ext>
            </a:extLst>
          </p:cNvPr>
          <p:cNvSpPr/>
          <p:nvPr/>
        </p:nvSpPr>
        <p:spPr>
          <a:xfrm rot="1650258">
            <a:off x="5816098" y="3179034"/>
            <a:ext cx="1467993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E3A86A58-4212-4ED6-AC76-EADF131D0451}"/>
              </a:ext>
            </a:extLst>
          </p:cNvPr>
          <p:cNvSpPr/>
          <p:nvPr/>
        </p:nvSpPr>
        <p:spPr>
          <a:xfrm rot="19906477" flipV="1">
            <a:off x="5859885" y="2539425"/>
            <a:ext cx="905773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F9DDE6-CCF4-4A55-A6E7-83E788D63D3B}"/>
              </a:ext>
            </a:extLst>
          </p:cNvPr>
          <p:cNvSpPr txBox="1"/>
          <p:nvPr/>
        </p:nvSpPr>
        <p:spPr>
          <a:xfrm>
            <a:off x="5734631" y="3722586"/>
            <a:ext cx="205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Scattered</a:t>
            </a:r>
            <a:r>
              <a:rPr lang="fr-FR" dirty="0"/>
              <a:t> particules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CCD5CFFC-17DC-4CD3-8734-4C4D4922DFEF}"/>
              </a:ext>
            </a:extLst>
          </p:cNvPr>
          <p:cNvSpPr/>
          <p:nvPr/>
        </p:nvSpPr>
        <p:spPr>
          <a:xfrm>
            <a:off x="5847017" y="2726963"/>
            <a:ext cx="108000" cy="16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C6ED9370-2FED-4BBE-9460-6066013A5FD7}"/>
              </a:ext>
            </a:extLst>
          </p:cNvPr>
          <p:cNvSpPr/>
          <p:nvPr/>
        </p:nvSpPr>
        <p:spPr>
          <a:xfrm>
            <a:off x="5847017" y="2726963"/>
            <a:ext cx="90000" cy="1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816DBDF-0ADB-4512-B4E4-971F3BDB6AE7}"/>
              </a:ext>
            </a:extLst>
          </p:cNvPr>
          <p:cNvGrpSpPr/>
          <p:nvPr/>
        </p:nvGrpSpPr>
        <p:grpSpPr>
          <a:xfrm>
            <a:off x="2821352" y="895573"/>
            <a:ext cx="1580315" cy="3100114"/>
            <a:chOff x="2821352" y="895573"/>
            <a:chExt cx="1580315" cy="3100114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0C1A754F-7DE6-4AE5-8A4C-7AB16E67F225}"/>
                </a:ext>
              </a:extLst>
            </p:cNvPr>
            <p:cNvSpPr/>
            <p:nvPr/>
          </p:nvSpPr>
          <p:spPr>
            <a:xfrm>
              <a:off x="2998577" y="1620237"/>
              <a:ext cx="1292087" cy="237544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C8874841-85EC-4075-A54A-6EBCBDB7E40A}"/>
                </a:ext>
              </a:extLst>
            </p:cNvPr>
            <p:cNvSpPr/>
            <p:nvPr/>
          </p:nvSpPr>
          <p:spPr>
            <a:xfrm>
              <a:off x="3109580" y="1620238"/>
              <a:ext cx="1292087" cy="237544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74FCAD3C-B228-4162-9433-204DC2C7C39B}"/>
                </a:ext>
              </a:extLst>
            </p:cNvPr>
            <p:cNvSpPr/>
            <p:nvPr/>
          </p:nvSpPr>
          <p:spPr>
            <a:xfrm>
              <a:off x="3607183" y="2558491"/>
              <a:ext cx="311606" cy="476249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3D9F0D7-970B-42A1-A45B-CF74300121C9}"/>
                </a:ext>
              </a:extLst>
            </p:cNvPr>
            <p:cNvSpPr/>
            <p:nvPr/>
          </p:nvSpPr>
          <p:spPr>
            <a:xfrm>
              <a:off x="3607183" y="2558490"/>
              <a:ext cx="253463" cy="4762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0C0511D5-3E9F-45ED-B53A-04A46A6056B8}"/>
                    </a:ext>
                  </a:extLst>
                </p:cNvPr>
                <p:cNvSpPr txBox="1"/>
                <p:nvPr/>
              </p:nvSpPr>
              <p:spPr>
                <a:xfrm>
                  <a:off x="2821352" y="895573"/>
                  <a:ext cx="15716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a14:m>
                  <a:r>
                    <a:rPr lang="fr-FR" dirty="0"/>
                    <a:t> </a:t>
                  </a:r>
                </a:p>
                <a:p>
                  <a:pPr algn="ctr"/>
                  <a:r>
                    <a:rPr lang="fr-FR" dirty="0"/>
                    <a:t>Al </a:t>
                  </a:r>
                  <a:r>
                    <a:rPr lang="fr-FR" dirty="0" err="1"/>
                    <a:t>collimator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0C0511D5-3E9F-45ED-B53A-04A46A605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1352" y="895573"/>
                  <a:ext cx="1571661" cy="646331"/>
                </a:xfrm>
                <a:prstGeom prst="rect">
                  <a:avLst/>
                </a:prstGeom>
                <a:blipFill>
                  <a:blip r:embed="rId5"/>
                  <a:stretch>
                    <a:fillRect b="-141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64816C3F-8BA9-4DA2-8E18-96B90597D72C}"/>
                  </a:ext>
                </a:extLst>
              </p:cNvPr>
              <p:cNvSpPr txBox="1"/>
              <p:nvPr/>
            </p:nvSpPr>
            <p:spPr>
              <a:xfrm>
                <a:off x="5031852" y="895573"/>
                <a:ext cx="1571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:r>
                  <a:rPr lang="fr-FR" dirty="0"/>
                  <a:t>W </a:t>
                </a:r>
                <a:r>
                  <a:rPr lang="fr-FR" dirty="0" err="1"/>
                  <a:t>collimator</a:t>
                </a:r>
                <a:endParaRPr lang="fr-FR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64816C3F-8BA9-4DA2-8E18-96B90597D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852" y="895573"/>
                <a:ext cx="1571661" cy="646331"/>
              </a:xfrm>
              <a:prstGeom prst="rect">
                <a:avLst/>
              </a:prstGeom>
              <a:blipFill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Flèche : droite 80">
            <a:extLst>
              <a:ext uri="{FF2B5EF4-FFF2-40B4-BE49-F238E27FC236}">
                <a16:creationId xmlns:a16="http://schemas.microsoft.com/office/drawing/2014/main" id="{0E0A89C3-E972-4025-83A8-43D0EA36573A}"/>
              </a:ext>
            </a:extLst>
          </p:cNvPr>
          <p:cNvSpPr/>
          <p:nvPr/>
        </p:nvSpPr>
        <p:spPr>
          <a:xfrm>
            <a:off x="3701477" y="2420442"/>
            <a:ext cx="1743177" cy="76688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lèche : droite 81">
            <a:extLst>
              <a:ext uri="{FF2B5EF4-FFF2-40B4-BE49-F238E27FC236}">
                <a16:creationId xmlns:a16="http://schemas.microsoft.com/office/drawing/2014/main" id="{9EEFE18B-D473-4139-B550-B5328E7BC6DB}"/>
              </a:ext>
            </a:extLst>
          </p:cNvPr>
          <p:cNvSpPr/>
          <p:nvPr/>
        </p:nvSpPr>
        <p:spPr>
          <a:xfrm>
            <a:off x="3701477" y="2420442"/>
            <a:ext cx="3703175" cy="76688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lèche : droite 82">
            <a:extLst>
              <a:ext uri="{FF2B5EF4-FFF2-40B4-BE49-F238E27FC236}">
                <a16:creationId xmlns:a16="http://schemas.microsoft.com/office/drawing/2014/main" id="{5130BB5F-88C3-44FA-BB4A-39DA188CC8AB}"/>
              </a:ext>
            </a:extLst>
          </p:cNvPr>
          <p:cNvSpPr/>
          <p:nvPr/>
        </p:nvSpPr>
        <p:spPr>
          <a:xfrm>
            <a:off x="7806250" y="2435957"/>
            <a:ext cx="1387173" cy="76688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 : droite 83">
            <a:extLst>
              <a:ext uri="{FF2B5EF4-FFF2-40B4-BE49-F238E27FC236}">
                <a16:creationId xmlns:a16="http://schemas.microsoft.com/office/drawing/2014/main" id="{520C9A6E-65B3-4780-A540-EC71F8B31528}"/>
              </a:ext>
            </a:extLst>
          </p:cNvPr>
          <p:cNvSpPr/>
          <p:nvPr/>
        </p:nvSpPr>
        <p:spPr>
          <a:xfrm>
            <a:off x="1899478" y="1849217"/>
            <a:ext cx="5470528" cy="190933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5CAB6C2-2EB7-43D3-84E2-305A50997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>
            <a:off x="6937781" y="2513964"/>
            <a:ext cx="1379011" cy="587579"/>
          </a:xfrm>
          <a:prstGeom prst="rect">
            <a:avLst/>
          </a:prstGeom>
        </p:spPr>
      </p:pic>
      <p:sp>
        <p:nvSpPr>
          <p:cNvPr id="85" name="Flèche : droite 84">
            <a:extLst>
              <a:ext uri="{FF2B5EF4-FFF2-40B4-BE49-F238E27FC236}">
                <a16:creationId xmlns:a16="http://schemas.microsoft.com/office/drawing/2014/main" id="{802EC7F3-6E38-4141-81F5-8F4F9A80AAD0}"/>
              </a:ext>
            </a:extLst>
          </p:cNvPr>
          <p:cNvSpPr/>
          <p:nvPr/>
        </p:nvSpPr>
        <p:spPr>
          <a:xfrm>
            <a:off x="7764601" y="1874357"/>
            <a:ext cx="2270653" cy="190933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9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2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1" grpId="0"/>
      <p:bldP spid="73" grpId="0" animBg="1"/>
      <p:bldP spid="77" grpId="0" animBg="1"/>
      <p:bldP spid="80" grpId="0"/>
      <p:bldP spid="81" grpId="0" animBg="1"/>
      <p:bldP spid="82" grpId="0" animBg="1"/>
      <p:bldP spid="82" grpId="1" animBg="1"/>
      <p:bldP spid="83" grpId="0" animBg="1"/>
      <p:bldP spid="84" grpId="0" animBg="1"/>
      <p:bldP spid="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62CE26-FC45-48F6-8D2B-FC8E78D4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B6D335-E1F1-43D0-988B-6357AF9F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BC9747-F6A2-4B2C-8FEE-FC06C99B6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1141853"/>
            <a:ext cx="8404650" cy="51696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2815725-5B26-4A2E-A243-750CAFCE3875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FC741A-3FB2-420D-A5D7-1B9A0E11C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4F0F8CE-40ED-4D37-8142-37E01E8AE8F5}"/>
              </a:ext>
            </a:extLst>
          </p:cNvPr>
          <p:cNvSpPr txBox="1"/>
          <p:nvPr/>
        </p:nvSpPr>
        <p:spPr>
          <a:xfrm rot="20258193">
            <a:off x="3668201" y="3565181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To </a:t>
            </a:r>
            <a:r>
              <a:rPr lang="fr-FR" sz="2000" b="1" dirty="0" err="1">
                <a:solidFill>
                  <a:srgbClr val="FF0000"/>
                </a:solidFill>
              </a:rPr>
              <a:t>be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published</a:t>
            </a:r>
            <a:r>
              <a:rPr lang="fr-FR" sz="2000" b="1" dirty="0">
                <a:solidFill>
                  <a:srgbClr val="FF0000"/>
                </a:solidFill>
              </a:rPr>
              <a:t> *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08EB066-5613-402E-A3EF-A36316B755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292015" y="5920774"/>
            <a:ext cx="599127" cy="800701"/>
          </a:xfrm>
          <a:prstGeom prst="rect">
            <a:avLst/>
          </a:prstGeom>
        </p:spPr>
      </p:pic>
      <p:pic>
        <p:nvPicPr>
          <p:cNvPr id="13" name="Picture 8" descr="Bébé PNG pour téléchargement gratuit">
            <a:extLst>
              <a:ext uri="{FF2B5EF4-FFF2-40B4-BE49-F238E27FC236}">
                <a16:creationId xmlns:a16="http://schemas.microsoft.com/office/drawing/2014/main" id="{19CC3421-23D8-4E31-89AC-B2B507C6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7" y="5999715"/>
            <a:ext cx="563661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èche : haut 13">
            <a:extLst>
              <a:ext uri="{FF2B5EF4-FFF2-40B4-BE49-F238E27FC236}">
                <a16:creationId xmlns:a16="http://schemas.microsoft.com/office/drawing/2014/main" id="{2A21281D-65D2-491A-8407-248EB12D1C18}"/>
              </a:ext>
            </a:extLst>
          </p:cNvPr>
          <p:cNvSpPr/>
          <p:nvPr/>
        </p:nvSpPr>
        <p:spPr>
          <a:xfrm rot="5400000">
            <a:off x="4555918" y="3853813"/>
            <a:ext cx="196971" cy="49599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" descr="Gary | Wiki Bob L'éponge | Fandom">
            <a:extLst>
              <a:ext uri="{FF2B5EF4-FFF2-40B4-BE49-F238E27FC236}">
                <a16:creationId xmlns:a16="http://schemas.microsoft.com/office/drawing/2014/main" id="{6855076B-D9EC-4E26-ACFD-4A0E2B60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38" y="2153784"/>
            <a:ext cx="472390" cy="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26A741-D605-4A44-AF57-7C6E94F8CE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1717228" y="2392617"/>
            <a:ext cx="701556" cy="3261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6AB6F3F-7C35-408B-BE5E-BAFEF9933733}"/>
              </a:ext>
            </a:extLst>
          </p:cNvPr>
          <p:cNvSpPr txBox="1"/>
          <p:nvPr/>
        </p:nvSpPr>
        <p:spPr>
          <a:xfrm>
            <a:off x="8467346" y="641828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*</a:t>
            </a:r>
            <a:r>
              <a:rPr lang="fr-FR" sz="1600" dirty="0"/>
              <a:t> PhD </a:t>
            </a:r>
            <a:r>
              <a:rPr lang="fr-FR" sz="1600" dirty="0" err="1"/>
              <a:t>thesis</a:t>
            </a:r>
            <a:r>
              <a:rPr lang="fr-FR" sz="1600" dirty="0"/>
              <a:t> R. Molle (2024)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0797C2-93A3-4C65-A1D7-23D3787598F0}"/>
              </a:ext>
            </a:extLst>
          </p:cNvPr>
          <p:cNvSpPr txBox="1"/>
          <p:nvPr/>
        </p:nvSpPr>
        <p:spPr>
          <a:xfrm>
            <a:off x="8332153" y="745149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Charge Collection </a:t>
            </a:r>
            <a:r>
              <a:rPr lang="fr-FR" sz="2400" b="1" dirty="0" err="1"/>
              <a:t>Efficiency</a:t>
            </a:r>
            <a:endParaRPr lang="fr-FR" sz="2400" b="1" dirty="0"/>
          </a:p>
          <a:p>
            <a:pPr algn="ctr"/>
            <a:r>
              <a:rPr lang="fr-FR" sz="2400" b="1" dirty="0"/>
              <a:t>Model </a:t>
            </a:r>
            <a:r>
              <a:rPr lang="fr-FR" sz="2400" b="1" dirty="0" err="1"/>
              <a:t>with</a:t>
            </a:r>
            <a:r>
              <a:rPr lang="fr-FR" sz="2400" b="1" dirty="0"/>
              <a:t> fluence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6CF3585-9DC8-4B20-8B21-2D462E6F6BAC}"/>
                  </a:ext>
                </a:extLst>
              </p:cNvPr>
              <p:cNvSpPr txBox="1"/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𝐶𝐶𝐸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𝐶𝐶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6CF3585-9DC8-4B20-8B21-2D462E6F6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67F644F-5CB2-4896-810D-7A37F25F0479}"/>
                  </a:ext>
                </a:extLst>
              </p:cNvPr>
              <p:cNvSpPr txBox="1"/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𝑡h𝑖𝑐𝑘𝑛𝑒𝑠𝑠</m:t>
                    </m:r>
                  </m:oMath>
                </a14:m>
                <a:r>
                  <a:rPr lang="fr-FR" sz="1600" b="0" dirty="0"/>
                  <a:t>   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𝑓𝑙𝑢𝑒𝑛𝑐𝑒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67F644F-5CB2-4896-810D-7A37F25F0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blipFill>
                <a:blip r:embed="rId11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48CBA22-7E29-4DD5-A575-8350987A263B}"/>
                  </a:ext>
                </a:extLst>
              </p:cNvPr>
              <p:cNvSpPr txBox="1"/>
              <p:nvPr/>
            </p:nvSpPr>
            <p:spPr>
              <a:xfrm>
                <a:off x="8332153" y="3268290"/>
                <a:ext cx="39326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Damage constant :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fr-FR" dirty="0"/>
                  <a:t> sCVD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48CBA22-7E29-4DD5-A575-8350987A2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153" y="3268290"/>
                <a:ext cx="3932654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A46D220D-B434-47CC-A223-E13EF988E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7346" y="3630932"/>
            <a:ext cx="3724654" cy="14911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72ABF0-ECEB-4152-81D9-A3BFD2B5221B}"/>
              </a:ext>
            </a:extLst>
          </p:cNvPr>
          <p:cNvSpPr txBox="1"/>
          <p:nvPr/>
        </p:nvSpPr>
        <p:spPr>
          <a:xfrm>
            <a:off x="8791227" y="5466673"/>
            <a:ext cx="301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An </a:t>
            </a:r>
            <a:r>
              <a:rPr lang="fr-FR" sz="2400" dirty="0" err="1">
                <a:solidFill>
                  <a:srgbClr val="FF0000"/>
                </a:solidFill>
              </a:rPr>
              <a:t>incomplete</a:t>
            </a:r>
            <a:r>
              <a:rPr lang="fr-FR" sz="2400" dirty="0">
                <a:solidFill>
                  <a:srgbClr val="FF0000"/>
                </a:solidFill>
              </a:rPr>
              <a:t> model?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5EAC75-5256-4293-B159-8364BE7C7622}"/>
              </a:ext>
            </a:extLst>
          </p:cNvPr>
          <p:cNvSpPr/>
          <p:nvPr/>
        </p:nvSpPr>
        <p:spPr>
          <a:xfrm rot="20409062">
            <a:off x="6867728" y="4455268"/>
            <a:ext cx="599127" cy="1031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5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A05BEAE-F5C6-43E9-9DA0-0225D3D41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740"/>
            <a:ext cx="9105644" cy="560077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CE2E5-4E87-4BF7-B534-FFB84DFA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105D43-35A5-4668-B98F-939CD25D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55DBA7E-8C38-433E-9AC3-9330A672E4F4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96F4AB-644A-4257-BF36-8543F9D66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1C74C4-660C-4822-AB45-BEC9EB7CDE86}"/>
              </a:ext>
            </a:extLst>
          </p:cNvPr>
          <p:cNvSpPr txBox="1"/>
          <p:nvPr/>
        </p:nvSpPr>
        <p:spPr>
          <a:xfrm>
            <a:off x="9227514" y="2151596"/>
            <a:ext cx="285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(1) Crystal </a:t>
            </a:r>
            <a:r>
              <a:rPr lang="fr-FR" sz="2400" dirty="0" err="1"/>
              <a:t>intrinsic</a:t>
            </a:r>
            <a:r>
              <a:rPr lang="fr-FR" sz="2400" dirty="0"/>
              <a:t> </a:t>
            </a:r>
            <a:r>
              <a:rPr lang="fr-FR" sz="2400" dirty="0" err="1"/>
              <a:t>quality</a:t>
            </a:r>
            <a:r>
              <a:rPr lang="fr-FR" sz="2400" dirty="0"/>
              <a:t> + Flux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37978E-F069-4D56-BE40-A5740730C7A8}"/>
              </a:ext>
            </a:extLst>
          </p:cNvPr>
          <p:cNvSpPr txBox="1"/>
          <p:nvPr/>
        </p:nvSpPr>
        <p:spPr>
          <a:xfrm>
            <a:off x="9227513" y="2902776"/>
            <a:ext cx="2858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(2) Traps </a:t>
            </a:r>
            <a:r>
              <a:rPr lang="fr-FR" sz="2400" dirty="0" err="1"/>
              <a:t>filling</a:t>
            </a:r>
            <a:r>
              <a:rPr lang="fr-FR" sz="2400" dirty="0"/>
              <a:t> </a:t>
            </a:r>
          </a:p>
          <a:p>
            <a:pPr algn="just"/>
            <a:r>
              <a:rPr lang="fr-FR" dirty="0"/>
              <a:t>(for </a:t>
            </a:r>
            <a:r>
              <a:rPr lang="fr-FR" dirty="0" err="1"/>
              <a:t>pCVD</a:t>
            </a:r>
            <a:r>
              <a:rPr lang="fr-FR" dirty="0"/>
              <a:t> </a:t>
            </a:r>
            <a:r>
              <a:rPr lang="fr-FR" dirty="0" err="1"/>
              <a:t>mainly</a:t>
            </a:r>
            <a:r>
              <a:rPr lang="fr-FR" dirty="0"/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9012845-B29C-4DFE-8DF8-17F9C9B8E570}"/>
              </a:ext>
            </a:extLst>
          </p:cNvPr>
          <p:cNvSpPr txBox="1"/>
          <p:nvPr/>
        </p:nvSpPr>
        <p:spPr>
          <a:xfrm>
            <a:off x="9227513" y="3624772"/>
            <a:ext cx="285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(3) </a:t>
            </a:r>
            <a:r>
              <a:rPr lang="fr-FR" sz="2400" dirty="0" err="1"/>
              <a:t>Inhomogeneity</a:t>
            </a:r>
            <a:r>
              <a:rPr lang="fr-FR" sz="2400" dirty="0"/>
              <a:t> of </a:t>
            </a:r>
            <a:r>
              <a:rPr lang="fr-FR" sz="2400" dirty="0" err="1"/>
              <a:t>defects</a:t>
            </a:r>
            <a:r>
              <a:rPr lang="fr-FR" sz="2400" dirty="0"/>
              <a:t> </a:t>
            </a:r>
            <a:r>
              <a:rPr lang="fr-FR" sz="2400" dirty="0">
                <a:sym typeface="Wingdings" panose="05000000000000000000" pitchFamily="2" charset="2"/>
              </a:rPr>
              <a:t> </a:t>
            </a:r>
            <a:r>
              <a:rPr lang="fr-FR" sz="2400" dirty="0" err="1">
                <a:sym typeface="Wingdings" panose="05000000000000000000" pitchFamily="2" charset="2"/>
              </a:rPr>
              <a:t>scattered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particle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20E9C6-FA71-4FB8-A66C-44B14B3EF41B}"/>
              </a:ext>
            </a:extLst>
          </p:cNvPr>
          <p:cNvSpPr txBox="1"/>
          <p:nvPr/>
        </p:nvSpPr>
        <p:spPr>
          <a:xfrm>
            <a:off x="9227513" y="4716100"/>
            <a:ext cx="296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(4) </a:t>
            </a:r>
            <a:r>
              <a:rPr lang="fr-FR" sz="2400" dirty="0" err="1"/>
              <a:t>Cumulated</a:t>
            </a:r>
            <a:r>
              <a:rPr lang="fr-FR" sz="2400" dirty="0"/>
              <a:t> </a:t>
            </a:r>
            <a:r>
              <a:rPr lang="fr-FR" sz="2400" dirty="0" err="1"/>
              <a:t>defects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fluence</a:t>
            </a:r>
          </a:p>
        </p:txBody>
      </p:sp>
    </p:spTree>
    <p:extLst>
      <p:ext uri="{BB962C8B-B14F-4D97-AF65-F5344CB8AC3E}">
        <p14:creationId xmlns:p14="http://schemas.microsoft.com/office/powerpoint/2010/main" val="23977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78EFE25-437A-412B-B088-B262F37F7B41}"/>
              </a:ext>
            </a:extLst>
          </p:cNvPr>
          <p:cNvSpPr txBox="1"/>
          <p:nvPr/>
        </p:nvSpPr>
        <p:spPr>
          <a:xfrm>
            <a:off x="178012" y="807097"/>
            <a:ext cx="1187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Development</a:t>
            </a:r>
            <a:r>
              <a:rPr lang="fr-FR" sz="3200" dirty="0"/>
              <a:t> of a </a:t>
            </a:r>
            <a:r>
              <a:rPr lang="fr-FR" sz="3200" dirty="0" err="1"/>
              <a:t>specific</a:t>
            </a:r>
            <a:r>
              <a:rPr lang="fr-FR" sz="3200" dirty="0"/>
              <a:t> detector for </a:t>
            </a:r>
            <a:r>
              <a:rPr lang="fr-FR" sz="3200" dirty="0" err="1"/>
              <a:t>extreme</a:t>
            </a:r>
            <a:r>
              <a:rPr lang="fr-FR" sz="3200" dirty="0"/>
              <a:t> radiations conditions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fr-FR" sz="32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55A694-BA79-4048-B65B-8987A24F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51" y="-34602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Conclusion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B2ED52-2513-4199-9C47-8A5B1DFD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6992B5-5668-4E53-8CBD-FCADD8E4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19</a:t>
            </a:fld>
            <a:endParaRPr lang="fr-FR"/>
          </a:p>
        </p:txBody>
      </p:sp>
      <p:pic>
        <p:nvPicPr>
          <p:cNvPr id="6" name="Picture 2" descr="Gary | Wiki Bob L'éponge | Fandom">
            <a:extLst>
              <a:ext uri="{FF2B5EF4-FFF2-40B4-BE49-F238E27FC236}">
                <a16:creationId xmlns:a16="http://schemas.microsoft.com/office/drawing/2014/main" id="{F11CA491-F827-414A-968A-125CD3AB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878880"/>
            <a:ext cx="765953" cy="68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7236820-0C4D-418D-B2EB-E08460E661CA}"/>
              </a:ext>
            </a:extLst>
          </p:cNvPr>
          <p:cNvSpPr/>
          <p:nvPr/>
        </p:nvSpPr>
        <p:spPr>
          <a:xfrm>
            <a:off x="9640253" y="1974834"/>
            <a:ext cx="683893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343358-0E7F-4A29-93E0-66C1369BF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10490249" y="1891368"/>
            <a:ext cx="1454368" cy="676217"/>
          </a:xfrm>
          <a:prstGeom prst="rect">
            <a:avLst/>
          </a:prstGeom>
        </p:spPr>
      </p:pic>
      <p:pic>
        <p:nvPicPr>
          <p:cNvPr id="9" name="Picture 8" descr="Bébé PNG pour téléchargement gratuit">
            <a:extLst>
              <a:ext uri="{FF2B5EF4-FFF2-40B4-BE49-F238E27FC236}">
                <a16:creationId xmlns:a16="http://schemas.microsoft.com/office/drawing/2014/main" id="{F315554C-55E4-498C-8D77-10A6F923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59" y="3094650"/>
            <a:ext cx="706581" cy="8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8654EED-A25A-49C9-8C6C-68D792615FAD}"/>
              </a:ext>
            </a:extLst>
          </p:cNvPr>
          <p:cNvSpPr/>
          <p:nvPr/>
        </p:nvSpPr>
        <p:spPr>
          <a:xfrm>
            <a:off x="5514209" y="3210364"/>
            <a:ext cx="1416357" cy="698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4837C2-A496-4DF6-8AD3-F1C347E106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070135" y="2937560"/>
            <a:ext cx="843985" cy="11279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36420C1-2745-49EF-9604-4F984C726873}"/>
              </a:ext>
            </a:extLst>
          </p:cNvPr>
          <p:cNvSpPr txBox="1"/>
          <p:nvPr/>
        </p:nvSpPr>
        <p:spPr>
          <a:xfrm>
            <a:off x="3901440" y="1211662"/>
            <a:ext cx="351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DIAMMONI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E9F8D-D08C-44D7-B253-2B451953130B}"/>
              </a:ext>
            </a:extLst>
          </p:cNvPr>
          <p:cNvSpPr/>
          <p:nvPr/>
        </p:nvSpPr>
        <p:spPr>
          <a:xfrm>
            <a:off x="178165" y="1901496"/>
            <a:ext cx="89052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Studies</a:t>
            </a:r>
            <a:r>
              <a:rPr lang="fr-FR" sz="3200" dirty="0"/>
              <a:t> </a:t>
            </a:r>
            <a:r>
              <a:rPr lang="fr-FR" sz="3200" dirty="0" err="1"/>
              <a:t>were</a:t>
            </a:r>
            <a:r>
              <a:rPr lang="fr-FR" sz="3200" dirty="0"/>
              <a:t> </a:t>
            </a:r>
            <a:r>
              <a:rPr lang="fr-FR" sz="3200" dirty="0" err="1"/>
              <a:t>done</a:t>
            </a:r>
            <a:r>
              <a:rPr lang="fr-FR" sz="3200" dirty="0"/>
              <a:t> about flux </a:t>
            </a:r>
            <a:r>
              <a:rPr lang="fr-FR" sz="2000" dirty="0"/>
              <a:t>(PhD </a:t>
            </a:r>
            <a:r>
              <a:rPr lang="fr-FR" sz="2000" dirty="0" err="1"/>
              <a:t>thesis</a:t>
            </a:r>
            <a:r>
              <a:rPr lang="fr-FR" sz="2000" dirty="0"/>
              <a:t> R. Molle (2024))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B231F-E97C-4212-A442-BC815FAE4028}"/>
              </a:ext>
            </a:extLst>
          </p:cNvPr>
          <p:cNvSpPr/>
          <p:nvPr/>
        </p:nvSpPr>
        <p:spPr>
          <a:xfrm>
            <a:off x="178012" y="3437764"/>
            <a:ext cx="124561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Studies</a:t>
            </a:r>
            <a:r>
              <a:rPr lang="fr-FR" sz="3200" dirty="0"/>
              <a:t> about fluence 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sz="3200" dirty="0"/>
              <a:t>Model observation </a:t>
            </a:r>
            <a:r>
              <a:rPr lang="fr-FR" sz="3200" dirty="0" err="1"/>
              <a:t>function</a:t>
            </a:r>
            <a:r>
              <a:rPr lang="fr-FR" sz="3200" dirty="0"/>
              <a:t> of </a:t>
            </a:r>
            <a:r>
              <a:rPr lang="fr-FR" sz="3200" dirty="0" err="1"/>
              <a:t>crystal</a:t>
            </a:r>
            <a:r>
              <a:rPr lang="fr-FR" sz="3200" dirty="0"/>
              <a:t> </a:t>
            </a:r>
            <a:r>
              <a:rPr lang="fr-FR" sz="3200" dirty="0" err="1"/>
              <a:t>quality</a:t>
            </a:r>
            <a:r>
              <a:rPr lang="fr-FR" sz="3200" dirty="0"/>
              <a:t> and </a:t>
            </a:r>
            <a:r>
              <a:rPr lang="fr-FR" sz="3200" dirty="0" err="1"/>
              <a:t>defects</a:t>
            </a:r>
            <a:r>
              <a:rPr lang="fr-FR" sz="3200" dirty="0"/>
              <a:t> </a:t>
            </a:r>
            <a:r>
              <a:rPr lang="fr-FR" sz="3200" dirty="0" err="1"/>
              <a:t>created</a:t>
            </a:r>
            <a:endParaRPr lang="fr-FR" sz="3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sz="3200" dirty="0" err="1"/>
              <a:t>Understudies</a:t>
            </a:r>
            <a:r>
              <a:rPr lang="fr-FR" sz="3200" dirty="0"/>
              <a:t> : </a:t>
            </a:r>
            <a:r>
              <a:rPr lang="fr-FR" sz="3200" dirty="0" err="1"/>
              <a:t>annealing</a:t>
            </a:r>
            <a:r>
              <a:rPr lang="fr-FR" sz="3200" dirty="0"/>
              <a:t> process to </a:t>
            </a:r>
            <a:r>
              <a:rPr lang="fr-FR" sz="3200" dirty="0" err="1"/>
              <a:t>enhance</a:t>
            </a:r>
            <a:r>
              <a:rPr lang="fr-FR" sz="3200" dirty="0"/>
              <a:t> detector </a:t>
            </a:r>
            <a:r>
              <a:rPr lang="fr-FR" sz="3200" dirty="0" err="1"/>
              <a:t>lifetime</a:t>
            </a:r>
            <a:endParaRPr lang="fr-FR" sz="3200" dirty="0"/>
          </a:p>
          <a:p>
            <a:pPr lvl="1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0466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9090E-DD4E-412B-8B29-4454F2CE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2"/>
            <a:ext cx="10515600" cy="865740"/>
          </a:xfrm>
        </p:spPr>
        <p:txBody>
          <a:bodyPr/>
          <a:lstStyle/>
          <a:p>
            <a:r>
              <a:rPr lang="fr-FR" dirty="0" err="1">
                <a:solidFill>
                  <a:srgbClr val="002060"/>
                </a:solidFill>
              </a:rPr>
              <a:t>Why</a:t>
            </a:r>
            <a:r>
              <a:rPr lang="fr-FR" dirty="0">
                <a:solidFill>
                  <a:srgbClr val="002060"/>
                </a:solidFill>
              </a:rPr>
              <a:t> radiation </a:t>
            </a:r>
            <a:r>
              <a:rPr lang="fr-FR" dirty="0" err="1">
                <a:solidFill>
                  <a:srgbClr val="002060"/>
                </a:solidFill>
              </a:rPr>
              <a:t>tolerance</a:t>
            </a:r>
            <a:r>
              <a:rPr lang="fr-FR" dirty="0">
                <a:solidFill>
                  <a:srgbClr val="002060"/>
                </a:solidFill>
              </a:rPr>
              <a:t> ? (1/2)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9582D-0A77-4255-8579-77969406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8ED5A3-3A7F-477C-9C70-009DCC06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8CF1CA-6736-451C-AA30-A277C0E79B3C}"/>
              </a:ext>
            </a:extLst>
          </p:cNvPr>
          <p:cNvSpPr txBox="1"/>
          <p:nvPr/>
        </p:nvSpPr>
        <p:spPr>
          <a:xfrm>
            <a:off x="701333" y="820944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Study</a:t>
            </a:r>
            <a:r>
              <a:rPr lang="fr-FR" dirty="0"/>
              <a:t> of detector </a:t>
            </a:r>
            <a:r>
              <a:rPr lang="fr-FR" dirty="0" err="1"/>
              <a:t>behavior</a:t>
            </a:r>
            <a:r>
              <a:rPr lang="fr-FR" dirty="0"/>
              <a:t> in </a:t>
            </a:r>
            <a:r>
              <a:rPr lang="fr-FR" dirty="0" err="1"/>
              <a:t>extreme</a:t>
            </a:r>
            <a:r>
              <a:rPr lang="fr-FR" dirty="0"/>
              <a:t> conditions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013500-D7B5-4F93-9C20-B3235F2F9912}"/>
              </a:ext>
            </a:extLst>
          </p:cNvPr>
          <p:cNvGrpSpPr/>
          <p:nvPr/>
        </p:nvGrpSpPr>
        <p:grpSpPr>
          <a:xfrm>
            <a:off x="109832" y="1581314"/>
            <a:ext cx="3871153" cy="2031042"/>
            <a:chOff x="43343" y="1205597"/>
            <a:chExt cx="3723714" cy="2160000"/>
          </a:xfrm>
        </p:grpSpPr>
        <p:pic>
          <p:nvPicPr>
            <p:cNvPr id="2050" name="Picture 2" descr="ESA - Space radiation affects satellites">
              <a:extLst>
                <a:ext uri="{FF2B5EF4-FFF2-40B4-BE49-F238E27FC236}">
                  <a16:creationId xmlns:a16="http://schemas.microsoft.com/office/drawing/2014/main" id="{A4569533-5E25-496B-A616-A315EA076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58" y="1205597"/>
              <a:ext cx="3532499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BF438BD-F572-4F91-B04B-97FC1481B194}"/>
                </a:ext>
              </a:extLst>
            </p:cNvPr>
            <p:cNvSpPr txBox="1"/>
            <p:nvPr/>
          </p:nvSpPr>
          <p:spPr>
            <a:xfrm>
              <a:off x="43343" y="2947000"/>
              <a:ext cx="1412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Spatial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102119C-E699-4EC4-A7AD-DE980599AE05}"/>
              </a:ext>
            </a:extLst>
          </p:cNvPr>
          <p:cNvGrpSpPr/>
          <p:nvPr/>
        </p:nvGrpSpPr>
        <p:grpSpPr>
          <a:xfrm>
            <a:off x="4117299" y="1589402"/>
            <a:ext cx="3235865" cy="2042325"/>
            <a:chOff x="3916967" y="1187110"/>
            <a:chExt cx="3375000" cy="2188671"/>
          </a:xfrm>
        </p:grpSpPr>
        <p:pic>
          <p:nvPicPr>
            <p:cNvPr id="2054" name="Picture 6" descr="Element Six Synthetic Diamond Protects CERN Particle Detectors in Recently  Announced Higgs boson Experiment Results">
              <a:extLst>
                <a:ext uri="{FF2B5EF4-FFF2-40B4-BE49-F238E27FC236}">
                  <a16:creationId xmlns:a16="http://schemas.microsoft.com/office/drawing/2014/main" id="{D048F7BE-5063-4CBA-9C64-64A7E60A9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967" y="1187110"/>
              <a:ext cx="3375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7929BA2-92FC-40A2-89A0-3B63037D2EBF}"/>
                </a:ext>
              </a:extLst>
            </p:cNvPr>
            <p:cNvSpPr txBox="1"/>
            <p:nvPr/>
          </p:nvSpPr>
          <p:spPr>
            <a:xfrm>
              <a:off x="4829335" y="2947000"/>
              <a:ext cx="2462632" cy="428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High Energy </a:t>
              </a:r>
              <a:r>
                <a:rPr lang="fr-FR" sz="2000" dirty="0" err="1">
                  <a:solidFill>
                    <a:schemeClr val="bg1"/>
                  </a:solidFill>
                </a:rPr>
                <a:t>Physics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DDAB975-40E5-425A-B9CE-3FFA96814B5A}"/>
              </a:ext>
            </a:extLst>
          </p:cNvPr>
          <p:cNvGrpSpPr/>
          <p:nvPr/>
        </p:nvGrpSpPr>
        <p:grpSpPr>
          <a:xfrm>
            <a:off x="947833" y="3831099"/>
            <a:ext cx="5350508" cy="2234680"/>
            <a:chOff x="1370867" y="3968497"/>
            <a:chExt cx="5171701" cy="2160000"/>
          </a:xfrm>
        </p:grpSpPr>
        <p:pic>
          <p:nvPicPr>
            <p:cNvPr id="2052" name="Picture 4" descr="Using protons to take on cancer | FSE">
              <a:extLst>
                <a:ext uri="{FF2B5EF4-FFF2-40B4-BE49-F238E27FC236}">
                  <a16:creationId xmlns:a16="http://schemas.microsoft.com/office/drawing/2014/main" id="{58FFAC29-9D30-4849-A8F2-46AEC9BE1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67" y="3968497"/>
              <a:ext cx="493714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4D97BA9-7DB5-4492-AD21-6A79C344A396}"/>
                </a:ext>
              </a:extLst>
            </p:cNvPr>
            <p:cNvSpPr txBox="1"/>
            <p:nvPr/>
          </p:nvSpPr>
          <p:spPr>
            <a:xfrm>
              <a:off x="3756572" y="5726778"/>
              <a:ext cx="2785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solidFill>
                    <a:schemeClr val="bg1"/>
                  </a:solidFill>
                </a:rPr>
                <a:t>Medical</a:t>
              </a:r>
              <a:r>
                <a:rPr lang="fr-FR" sz="2000" dirty="0">
                  <a:solidFill>
                    <a:schemeClr val="bg1"/>
                  </a:solidFill>
                </a:rPr>
                <a:t> applications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61635F9-8F91-40E2-83DA-AFBA05FBB8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"/>
          <a:stretch/>
        </p:blipFill>
        <p:spPr>
          <a:xfrm>
            <a:off x="7925386" y="779145"/>
            <a:ext cx="3762722" cy="5438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EFBCED-F996-46F3-A94E-2432DD00A27F}"/>
              </a:ext>
            </a:extLst>
          </p:cNvPr>
          <p:cNvSpPr/>
          <p:nvPr/>
        </p:nvSpPr>
        <p:spPr>
          <a:xfrm>
            <a:off x="7959400" y="6260340"/>
            <a:ext cx="3102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Durante, M., &amp;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Paganetti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H. (2016). Nuclear physics in particle therapy: a review.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Reports on Progress in Physics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79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(9), 096702.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3565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4953E2-7817-4B0B-A8FB-4B43376E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043F8C-FF93-4496-A95B-E378BAE1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20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58C4CEC-91B8-44B6-93ED-1173163E5535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DIAMMONI detector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02D919-3E30-4E2D-B335-C817D3FD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84" y="271533"/>
            <a:ext cx="7307596" cy="56347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6A062F-D91A-485A-99F8-D1FFE2CBF582}"/>
              </a:ext>
            </a:extLst>
          </p:cNvPr>
          <p:cNvSpPr txBox="1"/>
          <p:nvPr/>
        </p:nvSpPr>
        <p:spPr>
          <a:xfrm>
            <a:off x="132079" y="2041384"/>
            <a:ext cx="4884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A detector </a:t>
            </a:r>
            <a:r>
              <a:rPr lang="fr-FR" sz="2400" dirty="0" err="1"/>
              <a:t>integrated</a:t>
            </a:r>
            <a:r>
              <a:rPr lang="fr-FR" sz="2400" dirty="0"/>
              <a:t> to AX </a:t>
            </a:r>
            <a:r>
              <a:rPr lang="fr-FR" sz="2400" dirty="0" err="1"/>
              <a:t>beam</a:t>
            </a:r>
            <a:r>
              <a:rPr lang="fr-FR" sz="2400" dirty="0"/>
              <a:t> line at ARRONAX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Online control of dose and </a:t>
            </a:r>
            <a:r>
              <a:rPr lang="fr-FR" sz="2400" dirty="0" err="1"/>
              <a:t>beam</a:t>
            </a:r>
            <a:r>
              <a:rPr lang="fr-FR" sz="2400" dirty="0"/>
              <a:t> monitoring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EFB13-1ADF-4B8B-81D1-936CFE70144E}"/>
              </a:ext>
            </a:extLst>
          </p:cNvPr>
          <p:cNvSpPr/>
          <p:nvPr/>
        </p:nvSpPr>
        <p:spPr>
          <a:xfrm>
            <a:off x="5872284" y="5894685"/>
            <a:ext cx="532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2400" dirty="0"/>
              <a:t>DIAMMONI detector – Train </a:t>
            </a:r>
            <a:r>
              <a:rPr lang="fr-FR" sz="2400" dirty="0" err="1"/>
              <a:t>Counting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9801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542325-3A1F-44BD-A9E0-5711894B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44F99D-EC0D-445A-B102-3AD2A2DF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C7917A7-6849-4785-B7B4-3E2137A79633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DIAMMONI detector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8B5713-1CA5-4A4C-9585-86FD2C54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18" y="813939"/>
            <a:ext cx="11199323" cy="5907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A61B18-C97F-4A2F-84A7-FE06BDDF3F1D}"/>
              </a:ext>
            </a:extLst>
          </p:cNvPr>
          <p:cNvSpPr/>
          <p:nvPr/>
        </p:nvSpPr>
        <p:spPr>
          <a:xfrm>
            <a:off x="989275" y="6125517"/>
            <a:ext cx="3230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2400" dirty="0"/>
              <a:t>DIAMMONI detector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A84DFE5-BF3E-4750-89EB-D7CE1DE25110}"/>
              </a:ext>
            </a:extLst>
          </p:cNvPr>
          <p:cNvCxnSpPr>
            <a:cxnSpLocks/>
          </p:cNvCxnSpPr>
          <p:nvPr/>
        </p:nvCxnSpPr>
        <p:spPr>
          <a:xfrm flipH="1">
            <a:off x="3876040" y="4765040"/>
            <a:ext cx="144272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6317F0A-CA37-4C75-A138-58434EAE0EE9}"/>
              </a:ext>
            </a:extLst>
          </p:cNvPr>
          <p:cNvCxnSpPr>
            <a:cxnSpLocks/>
          </p:cNvCxnSpPr>
          <p:nvPr/>
        </p:nvCxnSpPr>
        <p:spPr>
          <a:xfrm flipH="1">
            <a:off x="345440" y="4693920"/>
            <a:ext cx="1136418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DC91EAF3-D8C4-4D30-926D-275526C66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19"/>
          <a:stretch/>
        </p:blipFill>
        <p:spPr>
          <a:xfrm>
            <a:off x="4982704" y="489316"/>
            <a:ext cx="1416593" cy="2380725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40AA0ED-697F-4F9F-8325-DDAE9E229DBB}"/>
              </a:ext>
            </a:extLst>
          </p:cNvPr>
          <p:cNvCxnSpPr>
            <a:cxnSpLocks/>
            <a:stCxn id="23" idx="7"/>
          </p:cNvCxnSpPr>
          <p:nvPr/>
        </p:nvCxnSpPr>
        <p:spPr>
          <a:xfrm>
            <a:off x="6108239" y="721919"/>
            <a:ext cx="607521" cy="21432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C880286-0758-47BD-9FBE-5E9A141AA6F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088081" y="2834060"/>
            <a:ext cx="1627679" cy="14433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2CEC4CE1-17A0-4A04-A5E4-CF9718397079}"/>
              </a:ext>
            </a:extLst>
          </p:cNvPr>
          <p:cNvSpPr/>
          <p:nvPr/>
        </p:nvSpPr>
        <p:spPr>
          <a:xfrm>
            <a:off x="4876800" y="284480"/>
            <a:ext cx="1442720" cy="298701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8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CF17E2-0879-4353-A2E7-EF2171FB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Robin Molle - molle@lpsc.in2p3.fr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85A612-FF8C-431A-AD8B-F84F333C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A5A36A-9434-4F48-B7B8-2883BA13AE5A}"/>
              </a:ext>
            </a:extLst>
          </p:cNvPr>
          <p:cNvSpPr txBox="1"/>
          <p:nvPr/>
        </p:nvSpPr>
        <p:spPr>
          <a:xfrm>
            <a:off x="1" y="123686"/>
            <a:ext cx="1219199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44000"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Thank you for your attention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4CD81E-691C-4CF1-8459-BFC3028C3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38" y="1148477"/>
            <a:ext cx="2477800" cy="846214"/>
          </a:xfrm>
          <a:prstGeom prst="rect">
            <a:avLst/>
          </a:prstGeom>
        </p:spPr>
      </p:pic>
      <p:pic>
        <p:nvPicPr>
          <p:cNvPr id="8" name="Image 7" descr="L&amp;#39;ANR prépare la mise en œuvre de la stratégie de non-cession des droits">
            <a:extLst>
              <a:ext uri="{FF2B5EF4-FFF2-40B4-BE49-F238E27FC236}">
                <a16:creationId xmlns:a16="http://schemas.microsoft.com/office/drawing/2014/main" id="{C71E40C6-9615-4D56-8077-D521941DFD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42" y="1126840"/>
            <a:ext cx="1176815" cy="88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GIP ARRONAX : Recrutement - Arronax Nantes">
            <a:extLst>
              <a:ext uri="{FF2B5EF4-FFF2-40B4-BE49-F238E27FC236}">
                <a16:creationId xmlns:a16="http://schemas.microsoft.com/office/drawing/2014/main" id="{21E4E797-37C3-49EF-A1F3-9FD2E30D92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586" y="1045713"/>
            <a:ext cx="897203" cy="94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D604A-FC68-4EA0-8C49-E20C10F2A462}"/>
              </a:ext>
            </a:extLst>
          </p:cNvPr>
          <p:cNvSpPr/>
          <p:nvPr/>
        </p:nvSpPr>
        <p:spPr>
          <a:xfrm>
            <a:off x="246011" y="2510076"/>
            <a:ext cx="4869619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solidFill>
                  <a:srgbClr val="0070C0"/>
                </a:solidFill>
                <a:ea typeface="Calibri" panose="020F0502020204030204" pitchFamily="34" charset="0"/>
              </a:rPr>
              <a:t>R. Molle</a:t>
            </a:r>
            <a:r>
              <a:rPr lang="fr-FR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N. André, </a:t>
            </a:r>
            <a:r>
              <a:rPr lang="en-GB" dirty="0">
                <a:ea typeface="Calibri" panose="020F0502020204030204" pitchFamily="34" charset="0"/>
              </a:rPr>
              <a:t>Y. </a:t>
            </a:r>
            <a:r>
              <a:rPr lang="en-GB" dirty="0" err="1">
                <a:ea typeface="Calibri" panose="020F0502020204030204" pitchFamily="34" charset="0"/>
              </a:rPr>
              <a:t>Arnoud</a:t>
            </a:r>
            <a:r>
              <a:rPr lang="en-GB" dirty="0">
                <a:ea typeface="Calibri" panose="020F0502020204030204" pitchFamily="34" charset="0"/>
              </a:rPr>
              <a:t>, A. Bes,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J-L </a:t>
            </a:r>
            <a:r>
              <a:rPr lang="en-GB" dirty="0" err="1">
                <a:ea typeface="Calibri" panose="020F0502020204030204" pitchFamily="34" charset="0"/>
              </a:rPr>
              <a:t>Bouly</a:t>
            </a:r>
            <a:r>
              <a:rPr lang="en-GB" dirty="0">
                <a:ea typeface="Calibri" panose="020F0502020204030204" pitchFamily="34" charset="0"/>
              </a:rPr>
              <a:t>, J. </a:t>
            </a:r>
            <a:r>
              <a:rPr lang="en-GB" dirty="0" err="1">
                <a:ea typeface="Calibri" panose="020F0502020204030204" pitchFamily="34" charset="0"/>
              </a:rPr>
              <a:t>Collot</a:t>
            </a:r>
            <a:r>
              <a:rPr lang="en-GB" dirty="0">
                <a:ea typeface="Calibri" panose="020F0502020204030204" pitchFamily="34" charset="0"/>
              </a:rPr>
              <a:t>, D. </a:t>
            </a:r>
            <a:r>
              <a:rPr lang="en-GB" dirty="0" err="1">
                <a:ea typeface="Calibri" panose="020F0502020204030204" pitchFamily="34" charset="0"/>
              </a:rPr>
              <a:t>Dauvergne</a:t>
            </a:r>
            <a:r>
              <a:rPr lang="en-GB" dirty="0">
                <a:ea typeface="Calibri" panose="020F0502020204030204" pitchFamily="34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L. </a:t>
            </a:r>
            <a:r>
              <a:rPr lang="en-GB" dirty="0" err="1">
                <a:ea typeface="Calibri" panose="020F0502020204030204" pitchFamily="34" charset="0"/>
              </a:rPr>
              <a:t>Gallin</a:t>
            </a:r>
            <a:r>
              <a:rPr lang="en-GB" dirty="0">
                <a:ea typeface="Calibri" panose="020F0502020204030204" pitchFamily="34" charset="0"/>
              </a:rPr>
              <a:t>-Martel,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M-L Gallin-Martel,</a:t>
            </a:r>
            <a:r>
              <a:rPr lang="en-GB" dirty="0">
                <a:ea typeface="Calibri" panose="020F0502020204030204" pitchFamily="34" charset="0"/>
              </a:rPr>
              <a:t>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O. </a:t>
            </a:r>
            <a:r>
              <a:rPr lang="en-GB" dirty="0" err="1">
                <a:ea typeface="Calibri" panose="020F0502020204030204" pitchFamily="34" charset="0"/>
              </a:rPr>
              <a:t>Guillaudin</a:t>
            </a:r>
            <a:r>
              <a:rPr lang="en-GB" dirty="0">
                <a:ea typeface="Calibri" panose="020F0502020204030204" pitchFamily="34" charset="0"/>
              </a:rPr>
              <a:t>, C. </a:t>
            </a:r>
            <a:r>
              <a:rPr lang="en-GB" dirty="0" err="1">
                <a:ea typeface="Calibri" panose="020F0502020204030204" pitchFamily="34" charset="0"/>
              </a:rPr>
              <a:t>Hoarau</a:t>
            </a:r>
            <a:r>
              <a:rPr lang="en-GB" dirty="0">
                <a:ea typeface="Calibri" panose="020F0502020204030204" pitchFamily="34" charset="0"/>
              </a:rPr>
              <a:t>, A. Lacoste, F. Lafont,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E. </a:t>
            </a:r>
            <a:r>
              <a:rPr lang="en-GB" dirty="0" err="1">
                <a:ea typeface="Calibri" panose="020F0502020204030204" pitchFamily="34" charset="0"/>
              </a:rPr>
              <a:t>Lagorio</a:t>
            </a:r>
            <a:r>
              <a:rPr lang="en-GB" dirty="0">
                <a:ea typeface="Calibri" panose="020F0502020204030204" pitchFamily="34" charset="0"/>
              </a:rPr>
              <a:t>, J. Livingstone, S. </a:t>
            </a:r>
            <a:r>
              <a:rPr lang="en-GB" dirty="0" err="1">
                <a:ea typeface="Calibri" panose="020F0502020204030204" pitchFamily="34" charset="0"/>
              </a:rPr>
              <a:t>Marcatili</a:t>
            </a:r>
            <a:r>
              <a:rPr lang="en-GB" dirty="0">
                <a:ea typeface="Calibri" panose="020F0502020204030204" pitchFamily="34" charset="0"/>
              </a:rPr>
              <a:t>, M. </a:t>
            </a:r>
            <a:r>
              <a:rPr lang="en-GB" dirty="0" err="1">
                <a:ea typeface="Calibri" panose="020F0502020204030204" pitchFamily="34" charset="0"/>
              </a:rPr>
              <a:t>Marton</a:t>
            </a:r>
            <a:r>
              <a:rPr lang="en-GB" dirty="0">
                <a:ea typeface="Calibri" panose="020F0502020204030204" pitchFamily="34" charset="0"/>
              </a:rPr>
              <a:t>, A. Mohammed-</a:t>
            </a:r>
            <a:r>
              <a:rPr lang="en-GB" dirty="0" err="1">
                <a:ea typeface="Calibri" panose="020F0502020204030204" pitchFamily="34" charset="0"/>
              </a:rPr>
              <a:t>Matallah</a:t>
            </a:r>
            <a:r>
              <a:rPr lang="en-GB" dirty="0">
                <a:ea typeface="Calibri" panose="020F0502020204030204" pitchFamily="34" charset="0"/>
              </a:rPr>
              <a:t>, J-F </a:t>
            </a:r>
            <a:r>
              <a:rPr lang="en-GB" dirty="0" err="1">
                <a:ea typeface="Calibri" panose="020F0502020204030204" pitchFamily="34" charset="0"/>
              </a:rPr>
              <a:t>Muraz</a:t>
            </a:r>
            <a:r>
              <a:rPr lang="en-GB" dirty="0">
                <a:ea typeface="Calibri" panose="020F0502020204030204" pitchFamily="34" charset="0"/>
              </a:rPr>
              <a:t>, N. </a:t>
            </a:r>
            <a:r>
              <a:rPr lang="en-GB" dirty="0" err="1">
                <a:ea typeface="Calibri" panose="020F0502020204030204" pitchFamily="34" charset="0"/>
              </a:rPr>
              <a:t>Ponchant</a:t>
            </a:r>
            <a:r>
              <a:rPr lang="en-GB" dirty="0">
                <a:ea typeface="Calibri" panose="020F0502020204030204" pitchFamily="34" charset="0"/>
              </a:rPr>
              <a:t>, F. </a:t>
            </a:r>
            <a:r>
              <a:rPr lang="en-GB" dirty="0" err="1">
                <a:ea typeface="Calibri" panose="020F0502020204030204" pitchFamily="34" charset="0"/>
              </a:rPr>
              <a:t>Rarbi</a:t>
            </a:r>
            <a:r>
              <a:rPr lang="en-GB" dirty="0">
                <a:ea typeface="Calibri" panose="020F0502020204030204" pitchFamily="34" charset="0"/>
              </a:rPr>
              <a:t>, M. Reynaud, O. </a:t>
            </a:r>
            <a:r>
              <a:rPr lang="en-GB" dirty="0" err="1">
                <a:ea typeface="Calibri" panose="020F0502020204030204" pitchFamily="34" charset="0"/>
              </a:rPr>
              <a:t>Rossetto</a:t>
            </a:r>
            <a:r>
              <a:rPr lang="en-GB" dirty="0">
                <a:ea typeface="Calibri" panose="020F0502020204030204" pitchFamily="34" charset="0"/>
              </a:rPr>
              <a:t>, J. </a:t>
            </a:r>
            <a:r>
              <a:rPr lang="en-GB" dirty="0" err="1">
                <a:ea typeface="Calibri" panose="020F0502020204030204" pitchFamily="34" charset="0"/>
              </a:rPr>
              <a:t>Waquet</a:t>
            </a:r>
            <a:endParaRPr lang="fr-FR" dirty="0"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0E49DB-1A0B-40B1-BDEC-F8130E08DF11}"/>
              </a:ext>
            </a:extLst>
          </p:cNvPr>
          <p:cNvSpPr/>
          <p:nvPr/>
        </p:nvSpPr>
        <p:spPr>
          <a:xfrm>
            <a:off x="8104673" y="2427130"/>
            <a:ext cx="3640797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M. Evin, A. Guertin, F. Haddad,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 V. Métivier, </a:t>
            </a:r>
            <a:r>
              <a:rPr lang="en-GB" dirty="0">
                <a:ea typeface="Calibri" panose="020F0502020204030204" pitchFamily="34" charset="0"/>
              </a:rPr>
              <a:t>R. Molle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Q. Mouchard, F. Poirier, N.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index - LPSC-PLASMAS">
            <a:extLst>
              <a:ext uri="{FF2B5EF4-FFF2-40B4-BE49-F238E27FC236}">
                <a16:creationId xmlns:a16="http://schemas.microsoft.com/office/drawing/2014/main" id="{1F4C93A4-41FB-4064-8E92-D4001BC7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28" y="979969"/>
            <a:ext cx="2226588" cy="11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A007B0-7CE3-41F3-A35C-2E71FD8FE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1367" r="2374" b="-1"/>
          <a:stretch/>
        </p:blipFill>
        <p:spPr>
          <a:xfrm>
            <a:off x="5230884" y="2220620"/>
            <a:ext cx="2594930" cy="23965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7EFDEB4-C542-40E9-9376-287BDC06C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7" y="5058486"/>
            <a:ext cx="1155359" cy="11553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2E2FA2-4B2D-49EA-8CF1-B60ED5A39DE0}"/>
              </a:ext>
            </a:extLst>
          </p:cNvPr>
          <p:cNvSpPr/>
          <p:nvPr/>
        </p:nvSpPr>
        <p:spPr>
          <a:xfrm>
            <a:off x="3811976" y="5312999"/>
            <a:ext cx="2474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J.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Bassaler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J. Bousquet, J. Letellier, D.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Nusimovici</a:t>
            </a:r>
            <a:endParaRPr lang="fr-FR" dirty="0"/>
          </a:p>
        </p:txBody>
      </p:sp>
      <p:pic>
        <p:nvPicPr>
          <p:cNvPr id="1028" name="Picture 4" descr="European Synchrotron Radiation Facility — Wikipédia">
            <a:extLst>
              <a:ext uri="{FF2B5EF4-FFF2-40B4-BE49-F238E27FC236}">
                <a16:creationId xmlns:a16="http://schemas.microsoft.com/office/drawing/2014/main" id="{E7FFF687-F127-4EB2-84E0-4ACB05CD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82" y="5058486"/>
            <a:ext cx="1498418" cy="115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F41874-B592-4586-AD0D-F8FD7EB712F5}"/>
              </a:ext>
            </a:extLst>
          </p:cNvPr>
          <p:cNvSpPr/>
          <p:nvPr/>
        </p:nvSpPr>
        <p:spPr>
          <a:xfrm>
            <a:off x="8610600" y="5437998"/>
            <a:ext cx="2402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Everaere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F. Laffont, T-N.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Tran-Caliste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826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8C441-13F3-4448-97B8-6F11010D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 up slides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3EDE02-D47D-472D-A724-A08DC8D9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228E5C-2E4A-423F-B4ED-8C71A486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1E8807-7A1C-41E4-A409-E564C741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369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1DC4E-1162-42E1-8240-869BFFBD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DA9284-6311-4A01-9E3A-587A9872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F4344CB-78E5-406D-82C1-FE2210922217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</a:rPr>
              <a:t>Why</a:t>
            </a:r>
            <a:r>
              <a:rPr lang="fr-FR" dirty="0">
                <a:solidFill>
                  <a:srgbClr val="002060"/>
                </a:solidFill>
              </a:rPr>
              <a:t> radiation </a:t>
            </a:r>
            <a:r>
              <a:rPr lang="fr-FR" dirty="0" err="1">
                <a:solidFill>
                  <a:srgbClr val="002060"/>
                </a:solidFill>
              </a:rPr>
              <a:t>tolerance</a:t>
            </a:r>
            <a:r>
              <a:rPr lang="fr-FR" dirty="0">
                <a:solidFill>
                  <a:srgbClr val="002060"/>
                </a:solidFill>
              </a:rPr>
              <a:t> ?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2507FE7-A60C-41DD-88E3-D3186ADCC64E}"/>
              </a:ext>
            </a:extLst>
          </p:cNvPr>
          <p:cNvSpPr/>
          <p:nvPr/>
        </p:nvSpPr>
        <p:spPr>
          <a:xfrm>
            <a:off x="718930" y="1331844"/>
            <a:ext cx="10754139" cy="4901576"/>
          </a:xfrm>
          <a:prstGeom prst="roundRect">
            <a:avLst>
              <a:gd name="adj" fmla="val 11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27CD286-9128-4F13-A8CF-5651F26B831E}"/>
              </a:ext>
            </a:extLst>
          </p:cNvPr>
          <p:cNvSpPr/>
          <p:nvPr/>
        </p:nvSpPr>
        <p:spPr>
          <a:xfrm>
            <a:off x="871330" y="1484244"/>
            <a:ext cx="8902147" cy="4161183"/>
          </a:xfrm>
          <a:prstGeom prst="roundRect">
            <a:avLst>
              <a:gd name="adj" fmla="val 11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696F67-88FB-48E1-A551-4D990D1F32AC}"/>
              </a:ext>
            </a:extLst>
          </p:cNvPr>
          <p:cNvSpPr/>
          <p:nvPr/>
        </p:nvSpPr>
        <p:spPr>
          <a:xfrm>
            <a:off x="1023730" y="1648517"/>
            <a:ext cx="7318513" cy="3350868"/>
          </a:xfrm>
          <a:prstGeom prst="roundRect">
            <a:avLst>
              <a:gd name="adj" fmla="val 11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A10BC74-9807-4277-8582-81A59524A248}"/>
              </a:ext>
            </a:extLst>
          </p:cNvPr>
          <p:cNvSpPr/>
          <p:nvPr/>
        </p:nvSpPr>
        <p:spPr>
          <a:xfrm>
            <a:off x="1176131" y="1800917"/>
            <a:ext cx="3011556" cy="2552423"/>
          </a:xfrm>
          <a:prstGeom prst="roundRect">
            <a:avLst>
              <a:gd name="adj" fmla="val 11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7006DB-9190-4E84-BB89-4A7ECCC8ECFE}"/>
              </a:ext>
            </a:extLst>
          </p:cNvPr>
          <p:cNvSpPr txBox="1"/>
          <p:nvPr/>
        </p:nvSpPr>
        <p:spPr>
          <a:xfrm>
            <a:off x="3810000" y="5754757"/>
            <a:ext cx="43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Radiotherapies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D45969-DEC3-48CD-8D51-237F83A2B4C6}"/>
              </a:ext>
            </a:extLst>
          </p:cNvPr>
          <p:cNvSpPr txBox="1"/>
          <p:nvPr/>
        </p:nvSpPr>
        <p:spPr>
          <a:xfrm>
            <a:off x="3081130" y="5124560"/>
            <a:ext cx="43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External</a:t>
            </a:r>
            <a:r>
              <a:rPr lang="fr-FR" dirty="0"/>
              <a:t> </a:t>
            </a:r>
            <a:r>
              <a:rPr lang="fr-FR" dirty="0" err="1"/>
              <a:t>radiotherapies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6A986CF-1373-4252-BBFD-98C5B8E3FF34}"/>
              </a:ext>
            </a:extLst>
          </p:cNvPr>
          <p:cNvSpPr txBox="1"/>
          <p:nvPr/>
        </p:nvSpPr>
        <p:spPr>
          <a:xfrm>
            <a:off x="2464905" y="4521155"/>
            <a:ext cx="43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Hadrontherapies</a:t>
            </a:r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C995535-BABD-48F5-BEAC-D8C7BD97B576}"/>
              </a:ext>
            </a:extLst>
          </p:cNvPr>
          <p:cNvSpPr/>
          <p:nvPr/>
        </p:nvSpPr>
        <p:spPr>
          <a:xfrm>
            <a:off x="4340087" y="1800917"/>
            <a:ext cx="3011556" cy="2552423"/>
          </a:xfrm>
          <a:prstGeom prst="roundRect">
            <a:avLst>
              <a:gd name="adj" fmla="val 11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A590322-389A-42AD-8182-F5EA522F30BB}"/>
              </a:ext>
            </a:extLst>
          </p:cNvPr>
          <p:cNvSpPr txBox="1"/>
          <p:nvPr/>
        </p:nvSpPr>
        <p:spPr>
          <a:xfrm>
            <a:off x="3662569" y="3881478"/>
            <a:ext cx="43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Protontherapy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6503647-9E38-4E0D-AEE4-475907A70D71}"/>
              </a:ext>
            </a:extLst>
          </p:cNvPr>
          <p:cNvSpPr txBox="1"/>
          <p:nvPr/>
        </p:nvSpPr>
        <p:spPr>
          <a:xfrm>
            <a:off x="457199" y="3884300"/>
            <a:ext cx="43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Carbontherapy</a:t>
            </a:r>
            <a:endParaRPr lang="fr-FR" dirty="0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9BBE455-70EA-45FF-B7B0-FD054174D579}"/>
              </a:ext>
            </a:extLst>
          </p:cNvPr>
          <p:cNvSpPr/>
          <p:nvPr/>
        </p:nvSpPr>
        <p:spPr>
          <a:xfrm>
            <a:off x="3329609" y="2015072"/>
            <a:ext cx="6289813" cy="133275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7C2964-D96D-47FE-9820-D8657EA8A47B}"/>
              </a:ext>
            </a:extLst>
          </p:cNvPr>
          <p:cNvSpPr/>
          <p:nvPr/>
        </p:nvSpPr>
        <p:spPr>
          <a:xfrm>
            <a:off x="4831212" y="2379744"/>
            <a:ext cx="328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FLASH </a:t>
            </a:r>
            <a:r>
              <a:rPr lang="fr-FR" sz="3600" dirty="0" err="1">
                <a:solidFill>
                  <a:srgbClr val="FF0000"/>
                </a:solidFill>
              </a:rPr>
              <a:t>Therapies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6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FF3EC2-39F3-4A83-8A9A-3B9969FBC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B6CB5F-DDF8-42B2-8987-2C6B4261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25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E44A56-F6E7-4477-98BF-DCCFFD48F417}"/>
              </a:ext>
            </a:extLst>
          </p:cNvPr>
          <p:cNvGrpSpPr/>
          <p:nvPr/>
        </p:nvGrpSpPr>
        <p:grpSpPr>
          <a:xfrm>
            <a:off x="6199370" y="504862"/>
            <a:ext cx="5650450" cy="5650450"/>
            <a:chOff x="6159995" y="1309396"/>
            <a:chExt cx="5046954" cy="50469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5D7A34C-946C-425F-B3F4-0F9BD98AA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995" y="1309396"/>
              <a:ext cx="5046954" cy="5046954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9D7605B-1D30-4290-BD9C-E5340A8C9907}"/>
                </a:ext>
              </a:extLst>
            </p:cNvPr>
            <p:cNvSpPr txBox="1"/>
            <p:nvPr/>
          </p:nvSpPr>
          <p:spPr>
            <a:xfrm rot="19599781">
              <a:off x="7127645" y="2221346"/>
              <a:ext cx="2567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rgbClr val="FF0000"/>
                  </a:solidFill>
                </a:rPr>
                <a:t>Not </a:t>
              </a:r>
              <a:r>
                <a:rPr lang="fr-FR" sz="2400" dirty="0" err="1">
                  <a:solidFill>
                    <a:srgbClr val="FF0000"/>
                  </a:solidFill>
                </a:rPr>
                <a:t>published</a:t>
              </a:r>
              <a:r>
                <a:rPr lang="fr-FR" sz="2400" dirty="0">
                  <a:solidFill>
                    <a:srgbClr val="FF0000"/>
                  </a:solidFill>
                </a:rPr>
                <a:t> </a:t>
              </a:r>
              <a:r>
                <a:rPr lang="fr-FR" sz="2400" dirty="0" err="1">
                  <a:solidFill>
                    <a:srgbClr val="FF0000"/>
                  </a:solidFill>
                </a:rPr>
                <a:t>yet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05AF364-A4F5-4E24-A29F-F45CEDDD8B80}"/>
              </a:ext>
            </a:extLst>
          </p:cNvPr>
          <p:cNvGrpSpPr/>
          <p:nvPr/>
        </p:nvGrpSpPr>
        <p:grpSpPr>
          <a:xfrm>
            <a:off x="342181" y="504862"/>
            <a:ext cx="5650451" cy="5650451"/>
            <a:chOff x="838200" y="1309396"/>
            <a:chExt cx="5046954" cy="504695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537990D-FC86-416D-AC35-37A9D7207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09396"/>
              <a:ext cx="5046954" cy="504695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31DBC73-AF87-491D-A895-66EF151FDA80}"/>
                </a:ext>
              </a:extLst>
            </p:cNvPr>
            <p:cNvSpPr txBox="1"/>
            <p:nvPr/>
          </p:nvSpPr>
          <p:spPr>
            <a:xfrm rot="19599781">
              <a:off x="1651600" y="2404126"/>
              <a:ext cx="2567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rgbClr val="FF0000"/>
                  </a:solidFill>
                </a:rPr>
                <a:t>Not </a:t>
              </a:r>
              <a:r>
                <a:rPr lang="fr-FR" sz="2400" dirty="0" err="1">
                  <a:solidFill>
                    <a:srgbClr val="FF0000"/>
                  </a:solidFill>
                </a:rPr>
                <a:t>published</a:t>
              </a:r>
              <a:r>
                <a:rPr lang="fr-FR" sz="2400" dirty="0">
                  <a:solidFill>
                    <a:srgbClr val="FF0000"/>
                  </a:solidFill>
                </a:rPr>
                <a:t> </a:t>
              </a:r>
              <a:r>
                <a:rPr lang="fr-FR" sz="2400" dirty="0" err="1">
                  <a:solidFill>
                    <a:srgbClr val="FF0000"/>
                  </a:solidFill>
                </a:rPr>
                <a:t>yet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580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28BEBF-B193-4E12-AB5C-4D44C80D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34073A-D521-483C-976E-C14F553D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26</a:t>
            </a:fld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C0B66A4-7F72-4120-9EDE-CBA1D6B73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24" y="1089344"/>
            <a:ext cx="5087036" cy="50870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A93E632-23CD-4BB9-AD26-210D7CE39419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Flux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BFF0B5-FF13-4C0C-B8F7-5CC4DA26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165" y="60632"/>
            <a:ext cx="3113164" cy="76526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12C3B42-75B5-4307-BAD3-FA5C07F309BE}"/>
              </a:ext>
            </a:extLst>
          </p:cNvPr>
          <p:cNvSpPr txBox="1"/>
          <p:nvPr/>
        </p:nvSpPr>
        <p:spPr>
          <a:xfrm>
            <a:off x="6460247" y="1843950"/>
            <a:ext cx="4893553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 err="1"/>
              <a:t>Each</a:t>
            </a:r>
            <a:r>
              <a:rPr lang="fr-FR" sz="2000" dirty="0"/>
              <a:t> point corresponds to one train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/>
              <a:t>50 µs train for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cumulated</a:t>
            </a:r>
            <a:r>
              <a:rPr lang="fr-FR" sz="2000" dirty="0"/>
              <a:t> fluence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 err="1"/>
              <a:t>Study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sCVD</a:t>
            </a:r>
            <a:r>
              <a:rPr lang="fr-FR" sz="2000" dirty="0"/>
              <a:t> 550 µm and </a:t>
            </a:r>
            <a:r>
              <a:rPr lang="fr-FR" sz="2000" dirty="0" err="1"/>
              <a:t>pCVD</a:t>
            </a:r>
            <a:r>
              <a:rPr lang="fr-FR" sz="2000" dirty="0"/>
              <a:t> 300µm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 err="1"/>
              <a:t>Some</a:t>
            </a:r>
            <a:r>
              <a:rPr lang="fr-FR" sz="2000" dirty="0"/>
              <a:t> points </a:t>
            </a:r>
            <a:r>
              <a:rPr lang="fr-FR" sz="2000" dirty="0" err="1"/>
              <a:t>apart</a:t>
            </a:r>
            <a:r>
              <a:rPr lang="fr-FR" sz="2000" dirty="0"/>
              <a:t> the </a:t>
            </a:r>
            <a:r>
              <a:rPr lang="fr-FR" sz="2000" dirty="0" err="1"/>
              <a:t>linearity</a:t>
            </a:r>
            <a:r>
              <a:rPr lang="fr-FR" sz="2000" dirty="0"/>
              <a:t> : 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2000" dirty="0" err="1"/>
              <a:t>Sign</a:t>
            </a:r>
            <a:r>
              <a:rPr lang="fr-FR" sz="2000" dirty="0"/>
              <a:t> of saturation of CCE (no!)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2000" dirty="0" err="1"/>
              <a:t>Scattered</a:t>
            </a:r>
            <a:r>
              <a:rPr lang="fr-FR" sz="2000" dirty="0"/>
              <a:t> protons (no!)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2000" dirty="0"/>
              <a:t>Fluctuation of the </a:t>
            </a:r>
            <a:r>
              <a:rPr lang="fr-FR" sz="2000" dirty="0" err="1"/>
              <a:t>beam</a:t>
            </a:r>
            <a:r>
              <a:rPr lang="fr-FR" sz="2000" dirty="0"/>
              <a:t> (</a:t>
            </a:r>
            <a:r>
              <a:rPr lang="fr-FR" sz="2000" dirty="0" err="1"/>
              <a:t>certainly</a:t>
            </a:r>
            <a:r>
              <a:rPr lang="fr-F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214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CD5FD9-30FF-4F1D-8CEE-5C497C0A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72DBB6-6A23-4BBB-839F-B84012BA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661AAF3-0F68-45A5-B834-8439EBC4CF65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A5B71D-774A-4959-83E4-4E0A701E6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4354D4-2482-4524-892B-C707AD8F177F}"/>
              </a:ext>
            </a:extLst>
          </p:cNvPr>
          <p:cNvSpPr/>
          <p:nvPr/>
        </p:nvSpPr>
        <p:spPr>
          <a:xfrm>
            <a:off x="724486" y="1492899"/>
            <a:ext cx="6708710" cy="29081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F32AAFE-0DC6-425C-9931-74AD0A99A1C6}"/>
              </a:ext>
            </a:extLst>
          </p:cNvPr>
          <p:cNvSpPr/>
          <p:nvPr/>
        </p:nvSpPr>
        <p:spPr>
          <a:xfrm>
            <a:off x="1004403" y="1656184"/>
            <a:ext cx="2341984" cy="2341984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0CA6C7B-67C2-4EF0-AD67-32A618ABE8A7}"/>
              </a:ext>
            </a:extLst>
          </p:cNvPr>
          <p:cNvSpPr/>
          <p:nvPr/>
        </p:nvSpPr>
        <p:spPr>
          <a:xfrm>
            <a:off x="4100613" y="1656184"/>
            <a:ext cx="2341984" cy="2341984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3126AA0-5B96-4090-9FAA-08834E9A130F}"/>
              </a:ext>
            </a:extLst>
          </p:cNvPr>
          <p:cNvSpPr/>
          <p:nvPr/>
        </p:nvSpPr>
        <p:spPr>
          <a:xfrm>
            <a:off x="7865152" y="2122644"/>
            <a:ext cx="121298" cy="12129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12496B-3691-42C6-A2CA-1898CD4DEFB2}"/>
              </a:ext>
            </a:extLst>
          </p:cNvPr>
          <p:cNvSpPr txBox="1"/>
          <p:nvPr/>
        </p:nvSpPr>
        <p:spPr>
          <a:xfrm>
            <a:off x="8406328" y="1985607"/>
            <a:ext cx="278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 in </a:t>
            </a:r>
            <a:r>
              <a:rPr lang="fr-FR" dirty="0" err="1"/>
              <a:t>diamond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174752-BCAF-4170-BD02-30F2E28FFBBC}"/>
              </a:ext>
            </a:extLst>
          </p:cNvPr>
          <p:cNvSpPr txBox="1"/>
          <p:nvPr/>
        </p:nvSpPr>
        <p:spPr>
          <a:xfrm>
            <a:off x="8406328" y="2425564"/>
            <a:ext cx="354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Additionnal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irradiation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1E5CF86-0A45-4882-AF57-F0F6F90AB5FC}"/>
              </a:ext>
            </a:extLst>
          </p:cNvPr>
          <p:cNvSpPr/>
          <p:nvPr/>
        </p:nvSpPr>
        <p:spPr>
          <a:xfrm>
            <a:off x="7865152" y="2549581"/>
            <a:ext cx="121298" cy="1212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5FB08E5-E3DA-49BA-98A5-2900911A2B81}"/>
              </a:ext>
            </a:extLst>
          </p:cNvPr>
          <p:cNvSpPr/>
          <p:nvPr/>
        </p:nvSpPr>
        <p:spPr>
          <a:xfrm>
            <a:off x="2591065" y="2075808"/>
            <a:ext cx="121298" cy="12129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E161C6A-BC15-43D2-9E2D-24274AAE5B67}"/>
              </a:ext>
            </a:extLst>
          </p:cNvPr>
          <p:cNvGrpSpPr/>
          <p:nvPr/>
        </p:nvGrpSpPr>
        <p:grpSpPr>
          <a:xfrm>
            <a:off x="4599799" y="2028179"/>
            <a:ext cx="1416223" cy="1290644"/>
            <a:chOff x="4752392" y="2320401"/>
            <a:chExt cx="1416223" cy="129064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19A4340-A528-4244-905B-71286C6DF4B2}"/>
                </a:ext>
              </a:extLst>
            </p:cNvPr>
            <p:cNvSpPr/>
            <p:nvPr/>
          </p:nvSpPr>
          <p:spPr>
            <a:xfrm>
              <a:off x="4752392" y="2320401"/>
              <a:ext cx="121298" cy="12129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B457D585-80D4-4F6C-B160-36921FE487A1}"/>
                </a:ext>
              </a:extLst>
            </p:cNvPr>
            <p:cNvSpPr/>
            <p:nvPr/>
          </p:nvSpPr>
          <p:spPr>
            <a:xfrm>
              <a:off x="5688563" y="2904939"/>
              <a:ext cx="121298" cy="12129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8A6E667-BC11-42EA-AAFE-516171F8A373}"/>
                </a:ext>
              </a:extLst>
            </p:cNvPr>
            <p:cNvSpPr/>
            <p:nvPr/>
          </p:nvSpPr>
          <p:spPr>
            <a:xfrm>
              <a:off x="5119937" y="3489747"/>
              <a:ext cx="121298" cy="12129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01A1D3C-894A-4897-84B3-223A40C249EA}"/>
                </a:ext>
              </a:extLst>
            </p:cNvPr>
            <p:cNvSpPr/>
            <p:nvPr/>
          </p:nvSpPr>
          <p:spPr>
            <a:xfrm>
              <a:off x="6047317" y="3489747"/>
              <a:ext cx="121298" cy="12129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2358271-13C6-4A04-84E9-EC2711E9CAC9}"/>
                </a:ext>
              </a:extLst>
            </p:cNvPr>
            <p:cNvSpPr/>
            <p:nvPr/>
          </p:nvSpPr>
          <p:spPr>
            <a:xfrm>
              <a:off x="5179964" y="2747338"/>
              <a:ext cx="121298" cy="12129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0C96A64-E03B-48EA-BEC8-DE75A3AA0891}"/>
              </a:ext>
            </a:extLst>
          </p:cNvPr>
          <p:cNvSpPr txBox="1"/>
          <p:nvPr/>
        </p:nvSpPr>
        <p:spPr>
          <a:xfrm>
            <a:off x="5962922" y="4048532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CVD </a:t>
            </a:r>
            <a:r>
              <a:rPr lang="fr-FR" dirty="0" err="1">
                <a:solidFill>
                  <a:schemeClr val="bg1"/>
                </a:solidFill>
              </a:rPr>
              <a:t>diamond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B3172A3-2F72-4775-9D80-4AF053564F41}"/>
              </a:ext>
            </a:extLst>
          </p:cNvPr>
          <p:cNvGrpSpPr/>
          <p:nvPr/>
        </p:nvGrpSpPr>
        <p:grpSpPr>
          <a:xfrm>
            <a:off x="4511239" y="2028179"/>
            <a:ext cx="1701977" cy="1660524"/>
            <a:chOff x="4663832" y="2320401"/>
            <a:chExt cx="1701977" cy="1660524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7E6ED85-6027-4949-BCC4-14F975C80D59}"/>
                </a:ext>
              </a:extLst>
            </p:cNvPr>
            <p:cNvSpPr/>
            <p:nvPr/>
          </p:nvSpPr>
          <p:spPr>
            <a:xfrm>
              <a:off x="5708779" y="2320401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2A88AE9-4A7D-4B4D-99BD-DE3E62E14739}"/>
                </a:ext>
              </a:extLst>
            </p:cNvPr>
            <p:cNvSpPr/>
            <p:nvPr/>
          </p:nvSpPr>
          <p:spPr>
            <a:xfrm>
              <a:off x="4663832" y="2611841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91C1F26-BC20-4638-A47A-017A92E65674}"/>
                </a:ext>
              </a:extLst>
            </p:cNvPr>
            <p:cNvSpPr/>
            <p:nvPr/>
          </p:nvSpPr>
          <p:spPr>
            <a:xfrm>
              <a:off x="5357430" y="3119398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56E8F305-EEE1-4C97-9924-874AE2E35AF5}"/>
                </a:ext>
              </a:extLst>
            </p:cNvPr>
            <p:cNvSpPr/>
            <p:nvPr/>
          </p:nvSpPr>
          <p:spPr>
            <a:xfrm>
              <a:off x="4813041" y="3859627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CFD2542-9559-454B-96A4-270FFE89D597}"/>
                </a:ext>
              </a:extLst>
            </p:cNvPr>
            <p:cNvSpPr/>
            <p:nvPr/>
          </p:nvSpPr>
          <p:spPr>
            <a:xfrm>
              <a:off x="5830077" y="3708842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4F0D119B-41BB-4E8D-9DC1-BC6D090AB76F}"/>
                </a:ext>
              </a:extLst>
            </p:cNvPr>
            <p:cNvSpPr/>
            <p:nvPr/>
          </p:nvSpPr>
          <p:spPr>
            <a:xfrm>
              <a:off x="6244511" y="3002289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269E1948-D1A9-4EE6-B462-186D81AEC62A}"/>
              </a:ext>
            </a:extLst>
          </p:cNvPr>
          <p:cNvGrpSpPr/>
          <p:nvPr/>
        </p:nvGrpSpPr>
        <p:grpSpPr>
          <a:xfrm rot="2823879">
            <a:off x="1455796" y="2036137"/>
            <a:ext cx="1701977" cy="1660524"/>
            <a:chOff x="4663832" y="2320401"/>
            <a:chExt cx="1701977" cy="1660524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225DD8D6-8C80-4C7C-B4C7-9C1431BB71DE}"/>
                </a:ext>
              </a:extLst>
            </p:cNvPr>
            <p:cNvSpPr/>
            <p:nvPr/>
          </p:nvSpPr>
          <p:spPr>
            <a:xfrm>
              <a:off x="5708779" y="2320401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1EA20F5-9949-4D2A-918C-0717F080D5BD}"/>
                </a:ext>
              </a:extLst>
            </p:cNvPr>
            <p:cNvSpPr/>
            <p:nvPr/>
          </p:nvSpPr>
          <p:spPr>
            <a:xfrm>
              <a:off x="4663832" y="2611841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FCC6887-3EC2-4EA7-9D4D-CFD20DF639CB}"/>
                </a:ext>
              </a:extLst>
            </p:cNvPr>
            <p:cNvSpPr/>
            <p:nvPr/>
          </p:nvSpPr>
          <p:spPr>
            <a:xfrm>
              <a:off x="5357430" y="3119398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09175CFB-7B8B-4117-AA04-4F369283AE34}"/>
                </a:ext>
              </a:extLst>
            </p:cNvPr>
            <p:cNvSpPr/>
            <p:nvPr/>
          </p:nvSpPr>
          <p:spPr>
            <a:xfrm>
              <a:off x="4813041" y="3859627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8310990-19BB-4FC8-B8B6-C097B1C866A2}"/>
                </a:ext>
              </a:extLst>
            </p:cNvPr>
            <p:cNvSpPr/>
            <p:nvPr/>
          </p:nvSpPr>
          <p:spPr>
            <a:xfrm>
              <a:off x="5830077" y="3708842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23F4F6C-BCED-43C8-99A1-C3181D7DA73D}"/>
                </a:ext>
              </a:extLst>
            </p:cNvPr>
            <p:cNvSpPr/>
            <p:nvPr/>
          </p:nvSpPr>
          <p:spPr>
            <a:xfrm>
              <a:off x="6244511" y="3002289"/>
              <a:ext cx="121298" cy="1212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0B7F71F-C1C9-4B45-9431-C61D135CD7DC}"/>
              </a:ext>
            </a:extLst>
          </p:cNvPr>
          <p:cNvSpPr/>
          <p:nvPr/>
        </p:nvSpPr>
        <p:spPr>
          <a:xfrm>
            <a:off x="43348" y="4564361"/>
            <a:ext cx="134897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Defect</a:t>
            </a:r>
            <a:r>
              <a:rPr lang="fr-FR" sz="1400" dirty="0"/>
              <a:t> </a:t>
            </a:r>
            <a:r>
              <a:rPr lang="fr-FR" sz="1400" dirty="0" err="1"/>
              <a:t>density</a:t>
            </a:r>
            <a:endParaRPr lang="fr-FR" sz="1400" dirty="0"/>
          </a:p>
          <a:p>
            <a:pPr algn="ctr"/>
            <a:r>
              <a:rPr lang="fr-FR" dirty="0"/>
              <a:t>BEFORE</a:t>
            </a:r>
            <a:endParaRPr lang="fr-FR" sz="1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5AC3A7-7CBA-4169-86B3-02F22B0D1E7D}"/>
              </a:ext>
            </a:extLst>
          </p:cNvPr>
          <p:cNvSpPr/>
          <p:nvPr/>
        </p:nvSpPr>
        <p:spPr>
          <a:xfrm>
            <a:off x="1479558" y="4559537"/>
            <a:ext cx="16510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 </a:t>
            </a:r>
            <a:r>
              <a:rPr lang="fr-FR" dirty="0" err="1"/>
              <a:t>a.u</a:t>
            </a:r>
            <a:r>
              <a:rPr lang="fr-FR" dirty="0"/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E753361-2215-4787-BF75-C16EA0B8BDA7}"/>
              </a:ext>
            </a:extLst>
          </p:cNvPr>
          <p:cNvSpPr/>
          <p:nvPr/>
        </p:nvSpPr>
        <p:spPr>
          <a:xfrm>
            <a:off x="4427165" y="4566191"/>
            <a:ext cx="16510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5 </a:t>
            </a:r>
            <a:r>
              <a:rPr lang="fr-FR" dirty="0" err="1"/>
              <a:t>a.u</a:t>
            </a:r>
            <a:r>
              <a:rPr lang="fr-FR" dirty="0"/>
              <a:t>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37CA6C-DB1D-4068-B3FA-CE2A12F35D7B}"/>
              </a:ext>
            </a:extLst>
          </p:cNvPr>
          <p:cNvSpPr/>
          <p:nvPr/>
        </p:nvSpPr>
        <p:spPr>
          <a:xfrm>
            <a:off x="43348" y="5347217"/>
            <a:ext cx="134897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Defect</a:t>
            </a:r>
            <a:r>
              <a:rPr lang="fr-FR" sz="1400" dirty="0"/>
              <a:t> </a:t>
            </a:r>
            <a:r>
              <a:rPr lang="fr-FR" sz="1400" dirty="0" err="1"/>
              <a:t>density</a:t>
            </a:r>
            <a:endParaRPr lang="fr-FR" sz="1400" dirty="0"/>
          </a:p>
          <a:p>
            <a:pPr algn="ctr"/>
            <a:r>
              <a:rPr lang="fr-FR" dirty="0"/>
              <a:t>AFTER</a:t>
            </a:r>
            <a:endParaRPr lang="fr-FR" sz="1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932451-5E46-4C93-A3FA-A99F47959E5A}"/>
              </a:ext>
            </a:extLst>
          </p:cNvPr>
          <p:cNvSpPr/>
          <p:nvPr/>
        </p:nvSpPr>
        <p:spPr>
          <a:xfrm>
            <a:off x="1478321" y="5338054"/>
            <a:ext cx="16510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7 </a:t>
            </a:r>
            <a:r>
              <a:rPr lang="fr-FR" dirty="0" err="1"/>
              <a:t>a.u</a:t>
            </a:r>
            <a:r>
              <a:rPr lang="fr-FR" dirty="0"/>
              <a:t>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704BB4-76DC-4E8A-B7B1-D60BFD9EC78B}"/>
              </a:ext>
            </a:extLst>
          </p:cNvPr>
          <p:cNvSpPr/>
          <p:nvPr/>
        </p:nvSpPr>
        <p:spPr>
          <a:xfrm>
            <a:off x="4425928" y="5344708"/>
            <a:ext cx="16510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11 </a:t>
            </a:r>
            <a:r>
              <a:rPr lang="fr-FR" dirty="0" err="1"/>
              <a:t>a.u</a:t>
            </a:r>
            <a:r>
              <a:rPr lang="fr-FR" dirty="0"/>
              <a:t>.</a:t>
            </a:r>
          </a:p>
        </p:txBody>
      </p:sp>
      <p:sp>
        <p:nvSpPr>
          <p:cNvPr id="62" name="Flèche : courbe vers la gauche 61">
            <a:extLst>
              <a:ext uri="{FF2B5EF4-FFF2-40B4-BE49-F238E27FC236}">
                <a16:creationId xmlns:a16="http://schemas.microsoft.com/office/drawing/2014/main" id="{74CB0126-8E48-424B-B07F-EE055A337D7A}"/>
              </a:ext>
            </a:extLst>
          </p:cNvPr>
          <p:cNvSpPr/>
          <p:nvPr/>
        </p:nvSpPr>
        <p:spPr>
          <a:xfrm rot="16200000">
            <a:off x="3652938" y="4303707"/>
            <a:ext cx="310523" cy="98730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60729026-C14B-4192-ABC9-DB308C9A7E82}"/>
                  </a:ext>
                </a:extLst>
              </p:cNvPr>
              <p:cNvSpPr txBox="1"/>
              <p:nvPr/>
            </p:nvSpPr>
            <p:spPr>
              <a:xfrm>
                <a:off x="3314546" y="5555702"/>
                <a:ext cx="789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1.6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60729026-C14B-4192-ABC9-DB308C9A7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46" y="5555702"/>
                <a:ext cx="78942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12759ADE-EFDB-453D-AEF8-54E84615A011}"/>
                  </a:ext>
                </a:extLst>
              </p:cNvPr>
              <p:cNvSpPr txBox="1"/>
              <p:nvPr/>
            </p:nvSpPr>
            <p:spPr>
              <a:xfrm>
                <a:off x="3384179" y="4799122"/>
                <a:ext cx="789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12759ADE-EFDB-453D-AEF8-54E84615A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179" y="4799122"/>
                <a:ext cx="78942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ZoneTexte 65">
            <a:extLst>
              <a:ext uri="{FF2B5EF4-FFF2-40B4-BE49-F238E27FC236}">
                <a16:creationId xmlns:a16="http://schemas.microsoft.com/office/drawing/2014/main" id="{D1D37059-A5C7-4537-8F2D-DC489F3A60A5}"/>
              </a:ext>
            </a:extLst>
          </p:cNvPr>
          <p:cNvSpPr txBox="1"/>
          <p:nvPr/>
        </p:nvSpPr>
        <p:spPr>
          <a:xfrm>
            <a:off x="-42282" y="6305164"/>
            <a:ext cx="50368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Bhattacharya, A., </a:t>
            </a:r>
            <a:r>
              <a:rPr lang="en-US" sz="1100" dirty="0" err="1"/>
              <a:t>Grotjohn</a:t>
            </a:r>
            <a:r>
              <a:rPr lang="en-US" sz="1100" dirty="0"/>
              <a:t>, T. A., &amp; Stolz, A. (2016). Degradation of single crystal diamond detectors in swift heavy ion beams. </a:t>
            </a:r>
            <a:r>
              <a:rPr lang="en-US" sz="1100" i="1" dirty="0"/>
              <a:t>Diamond and Related Materials</a:t>
            </a:r>
            <a:r>
              <a:rPr lang="en-US" sz="1100" dirty="0"/>
              <a:t>, </a:t>
            </a:r>
            <a:r>
              <a:rPr lang="en-US" sz="1100" i="1" dirty="0"/>
              <a:t>70</a:t>
            </a:r>
            <a:r>
              <a:rPr lang="en-US" sz="1100" dirty="0"/>
              <a:t>, 124-131.</a:t>
            </a:r>
            <a:endParaRPr lang="fr-FR" sz="1100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A22C9B90-0721-429A-88E4-899108F5959A}"/>
              </a:ext>
            </a:extLst>
          </p:cNvPr>
          <p:cNvSpPr txBox="1"/>
          <p:nvPr/>
        </p:nvSpPr>
        <p:spPr>
          <a:xfrm>
            <a:off x="7923980" y="3382582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Charge Collection </a:t>
            </a:r>
            <a:r>
              <a:rPr lang="fr-FR" sz="2400" b="1" dirty="0" err="1"/>
              <a:t>Efficiency</a:t>
            </a:r>
            <a:endParaRPr lang="fr-FR" sz="2400" b="1" dirty="0"/>
          </a:p>
          <a:p>
            <a:pPr algn="ctr"/>
            <a:r>
              <a:rPr lang="fr-FR" sz="2400" b="1" dirty="0"/>
              <a:t>Model </a:t>
            </a:r>
            <a:r>
              <a:rPr lang="fr-FR" sz="2400" b="1" dirty="0" err="1"/>
              <a:t>with</a:t>
            </a:r>
            <a:r>
              <a:rPr lang="fr-FR" sz="2400" b="1" dirty="0"/>
              <a:t> fluence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8903105C-D1F9-492B-9656-0B6FCF0A3DBA}"/>
                  </a:ext>
                </a:extLst>
              </p:cNvPr>
              <p:cNvSpPr txBox="1"/>
              <p:nvPr/>
            </p:nvSpPr>
            <p:spPr>
              <a:xfrm>
                <a:off x="7672388" y="4233067"/>
                <a:ext cx="4293740" cy="808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𝐶𝐶𝐸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𝐶𝐶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𝐶𝐶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8903105C-D1F9-492B-9656-0B6FCF0A3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88" y="4233067"/>
                <a:ext cx="4293740" cy="8084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>
            <a:extLst>
              <a:ext uri="{FF2B5EF4-FFF2-40B4-BE49-F238E27FC236}">
                <a16:creationId xmlns:a16="http://schemas.microsoft.com/office/drawing/2014/main" id="{E6FE320E-3CC6-4BD2-94C8-8F6E72FB7834}"/>
              </a:ext>
            </a:extLst>
          </p:cNvPr>
          <p:cNvSpPr txBox="1"/>
          <p:nvPr/>
        </p:nvSpPr>
        <p:spPr>
          <a:xfrm>
            <a:off x="7529805" y="5112872"/>
            <a:ext cx="390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fr-FR" sz="2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Decreased</a:t>
            </a:r>
            <a:r>
              <a:rPr lang="fr-FR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 CCE </a:t>
            </a:r>
            <a:r>
              <a:rPr lang="fr-FR" sz="2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with</a:t>
            </a:r>
            <a:r>
              <a:rPr lang="fr-FR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defects</a:t>
            </a:r>
            <a:r>
              <a:rPr lang="fr-FR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already</a:t>
            </a:r>
            <a:r>
              <a:rPr lang="fr-FR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created</a:t>
            </a:r>
            <a:endParaRPr lang="fr-FR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140A29E0-C702-4B22-B14E-7EB487B9ED12}"/>
              </a:ext>
            </a:extLst>
          </p:cNvPr>
          <p:cNvSpPr txBox="1"/>
          <p:nvPr/>
        </p:nvSpPr>
        <p:spPr>
          <a:xfrm>
            <a:off x="7303933" y="5903976"/>
            <a:ext cx="466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Need to avoir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scattered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particules</a:t>
            </a:r>
          </a:p>
        </p:txBody>
      </p:sp>
      <p:sp>
        <p:nvSpPr>
          <p:cNvPr id="73" name="Flèche : courbe vers la gauche 72">
            <a:extLst>
              <a:ext uri="{FF2B5EF4-FFF2-40B4-BE49-F238E27FC236}">
                <a16:creationId xmlns:a16="http://schemas.microsoft.com/office/drawing/2014/main" id="{D62E1C4F-3378-4B9A-BE11-38DF401E2F3B}"/>
              </a:ext>
            </a:extLst>
          </p:cNvPr>
          <p:cNvSpPr/>
          <p:nvPr/>
        </p:nvSpPr>
        <p:spPr>
          <a:xfrm rot="16200000">
            <a:off x="3623630" y="5084335"/>
            <a:ext cx="310523" cy="98730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F0E8BB-B0BA-4D7E-95F8-3584CBFBC861}"/>
              </a:ext>
            </a:extLst>
          </p:cNvPr>
          <p:cNvSpPr txBox="1"/>
          <p:nvPr/>
        </p:nvSpPr>
        <p:spPr>
          <a:xfrm>
            <a:off x="7672388" y="304909"/>
            <a:ext cx="3367319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Irradiation </a:t>
            </a:r>
            <a:r>
              <a:rPr lang="fr-FR" sz="2800" dirty="0" err="1">
                <a:solidFill>
                  <a:srgbClr val="002060"/>
                </a:solidFill>
              </a:rPr>
              <a:t>sequence</a:t>
            </a:r>
            <a:r>
              <a:rPr lang="fr-FR" sz="2800" dirty="0">
                <a:solidFill>
                  <a:srgbClr val="002060"/>
                </a:solidFill>
              </a:rPr>
              <a:t> : E</a:t>
            </a:r>
            <a:r>
              <a:rPr lang="fr-FR" sz="2800" dirty="0">
                <a:solidFill>
                  <a:srgbClr val="002060"/>
                </a:solidFill>
                <a:sym typeface="Wingdings" panose="05000000000000000000" pitchFamily="2" charset="2"/>
              </a:rPr>
              <a:t>DCBA</a:t>
            </a:r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21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4" grpId="0"/>
      <p:bldP spid="65" grpId="0"/>
      <p:bldP spid="68" grpId="0"/>
      <p:bldP spid="69" grpId="0"/>
      <p:bldP spid="71" grpId="0"/>
      <p:bldP spid="72" grpId="0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D7309B-993C-4FC1-BE44-207CA12D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46659A-7925-43D2-9D28-845BE9C3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03FEDA-26F7-4832-AA8B-486158F16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005" y="2945723"/>
            <a:ext cx="3845953" cy="276146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91A9C4E-CE23-49BE-9BEA-1B698AA2ED09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</a:rPr>
              <a:t>Why</a:t>
            </a:r>
            <a:r>
              <a:rPr lang="fr-FR" dirty="0">
                <a:solidFill>
                  <a:srgbClr val="002060"/>
                </a:solidFill>
              </a:rPr>
              <a:t> radiation </a:t>
            </a:r>
            <a:r>
              <a:rPr lang="fr-FR" dirty="0" err="1">
                <a:solidFill>
                  <a:srgbClr val="002060"/>
                </a:solidFill>
              </a:rPr>
              <a:t>tolerance</a:t>
            </a:r>
            <a:r>
              <a:rPr lang="fr-FR" dirty="0">
                <a:solidFill>
                  <a:srgbClr val="002060"/>
                </a:solidFill>
              </a:rPr>
              <a:t> ? (2/2)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07D24B-ACFB-45A0-A946-68A4AAFB0479}"/>
              </a:ext>
            </a:extLst>
          </p:cNvPr>
          <p:cNvSpPr txBox="1"/>
          <p:nvPr/>
        </p:nvSpPr>
        <p:spPr>
          <a:xfrm>
            <a:off x="327991" y="865740"/>
            <a:ext cx="11628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200" dirty="0"/>
              <a:t>DIAMMONI detector : a radiation detector for light ion </a:t>
            </a:r>
            <a:r>
              <a:rPr lang="fr-FR" sz="3200" dirty="0" err="1"/>
              <a:t>beams</a:t>
            </a:r>
            <a:r>
              <a:rPr lang="fr-FR" sz="3200" dirty="0"/>
              <a:t> at 				       high flux and fluences (40</a:t>
            </a:r>
            <a:r>
              <a:rPr lang="fr-FR" sz="3200" dirty="0">
                <a:sym typeface="Wingdings" panose="05000000000000000000" pitchFamily="2" charset="2"/>
              </a:rPr>
              <a:t> 250 MeV)</a:t>
            </a:r>
            <a:endParaRPr lang="fr-FR" sz="32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E0EC77-C7E8-4D03-A643-7CA51CD84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07" y="2846727"/>
            <a:ext cx="3156656" cy="3509623"/>
          </a:xfrm>
          <a:prstGeom prst="rect">
            <a:avLst/>
          </a:prstGeom>
        </p:spPr>
      </p:pic>
      <p:pic>
        <p:nvPicPr>
          <p:cNvPr id="13" name="Image 12" descr="GIP ARRONAX : Recrutement - Arronax Nantes">
            <a:extLst>
              <a:ext uri="{FF2B5EF4-FFF2-40B4-BE49-F238E27FC236}">
                <a16:creationId xmlns:a16="http://schemas.microsoft.com/office/drawing/2014/main" id="{A8174F3B-D55B-4A9E-A35C-EEB616BA23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7" y="1877237"/>
            <a:ext cx="655351" cy="69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FCA5D6F-E889-4CF7-8D99-08CA32AE35CD}"/>
              </a:ext>
            </a:extLst>
          </p:cNvPr>
          <p:cNvSpPr/>
          <p:nvPr/>
        </p:nvSpPr>
        <p:spPr>
          <a:xfrm>
            <a:off x="8153400" y="3611045"/>
            <a:ext cx="3803374" cy="15696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D5736BC-9308-4E6C-AE05-91E3AECF2626}"/>
                  </a:ext>
                </a:extLst>
              </p:cNvPr>
              <p:cNvSpPr txBox="1"/>
              <p:nvPr/>
            </p:nvSpPr>
            <p:spPr>
              <a:xfrm>
                <a:off x="8249478" y="4409539"/>
                <a:ext cx="3707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/>
                  <a:t>Particle </a:t>
                </a:r>
                <a:r>
                  <a:rPr lang="fr-FR" dirty="0" err="1"/>
                  <a:t>energy</a:t>
                </a:r>
                <a:r>
                  <a:rPr lang="fr-FR" dirty="0"/>
                  <a:t> : 70 MeV (H-D-He)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/>
                  <a:t>Beam </a:t>
                </a:r>
                <a:r>
                  <a:rPr lang="fr-FR" dirty="0" err="1"/>
                  <a:t>intensity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µ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D5736BC-9308-4E6C-AE05-91E3AECF2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478" y="4409539"/>
                <a:ext cx="3707296" cy="646331"/>
              </a:xfrm>
              <a:prstGeom prst="rect">
                <a:avLst/>
              </a:prstGeom>
              <a:blipFill>
                <a:blip r:embed="rId6"/>
                <a:stretch>
                  <a:fillRect l="-987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A09951A-86AC-4E6D-973D-92FB2C61D3B1}"/>
              </a:ext>
            </a:extLst>
          </p:cNvPr>
          <p:cNvSpPr/>
          <p:nvPr/>
        </p:nvSpPr>
        <p:spPr>
          <a:xfrm>
            <a:off x="8616943" y="3779459"/>
            <a:ext cx="2809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ARRONAX cyclotron 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E4A15E0-7A28-42C5-835C-7FA522BDCAEB}"/>
              </a:ext>
            </a:extLst>
          </p:cNvPr>
          <p:cNvSpPr txBox="1"/>
          <p:nvPr/>
        </p:nvSpPr>
        <p:spPr>
          <a:xfrm>
            <a:off x="4065763" y="5788439"/>
            <a:ext cx="341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ARRONAX AX casemate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C40A34C-7D25-41CB-B837-E6ECEE172148}"/>
              </a:ext>
            </a:extLst>
          </p:cNvPr>
          <p:cNvSpPr txBox="1"/>
          <p:nvPr/>
        </p:nvSpPr>
        <p:spPr>
          <a:xfrm>
            <a:off x="8275982" y="5259348"/>
            <a:ext cx="341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ARRONAX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8040E3-91B1-4EFB-82B2-38B65632AAA8}"/>
                  </a:ext>
                </a:extLst>
              </p:cNvPr>
              <p:cNvSpPr/>
              <p:nvPr/>
            </p:nvSpPr>
            <p:spPr>
              <a:xfrm>
                <a:off x="327991" y="1883129"/>
                <a:ext cx="690554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𝑠𝑡</m:t>
                        </m:r>
                      </m:sup>
                    </m:sSup>
                  </m:oMath>
                </a14:m>
                <a:r>
                  <a:rPr lang="fr-FR" sz="3200" dirty="0"/>
                  <a:t> prototype for ARRONAX cyclotron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8040E3-91B1-4EFB-82B2-38B65632A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1" y="1883129"/>
                <a:ext cx="6905545" cy="584775"/>
              </a:xfrm>
              <a:prstGeom prst="rect">
                <a:avLst/>
              </a:prstGeom>
              <a:blipFill>
                <a:blip r:embed="rId7"/>
                <a:stretch>
                  <a:fillRect t="-12500" r="-1059" b="-34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877CEF10-5B13-4B51-8C5B-E70CD4B7A370}"/>
              </a:ext>
            </a:extLst>
          </p:cNvPr>
          <p:cNvSpPr txBox="1"/>
          <p:nvPr/>
        </p:nvSpPr>
        <p:spPr>
          <a:xfrm>
            <a:off x="106017" y="6352143"/>
            <a:ext cx="341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Cyclotron </a:t>
            </a:r>
            <a:r>
              <a:rPr lang="fr-FR" dirty="0" err="1"/>
              <a:t>principle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29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8" grpId="0"/>
      <p:bldP spid="19" grpId="0"/>
      <p:bldP spid="20" grpId="0"/>
      <p:bldP spid="2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5A1043-1FF2-4D39-B6FD-810DA372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310CBC-D113-4487-8C3C-FF0B3E2E1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80" y="1141006"/>
            <a:ext cx="9110032" cy="36567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E9FE91-6AB7-4491-A01D-E70F50C44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21633" r="3439" b="8164"/>
          <a:stretch/>
        </p:blipFill>
        <p:spPr>
          <a:xfrm>
            <a:off x="9675988" y="4703479"/>
            <a:ext cx="1950056" cy="192919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B8314B2-D1D8-41C4-87D6-F0B551A62993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Diamond radiation detector for </a:t>
            </a:r>
            <a:r>
              <a:rPr lang="fr-FR" dirty="0" err="1">
                <a:solidFill>
                  <a:srgbClr val="002060"/>
                </a:solidFill>
              </a:rPr>
              <a:t>beam</a:t>
            </a:r>
            <a:r>
              <a:rPr lang="fr-FR" dirty="0">
                <a:solidFill>
                  <a:srgbClr val="002060"/>
                </a:solidFill>
              </a:rPr>
              <a:t> monitoring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AB4C02-A7CF-4A62-862D-689AFADC49B3}"/>
              </a:ext>
            </a:extLst>
          </p:cNvPr>
          <p:cNvSpPr txBox="1"/>
          <p:nvPr/>
        </p:nvSpPr>
        <p:spPr>
          <a:xfrm>
            <a:off x="238539" y="734143"/>
            <a:ext cx="683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Diamond </a:t>
            </a:r>
            <a:r>
              <a:rPr lang="fr-FR" sz="2400" dirty="0" err="1">
                <a:solidFill>
                  <a:srgbClr val="0070C0"/>
                </a:solidFill>
              </a:rPr>
              <a:t>is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used</a:t>
            </a:r>
            <a:r>
              <a:rPr lang="fr-FR" sz="2400" dirty="0">
                <a:solidFill>
                  <a:srgbClr val="0070C0"/>
                </a:solidFill>
              </a:rPr>
              <a:t> as a </a:t>
            </a:r>
            <a:r>
              <a:rPr lang="fr-FR" sz="2400" dirty="0" err="1">
                <a:solidFill>
                  <a:srgbClr val="0070C0"/>
                </a:solidFill>
              </a:rPr>
              <a:t>solid</a:t>
            </a:r>
            <a:r>
              <a:rPr lang="fr-FR" sz="2400" dirty="0">
                <a:solidFill>
                  <a:srgbClr val="0070C0"/>
                </a:solidFill>
              </a:rPr>
              <a:t>-state </a:t>
            </a:r>
            <a:r>
              <a:rPr lang="fr-FR" sz="2400" dirty="0" err="1">
                <a:solidFill>
                  <a:srgbClr val="0070C0"/>
                </a:solidFill>
              </a:rPr>
              <a:t>ionization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chamber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0B9B7AB1-4C4B-44AE-9A9D-7E6A8C96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19AD92-7672-4546-8E7F-946A507A7995}" type="slidenum">
              <a:rPr lang="fr-FR" smtClean="0"/>
              <a:t>4</a:t>
            </a:fld>
            <a:endParaRPr lang="fr-FR"/>
          </a:p>
        </p:txBody>
      </p:sp>
      <p:pic>
        <p:nvPicPr>
          <p:cNvPr id="9" name="Picture 4" descr="Reportage au cœur de l'Institut Néel | ECHOSCIENCES - Grenoble">
            <a:extLst>
              <a:ext uri="{FF2B5EF4-FFF2-40B4-BE49-F238E27FC236}">
                <a16:creationId xmlns:a16="http://schemas.microsoft.com/office/drawing/2014/main" id="{08AED6D0-3C7F-4319-92E7-10359595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66" y="5289322"/>
            <a:ext cx="874286" cy="2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aboratoire de Physique Subatomique &amp; Cosmologie (@LPSCGrenoble) / X">
            <a:extLst>
              <a:ext uri="{FF2B5EF4-FFF2-40B4-BE49-F238E27FC236}">
                <a16:creationId xmlns:a16="http://schemas.microsoft.com/office/drawing/2014/main" id="{9B9E4CC2-B566-4BD2-A309-0FE4B0BE2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 b="17051"/>
          <a:stretch/>
        </p:blipFill>
        <p:spPr bwMode="auto">
          <a:xfrm>
            <a:off x="5498183" y="5106521"/>
            <a:ext cx="753431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3F43E3-9CF9-4D0F-BB6C-1092B3A63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44" y="4937193"/>
            <a:ext cx="8814620" cy="16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ED4185-A04B-454B-B693-3DDB6D13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DBDAB-8092-4000-B9E3-0BCA7A26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587" y="6388156"/>
            <a:ext cx="2743200" cy="365125"/>
          </a:xfrm>
        </p:spPr>
        <p:txBody>
          <a:bodyPr/>
          <a:lstStyle/>
          <a:p>
            <a:fld id="{5B19AD92-7672-4546-8E7F-946A507A7995}" type="slidenum">
              <a:rPr lang="fr-FR" smtClean="0"/>
              <a:t>5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05D870F-B919-4FE2-A9EB-016A3ECCC0FC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</a:rPr>
              <a:t>What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is</a:t>
            </a:r>
            <a:r>
              <a:rPr lang="fr-FR" dirty="0">
                <a:solidFill>
                  <a:srgbClr val="002060"/>
                </a:solidFill>
              </a:rPr>
              <a:t> flux and fluence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C2E17C-0D57-4EDA-9E3A-CABE4F5D8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63673" y="1880194"/>
            <a:ext cx="4080062" cy="1738461"/>
          </a:xfrm>
          <a:prstGeom prst="rect">
            <a:avLst/>
          </a:prstGeom>
        </p:spPr>
      </p:pic>
      <p:grpSp>
        <p:nvGrpSpPr>
          <p:cNvPr id="99" name="Groupe 98">
            <a:extLst>
              <a:ext uri="{FF2B5EF4-FFF2-40B4-BE49-F238E27FC236}">
                <a16:creationId xmlns:a16="http://schemas.microsoft.com/office/drawing/2014/main" id="{09D97EBF-9497-4D35-8020-9B936A598E4E}"/>
              </a:ext>
            </a:extLst>
          </p:cNvPr>
          <p:cNvGrpSpPr/>
          <p:nvPr/>
        </p:nvGrpSpPr>
        <p:grpSpPr>
          <a:xfrm>
            <a:off x="1441123" y="1836018"/>
            <a:ext cx="1666463" cy="1802296"/>
            <a:chOff x="6892797" y="1778143"/>
            <a:chExt cx="1666463" cy="1802296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F970BC15-4AD2-4379-9D87-A374158DF118}"/>
                </a:ext>
              </a:extLst>
            </p:cNvPr>
            <p:cNvCxnSpPr>
              <a:cxnSpLocks/>
            </p:cNvCxnSpPr>
            <p:nvPr/>
          </p:nvCxnSpPr>
          <p:spPr>
            <a:xfrm>
              <a:off x="6892798" y="1778143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70A16BAE-1A2F-49A8-9677-2413529806DE}"/>
                </a:ext>
              </a:extLst>
            </p:cNvPr>
            <p:cNvCxnSpPr>
              <a:cxnSpLocks/>
            </p:cNvCxnSpPr>
            <p:nvPr/>
          </p:nvCxnSpPr>
          <p:spPr>
            <a:xfrm>
              <a:off x="7050167" y="2228717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6C1F762A-3E46-4343-BE08-0D588FF7BFED}"/>
                </a:ext>
              </a:extLst>
            </p:cNvPr>
            <p:cNvCxnSpPr>
              <a:cxnSpLocks/>
            </p:cNvCxnSpPr>
            <p:nvPr/>
          </p:nvCxnSpPr>
          <p:spPr>
            <a:xfrm>
              <a:off x="6892797" y="2619656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698569F4-1D7F-416E-B055-E4BB83DDB2E8}"/>
                </a:ext>
              </a:extLst>
            </p:cNvPr>
            <p:cNvCxnSpPr>
              <a:cxnSpLocks/>
            </p:cNvCxnSpPr>
            <p:nvPr/>
          </p:nvCxnSpPr>
          <p:spPr>
            <a:xfrm>
              <a:off x="7050166" y="2960900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08971BD5-78D9-40CB-BDB2-A40657044726}"/>
                </a:ext>
              </a:extLst>
            </p:cNvPr>
            <p:cNvCxnSpPr>
              <a:cxnSpLocks/>
            </p:cNvCxnSpPr>
            <p:nvPr/>
          </p:nvCxnSpPr>
          <p:spPr>
            <a:xfrm>
              <a:off x="7060096" y="3580439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187CA37E-CFC9-489F-9773-704CFEE60596}"/>
                </a:ext>
              </a:extLst>
            </p:cNvPr>
            <p:cNvCxnSpPr>
              <a:cxnSpLocks/>
            </p:cNvCxnSpPr>
            <p:nvPr/>
          </p:nvCxnSpPr>
          <p:spPr>
            <a:xfrm>
              <a:off x="7296991" y="3285578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9020DEDA-22CF-4E18-9A86-E9D025D1CB42}"/>
                </a:ext>
              </a:extLst>
            </p:cNvPr>
            <p:cNvCxnSpPr>
              <a:cxnSpLocks/>
            </p:cNvCxnSpPr>
            <p:nvPr/>
          </p:nvCxnSpPr>
          <p:spPr>
            <a:xfrm>
              <a:off x="7179369" y="2424187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162D9900-078E-446F-8978-FF7639525F41}"/>
                </a:ext>
              </a:extLst>
            </p:cNvPr>
            <p:cNvCxnSpPr>
              <a:cxnSpLocks/>
            </p:cNvCxnSpPr>
            <p:nvPr/>
          </p:nvCxnSpPr>
          <p:spPr>
            <a:xfrm>
              <a:off x="7060096" y="1884161"/>
              <a:ext cx="1262269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B3009F-9088-4616-9109-FAC3321BB974}"/>
              </a:ext>
            </a:extLst>
          </p:cNvPr>
          <p:cNvGrpSpPr/>
          <p:nvPr/>
        </p:nvGrpSpPr>
        <p:grpSpPr>
          <a:xfrm>
            <a:off x="1463768" y="1640428"/>
            <a:ext cx="1598549" cy="2206487"/>
            <a:chOff x="854754" y="3740350"/>
            <a:chExt cx="1598549" cy="2206487"/>
          </a:xfrm>
        </p:grpSpPr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25492E57-F9EA-4480-BD74-30EB006F7CEB}"/>
                </a:ext>
              </a:extLst>
            </p:cNvPr>
            <p:cNvCxnSpPr>
              <a:cxnSpLocks/>
            </p:cNvCxnSpPr>
            <p:nvPr/>
          </p:nvCxnSpPr>
          <p:spPr>
            <a:xfrm>
              <a:off x="1191033" y="3740350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5B6A2ADE-8BB3-463B-9DEE-5654B93B4C40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32" y="4190924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6EE739B8-4584-49D6-9C2E-E58E104D0761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2" y="4581863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779271C1-2F4F-4530-A417-D1252CB3C603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31" y="5072194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9F6C8A4C-474E-40BA-BD7C-FBEA9241095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761" y="5542646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2C3126BC-6437-41D9-B464-74C964783526}"/>
                </a:ext>
              </a:extLst>
            </p:cNvPr>
            <p:cNvCxnSpPr>
              <a:cxnSpLocks/>
            </p:cNvCxnSpPr>
            <p:nvPr/>
          </p:nvCxnSpPr>
          <p:spPr>
            <a:xfrm>
              <a:off x="1141327" y="5350365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C0DF6B3F-DACB-41B5-B200-AFB6266CA21B}"/>
                </a:ext>
              </a:extLst>
            </p:cNvPr>
            <p:cNvCxnSpPr>
              <a:cxnSpLocks/>
            </p:cNvCxnSpPr>
            <p:nvPr/>
          </p:nvCxnSpPr>
          <p:spPr>
            <a:xfrm>
              <a:off x="1191034" y="4386394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199A38B0-4DC0-45D6-A62C-67AFD17CEF98}"/>
                </a:ext>
              </a:extLst>
            </p:cNvPr>
            <p:cNvCxnSpPr>
              <a:cxnSpLocks/>
            </p:cNvCxnSpPr>
            <p:nvPr/>
          </p:nvCxnSpPr>
          <p:spPr>
            <a:xfrm>
              <a:off x="964087" y="3832867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F4AED6C5-7DD8-4A1B-8301-9CC6087F7C0F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6" y="4035211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B6EF155A-B60E-40FB-AFD1-83C73E4CF003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25" y="4485785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058446C2-4956-4E97-AA7D-206416938FF9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5" y="4876724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51854CD5-273F-4351-8623-0AC27335AA74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24" y="5217968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D9FAE516-8017-41A0-8C20-D2A4BB1D7F11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30" y="5946837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09495494-8298-48A0-8856-5D22A5E33AC7}"/>
                </a:ext>
              </a:extLst>
            </p:cNvPr>
            <p:cNvCxnSpPr>
              <a:cxnSpLocks/>
            </p:cNvCxnSpPr>
            <p:nvPr/>
          </p:nvCxnSpPr>
          <p:spPr>
            <a:xfrm>
              <a:off x="1141327" y="5661915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63BD23BE-8932-44B1-B351-180E6E8994E5}"/>
                </a:ext>
              </a:extLst>
            </p:cNvPr>
            <p:cNvCxnSpPr>
              <a:cxnSpLocks/>
            </p:cNvCxnSpPr>
            <p:nvPr/>
          </p:nvCxnSpPr>
          <p:spPr>
            <a:xfrm>
              <a:off x="1141327" y="4681255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EEF071D2-77DE-498F-ADA7-F08EA697CD91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4" y="4303568"/>
              <a:ext cx="126226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3" name="Tableau 92">
            <a:extLst>
              <a:ext uri="{FF2B5EF4-FFF2-40B4-BE49-F238E27FC236}">
                <a16:creationId xmlns:a16="http://schemas.microsoft.com/office/drawing/2014/main" id="{DE66137D-96BD-43DC-B161-844FE29A7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821865"/>
              </p:ext>
            </p:extLst>
          </p:nvPr>
        </p:nvGraphicFramePr>
        <p:xfrm>
          <a:off x="109226" y="4825409"/>
          <a:ext cx="5845533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0687">
                  <a:extLst>
                    <a:ext uri="{9D8B030D-6E8A-4147-A177-3AD203B41FA5}">
                      <a16:colId xmlns:a16="http://schemas.microsoft.com/office/drawing/2014/main" val="3775624305"/>
                    </a:ext>
                  </a:extLst>
                </a:gridCol>
                <a:gridCol w="2376335">
                  <a:extLst>
                    <a:ext uri="{9D8B030D-6E8A-4147-A177-3AD203B41FA5}">
                      <a16:colId xmlns:a16="http://schemas.microsoft.com/office/drawing/2014/main" val="2613126803"/>
                    </a:ext>
                  </a:extLst>
                </a:gridCol>
                <a:gridCol w="1948511">
                  <a:extLst>
                    <a:ext uri="{9D8B030D-6E8A-4147-A177-3AD203B41FA5}">
                      <a16:colId xmlns:a16="http://schemas.microsoft.com/office/drawing/2014/main" val="170325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dirty="0" err="1"/>
                        <a:t>Units</a:t>
                      </a:r>
                      <a:endParaRPr lang="fr-FR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dirty="0"/>
                        <a:t>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666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3000" dirty="0"/>
                        <a:t>Flux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dirty="0" err="1"/>
                        <a:t>particle</a:t>
                      </a:r>
                      <a:r>
                        <a:rPr lang="fr-FR" sz="3000" dirty="0"/>
                        <a:t>/cm²/s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23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3000" dirty="0"/>
                        <a:t>Fluence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000" dirty="0" err="1"/>
                        <a:t>particle</a:t>
                      </a:r>
                      <a:r>
                        <a:rPr lang="fr-FR" sz="3000" dirty="0"/>
                        <a:t>/cm²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84614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4E43143A-9836-462A-95D2-8595E041B7CA}"/>
                  </a:ext>
                </a:extLst>
              </p:cNvPr>
              <p:cNvSpPr txBox="1"/>
              <p:nvPr/>
            </p:nvSpPr>
            <p:spPr>
              <a:xfrm>
                <a:off x="3455465" y="2482062"/>
                <a:ext cx="1416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Supposing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4E43143A-9836-462A-95D2-8595E041B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465" y="2482062"/>
                <a:ext cx="1416334" cy="523220"/>
              </a:xfrm>
              <a:prstGeom prst="rect">
                <a:avLst/>
              </a:prstGeom>
              <a:blipFill>
                <a:blip r:embed="rId4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E82F72B4-0A39-4BDD-AFC9-BDB07AE2EA32}"/>
              </a:ext>
            </a:extLst>
          </p:cNvPr>
          <p:cNvGrpSpPr/>
          <p:nvPr/>
        </p:nvGrpSpPr>
        <p:grpSpPr>
          <a:xfrm>
            <a:off x="1592158" y="2278885"/>
            <a:ext cx="1419639" cy="1027044"/>
            <a:chOff x="2428463" y="2331101"/>
            <a:chExt cx="1419639" cy="1027044"/>
          </a:xfrm>
        </p:grpSpPr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33FD2728-8520-4F80-BDC9-AB3BFCAFCEC6}"/>
                </a:ext>
              </a:extLst>
            </p:cNvPr>
            <p:cNvCxnSpPr>
              <a:cxnSpLocks/>
            </p:cNvCxnSpPr>
            <p:nvPr/>
          </p:nvCxnSpPr>
          <p:spPr>
            <a:xfrm>
              <a:off x="2585833" y="2331101"/>
              <a:ext cx="126226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avec flèche 101">
              <a:extLst>
                <a:ext uri="{FF2B5EF4-FFF2-40B4-BE49-F238E27FC236}">
                  <a16:creationId xmlns:a16="http://schemas.microsoft.com/office/drawing/2014/main" id="{82C04586-8E2D-4CCE-B330-A105F0261C91}"/>
                </a:ext>
              </a:extLst>
            </p:cNvPr>
            <p:cNvCxnSpPr>
              <a:cxnSpLocks/>
            </p:cNvCxnSpPr>
            <p:nvPr/>
          </p:nvCxnSpPr>
          <p:spPr>
            <a:xfrm>
              <a:off x="2428463" y="2722040"/>
              <a:ext cx="126226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avec flèche 102">
              <a:extLst>
                <a:ext uri="{FF2B5EF4-FFF2-40B4-BE49-F238E27FC236}">
                  <a16:creationId xmlns:a16="http://schemas.microsoft.com/office/drawing/2014/main" id="{28598B9F-2DB6-4AD7-8E36-D4CD6456357B}"/>
                </a:ext>
              </a:extLst>
            </p:cNvPr>
            <p:cNvCxnSpPr>
              <a:cxnSpLocks/>
            </p:cNvCxnSpPr>
            <p:nvPr/>
          </p:nvCxnSpPr>
          <p:spPr>
            <a:xfrm>
              <a:off x="2585832" y="3212371"/>
              <a:ext cx="126226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70762AE8-6C3B-44FB-B60E-E08B337FC377}"/>
                </a:ext>
              </a:extLst>
            </p:cNvPr>
            <p:cNvCxnSpPr>
              <a:cxnSpLocks/>
            </p:cNvCxnSpPr>
            <p:nvPr/>
          </p:nvCxnSpPr>
          <p:spPr>
            <a:xfrm>
              <a:off x="2536125" y="3358145"/>
              <a:ext cx="126226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ZoneTexte 105">
            <a:extLst>
              <a:ext uri="{FF2B5EF4-FFF2-40B4-BE49-F238E27FC236}">
                <a16:creationId xmlns:a16="http://schemas.microsoft.com/office/drawing/2014/main" id="{9C46EBAC-3CF6-4092-AD08-DC2F8C331B81}"/>
              </a:ext>
            </a:extLst>
          </p:cNvPr>
          <p:cNvSpPr txBox="1"/>
          <p:nvPr/>
        </p:nvSpPr>
        <p:spPr>
          <a:xfrm>
            <a:off x="4038599" y="5390445"/>
            <a:ext cx="1878328" cy="523220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63D3EBB7-A164-4E10-A2AF-0029F33042BE}"/>
              </a:ext>
            </a:extLst>
          </p:cNvPr>
          <p:cNvSpPr txBox="1"/>
          <p:nvPr/>
        </p:nvSpPr>
        <p:spPr>
          <a:xfrm>
            <a:off x="4038597" y="5931460"/>
            <a:ext cx="1878327" cy="523220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8AE48E13-385F-481A-8B7C-902FD006489F}"/>
              </a:ext>
            </a:extLst>
          </p:cNvPr>
          <p:cNvSpPr txBox="1"/>
          <p:nvPr/>
        </p:nvSpPr>
        <p:spPr>
          <a:xfrm>
            <a:off x="4434816" y="5928894"/>
            <a:ext cx="1212563" cy="523220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8</a:t>
            </a:r>
            <a:r>
              <a:rPr lang="fr-FR" sz="2800" dirty="0"/>
              <a:t> + </a:t>
            </a:r>
            <a:r>
              <a:rPr lang="fr-FR" sz="2800" dirty="0">
                <a:solidFill>
                  <a:srgbClr val="7030A0"/>
                </a:solidFill>
              </a:rPr>
              <a:t>16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2F2BD5BC-628A-4F20-A10C-DF7E993F5CB2}"/>
              </a:ext>
            </a:extLst>
          </p:cNvPr>
          <p:cNvSpPr txBox="1"/>
          <p:nvPr/>
        </p:nvSpPr>
        <p:spPr>
          <a:xfrm>
            <a:off x="4038597" y="5393685"/>
            <a:ext cx="1878328" cy="523220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16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3C7CDE11-1D94-48FB-8E56-341DD9056D30}"/>
              </a:ext>
            </a:extLst>
          </p:cNvPr>
          <p:cNvSpPr txBox="1"/>
          <p:nvPr/>
        </p:nvSpPr>
        <p:spPr>
          <a:xfrm>
            <a:off x="4038598" y="5393273"/>
            <a:ext cx="1878329" cy="523220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6EE74717-807B-4F12-906A-6DDEA5FB3543}"/>
              </a:ext>
            </a:extLst>
          </p:cNvPr>
          <p:cNvSpPr txBox="1"/>
          <p:nvPr/>
        </p:nvSpPr>
        <p:spPr>
          <a:xfrm>
            <a:off x="4160118" y="5922787"/>
            <a:ext cx="1635283" cy="523220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8</a:t>
            </a:r>
            <a:r>
              <a:rPr lang="fr-FR" sz="2800" dirty="0"/>
              <a:t> + </a:t>
            </a:r>
            <a:r>
              <a:rPr lang="fr-FR" sz="2800" dirty="0">
                <a:solidFill>
                  <a:srgbClr val="7030A0"/>
                </a:solidFill>
              </a:rPr>
              <a:t>16 </a:t>
            </a:r>
            <a:r>
              <a:rPr lang="fr-FR" sz="2800" dirty="0"/>
              <a:t>+ </a:t>
            </a:r>
            <a:r>
              <a:rPr lang="fr-FR" sz="2800" dirty="0">
                <a:solidFill>
                  <a:srgbClr val="FF0000"/>
                </a:solidFill>
              </a:rPr>
              <a:t>4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30CB34E0-6342-43EC-8CCF-27CE149F8DAB}"/>
              </a:ext>
            </a:extLst>
          </p:cNvPr>
          <p:cNvSpPr txBox="1"/>
          <p:nvPr/>
        </p:nvSpPr>
        <p:spPr>
          <a:xfrm>
            <a:off x="4150138" y="5930658"/>
            <a:ext cx="1635283" cy="523220"/>
          </a:xfrm>
          <a:prstGeom prst="rect">
            <a:avLst/>
          </a:prstGeom>
          <a:solidFill>
            <a:srgbClr val="E9EB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28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2A502358-C8CB-4183-A9D3-C5BCB2B88B42}"/>
              </a:ext>
            </a:extLst>
          </p:cNvPr>
          <p:cNvSpPr txBox="1"/>
          <p:nvPr/>
        </p:nvSpPr>
        <p:spPr>
          <a:xfrm>
            <a:off x="5545091" y="3570691"/>
            <a:ext cx="6666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Fluence relate to the </a:t>
            </a:r>
            <a:r>
              <a:rPr lang="fr-FR" sz="2800" dirty="0" err="1"/>
              <a:t>history</a:t>
            </a:r>
            <a:r>
              <a:rPr lang="fr-FR" sz="2800" dirty="0"/>
              <a:t> of the </a:t>
            </a:r>
            <a:r>
              <a:rPr lang="fr-FR" sz="2800" dirty="0" err="1"/>
              <a:t>device</a:t>
            </a:r>
            <a:endParaRPr lang="fr-FR" sz="2800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5D5C01F3-ADF4-4039-A49A-23F7B38B2544}"/>
              </a:ext>
            </a:extLst>
          </p:cNvPr>
          <p:cNvSpPr txBox="1"/>
          <p:nvPr/>
        </p:nvSpPr>
        <p:spPr>
          <a:xfrm>
            <a:off x="5565593" y="1103731"/>
            <a:ext cx="580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Flux relate to the speed of </a:t>
            </a:r>
            <a:r>
              <a:rPr lang="fr-FR" sz="2800" dirty="0" err="1"/>
              <a:t>delivery</a:t>
            </a:r>
            <a:endParaRPr lang="fr-FR" sz="2800" dirty="0"/>
          </a:p>
        </p:txBody>
      </p:sp>
      <p:pic>
        <p:nvPicPr>
          <p:cNvPr id="3074" name="Picture 2" descr="Gary | Wiki Bob L'éponge | Fandom">
            <a:extLst>
              <a:ext uri="{FF2B5EF4-FFF2-40B4-BE49-F238E27FC236}">
                <a16:creationId xmlns:a16="http://schemas.microsoft.com/office/drawing/2014/main" id="{8AE56F73-49E2-4669-B08E-0631A692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58" y="1937369"/>
            <a:ext cx="1317958" cy="11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Flèche : droite 114">
            <a:extLst>
              <a:ext uri="{FF2B5EF4-FFF2-40B4-BE49-F238E27FC236}">
                <a16:creationId xmlns:a16="http://schemas.microsoft.com/office/drawing/2014/main" id="{5EA15455-7327-4EE2-BEF6-4E1BE8B184E1}"/>
              </a:ext>
            </a:extLst>
          </p:cNvPr>
          <p:cNvSpPr/>
          <p:nvPr/>
        </p:nvSpPr>
        <p:spPr>
          <a:xfrm>
            <a:off x="7847286" y="2341065"/>
            <a:ext cx="1019369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7" name="Image 116">
            <a:extLst>
              <a:ext uri="{FF2B5EF4-FFF2-40B4-BE49-F238E27FC236}">
                <a16:creationId xmlns:a16="http://schemas.microsoft.com/office/drawing/2014/main" id="{08F47272-F1A6-4B89-BA98-BD40FB3D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9138795" y="1815971"/>
            <a:ext cx="3084554" cy="1434182"/>
          </a:xfrm>
          <a:prstGeom prst="rect">
            <a:avLst/>
          </a:prstGeom>
        </p:spPr>
      </p:pic>
      <p:pic>
        <p:nvPicPr>
          <p:cNvPr id="3080" name="Picture 8" descr="Bébé PNG pour téléchargement gratuit">
            <a:extLst>
              <a:ext uri="{FF2B5EF4-FFF2-40B4-BE49-F238E27FC236}">
                <a16:creationId xmlns:a16="http://schemas.microsoft.com/office/drawing/2014/main" id="{0E1EF65F-64B9-4277-AABE-6C5D83BD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08" y="4445578"/>
            <a:ext cx="1678574" cy="193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Flèche : droite 121">
            <a:extLst>
              <a:ext uri="{FF2B5EF4-FFF2-40B4-BE49-F238E27FC236}">
                <a16:creationId xmlns:a16="http://schemas.microsoft.com/office/drawing/2014/main" id="{99875A57-EE2D-490D-9C47-98A7289AC29D}"/>
              </a:ext>
            </a:extLst>
          </p:cNvPr>
          <p:cNvSpPr/>
          <p:nvPr/>
        </p:nvSpPr>
        <p:spPr>
          <a:xfrm>
            <a:off x="8235095" y="5144345"/>
            <a:ext cx="1019369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9" name="Image 118">
            <a:extLst>
              <a:ext uri="{FF2B5EF4-FFF2-40B4-BE49-F238E27FC236}">
                <a16:creationId xmlns:a16="http://schemas.microsoft.com/office/drawing/2014/main" id="{963276A8-1AAE-4882-B4BE-8D60E48AF5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9491030" y="3938329"/>
            <a:ext cx="2023986" cy="27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174 -0.00601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17682 0.00139 " pathEditMode="relative" rAng="0" ptsTypes="AA">
                                      <p:cBhvr>
                                        <p:cTn id="23" dur="1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459 -0.00371 " pathEditMode="relative" rAng="0" ptsTypes="AA">
                                      <p:cBhvr>
                                        <p:cTn id="40" dur="1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6" grpId="1" animBg="1"/>
      <p:bldP spid="107" grpId="0" animBg="1"/>
      <p:bldP spid="108" grpId="0" animBg="1"/>
      <p:bldP spid="109" grpId="0" animBg="1"/>
      <p:bldP spid="109" grpId="1" animBg="1"/>
      <p:bldP spid="110" grpId="0" animBg="1"/>
      <p:bldP spid="110" grpId="1" animBg="1"/>
      <p:bldP spid="111" grpId="0" animBg="1"/>
      <p:bldP spid="112" grpId="0" animBg="1"/>
      <p:bldP spid="113" grpId="0"/>
      <p:bldP spid="114" grpId="0"/>
      <p:bldP spid="115" grpId="0" animBg="1"/>
      <p:bldP spid="1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5F8BD6-0ACC-4A25-B62D-DAE9DBD6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294B60-0F72-4247-A2FD-6A57FF89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6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7506E5-2001-4307-854F-418627E7323C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</a:rPr>
              <a:t>Experimental</a:t>
            </a:r>
            <a:r>
              <a:rPr lang="fr-FR" dirty="0">
                <a:solidFill>
                  <a:srgbClr val="002060"/>
                </a:solidFill>
              </a:rPr>
              <a:t> setup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259DF10-BDF0-46EB-B38E-515CD4BC77BD}"/>
              </a:ext>
            </a:extLst>
          </p:cNvPr>
          <p:cNvSpPr/>
          <p:nvPr/>
        </p:nvSpPr>
        <p:spPr>
          <a:xfrm>
            <a:off x="2998577" y="1620237"/>
            <a:ext cx="1292087" cy="237544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73F275E-40A8-4D0B-AB02-AAFFC2A3F5D6}"/>
              </a:ext>
            </a:extLst>
          </p:cNvPr>
          <p:cNvSpPr/>
          <p:nvPr/>
        </p:nvSpPr>
        <p:spPr>
          <a:xfrm>
            <a:off x="3109580" y="1620238"/>
            <a:ext cx="1292087" cy="237544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0E5469-E284-4777-A0F9-F9961153C969}"/>
              </a:ext>
            </a:extLst>
          </p:cNvPr>
          <p:cNvSpPr/>
          <p:nvPr/>
        </p:nvSpPr>
        <p:spPr>
          <a:xfrm>
            <a:off x="3607183" y="2558491"/>
            <a:ext cx="311606" cy="4762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54FE807-EADF-4958-B1C5-1B51A7CC9483}"/>
              </a:ext>
            </a:extLst>
          </p:cNvPr>
          <p:cNvSpPr/>
          <p:nvPr/>
        </p:nvSpPr>
        <p:spPr>
          <a:xfrm>
            <a:off x="3607183" y="2558490"/>
            <a:ext cx="253463" cy="4762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8EE5155-BCEB-4742-BFC2-6EEE4302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90" y="2176994"/>
            <a:ext cx="792519" cy="1224304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812164BD-F8B7-4303-B9BB-3DC207C202CE}"/>
              </a:ext>
            </a:extLst>
          </p:cNvPr>
          <p:cNvSpPr/>
          <p:nvPr/>
        </p:nvSpPr>
        <p:spPr>
          <a:xfrm>
            <a:off x="5847017" y="2726963"/>
            <a:ext cx="108000" cy="16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A1503F6-67BE-42FA-B618-FE30200A122E}"/>
              </a:ext>
            </a:extLst>
          </p:cNvPr>
          <p:cNvSpPr/>
          <p:nvPr/>
        </p:nvSpPr>
        <p:spPr>
          <a:xfrm>
            <a:off x="5847017" y="2726963"/>
            <a:ext cx="90000" cy="1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5CAB6C2-2EB7-43D3-84E2-305A5099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6800968" y="2370762"/>
            <a:ext cx="1901368" cy="810148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59CE362F-96AE-427E-85FA-A92E2BF9D754}"/>
              </a:ext>
            </a:extLst>
          </p:cNvPr>
          <p:cNvSpPr txBox="1"/>
          <p:nvPr/>
        </p:nvSpPr>
        <p:spPr>
          <a:xfrm>
            <a:off x="208863" y="2097277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68 MeV proton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FFA3BDE-CD3F-4F05-9826-7AAB466C0DC0}"/>
                  </a:ext>
                </a:extLst>
              </p:cNvPr>
              <p:cNvSpPr txBox="1"/>
              <p:nvPr/>
            </p:nvSpPr>
            <p:spPr>
              <a:xfrm>
                <a:off x="7404652" y="136525"/>
                <a:ext cx="458149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68 MeV proton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12.23 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  <a:p>
                <a:pPr algn="ctr"/>
                <a:r>
                  <a:rPr lang="fr-FR" dirty="0"/>
                  <a:t>64 MeV alpha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.90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FFA3BDE-CD3F-4F05-9826-7AAB466C0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652" y="136525"/>
                <a:ext cx="4581499" cy="646331"/>
              </a:xfrm>
              <a:prstGeom prst="rect">
                <a:avLst/>
              </a:prstGeom>
              <a:blipFill>
                <a:blip r:embed="rId5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>
            <a:extLst>
              <a:ext uri="{FF2B5EF4-FFF2-40B4-BE49-F238E27FC236}">
                <a16:creationId xmlns:a16="http://schemas.microsoft.com/office/drawing/2014/main" id="{8144BA8F-7AA3-49F0-8C79-B3318023B62D}"/>
              </a:ext>
            </a:extLst>
          </p:cNvPr>
          <p:cNvSpPr txBox="1"/>
          <p:nvPr/>
        </p:nvSpPr>
        <p:spPr>
          <a:xfrm>
            <a:off x="160779" y="2572866"/>
            <a:ext cx="157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C1FC02DF-7157-4E1E-8EDE-92F9C13DC54D}"/>
              </a:ext>
            </a:extLst>
          </p:cNvPr>
          <p:cNvSpPr txBox="1"/>
          <p:nvPr/>
        </p:nvSpPr>
        <p:spPr>
          <a:xfrm>
            <a:off x="208863" y="2820018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64 MeV </a:t>
            </a:r>
          </a:p>
          <a:p>
            <a:pPr algn="ctr"/>
            <a:r>
              <a:rPr lang="fr-FR" dirty="0"/>
              <a:t>alpha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9BE460D-A070-4D99-BC24-73FDBE84D564}"/>
                  </a:ext>
                </a:extLst>
              </p:cNvPr>
              <p:cNvSpPr txBox="1"/>
              <p:nvPr/>
            </p:nvSpPr>
            <p:spPr>
              <a:xfrm>
                <a:off x="2821352" y="895573"/>
                <a:ext cx="1571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:r>
                  <a:rPr lang="fr-FR" dirty="0"/>
                  <a:t>Al </a:t>
                </a:r>
                <a:r>
                  <a:rPr lang="fr-FR" dirty="0" err="1"/>
                  <a:t>collimator</a:t>
                </a:r>
                <a:endParaRPr lang="fr-FR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9BE460D-A070-4D99-BC24-73FDBE84D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352" y="895573"/>
                <a:ext cx="1571661" cy="646331"/>
              </a:xfrm>
              <a:prstGeom prst="rect">
                <a:avLst/>
              </a:prstGeom>
              <a:blipFill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0874646C-87A0-4F6C-9897-6DC713C0B923}"/>
                  </a:ext>
                </a:extLst>
              </p:cNvPr>
              <p:cNvSpPr txBox="1"/>
              <p:nvPr/>
            </p:nvSpPr>
            <p:spPr>
              <a:xfrm>
                <a:off x="5031852" y="895573"/>
                <a:ext cx="1571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:r>
                  <a:rPr lang="fr-FR" dirty="0"/>
                  <a:t>W </a:t>
                </a:r>
                <a:r>
                  <a:rPr lang="fr-FR" dirty="0" err="1"/>
                  <a:t>collimator</a:t>
                </a:r>
                <a:endParaRPr lang="fr-FR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0874646C-87A0-4F6C-9897-6DC713C0B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852" y="895573"/>
                <a:ext cx="1571661" cy="646331"/>
              </a:xfrm>
              <a:prstGeom prst="rect">
                <a:avLst/>
              </a:prstGeom>
              <a:blipFill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>
            <a:extLst>
              <a:ext uri="{FF2B5EF4-FFF2-40B4-BE49-F238E27FC236}">
                <a16:creationId xmlns:a16="http://schemas.microsoft.com/office/drawing/2014/main" id="{F15DA53B-60FA-485B-9F1E-8D6AAEAFBB0D}"/>
              </a:ext>
            </a:extLst>
          </p:cNvPr>
          <p:cNvSpPr txBox="1"/>
          <p:nvPr/>
        </p:nvSpPr>
        <p:spPr>
          <a:xfrm>
            <a:off x="6965821" y="925300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Diamond detector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2C88454-D3E1-4018-9998-E43D804F8420}"/>
              </a:ext>
            </a:extLst>
          </p:cNvPr>
          <p:cNvSpPr/>
          <p:nvPr/>
        </p:nvSpPr>
        <p:spPr>
          <a:xfrm>
            <a:off x="1907763" y="1849217"/>
            <a:ext cx="1073285" cy="190933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3455767C-C1BF-4446-84A3-D34B3B6E025B}"/>
              </a:ext>
            </a:extLst>
          </p:cNvPr>
          <p:cNvSpPr/>
          <p:nvPr/>
        </p:nvSpPr>
        <p:spPr>
          <a:xfrm>
            <a:off x="3701477" y="2420442"/>
            <a:ext cx="1743177" cy="766888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47D385B6-5D93-418F-BAA6-E3E1C9094A87}"/>
              </a:ext>
            </a:extLst>
          </p:cNvPr>
          <p:cNvSpPr/>
          <p:nvPr/>
        </p:nvSpPr>
        <p:spPr>
          <a:xfrm>
            <a:off x="5892017" y="2723342"/>
            <a:ext cx="1467993" cy="192119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 : droite 52">
            <a:extLst>
              <a:ext uri="{FF2B5EF4-FFF2-40B4-BE49-F238E27FC236}">
                <a16:creationId xmlns:a16="http://schemas.microsoft.com/office/drawing/2014/main" id="{CA2B9AE1-D741-46F9-BD6F-4A8D9FABD5A0}"/>
              </a:ext>
            </a:extLst>
          </p:cNvPr>
          <p:cNvSpPr/>
          <p:nvPr/>
        </p:nvSpPr>
        <p:spPr>
          <a:xfrm>
            <a:off x="7788952" y="2723342"/>
            <a:ext cx="1512635" cy="192119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08011E3C-B8E6-4C76-8CBB-0375B9FBCF6E}"/>
              </a:ext>
            </a:extLst>
          </p:cNvPr>
          <p:cNvSpPr/>
          <p:nvPr/>
        </p:nvSpPr>
        <p:spPr>
          <a:xfrm rot="715783">
            <a:off x="5879150" y="2982254"/>
            <a:ext cx="1467993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lèche : droite 55">
            <a:extLst>
              <a:ext uri="{FF2B5EF4-FFF2-40B4-BE49-F238E27FC236}">
                <a16:creationId xmlns:a16="http://schemas.microsoft.com/office/drawing/2014/main" id="{4F7DB827-EE35-4BEB-8C81-67DB50473AF6}"/>
              </a:ext>
            </a:extLst>
          </p:cNvPr>
          <p:cNvSpPr/>
          <p:nvPr/>
        </p:nvSpPr>
        <p:spPr>
          <a:xfrm rot="20891792">
            <a:off x="5879433" y="2612953"/>
            <a:ext cx="1467993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D7DA427B-CBBE-413D-BD54-4672EA3F70B2}"/>
              </a:ext>
            </a:extLst>
          </p:cNvPr>
          <p:cNvSpPr/>
          <p:nvPr/>
        </p:nvSpPr>
        <p:spPr>
          <a:xfrm rot="21121722">
            <a:off x="5892015" y="2681739"/>
            <a:ext cx="1467993" cy="4571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79E02B39-CDDD-4E80-847E-5E0CEAA14C2C}"/>
              </a:ext>
            </a:extLst>
          </p:cNvPr>
          <p:cNvSpPr/>
          <p:nvPr/>
        </p:nvSpPr>
        <p:spPr>
          <a:xfrm rot="295420">
            <a:off x="5894540" y="2896223"/>
            <a:ext cx="1467993" cy="4571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lèche : droite 58">
            <a:extLst>
              <a:ext uri="{FF2B5EF4-FFF2-40B4-BE49-F238E27FC236}">
                <a16:creationId xmlns:a16="http://schemas.microsoft.com/office/drawing/2014/main" id="{7A78794D-0D6D-49AD-AD52-0A1CE95D2CC9}"/>
              </a:ext>
            </a:extLst>
          </p:cNvPr>
          <p:cNvSpPr/>
          <p:nvPr/>
        </p:nvSpPr>
        <p:spPr>
          <a:xfrm rot="1650258">
            <a:off x="5816098" y="3179034"/>
            <a:ext cx="1467993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E3A86A58-4212-4ED6-AC76-EADF131D0451}"/>
              </a:ext>
            </a:extLst>
          </p:cNvPr>
          <p:cNvSpPr/>
          <p:nvPr/>
        </p:nvSpPr>
        <p:spPr>
          <a:xfrm rot="19906477" flipV="1">
            <a:off x="5859885" y="2539425"/>
            <a:ext cx="905773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F9DDE6-CCF4-4A55-A6E7-83E788D63D3B}"/>
              </a:ext>
            </a:extLst>
          </p:cNvPr>
          <p:cNvSpPr txBox="1"/>
          <p:nvPr/>
        </p:nvSpPr>
        <p:spPr>
          <a:xfrm>
            <a:off x="5734631" y="3722586"/>
            <a:ext cx="205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Scattered</a:t>
            </a:r>
            <a:r>
              <a:rPr lang="fr-FR" dirty="0"/>
              <a:t> </a:t>
            </a:r>
            <a:r>
              <a:rPr lang="fr-FR" dirty="0" err="1"/>
              <a:t>particles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160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37" grpId="0" animBg="1"/>
      <p:bldP spid="38" grpId="0" animBg="1"/>
      <p:bldP spid="74" grpId="0"/>
      <p:bldP spid="75" grpId="0"/>
      <p:bldP spid="76" grpId="0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AAAD2D75-11CC-46AA-92A1-77CD2151EAFF}"/>
              </a:ext>
            </a:extLst>
          </p:cNvPr>
          <p:cNvCxnSpPr>
            <a:cxnSpLocks/>
          </p:cNvCxnSpPr>
          <p:nvPr/>
        </p:nvCxnSpPr>
        <p:spPr>
          <a:xfrm>
            <a:off x="6965057" y="3085557"/>
            <a:ext cx="47015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5F8BD6-0ACC-4A25-B62D-DAE9DBD6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294B60-0F72-4247-A2FD-6A57FF89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7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7506E5-2001-4307-854F-418627E7323C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</a:rPr>
              <a:t>Experimental</a:t>
            </a:r>
            <a:r>
              <a:rPr lang="fr-FR" dirty="0">
                <a:solidFill>
                  <a:srgbClr val="002060"/>
                </a:solidFill>
              </a:rPr>
              <a:t> setup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259DF10-BDF0-46EB-B38E-515CD4BC77BD}"/>
              </a:ext>
            </a:extLst>
          </p:cNvPr>
          <p:cNvSpPr/>
          <p:nvPr/>
        </p:nvSpPr>
        <p:spPr>
          <a:xfrm>
            <a:off x="2998577" y="1620237"/>
            <a:ext cx="1292087" cy="237544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73F275E-40A8-4D0B-AB02-AAFFC2A3F5D6}"/>
              </a:ext>
            </a:extLst>
          </p:cNvPr>
          <p:cNvSpPr/>
          <p:nvPr/>
        </p:nvSpPr>
        <p:spPr>
          <a:xfrm>
            <a:off x="3109580" y="1620238"/>
            <a:ext cx="1292087" cy="237544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0E5469-E284-4777-A0F9-F9961153C969}"/>
              </a:ext>
            </a:extLst>
          </p:cNvPr>
          <p:cNvSpPr/>
          <p:nvPr/>
        </p:nvSpPr>
        <p:spPr>
          <a:xfrm>
            <a:off x="3607183" y="2558491"/>
            <a:ext cx="311606" cy="4762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54FE807-EADF-4958-B1C5-1B51A7CC9483}"/>
              </a:ext>
            </a:extLst>
          </p:cNvPr>
          <p:cNvSpPr/>
          <p:nvPr/>
        </p:nvSpPr>
        <p:spPr>
          <a:xfrm>
            <a:off x="3607183" y="2558490"/>
            <a:ext cx="253463" cy="4762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8EE5155-BCEB-4742-BFC2-6EEE4302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90" y="2176994"/>
            <a:ext cx="792519" cy="1224304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812164BD-F8B7-4303-B9BB-3DC207C202CE}"/>
              </a:ext>
            </a:extLst>
          </p:cNvPr>
          <p:cNvSpPr/>
          <p:nvPr/>
        </p:nvSpPr>
        <p:spPr>
          <a:xfrm>
            <a:off x="5847017" y="2726963"/>
            <a:ext cx="108000" cy="16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A1503F6-67BE-42FA-B618-FE30200A122E}"/>
              </a:ext>
            </a:extLst>
          </p:cNvPr>
          <p:cNvSpPr/>
          <p:nvPr/>
        </p:nvSpPr>
        <p:spPr>
          <a:xfrm>
            <a:off x="5847017" y="2726963"/>
            <a:ext cx="90000" cy="1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5CAB6C2-2EB7-43D3-84E2-305A5099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6800968" y="2370762"/>
            <a:ext cx="1901368" cy="810148"/>
          </a:xfrm>
          <a:prstGeom prst="rect">
            <a:avLst/>
          </a:prstGeom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70CDE3A-B5CA-45F2-A44C-3502D60464BB}"/>
              </a:ext>
            </a:extLst>
          </p:cNvPr>
          <p:cNvCxnSpPr>
            <a:cxnSpLocks/>
          </p:cNvCxnSpPr>
          <p:nvPr/>
        </p:nvCxnSpPr>
        <p:spPr>
          <a:xfrm>
            <a:off x="7829274" y="2809905"/>
            <a:ext cx="937260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EBAC023-A8D9-4FA4-8639-DD0FDAD93C3D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3607183" y="2796615"/>
            <a:ext cx="1879578" cy="1269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9C054C7-896F-4392-9407-E79BF855D3DC}"/>
              </a:ext>
            </a:extLst>
          </p:cNvPr>
          <p:cNvCxnSpPr>
            <a:cxnSpLocks/>
            <a:endCxn id="38" idx="2"/>
          </p:cNvCxnSpPr>
          <p:nvPr/>
        </p:nvCxnSpPr>
        <p:spPr>
          <a:xfrm flipH="1">
            <a:off x="5847017" y="2807963"/>
            <a:ext cx="1512992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670D4CB-462C-4F16-A1A4-8CDFF00D7250}"/>
              </a:ext>
            </a:extLst>
          </p:cNvPr>
          <p:cNvCxnSpPr>
            <a:cxnSpLocks/>
          </p:cNvCxnSpPr>
          <p:nvPr/>
        </p:nvCxnSpPr>
        <p:spPr>
          <a:xfrm flipH="1">
            <a:off x="1282148" y="2796614"/>
            <a:ext cx="171642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59CE362F-96AE-427E-85FA-A92E2BF9D754}"/>
              </a:ext>
            </a:extLst>
          </p:cNvPr>
          <p:cNvSpPr txBox="1"/>
          <p:nvPr/>
        </p:nvSpPr>
        <p:spPr>
          <a:xfrm>
            <a:off x="208863" y="2097277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68 MeV proton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FFA3BDE-CD3F-4F05-9826-7AAB466C0DC0}"/>
                  </a:ext>
                </a:extLst>
              </p:cNvPr>
              <p:cNvSpPr txBox="1"/>
              <p:nvPr/>
            </p:nvSpPr>
            <p:spPr>
              <a:xfrm>
                <a:off x="7404652" y="136525"/>
                <a:ext cx="458149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68 MeV proton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12.23 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  <a:p>
                <a:pPr algn="ctr"/>
                <a:r>
                  <a:rPr lang="fr-FR" dirty="0"/>
                  <a:t>64 MeV alpha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.90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FFA3BDE-CD3F-4F05-9826-7AAB466C0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652" y="136525"/>
                <a:ext cx="4581499" cy="646331"/>
              </a:xfrm>
              <a:prstGeom prst="rect">
                <a:avLst/>
              </a:prstGeom>
              <a:blipFill>
                <a:blip r:embed="rId5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>
            <a:extLst>
              <a:ext uri="{FF2B5EF4-FFF2-40B4-BE49-F238E27FC236}">
                <a16:creationId xmlns:a16="http://schemas.microsoft.com/office/drawing/2014/main" id="{8144BA8F-7AA3-49F0-8C79-B3318023B62D}"/>
              </a:ext>
            </a:extLst>
          </p:cNvPr>
          <p:cNvSpPr txBox="1"/>
          <p:nvPr/>
        </p:nvSpPr>
        <p:spPr>
          <a:xfrm>
            <a:off x="160779" y="2572866"/>
            <a:ext cx="157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C1FC02DF-7157-4E1E-8EDE-92F9C13DC54D}"/>
              </a:ext>
            </a:extLst>
          </p:cNvPr>
          <p:cNvSpPr txBox="1"/>
          <p:nvPr/>
        </p:nvSpPr>
        <p:spPr>
          <a:xfrm>
            <a:off x="208863" y="2820018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64 MeV </a:t>
            </a:r>
          </a:p>
          <a:p>
            <a:pPr algn="ctr"/>
            <a:r>
              <a:rPr lang="fr-FR" dirty="0"/>
              <a:t>alpha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9BE460D-A070-4D99-BC24-73FDBE84D564}"/>
                  </a:ext>
                </a:extLst>
              </p:cNvPr>
              <p:cNvSpPr txBox="1"/>
              <p:nvPr/>
            </p:nvSpPr>
            <p:spPr>
              <a:xfrm>
                <a:off x="2821352" y="895573"/>
                <a:ext cx="1571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:r>
                  <a:rPr lang="fr-FR" dirty="0"/>
                  <a:t>Al </a:t>
                </a:r>
                <a:r>
                  <a:rPr lang="fr-FR" dirty="0" err="1"/>
                  <a:t>collimator</a:t>
                </a:r>
                <a:endParaRPr lang="fr-FR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9BE460D-A070-4D99-BC24-73FDBE84D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352" y="895573"/>
                <a:ext cx="1571661" cy="646331"/>
              </a:xfrm>
              <a:prstGeom prst="rect">
                <a:avLst/>
              </a:prstGeom>
              <a:blipFill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0874646C-87A0-4F6C-9897-6DC713C0B923}"/>
                  </a:ext>
                </a:extLst>
              </p:cNvPr>
              <p:cNvSpPr txBox="1"/>
              <p:nvPr/>
            </p:nvSpPr>
            <p:spPr>
              <a:xfrm>
                <a:off x="5031852" y="895573"/>
                <a:ext cx="1571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:r>
                  <a:rPr lang="fr-FR" dirty="0"/>
                  <a:t>W </a:t>
                </a:r>
                <a:r>
                  <a:rPr lang="fr-FR" dirty="0" err="1"/>
                  <a:t>collimator</a:t>
                </a:r>
                <a:endParaRPr lang="fr-FR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0874646C-87A0-4F6C-9897-6DC713C0B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852" y="895573"/>
                <a:ext cx="1571661" cy="646331"/>
              </a:xfrm>
              <a:prstGeom prst="rect">
                <a:avLst/>
              </a:prstGeom>
              <a:blipFill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>
            <a:extLst>
              <a:ext uri="{FF2B5EF4-FFF2-40B4-BE49-F238E27FC236}">
                <a16:creationId xmlns:a16="http://schemas.microsoft.com/office/drawing/2014/main" id="{F15DA53B-60FA-485B-9F1E-8D6AAEAFBB0D}"/>
              </a:ext>
            </a:extLst>
          </p:cNvPr>
          <p:cNvSpPr txBox="1"/>
          <p:nvPr/>
        </p:nvSpPr>
        <p:spPr>
          <a:xfrm>
            <a:off x="6965821" y="925300"/>
            <a:ext cx="15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Diamond detector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85770655-0E4A-46BE-BDC4-68D9958B5618}"/>
              </a:ext>
            </a:extLst>
          </p:cNvPr>
          <p:cNvSpPr txBox="1"/>
          <p:nvPr/>
        </p:nvSpPr>
        <p:spPr>
          <a:xfrm>
            <a:off x="8509291" y="5737232"/>
            <a:ext cx="186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Fast oscilloscope</a:t>
            </a:r>
          </a:p>
        </p:txBody>
      </p:sp>
      <p:pic>
        <p:nvPicPr>
          <p:cNvPr id="1036" name="Picture 12" descr="Teledyne LeCroy - Oscilloscopes haute définition HDO6000B">
            <a:extLst>
              <a:ext uri="{FF2B5EF4-FFF2-40B4-BE49-F238E27FC236}">
                <a16:creationId xmlns:a16="http://schemas.microsoft.com/office/drawing/2014/main" id="{2CFCA3F8-5132-43D5-8666-906E1F08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27" y="3636708"/>
            <a:ext cx="2476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Connecteur : en angle 90">
            <a:extLst>
              <a:ext uri="{FF2B5EF4-FFF2-40B4-BE49-F238E27FC236}">
                <a16:creationId xmlns:a16="http://schemas.microsoft.com/office/drawing/2014/main" id="{45727BFB-8E11-4500-94E9-4A1518C339E4}"/>
              </a:ext>
            </a:extLst>
          </p:cNvPr>
          <p:cNvCxnSpPr>
            <a:cxnSpLocks/>
            <a:stCxn id="39" idx="1"/>
          </p:cNvCxnSpPr>
          <p:nvPr/>
        </p:nvCxnSpPr>
        <p:spPr>
          <a:xfrm rot="16200000" flipH="1">
            <a:off x="8046621" y="3431551"/>
            <a:ext cx="1640610" cy="2230548"/>
          </a:xfrm>
          <a:prstGeom prst="bentConnector2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CD625DC4-B7CF-409A-8CF9-1CE284A9129B}"/>
              </a:ext>
            </a:extLst>
          </p:cNvPr>
          <p:cNvCxnSpPr>
            <a:stCxn id="39" idx="1"/>
          </p:cNvCxnSpPr>
          <p:nvPr/>
        </p:nvCxnSpPr>
        <p:spPr>
          <a:xfrm flipH="1" flipV="1">
            <a:off x="7751651" y="3143183"/>
            <a:ext cx="1" cy="58333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32475988-9E8F-44FB-BBB8-5A81DA12CB48}"/>
              </a:ext>
            </a:extLst>
          </p:cNvPr>
          <p:cNvCxnSpPr>
            <a:cxnSpLocks/>
          </p:cNvCxnSpPr>
          <p:nvPr/>
        </p:nvCxnSpPr>
        <p:spPr>
          <a:xfrm>
            <a:off x="6965435" y="3055077"/>
            <a:ext cx="11031" cy="124048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C8726648-862C-41B2-813C-E0FC26F2BD11}"/>
              </a:ext>
            </a:extLst>
          </p:cNvPr>
          <p:cNvCxnSpPr>
            <a:cxnSpLocks/>
          </p:cNvCxnSpPr>
          <p:nvPr/>
        </p:nvCxnSpPr>
        <p:spPr>
          <a:xfrm>
            <a:off x="6622464" y="4267622"/>
            <a:ext cx="3540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562115AA-C68A-4E5F-B407-C224A23EE55A}"/>
              </a:ext>
            </a:extLst>
          </p:cNvPr>
          <p:cNvCxnSpPr>
            <a:cxnSpLocks/>
          </p:cNvCxnSpPr>
          <p:nvPr/>
        </p:nvCxnSpPr>
        <p:spPr>
          <a:xfrm flipH="1">
            <a:off x="6976466" y="4267622"/>
            <a:ext cx="3701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D7336865-C4B5-4C4A-9EE9-E267B50B7A11}"/>
              </a:ext>
            </a:extLst>
          </p:cNvPr>
          <p:cNvCxnSpPr>
            <a:cxnSpLocks/>
          </p:cNvCxnSpPr>
          <p:nvPr/>
        </p:nvCxnSpPr>
        <p:spPr>
          <a:xfrm>
            <a:off x="7318003" y="4239047"/>
            <a:ext cx="0" cy="2548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44A945E6-5294-4AA9-8846-ED6582A2C467}"/>
              </a:ext>
            </a:extLst>
          </p:cNvPr>
          <p:cNvCxnSpPr>
            <a:cxnSpLocks/>
          </p:cNvCxnSpPr>
          <p:nvPr/>
        </p:nvCxnSpPr>
        <p:spPr>
          <a:xfrm>
            <a:off x="6647443" y="4239047"/>
            <a:ext cx="0" cy="2548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35D2B7FE-C5F6-479E-8802-29C65A27D1A3}"/>
              </a:ext>
            </a:extLst>
          </p:cNvPr>
          <p:cNvCxnSpPr>
            <a:cxnSpLocks/>
          </p:cNvCxnSpPr>
          <p:nvPr/>
        </p:nvCxnSpPr>
        <p:spPr>
          <a:xfrm>
            <a:off x="6505071" y="4592955"/>
            <a:ext cx="2847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292DA488-3B36-4C61-BBED-0B9186E45D7A}"/>
              </a:ext>
            </a:extLst>
          </p:cNvPr>
          <p:cNvCxnSpPr>
            <a:cxnSpLocks/>
          </p:cNvCxnSpPr>
          <p:nvPr/>
        </p:nvCxnSpPr>
        <p:spPr>
          <a:xfrm>
            <a:off x="6505071" y="4465320"/>
            <a:ext cx="2847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CAA1F7D7-1701-48B2-89C2-0655F10951A1}"/>
              </a:ext>
            </a:extLst>
          </p:cNvPr>
          <p:cNvCxnSpPr>
            <a:cxnSpLocks/>
          </p:cNvCxnSpPr>
          <p:nvPr/>
        </p:nvCxnSpPr>
        <p:spPr>
          <a:xfrm>
            <a:off x="6647442" y="4572422"/>
            <a:ext cx="0" cy="2548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DA844722-16E0-4861-ADE8-B512B73A734B}"/>
              </a:ext>
            </a:extLst>
          </p:cNvPr>
          <p:cNvCxnSpPr>
            <a:cxnSpLocks/>
          </p:cNvCxnSpPr>
          <p:nvPr/>
        </p:nvCxnSpPr>
        <p:spPr>
          <a:xfrm>
            <a:off x="6493715" y="4827270"/>
            <a:ext cx="3074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4098F116-72D5-401B-9A73-91CA0E83586A}"/>
              </a:ext>
            </a:extLst>
          </p:cNvPr>
          <p:cNvCxnSpPr>
            <a:cxnSpLocks/>
          </p:cNvCxnSpPr>
          <p:nvPr/>
        </p:nvCxnSpPr>
        <p:spPr>
          <a:xfrm>
            <a:off x="6556001" y="4920615"/>
            <a:ext cx="1861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CB1071DA-7EFD-4FE9-8601-EBBEFDBAA1E5}"/>
              </a:ext>
            </a:extLst>
          </p:cNvPr>
          <p:cNvCxnSpPr>
            <a:cxnSpLocks/>
          </p:cNvCxnSpPr>
          <p:nvPr/>
        </p:nvCxnSpPr>
        <p:spPr>
          <a:xfrm>
            <a:off x="6609150" y="5010150"/>
            <a:ext cx="765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C58EB822-707E-4844-A7D0-85D8EF023B56}"/>
              </a:ext>
            </a:extLst>
          </p:cNvPr>
          <p:cNvSpPr txBox="1"/>
          <p:nvPr/>
        </p:nvSpPr>
        <p:spPr>
          <a:xfrm>
            <a:off x="7072894" y="4422365"/>
            <a:ext cx="49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D80EBEE9-8B7A-4C3F-806E-5C03DA661694}"/>
                  </a:ext>
                </a:extLst>
              </p:cNvPr>
              <p:cNvSpPr txBox="1"/>
              <p:nvPr/>
            </p:nvSpPr>
            <p:spPr>
              <a:xfrm>
                <a:off x="5826313" y="4360114"/>
                <a:ext cx="490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dirty="0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fr-FR" b="1" i="1" dirty="0" smtClean="0">
                              <a:latin typeface="Cambria Math" panose="02040503050406030204" pitchFamily="18" charset="0"/>
                            </a:rPr>
                            <m:t>𝒕𝒂𝒏𝒌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D80EBEE9-8B7A-4C3F-806E-5C03DA661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313" y="4360114"/>
                <a:ext cx="490217" cy="369332"/>
              </a:xfrm>
              <a:prstGeom prst="rect">
                <a:avLst/>
              </a:prstGeom>
              <a:blipFill>
                <a:blip r:embed="rId9"/>
                <a:stretch>
                  <a:fillRect r="-41250" b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FC28C906-5DA0-4D58-BACB-6000BDEB022B}"/>
                  </a:ext>
                </a:extLst>
              </p:cNvPr>
              <p:cNvSpPr txBox="1"/>
              <p:nvPr/>
            </p:nvSpPr>
            <p:spPr>
              <a:xfrm>
                <a:off x="534242" y="4820875"/>
                <a:ext cx="4893553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Acquisition of all </a:t>
                </a:r>
                <a:r>
                  <a:rPr lang="fr-FR" sz="2000" dirty="0" err="1"/>
                  <a:t>waveforms</a:t>
                </a:r>
                <a:r>
                  <a:rPr lang="fr-FR" sz="2000" dirty="0"/>
                  <a:t> possible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Irradiations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50 µ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trains of </a:t>
                </a:r>
                <a:r>
                  <a:rPr lang="fr-FR" sz="2000" dirty="0" err="1"/>
                  <a:t>particles</a:t>
                </a:r>
                <a:endParaRPr lang="fr-FR" sz="2000" dirty="0"/>
              </a:p>
            </p:txBody>
          </p:sp>
        </mc:Choice>
        <mc:Fallback xmlns="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FC28C906-5DA0-4D58-BACB-6000BDEB0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42" y="4820875"/>
                <a:ext cx="4893553" cy="707886"/>
              </a:xfrm>
              <a:prstGeom prst="rect">
                <a:avLst/>
              </a:prstGeom>
              <a:blipFill>
                <a:blip r:embed="rId10"/>
                <a:stretch>
                  <a:fillRect l="-995" t="-4237" b="-135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804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2FCDD7-886F-4DF8-A616-58837E3F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E9377A-E77A-45DD-99A5-16754A15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8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26916BB-253D-4FB0-9F32-151BBC657A12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F93CB5-7522-41EC-8722-F3C79710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E901AC-EB49-4E11-AB94-B803B97E4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" y="1152424"/>
            <a:ext cx="11456471" cy="2472186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6B11E7F1-66B4-43AA-9FB2-49A4CCEF2DEB}"/>
              </a:ext>
            </a:extLst>
          </p:cNvPr>
          <p:cNvSpPr/>
          <p:nvPr/>
        </p:nvSpPr>
        <p:spPr>
          <a:xfrm>
            <a:off x="3832194" y="4588632"/>
            <a:ext cx="2263806" cy="1171026"/>
          </a:xfrm>
          <a:prstGeom prst="cube">
            <a:avLst>
              <a:gd name="adj" fmla="val 631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553ADD9-1C15-4758-AFD5-FD42D4B93274}"/>
                  </a:ext>
                </a:extLst>
              </p:cNvPr>
              <p:cNvSpPr txBox="1"/>
              <p:nvPr/>
            </p:nvSpPr>
            <p:spPr>
              <a:xfrm>
                <a:off x="527627" y="3942301"/>
                <a:ext cx="23268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sCVD Diamond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4.6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×4.6×0.55 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553ADD9-1C15-4758-AFD5-FD42D4B93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7" y="3942301"/>
                <a:ext cx="2326885" cy="646331"/>
              </a:xfrm>
              <a:prstGeom prst="rect">
                <a:avLst/>
              </a:prstGeom>
              <a:blipFill>
                <a:blip r:embed="rId5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8BE7203-21C6-4988-B9B4-DCBCA0F2804F}"/>
              </a:ext>
            </a:extLst>
          </p:cNvPr>
          <p:cNvSpPr/>
          <p:nvPr/>
        </p:nvSpPr>
        <p:spPr>
          <a:xfrm>
            <a:off x="2854512" y="4878932"/>
            <a:ext cx="666868" cy="2590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arallélogramme 11">
            <a:extLst>
              <a:ext uri="{FF2B5EF4-FFF2-40B4-BE49-F238E27FC236}">
                <a16:creationId xmlns:a16="http://schemas.microsoft.com/office/drawing/2014/main" id="{86098AFF-E909-4679-85B1-CEAA5621C7A0}"/>
              </a:ext>
            </a:extLst>
          </p:cNvPr>
          <p:cNvSpPr/>
          <p:nvPr/>
        </p:nvSpPr>
        <p:spPr>
          <a:xfrm>
            <a:off x="3913983" y="4619069"/>
            <a:ext cx="2100229" cy="676275"/>
          </a:xfrm>
          <a:prstGeom prst="parallelogram">
            <a:avLst>
              <a:gd name="adj" fmla="val 9879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D79C645-70B3-4B24-8369-F90C88BE5D04}"/>
              </a:ext>
            </a:extLst>
          </p:cNvPr>
          <p:cNvSpPr txBox="1"/>
          <p:nvPr/>
        </p:nvSpPr>
        <p:spPr>
          <a:xfrm>
            <a:off x="3960357" y="3991130"/>
            <a:ext cx="232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Al </a:t>
            </a:r>
            <a:r>
              <a:rPr lang="fr-FR" sz="1600" dirty="0" err="1"/>
              <a:t>metallization</a:t>
            </a:r>
            <a:endParaRPr lang="fr-FR" sz="1600" dirty="0"/>
          </a:p>
          <a:p>
            <a:pPr algn="ctr"/>
            <a:r>
              <a:rPr lang="fr-FR" sz="1600" dirty="0"/>
              <a:t>100 nm </a:t>
            </a:r>
            <a:r>
              <a:rPr lang="fr-FR" sz="1600" dirty="0" err="1"/>
              <a:t>thick</a:t>
            </a:r>
            <a:endParaRPr lang="fr-FR" sz="1600" dirty="0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BB5A872-AE6F-4C2F-BA24-2787E5013BED}"/>
              </a:ext>
            </a:extLst>
          </p:cNvPr>
          <p:cNvSpPr/>
          <p:nvPr/>
        </p:nvSpPr>
        <p:spPr>
          <a:xfrm>
            <a:off x="395591" y="4593032"/>
            <a:ext cx="2263806" cy="1171026"/>
          </a:xfrm>
          <a:prstGeom prst="cube">
            <a:avLst>
              <a:gd name="adj" fmla="val 631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D55F033-366F-4D70-B00C-72C4C5B53877}"/>
              </a:ext>
            </a:extLst>
          </p:cNvPr>
          <p:cNvGrpSpPr/>
          <p:nvPr/>
        </p:nvGrpSpPr>
        <p:grpSpPr>
          <a:xfrm>
            <a:off x="7354134" y="4433649"/>
            <a:ext cx="634166" cy="713649"/>
            <a:chOff x="7354134" y="4433649"/>
            <a:chExt cx="634166" cy="713649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1287BCE-B21A-4ECC-8B4B-F4A15827C502}"/>
                </a:ext>
              </a:extLst>
            </p:cNvPr>
            <p:cNvSpPr/>
            <p:nvPr/>
          </p:nvSpPr>
          <p:spPr>
            <a:xfrm>
              <a:off x="7617460" y="4543678"/>
              <a:ext cx="370840" cy="370840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EDB4B65-C89E-4714-9E66-8331F3D1E089}"/>
                </a:ext>
              </a:extLst>
            </p:cNvPr>
            <p:cNvSpPr/>
            <p:nvPr/>
          </p:nvSpPr>
          <p:spPr>
            <a:xfrm>
              <a:off x="7393087" y="4433649"/>
              <a:ext cx="370840" cy="370840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EF033FA-95BD-432F-87D4-3DEE830C1CC2}"/>
                </a:ext>
              </a:extLst>
            </p:cNvPr>
            <p:cNvSpPr/>
            <p:nvPr/>
          </p:nvSpPr>
          <p:spPr>
            <a:xfrm>
              <a:off x="7578507" y="4776458"/>
              <a:ext cx="370840" cy="370840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A0E23C1-1195-4A08-8576-DF63FB75C067}"/>
                </a:ext>
              </a:extLst>
            </p:cNvPr>
            <p:cNvSpPr/>
            <p:nvPr/>
          </p:nvSpPr>
          <p:spPr>
            <a:xfrm>
              <a:off x="7354134" y="4669778"/>
              <a:ext cx="370840" cy="370840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208942D4-5CF2-467E-A8F9-1E42F0581A93}"/>
              </a:ext>
            </a:extLst>
          </p:cNvPr>
          <p:cNvSpPr txBox="1"/>
          <p:nvPr/>
        </p:nvSpPr>
        <p:spPr>
          <a:xfrm>
            <a:off x="7802880" y="5253978"/>
            <a:ext cx="232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64 MeV alpha </a:t>
            </a:r>
            <a:r>
              <a:rPr lang="fr-FR" dirty="0" err="1"/>
              <a:t>particle</a:t>
            </a:r>
            <a:endParaRPr lang="fr-FR" dirty="0"/>
          </a:p>
        </p:txBody>
      </p:sp>
      <p:pic>
        <p:nvPicPr>
          <p:cNvPr id="22" name="Picture 2" descr="Gary | Wiki Bob L'éponge | Fandom">
            <a:extLst>
              <a:ext uri="{FF2B5EF4-FFF2-40B4-BE49-F238E27FC236}">
                <a16:creationId xmlns:a16="http://schemas.microsoft.com/office/drawing/2014/main" id="{493907CA-279D-43AA-85FE-767C6DC2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05" y="3127193"/>
            <a:ext cx="472390" cy="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2A99254-CC55-4E1C-8754-4DC006FEA2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8268479" y="1598780"/>
            <a:ext cx="838098" cy="38967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F4E6403-6B5F-4B26-BDEE-59FF74680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10838221" y="1673630"/>
            <a:ext cx="1402217" cy="1873990"/>
          </a:xfrm>
          <a:prstGeom prst="rect">
            <a:avLst/>
          </a:prstGeom>
        </p:spPr>
      </p:pic>
      <p:sp>
        <p:nvSpPr>
          <p:cNvPr id="26" name="Flèche : haut 25">
            <a:extLst>
              <a:ext uri="{FF2B5EF4-FFF2-40B4-BE49-F238E27FC236}">
                <a16:creationId xmlns:a16="http://schemas.microsoft.com/office/drawing/2014/main" id="{98C3BD86-48B4-46FE-8DB7-FC2AD2F989DB}"/>
              </a:ext>
            </a:extLst>
          </p:cNvPr>
          <p:cNvSpPr/>
          <p:nvPr/>
        </p:nvSpPr>
        <p:spPr>
          <a:xfrm>
            <a:off x="8492502" y="2158771"/>
            <a:ext cx="236195" cy="7434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660F754-6277-4C15-BBFD-971787DD5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H="1">
            <a:off x="9602103" y="4318857"/>
            <a:ext cx="1901368" cy="8101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DFE8A11-23ED-4949-96DA-7344E9D135C0}"/>
              </a:ext>
            </a:extLst>
          </p:cNvPr>
          <p:cNvSpPr txBox="1"/>
          <p:nvPr/>
        </p:nvSpPr>
        <p:spPr>
          <a:xfrm>
            <a:off x="144057" y="3585094"/>
            <a:ext cx="204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Gafchromic</a:t>
            </a:r>
            <a:r>
              <a:rPr lang="fr-FR" dirty="0"/>
              <a:t>© film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6CEAA5-BFFB-436A-9BFC-077E7F7D456E}"/>
              </a:ext>
            </a:extLst>
          </p:cNvPr>
          <p:cNvSpPr txBox="1"/>
          <p:nvPr/>
        </p:nvSpPr>
        <p:spPr>
          <a:xfrm>
            <a:off x="2659397" y="3591871"/>
            <a:ext cx="204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25820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7213 0.002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42D7A9-7B9D-4932-AA6E-C0413B9B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Robin Molle - molle@lpsc.in2p3.fr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82BD78-A178-4A6D-93AF-A2808446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AD92-7672-4546-8E7F-946A507A7995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6D3DC2-7526-473B-922C-8D6883190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1142294"/>
            <a:ext cx="8368669" cy="5149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C192129-5217-4918-85F4-2C1117EC2AF5}"/>
              </a:ext>
            </a:extLst>
          </p:cNvPr>
          <p:cNvSpPr txBox="1">
            <a:spLocks/>
          </p:cNvSpPr>
          <p:nvPr/>
        </p:nvSpPr>
        <p:spPr>
          <a:xfrm>
            <a:off x="-16565" y="0"/>
            <a:ext cx="10515600" cy="86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Fluence </a:t>
            </a:r>
            <a:r>
              <a:rPr lang="fr-FR" dirty="0" err="1">
                <a:solidFill>
                  <a:srgbClr val="002060"/>
                </a:solidFill>
              </a:rPr>
              <a:t>studies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FB4EDD-D18C-4D4B-BAB7-4E9082DAD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00"/>
            <a:ext cx="1891085" cy="10007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ADCCC83-CC4C-473C-B0E6-55361C3A0B2F}"/>
              </a:ext>
            </a:extLst>
          </p:cNvPr>
          <p:cNvSpPr txBox="1"/>
          <p:nvPr/>
        </p:nvSpPr>
        <p:spPr>
          <a:xfrm>
            <a:off x="8332153" y="745149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Charge Collection </a:t>
            </a:r>
            <a:r>
              <a:rPr lang="fr-FR" sz="2400" b="1" dirty="0" err="1"/>
              <a:t>Efficiency</a:t>
            </a:r>
            <a:endParaRPr lang="fr-FR" sz="2400" b="1" dirty="0"/>
          </a:p>
          <a:p>
            <a:pPr algn="ctr"/>
            <a:r>
              <a:rPr lang="fr-FR" sz="2400" b="1" dirty="0"/>
              <a:t>Model </a:t>
            </a:r>
            <a:r>
              <a:rPr lang="fr-FR" sz="2400" b="1" dirty="0" err="1"/>
              <a:t>with</a:t>
            </a:r>
            <a:r>
              <a:rPr lang="fr-FR" sz="2400" b="1" dirty="0"/>
              <a:t> fluence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802371-013B-4C38-80F2-7E870AABEB56}"/>
              </a:ext>
            </a:extLst>
          </p:cNvPr>
          <p:cNvSpPr txBox="1"/>
          <p:nvPr/>
        </p:nvSpPr>
        <p:spPr>
          <a:xfrm rot="20258193">
            <a:off x="3111651" y="1906653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To </a:t>
            </a:r>
            <a:r>
              <a:rPr lang="fr-FR" sz="2000" b="1" dirty="0" err="1">
                <a:solidFill>
                  <a:srgbClr val="FF0000"/>
                </a:solidFill>
              </a:rPr>
              <a:t>be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published</a:t>
            </a:r>
            <a:r>
              <a:rPr lang="fr-FR" sz="2000" b="1" dirty="0">
                <a:solidFill>
                  <a:srgbClr val="FF0000"/>
                </a:solidFill>
              </a:rPr>
              <a:t> *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568D1A-29DB-4CCF-974D-34CCC150AA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7292015" y="5920774"/>
            <a:ext cx="599127" cy="800701"/>
          </a:xfrm>
          <a:prstGeom prst="rect">
            <a:avLst/>
          </a:prstGeom>
        </p:spPr>
      </p:pic>
      <p:pic>
        <p:nvPicPr>
          <p:cNvPr id="10" name="Picture 8" descr="Bébé PNG pour téléchargement gratuit">
            <a:extLst>
              <a:ext uri="{FF2B5EF4-FFF2-40B4-BE49-F238E27FC236}">
                <a16:creationId xmlns:a16="http://schemas.microsoft.com/office/drawing/2014/main" id="{F7655FA6-7096-4A5E-8C54-855F5EBEF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7" y="5999715"/>
            <a:ext cx="563661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24E2D3C8-78D3-43FC-BFBB-3E6CD7E7A891}"/>
              </a:ext>
            </a:extLst>
          </p:cNvPr>
          <p:cNvSpPr/>
          <p:nvPr/>
        </p:nvSpPr>
        <p:spPr>
          <a:xfrm rot="5400000">
            <a:off x="4555918" y="3853813"/>
            <a:ext cx="196971" cy="49599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Gary | Wiki Bob L'éponge | Fandom">
            <a:extLst>
              <a:ext uri="{FF2B5EF4-FFF2-40B4-BE49-F238E27FC236}">
                <a16:creationId xmlns:a16="http://schemas.microsoft.com/office/drawing/2014/main" id="{7BE4C924-073C-4862-91DC-7B4BAA05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6" y="1638685"/>
            <a:ext cx="472390" cy="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427706-8D35-4365-9B02-03E5544966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1413819" y="3522429"/>
            <a:ext cx="838098" cy="389679"/>
          </a:xfrm>
          <a:prstGeom prst="rect">
            <a:avLst/>
          </a:prstGeom>
        </p:spPr>
      </p:pic>
      <p:sp>
        <p:nvSpPr>
          <p:cNvPr id="14" name="Flèche : haut 13">
            <a:extLst>
              <a:ext uri="{FF2B5EF4-FFF2-40B4-BE49-F238E27FC236}">
                <a16:creationId xmlns:a16="http://schemas.microsoft.com/office/drawing/2014/main" id="{F080D09F-B698-4CE3-B873-137A05AD4F8F}"/>
              </a:ext>
            </a:extLst>
          </p:cNvPr>
          <p:cNvSpPr/>
          <p:nvPr/>
        </p:nvSpPr>
        <p:spPr>
          <a:xfrm rot="9288510">
            <a:off x="1109824" y="2160863"/>
            <a:ext cx="212259" cy="13148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C94B367-9D34-4A01-BD2C-87B9056E6985}"/>
                  </a:ext>
                </a:extLst>
              </p:cNvPr>
              <p:cNvSpPr txBox="1"/>
              <p:nvPr/>
            </p:nvSpPr>
            <p:spPr>
              <a:xfrm>
                <a:off x="8472005" y="3268290"/>
                <a:ext cx="36572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/>
                  <a:t>Damage constant :</a:t>
                </a:r>
                <a14:m>
                  <m:oMath xmlns:m="http://schemas.openxmlformats.org/officeDocument/2006/math">
                    <m:r>
                      <a:rPr lang="fr-F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64 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C94B367-9D34-4A01-BD2C-87B9056E6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005" y="3268290"/>
                <a:ext cx="3657299" cy="400110"/>
              </a:xfrm>
              <a:prstGeom prst="rect">
                <a:avLst/>
              </a:prstGeom>
              <a:blipFill>
                <a:blip r:embed="rId10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AA87F9A-1343-41A5-9366-B98834FE7B3F}"/>
                  </a:ext>
                </a:extLst>
              </p:cNvPr>
              <p:cNvSpPr txBox="1"/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𝐶𝐶𝐸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𝐶𝐶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AA87F9A-1343-41A5-9366-B98834FE7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245" y="1540636"/>
                <a:ext cx="2363403" cy="7561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57F390D-E8B6-40C9-ADAA-D26FB2637CBD}"/>
                  </a:ext>
                </a:extLst>
              </p:cNvPr>
              <p:cNvSpPr txBox="1"/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𝑡h𝑖𝑐𝑘𝑛𝑒𝑠𝑠</m:t>
                    </m:r>
                  </m:oMath>
                </a14:m>
                <a:r>
                  <a:rPr lang="fr-FR" sz="1600" b="0" dirty="0"/>
                  <a:t>   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𝑓𝑙𝑢𝑒𝑛𝑐𝑒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57F390D-E8B6-40C9-ADAA-D26FB2637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354375"/>
                <a:ext cx="3276600" cy="246221"/>
              </a:xfrm>
              <a:prstGeom prst="rect">
                <a:avLst/>
              </a:prstGeom>
              <a:blipFill>
                <a:blip r:embed="rId12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5B0410D6-66BA-4267-A47D-07765F46676F}"/>
              </a:ext>
            </a:extLst>
          </p:cNvPr>
          <p:cNvSpPr txBox="1"/>
          <p:nvPr/>
        </p:nvSpPr>
        <p:spPr>
          <a:xfrm>
            <a:off x="8431365" y="6447435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*</a:t>
            </a:r>
            <a:r>
              <a:rPr lang="fr-FR" sz="1600" dirty="0"/>
              <a:t> PhD </a:t>
            </a:r>
            <a:r>
              <a:rPr lang="fr-FR" sz="1600" dirty="0" err="1"/>
              <a:t>thesis</a:t>
            </a:r>
            <a:r>
              <a:rPr lang="fr-FR" sz="1600" dirty="0"/>
              <a:t> R. Molle (2024)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326B65-3CE0-46F3-B353-9F2A794DE1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8136" y="3717268"/>
            <a:ext cx="3760635" cy="14825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01AA9C-21C5-4118-BE97-6907995D8B6A}"/>
              </a:ext>
            </a:extLst>
          </p:cNvPr>
          <p:cNvSpPr/>
          <p:nvPr/>
        </p:nvSpPr>
        <p:spPr>
          <a:xfrm>
            <a:off x="7970220" y="56031"/>
            <a:ext cx="4159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Hartjes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, F., Adam, W., Bauer, C., </a:t>
            </a:r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Berdermann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, E., </a:t>
            </a:r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Bergonzo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, P., </a:t>
            </a:r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Bogani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, F., ... &amp; RD42 Collaboration. (1999). </a:t>
            </a:r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Parameterisation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 of radiation </a:t>
            </a:r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effects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 on CVD </a:t>
            </a:r>
            <a:r>
              <a:rPr lang="fr-FR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diamond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 for proton irradiation. </a:t>
            </a:r>
            <a:r>
              <a:rPr lang="fr-FR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Nuclear</a:t>
            </a:r>
            <a:r>
              <a:rPr lang="fr-FR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FR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Physics</a:t>
            </a:r>
            <a:r>
              <a:rPr lang="fr-FR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B-</a:t>
            </a:r>
            <a:r>
              <a:rPr lang="fr-FR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Proceedings</a:t>
            </a:r>
            <a:r>
              <a:rPr lang="fr-FR" sz="10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FR" sz="10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Supplements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fr-FR" sz="1000" i="1" dirty="0">
                <a:solidFill>
                  <a:srgbClr val="222222"/>
                </a:solidFill>
                <a:latin typeface="Arial" panose="020B0604020202020204" pitchFamily="34" charset="0"/>
              </a:rPr>
              <a:t>78</a:t>
            </a:r>
            <a:r>
              <a:rPr lang="fr-FR" sz="1000" dirty="0">
                <a:solidFill>
                  <a:srgbClr val="222222"/>
                </a:solidFill>
                <a:latin typeface="Arial" panose="020B0604020202020204" pitchFamily="34" charset="0"/>
              </a:rPr>
              <a:t>(1-3), 675-682.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9229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4" grpId="0" animBg="1"/>
      <p:bldP spid="16" grpId="0"/>
      <p:bldP spid="17" grpId="0"/>
      <p:bldP spid="18" grpId="0"/>
      <p:bldP spid="1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2855</Words>
  <Application>Microsoft Office PowerPoint</Application>
  <PresentationFormat>Grand écran</PresentationFormat>
  <Paragraphs>348</Paragraphs>
  <Slides>27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Radiation tolerance  of diamond detector :  flux and  fluence studies</vt:lpstr>
      <vt:lpstr>Why radiation tolerance ? (1/2)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  <vt:lpstr>Présentation PowerPoint</vt:lpstr>
      <vt:lpstr>Back up slides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tolerance of diamond detector with 68 MeV protons : flux and fluence studies</dc:title>
  <dc:creator>Robin Molle</dc:creator>
  <cp:lastModifiedBy>Robin Molle</cp:lastModifiedBy>
  <cp:revision>89</cp:revision>
  <dcterms:created xsi:type="dcterms:W3CDTF">2024-06-10T06:29:56Z</dcterms:created>
  <dcterms:modified xsi:type="dcterms:W3CDTF">2024-06-25T13:38:48Z</dcterms:modified>
</cp:coreProperties>
</file>