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17"/>
  </p:notesMasterIdLst>
  <p:handoutMasterIdLst>
    <p:handoutMasterId r:id="rId18"/>
  </p:handoutMasterIdLst>
  <p:sldIdLst>
    <p:sldId id="511" r:id="rId2"/>
    <p:sldId id="720" r:id="rId3"/>
    <p:sldId id="721" r:id="rId4"/>
    <p:sldId id="727" r:id="rId5"/>
    <p:sldId id="722" r:id="rId6"/>
    <p:sldId id="723" r:id="rId7"/>
    <p:sldId id="731" r:id="rId8"/>
    <p:sldId id="735" r:id="rId9"/>
    <p:sldId id="733" r:id="rId10"/>
    <p:sldId id="732" r:id="rId11"/>
    <p:sldId id="725" r:id="rId12"/>
    <p:sldId id="734" r:id="rId13"/>
    <p:sldId id="729" r:id="rId14"/>
    <p:sldId id="724" r:id="rId15"/>
    <p:sldId id="726" r:id="rId16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12"/>
    <a:srgbClr val="0000FF"/>
    <a:srgbClr val="FF6600"/>
    <a:srgbClr val="808080"/>
    <a:srgbClr val="33CC33"/>
    <a:srgbClr val="666699"/>
    <a:srgbClr val="FFCC66"/>
    <a:srgbClr val="FFCC00"/>
    <a:srgbClr val="CC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94394" autoAdjust="0"/>
  </p:normalViewPr>
  <p:slideViewPr>
    <p:cSldViewPr>
      <p:cViewPr>
        <p:scale>
          <a:sx n="82" d="100"/>
          <a:sy n="82" d="100"/>
        </p:scale>
        <p:origin x="749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78" d="100"/>
          <a:sy n="78" d="100"/>
        </p:scale>
        <p:origin x="3126" y="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D455091D-E52A-4542-9E65-D69B6DBBEC78}" type="datetime1">
              <a:rPr lang="fr-FR" smtClean="0"/>
              <a:t>23/06/2024</a:t>
            </a:fld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6C32C875-765E-47AA-958E-417E1A3D9DED}" type="datetime1">
              <a:rPr lang="fr-FR" smtClean="0"/>
              <a:t>23/06/2024</a:t>
            </a:fld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9875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085383-F15D-4C48-BB26-93D3D1529D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C71A4C1-2559-4213-8B0F-A2121DFDBD4E}" type="datetime1">
              <a:rPr lang="fr-FR" smtClean="0"/>
              <a:t>23/06/2024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9E00D4-41CD-4403-B3BB-7D4EE02482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8312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BB6A-A0DD-468D-BA33-5CDE4EAAACD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9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C32C875-765E-47AA-958E-417E1A3D9DED}" type="datetime1">
              <a:rPr lang="fr-FR" smtClean="0"/>
              <a:t>23/06/2024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96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8312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62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1BB6A-A0DD-468D-BA33-5CDE4EAAACD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89629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3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89347B3-7E68-474F-A878-A151CD31C959}"/>
              </a:ext>
            </a:extLst>
          </p:cNvPr>
          <p:cNvCxnSpPr/>
          <p:nvPr userDrawn="1"/>
        </p:nvCxnSpPr>
        <p:spPr>
          <a:xfrm>
            <a:off x="-18575" y="6334780"/>
            <a:ext cx="12210575" cy="0"/>
          </a:xfrm>
          <a:prstGeom prst="line">
            <a:avLst/>
          </a:prstGeom>
          <a:ln w="152400">
            <a:solidFill>
              <a:srgbClr val="D2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FD7A3B4-D0DB-4FB2-8476-8348610CB0BD}"/>
              </a:ext>
            </a:extLst>
          </p:cNvPr>
          <p:cNvGrpSpPr/>
          <p:nvPr userDrawn="1"/>
        </p:nvGrpSpPr>
        <p:grpSpPr>
          <a:xfrm>
            <a:off x="0" y="268555"/>
            <a:ext cx="12192001" cy="1360245"/>
            <a:chOff x="-1" y="269468"/>
            <a:chExt cx="12192001" cy="1360245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B546854-18F9-49BB-97E3-CBA97A27F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42090" y="269468"/>
              <a:ext cx="3951189" cy="136024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4589B2C-87A9-4D01-AF42-867411D0D47F}"/>
                </a:ext>
              </a:extLst>
            </p:cNvPr>
            <p:cNvSpPr/>
            <p:nvPr userDrawn="1"/>
          </p:nvSpPr>
          <p:spPr>
            <a:xfrm>
              <a:off x="7993279" y="1499200"/>
              <a:ext cx="4198721" cy="129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E6686B-3452-4CCD-9983-D388ABE8D48D}"/>
                </a:ext>
              </a:extLst>
            </p:cNvPr>
            <p:cNvSpPr/>
            <p:nvPr userDrawn="1"/>
          </p:nvSpPr>
          <p:spPr>
            <a:xfrm>
              <a:off x="-1" y="1499200"/>
              <a:ext cx="4198721" cy="129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E6867FC-84A7-4C08-9B06-C7EAF1986969}"/>
              </a:ext>
            </a:extLst>
          </p:cNvPr>
          <p:cNvSpPr/>
          <p:nvPr userDrawn="1"/>
        </p:nvSpPr>
        <p:spPr>
          <a:xfrm>
            <a:off x="2099359" y="6396335"/>
            <a:ext cx="8288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rganization for 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icro-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lectronics desi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n and </a:t>
            </a:r>
            <a:r>
              <a:rPr lang="en-US" sz="2400" noProof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noProof="0">
                <a:latin typeface="Calibri" panose="020F0502020204030204" pitchFamily="34" charset="0"/>
                <a:cs typeface="Calibri" panose="020F0502020204030204" pitchFamily="34" charset="0"/>
              </a:rPr>
              <a:t>pplications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3FBDFDE-2968-409E-B696-0735631551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1" y="126077"/>
            <a:ext cx="1172424" cy="115634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365F89D-CEA1-4849-B326-21F728004D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085" y="96207"/>
            <a:ext cx="772134" cy="13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AB2B01A-697D-4C2D-8837-6718BDAC78A4}"/>
              </a:ext>
            </a:extLst>
          </p:cNvPr>
          <p:cNvGrpSpPr/>
          <p:nvPr userDrawn="1"/>
        </p:nvGrpSpPr>
        <p:grpSpPr>
          <a:xfrm>
            <a:off x="19464" y="22776"/>
            <a:ext cx="12172536" cy="611244"/>
            <a:chOff x="19464" y="22776"/>
            <a:chExt cx="12172536" cy="6112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A9CBDF4-D05E-459D-B403-21A464A4F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416480" y="22776"/>
              <a:ext cx="1775520" cy="61124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C38B25-4B21-4B40-8C55-E2F8E14F8079}"/>
                </a:ext>
              </a:extLst>
            </p:cNvPr>
            <p:cNvSpPr/>
            <p:nvPr userDrawn="1"/>
          </p:nvSpPr>
          <p:spPr>
            <a:xfrm>
              <a:off x="19464" y="576420"/>
              <a:ext cx="10494020" cy="57600"/>
            </a:xfrm>
            <a:prstGeom prst="rect">
              <a:avLst/>
            </a:prstGeom>
            <a:solidFill>
              <a:srgbClr val="D2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5479" y="2258870"/>
            <a:ext cx="9361040" cy="187220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EICROC : an </a:t>
            </a:r>
            <a:r>
              <a:rPr lang="en-US" dirty="0"/>
              <a:t>ASIC to read-out AC-LGAD sensors for the </a:t>
            </a:r>
            <a:r>
              <a:rPr lang="en-US" dirty="0" smtClean="0"/>
              <a:t>Electron-Ion </a:t>
            </a:r>
            <a:r>
              <a:rPr lang="en-US" dirty="0"/>
              <a:t>Collider (EIC) </a:t>
            </a:r>
            <a:endParaRPr lang="en-US" sz="3600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 bwMode="auto">
          <a:xfrm>
            <a:off x="5195899" y="4401108"/>
            <a:ext cx="18002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 smtClean="0"/>
              <a:t>24/06/2024</a:t>
            </a:r>
            <a:endParaRPr lang="en-US" sz="2000" b="0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72D1E0-E7C8-4E84-A15A-75B64D0C0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96322"/>
            <a:ext cx="1306631" cy="9250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6" y="2857494"/>
            <a:ext cx="671526" cy="11320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576" y="1796322"/>
            <a:ext cx="801388" cy="801388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 bwMode="auto">
          <a:xfrm>
            <a:off x="1589811" y="4833156"/>
            <a:ext cx="9012375" cy="13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>
                <a:solidFill>
                  <a:schemeClr val="tx1"/>
                </a:solidFill>
              </a:rPr>
              <a:t>F. </a:t>
            </a:r>
            <a:r>
              <a:rPr lang="fr-FR" sz="2000" b="0" kern="0" dirty="0" err="1">
                <a:solidFill>
                  <a:schemeClr val="tx1"/>
                </a:solidFill>
              </a:rPr>
              <a:t>Bouyjou</a:t>
            </a:r>
            <a:r>
              <a:rPr lang="fr-FR" sz="2000" b="0" kern="0" dirty="0">
                <a:solidFill>
                  <a:schemeClr val="tx1"/>
                </a:solidFill>
              </a:rPr>
              <a:t>, </a:t>
            </a:r>
            <a:r>
              <a:rPr lang="fr-FR" sz="2000" b="0" kern="0" dirty="0" smtClean="0">
                <a:solidFill>
                  <a:schemeClr val="tx1"/>
                </a:solidFill>
              </a:rPr>
              <a:t>S. </a:t>
            </a:r>
            <a:r>
              <a:rPr lang="fr-FR" sz="2000" b="0" kern="0" dirty="0" err="1" smtClean="0">
                <a:solidFill>
                  <a:schemeClr val="tx1"/>
                </a:solidFill>
              </a:rPr>
              <a:t>Conforti</a:t>
            </a:r>
            <a:r>
              <a:rPr lang="fr-FR" sz="2000" b="0" kern="0" dirty="0" smtClean="0">
                <a:solidFill>
                  <a:schemeClr val="tx1"/>
                </a:solidFill>
              </a:rPr>
              <a:t>, E</a:t>
            </a:r>
            <a:r>
              <a:rPr lang="fr-FR" sz="2000" b="0" kern="0" dirty="0">
                <a:solidFill>
                  <a:schemeClr val="tx1"/>
                </a:solidFill>
              </a:rPr>
              <a:t>. </a:t>
            </a:r>
            <a:r>
              <a:rPr lang="fr-FR" sz="2000" b="0" kern="0" dirty="0" err="1">
                <a:solidFill>
                  <a:schemeClr val="tx1"/>
                </a:solidFill>
              </a:rPr>
              <a:t>Delagnes</a:t>
            </a:r>
            <a:r>
              <a:rPr lang="fr-FR" sz="2000" b="0" kern="0" dirty="0" smtClean="0">
                <a:solidFill>
                  <a:schemeClr val="tx1"/>
                </a:solidFill>
              </a:rPr>
              <a:t>, A.-S. </a:t>
            </a:r>
            <a:r>
              <a:rPr lang="fr-FR" sz="2000" b="0" kern="0" dirty="0" err="1" smtClean="0">
                <a:solidFill>
                  <a:schemeClr val="tx1"/>
                </a:solidFill>
              </a:rPr>
              <a:t>Torrento</a:t>
            </a:r>
            <a:r>
              <a:rPr lang="fr-FR" sz="2000" b="0" kern="0" dirty="0" smtClean="0">
                <a:solidFill>
                  <a:schemeClr val="tx1"/>
                </a:solidFill>
              </a:rPr>
              <a:t> , F</a:t>
            </a:r>
            <a:r>
              <a:rPr lang="fr-FR" sz="2000" b="0" kern="0" dirty="0">
                <a:solidFill>
                  <a:schemeClr val="tx1"/>
                </a:solidFill>
              </a:rPr>
              <a:t>. </a:t>
            </a:r>
            <a:r>
              <a:rPr lang="fr-FR" sz="2000" b="0" kern="0" dirty="0" err="1" smtClean="0">
                <a:solidFill>
                  <a:schemeClr val="tx1"/>
                </a:solidFill>
              </a:rPr>
              <a:t>Dulucq</a:t>
            </a:r>
            <a:r>
              <a:rPr lang="fr-FR" sz="2000" b="0" kern="0" dirty="0" smtClean="0">
                <a:solidFill>
                  <a:schemeClr val="tx1"/>
                </a:solidFill>
              </a:rPr>
              <a:t>, </a:t>
            </a:r>
            <a:r>
              <a:rPr lang="fr-FR" sz="2000" b="0" kern="0" dirty="0">
                <a:solidFill>
                  <a:schemeClr val="tx1"/>
                </a:solidFill>
              </a:rPr>
              <a:t>M. </a:t>
            </a:r>
            <a:r>
              <a:rPr lang="fr-FR" sz="2000" b="0" kern="0" dirty="0" err="1" smtClean="0">
                <a:solidFill>
                  <a:schemeClr val="tx1"/>
                </a:solidFill>
              </a:rPr>
              <a:t>Idzik</a:t>
            </a:r>
            <a:r>
              <a:rPr lang="fr-FR" sz="2000" b="0" kern="0" dirty="0" smtClean="0">
                <a:solidFill>
                  <a:schemeClr val="tx1"/>
                </a:solidFill>
              </a:rPr>
              <a:t>, B.-Y. Ki, </a:t>
            </a:r>
          </a:p>
          <a:p>
            <a:r>
              <a:rPr lang="fr-FR" sz="2000" b="0" kern="0" dirty="0" smtClean="0">
                <a:solidFill>
                  <a:schemeClr val="tx1"/>
                </a:solidFill>
              </a:rPr>
              <a:t>C</a:t>
            </a:r>
            <a:r>
              <a:rPr lang="fr-FR" sz="2000" b="0" kern="0" dirty="0">
                <a:solidFill>
                  <a:schemeClr val="tx1"/>
                </a:solidFill>
              </a:rPr>
              <a:t>. de La </a:t>
            </a:r>
            <a:r>
              <a:rPr lang="fr-FR" sz="2000" b="0" kern="0" dirty="0" smtClean="0">
                <a:solidFill>
                  <a:schemeClr val="tx1"/>
                </a:solidFill>
              </a:rPr>
              <a:t>Taille, J</a:t>
            </a:r>
            <a:r>
              <a:rPr lang="fr-FR" sz="2000" b="0" kern="0" dirty="0">
                <a:solidFill>
                  <a:schemeClr val="tx1"/>
                </a:solidFill>
              </a:rPr>
              <a:t>. Moron</a:t>
            </a:r>
            <a:r>
              <a:rPr lang="fr-FR" sz="2000" b="0" kern="0" dirty="0" smtClean="0">
                <a:solidFill>
                  <a:schemeClr val="tx1"/>
                </a:solidFill>
              </a:rPr>
              <a:t>, D. Marchand, C. Munoz, M. Nguyen, N. Seguin-Moreau, </a:t>
            </a:r>
          </a:p>
          <a:p>
            <a:r>
              <a:rPr lang="fr-FR" sz="2000" b="0" kern="0" dirty="0" smtClean="0">
                <a:solidFill>
                  <a:schemeClr val="tx1"/>
                </a:solidFill>
              </a:rPr>
              <a:t>L. </a:t>
            </a:r>
            <a:r>
              <a:rPr lang="fr-FR" sz="2000" b="0" kern="0" dirty="0">
                <a:solidFill>
                  <a:schemeClr val="tx1"/>
                </a:solidFill>
              </a:rPr>
              <a:t>Serin, </a:t>
            </a:r>
            <a:r>
              <a:rPr lang="fr-FR" sz="2000" b="0" kern="0" dirty="0" smtClean="0">
                <a:solidFill>
                  <a:schemeClr val="tx1"/>
                </a:solidFill>
              </a:rPr>
              <a:t>S. </a:t>
            </a:r>
            <a:r>
              <a:rPr lang="fr-FR" sz="2000" b="0" kern="0" dirty="0" err="1" smtClean="0">
                <a:solidFill>
                  <a:schemeClr val="tx1"/>
                </a:solidFill>
              </a:rPr>
              <a:t>Extier</a:t>
            </a:r>
            <a:r>
              <a:rPr lang="fr-FR" sz="2000" b="0" kern="0" dirty="0" smtClean="0">
                <a:solidFill>
                  <a:schemeClr val="tx1"/>
                </a:solidFill>
              </a:rPr>
              <a:t>, D. Thienpont, A. Verplancke</a:t>
            </a:r>
            <a:endParaRPr lang="fr-FR" sz="2000" b="0" kern="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2506" y="3182825"/>
            <a:ext cx="1849458" cy="8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9184" y="1"/>
            <a:ext cx="9673239" cy="620713"/>
          </a:xfrm>
        </p:spPr>
        <p:txBody>
          <a:bodyPr/>
          <a:lstStyle/>
          <a:p>
            <a:r>
              <a:rPr lang="fr-FR" dirty="0" smtClean="0"/>
              <a:t>EICROC0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smtClean="0"/>
              <a:t>@ Omega : </a:t>
            </a:r>
            <a:r>
              <a:rPr lang="fr-FR" dirty="0" err="1" smtClean="0"/>
              <a:t>discriminator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r>
              <a:rPr lang="fr-FR" dirty="0" smtClean="0"/>
              <a:t> </a:t>
            </a:r>
            <a:r>
              <a:rPr lang="fr-FR" dirty="0" err="1" smtClean="0"/>
              <a:t>sweep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97"/>
          <a:stretch/>
        </p:blipFill>
        <p:spPr>
          <a:xfrm>
            <a:off x="6779345" y="1243952"/>
            <a:ext cx="4314351" cy="3459907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819796" y="5028042"/>
            <a:ext cx="9852104" cy="1242507"/>
          </a:xfrm>
        </p:spPr>
        <p:txBody>
          <a:bodyPr anchor="t"/>
          <a:lstStyle/>
          <a:p>
            <a:r>
              <a:rPr lang="fr-FR" sz="2000" dirty="0" smtClean="0"/>
              <a:t>S-</a:t>
            </a:r>
            <a:r>
              <a:rPr lang="fr-FR" sz="2000" dirty="0" err="1" smtClean="0"/>
              <a:t>Curve</a:t>
            </a:r>
            <a:r>
              <a:rPr lang="fr-FR" sz="2000" dirty="0" smtClean="0"/>
              <a:t> </a:t>
            </a:r>
            <a:r>
              <a:rPr lang="fr-FR" sz="2000" dirty="0" err="1" smtClean="0"/>
              <a:t>alignment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pixel correction </a:t>
            </a:r>
            <a:r>
              <a:rPr lang="fr-FR" sz="2000" dirty="0" err="1" smtClean="0"/>
              <a:t>DACs</a:t>
            </a:r>
            <a:endParaRPr lang="fr-FR" sz="2000" dirty="0" smtClean="0"/>
          </a:p>
          <a:p>
            <a:r>
              <a:rPr lang="fr-FR" sz="2000" dirty="0" err="1" smtClean="0"/>
              <a:t>Alignment</a:t>
            </a:r>
            <a:r>
              <a:rPr lang="fr-FR" sz="2000" dirty="0" smtClean="0"/>
              <a:t> </a:t>
            </a:r>
            <a:r>
              <a:rPr lang="fr-FR" sz="2000" dirty="0" err="1" smtClean="0"/>
              <a:t>done</a:t>
            </a:r>
            <a:r>
              <a:rPr lang="fr-FR" sz="2000" dirty="0" smtClean="0"/>
              <a:t> for an </a:t>
            </a:r>
            <a:r>
              <a:rPr lang="fr-FR" sz="2000" dirty="0" err="1" smtClean="0"/>
              <a:t>injected</a:t>
            </a:r>
            <a:r>
              <a:rPr lang="fr-FR" sz="2000" dirty="0" smtClean="0"/>
              <a:t> charge of </a:t>
            </a:r>
            <a:r>
              <a:rPr lang="fr-FR" sz="2000" b="1" dirty="0" smtClean="0"/>
              <a:t>2,5 </a:t>
            </a:r>
            <a:r>
              <a:rPr lang="fr-FR" sz="2000" b="1" dirty="0" err="1" smtClean="0"/>
              <a:t>fC</a:t>
            </a:r>
            <a:r>
              <a:rPr lang="fr-FR" sz="2000" b="1" dirty="0" smtClean="0"/>
              <a:t> (~ </a:t>
            </a:r>
            <a:r>
              <a:rPr lang="fr-FR" sz="2000" b="1" dirty="0" err="1" smtClean="0"/>
              <a:t>lowest</a:t>
            </a:r>
            <a:r>
              <a:rPr lang="fr-FR" sz="2000" b="1" dirty="0" smtClean="0"/>
              <a:t> charge </a:t>
            </a:r>
            <a:r>
              <a:rPr lang="fr-FR" sz="2000" b="1" dirty="0" err="1" smtClean="0"/>
              <a:t>detectable</a:t>
            </a:r>
            <a:r>
              <a:rPr lang="fr-FR" sz="2000" b="1" dirty="0" smtClean="0"/>
              <a:t>)</a:t>
            </a:r>
          </a:p>
          <a:p>
            <a:r>
              <a:rPr lang="fr-FR" sz="2000" dirty="0" smtClean="0"/>
              <a:t>Noise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pedestal</a:t>
            </a:r>
            <a:r>
              <a:rPr lang="fr-FR" sz="2000" dirty="0" smtClean="0"/>
              <a:t> S-</a:t>
            </a:r>
            <a:r>
              <a:rPr lang="fr-FR" sz="2000" dirty="0" err="1" smtClean="0"/>
              <a:t>Curves</a:t>
            </a:r>
            <a:r>
              <a:rPr lang="fr-FR" sz="2000" dirty="0" smtClean="0"/>
              <a:t> </a:t>
            </a:r>
            <a:r>
              <a:rPr lang="fr-FR" sz="2000" b="1" dirty="0" smtClean="0"/>
              <a:t>~0.2 </a:t>
            </a:r>
            <a:r>
              <a:rPr lang="fr-FR" sz="2000" b="1" dirty="0" err="1" smtClean="0"/>
              <a:t>fC</a:t>
            </a:r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0"/>
          <a:stretch/>
        </p:blipFill>
        <p:spPr>
          <a:xfrm>
            <a:off x="802681" y="1243952"/>
            <a:ext cx="4319119" cy="3456989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V="1">
            <a:off x="5097045" y="2972446"/>
            <a:ext cx="151216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18869" y="1522427"/>
            <a:ext cx="2477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latin typeface="+mn-lt"/>
              </a:rPr>
              <a:t>S-</a:t>
            </a:r>
            <a:r>
              <a:rPr lang="fr-FR" sz="1600" dirty="0" err="1">
                <a:latin typeface="+mn-lt"/>
              </a:rPr>
              <a:t>Curve</a:t>
            </a:r>
            <a:r>
              <a:rPr lang="fr-FR" sz="1600" dirty="0">
                <a:latin typeface="+mn-lt"/>
              </a:rPr>
              <a:t> 50% </a:t>
            </a:r>
            <a:r>
              <a:rPr lang="fr-FR" sz="1600" dirty="0" smtClean="0">
                <a:latin typeface="+mn-lt"/>
              </a:rPr>
              <a:t>spread </a:t>
            </a:r>
            <a:r>
              <a:rPr lang="fr-FR" sz="1600" dirty="0" err="1">
                <a:latin typeface="+mn-lt"/>
              </a:rPr>
              <a:t>reduced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from</a:t>
            </a:r>
            <a:r>
              <a:rPr lang="fr-FR" sz="1600" dirty="0">
                <a:latin typeface="+mn-lt"/>
              </a:rPr>
              <a:t> </a:t>
            </a:r>
            <a:r>
              <a:rPr lang="fr-FR" sz="1600" b="1" dirty="0">
                <a:latin typeface="+mn-lt"/>
              </a:rPr>
              <a:t>70 </a:t>
            </a:r>
            <a:r>
              <a:rPr lang="fr-FR" sz="1600" b="1" dirty="0" err="1">
                <a:latin typeface="+mn-lt"/>
              </a:rPr>
              <a:t>DACu</a:t>
            </a:r>
            <a:r>
              <a:rPr lang="fr-FR" sz="1600" b="1" dirty="0">
                <a:latin typeface="+mn-lt"/>
              </a:rPr>
              <a:t> to 12 </a:t>
            </a:r>
            <a:r>
              <a:rPr lang="fr-FR" sz="1600" b="1" dirty="0" err="1">
                <a:latin typeface="+mn-lt"/>
              </a:rPr>
              <a:t>DACu</a:t>
            </a:r>
            <a:endParaRPr lang="fr-F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3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9184" y="1"/>
            <a:ext cx="10033279" cy="620713"/>
          </a:xfrm>
        </p:spPr>
        <p:txBody>
          <a:bodyPr/>
          <a:lstStyle/>
          <a:p>
            <a:r>
              <a:rPr lang="fr-FR" dirty="0" smtClean="0"/>
              <a:t>EICROC0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/>
              <a:t> @ Omega </a:t>
            </a:r>
            <a:r>
              <a:rPr lang="fr-FR" dirty="0" smtClean="0"/>
              <a:t>: min. charge &amp; noise per </a:t>
            </a:r>
            <a:r>
              <a:rPr lang="fr-FR" dirty="0" err="1" smtClean="0"/>
              <a:t>channel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41492"/>
            <a:ext cx="4839274" cy="38786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"/>
          <a:stretch/>
        </p:blipFill>
        <p:spPr>
          <a:xfrm>
            <a:off x="6207387" y="1041492"/>
            <a:ext cx="5951984" cy="350927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13062" y="4842366"/>
            <a:ext cx="414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Minimum </a:t>
            </a:r>
            <a:r>
              <a:rPr lang="fr-FR" dirty="0" err="1" smtClean="0">
                <a:latin typeface="+mn-lt"/>
              </a:rPr>
              <a:t>detected</a:t>
            </a:r>
            <a:r>
              <a:rPr lang="fr-FR" dirty="0" smtClean="0">
                <a:latin typeface="+mn-lt"/>
              </a:rPr>
              <a:t> charge </a:t>
            </a:r>
            <a:r>
              <a:rPr lang="fr-FR" b="1" dirty="0" smtClean="0">
                <a:latin typeface="+mn-lt"/>
              </a:rPr>
              <a:t>~2.5 </a:t>
            </a:r>
            <a:r>
              <a:rPr lang="fr-FR" b="1" dirty="0" err="1" smtClean="0">
                <a:latin typeface="+mn-lt"/>
              </a:rPr>
              <a:t>fC</a:t>
            </a:r>
            <a:endParaRPr lang="fr-FR" b="1" dirty="0" smtClean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(slow control C</a:t>
            </a:r>
            <a:r>
              <a:rPr lang="fr-FR" baseline="-25000" dirty="0" smtClean="0">
                <a:latin typeface="+mn-lt"/>
              </a:rPr>
              <a:t>D</a:t>
            </a:r>
            <a:r>
              <a:rPr lang="fr-FR" dirty="0" smtClean="0">
                <a:latin typeface="+mn-lt"/>
              </a:rPr>
              <a:t> = 00 &amp; C</a:t>
            </a:r>
            <a:r>
              <a:rPr lang="fr-FR" baseline="-25000" dirty="0" smtClean="0">
                <a:latin typeface="+mn-lt"/>
              </a:rPr>
              <a:t>P</a:t>
            </a:r>
            <a:r>
              <a:rPr lang="fr-FR" dirty="0" smtClean="0">
                <a:latin typeface="+mn-lt"/>
              </a:rPr>
              <a:t> = 1)</a:t>
            </a:r>
          </a:p>
          <a:p>
            <a:pPr algn="ctr"/>
            <a:r>
              <a:rPr lang="fr-FR" dirty="0" err="1" smtClean="0">
                <a:latin typeface="+mn-lt"/>
              </a:rPr>
              <a:t>Similar</a:t>
            </a:r>
            <a:r>
              <a:rPr lang="fr-FR" dirty="0" smtClean="0">
                <a:latin typeface="+mn-lt"/>
              </a:rPr>
              <a:t> performance on all </a:t>
            </a:r>
            <a:r>
              <a:rPr lang="fr-FR" dirty="0" err="1" smtClean="0">
                <a:latin typeface="+mn-lt"/>
              </a:rPr>
              <a:t>channels</a:t>
            </a:r>
            <a:endParaRPr lang="fr-FR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4720" y="4980866"/>
            <a:ext cx="414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Noise per chan ~0.2 </a:t>
            </a:r>
            <a:r>
              <a:rPr lang="fr-FR" dirty="0" err="1" smtClean="0">
                <a:latin typeface="+mn-lt"/>
              </a:rPr>
              <a:t>fC</a:t>
            </a:r>
            <a:endParaRPr lang="fr-FR" dirty="0" smtClean="0">
              <a:latin typeface="+mn-lt"/>
            </a:endParaRPr>
          </a:p>
          <a:p>
            <a:pPr algn="ctr"/>
            <a:r>
              <a:rPr lang="fr-FR" dirty="0" smtClean="0">
                <a:latin typeface="+mn-lt"/>
              </a:rPr>
              <a:t>(~0,1 </a:t>
            </a:r>
            <a:r>
              <a:rPr lang="fr-FR" dirty="0" err="1" smtClean="0">
                <a:latin typeface="+mn-lt"/>
              </a:rPr>
              <a:t>fC</a:t>
            </a:r>
            <a:r>
              <a:rPr lang="fr-FR" dirty="0" smtClean="0">
                <a:latin typeface="+mn-lt"/>
              </a:rPr>
              <a:t>/</a:t>
            </a:r>
            <a:r>
              <a:rPr lang="fr-FR" dirty="0" err="1" smtClean="0">
                <a:latin typeface="+mn-lt"/>
              </a:rPr>
              <a:t>DACu</a:t>
            </a:r>
            <a:r>
              <a:rPr lang="fr-FR" dirty="0" smtClean="0">
                <a:latin typeface="+mn-lt"/>
              </a:rPr>
              <a:t>)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81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EICROC0 </a:t>
            </a:r>
            <a:r>
              <a:rPr lang="fr-FR" dirty="0" err="1"/>
              <a:t>measurement</a:t>
            </a:r>
            <a:r>
              <a:rPr lang="fr-FR" dirty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@ </a:t>
            </a:r>
            <a:r>
              <a:rPr lang="fr-FR" dirty="0" err="1" smtClean="0"/>
              <a:t>IJCLab</a:t>
            </a:r>
            <a:r>
              <a:rPr lang="fr-FR" dirty="0" smtClean="0"/>
              <a:t> : </a:t>
            </a:r>
            <a:r>
              <a:rPr lang="fr-FR" dirty="0" err="1" smtClean="0"/>
              <a:t>preamplifier</a:t>
            </a:r>
            <a:r>
              <a:rPr lang="fr-FR" dirty="0" smtClean="0"/>
              <a:t> output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/>
          </a:p>
        </p:txBody>
      </p:sp>
      <p:grpSp>
        <p:nvGrpSpPr>
          <p:cNvPr id="10" name="Google Shape;327;p10">
            <a:extLst>
              <a:ext uri="{FF2B5EF4-FFF2-40B4-BE49-F238E27FC236}">
                <a16:creationId xmlns:a16="http://schemas.microsoft.com/office/drawing/2014/main" id="{CEC38450-1F2E-5035-DCEE-8F397FB3FC9E}"/>
              </a:ext>
            </a:extLst>
          </p:cNvPr>
          <p:cNvGrpSpPr/>
          <p:nvPr/>
        </p:nvGrpSpPr>
        <p:grpSpPr>
          <a:xfrm>
            <a:off x="6240016" y="964128"/>
            <a:ext cx="5659418" cy="3537396"/>
            <a:chOff x="-174163" y="3559332"/>
            <a:chExt cx="2734027" cy="1633393"/>
          </a:xfrm>
        </p:grpSpPr>
        <p:pic>
          <p:nvPicPr>
            <p:cNvPr id="14" name="Google Shape;329;p10" descr="SNR_ANR2024.png">
              <a:extLst>
                <a:ext uri="{FF2B5EF4-FFF2-40B4-BE49-F238E27FC236}">
                  <a16:creationId xmlns:a16="http://schemas.microsoft.com/office/drawing/2014/main" id="{4F3ECD9F-D1A9-7269-7B56-CF38F4FA6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6736" y="3786329"/>
              <a:ext cx="2352230" cy="1406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331;p10">
              <a:extLst>
                <a:ext uri="{FF2B5EF4-FFF2-40B4-BE49-F238E27FC236}">
                  <a16:creationId xmlns:a16="http://schemas.microsoft.com/office/drawing/2014/main" id="{0284A44E-5E2F-5AD6-6E88-75D15CC2BD40}"/>
                </a:ext>
              </a:extLst>
            </p:cNvPr>
            <p:cNvSpPr txBox="1"/>
            <p:nvPr/>
          </p:nvSpPr>
          <p:spPr>
            <a:xfrm>
              <a:off x="-174163" y="3559332"/>
              <a:ext cx="2734027" cy="475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393" tIns="52182" rIns="104393" bIns="52182" anchor="t" anchorCtr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56" dirty="0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Probe PA Signal-to-Noise Ratio</a:t>
              </a:r>
            </a:p>
            <a:p>
              <a:pPr algn="ctr"/>
              <a:r>
                <a:rPr lang="fr-FR" sz="1256" dirty="0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vs </a:t>
              </a:r>
              <a:r>
                <a:rPr lang="fr-FR" sz="1256" dirty="0" err="1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injected</a:t>
              </a:r>
              <a:r>
                <a:rPr lang="fr-FR" sz="1256" dirty="0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 charge</a:t>
              </a:r>
              <a:endParaRPr sz="20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0F608C3-8312-A73A-25DF-70C57FB18491}"/>
              </a:ext>
            </a:extLst>
          </p:cNvPr>
          <p:cNvGrpSpPr/>
          <p:nvPr/>
        </p:nvGrpSpPr>
        <p:grpSpPr>
          <a:xfrm>
            <a:off x="330240" y="964128"/>
            <a:ext cx="5620041" cy="3872585"/>
            <a:chOff x="7437057" y="2995100"/>
            <a:chExt cx="2836443" cy="1936039"/>
          </a:xfrm>
        </p:grpSpPr>
        <p:pic>
          <p:nvPicPr>
            <p:cNvPr id="17" name="Google Shape;328;p10" descr="PA_jitter_ANR24.png">
              <a:extLst>
                <a:ext uri="{FF2B5EF4-FFF2-40B4-BE49-F238E27FC236}">
                  <a16:creationId xmlns:a16="http://schemas.microsoft.com/office/drawing/2014/main" id="{51A288CA-E23C-7CB3-5646-9E653821456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497" r="2489"/>
            <a:stretch/>
          </p:blipFill>
          <p:spPr bwMode="auto">
            <a:xfrm>
              <a:off x="7437057" y="2995100"/>
              <a:ext cx="2836443" cy="1936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330;p10">
              <a:extLst>
                <a:ext uri="{FF2B5EF4-FFF2-40B4-BE49-F238E27FC236}">
                  <a16:creationId xmlns:a16="http://schemas.microsoft.com/office/drawing/2014/main" id="{004A659C-3B49-5F45-36E0-A67F13060D44}"/>
                </a:ext>
              </a:extLst>
            </p:cNvPr>
            <p:cNvSpPr txBox="1"/>
            <p:nvPr/>
          </p:nvSpPr>
          <p:spPr bwMode="auto">
            <a:xfrm>
              <a:off x="8263318" y="3095330"/>
              <a:ext cx="1978130" cy="491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393" tIns="52182" rIns="104393" bIns="52182" anchor="t" anchorCtr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56" dirty="0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Probe PA </a:t>
              </a:r>
              <a:r>
                <a:rPr lang="fr-FR" sz="1256" dirty="0" err="1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jitter</a:t>
              </a:r>
              <a:r>
                <a:rPr lang="fr-FR" sz="1256" dirty="0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 vs </a:t>
              </a:r>
              <a:r>
                <a:rPr lang="fr-FR" sz="1256" dirty="0" err="1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injected</a:t>
              </a:r>
              <a:r>
                <a:rPr lang="fr-FR" sz="1256" dirty="0">
                  <a:solidFill>
                    <a:srgbClr val="7030A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 charge</a:t>
              </a:r>
              <a:endParaRPr sz="125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229689" y="48800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6600"/>
                </a:solidFill>
                <a:latin typeface="+mn-lt"/>
              </a:rPr>
              <a:t>TZ </a:t>
            </a:r>
            <a:r>
              <a:rPr lang="fr-FR" b="1" dirty="0" err="1">
                <a:solidFill>
                  <a:srgbClr val="006600"/>
                </a:solidFill>
                <a:latin typeface="+mn-lt"/>
              </a:rPr>
              <a:t>Pre</a:t>
            </a:r>
            <a:r>
              <a:rPr lang="fr-FR" b="1" dirty="0">
                <a:solidFill>
                  <a:srgbClr val="006600"/>
                </a:solidFill>
                <a:latin typeface="+mn-lt"/>
              </a:rPr>
              <a:t> Amplifier </a:t>
            </a:r>
            <a:r>
              <a:rPr lang="fr-FR" dirty="0">
                <a:latin typeface="+mn-lt"/>
              </a:rPr>
              <a:t>output </a:t>
            </a:r>
            <a:r>
              <a:rPr lang="fr-FR" dirty="0" err="1">
                <a:latin typeface="+mn-lt"/>
              </a:rPr>
              <a:t>signals</a:t>
            </a:r>
            <a:endParaRPr lang="fr-FR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00CC"/>
                </a:solidFill>
                <a:latin typeface="+mn-lt"/>
              </a:rPr>
              <a:t>- 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Jitter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evaluation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: &lt; 20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ps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 (</a:t>
            </a:r>
            <a:r>
              <a:rPr lang="fr-FR" dirty="0">
                <a:solidFill>
                  <a:srgbClr val="0000CC"/>
                </a:solidFill>
                <a:latin typeface="+mn-lt"/>
                <a:sym typeface="Symbol"/>
              </a:rPr>
              <a:t> 6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fC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) ; 8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ps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 (25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fC</a:t>
            </a:r>
            <a:r>
              <a:rPr lang="fr-FR" dirty="0" smtClean="0">
                <a:solidFill>
                  <a:srgbClr val="0000CC"/>
                </a:solidFill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0000CC"/>
                </a:solidFill>
                <a:latin typeface="+mn-lt"/>
              </a:rPr>
              <a:t>-  SNR 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&gt; 70 for 12.5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fC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 input ; SNR &gt; 6 for 1 </a:t>
            </a:r>
            <a:r>
              <a:rPr lang="fr-FR" dirty="0" err="1">
                <a:solidFill>
                  <a:srgbClr val="0000CC"/>
                </a:solidFill>
                <a:latin typeface="+mn-lt"/>
              </a:rPr>
              <a:t>fC</a:t>
            </a:r>
            <a:r>
              <a:rPr lang="fr-FR" dirty="0">
                <a:solidFill>
                  <a:srgbClr val="0000CC"/>
                </a:solidFill>
                <a:latin typeface="+mn-lt"/>
              </a:rPr>
              <a:t> input) 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6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EICROC0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/>
              <a:t> @ Omega </a:t>
            </a:r>
            <a:r>
              <a:rPr lang="fr-FR" dirty="0" smtClean="0"/>
              <a:t>: TDC </a:t>
            </a:r>
            <a:r>
              <a:rPr lang="fr-FR" dirty="0" err="1" smtClean="0"/>
              <a:t>jitter</a:t>
            </a:r>
            <a:r>
              <a:rPr lang="fr-FR" dirty="0" smtClean="0"/>
              <a:t> &amp; ADC </a:t>
            </a:r>
            <a:r>
              <a:rPr lang="fr-FR" dirty="0" err="1" smtClean="0"/>
              <a:t>linearity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226884" y="4689809"/>
            <a:ext cx="5256584" cy="1488890"/>
          </a:xfrm>
        </p:spPr>
        <p:txBody>
          <a:bodyPr anchor="ctr"/>
          <a:lstStyle/>
          <a:p>
            <a:r>
              <a:rPr lang="fr-FR" sz="1800" dirty="0"/>
              <a:t>Scope </a:t>
            </a:r>
            <a:r>
              <a:rPr lang="fr-FR" sz="1800" dirty="0" err="1"/>
              <a:t>measurement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discriminator</a:t>
            </a:r>
            <a:r>
              <a:rPr lang="fr-FR" sz="1800" dirty="0"/>
              <a:t> output : 15 </a:t>
            </a:r>
            <a:r>
              <a:rPr lang="fr-FR" sz="1800" dirty="0" err="1"/>
              <a:t>ps</a:t>
            </a:r>
            <a:r>
              <a:rPr lang="fr-FR" sz="1800" dirty="0"/>
              <a:t> @ 10 </a:t>
            </a:r>
            <a:r>
              <a:rPr lang="fr-FR" sz="1800" dirty="0" err="1"/>
              <a:t>fC</a:t>
            </a:r>
            <a:endParaRPr lang="fr-FR" sz="1800" dirty="0"/>
          </a:p>
          <a:p>
            <a:r>
              <a:rPr lang="fr-FR" sz="1800" dirty="0"/>
              <a:t>TDC </a:t>
            </a:r>
            <a:r>
              <a:rPr lang="fr-FR" sz="1800" dirty="0" err="1"/>
              <a:t>measurements</a:t>
            </a:r>
            <a:r>
              <a:rPr lang="fr-FR" sz="1800" dirty="0"/>
              <a:t> ~50 </a:t>
            </a:r>
            <a:r>
              <a:rPr lang="fr-FR" sz="1800" dirty="0" err="1"/>
              <a:t>ps</a:t>
            </a:r>
            <a:endParaRPr lang="fr-FR" sz="1800" dirty="0"/>
          </a:p>
          <a:p>
            <a:pPr lvl="1"/>
            <a:r>
              <a:rPr lang="fr-FR" sz="1600" dirty="0" err="1"/>
              <a:t>Still</a:t>
            </a:r>
            <a:r>
              <a:rPr lang="fr-FR" sz="1600" dirty="0"/>
              <a:t> large </a:t>
            </a:r>
            <a:r>
              <a:rPr lang="fr-FR" sz="1600" dirty="0" err="1"/>
              <a:t>correlated</a:t>
            </a:r>
            <a:r>
              <a:rPr lang="fr-FR" sz="1600" dirty="0"/>
              <a:t> noise </a:t>
            </a:r>
            <a:r>
              <a:rPr lang="fr-FR" sz="1600" dirty="0" err="1"/>
              <a:t>under</a:t>
            </a:r>
            <a:r>
              <a:rPr lang="fr-FR" sz="1600" dirty="0"/>
              <a:t> </a:t>
            </a:r>
            <a:r>
              <a:rPr lang="fr-FR" sz="1600" dirty="0" smtClean="0"/>
              <a:t>investigation</a:t>
            </a:r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764704"/>
            <a:ext cx="5041487" cy="3781115"/>
          </a:xfrm>
          <a:prstGeom prst="rect">
            <a:avLst/>
          </a:prstGeom>
        </p:spPr>
      </p:pic>
      <p:pic>
        <p:nvPicPr>
          <p:cNvPr id="7" name="Espace réservé du contenu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6"/>
          <a:stretch/>
        </p:blipFill>
        <p:spPr bwMode="auto">
          <a:xfrm>
            <a:off x="6312024" y="760909"/>
            <a:ext cx="4998606" cy="42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407171" y="513159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ADC : ~0,4% </a:t>
            </a:r>
            <a:r>
              <a:rPr lang="fr-FR" dirty="0" err="1" smtClean="0">
                <a:latin typeface="+mn-lt"/>
              </a:rPr>
              <a:t>linearity</a:t>
            </a:r>
            <a:endParaRPr lang="fr-FR" dirty="0" smtClean="0">
              <a:latin typeface="+mn-lt"/>
            </a:endParaRPr>
          </a:p>
          <a:p>
            <a:pPr algn="ctr"/>
            <a:r>
              <a:rPr lang="fr-FR" dirty="0" err="1" smtClean="0">
                <a:latin typeface="+mn-lt"/>
              </a:rPr>
              <a:t>Similar</a:t>
            </a:r>
            <a:r>
              <a:rPr lang="fr-FR" dirty="0" smtClean="0">
                <a:latin typeface="+mn-lt"/>
              </a:rPr>
              <a:t> performance on all </a:t>
            </a:r>
            <a:r>
              <a:rPr lang="fr-FR" dirty="0" err="1" smtClean="0">
                <a:latin typeface="+mn-lt"/>
              </a:rPr>
              <a:t>channels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4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EICROC </a:t>
            </a:r>
            <a:r>
              <a:rPr lang="fr-FR" dirty="0"/>
              <a:t>: </a:t>
            </a:r>
            <a:r>
              <a:rPr lang="fr-FR" dirty="0" err="1" smtClean="0"/>
              <a:t>Status</a:t>
            </a:r>
            <a:r>
              <a:rPr lang="fr-FR" dirty="0" smtClean="0"/>
              <a:t> &amp; </a:t>
            </a:r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433" y="704976"/>
            <a:ext cx="10370080" cy="5265738"/>
          </a:xfrm>
        </p:spPr>
        <p:txBody>
          <a:bodyPr/>
          <a:lstStyle/>
          <a:p>
            <a:r>
              <a:rPr lang="fr-FR" dirty="0" smtClean="0"/>
              <a:t>EICROC0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testbeam</a:t>
            </a:r>
            <a:r>
              <a:rPr lang="fr-FR" dirty="0" smtClean="0"/>
              <a:t> prototype =&gt; </a:t>
            </a:r>
            <a:r>
              <a:rPr lang="fr-FR" dirty="0" err="1" smtClean="0"/>
              <a:t>sensor</a:t>
            </a:r>
            <a:r>
              <a:rPr lang="fr-FR" dirty="0" smtClean="0"/>
              <a:t> </a:t>
            </a:r>
            <a:r>
              <a:rPr lang="fr-FR" dirty="0" err="1" smtClean="0"/>
              <a:t>characterization</a:t>
            </a:r>
            <a:endParaRPr lang="fr-FR" dirty="0" smtClean="0"/>
          </a:p>
          <a:p>
            <a:pPr lvl="1"/>
            <a:r>
              <a:rPr lang="fr-FR" dirty="0" err="1" smtClean="0"/>
              <a:t>Triggered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r>
              <a:rPr lang="fr-FR" dirty="0" smtClean="0"/>
              <a:t>, all data </a:t>
            </a:r>
            <a:r>
              <a:rPr lang="fr-FR" dirty="0" err="1" smtClean="0"/>
              <a:t>shipped</a:t>
            </a:r>
            <a:r>
              <a:rPr lang="fr-FR" dirty="0" smtClean="0"/>
              <a:t> out :  16 </a:t>
            </a:r>
            <a:r>
              <a:rPr lang="fr-FR" dirty="0" err="1" smtClean="0"/>
              <a:t>ch</a:t>
            </a:r>
            <a:r>
              <a:rPr lang="fr-FR" dirty="0" smtClean="0"/>
              <a:t> * 8 </a:t>
            </a:r>
            <a:r>
              <a:rPr lang="fr-FR" dirty="0" err="1" smtClean="0"/>
              <a:t>samples</a:t>
            </a:r>
            <a:r>
              <a:rPr lang="fr-FR" dirty="0" smtClean="0"/>
              <a:t> ADC + TDC</a:t>
            </a:r>
          </a:p>
          <a:p>
            <a:pPr lvl="1"/>
            <a:r>
              <a:rPr lang="fr-FR" dirty="0" err="1" smtClean="0"/>
              <a:t>Present</a:t>
            </a:r>
            <a:r>
              <a:rPr lang="fr-FR" dirty="0" smtClean="0"/>
              <a:t> power ~2 mW/</a:t>
            </a:r>
            <a:r>
              <a:rPr lang="fr-FR" dirty="0" err="1" smtClean="0"/>
              <a:t>ch</a:t>
            </a:r>
            <a:r>
              <a:rPr lang="fr-FR" dirty="0" smtClean="0"/>
              <a:t> + 4*20 mW « </a:t>
            </a:r>
            <a:r>
              <a:rPr lang="fr-FR" dirty="0" err="1" smtClean="0"/>
              <a:t>analog</a:t>
            </a:r>
            <a:r>
              <a:rPr lang="fr-FR" dirty="0" smtClean="0"/>
              <a:t> probe </a:t>
            </a:r>
            <a:r>
              <a:rPr lang="fr-FR" dirty="0" err="1" smtClean="0"/>
              <a:t>preamp</a:t>
            </a:r>
            <a:r>
              <a:rPr lang="fr-FR" dirty="0" smtClean="0"/>
              <a:t> »</a:t>
            </a:r>
          </a:p>
          <a:p>
            <a:pPr lvl="1"/>
            <a:r>
              <a:rPr lang="fr-FR" dirty="0" err="1">
                <a:solidFill>
                  <a:srgbClr val="0070C0"/>
                </a:solidFill>
              </a:rPr>
              <a:t>Status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dirty="0" err="1">
                <a:solidFill>
                  <a:srgbClr val="0070C0"/>
                </a:solidFill>
              </a:rPr>
              <a:t>measurements</a:t>
            </a:r>
            <a:r>
              <a:rPr lang="fr-FR" dirty="0">
                <a:solidFill>
                  <a:srgbClr val="0070C0"/>
                </a:solidFill>
              </a:rPr>
              <a:t> in </a:t>
            </a:r>
            <a:r>
              <a:rPr lang="fr-FR" dirty="0" err="1">
                <a:solidFill>
                  <a:srgbClr val="0070C0"/>
                </a:solidFill>
              </a:rPr>
              <a:t>progress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r>
              <a:rPr lang="fr-FR" dirty="0" smtClean="0"/>
              <a:t>ADC power + </a:t>
            </a:r>
            <a:r>
              <a:rPr lang="fr-FR" dirty="0" err="1" smtClean="0"/>
              <a:t>shaper</a:t>
            </a:r>
            <a:r>
              <a:rPr lang="fr-FR" dirty="0" smtClean="0"/>
              <a:t>/driver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~1 mW to 100 µW/</a:t>
            </a:r>
            <a:r>
              <a:rPr lang="fr-FR" dirty="0" err="1" smtClean="0"/>
              <a:t>ch</a:t>
            </a:r>
            <a:r>
              <a:rPr lang="fr-FR" dirty="0" smtClean="0"/>
              <a:t> =&gt; </a:t>
            </a:r>
            <a:r>
              <a:rPr lang="fr-FR" dirty="0" smtClean="0">
                <a:solidFill>
                  <a:srgbClr val="0070C0"/>
                </a:solidFill>
              </a:rPr>
              <a:t>EICROC0A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EICROC0A : simulations in </a:t>
            </a:r>
            <a:r>
              <a:rPr lang="fr-FR" dirty="0" err="1" smtClean="0">
                <a:solidFill>
                  <a:srgbClr val="0070C0"/>
                </a:solidFill>
              </a:rPr>
              <a:t>progress</a:t>
            </a:r>
            <a:endParaRPr lang="fr-FR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EICROC1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dimensions 4x16 or 8x16 or 4x32 or 8x32</a:t>
            </a:r>
          </a:p>
          <a:p>
            <a:pPr lvl="1"/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floor</a:t>
            </a:r>
            <a:r>
              <a:rPr lang="fr-FR" dirty="0" smtClean="0"/>
              <a:t> planning and power distribution</a:t>
            </a:r>
          </a:p>
          <a:p>
            <a:pPr lvl="1"/>
            <a:r>
              <a:rPr lang="fr-FR" dirty="0" err="1" smtClean="0"/>
              <a:t>Selective</a:t>
            </a:r>
            <a:r>
              <a:rPr lang="fr-FR" dirty="0" smtClean="0"/>
              <a:t> </a:t>
            </a:r>
            <a:r>
              <a:rPr lang="fr-FR" dirty="0" err="1" smtClean="0"/>
              <a:t>readout</a:t>
            </a:r>
            <a:r>
              <a:rPr lang="fr-FR" dirty="0" smtClean="0"/>
              <a:t> : hit + 8 </a:t>
            </a:r>
            <a:r>
              <a:rPr lang="fr-FR" dirty="0" err="1" smtClean="0"/>
              <a:t>neighbouring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Status</a:t>
            </a:r>
            <a:r>
              <a:rPr lang="fr-FR" dirty="0" smtClean="0">
                <a:solidFill>
                  <a:srgbClr val="0070C0"/>
                </a:solidFill>
              </a:rPr>
              <a:t> : </a:t>
            </a:r>
            <a:r>
              <a:rPr lang="fr-FR" dirty="0" err="1" smtClean="0">
                <a:solidFill>
                  <a:srgbClr val="0070C0"/>
                </a:solidFill>
              </a:rPr>
              <a:t>layout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started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based</a:t>
            </a:r>
            <a:r>
              <a:rPr lang="fr-FR" dirty="0" smtClean="0">
                <a:solidFill>
                  <a:srgbClr val="0070C0"/>
                </a:solidFill>
              </a:rPr>
              <a:t> on EICROC0, </a:t>
            </a:r>
            <a:r>
              <a:rPr lang="fr-FR" dirty="0" err="1" smtClean="0">
                <a:solidFill>
                  <a:srgbClr val="0070C0"/>
                </a:solidFill>
              </a:rPr>
              <a:t>adding</a:t>
            </a:r>
            <a:r>
              <a:rPr lang="fr-FR" dirty="0" smtClean="0">
                <a:solidFill>
                  <a:srgbClr val="0070C0"/>
                </a:solidFill>
              </a:rPr>
              <a:t> more </a:t>
            </a:r>
            <a:r>
              <a:rPr lang="fr-FR" dirty="0" err="1" smtClean="0">
                <a:solidFill>
                  <a:srgbClr val="0070C0"/>
                </a:solidFill>
              </a:rPr>
              <a:t>testability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err="1" smtClean="0">
                <a:solidFill>
                  <a:srgbClr val="0070C0"/>
                </a:solidFill>
              </a:rPr>
              <a:t>Still</a:t>
            </a:r>
            <a:r>
              <a:rPr lang="fr-FR" dirty="0" smtClean="0">
                <a:solidFill>
                  <a:srgbClr val="0070C0"/>
                </a:solidFill>
              </a:rPr>
              <a:t> EICROC0-like </a:t>
            </a:r>
            <a:r>
              <a:rPr lang="fr-FR" dirty="0" err="1" smtClean="0">
                <a:solidFill>
                  <a:srgbClr val="0070C0"/>
                </a:solidFill>
              </a:rPr>
              <a:t>readout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endParaRPr lang="fr-FR" dirty="0"/>
          </a:p>
          <a:p>
            <a:r>
              <a:rPr lang="fr-FR" dirty="0" smtClean="0"/>
              <a:t>EICROC2 final size : 32x32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850D13AA-A651-41C0-9FA0-D1D81BDF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4077072"/>
            <a:ext cx="2284470" cy="23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5360" y="2564904"/>
            <a:ext cx="11438467" cy="2085975"/>
          </a:xfrm>
        </p:spPr>
        <p:txBody>
          <a:bodyPr/>
          <a:lstStyle/>
          <a:p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Thank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for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attention!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fr-FR" b="1" dirty="0" err="1"/>
              <a:t>ePIC</a:t>
            </a:r>
            <a:r>
              <a:rPr lang="fr-FR" b="1" dirty="0"/>
              <a:t> </a:t>
            </a:r>
            <a:r>
              <a:rPr lang="fr-FR" b="1" dirty="0" err="1"/>
              <a:t>experiment</a:t>
            </a:r>
            <a:r>
              <a:rPr lang="fr-FR" b="1" dirty="0"/>
              <a:t> @ EIC, </a:t>
            </a:r>
            <a:r>
              <a:rPr lang="fr-FR" b="1" dirty="0" smtClean="0"/>
              <a:t>roman pots</a:t>
            </a:r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AC-LGAD </a:t>
            </a:r>
            <a:r>
              <a:rPr lang="fr-FR" b="1" dirty="0" err="1" smtClean="0"/>
              <a:t>sensors</a:t>
            </a: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EICROC, an AC-LGAD </a:t>
            </a:r>
            <a:r>
              <a:rPr lang="fr-FR" b="1" dirty="0" err="1" smtClean="0"/>
              <a:t>read</a:t>
            </a:r>
            <a:r>
              <a:rPr lang="fr-FR" b="1" dirty="0" smtClean="0"/>
              <a:t>-out ASIC</a:t>
            </a:r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/>
              <a:t>EICROC0 </a:t>
            </a:r>
            <a:r>
              <a:rPr lang="fr-FR" b="1" dirty="0" err="1" smtClean="0"/>
              <a:t>measurement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err="1" smtClean="0"/>
              <a:t>Status</a:t>
            </a:r>
            <a:r>
              <a:rPr lang="fr-FR" b="1" dirty="0" smtClean="0"/>
              <a:t> &amp; </a:t>
            </a:r>
            <a:r>
              <a:rPr lang="fr-FR" b="1" dirty="0" smtClean="0"/>
              <a:t>perspecti</a:t>
            </a:r>
            <a:r>
              <a:rPr lang="fr-FR" b="1" dirty="0" smtClean="0"/>
              <a:t>ves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900"/>
          </a:xfrm>
        </p:spPr>
        <p:txBody>
          <a:bodyPr/>
          <a:lstStyle/>
          <a:p>
            <a:r>
              <a:rPr lang="fr-FR" dirty="0"/>
              <a:t>GDR </a:t>
            </a:r>
            <a:r>
              <a:rPr lang="fr-FR" dirty="0" smtClean="0"/>
              <a:t>DI2I 2024 - </a:t>
            </a:r>
            <a:r>
              <a:rPr lang="fr-FR" dirty="0" err="1" smtClean="0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ePIC</a:t>
            </a:r>
            <a:r>
              <a:rPr lang="fr-FR" dirty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/>
              <a:t>@ </a:t>
            </a:r>
            <a:r>
              <a:rPr lang="fr-FR" dirty="0" smtClean="0"/>
              <a:t>EIC </a:t>
            </a:r>
            <a:r>
              <a:rPr lang="fr-FR" dirty="0" smtClean="0"/>
              <a:t>-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6106913" cy="2320801"/>
          </a:xfrm>
        </p:spPr>
        <p:txBody>
          <a:bodyPr anchor="t"/>
          <a:lstStyle/>
          <a:p>
            <a:pPr marL="0" indent="0">
              <a:buNone/>
            </a:pPr>
            <a:r>
              <a:rPr lang="fr-FR" sz="2000" dirty="0" smtClean="0"/>
              <a:t>Electron-Ion </a:t>
            </a:r>
            <a:r>
              <a:rPr lang="fr-FR" sz="2000" dirty="0" err="1" smtClean="0"/>
              <a:t>Collider</a:t>
            </a:r>
            <a:r>
              <a:rPr lang="fr-FR" sz="2000" dirty="0" smtClean="0"/>
              <a:t> (EIC)</a:t>
            </a:r>
          </a:p>
          <a:p>
            <a:r>
              <a:rPr lang="fr-FR" sz="2000" dirty="0" smtClean="0"/>
              <a:t>International </a:t>
            </a:r>
            <a:r>
              <a:rPr lang="fr-FR" sz="2000" dirty="0" smtClean="0"/>
              <a:t>collaboration</a:t>
            </a:r>
            <a:endParaRPr lang="fr-FR" sz="2000" dirty="0" smtClean="0"/>
          </a:p>
          <a:p>
            <a:r>
              <a:rPr lang="fr-FR" sz="2000" dirty="0" err="1" smtClean="0"/>
              <a:t>Particle</a:t>
            </a:r>
            <a:r>
              <a:rPr lang="fr-FR" sz="2000" dirty="0" smtClean="0"/>
              <a:t> </a:t>
            </a:r>
            <a:r>
              <a:rPr lang="fr-FR" sz="2000" dirty="0" err="1" smtClean="0"/>
              <a:t>accelerator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built</a:t>
            </a:r>
            <a:r>
              <a:rPr lang="fr-FR" sz="2000" dirty="0" smtClean="0"/>
              <a:t> in Brookhaven, NY</a:t>
            </a:r>
          </a:p>
          <a:p>
            <a:pPr lvl="1"/>
            <a:r>
              <a:rPr lang="fr-FR" sz="1800" dirty="0" err="1" smtClean="0"/>
              <a:t>Based</a:t>
            </a:r>
            <a:r>
              <a:rPr lang="fr-FR" sz="1800" dirty="0" smtClean="0"/>
              <a:t> on </a:t>
            </a:r>
            <a:r>
              <a:rPr lang="fr-FR" sz="1800" dirty="0" smtClean="0"/>
              <a:t>RHIC</a:t>
            </a:r>
            <a:endParaRPr lang="fr-FR" sz="1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</a:t>
            </a:r>
            <a:r>
              <a:rPr lang="fr-FR" dirty="0" smtClean="0"/>
              <a:t>DI2I 2024 - </a:t>
            </a:r>
            <a:r>
              <a:rPr lang="fr-FR" dirty="0" err="1" smtClean="0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243620" y="892175"/>
            <a:ext cx="4232561" cy="5134897"/>
          </a:xfrm>
          <a:prstGeom prst="rect">
            <a:avLst/>
          </a:prstGeom>
        </p:spPr>
      </p:pic>
      <p:pic>
        <p:nvPicPr>
          <p:cNvPr id="8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6DC3D80-496C-A14B-932B-F25AC0D89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76" t="12669" r="15590" b="5911"/>
          <a:stretch/>
        </p:blipFill>
        <p:spPr>
          <a:xfrm>
            <a:off x="239185" y="2996952"/>
            <a:ext cx="6589011" cy="281409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871657" y="4199139"/>
            <a:ext cx="614724" cy="720939"/>
            <a:chOff x="4840298" y="4608909"/>
            <a:chExt cx="583660" cy="649912"/>
          </a:xfrm>
        </p:grpSpPr>
        <p:cxnSp>
          <p:nvCxnSpPr>
            <p:cNvPr id="10" name="Straight Arrow Connector 30">
              <a:extLst>
                <a:ext uri="{FF2B5EF4-FFF2-40B4-BE49-F238E27FC236}">
                  <a16:creationId xmlns:a16="http://schemas.microsoft.com/office/drawing/2014/main" id="{782D7323-259C-F543-871C-324850857621}"/>
                </a:ext>
              </a:extLst>
            </p:cNvPr>
            <p:cNvCxnSpPr>
              <a:cxnSpLocks/>
            </p:cNvCxnSpPr>
            <p:nvPr/>
          </p:nvCxnSpPr>
          <p:spPr>
            <a:xfrm>
              <a:off x="5027389" y="4608909"/>
              <a:ext cx="263499" cy="3726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25252057-9840-7444-8FE9-831DE5BF4116}"/>
                </a:ext>
              </a:extLst>
            </p:cNvPr>
            <p:cNvSpPr txBox="1"/>
            <p:nvPr/>
          </p:nvSpPr>
          <p:spPr>
            <a:xfrm>
              <a:off x="4840298" y="4920267"/>
              <a:ext cx="583660" cy="338554"/>
            </a:xfrm>
            <a:prstGeom prst="rect">
              <a:avLst/>
            </a:prstGeom>
            <a:solidFill>
              <a:srgbClr val="FF9300"/>
            </a:solidFill>
            <a:ln w="9525">
              <a:solidFill>
                <a:schemeClr val="bg2">
                  <a:lumMod val="10000"/>
                  <a:alpha val="63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Roman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20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ePIC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 – Roman Pots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334433" y="788235"/>
            <a:ext cx="4810769" cy="5705178"/>
          </a:xfrm>
        </p:spPr>
        <p:txBody>
          <a:bodyPr anchor="ctr"/>
          <a:lstStyle/>
          <a:p>
            <a:pPr marL="0" indent="0">
              <a:buNone/>
            </a:pPr>
            <a:r>
              <a:rPr lang="fr-FR" sz="2400" dirty="0"/>
              <a:t>Roman Pots for </a:t>
            </a:r>
            <a:r>
              <a:rPr lang="fr-FR" sz="2400" dirty="0" err="1"/>
              <a:t>ePIC</a:t>
            </a:r>
            <a:r>
              <a:rPr lang="fr-FR" sz="2400" dirty="0"/>
              <a:t> </a:t>
            </a:r>
            <a:r>
              <a:rPr lang="fr-FR" sz="2400" dirty="0" err="1"/>
              <a:t>experiment</a:t>
            </a:r>
            <a:r>
              <a:rPr lang="fr-FR" sz="2400" dirty="0"/>
              <a:t>:</a:t>
            </a:r>
          </a:p>
          <a:p>
            <a:r>
              <a:rPr lang="fr-FR" sz="2400" dirty="0" err="1"/>
              <a:t>Used</a:t>
            </a:r>
            <a:r>
              <a:rPr lang="fr-FR" sz="2400" dirty="0"/>
              <a:t> in the far </a:t>
            </a:r>
            <a:r>
              <a:rPr lang="fr-FR" sz="2400" dirty="0" err="1"/>
              <a:t>forward</a:t>
            </a:r>
            <a:r>
              <a:rPr lang="fr-FR" sz="2400" dirty="0"/>
              <a:t> </a:t>
            </a:r>
            <a:r>
              <a:rPr lang="fr-FR" sz="2400" dirty="0" err="1"/>
              <a:t>tracking</a:t>
            </a:r>
            <a:r>
              <a:rPr lang="fr-FR" sz="2400" dirty="0"/>
              <a:t> of </a:t>
            </a:r>
            <a:r>
              <a:rPr lang="fr-FR" sz="2400" dirty="0" err="1"/>
              <a:t>particle</a:t>
            </a:r>
            <a:r>
              <a:rPr lang="fr-FR" sz="2400" dirty="0"/>
              <a:t> collisions, </a:t>
            </a:r>
            <a:r>
              <a:rPr lang="fr-FR" sz="2400" dirty="0" err="1"/>
              <a:t>mandatory</a:t>
            </a:r>
            <a:r>
              <a:rPr lang="fr-FR" sz="2400" dirty="0"/>
              <a:t> for exclusive </a:t>
            </a:r>
            <a:r>
              <a:rPr lang="fr-FR" sz="2400" dirty="0" err="1"/>
              <a:t>reactions</a:t>
            </a:r>
            <a:r>
              <a:rPr lang="fr-FR" sz="2400" dirty="0"/>
              <a:t> (</a:t>
            </a:r>
            <a:r>
              <a:rPr lang="fr-FR" sz="2400" dirty="0" err="1"/>
              <a:t>detection</a:t>
            </a:r>
            <a:r>
              <a:rPr lang="fr-FR" sz="2400" dirty="0"/>
              <a:t> of protons and ions)</a:t>
            </a:r>
          </a:p>
          <a:p>
            <a:r>
              <a:rPr lang="fr-FR" sz="2400" dirty="0"/>
              <a:t>2 stations ~2m </a:t>
            </a:r>
            <a:r>
              <a:rPr lang="fr-FR" sz="2400" dirty="0" err="1"/>
              <a:t>apart</a:t>
            </a:r>
            <a:endParaRPr lang="fr-FR" sz="2400" dirty="0"/>
          </a:p>
          <a:p>
            <a:pPr lvl="1"/>
            <a:r>
              <a:rPr lang="fr-FR" sz="2000" dirty="0"/>
              <a:t>2-3 </a:t>
            </a:r>
            <a:r>
              <a:rPr lang="fr-FR" sz="2000" dirty="0" err="1"/>
              <a:t>layers</a:t>
            </a:r>
            <a:r>
              <a:rPr lang="fr-FR" sz="2000" dirty="0"/>
              <a:t> of </a:t>
            </a:r>
            <a:r>
              <a:rPr lang="fr-FR" sz="2000" dirty="0" err="1"/>
              <a:t>sensors</a:t>
            </a:r>
            <a:r>
              <a:rPr lang="fr-FR" sz="2000" dirty="0"/>
              <a:t> per station</a:t>
            </a:r>
          </a:p>
          <a:p>
            <a:pPr lvl="1"/>
            <a:r>
              <a:rPr lang="fr-FR" sz="2000" dirty="0" err="1"/>
              <a:t>Squared</a:t>
            </a:r>
            <a:r>
              <a:rPr lang="fr-FR" sz="2000" dirty="0"/>
              <a:t> pixels</a:t>
            </a:r>
          </a:p>
          <a:p>
            <a:r>
              <a:rPr lang="fr-FR" sz="2400" dirty="0" err="1"/>
              <a:t>Stringent</a:t>
            </a:r>
            <a:r>
              <a:rPr lang="fr-FR" sz="2400" dirty="0"/>
              <a:t> </a:t>
            </a:r>
            <a:r>
              <a:rPr lang="fr-FR" sz="2400" dirty="0" err="1"/>
              <a:t>technological</a:t>
            </a:r>
            <a:r>
              <a:rPr lang="fr-FR" sz="2400" dirty="0"/>
              <a:t> </a:t>
            </a:r>
            <a:r>
              <a:rPr lang="fr-FR" sz="2400" dirty="0" err="1"/>
              <a:t>requirements</a:t>
            </a:r>
            <a:r>
              <a:rPr lang="fr-FR" sz="2400" dirty="0"/>
              <a:t> </a:t>
            </a:r>
          </a:p>
          <a:p>
            <a:pPr lvl="1"/>
            <a:r>
              <a:rPr lang="fr-FR" sz="2000" dirty="0"/>
              <a:t>AC-LGAD </a:t>
            </a:r>
            <a:r>
              <a:rPr lang="fr-FR" sz="2000" dirty="0" err="1"/>
              <a:t>sensors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</a:t>
            </a:r>
            <a:r>
              <a:rPr lang="fr-FR" sz="2000" dirty="0" err="1"/>
              <a:t>because</a:t>
            </a:r>
            <a:r>
              <a:rPr lang="fr-FR" sz="2000" dirty="0"/>
              <a:t> of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capability</a:t>
            </a:r>
            <a:r>
              <a:rPr lang="fr-FR" sz="2000" dirty="0"/>
              <a:t> to </a:t>
            </a:r>
            <a:r>
              <a:rPr lang="fr-FR" sz="2000" dirty="0" err="1"/>
              <a:t>provide</a:t>
            </a:r>
            <a:r>
              <a:rPr lang="fr-FR" sz="2000" dirty="0"/>
              <a:t> excellent </a:t>
            </a:r>
            <a:r>
              <a:rPr lang="fr-FR" sz="2000" dirty="0" err="1"/>
              <a:t>resolution</a:t>
            </a:r>
            <a:r>
              <a:rPr lang="fr-FR" sz="2000" dirty="0"/>
              <a:t> in timing and spatial </a:t>
            </a:r>
            <a:r>
              <a:rPr lang="fr-FR" sz="2000" dirty="0" err="1"/>
              <a:t>resolution</a:t>
            </a:r>
            <a:r>
              <a:rPr lang="fr-FR" sz="2000" dirty="0"/>
              <a:t> (charge sharing).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</a:t>
            </a:r>
            <a:r>
              <a:rPr lang="fr-FR" dirty="0" smtClean="0"/>
              <a:t>DI2I 2024 - </a:t>
            </a:r>
            <a:r>
              <a:rPr lang="fr-FR" dirty="0" err="1" smtClean="0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69" y="4477544"/>
            <a:ext cx="5635459" cy="14956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020830" y="5973172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EIC </a:t>
            </a:r>
            <a:r>
              <a:rPr lang="fr-FR" sz="1100" dirty="0" err="1" smtClean="0"/>
              <a:t>Conceptual</a:t>
            </a:r>
            <a:r>
              <a:rPr lang="fr-FR" sz="1100" dirty="0" smtClean="0"/>
              <a:t> Design Report, 2021</a:t>
            </a:r>
            <a:endParaRPr lang="fr-FR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802356"/>
            <a:ext cx="6260369" cy="367156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464152" y="2744446"/>
            <a:ext cx="1800200" cy="1620658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AC-LGAD detectors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280" y="2996952"/>
            <a:ext cx="5184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AC-LGAD P2IO</a:t>
            </a:r>
            <a:endParaRPr lang="fr-FR" sz="1100" dirty="0"/>
          </a:p>
          <a:p>
            <a:pPr algn="ctr"/>
            <a:r>
              <a:rPr lang="fr-FR" sz="1100" dirty="0" smtClean="0">
                <a:latin typeface="Arial-BoldMT"/>
              </a:rPr>
              <a:t>Dominique Marchand</a:t>
            </a:r>
            <a:endParaRPr lang="fr-FR" sz="11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8" y="692696"/>
            <a:ext cx="11749345" cy="2304256"/>
          </a:xfrm>
        </p:spPr>
      </p:pic>
      <p:sp>
        <p:nvSpPr>
          <p:cNvPr id="11" name="Rectangle 10"/>
          <p:cNvSpPr/>
          <p:nvPr/>
        </p:nvSpPr>
        <p:spPr>
          <a:xfrm>
            <a:off x="5879976" y="3485326"/>
            <a:ext cx="604138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AC-LGAD </a:t>
            </a:r>
            <a:r>
              <a:rPr lang="fr-FR" dirty="0" err="1" smtClean="0">
                <a:latin typeface="+mn-lt"/>
              </a:rPr>
              <a:t>sensors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fulfill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both</a:t>
            </a:r>
            <a:r>
              <a:rPr lang="fr-FR" dirty="0" smtClean="0">
                <a:latin typeface="+mn-lt"/>
              </a:rPr>
              <a:t> time and spatial </a:t>
            </a:r>
            <a:r>
              <a:rPr lang="fr-FR" dirty="0" err="1" smtClean="0">
                <a:latin typeface="+mn-lt"/>
              </a:rPr>
              <a:t>resolution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requirements</a:t>
            </a:r>
            <a:r>
              <a:rPr lang="fr-FR" dirty="0" smtClean="0">
                <a:latin typeface="+mn-lt"/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Timing </a:t>
            </a:r>
            <a:r>
              <a:rPr lang="en-US" sz="1600" dirty="0">
                <a:latin typeface="+mn-lt"/>
              </a:rPr>
              <a:t>resolution: ~25 </a:t>
            </a:r>
            <a:r>
              <a:rPr lang="en-US" sz="1600" dirty="0" err="1">
                <a:latin typeface="+mn-lt"/>
              </a:rPr>
              <a:t>ps</a:t>
            </a:r>
            <a:r>
              <a:rPr lang="en-US" sz="1600" dirty="0">
                <a:latin typeface="+mn-lt"/>
              </a:rPr>
              <a:t> per hit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Position resolution: ~30 </a:t>
            </a:r>
            <a:r>
              <a:rPr lang="en-US" sz="1600" dirty="0" err="1" smtClean="0">
                <a:latin typeface="+mn-lt"/>
              </a:rPr>
              <a:t>μm</a:t>
            </a:r>
            <a:r>
              <a:rPr lang="en-US" sz="1600" dirty="0" smtClean="0">
                <a:latin typeface="+mn-lt"/>
              </a:rPr>
              <a:t> with 500 x 500 μm² pixel (exploiting charge sharing among neighboring pixels, barycenter </a:t>
            </a:r>
            <a:r>
              <a:rPr lang="en-US" sz="1600" dirty="0" err="1" smtClean="0">
                <a:latin typeface="+mn-lt"/>
              </a:rPr>
              <a:t>comutation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100</a:t>
            </a:r>
            <a:r>
              <a:rPr lang="en-US" dirty="0" smtClean="0">
                <a:latin typeface="+mn-lt"/>
              </a:rPr>
              <a:t>% fill factor is achieved along with good resolution</a:t>
            </a: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336" y="3623825"/>
            <a:ext cx="5491934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DC-</a:t>
            </a:r>
            <a:r>
              <a:rPr lang="fr-FR" dirty="0" err="1" smtClean="0">
                <a:latin typeface="+mn-lt"/>
              </a:rPr>
              <a:t>LGADs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present</a:t>
            </a:r>
            <a:r>
              <a:rPr lang="fr-FR" dirty="0" smtClean="0">
                <a:latin typeface="+mn-lt"/>
              </a:rPr>
              <a:t> good timing </a:t>
            </a:r>
            <a:r>
              <a:rPr lang="fr-FR" dirty="0" err="1" smtClean="0">
                <a:latin typeface="+mn-lt"/>
              </a:rPr>
              <a:t>resolution</a:t>
            </a:r>
            <a:r>
              <a:rPr lang="fr-FR" dirty="0" smtClean="0">
                <a:latin typeface="+mn-lt"/>
              </a:rPr>
              <a:t> (~25 </a:t>
            </a:r>
            <a:r>
              <a:rPr lang="fr-FR" dirty="0" err="1" smtClean="0">
                <a:latin typeface="+mn-lt"/>
              </a:rPr>
              <a:t>ps</a:t>
            </a:r>
            <a:r>
              <a:rPr lang="fr-FR" dirty="0" smtClean="0">
                <a:latin typeface="+mn-lt"/>
              </a:rPr>
              <a:t> per hit) </a:t>
            </a:r>
            <a:r>
              <a:rPr lang="fr-FR" dirty="0" smtClean="0">
                <a:latin typeface="+mn-lt"/>
              </a:rPr>
              <a:t>but </a:t>
            </a:r>
            <a:r>
              <a:rPr lang="fr-FR" dirty="0" err="1" smtClean="0">
                <a:latin typeface="+mn-lt"/>
              </a:rPr>
              <a:t>dead</a:t>
            </a:r>
            <a:r>
              <a:rPr lang="fr-FR" dirty="0" smtClean="0">
                <a:latin typeface="+mn-lt"/>
              </a:rPr>
              <a:t> volume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present</a:t>
            </a:r>
            <a:r>
              <a:rPr lang="fr-FR" dirty="0" smtClean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by construction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which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makes</a:t>
            </a:r>
            <a:r>
              <a:rPr lang="fr-FR" dirty="0" smtClean="0">
                <a:latin typeface="+mn-lt"/>
              </a:rPr>
              <a:t> 4D </a:t>
            </a:r>
            <a:r>
              <a:rPr lang="fr-FR" dirty="0" err="1" smtClean="0">
                <a:latin typeface="+mn-lt"/>
              </a:rPr>
              <a:t>detection</a:t>
            </a:r>
            <a:r>
              <a:rPr lang="fr-FR" dirty="0" smtClean="0">
                <a:latin typeface="+mn-lt"/>
              </a:rPr>
              <a:t> impossible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Use of a </a:t>
            </a:r>
            <a:r>
              <a:rPr lang="fr-FR" dirty="0" err="1" smtClean="0">
                <a:latin typeface="+mn-lt"/>
              </a:rPr>
              <a:t>novel</a:t>
            </a:r>
            <a:r>
              <a:rPr lang="fr-FR" dirty="0" smtClean="0">
                <a:latin typeface="+mn-lt"/>
              </a:rPr>
              <a:t> detector </a:t>
            </a:r>
            <a:r>
              <a:rPr lang="fr-FR" dirty="0" err="1" smtClean="0">
                <a:latin typeface="+mn-lt"/>
              </a:rPr>
              <a:t>is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needed</a:t>
            </a:r>
            <a:r>
              <a:rPr lang="fr-FR" dirty="0" smtClean="0">
                <a:latin typeface="+mn-lt"/>
              </a:rPr>
              <a:t> to have 100% </a:t>
            </a:r>
            <a:r>
              <a:rPr lang="fr-FR" dirty="0" err="1" smtClean="0">
                <a:latin typeface="+mn-lt"/>
              </a:rPr>
              <a:t>fill</a:t>
            </a:r>
            <a:r>
              <a:rPr lang="fr-FR" dirty="0" smtClean="0">
                <a:latin typeface="+mn-lt"/>
              </a:rPr>
              <a:t> factor on the roman pot </a:t>
            </a:r>
            <a:r>
              <a:rPr lang="fr-FR" dirty="0" err="1" smtClean="0">
                <a:latin typeface="+mn-lt"/>
              </a:rPr>
              <a:t>sensor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layers</a:t>
            </a:r>
            <a:endParaRPr lang="fr-FR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271464" y="595444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+mn-lt"/>
              </a:rPr>
              <a:t>ALTIROC</a:t>
            </a:r>
            <a:endParaRPr lang="fr-F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19642" y="600919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+mn-lt"/>
              </a:rPr>
              <a:t>EICROC</a:t>
            </a:r>
            <a:endParaRPr lang="fr-FR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Connecteur droit avec flèche 17"/>
          <p:cNvCxnSpPr>
            <a:endCxn id="13" idx="0"/>
          </p:cNvCxnSpPr>
          <p:nvPr/>
        </p:nvCxnSpPr>
        <p:spPr>
          <a:xfrm>
            <a:off x="2855640" y="5391982"/>
            <a:ext cx="0" cy="5624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8903818" y="5391982"/>
            <a:ext cx="0" cy="5624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7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ALTIROC : a DC-LGAD </a:t>
            </a:r>
            <a:r>
              <a:rPr lang="fr-FR" dirty="0" err="1" smtClean="0"/>
              <a:t>read</a:t>
            </a:r>
            <a:r>
              <a:rPr lang="fr-FR" dirty="0" smtClean="0"/>
              <a:t>-out chip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623392" y="1125068"/>
            <a:ext cx="5710767" cy="525626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b="1" dirty="0"/>
              <a:t>ALTIROC</a:t>
            </a:r>
            <a:r>
              <a:rPr lang="en-US" sz="2400" dirty="0"/>
              <a:t> : a DC-LGAD read-out ASIC for HGTD</a:t>
            </a:r>
          </a:p>
          <a:p>
            <a:pPr marL="0" indent="0">
              <a:buNone/>
            </a:pPr>
            <a:r>
              <a:rPr lang="en-US" sz="2400" b="1" dirty="0" smtClean="0"/>
              <a:t>First </a:t>
            </a:r>
            <a:r>
              <a:rPr lang="en-US" sz="2400" b="1" dirty="0"/>
              <a:t>225 channels full matrix LGAD readout chip with 1 GHz preamplifier with 4 pF detector capacitance</a:t>
            </a:r>
            <a:endParaRPr lang="fr-FR" sz="2000" dirty="0"/>
          </a:p>
          <a:p>
            <a:endParaRPr lang="en-US" sz="2000" b="1" dirty="0" smtClean="0"/>
          </a:p>
          <a:p>
            <a:r>
              <a:rPr lang="en-US" sz="2000" dirty="0" smtClean="0"/>
              <a:t>Analog </a:t>
            </a:r>
            <a:r>
              <a:rPr lang="en-US" sz="2000" b="1" dirty="0"/>
              <a:t>30% </a:t>
            </a:r>
            <a:r>
              <a:rPr lang="en-US" sz="2000" dirty="0" smtClean="0"/>
              <a:t>and </a:t>
            </a:r>
            <a:r>
              <a:rPr lang="en-US" sz="2000" dirty="0"/>
              <a:t>Digital </a:t>
            </a:r>
            <a:r>
              <a:rPr lang="en-US" sz="2000" b="1" dirty="0"/>
              <a:t>70 % </a:t>
            </a:r>
            <a:r>
              <a:rPr lang="en-US" sz="2000" dirty="0"/>
              <a:t>(Digital on Top)</a:t>
            </a:r>
            <a:endParaRPr lang="fr-FR" sz="1800" dirty="0"/>
          </a:p>
          <a:p>
            <a:r>
              <a:rPr lang="en-US" sz="2000" dirty="0" smtClean="0"/>
              <a:t>Electronics </a:t>
            </a:r>
            <a:r>
              <a:rPr lang="en-US" sz="2000" dirty="0"/>
              <a:t>jitter </a:t>
            </a:r>
            <a:r>
              <a:rPr lang="en-US" sz="2000" b="1" dirty="0"/>
              <a:t>~25 </a:t>
            </a:r>
            <a:r>
              <a:rPr lang="en-US" sz="2000" b="1" dirty="0" err="1"/>
              <a:t>ps</a:t>
            </a:r>
            <a:r>
              <a:rPr lang="en-US" sz="2000" b="1" dirty="0"/>
              <a:t> </a:t>
            </a:r>
            <a:r>
              <a:rPr lang="en-US" sz="2000" dirty="0"/>
              <a:t>for </a:t>
            </a:r>
            <a:r>
              <a:rPr lang="en-US" sz="2000" b="1" dirty="0"/>
              <a:t>MIP=10 </a:t>
            </a:r>
            <a:r>
              <a:rPr lang="en-US" sz="2000" b="1" dirty="0" err="1" smtClean="0"/>
              <a:t>fC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4 </a:t>
            </a:r>
            <a:r>
              <a:rPr lang="en-US" sz="2000" dirty="0" err="1" smtClean="0"/>
              <a:t>mW</a:t>
            </a:r>
            <a:r>
              <a:rPr lang="en-US" sz="2000" dirty="0" smtClean="0"/>
              <a:t>/</a:t>
            </a:r>
            <a:r>
              <a:rPr lang="en-US" sz="2000" dirty="0" err="1" smtClean="0"/>
              <a:t>ch</a:t>
            </a:r>
            <a:endParaRPr lang="en-US" sz="20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err="1" smtClean="0"/>
          </a:p>
          <a:p>
            <a:r>
              <a:rPr lang="en-US" sz="2000" dirty="0" smtClean="0">
                <a:effectLst/>
              </a:rPr>
              <a:t>Minimum detectable charge ~ 3 </a:t>
            </a:r>
            <a:r>
              <a:rPr lang="en-US" sz="2000" dirty="0" err="1" smtClean="0">
                <a:effectLst/>
              </a:rPr>
              <a:t>fC</a:t>
            </a:r>
            <a:endParaRPr lang="fr-FR" sz="1800" dirty="0">
              <a:effectLst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7" y="764704"/>
            <a:ext cx="4809828" cy="5328592"/>
          </a:xfrm>
        </p:spPr>
      </p:pic>
      <p:sp>
        <p:nvSpPr>
          <p:cNvPr id="8" name="Rectangle 7"/>
          <p:cNvSpPr/>
          <p:nvPr/>
        </p:nvSpPr>
        <p:spPr>
          <a:xfrm>
            <a:off x="7910125" y="6116576"/>
            <a:ext cx="2899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ALTIROC3 block </a:t>
            </a:r>
            <a:r>
              <a:rPr lang="fr-FR" dirty="0" err="1" smtClean="0">
                <a:solidFill>
                  <a:srgbClr val="000000"/>
                </a:solidFill>
              </a:rPr>
              <a:t>diagram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" r="21354" b="9962"/>
          <a:stretch/>
        </p:blipFill>
        <p:spPr>
          <a:xfrm>
            <a:off x="983432" y="4941168"/>
            <a:ext cx="4630646" cy="578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02" y="764704"/>
            <a:ext cx="956345" cy="8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EICROC :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565149" y="736800"/>
            <a:ext cx="5710767" cy="3162184"/>
          </a:xfrm>
        </p:spPr>
        <p:txBody>
          <a:bodyPr anchor="t"/>
          <a:lstStyle/>
          <a:p>
            <a:pPr marL="0" indent="0">
              <a:buNone/>
            </a:pPr>
            <a:r>
              <a:rPr lang="fr-FR" sz="2000" b="1" dirty="0" smtClean="0"/>
              <a:t>EICROC</a:t>
            </a:r>
            <a:r>
              <a:rPr lang="fr-FR" sz="2000" dirty="0" smtClean="0"/>
              <a:t> : an AC-LGAD </a:t>
            </a:r>
            <a:r>
              <a:rPr lang="fr-FR" sz="2000" dirty="0" err="1" smtClean="0"/>
              <a:t>read</a:t>
            </a:r>
            <a:r>
              <a:rPr lang="fr-FR" sz="2000" dirty="0" smtClean="0"/>
              <a:t>-out ASIC</a:t>
            </a:r>
          </a:p>
          <a:p>
            <a:r>
              <a:rPr lang="fr-FR" sz="2000" dirty="0" smtClean="0"/>
              <a:t>First prototype </a:t>
            </a:r>
            <a:r>
              <a:rPr lang="fr-FR" sz="2000" b="1" dirty="0" smtClean="0"/>
              <a:t>EICROC0</a:t>
            </a:r>
            <a:r>
              <a:rPr lang="fr-FR" sz="2000" dirty="0" smtClean="0"/>
              <a:t> to test </a:t>
            </a:r>
            <a:r>
              <a:rPr lang="fr-FR" sz="2000" dirty="0" err="1" smtClean="0"/>
              <a:t>perfomance</a:t>
            </a:r>
            <a:r>
              <a:rPr lang="fr-FR" sz="2000" dirty="0" smtClean="0"/>
              <a:t> with and </a:t>
            </a:r>
            <a:r>
              <a:rPr lang="fr-FR" sz="2000" dirty="0" err="1" smtClean="0"/>
              <a:t>without</a:t>
            </a:r>
            <a:r>
              <a:rPr lang="fr-FR" sz="2000" dirty="0" smtClean="0"/>
              <a:t> </a:t>
            </a:r>
            <a:r>
              <a:rPr lang="fr-FR" sz="2000" dirty="0" err="1" smtClean="0"/>
              <a:t>sensor</a:t>
            </a:r>
            <a:endParaRPr lang="fr-FR" sz="2000" dirty="0" smtClean="0"/>
          </a:p>
          <a:p>
            <a:pPr lvl="1"/>
            <a:r>
              <a:rPr lang="fr-FR" sz="1600" dirty="0" smtClean="0"/>
              <a:t>4x4 pixels / ASIC</a:t>
            </a:r>
          </a:p>
          <a:p>
            <a:pPr lvl="1"/>
            <a:r>
              <a:rPr lang="fr-FR" sz="1600" dirty="0" smtClean="0"/>
              <a:t>~2mW/</a:t>
            </a:r>
            <a:r>
              <a:rPr lang="fr-FR" sz="1600" dirty="0" err="1" smtClean="0"/>
              <a:t>channel</a:t>
            </a:r>
            <a:r>
              <a:rPr lang="fr-FR" sz="1600" dirty="0" smtClean="0"/>
              <a:t> + 4*20mW « </a:t>
            </a:r>
            <a:r>
              <a:rPr lang="fr-FR" sz="1600" dirty="0" err="1" smtClean="0"/>
              <a:t>analog</a:t>
            </a:r>
            <a:r>
              <a:rPr lang="fr-FR" sz="1600" dirty="0" smtClean="0"/>
              <a:t> probe </a:t>
            </a:r>
            <a:r>
              <a:rPr lang="fr-FR" sz="1600" dirty="0" err="1" smtClean="0"/>
              <a:t>preamp</a:t>
            </a:r>
            <a:r>
              <a:rPr lang="fr-FR" sz="1600" dirty="0" smtClean="0"/>
              <a:t> »</a:t>
            </a:r>
          </a:p>
          <a:p>
            <a:r>
              <a:rPr lang="fr-FR" sz="2000" dirty="0" smtClean="0"/>
              <a:t>Final version </a:t>
            </a:r>
            <a:r>
              <a:rPr lang="fr-FR" sz="2000" dirty="0" err="1" smtClean="0"/>
              <a:t>specifications</a:t>
            </a:r>
            <a:r>
              <a:rPr lang="fr-FR" sz="2000" dirty="0" smtClean="0"/>
              <a:t> :</a:t>
            </a:r>
          </a:p>
          <a:p>
            <a:pPr lvl="1"/>
            <a:r>
              <a:rPr lang="fr-FR" sz="1600" dirty="0" smtClean="0"/>
              <a:t>32x32 pixels / ASIC</a:t>
            </a:r>
          </a:p>
          <a:p>
            <a:pPr lvl="1"/>
            <a:r>
              <a:rPr lang="fr-FR" sz="1600" dirty="0" smtClean="0"/>
              <a:t>&lt;1mW/</a:t>
            </a:r>
            <a:r>
              <a:rPr lang="fr-FR" sz="1600" dirty="0" err="1" smtClean="0"/>
              <a:t>channel</a:t>
            </a:r>
            <a:endParaRPr lang="fr-FR" sz="1600" dirty="0" smtClean="0"/>
          </a:p>
          <a:p>
            <a:pPr lvl="1"/>
            <a:r>
              <a:rPr lang="fr-FR" sz="1600" dirty="0" smtClean="0"/>
              <a:t>Charge </a:t>
            </a:r>
            <a:r>
              <a:rPr lang="fr-FR" sz="1600" dirty="0" err="1" smtClean="0"/>
              <a:t>det</a:t>
            </a:r>
            <a:r>
              <a:rPr lang="fr-FR" sz="1600" dirty="0" smtClean="0"/>
              <a:t>. Range 1-50 </a:t>
            </a:r>
            <a:r>
              <a:rPr lang="fr-FR" sz="1600" dirty="0" err="1" smtClean="0"/>
              <a:t>fC</a:t>
            </a:r>
            <a:endParaRPr lang="fr-FR" sz="1600" dirty="0"/>
          </a:p>
          <a:p>
            <a:pPr lvl="1"/>
            <a:r>
              <a:rPr lang="fr-FR" sz="1600" dirty="0" smtClean="0"/>
              <a:t>Timing </a:t>
            </a:r>
            <a:r>
              <a:rPr lang="fr-FR" sz="1600" dirty="0" err="1" smtClean="0"/>
              <a:t>jitter</a:t>
            </a:r>
            <a:r>
              <a:rPr lang="fr-FR" sz="1600" dirty="0" smtClean="0"/>
              <a:t> 15-20 </a:t>
            </a:r>
            <a:r>
              <a:rPr lang="fr-FR" sz="1600" dirty="0" err="1" smtClean="0"/>
              <a:t>ps</a:t>
            </a:r>
            <a:endParaRPr lang="fr-FR" sz="1600" dirty="0" smtClean="0"/>
          </a:p>
          <a:p>
            <a:pPr lvl="1"/>
            <a:r>
              <a:rPr lang="fr-FR" sz="1600" dirty="0" smtClean="0"/>
              <a:t>Input capacitance : C</a:t>
            </a:r>
            <a:r>
              <a:rPr lang="fr-FR" sz="1600" baseline="-25000" dirty="0" smtClean="0"/>
              <a:t>D</a:t>
            </a:r>
            <a:r>
              <a:rPr lang="fr-FR" sz="1600" dirty="0" smtClean="0"/>
              <a:t> = 1-5 pF</a:t>
            </a:r>
            <a:endParaRPr lang="fr-FR" sz="1800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8023" y="764704"/>
            <a:ext cx="4423756" cy="483566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F9F801-877A-B36C-0B64-503A77CE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38" y="4223022"/>
            <a:ext cx="6296191" cy="2205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10125" y="5774421"/>
            <a:ext cx="2899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EICROC0 </a:t>
            </a:r>
            <a:r>
              <a:rPr lang="fr-FR" dirty="0" err="1">
                <a:solidFill>
                  <a:srgbClr val="000000"/>
                </a:solidFill>
              </a:rPr>
              <a:t>L</a:t>
            </a:r>
            <a:r>
              <a:rPr lang="fr-FR" dirty="0" err="1" smtClean="0">
                <a:solidFill>
                  <a:srgbClr val="000000"/>
                </a:solidFill>
              </a:rPr>
              <a:t>ayout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EICROC0 </a:t>
            </a:r>
            <a:r>
              <a:rPr lang="fr-FR" dirty="0" err="1"/>
              <a:t>measurement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@ </a:t>
            </a:r>
            <a:r>
              <a:rPr lang="fr-FR" dirty="0" err="1"/>
              <a:t>IJCLab</a:t>
            </a:r>
            <a:r>
              <a:rPr lang="fr-FR" dirty="0"/>
              <a:t> : </a:t>
            </a:r>
            <a:r>
              <a:rPr lang="fr-FR" dirty="0" err="1"/>
              <a:t>preamplifier</a:t>
            </a:r>
            <a:r>
              <a:rPr lang="fr-FR" dirty="0"/>
              <a:t> output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7365" r="8625" b="2778"/>
          <a:stretch/>
        </p:blipFill>
        <p:spPr>
          <a:xfrm>
            <a:off x="239185" y="1268760"/>
            <a:ext cx="8670471" cy="4680520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9408368" y="1958521"/>
            <a:ext cx="2423592" cy="3300729"/>
          </a:xfrm>
        </p:spPr>
        <p:txBody>
          <a:bodyPr anchor="ctr"/>
          <a:lstStyle/>
          <a:p>
            <a:pPr marL="0" indent="0">
              <a:buNone/>
            </a:pPr>
            <a:r>
              <a:rPr lang="fr-FR" sz="1800" dirty="0" err="1" smtClean="0"/>
              <a:t>Preamp</a:t>
            </a:r>
            <a:r>
              <a:rPr lang="fr-FR" sz="1800" dirty="0" smtClean="0"/>
              <a:t> </a:t>
            </a:r>
            <a:r>
              <a:rPr lang="fr-FR" sz="1800" dirty="0" err="1" smtClean="0"/>
              <a:t>nonlinearities</a:t>
            </a:r>
            <a:r>
              <a:rPr lang="fr-FR" sz="1800" dirty="0" smtClean="0"/>
              <a:t> </a:t>
            </a:r>
            <a:r>
              <a:rPr lang="fr-FR" sz="1800" dirty="0" err="1" smtClean="0"/>
              <a:t>start</a:t>
            </a:r>
            <a:r>
              <a:rPr lang="fr-FR" sz="1800" dirty="0" smtClean="0"/>
              <a:t> </a:t>
            </a:r>
            <a:r>
              <a:rPr lang="fr-FR" sz="1800" dirty="0" err="1" smtClean="0"/>
              <a:t>around</a:t>
            </a:r>
            <a:r>
              <a:rPr lang="fr-FR" sz="1800" dirty="0" smtClean="0"/>
              <a:t> ~10 </a:t>
            </a:r>
            <a:r>
              <a:rPr lang="fr-FR" sz="1800" dirty="0" err="1" smtClean="0"/>
              <a:t>fC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329587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EICROC0 </a:t>
            </a:r>
            <a:r>
              <a:rPr lang="fr-FR" dirty="0" err="1"/>
              <a:t>measurement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@ </a:t>
            </a:r>
            <a:r>
              <a:rPr lang="fr-FR" dirty="0" err="1"/>
              <a:t>IJCLab</a:t>
            </a:r>
            <a:r>
              <a:rPr lang="fr-FR" dirty="0"/>
              <a:t> : </a:t>
            </a:r>
            <a:r>
              <a:rPr lang="fr-FR" dirty="0" err="1"/>
              <a:t>preamplifier</a:t>
            </a:r>
            <a:r>
              <a:rPr lang="fr-FR" dirty="0"/>
              <a:t> output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5561" r="8507" b="4075"/>
          <a:stretch/>
        </p:blipFill>
        <p:spPr>
          <a:xfrm>
            <a:off x="239185" y="1124744"/>
            <a:ext cx="9039774" cy="4896544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GDR DI2I 2024 - </a:t>
            </a:r>
            <a:r>
              <a:rPr lang="fr-FR" dirty="0" err="1" smtClean="0"/>
              <a:t>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9480376" y="2132856"/>
            <a:ext cx="2423592" cy="3300729"/>
          </a:xfrm>
        </p:spPr>
        <p:txBody>
          <a:bodyPr anchor="ctr"/>
          <a:lstStyle/>
          <a:p>
            <a:pPr marL="0" indent="0">
              <a:buNone/>
            </a:pPr>
            <a:r>
              <a:rPr lang="fr-FR" sz="1800" dirty="0" err="1" smtClean="0"/>
              <a:t>Preamp</a:t>
            </a:r>
            <a:r>
              <a:rPr lang="fr-FR" sz="1800" dirty="0" smtClean="0"/>
              <a:t> max amplitude </a:t>
            </a:r>
            <a:r>
              <a:rPr lang="fr-FR" sz="1800" dirty="0" err="1" smtClean="0"/>
              <a:t>reduces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top to </a:t>
            </a:r>
            <a:r>
              <a:rPr lang="fr-FR" sz="1800" dirty="0" err="1" smtClean="0"/>
              <a:t>bottom</a:t>
            </a:r>
            <a:r>
              <a:rPr lang="fr-FR" sz="1800" dirty="0" smtClean="0"/>
              <a:t> of </a:t>
            </a:r>
            <a:r>
              <a:rPr lang="fr-FR" sz="1800" dirty="0" err="1" smtClean="0"/>
              <a:t>column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842582118"/>
      </p:ext>
    </p:extLst>
  </p:cSld>
  <p:clrMapOvr>
    <a:masterClrMapping/>
  </p:clrMapOvr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2994</TotalTime>
  <Words>770</Words>
  <Application>Microsoft Office PowerPoint</Application>
  <PresentationFormat>Grand écran</PresentationFormat>
  <Paragraphs>141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Arial-BoldMT</vt:lpstr>
      <vt:lpstr>Calibri</vt:lpstr>
      <vt:lpstr>Cambria</vt:lpstr>
      <vt:lpstr>Symbol</vt:lpstr>
      <vt:lpstr>Times New Roman</vt:lpstr>
      <vt:lpstr>OMEGA</vt:lpstr>
      <vt:lpstr> EICROC : an ASIC to read-out AC-LGAD sensors for the Electron-Ion Collider (EIC) </vt:lpstr>
      <vt:lpstr>    Summary</vt:lpstr>
      <vt:lpstr>ePIC Experiment @ EIC - Overview</vt:lpstr>
      <vt:lpstr>ePIC Experiment – Roman Pots</vt:lpstr>
      <vt:lpstr>AC-LGAD detectors</vt:lpstr>
      <vt:lpstr>ALTIROC : a DC-LGAD read-out chip</vt:lpstr>
      <vt:lpstr>EICROC : Overview</vt:lpstr>
      <vt:lpstr>EICROC0 measurement results @ IJCLab : preamplifier output</vt:lpstr>
      <vt:lpstr>EICROC0 measurement results @ IJCLab : preamplifier output</vt:lpstr>
      <vt:lpstr>EICROC0 measurement results @ Omega : discriminator threshold sweep</vt:lpstr>
      <vt:lpstr>EICROC0 measurement results @ Omega : min. charge &amp; noise per channel</vt:lpstr>
      <vt:lpstr>EICROC0 measurement results @ IJCLab : preamplifier output</vt:lpstr>
      <vt:lpstr>EICROC0 measurement results @ Omega : TDC jitter &amp; ADC linearity</vt:lpstr>
      <vt:lpstr>    EICROC : Status &amp; perspectives</vt:lpstr>
      <vt:lpstr>Thank you for your attention!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Adrien Verplancke</cp:lastModifiedBy>
  <cp:revision>1781</cp:revision>
  <cp:lastPrinted>2020-01-21T09:58:18Z</cp:lastPrinted>
  <dcterms:created xsi:type="dcterms:W3CDTF">2013-06-17T16:24:05Z</dcterms:created>
  <dcterms:modified xsi:type="dcterms:W3CDTF">2024-06-24T07:59:51Z</dcterms:modified>
</cp:coreProperties>
</file>