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3" r:id="rId1"/>
  </p:sldMasterIdLst>
  <p:notesMasterIdLst>
    <p:notesMasterId r:id="rId26"/>
  </p:notesMasterIdLst>
  <p:handoutMasterIdLst>
    <p:handoutMasterId r:id="rId27"/>
  </p:handoutMasterIdLst>
  <p:sldIdLst>
    <p:sldId id="1254" r:id="rId2"/>
    <p:sldId id="1857" r:id="rId3"/>
    <p:sldId id="1862" r:id="rId4"/>
    <p:sldId id="462" r:id="rId5"/>
    <p:sldId id="461" r:id="rId6"/>
    <p:sldId id="1863" r:id="rId7"/>
    <p:sldId id="1610" r:id="rId8"/>
    <p:sldId id="1855" r:id="rId9"/>
    <p:sldId id="1856" r:id="rId10"/>
    <p:sldId id="1643" r:id="rId11"/>
    <p:sldId id="1624" r:id="rId12"/>
    <p:sldId id="1561" r:id="rId13"/>
    <p:sldId id="1657" r:id="rId14"/>
    <p:sldId id="1842" r:id="rId15"/>
    <p:sldId id="1843" r:id="rId16"/>
    <p:sldId id="1853" r:id="rId17"/>
    <p:sldId id="264" r:id="rId18"/>
    <p:sldId id="1607" r:id="rId19"/>
    <p:sldId id="1846" r:id="rId20"/>
    <p:sldId id="1751" r:id="rId21"/>
    <p:sldId id="1362" r:id="rId22"/>
    <p:sldId id="1848" r:id="rId23"/>
    <p:sldId id="1487" r:id="rId24"/>
    <p:sldId id="1642" r:id="rId25"/>
  </p:sldIdLst>
  <p:sldSz cx="10668000" cy="7505700"/>
  <p:notesSz cx="7104063" cy="10234613"/>
  <p:defaultTextStyle>
    <a:defPPr>
      <a:defRPr lang="en-GB"/>
    </a:defPPr>
    <a:lvl1pPr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1pPr>
    <a:lvl2pPr marL="4556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2pPr>
    <a:lvl3pPr marL="9128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3pPr>
    <a:lvl4pPr marL="13700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4pPr>
    <a:lvl5pPr marL="18272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22" userDrawn="1">
          <p15:clr>
            <a:srgbClr val="A4A3A4"/>
          </p15:clr>
        </p15:guide>
        <p15:guide id="2" pos="20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3399"/>
    <a:srgbClr val="3E7B29"/>
    <a:srgbClr val="FF3300"/>
    <a:srgbClr val="FF33CC"/>
    <a:srgbClr val="AE0271"/>
    <a:srgbClr val="FF6600"/>
    <a:srgbClr val="C49500"/>
    <a:srgbClr val="FF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441" autoAdjust="0"/>
  </p:normalViewPr>
  <p:slideViewPr>
    <p:cSldViewPr showGuides="1">
      <p:cViewPr varScale="1">
        <p:scale>
          <a:sx n="67" d="100"/>
          <a:sy n="67" d="100"/>
        </p:scale>
        <p:origin x="756" y="48"/>
      </p:cViewPr>
      <p:guideLst>
        <p:guide orient="horz" pos="2069"/>
        <p:guide pos="3360"/>
      </p:guideLst>
    </p:cSldViewPr>
  </p:slideViewPr>
  <p:outlineViewPr>
    <p:cViewPr>
      <p:scale>
        <a:sx n="25" d="100"/>
        <a:sy n="25" d="100"/>
      </p:scale>
      <p:origin x="0" y="-9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844"/>
    </p:cViewPr>
  </p:sorterViewPr>
  <p:notesViewPr>
    <p:cSldViewPr showGuides="1">
      <p:cViewPr varScale="1">
        <p:scale>
          <a:sx n="54" d="100"/>
          <a:sy n="54" d="100"/>
        </p:scale>
        <p:origin x="1938" y="96"/>
      </p:cViewPr>
      <p:guideLst>
        <p:guide orient="horz" pos="2722"/>
        <p:guide pos="200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387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t" anchorCtr="0" compatLnSpc="1">
            <a:prstTxWarp prst="textNoShape">
              <a:avLst/>
            </a:prstTxWarp>
          </a:bodyPr>
          <a:lstStyle>
            <a:lvl1pPr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542" y="0"/>
            <a:ext cx="307864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t" anchorCtr="0" compatLnSpc="1">
            <a:prstTxWarp prst="textNoShape">
              <a:avLst/>
            </a:prstTxWarp>
          </a:bodyPr>
          <a:lstStyle>
            <a:lvl1pPr algn="r"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01217"/>
            <a:ext cx="3073874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b" anchorCtr="0" compatLnSpc="1">
            <a:prstTxWarp prst="textNoShape">
              <a:avLst/>
            </a:prstTxWarp>
          </a:bodyPr>
          <a:lstStyle>
            <a:lvl1pPr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542" y="9701217"/>
            <a:ext cx="307864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b" anchorCtr="0" compatLnSpc="1">
            <a:prstTxWarp prst="textNoShape">
              <a:avLst/>
            </a:prstTxWarp>
          </a:bodyPr>
          <a:lstStyle>
            <a:lvl1pPr algn="r"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8F09766-7067-45DC-B5D5-53D9C24BDCD0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72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6114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2069" y="0"/>
            <a:ext cx="309134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95338"/>
            <a:ext cx="5441950" cy="382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791" y="4864099"/>
            <a:ext cx="5215259" cy="462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8204"/>
            <a:ext cx="3096114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2069" y="9728204"/>
            <a:ext cx="309134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AD16F393-F4CF-4B19-A539-2AADFC821FBA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74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1363" indent="-28416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14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5986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58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963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1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1012825"/>
            <a:ext cx="5180012" cy="36449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8119" y="5010236"/>
            <a:ext cx="5117642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7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83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pitchFamily="2" charset="2"/>
              <a:buNone/>
              <a:tabLst/>
              <a:defRPr/>
            </a:pPr>
            <a:fld id="{AD16F393-F4CF-4B19-A539-2AADFC821FB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83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Bats" pitchFamily="2" charset="2"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2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48B92-27D4-40D6-BCBE-B1A7833D59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917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1012825"/>
            <a:ext cx="5180012" cy="36449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8119" y="5010236"/>
            <a:ext cx="5117642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09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9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83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pitchFamily="2" charset="2"/>
              <a:buNone/>
              <a:tabLst/>
              <a:defRPr/>
            </a:pPr>
            <a:fld id="{AD16F393-F4CF-4B19-A539-2AADFC821FB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83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Bats" pitchFamily="2" charset="2"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83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83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Bats" pitchFamily="2" charset="2"/>
              <a:buNone/>
              <a:tabLst/>
              <a:defRPr/>
            </a:pPr>
            <a:fld id="{AD16F393-F4CF-4B19-A539-2AADFC821FB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83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Bats" pitchFamily="2" charset="2"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15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2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52E6AD-D763-48F7-BD0B-EAA23BC4AD5A}" type="slidenum">
              <a:rPr lang="fr-FR" altLang="fr-FR">
                <a:solidFill>
                  <a:srgbClr val="3333CC"/>
                </a:solidFill>
              </a:rPr>
              <a:pPr/>
              <a:t>21</a:t>
            </a:fld>
            <a:endParaRPr lang="fr-FR" altLang="fr-FR">
              <a:solidFill>
                <a:srgbClr val="3333CC"/>
              </a:solidFill>
            </a:endParaRPr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46150" y="830263"/>
            <a:ext cx="5827713" cy="4100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2633" y="5192270"/>
            <a:ext cx="6176318" cy="49196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045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Placeholder 8"/>
          <p:cNvSpPr>
            <a:spLocks noGrp="1"/>
          </p:cNvSpPr>
          <p:nvPr>
            <p:ph type="ctrTitle"/>
          </p:nvPr>
        </p:nvSpPr>
        <p:spPr>
          <a:xfrm>
            <a:off x="800100" y="1851819"/>
            <a:ext cx="9067800" cy="1671085"/>
          </a:xfrm>
        </p:spPr>
        <p:txBody>
          <a:bodyPr/>
          <a:lstStyle>
            <a:lvl1pPr>
              <a:defRPr sz="4000" smtClean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 style du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191491" name="Text Placeholder 29"/>
          <p:cNvSpPr>
            <a:spLocks noGrp="1"/>
          </p:cNvSpPr>
          <p:nvPr>
            <p:ph type="subTitle" idx="1"/>
          </p:nvPr>
        </p:nvSpPr>
        <p:spPr>
          <a:xfrm>
            <a:off x="379798" y="4098011"/>
            <a:ext cx="9908404" cy="2737763"/>
          </a:xfrm>
        </p:spPr>
        <p:txBody>
          <a:bodyPr>
            <a:normAutofit/>
          </a:bodyPr>
          <a:lstStyle>
            <a:lvl1pPr marL="0" indent="0" algn="ctr">
              <a:buFont typeface="Wingdings" pitchFamily="2" charset="2"/>
              <a:buNone/>
              <a:defRPr sz="2400" smtClean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 style des sous-</a:t>
            </a:r>
            <a:r>
              <a:rPr lang="en-US" noProof="0" dirty="0" err="1"/>
              <a:t>titres</a:t>
            </a:r>
            <a:r>
              <a:rPr lang="en-US" noProof="0" dirty="0"/>
              <a:t> du masque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835775"/>
            <a:ext cx="2489200" cy="520700"/>
          </a:xfrm>
        </p:spPr>
        <p:txBody>
          <a:bodyPr/>
          <a:lstStyle>
            <a:lvl1pPr algn="l" eaLnBrk="1" latinLnBrk="0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 kumimoji="0" sz="1400" baseline="0" smtClean="0">
                <a:solidFill>
                  <a:srgbClr val="0066FF"/>
                </a:solidFill>
                <a:latin typeface="Arial" charset="0"/>
              </a:defRPr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644900" y="6835775"/>
            <a:ext cx="3378200" cy="520700"/>
          </a:xfrm>
        </p:spPr>
        <p:txBody>
          <a:bodyPr/>
          <a:lstStyle>
            <a:lvl1pPr>
              <a:defRPr sz="1400" i="0" baseline="0">
                <a:solidFill>
                  <a:srgbClr val="0066FF"/>
                </a:solidFill>
              </a:defRPr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645400" y="6835775"/>
            <a:ext cx="2489200" cy="520700"/>
          </a:xfrm>
        </p:spPr>
        <p:txBody>
          <a:bodyPr/>
          <a:lstStyle>
            <a:lvl1pPr algn="r" eaLnBrk="1" latinLnBrk="0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 kumimoji="0" sz="1400" baseline="0">
                <a:solidFill>
                  <a:srgbClr val="0066FF"/>
                </a:solidFill>
                <a:latin typeface="Arial" charset="0"/>
              </a:defRPr>
            </a:lvl1pPr>
          </a:lstStyle>
          <a:p>
            <a:pPr>
              <a:defRPr/>
            </a:pPr>
            <a:fld id="{1DEC5EB5-7816-4C0B-BF8C-165463C4FF42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91496" name="Line 8"/>
          <p:cNvSpPr>
            <a:spLocks noChangeShapeType="1"/>
          </p:cNvSpPr>
          <p:nvPr userDrawn="1"/>
        </p:nvSpPr>
        <p:spPr bwMode="auto">
          <a:xfrm>
            <a:off x="533400" y="3810457"/>
            <a:ext cx="96012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3848" tIns="51924" rIns="103848" bIns="51924"/>
          <a:lstStyle/>
          <a:p>
            <a:endParaRPr lang="en-US"/>
          </a:p>
        </p:txBody>
      </p:sp>
      <p:sp>
        <p:nvSpPr>
          <p:cNvPr id="191497" name="Line 9"/>
          <p:cNvSpPr>
            <a:spLocks noChangeShapeType="1"/>
          </p:cNvSpPr>
          <p:nvPr userDrawn="1"/>
        </p:nvSpPr>
        <p:spPr bwMode="auto">
          <a:xfrm>
            <a:off x="552450" y="1621391"/>
            <a:ext cx="96012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3848" tIns="51924" rIns="103848" bIns="51924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3A28-48E2-4CAE-9B10-3100FC5CCBFD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56308"/>
            <a:ext cx="9601200" cy="52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1924" rIns="0" bIns="36000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91763" y="699679"/>
            <a:ext cx="10484474" cy="6279164"/>
          </a:xfrm>
        </p:spPr>
        <p:txBody>
          <a:bodyPr/>
          <a:lstStyle>
            <a:lvl1pPr marL="432000" indent="-432000">
              <a:lnSpc>
                <a:spcPct val="100000"/>
              </a:lnSpc>
              <a:spcBef>
                <a:spcPts val="1200"/>
              </a:spcBef>
              <a:defRPr sz="1800" b="0">
                <a:latin typeface="+mj-lt"/>
              </a:defRPr>
            </a:lvl1pPr>
            <a:lvl2pPr marL="720000" indent="-279400">
              <a:buFont typeface="Arial Unicode MS" panose="020B0604020202020204" pitchFamily="34" charset="-128"/>
              <a:buChar char="━"/>
              <a:defRPr sz="1800">
                <a:latin typeface="+mj-lt"/>
              </a:defRPr>
            </a:lvl2pPr>
            <a:lvl3pPr marL="1038225" indent="-279400">
              <a:buFont typeface="Arial Unicode MS" panose="020B0604020202020204" pitchFamily="34" charset="-128"/>
              <a:buChar char="━"/>
              <a:defRPr sz="18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5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3A28-48E2-4CAE-9B10-3100FC5CCBFD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56308"/>
            <a:ext cx="9601200" cy="52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1924" rIns="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91763" y="4501741"/>
            <a:ext cx="10484474" cy="2477101"/>
          </a:xfrm>
        </p:spPr>
        <p:txBody>
          <a:bodyPr/>
          <a:lstStyle>
            <a:lvl1pPr marL="432000" indent="-432000">
              <a:lnSpc>
                <a:spcPct val="100000"/>
              </a:lnSpc>
              <a:defRPr sz="1800"/>
            </a:lvl1pPr>
            <a:lvl2pPr marL="720000" indent="-279400">
              <a:buFont typeface="Arial Unicode MS" panose="020B0604020202020204" pitchFamily="34" charset="-128"/>
              <a:buChar char="━"/>
              <a:defRPr sz="1600"/>
            </a:lvl2pPr>
            <a:lvl3pPr marL="1038225" indent="-279400">
              <a:buFont typeface="Arial Unicode MS" panose="020B0604020202020204" pitchFamily="34" charset="-128"/>
              <a:buChar char="━"/>
              <a:defRPr sz="14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0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70" y="8396"/>
            <a:ext cx="10369260" cy="748890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083716" cy="6048543"/>
          </a:xfrm>
        </p:spPr>
        <p:txBody>
          <a:bodyPr/>
          <a:lstStyle>
            <a:lvl1pPr marL="360000" indent="-360000">
              <a:buFont typeface="Arial Unicode MS" panose="020B0604020202020204" pitchFamily="34" charset="-128"/>
              <a:buChar char="■"/>
              <a:defRPr sz="1800"/>
            </a:lvl1pPr>
            <a:lvl2pPr>
              <a:defRPr sz="1800"/>
            </a:lvl2pPr>
            <a:lvl3pPr>
              <a:defRPr sz="1800"/>
            </a:lvl3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012" y="8396"/>
            <a:ext cx="9639588" cy="748890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334000" y="872500"/>
            <a:ext cx="5184630" cy="6106151"/>
          </a:xfrm>
        </p:spPr>
        <p:txBody>
          <a:bodyPr/>
          <a:lstStyle>
            <a:lvl1pPr marL="360000" indent="-360000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15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396"/>
            <a:ext cx="9601200" cy="576069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545208" y="757502"/>
            <a:ext cx="4858208" cy="622114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149370" y="757503"/>
            <a:ext cx="5184630" cy="6221148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4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396"/>
            <a:ext cx="9601200" cy="576069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545208" y="5020204"/>
            <a:ext cx="4858208" cy="1958447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149370" y="5020205"/>
            <a:ext cx="5184630" cy="1958446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4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. Text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69" y="8396"/>
            <a:ext cx="10426867" cy="69128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9369" y="872526"/>
            <a:ext cx="5242237" cy="610612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5679641" y="4328920"/>
            <a:ext cx="4896596" cy="2649922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0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D638A1-5AB2-4E5F-AB48-CD1D174D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9610"/>
            <a:ext cx="9201150" cy="774616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38585-D1DD-4A66-A6D0-B14666C4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540737-43A0-452E-A05A-93B93DE39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June 19-2024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38296E-22B0-47F8-B4C6-4FEA9700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0C3803-8E54-4712-81FA-CCE6F866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00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8396"/>
            <a:ext cx="9601200" cy="58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331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149370" y="814893"/>
            <a:ext cx="10369260" cy="616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7151688"/>
            <a:ext cx="1689100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741613" y="7151688"/>
            <a:ext cx="5761037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i="1"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245600" y="7151688"/>
            <a:ext cx="889000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>
                <a:solidFill>
                  <a:schemeClr val="accent2"/>
                </a:solidFill>
                <a:latin typeface="Arial" charset="0"/>
              </a:defRPr>
            </a:lvl1pPr>
          </a:lstStyle>
          <a:p>
            <a:fld id="{EA2B979C-5126-42D9-A339-F1A1447A43F3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3331" name="Text Box 19"/>
          <p:cNvSpPr txBox="1">
            <a:spLocks noChangeArrowheads="1"/>
          </p:cNvSpPr>
          <p:nvPr userDrawn="1"/>
        </p:nvSpPr>
        <p:spPr bwMode="auto">
          <a:xfrm>
            <a:off x="968375" y="6494463"/>
            <a:ext cx="9318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3848" tIns="51924" rIns="103848" bIns="51924">
            <a:spAutoFit/>
          </a:bodyPr>
          <a:lstStyle>
            <a:lvl1pPr marL="725488" indent="-279400">
              <a:defRPr sz="2200">
                <a:solidFill>
                  <a:srgbClr val="000099"/>
                </a:solidFill>
                <a:latin typeface="Comic Sans MS" pitchFamily="66" charset="0"/>
              </a:defRPr>
            </a:lvl1pPr>
            <a:lvl2pPr>
              <a:defRPr sz="2200">
                <a:solidFill>
                  <a:srgbClr val="000099"/>
                </a:solidFill>
                <a:latin typeface="Comic Sans MS" pitchFamily="66" charset="0"/>
              </a:defRPr>
            </a:lvl2pPr>
            <a:lvl3pPr>
              <a:defRPr sz="2200">
                <a:solidFill>
                  <a:srgbClr val="000099"/>
                </a:solidFill>
                <a:latin typeface="Comic Sans MS" pitchFamily="66" charset="0"/>
              </a:defRPr>
            </a:lvl3pPr>
            <a:lvl4pPr>
              <a:defRPr sz="2200">
                <a:solidFill>
                  <a:srgbClr val="000099"/>
                </a:solidFill>
                <a:latin typeface="Comic Sans MS" pitchFamily="66" charset="0"/>
              </a:defRPr>
            </a:lvl4pPr>
            <a:lvl5pPr>
              <a:defRPr sz="2200">
                <a:solidFill>
                  <a:srgbClr val="000099"/>
                </a:solidFill>
                <a:latin typeface="Comic Sans MS" pitchFamily="66" charset="0"/>
              </a:defRPr>
            </a:lvl5pPr>
            <a:lvl6pPr marL="22844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6pPr>
            <a:lvl7pPr marL="27416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7pPr>
            <a:lvl8pPr marL="31988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8pPr>
            <a:lvl9pPr marL="36560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9pPr>
          </a:lstStyle>
          <a:p>
            <a:endParaRPr lang="en-US" sz="12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" y="-8980"/>
            <a:ext cx="619324" cy="7464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263C9D-1E7D-42EE-989E-56AFECAD67B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326" y="18017"/>
            <a:ext cx="1871514" cy="623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3" r:id="rId2"/>
    <p:sldLayoutId id="2147483744" r:id="rId3"/>
    <p:sldLayoutId id="2147483738" r:id="rId4"/>
    <p:sldLayoutId id="2147483743" r:id="rId5"/>
    <p:sldLayoutId id="2147483774" r:id="rId6"/>
    <p:sldLayoutId id="2147483791" r:id="rId7"/>
    <p:sldLayoutId id="2147483742" r:id="rId8"/>
    <p:sldLayoutId id="2147483792" r:id="rId9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99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■"/>
        <a:defRPr sz="1800" b="0" kern="1200">
          <a:solidFill>
            <a:schemeClr val="tx1"/>
          </a:solidFill>
          <a:latin typeface="+mj-lt"/>
          <a:ea typeface="+mn-ea"/>
          <a:cs typeface="Calibri Light" panose="020F0302020204030204" pitchFamily="34" charset="0"/>
        </a:defRPr>
      </a:lvl1pPr>
      <a:lvl2pPr marL="783500" indent="-342900" algn="l" rtl="0" eaLnBrk="0" fontAlgn="base" hangingPunct="0"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━"/>
        <a:defRPr sz="1800" kern="1200">
          <a:solidFill>
            <a:srgbClr val="000099"/>
          </a:solidFill>
          <a:latin typeface="+mj-lt"/>
          <a:ea typeface="+mn-ea"/>
          <a:cs typeface="Calibri Light" panose="020F0302020204030204" pitchFamily="34" charset="0"/>
        </a:defRPr>
      </a:lvl2pPr>
      <a:lvl3pPr marL="1038225" indent="-279400" algn="l" rtl="0" eaLnBrk="0" fontAlgn="base" hangingPunct="0"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━"/>
        <a:defRPr sz="1800" kern="1200">
          <a:solidFill>
            <a:srgbClr val="000099"/>
          </a:solidFill>
          <a:latin typeface="+mj-lt"/>
          <a:ea typeface="+mn-ea"/>
          <a:cs typeface="Calibri Light" panose="020F0302020204030204" pitchFamily="34" charset="0"/>
        </a:defRPr>
      </a:lvl3pPr>
      <a:lvl4pPr marL="1349375" indent="-238125" algn="l" rtl="0" eaLnBrk="0" fontAlgn="base" hangingPunct="0">
        <a:spcBef>
          <a:spcPct val="50000"/>
        </a:spcBef>
        <a:spcAft>
          <a:spcPct val="0"/>
        </a:spcAft>
        <a:buClr>
          <a:srgbClr val="0000CC"/>
        </a:buClr>
        <a:buChar char="•"/>
        <a:defRPr sz="1800" kern="1200">
          <a:solidFill>
            <a:srgbClr val="000099"/>
          </a:solidFill>
          <a:latin typeface="+mj-lt"/>
          <a:ea typeface="+mn-ea"/>
          <a:cs typeface="Calibri Light" panose="020F0302020204030204" pitchFamily="34" charset="0"/>
        </a:defRPr>
      </a:lvl4pPr>
      <a:lvl5pPr marL="1660525" indent="-238125" algn="l" rtl="0" eaLnBrk="0" fontAlgn="base" hangingPunct="0">
        <a:spcBef>
          <a:spcPct val="50000"/>
        </a:spcBef>
        <a:spcAft>
          <a:spcPct val="0"/>
        </a:spcAft>
        <a:buClr>
          <a:srgbClr val="0000CC"/>
        </a:buClr>
        <a:buChar char="•"/>
        <a:defRPr sz="1800" kern="1200">
          <a:solidFill>
            <a:srgbClr val="000099"/>
          </a:solidFill>
          <a:latin typeface="+mj-lt"/>
          <a:ea typeface="+mn-ea"/>
          <a:cs typeface="Calibri Light" panose="020F0302020204030204" pitchFamily="34" charset="0"/>
        </a:defRPr>
      </a:lvl5pPr>
      <a:lvl6pPr marL="1973120" indent="-23885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80817" indent="-2076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2362" indent="-207697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803907" indent="-2076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92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384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577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769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962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154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346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539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emi2i.in2p3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indico.in2p3.fr/event/29824/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indico.in2p3.fr/event/33079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Développement d'</a:t>
            </a:r>
            <a:r>
              <a:rPr lang="fr-FR" dirty="0" err="1"/>
              <a:t>ASICs</a:t>
            </a:r>
            <a:r>
              <a:rPr lang="fr-FR" dirty="0"/>
              <a:t> de lecture des pixels dans les futurs collisionneurs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346" name="Rectangle 10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Marlon </a:t>
            </a:r>
            <a:r>
              <a:rPr lang="en-US" dirty="0" err="1"/>
              <a:t>Barbero</a:t>
            </a:r>
            <a:r>
              <a:rPr lang="en-US" dirty="0"/>
              <a:t>, </a:t>
            </a:r>
            <a:r>
              <a:rPr lang="en-US" dirty="0" err="1"/>
              <a:t>Roua</a:t>
            </a:r>
            <a:r>
              <a:rPr lang="en-US" dirty="0"/>
              <a:t> </a:t>
            </a:r>
            <a:r>
              <a:rPr lang="en-US" dirty="0" err="1"/>
              <a:t>Boudagga</a:t>
            </a:r>
            <a:r>
              <a:rPr lang="en-US" dirty="0"/>
              <a:t>, Denis </a:t>
            </a:r>
            <a:r>
              <a:rPr lang="en-US" dirty="0" err="1"/>
              <a:t>Fougeron</a:t>
            </a:r>
            <a:r>
              <a:rPr lang="en-US" dirty="0"/>
              <a:t>, Eva Joly, </a:t>
            </a:r>
            <a:r>
              <a:rPr lang="en-US" u="sng" dirty="0"/>
              <a:t>Mohsine </a:t>
            </a:r>
            <a:r>
              <a:rPr lang="en-US" u="sng" dirty="0" err="1"/>
              <a:t>Menouni</a:t>
            </a:r>
            <a:endParaRPr lang="en-US" u="sng" dirty="0"/>
          </a:p>
          <a:p>
            <a:endParaRPr lang="en-US" dirty="0"/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CPPM - Aix-Marseille Univ, France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/>
              <a:t>MI2I –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Micro-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électronique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des 2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infinis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dirty="0"/>
              <a:t>Réunion du GDR DI2I </a:t>
            </a:r>
          </a:p>
          <a:p>
            <a:r>
              <a:rPr lang="fr-FR" dirty="0"/>
              <a:t>            </a:t>
            </a:r>
            <a:r>
              <a:rPr lang="fr-FR" dirty="0" err="1"/>
              <a:t>IJCLab</a:t>
            </a:r>
            <a:r>
              <a:rPr lang="fr-FR" dirty="0"/>
              <a:t> – Orsay - </a:t>
            </a:r>
            <a:r>
              <a:rPr lang="en-US" dirty="0"/>
              <a:t>France, </a:t>
            </a:r>
            <a:r>
              <a:rPr lang="fr-FR" dirty="0"/>
              <a:t>du 24 Juin au 26 Juin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" y="50"/>
            <a:ext cx="855119" cy="10306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5A3340-9B98-41B7-82E7-8404DD494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60" y="0"/>
            <a:ext cx="2889496" cy="9898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C55CCC-871C-4541-A946-B4789F514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15" y="116446"/>
            <a:ext cx="2181975" cy="727325"/>
          </a:xfrm>
          <a:prstGeom prst="rect">
            <a:avLst/>
          </a:prstGeom>
        </p:spPr>
      </p:pic>
      <p:pic>
        <p:nvPicPr>
          <p:cNvPr id="8" name="Image 7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EF8047D1-8FDE-403E-82CF-413DA6EA8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767" y="0"/>
            <a:ext cx="2983947" cy="9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1121B66F-5A06-4D79-86C8-6AF36FA1FF5D}"/>
              </a:ext>
            </a:extLst>
          </p:cNvPr>
          <p:cNvGrpSpPr/>
          <p:nvPr/>
        </p:nvGrpSpPr>
        <p:grpSpPr>
          <a:xfrm>
            <a:off x="6089823" y="3788854"/>
            <a:ext cx="3900202" cy="2128220"/>
            <a:chOff x="3921060" y="3254468"/>
            <a:chExt cx="6597570" cy="3600091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7FFCDD66-98EC-4137-BEFD-FE6AF0973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1060" y="3254468"/>
              <a:ext cx="6597570" cy="360009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71E5CA-F1FB-4470-8057-724396251165}"/>
                </a:ext>
              </a:extLst>
            </p:cNvPr>
            <p:cNvSpPr/>
            <p:nvPr/>
          </p:nvSpPr>
          <p:spPr>
            <a:xfrm>
              <a:off x="3921060" y="5553050"/>
              <a:ext cx="2781092" cy="79208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effects of timing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78B137B-5736-43FE-88DA-1B028767C31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3058363"/>
            <a:ext cx="5083716" cy="3920287"/>
          </a:xfrm>
        </p:spPr>
        <p:txBody>
          <a:bodyPr/>
          <a:lstStyle/>
          <a:p>
            <a:r>
              <a:rPr lang="en-US" sz="1600" b="1" dirty="0"/>
              <a:t>Pile-Up (PU) </a:t>
            </a:r>
            <a:r>
              <a:rPr lang="en-US" sz="1600" dirty="0"/>
              <a:t>level increase for the </a:t>
            </a:r>
            <a:r>
              <a:rPr lang="en-US" sz="1600" b="1" dirty="0"/>
              <a:t>HL-LHC</a:t>
            </a:r>
          </a:p>
          <a:p>
            <a:pPr lvl="1"/>
            <a:r>
              <a:rPr lang="en-US" sz="1600" dirty="0"/>
              <a:t>PU average of 200 during HL-LHC (5-10 × LHC)</a:t>
            </a:r>
          </a:p>
          <a:p>
            <a:pPr lvl="1"/>
            <a:r>
              <a:rPr lang="en-US" sz="1600" dirty="0"/>
              <a:t>PU adds a new level of ambiguity to the reconstruction process</a:t>
            </a:r>
          </a:p>
          <a:p>
            <a:pPr lvl="1"/>
            <a:r>
              <a:rPr lang="en-US" sz="1600" dirty="0"/>
              <a:t>When </a:t>
            </a:r>
            <a:r>
              <a:rPr lang="en-US" sz="1600" b="1" dirty="0"/>
              <a:t>timing information is available for the tracks</a:t>
            </a:r>
            <a:r>
              <a:rPr lang="en-US" sz="1600" dirty="0"/>
              <a:t>, the association of track to vertices becomes less ambiguous</a:t>
            </a:r>
          </a:p>
          <a:p>
            <a:r>
              <a:rPr lang="en-US" sz="1600" b="1" dirty="0"/>
              <a:t>4D tracking</a:t>
            </a:r>
          </a:p>
          <a:p>
            <a:pPr lvl="1"/>
            <a:r>
              <a:rPr lang="en-US" sz="1600" dirty="0"/>
              <a:t>Using </a:t>
            </a:r>
            <a:r>
              <a:rPr lang="en-US" sz="1600" b="1" dirty="0"/>
              <a:t>timing at each layer </a:t>
            </a:r>
            <a:r>
              <a:rPr lang="en-US" sz="1600" dirty="0"/>
              <a:t>along the tracks</a:t>
            </a:r>
          </a:p>
          <a:p>
            <a:pPr lvl="1"/>
            <a:r>
              <a:rPr lang="en-US" sz="1600" dirty="0"/>
              <a:t>For the rate of 200 PU events/BC</a:t>
            </a:r>
          </a:p>
          <a:p>
            <a:pPr lvl="2"/>
            <a:r>
              <a:rPr lang="en-US" sz="1600" dirty="0"/>
              <a:t>Timing </a:t>
            </a:r>
            <a:r>
              <a:rPr lang="en-US" sz="1600" b="1" dirty="0"/>
              <a:t>resolutions of 30 </a:t>
            </a:r>
            <a:r>
              <a:rPr lang="en-US" sz="1600" b="1" dirty="0" err="1"/>
              <a:t>ps</a:t>
            </a:r>
            <a:r>
              <a:rPr lang="en-US" sz="1600" b="1" dirty="0"/>
              <a:t> </a:t>
            </a:r>
            <a:r>
              <a:rPr lang="en-US" sz="1600" dirty="0"/>
              <a:t>is expected to </a:t>
            </a:r>
            <a:r>
              <a:rPr lang="en-US" sz="1600" b="1" dirty="0"/>
              <a:t>reduce by a factor of 5 </a:t>
            </a:r>
            <a:r>
              <a:rPr lang="en-US" sz="1600" dirty="0"/>
              <a:t>the number of pileup tracks per primary vertex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600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9DF7055F-38A4-46EC-AF48-2EE8FBF7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BE727B43-69D4-4BC9-A3A4-3FC517FF0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11107-A26D-441E-B5B0-96B24E3B9705}"/>
              </a:ext>
            </a:extLst>
          </p:cNvPr>
          <p:cNvSpPr/>
          <p:nvPr/>
        </p:nvSpPr>
        <p:spPr>
          <a:xfrm>
            <a:off x="6090084" y="2970705"/>
            <a:ext cx="453650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MR12"/>
              </a:rPr>
              <a:t>Investigating the impact of 4D Tracking in ATLAS Beyond Run 4,</a:t>
            </a:r>
          </a:p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MR12"/>
              </a:rPr>
              <a:t>Tech. rep., CERN, Geneva (2023),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MTT12"/>
              </a:rPr>
              <a:t>ttps://cds.cern.ch/record/2870326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7F9730B-4DF6-4976-829F-E18A11D9E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20" y="752211"/>
            <a:ext cx="2543899" cy="221849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C56A7D0-6578-4F4A-A967-97429B3F7E14}"/>
              </a:ext>
            </a:extLst>
          </p:cNvPr>
          <p:cNvGrpSpPr/>
          <p:nvPr/>
        </p:nvGrpSpPr>
        <p:grpSpPr>
          <a:xfrm>
            <a:off x="402179" y="716708"/>
            <a:ext cx="2286363" cy="2304256"/>
            <a:chOff x="402179" y="3883421"/>
            <a:chExt cx="2286363" cy="230425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C22D4CB-6F8C-4D9C-A818-E0018321B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79" y="3883421"/>
              <a:ext cx="2286363" cy="230425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322D69-0707-46F7-A09A-F5F7F506C913}"/>
                </a:ext>
              </a:extLst>
            </p:cNvPr>
            <p:cNvSpPr/>
            <p:nvPr/>
          </p:nvSpPr>
          <p:spPr>
            <a:xfrm>
              <a:off x="953970" y="4135449"/>
              <a:ext cx="130651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+mj-lt"/>
                </a:rPr>
                <a:t>Without track-timing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A0C3E84-B153-408E-B89A-17CF1C0AB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89" y="752211"/>
            <a:ext cx="2614974" cy="22634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D44E1B-A193-4513-9012-C0B7A064F0CE}"/>
              </a:ext>
            </a:extLst>
          </p:cNvPr>
          <p:cNvSpPr/>
          <p:nvPr/>
        </p:nvSpPr>
        <p:spPr>
          <a:xfrm>
            <a:off x="5797657" y="6129114"/>
            <a:ext cx="4396883" cy="923330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+mj-lt"/>
              </a:rPr>
              <a:t>Timing information will be more important at future high-energy, high-luminosity hadron colliders with much higher levels of pileup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D6385423-54F0-4F96-8797-852F13346E1C}"/>
              </a:ext>
            </a:extLst>
          </p:cNvPr>
          <p:cNvSpPr/>
          <p:nvPr/>
        </p:nvSpPr>
        <p:spPr>
          <a:xfrm>
            <a:off x="2975508" y="1773610"/>
            <a:ext cx="614261" cy="187865"/>
          </a:xfrm>
          <a:prstGeom prst="rightArrow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8E2612-9989-4B4E-85CA-338E84CB4EF9}"/>
              </a:ext>
            </a:extLst>
          </p:cNvPr>
          <p:cNvSpPr/>
          <p:nvPr/>
        </p:nvSpPr>
        <p:spPr>
          <a:xfrm>
            <a:off x="2975508" y="1533917"/>
            <a:ext cx="5822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+mj-lt"/>
              </a:rPr>
              <a:t>timing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85DF9F-6A13-42B7-A0B7-5705BCF5BDCF}"/>
              </a:ext>
            </a:extLst>
          </p:cNvPr>
          <p:cNvSpPr/>
          <p:nvPr/>
        </p:nvSpPr>
        <p:spPr>
          <a:xfrm>
            <a:off x="4420707" y="997948"/>
            <a:ext cx="109331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>
              <a:buNone/>
            </a:pPr>
            <a:r>
              <a:rPr lang="en-US" dirty="0">
                <a:latin typeface="+mj-lt"/>
              </a:rPr>
              <a:t>With track-timing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2FD29A-FCB6-4120-A622-988B1A87BC08}"/>
              </a:ext>
            </a:extLst>
          </p:cNvPr>
          <p:cNvSpPr/>
          <p:nvPr/>
        </p:nvSpPr>
        <p:spPr>
          <a:xfrm>
            <a:off x="7556387" y="984335"/>
            <a:ext cx="191807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buNone/>
            </a:pPr>
            <a:r>
              <a:rPr lang="en-US" dirty="0">
                <a:latin typeface="+mj-lt"/>
              </a:rPr>
              <a:t>Zoom in the spatial coordinate</a:t>
            </a:r>
          </a:p>
        </p:txBody>
      </p:sp>
    </p:spTree>
    <p:extLst>
      <p:ext uri="{BB962C8B-B14F-4D97-AF65-F5344CB8AC3E}">
        <p14:creationId xmlns:p14="http://schemas.microsoft.com/office/powerpoint/2010/main" val="401707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C0256E4-0479-475F-8B89-552D7CDC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design for 4D tracking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65D68734-AD3E-4DC1-A6FA-8303AD933FF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6336758" cy="6048543"/>
          </a:xfrm>
        </p:spPr>
        <p:txBody>
          <a:bodyPr/>
          <a:lstStyle/>
          <a:p>
            <a:r>
              <a:rPr lang="en-US" sz="1600" dirty="0"/>
              <a:t>For the next upgrades or the next generation of hadron collider :</a:t>
            </a:r>
          </a:p>
          <a:p>
            <a:pPr lvl="1"/>
            <a:r>
              <a:rPr lang="en-US" sz="1600" dirty="0"/>
              <a:t>ATLAS, CMS and </a:t>
            </a:r>
            <a:r>
              <a:rPr lang="en-US" sz="1600" dirty="0" err="1"/>
              <a:t>LHCb</a:t>
            </a:r>
            <a:r>
              <a:rPr lang="en-US" sz="1600" dirty="0"/>
              <a:t> trackers upgrades (Run5),</a:t>
            </a:r>
            <a:br>
              <a:rPr lang="en-US" sz="1600" dirty="0"/>
            </a:br>
            <a:r>
              <a:rPr lang="en-US" sz="1600" dirty="0"/>
              <a:t> or for FCC–</a:t>
            </a:r>
            <a:r>
              <a:rPr lang="en-US" sz="1600" dirty="0" err="1"/>
              <a:t>hh</a:t>
            </a:r>
            <a:r>
              <a:rPr lang="en-US" sz="1600" dirty="0"/>
              <a:t> -&gt; Very long-term</a:t>
            </a:r>
          </a:p>
          <a:p>
            <a:pPr lvl="1"/>
            <a:r>
              <a:rPr lang="en-US" sz="1600" dirty="0"/>
              <a:t>High </a:t>
            </a:r>
            <a:r>
              <a:rPr lang="en-US" sz="1600" b="1" dirty="0"/>
              <a:t>spatial resolution </a:t>
            </a:r>
            <a:r>
              <a:rPr lang="en-US" sz="1600" dirty="0"/>
              <a:t>and high </a:t>
            </a:r>
            <a:r>
              <a:rPr lang="en-US" sz="1600" b="1" dirty="0"/>
              <a:t>time precision</a:t>
            </a:r>
          </a:p>
          <a:p>
            <a:pPr lvl="1"/>
            <a:r>
              <a:rPr lang="en-US" sz="1600" dirty="0"/>
              <a:t>Very high </a:t>
            </a:r>
            <a:r>
              <a:rPr lang="en-US" sz="1600" b="1" dirty="0"/>
              <a:t>radiation tolerance</a:t>
            </a:r>
          </a:p>
          <a:p>
            <a:pPr lvl="1"/>
            <a:r>
              <a:rPr lang="en-US" sz="1600" b="1" dirty="0"/>
              <a:t>Hybrid pixels </a:t>
            </a:r>
            <a:r>
              <a:rPr lang="en-US" sz="1600" dirty="0"/>
              <a:t>with a dedicated ASIC bonded to the sensor is</a:t>
            </a:r>
            <a:br>
              <a:rPr lang="en-US" sz="1600" dirty="0"/>
            </a:br>
            <a:r>
              <a:rPr lang="en-US" sz="1600" dirty="0"/>
              <a:t> the best suited to these applications</a:t>
            </a:r>
          </a:p>
          <a:p>
            <a:r>
              <a:rPr lang="en-US" sz="1600" dirty="0"/>
              <a:t>Front end electronics</a:t>
            </a:r>
          </a:p>
          <a:p>
            <a:pPr lvl="1"/>
            <a:r>
              <a:rPr lang="en-US" sz="1600" dirty="0"/>
              <a:t>Need of </a:t>
            </a:r>
            <a:r>
              <a:rPr lang="en-US" sz="1600" b="1" dirty="0"/>
              <a:t>higher density </a:t>
            </a:r>
            <a:r>
              <a:rPr lang="en-US" sz="1600" dirty="0"/>
              <a:t>and </a:t>
            </a:r>
            <a:r>
              <a:rPr lang="en-US" sz="1600" b="1" dirty="0"/>
              <a:t>higher speed </a:t>
            </a:r>
            <a:r>
              <a:rPr lang="en-US" sz="1600" dirty="0"/>
              <a:t>regarding the RD53 chip designed with the 65 nm process</a:t>
            </a:r>
          </a:p>
          <a:p>
            <a:pPr lvl="1"/>
            <a:r>
              <a:rPr lang="en-US" sz="1600" b="1" dirty="0"/>
              <a:t>28nm CMOS technology </a:t>
            </a:r>
            <a:r>
              <a:rPr lang="en-US" sz="1600" dirty="0"/>
              <a:t>is considered as the next node for highly integrated chips such as pixel readout chips</a:t>
            </a:r>
          </a:p>
          <a:p>
            <a:r>
              <a:rPr lang="en-US" sz="1600" dirty="0"/>
              <a:t>Sensor candidates currently being considered for 4D tracking</a:t>
            </a:r>
          </a:p>
          <a:p>
            <a:pPr lvl="1"/>
            <a:r>
              <a:rPr lang="en-US" sz="1600" b="1" dirty="0"/>
              <a:t>LGAD sensors </a:t>
            </a:r>
            <a:r>
              <a:rPr lang="en-US" sz="1600" dirty="0"/>
              <a:t>with m</a:t>
            </a:r>
            <a:r>
              <a:rPr lang="en-US" sz="1600" dirty="0">
                <a:sym typeface="Symbol" panose="05050102010706020507" pitchFamily="18" charset="2"/>
              </a:rPr>
              <a:t>odification of the gain implant profile</a:t>
            </a:r>
          </a:p>
          <a:p>
            <a:pPr lvl="2"/>
            <a:r>
              <a:rPr lang="en-US" sz="1600" dirty="0">
                <a:sym typeface="Symbol" panose="05050102010706020507" pitchFamily="18" charset="2"/>
              </a:rPr>
              <a:t>Not yet satisfying a fluence &gt; 2-3 × 10</a:t>
            </a:r>
            <a:r>
              <a:rPr lang="en-US" sz="1600" baseline="30000" dirty="0">
                <a:sym typeface="Symbol" panose="05050102010706020507" pitchFamily="18" charset="2"/>
              </a:rPr>
              <a:t>15</a:t>
            </a:r>
            <a:r>
              <a:rPr lang="en-US" sz="1600" dirty="0">
                <a:sym typeface="Symbol" panose="05050102010706020507" pitchFamily="18" charset="2"/>
              </a:rPr>
              <a:t>  MeV </a:t>
            </a:r>
            <a:r>
              <a:rPr lang="en-US" sz="1600" dirty="0" err="1">
                <a:sym typeface="Symbol" panose="05050102010706020507" pitchFamily="18" charset="2"/>
              </a:rPr>
              <a:t>neq</a:t>
            </a:r>
            <a:r>
              <a:rPr lang="en-US" sz="1600" dirty="0">
                <a:sym typeface="Symbol" panose="05050102010706020507" pitchFamily="18" charset="2"/>
              </a:rPr>
              <a:t>/cm²</a:t>
            </a:r>
          </a:p>
          <a:p>
            <a:pPr lvl="1"/>
            <a:r>
              <a:rPr lang="en-US" sz="1600" b="1" dirty="0"/>
              <a:t>3D-trench sensors </a:t>
            </a:r>
            <a:r>
              <a:rPr lang="en-US" sz="1600" dirty="0"/>
              <a:t>developed and tested within the </a:t>
            </a:r>
            <a:r>
              <a:rPr lang="en-US" sz="1600" dirty="0" err="1"/>
              <a:t>TimeSPOT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project</a:t>
            </a:r>
          </a:p>
          <a:p>
            <a:pPr lvl="2"/>
            <a:r>
              <a:rPr lang="en-US" sz="1600" dirty="0"/>
              <a:t>No performance loss up to fluences of  </a:t>
            </a:r>
            <a:br>
              <a:rPr lang="en-US" sz="1600" dirty="0"/>
            </a:br>
            <a:r>
              <a:rPr lang="en-US" sz="1600" dirty="0"/>
              <a:t>2.5 × 10</a:t>
            </a:r>
            <a:r>
              <a:rPr lang="en-US" sz="1600" baseline="30000" dirty="0"/>
              <a:t>16</a:t>
            </a:r>
            <a:r>
              <a:rPr lang="en-US" sz="1600" dirty="0"/>
              <a:t>  MeV </a:t>
            </a:r>
            <a:r>
              <a:rPr lang="en-US" sz="1600" dirty="0" err="1"/>
              <a:t>neq</a:t>
            </a:r>
            <a:r>
              <a:rPr lang="en-US" sz="1600" dirty="0"/>
              <a:t>/cm²</a:t>
            </a:r>
          </a:p>
          <a:p>
            <a:pPr lvl="1"/>
            <a:endParaRPr lang="en-US" sz="1600" b="1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912C19EC-3989-4408-B8C4-8FDB47E50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65D047-16A0-4D38-9AD1-21A81B39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fr-FR" dirty="0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83B18F05-29FE-4655-9469-9D5A8EBA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FE5E6C-4E50-4593-82F0-CCDE8DB2C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1" y="5033745"/>
            <a:ext cx="1925389" cy="18636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B46490-F0E9-4F14-92E3-6A6C47D0F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93" b="5357"/>
          <a:stretch/>
        </p:blipFill>
        <p:spPr>
          <a:xfrm>
            <a:off x="7138942" y="3319929"/>
            <a:ext cx="2769605" cy="12688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526915-8B2C-4A5F-87D2-432840F4041C}"/>
              </a:ext>
            </a:extLst>
          </p:cNvPr>
          <p:cNvSpPr/>
          <p:nvPr/>
        </p:nvSpPr>
        <p:spPr>
          <a:xfrm>
            <a:off x="7497732" y="6764495"/>
            <a:ext cx="23807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  <a:latin typeface="LMRoman12-Regular"/>
              </a:rPr>
              <a:t>Doug Berry:FERMILAB-CONF-22-284-PPD</a:t>
            </a: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  <a:latin typeface="LMRoman8-Regular"/>
              </a:rPr>
              <a:t>1</a:t>
            </a:r>
            <a:endParaRPr lang="en-US" sz="1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AD8E9A-78BA-4770-A810-1C7D0E4D8F7E}"/>
              </a:ext>
            </a:extLst>
          </p:cNvPr>
          <p:cNvSpPr/>
          <p:nvPr/>
        </p:nvSpPr>
        <p:spPr>
          <a:xfrm>
            <a:off x="7358190" y="4426897"/>
            <a:ext cx="25154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  <a:latin typeface="CharisSIL-Italic"/>
              </a:rPr>
              <a:t>M. Ferrero et. Al : Nuclear Inst. and Methods </a:t>
            </a:r>
          </a:p>
          <a:p>
            <a:pPr>
              <a:buNone/>
            </a:pPr>
            <a:r>
              <a:rPr lang="en-US" sz="1000" i="1" dirty="0">
                <a:solidFill>
                  <a:schemeClr val="accent6">
                    <a:lumMod val="50000"/>
                  </a:schemeClr>
                </a:solidFill>
                <a:latin typeface="CharisSIL-Italic"/>
              </a:rPr>
              <a:t>in Physics Research,  A 919 (2019) 16–26</a:t>
            </a: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0B6F62B-850B-4AD9-804B-0917F37AC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696" y="781397"/>
            <a:ext cx="3364594" cy="20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1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en-US" altLang="fr-FR" dirty="0"/>
              <a:t>CPPM activities</a:t>
            </a:r>
          </a:p>
        </p:txBody>
      </p:sp>
    </p:spTree>
    <p:extLst>
      <p:ext uri="{BB962C8B-B14F-4D97-AF65-F5344CB8AC3E}">
        <p14:creationId xmlns:p14="http://schemas.microsoft.com/office/powerpoint/2010/main" val="227205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R&amp;D activities at CPPM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03F6B3-79E1-45B3-96D1-DE13DBAE0AF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1016545"/>
            <a:ext cx="10484474" cy="5962297"/>
          </a:xfrm>
        </p:spPr>
        <p:txBody>
          <a:bodyPr/>
          <a:lstStyle/>
          <a:p>
            <a:r>
              <a:rPr lang="en-US" sz="2000" dirty="0"/>
              <a:t>R&amp;D around </a:t>
            </a:r>
            <a:r>
              <a:rPr lang="en-US" sz="2000" b="1" dirty="0"/>
              <a:t>hybrid pixels </a:t>
            </a:r>
            <a:r>
              <a:rPr lang="en-US" sz="2000" dirty="0"/>
              <a:t>for </a:t>
            </a:r>
            <a:r>
              <a:rPr lang="en-US" sz="2000" b="1" dirty="0"/>
              <a:t>future upgrades and future colliders </a:t>
            </a:r>
            <a:r>
              <a:rPr lang="en-US" sz="2000" dirty="0"/>
              <a:t>with the 28nm CMOS technology</a:t>
            </a:r>
          </a:p>
          <a:p>
            <a:pPr lvl="1"/>
            <a:r>
              <a:rPr lang="en-US" sz="2000" dirty="0"/>
              <a:t>The </a:t>
            </a:r>
            <a:r>
              <a:rPr lang="en-US" sz="2000" b="1" dirty="0">
                <a:solidFill>
                  <a:srgbClr val="003399"/>
                </a:solidFill>
              </a:rPr>
              <a:t>radiation</a:t>
            </a:r>
            <a:r>
              <a:rPr lang="en-US" sz="2000" b="1" dirty="0"/>
              <a:t> tolerance </a:t>
            </a:r>
            <a:r>
              <a:rPr lang="en-US" sz="2000" dirty="0"/>
              <a:t>of the 28nm process up to 1-2 Grad</a:t>
            </a:r>
          </a:p>
          <a:p>
            <a:pPr lvl="1"/>
            <a:r>
              <a:rPr lang="en-US" sz="2000" b="1" dirty="0"/>
              <a:t>Time measurement </a:t>
            </a:r>
            <a:r>
              <a:rPr lang="en-US" sz="2000" dirty="0"/>
              <a:t>with a resolution better than 50ps</a:t>
            </a:r>
          </a:p>
          <a:p>
            <a:pPr lvl="1"/>
            <a:r>
              <a:rPr lang="en-US" sz="2000" dirty="0"/>
              <a:t>Small pixel size -&gt; </a:t>
            </a:r>
            <a:r>
              <a:rPr lang="en-US" sz="2000" b="1" dirty="0"/>
              <a:t>25µm × 25µm</a:t>
            </a:r>
          </a:p>
          <a:p>
            <a:r>
              <a:rPr lang="en-US" sz="2000" dirty="0"/>
              <a:t>Context</a:t>
            </a:r>
          </a:p>
          <a:p>
            <a:pPr lvl="1"/>
            <a:r>
              <a:rPr lang="en-US" sz="2000" dirty="0"/>
              <a:t>RD53 collaboration shows a strong interest in these developments for the future upgrades of ATLAS and CMS trackers</a:t>
            </a:r>
          </a:p>
          <a:p>
            <a:pPr lvl="1"/>
            <a:r>
              <a:rPr lang="en-US" sz="2000" dirty="0" err="1"/>
              <a:t>AIDAinnova</a:t>
            </a:r>
            <a:r>
              <a:rPr lang="en-US" sz="2000" dirty="0"/>
              <a:t> project</a:t>
            </a:r>
          </a:p>
          <a:p>
            <a:pPr lvl="1"/>
            <a:r>
              <a:rPr lang="en-US" sz="2000" dirty="0"/>
              <a:t>The project is part of the R&amp;D project DEPHY and can be extended to the other IN2P3 labs interested in the 28 nm process</a:t>
            </a:r>
          </a:p>
          <a:p>
            <a:pPr lvl="1"/>
            <a:r>
              <a:rPr lang="en-US" sz="2000" dirty="0"/>
              <a:t>This work is done with the </a:t>
            </a:r>
            <a:r>
              <a:rPr lang="en-US" sz="2000" b="1" dirty="0"/>
              <a:t>CERN R&amp;D Program </a:t>
            </a:r>
            <a:r>
              <a:rPr lang="en-US" sz="2000" dirty="0"/>
              <a:t>on technologies for </a:t>
            </a:r>
            <a:r>
              <a:rPr lang="en-US" sz="2000" b="1" dirty="0"/>
              <a:t>Future Experiments </a:t>
            </a:r>
            <a:endParaRPr lang="en-US" sz="2000" dirty="0"/>
          </a:p>
          <a:p>
            <a:pPr lvl="1"/>
            <a:r>
              <a:rPr lang="en-US" sz="2000" dirty="0"/>
              <a:t>CPPM is a member of two working groups within the DRD (ECFA) projects</a:t>
            </a:r>
          </a:p>
          <a:p>
            <a:pPr lvl="2"/>
            <a:r>
              <a:rPr lang="en-US" sz="2000" b="1" dirty="0"/>
              <a:t>WG 7.3a </a:t>
            </a:r>
            <a:r>
              <a:rPr lang="en-US" sz="2000" dirty="0"/>
              <a:t>(4D and 5D techniques) to develop front ends with </a:t>
            </a:r>
            <a:r>
              <a:rPr lang="en-US" sz="2000" b="1" dirty="0"/>
              <a:t>high temporal resolution</a:t>
            </a:r>
          </a:p>
          <a:p>
            <a:pPr lvl="2"/>
            <a:r>
              <a:rPr lang="en-US" sz="2000" b="1" dirty="0"/>
              <a:t>WG 7.4b </a:t>
            </a:r>
            <a:r>
              <a:rPr lang="en-US" sz="2000" dirty="0"/>
              <a:t>(Advanced and hardened CMOS nodes) to study the </a:t>
            </a:r>
            <a:r>
              <a:rPr lang="en-US" sz="2000" b="1" dirty="0"/>
              <a:t>effects of radiation </a:t>
            </a:r>
            <a:r>
              <a:rPr lang="en-US" sz="2000" dirty="0"/>
              <a:t>on highly advanced processes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B7D847-5676-4F77-A0DA-0B91F4D5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3A352C-7119-475F-A854-3DFDDEDE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94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D6988-16D2-4925-B8CE-8DFF53F7E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 nm chip design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3DDA00-54F4-48F6-B9A9-407F2ABBF5A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69" y="872526"/>
            <a:ext cx="5242237" cy="6106124"/>
          </a:xfrm>
        </p:spPr>
        <p:txBody>
          <a:bodyPr/>
          <a:lstStyle/>
          <a:p>
            <a:r>
              <a:rPr lang="en-US" dirty="0"/>
              <a:t>R&amp;D on hybrid pixels</a:t>
            </a:r>
          </a:p>
          <a:p>
            <a:pPr lvl="1"/>
            <a:r>
              <a:rPr lang="en-US" dirty="0"/>
              <a:t>Process qualification in terms of performance for analog, low-power and low-noise circuits</a:t>
            </a:r>
          </a:p>
          <a:p>
            <a:pPr lvl="1"/>
            <a:r>
              <a:rPr lang="en-US" dirty="0"/>
              <a:t>Architecture studies</a:t>
            </a:r>
          </a:p>
          <a:p>
            <a:pPr lvl="1"/>
            <a:r>
              <a:rPr lang="en-US" dirty="0"/>
              <a:t>Fast charge amplifier array</a:t>
            </a:r>
          </a:p>
          <a:p>
            <a:r>
              <a:rPr lang="en-US" dirty="0"/>
              <a:t>Study of Single Event Effects (SEE)</a:t>
            </a:r>
          </a:p>
          <a:p>
            <a:pPr lvl="1"/>
            <a:r>
              <a:rPr lang="en-US" dirty="0"/>
              <a:t>Measure the </a:t>
            </a:r>
            <a:r>
              <a:rPr lang="en-US" b="1" dirty="0"/>
              <a:t>SET cross-section</a:t>
            </a:r>
          </a:p>
          <a:p>
            <a:pPr lvl="1"/>
            <a:r>
              <a:rPr lang="en-US" dirty="0"/>
              <a:t>Measure the </a:t>
            </a:r>
            <a:r>
              <a:rPr lang="en-US" b="1" dirty="0"/>
              <a:t>SET pulse width </a:t>
            </a:r>
            <a:r>
              <a:rPr lang="en-US" dirty="0"/>
              <a:t>with a good </a:t>
            </a:r>
            <a:br>
              <a:rPr lang="en-US" dirty="0"/>
            </a:br>
            <a:r>
              <a:rPr lang="en-US" dirty="0"/>
              <a:t>resolution &lt; 20 </a:t>
            </a:r>
            <a:r>
              <a:rPr lang="en-US" dirty="0" err="1"/>
              <a:t>ps</a:t>
            </a:r>
            <a:endParaRPr lang="en-US" dirty="0"/>
          </a:p>
          <a:p>
            <a:pPr lvl="1"/>
            <a:r>
              <a:rPr lang="en-US" dirty="0"/>
              <a:t>Measure the effect of the std cell size</a:t>
            </a:r>
          </a:p>
          <a:p>
            <a:r>
              <a:rPr lang="en-US" dirty="0"/>
              <a:t>TID tests and qualification</a:t>
            </a:r>
          </a:p>
          <a:p>
            <a:pPr lvl="1"/>
            <a:r>
              <a:rPr lang="en-US" dirty="0"/>
              <a:t>Compatibility with typical dose levels for future projects</a:t>
            </a:r>
          </a:p>
          <a:p>
            <a:pPr lvl="1"/>
            <a:r>
              <a:rPr lang="en-US" dirty="0"/>
              <a:t>28 nm process device qualification</a:t>
            </a:r>
          </a:p>
          <a:p>
            <a:pPr lvl="1"/>
            <a:r>
              <a:rPr lang="en-US" b="1" dirty="0"/>
              <a:t>Gate delay </a:t>
            </a:r>
            <a:r>
              <a:rPr lang="en-US" dirty="0"/>
              <a:t>evolution with TID and the effect of the std cell size</a:t>
            </a:r>
          </a:p>
          <a:p>
            <a:pPr lvl="1"/>
            <a:r>
              <a:rPr lang="en-US" dirty="0"/>
              <a:t>TID Effects modeling </a:t>
            </a:r>
            <a:r>
              <a:rPr lang="en-US" dirty="0">
                <a:sym typeface="Symbol" panose="05050102010706020507" pitchFamily="18" charset="2"/>
              </a:rPr>
              <a:t>  </a:t>
            </a:r>
            <a:r>
              <a:rPr lang="en-US" dirty="0"/>
              <a:t>Analog and digital simulations with TID effects</a:t>
            </a:r>
          </a:p>
          <a:p>
            <a:endParaRPr lang="en-US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45697B32-2AB5-4923-B6FB-B60B4588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826D357-0ACE-4D30-9B8D-72FBEA6210F5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679641" y="4066676"/>
            <a:ext cx="4896596" cy="2912166"/>
          </a:xfrm>
        </p:spPr>
        <p:txBody>
          <a:bodyPr/>
          <a:lstStyle/>
          <a:p>
            <a:r>
              <a:rPr lang="en-US" dirty="0" err="1"/>
              <a:t>Mini@sics</a:t>
            </a:r>
            <a:r>
              <a:rPr lang="en-US" dirty="0"/>
              <a:t> of 2×1 mm2 received June 2023, consisting of 4 main blocks</a:t>
            </a:r>
          </a:p>
          <a:p>
            <a:pPr lvl="1"/>
            <a:r>
              <a:rPr lang="en-US" dirty="0"/>
              <a:t>Analog pixel array (25×25 µm2) with Fast charge amplifiers for high time resolution</a:t>
            </a:r>
          </a:p>
          <a:p>
            <a:pPr lvl="1"/>
            <a:r>
              <a:rPr lang="en-US" dirty="0"/>
              <a:t>SET test structures</a:t>
            </a:r>
          </a:p>
          <a:p>
            <a:pPr lvl="1"/>
            <a:r>
              <a:rPr lang="en-US" dirty="0"/>
              <a:t>Ring Oscillators for TID tests on digital standard cells</a:t>
            </a:r>
          </a:p>
          <a:p>
            <a:pPr lvl="1"/>
            <a:r>
              <a:rPr lang="en-US" dirty="0"/>
              <a:t>Test structures for TID tolerance studies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5D6E283-0827-476E-ADBF-582425D84FBF}"/>
              </a:ext>
            </a:extLst>
          </p:cNvPr>
          <p:cNvSpPr txBox="1"/>
          <p:nvPr/>
        </p:nvSpPr>
        <p:spPr>
          <a:xfrm>
            <a:off x="5800618" y="1186105"/>
            <a:ext cx="1236628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>
                <a:latin typeface="+mj-lt"/>
                <a:cs typeface="Calibri Light" panose="020F0302020204030204" pitchFamily="34" charset="0"/>
              </a:rPr>
              <a:t>Pixel array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B71EA98-0FB9-4574-9E26-E226F7684E98}"/>
              </a:ext>
            </a:extLst>
          </p:cNvPr>
          <p:cNvSpPr txBox="1"/>
          <p:nvPr/>
        </p:nvSpPr>
        <p:spPr>
          <a:xfrm>
            <a:off x="7446258" y="1206631"/>
            <a:ext cx="500380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>
                <a:latin typeface="+mj-lt"/>
                <a:cs typeface="Calibri Light" panose="020F0302020204030204" pitchFamily="34" charset="0"/>
              </a:rPr>
              <a:t>SET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5B375DD-640E-4336-BFB8-C991F9DC67C2}"/>
              </a:ext>
            </a:extLst>
          </p:cNvPr>
          <p:cNvSpPr txBox="1"/>
          <p:nvPr/>
        </p:nvSpPr>
        <p:spPr>
          <a:xfrm>
            <a:off x="8227234" y="1192489"/>
            <a:ext cx="985105" cy="3385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>
                <a:latin typeface="+mj-lt"/>
                <a:cs typeface="Calibri Light" panose="020F0302020204030204" pitchFamily="34" charset="0"/>
              </a:rPr>
              <a:t>RO - TID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F04A696-F19B-4CE7-9C45-88BF9A9D0D64}"/>
              </a:ext>
            </a:extLst>
          </p:cNvPr>
          <p:cNvSpPr txBox="1"/>
          <p:nvPr/>
        </p:nvSpPr>
        <p:spPr>
          <a:xfrm>
            <a:off x="9270926" y="939884"/>
            <a:ext cx="805086" cy="5847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>
                <a:latin typeface="+mj-lt"/>
                <a:cs typeface="Calibri Light" panose="020F0302020204030204" pitchFamily="34" charset="0"/>
              </a:rPr>
              <a:t>Single </a:t>
            </a:r>
            <a:br>
              <a:rPr lang="en-US" sz="1600" dirty="0">
                <a:latin typeface="+mj-lt"/>
                <a:cs typeface="Calibri Light" panose="020F0302020204030204" pitchFamily="34" charset="0"/>
              </a:rPr>
            </a:br>
            <a:r>
              <a:rPr lang="en-US" sz="1600" dirty="0">
                <a:latin typeface="+mj-lt"/>
                <a:cs typeface="Calibri Light" panose="020F0302020204030204" pitchFamily="34" charset="0"/>
              </a:rPr>
              <a:t>devices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EF0898-F83A-4554-97AD-97F7709BE75B}"/>
              </a:ext>
            </a:extLst>
          </p:cNvPr>
          <p:cNvSpPr/>
          <p:nvPr/>
        </p:nvSpPr>
        <p:spPr>
          <a:xfrm>
            <a:off x="5763717" y="1516900"/>
            <a:ext cx="4370883" cy="226779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8C09D9-3CD3-4CF7-884E-51B2DA30CC94}"/>
              </a:ext>
            </a:extLst>
          </p:cNvPr>
          <p:cNvSpPr/>
          <p:nvPr/>
        </p:nvSpPr>
        <p:spPr>
          <a:xfrm>
            <a:off x="5838055" y="1592610"/>
            <a:ext cx="1298475" cy="2088232"/>
          </a:xfrm>
          <a:prstGeom prst="roundRect">
            <a:avLst/>
          </a:prstGeom>
          <a:noFill/>
          <a:ln w="38100">
            <a:solidFill>
              <a:srgbClr val="003399">
                <a:alpha val="5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236F4A3-B4B5-489B-9D15-2E50EB308604}"/>
              </a:ext>
            </a:extLst>
          </p:cNvPr>
          <p:cNvSpPr/>
          <p:nvPr/>
        </p:nvSpPr>
        <p:spPr>
          <a:xfrm>
            <a:off x="7131869" y="1592610"/>
            <a:ext cx="1141957" cy="2088232"/>
          </a:xfrm>
          <a:prstGeom prst="roundRect">
            <a:avLst/>
          </a:prstGeom>
          <a:noFill/>
          <a:ln w="38100">
            <a:solidFill>
              <a:srgbClr val="00339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BE3965A-6BB8-4EB2-8A36-FA9AC80D9D65}"/>
              </a:ext>
            </a:extLst>
          </p:cNvPr>
          <p:cNvSpPr/>
          <p:nvPr/>
        </p:nvSpPr>
        <p:spPr>
          <a:xfrm>
            <a:off x="8260495" y="1592610"/>
            <a:ext cx="985105" cy="2088232"/>
          </a:xfrm>
          <a:prstGeom prst="roundRect">
            <a:avLst/>
          </a:prstGeom>
          <a:noFill/>
          <a:ln w="38100">
            <a:solidFill>
              <a:srgbClr val="00339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B240F7D-C2DE-4510-B263-E29CB21CE819}"/>
              </a:ext>
            </a:extLst>
          </p:cNvPr>
          <p:cNvSpPr/>
          <p:nvPr/>
        </p:nvSpPr>
        <p:spPr>
          <a:xfrm>
            <a:off x="9245439" y="1592610"/>
            <a:ext cx="805085" cy="2088232"/>
          </a:xfrm>
          <a:prstGeom prst="roundRect">
            <a:avLst/>
          </a:prstGeom>
          <a:noFill/>
          <a:ln w="38100">
            <a:solidFill>
              <a:srgbClr val="003399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53EACD-103D-483B-9422-84FCE8A1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DBFAF4-F6FC-4198-96BD-E8D07BB02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03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amplifier design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F8AA8-AC58-43ED-B21A-1FD06A8381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757286"/>
            <a:ext cx="5083716" cy="4291708"/>
          </a:xfrm>
        </p:spPr>
        <p:txBody>
          <a:bodyPr/>
          <a:lstStyle/>
          <a:p>
            <a:r>
              <a:rPr lang="en-US" dirty="0"/>
              <a:t>Study the limits to </a:t>
            </a:r>
            <a:r>
              <a:rPr lang="en-US" b="1" dirty="0"/>
              <a:t>time resolution </a:t>
            </a:r>
            <a:r>
              <a:rPr lang="en-US" dirty="0"/>
              <a:t>in the analog front- end designed with the </a:t>
            </a:r>
            <a:r>
              <a:rPr lang="en-US" b="1" dirty="0"/>
              <a:t>28 nm CMOS</a:t>
            </a:r>
            <a:r>
              <a:rPr lang="en-US" dirty="0"/>
              <a:t> process</a:t>
            </a:r>
          </a:p>
          <a:p>
            <a:pPr lvl="1"/>
            <a:r>
              <a:rPr lang="en-US" dirty="0"/>
              <a:t>Effects of the Current bias, power supply, Bandwidth, Noise …</a:t>
            </a:r>
          </a:p>
          <a:p>
            <a:r>
              <a:rPr lang="en-US" dirty="0"/>
              <a:t>Design and test a </a:t>
            </a:r>
            <a:r>
              <a:rPr lang="en-US" b="1" dirty="0"/>
              <a:t>pixel array of 36 × 12 cells </a:t>
            </a:r>
            <a:r>
              <a:rPr lang="en-US" dirty="0"/>
              <a:t>where only the analog part is considered and implemented </a:t>
            </a:r>
          </a:p>
          <a:p>
            <a:r>
              <a:rPr lang="en-US" dirty="0"/>
              <a:t>The time resolution of the pixel: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Minimizing the front-end jitter corresponds to :</a:t>
            </a:r>
          </a:p>
          <a:p>
            <a:pPr lvl="1"/>
            <a:r>
              <a:rPr lang="en-US" dirty="0"/>
              <a:t>Low RMS noise of the charge amplifier (CSA)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High output voltage</a:t>
            </a:r>
            <a:endParaRPr lang="en-US" dirty="0"/>
          </a:p>
          <a:p>
            <a:pPr lvl="1"/>
            <a:r>
              <a:rPr lang="en-US" dirty="0"/>
              <a:t>Small rise time </a:t>
            </a:r>
            <a:r>
              <a:rPr lang="en-US" dirty="0">
                <a:sym typeface="Symbol" panose="05050102010706020507" pitchFamily="18" charset="2"/>
              </a:rPr>
              <a:t> High bandwidth</a:t>
            </a:r>
            <a:endParaRPr lang="en-US" dirty="0"/>
          </a:p>
          <a:p>
            <a:pPr lvl="1"/>
            <a:endParaRPr lang="en-US" sz="1600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FAEFAF-96F8-4967-AFCD-ABAC105E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01C5CF-561B-4D66-8AFE-1DFD59BC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F02C82-5735-42E9-80BD-A0565FAF191B}"/>
                  </a:ext>
                </a:extLst>
              </p:cNvPr>
              <p:cNvSpPr/>
              <p:nvPr/>
            </p:nvSpPr>
            <p:spPr>
              <a:xfrm>
                <a:off x="714021" y="3809794"/>
                <a:ext cx="4572508" cy="389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  <m:sup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  <m:r>
                      <a:rPr lang="fr-FR" sz="1600" b="1" i="1">
                        <a:solidFill>
                          <a:srgbClr val="003399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1600" b="1" i="0" smtClean="0">
                        <a:solidFill>
                          <a:srgbClr val="003399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</m:t>
                            </m:r>
                          </m:e>
                          <m:sub>
                            <m:r>
                              <a:rPr lang="fr-FR" sz="16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𝒋𝒊𝒕𝒕𝒆𝒓</m:t>
                            </m:r>
                          </m:sub>
                          <m:sup>
                            <m:r>
                              <a:rPr lang="fr-F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𝟐</m:t>
                            </m:r>
                          </m:sup>
                        </m:sSubSup>
                        <m:r>
                          <a:rPr lang="fr-FR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+ </m:t>
                        </m:r>
                        <m: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  <m:t>𝒕𝒊𝒎𝒆𝒘𝒂𝒍𝒌</m:t>
                        </m:r>
                      </m:sub>
                      <m:sup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1600" b="1" dirty="0">
                    <a:solidFill>
                      <a:srgbClr val="00339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1" i="1">
                        <a:solidFill>
                          <a:srgbClr val="003399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 </m:t>
                    </m:r>
                    <m:sSubSup>
                      <m:sSubSupPr>
                        <m:ctrlP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𝑳𝒂𝒏𝒅𝒂𝒖</m:t>
                        </m:r>
                      </m:sub>
                      <m:sup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  <m:r>
                      <a:rPr lang="fr-FR" sz="1600" b="1" i="1">
                        <a:solidFill>
                          <a:srgbClr val="003399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sSubSup>
                      <m:sSubSupPr>
                        <m:ctrlP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𝑻𝑫𝑪</m:t>
                        </m:r>
                      </m:sub>
                      <m:sup>
                        <m:r>
                          <a:rPr lang="fr-FR" sz="1600" b="1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p>
                    </m:sSubSup>
                  </m:oMath>
                </a14:m>
                <a:endParaRPr lang="en-US" sz="1600" b="1" dirty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F02C82-5735-42E9-80BD-A0565FAF1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21" y="3809794"/>
                <a:ext cx="4572508" cy="389337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C48271C-D5C6-403D-8694-A18652056E6D}"/>
                  </a:ext>
                </a:extLst>
              </p:cNvPr>
              <p:cNvSpPr/>
              <p:nvPr/>
            </p:nvSpPr>
            <p:spPr>
              <a:xfrm>
                <a:off x="6778932" y="4365416"/>
                <a:ext cx="2460266" cy="604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</m:t>
                        </m:r>
                      </m:e>
                      <m:sub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𝑗𝑖𝑡𝑡𝑒𝑟</m:t>
                        </m:r>
                      </m:sub>
                    </m:sSub>
                    <m:r>
                      <a:rPr lang="fr-FR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</m:t>
                            </m:r>
                          </m:e>
                          <m:sub>
                            <m:r>
                              <a:rPr lang="fr-FR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𝑛𝑜𝑖𝑠𝑒</m:t>
                            </m:r>
                          </m:sub>
                        </m:sSub>
                      </m:num>
                      <m:den>
                        <m:f>
                          <m:fPr>
                            <m:type m:val="skw"/>
                            <m:ctrlPr>
                              <a:rPr lang="en-US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𝑑𝑉</m:t>
                            </m:r>
                          </m:num>
                          <m:den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den>
                    </m:f>
                    <m:r>
                      <a:rPr lang="fr-FR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fr-FR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fr-FR" sz="1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fr-FR" sz="1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C48271C-D5C6-403D-8694-A18652056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932" y="4365416"/>
                <a:ext cx="2460266" cy="604717"/>
              </a:xfrm>
              <a:prstGeom prst="rect">
                <a:avLst/>
              </a:prstGeom>
              <a:blipFill>
                <a:blip r:embed="rId3"/>
                <a:stretch>
                  <a:fillRect t="-34343" b="-92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e 23">
            <a:extLst>
              <a:ext uri="{FF2B5EF4-FFF2-40B4-BE49-F238E27FC236}">
                <a16:creationId xmlns:a16="http://schemas.microsoft.com/office/drawing/2014/main" id="{AE15DB48-53C7-453D-939C-F0F606DE3430}"/>
              </a:ext>
            </a:extLst>
          </p:cNvPr>
          <p:cNvGrpSpPr/>
          <p:nvPr/>
        </p:nvGrpSpPr>
        <p:grpSpPr>
          <a:xfrm>
            <a:off x="5507275" y="1593930"/>
            <a:ext cx="4945719" cy="2466331"/>
            <a:chOff x="5720552" y="930107"/>
            <a:chExt cx="4945719" cy="246633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1E08A61-22DC-409A-9079-BDD060FBB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552" y="930107"/>
              <a:ext cx="4838834" cy="2466331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6461574-18BD-4AB5-A621-A5256A807991}"/>
                </a:ext>
              </a:extLst>
            </p:cNvPr>
            <p:cNvSpPr txBox="1"/>
            <p:nvPr/>
          </p:nvSpPr>
          <p:spPr>
            <a:xfrm>
              <a:off x="7636290" y="2764578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CSA</a:t>
              </a:r>
            </a:p>
          </p:txBody>
        </p:sp>
        <p:cxnSp>
          <p:nvCxnSpPr>
            <p:cNvPr id="27" name="Connecteur : en angle 26">
              <a:extLst>
                <a:ext uri="{FF2B5EF4-FFF2-40B4-BE49-F238E27FC236}">
                  <a16:creationId xmlns:a16="http://schemas.microsoft.com/office/drawing/2014/main" id="{E6961FB6-51AC-4CD8-94B7-7502AD23FD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54879" y="2416126"/>
              <a:ext cx="175565" cy="292608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869D2A-1BDE-4D73-96FE-B7E1DA08DF6A}"/>
                </a:ext>
              </a:extLst>
            </p:cNvPr>
            <p:cNvSpPr txBox="1"/>
            <p:nvPr/>
          </p:nvSpPr>
          <p:spPr>
            <a:xfrm>
              <a:off x="8945945" y="2942054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Comp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B4A4590-5066-407D-AC90-9599BAD847A6}"/>
                </a:ext>
              </a:extLst>
            </p:cNvPr>
            <p:cNvSpPr txBox="1"/>
            <p:nvPr/>
          </p:nvSpPr>
          <p:spPr>
            <a:xfrm>
              <a:off x="10122532" y="2277626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HitOr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6D03BCD-3A42-451B-8CD8-791BD7C8AFD9}"/>
                </a:ext>
              </a:extLst>
            </p:cNvPr>
            <p:cNvSpPr txBox="1"/>
            <p:nvPr/>
          </p:nvSpPr>
          <p:spPr>
            <a:xfrm>
              <a:off x="6742541" y="2637087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9198B47-ED11-4315-853E-13B6C9133B9A}"/>
                </a:ext>
              </a:extLst>
            </p:cNvPr>
            <p:cNvSpPr txBox="1"/>
            <p:nvPr/>
          </p:nvSpPr>
          <p:spPr>
            <a:xfrm>
              <a:off x="7642270" y="180710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Cf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8A76667A-1AD9-4A4C-929D-7AB1751D0050}"/>
              </a:ext>
            </a:extLst>
          </p:cNvPr>
          <p:cNvSpPr txBox="1"/>
          <p:nvPr/>
        </p:nvSpPr>
        <p:spPr>
          <a:xfrm>
            <a:off x="6961010" y="3835186"/>
            <a:ext cx="2278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 FE pixel design</a:t>
            </a:r>
          </a:p>
        </p:txBody>
      </p:sp>
    </p:spTree>
    <p:extLst>
      <p:ext uri="{BB962C8B-B14F-4D97-AF65-F5344CB8AC3E}">
        <p14:creationId xmlns:p14="http://schemas.microsoft.com/office/powerpoint/2010/main" val="327462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FE pixel prototype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F8AA8-AC58-43ED-B21A-1FD06A8381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757286"/>
            <a:ext cx="5083716" cy="4291708"/>
          </a:xfrm>
        </p:spPr>
        <p:txBody>
          <a:bodyPr/>
          <a:lstStyle/>
          <a:p>
            <a:r>
              <a:rPr lang="en-US" sz="1600" dirty="0"/>
              <a:t>For each pixel :</a:t>
            </a:r>
          </a:p>
          <a:p>
            <a:pPr lvl="1"/>
            <a:r>
              <a:rPr lang="en-US" sz="1600" dirty="0"/>
              <a:t>The charge amplifier current bias can be set in the range of 2µA-20µA</a:t>
            </a:r>
          </a:p>
          <a:p>
            <a:pPr lvl="1"/>
            <a:r>
              <a:rPr lang="en-US" sz="1600" dirty="0"/>
              <a:t>MOM capacitance connected to each preamplifier input -&gt; test for different input capacitance values</a:t>
            </a:r>
          </a:p>
          <a:p>
            <a:r>
              <a:rPr lang="en-US" sz="1600" dirty="0"/>
              <a:t>Large bandwidth buffers (&gt; 1GHz) implemented and connected for a few pixels for direct jitter measurement</a:t>
            </a:r>
          </a:p>
          <a:p>
            <a:r>
              <a:rPr lang="en-US" sz="1600" dirty="0"/>
              <a:t>Simulations for I</a:t>
            </a:r>
            <a:r>
              <a:rPr lang="en-US" sz="1600" baseline="-25000" dirty="0"/>
              <a:t>CSA</a:t>
            </a:r>
            <a:r>
              <a:rPr lang="en-US" sz="1600" dirty="0"/>
              <a:t> = 5 µA</a:t>
            </a:r>
          </a:p>
          <a:p>
            <a:pPr lvl="1"/>
            <a:r>
              <a:rPr lang="en-US" sz="1600" dirty="0" err="1"/>
              <a:t>dV</a:t>
            </a:r>
            <a:r>
              <a:rPr lang="en-US" sz="1600" dirty="0"/>
              <a:t>/dt = 100 mV/ns</a:t>
            </a:r>
          </a:p>
          <a:p>
            <a:pPr lvl="1"/>
            <a:r>
              <a:rPr lang="en-US" sz="1600" dirty="0"/>
              <a:t>RMS noise = 97 e- RMS  for </a:t>
            </a:r>
            <a:r>
              <a:rPr lang="en-US" sz="1600" dirty="0" err="1"/>
              <a:t>Cin</a:t>
            </a:r>
            <a:r>
              <a:rPr lang="en-US" sz="1600" dirty="0"/>
              <a:t> = 100fF</a:t>
            </a:r>
          </a:p>
          <a:p>
            <a:pPr lvl="1"/>
            <a:r>
              <a:rPr lang="en-US" sz="1600" dirty="0"/>
              <a:t>Jitter &lt; 100 </a:t>
            </a:r>
            <a:r>
              <a:rPr lang="en-US" sz="1600" dirty="0" err="1"/>
              <a:t>ps</a:t>
            </a:r>
            <a:r>
              <a:rPr lang="en-US" sz="1600" dirty="0"/>
              <a:t> RMS for input charge &gt; 4 </a:t>
            </a:r>
            <a:r>
              <a:rPr lang="en-US" sz="1600" dirty="0" err="1"/>
              <a:t>ke</a:t>
            </a:r>
            <a:r>
              <a:rPr lang="en-US" sz="1600" dirty="0"/>
              <a:t>-</a:t>
            </a:r>
          </a:p>
          <a:p>
            <a:pPr lvl="1"/>
            <a:r>
              <a:rPr lang="en-US" sz="1600" dirty="0"/>
              <a:t>Jitter &lt; 40 </a:t>
            </a:r>
            <a:r>
              <a:rPr lang="en-US" sz="1600" dirty="0" err="1"/>
              <a:t>ps</a:t>
            </a:r>
            <a:r>
              <a:rPr lang="en-US" sz="1600" dirty="0"/>
              <a:t> RMS for charge &gt; 10 </a:t>
            </a:r>
            <a:r>
              <a:rPr lang="en-US" sz="1600" dirty="0" err="1"/>
              <a:t>ke</a:t>
            </a:r>
            <a:r>
              <a:rPr lang="en-US" sz="1600" dirty="0"/>
              <a:t>-</a:t>
            </a:r>
          </a:p>
          <a:p>
            <a:r>
              <a:rPr lang="en-US" sz="1600" dirty="0"/>
              <a:t>Each pixel contains : CSA + Discriminator + 6 bit DAC</a:t>
            </a:r>
          </a:p>
          <a:p>
            <a:pPr lvl="1"/>
            <a:r>
              <a:rPr lang="en-US" sz="1600" dirty="0"/>
              <a:t> Size : 20 µm × 12 µm</a:t>
            </a:r>
          </a:p>
          <a:p>
            <a:pPr lvl="1"/>
            <a:endParaRPr lang="en-US" sz="1600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DFA95D-4044-4355-8ED8-F7898F5B8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-18818" r="878" b="18818"/>
          <a:stretch/>
        </p:blipFill>
        <p:spPr>
          <a:xfrm>
            <a:off x="5563714" y="822344"/>
            <a:ext cx="4715235" cy="25344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C93EEF-3960-494C-BE53-5ADC6DB3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/>
          <a:stretch/>
        </p:blipFill>
        <p:spPr>
          <a:xfrm>
            <a:off x="7458236" y="822462"/>
            <a:ext cx="2756361" cy="150086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DFDBF603-C7AB-432C-B6DE-CE6A476318E1}"/>
              </a:ext>
            </a:extLst>
          </p:cNvPr>
          <p:cNvSpPr/>
          <p:nvPr/>
        </p:nvSpPr>
        <p:spPr>
          <a:xfrm>
            <a:off x="6198096" y="1448594"/>
            <a:ext cx="504056" cy="2081250"/>
          </a:xfrm>
          <a:prstGeom prst="ellipse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CEF82E0-A287-45DB-9007-8A14790B9629}"/>
              </a:ext>
            </a:extLst>
          </p:cNvPr>
          <p:cNvCxnSpPr/>
          <p:nvPr/>
        </p:nvCxnSpPr>
        <p:spPr>
          <a:xfrm flipV="1">
            <a:off x="6702152" y="1448594"/>
            <a:ext cx="1476164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88D0FCDF-8999-4C95-B349-9AAA4C559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131" y="4148895"/>
            <a:ext cx="4307151" cy="281306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AA876BF-F89E-4077-B83C-251F4167C570}"/>
              </a:ext>
            </a:extLst>
          </p:cNvPr>
          <p:cNvSpPr txBox="1"/>
          <p:nvPr/>
        </p:nvSpPr>
        <p:spPr>
          <a:xfrm>
            <a:off x="5596343" y="3487986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50 superimposed transient noise simulations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8CB4D13-DDAF-4BEF-B811-F902901EDC9D}"/>
              </a:ext>
            </a:extLst>
          </p:cNvPr>
          <p:cNvSpPr txBox="1"/>
          <p:nvPr/>
        </p:nvSpPr>
        <p:spPr>
          <a:xfrm>
            <a:off x="7465815" y="513517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Jitter simulations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21C6141-FB31-4261-9368-A33F5BEFE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88"/>
          <a:stretch/>
        </p:blipFill>
        <p:spPr>
          <a:xfrm rot="5400000">
            <a:off x="2592680" y="4726130"/>
            <a:ext cx="1774819" cy="31169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40CFD6-BA3E-4F40-A440-3906388AA32A}"/>
              </a:ext>
            </a:extLst>
          </p:cNvPr>
          <p:cNvSpPr/>
          <p:nvPr/>
        </p:nvSpPr>
        <p:spPr>
          <a:xfrm>
            <a:off x="365448" y="5409034"/>
            <a:ext cx="187455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latin typeface="+mj-lt"/>
                <a:cs typeface="Calibri Light" panose="020F0302020204030204" pitchFamily="34" charset="0"/>
              </a:rPr>
              <a:t>Pixel array of 36 × 12 pixels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FAEFAF-96F8-4967-AFCD-ABAC105E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01C5CF-561B-4D66-8AFE-1DFD59BC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6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DF89E-45D7-4CCA-BA56-FDAC4B4E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Prototypes 28nm sur PCB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F92FDD-3A41-433A-B3FF-9032BF251827}"/>
              </a:ext>
            </a:extLst>
          </p:cNvPr>
          <p:cNvSpPr txBox="1"/>
          <p:nvPr/>
        </p:nvSpPr>
        <p:spPr>
          <a:xfrm>
            <a:off x="589787" y="5870566"/>
            <a:ext cx="1158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>
                <a:solidFill>
                  <a:schemeClr val="bg2">
                    <a:lumMod val="50000"/>
                  </a:schemeClr>
                </a:solidFill>
              </a:rPr>
              <a:t>Pixel_28nm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A372AF-4DD4-4621-B407-5DDFC9CF7546}"/>
              </a:ext>
            </a:extLst>
          </p:cNvPr>
          <p:cNvSpPr txBox="1"/>
          <p:nvPr/>
        </p:nvSpPr>
        <p:spPr>
          <a:xfrm>
            <a:off x="4498485" y="5836978"/>
            <a:ext cx="1158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>
                <a:solidFill>
                  <a:schemeClr val="bg2">
                    <a:lumMod val="50000"/>
                  </a:schemeClr>
                </a:solidFill>
              </a:rPr>
              <a:t>SET_28nm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F9C433-4C30-438A-832E-6C439994B727}"/>
              </a:ext>
            </a:extLst>
          </p:cNvPr>
          <p:cNvSpPr txBox="1"/>
          <p:nvPr/>
        </p:nvSpPr>
        <p:spPr>
          <a:xfrm>
            <a:off x="8044406" y="5819224"/>
            <a:ext cx="11588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050" i="1" dirty="0">
                <a:solidFill>
                  <a:schemeClr val="bg2">
                    <a:lumMod val="50000"/>
                  </a:schemeClr>
                </a:solidFill>
              </a:rPr>
              <a:t>RO_28nm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0CC7108-32FD-4297-B4D7-DB1F452DB1E1}"/>
              </a:ext>
            </a:extLst>
          </p:cNvPr>
          <p:cNvGrpSpPr/>
          <p:nvPr/>
        </p:nvGrpSpPr>
        <p:grpSpPr>
          <a:xfrm>
            <a:off x="1230644" y="1930768"/>
            <a:ext cx="1116294" cy="619300"/>
            <a:chOff x="1406450" y="1346620"/>
            <a:chExt cx="1275764" cy="70777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B83081B-60E1-40BB-99CF-E2A7A4EF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5" y="1346620"/>
              <a:ext cx="1272599" cy="7077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5A8733-C4CF-40E4-B224-77858CAAB100}"/>
                </a:ext>
              </a:extLst>
            </p:cNvPr>
            <p:cNvSpPr/>
            <p:nvPr/>
          </p:nvSpPr>
          <p:spPr>
            <a:xfrm>
              <a:off x="1406450" y="1353715"/>
              <a:ext cx="402394" cy="689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E1B53DC-EB38-4CDB-AFDD-2610CC692D2F}"/>
              </a:ext>
            </a:extLst>
          </p:cNvPr>
          <p:cNvGrpSpPr/>
          <p:nvPr/>
        </p:nvGrpSpPr>
        <p:grpSpPr>
          <a:xfrm>
            <a:off x="4560396" y="1945026"/>
            <a:ext cx="1113524" cy="619300"/>
            <a:chOff x="1409615" y="1346620"/>
            <a:chExt cx="1272599" cy="70777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187FE55-F710-41D3-BB14-46B638C82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5" y="1346620"/>
              <a:ext cx="1272599" cy="70777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9885DC-E16B-4B2E-AE9F-B4AE0304F7DA}"/>
                </a:ext>
              </a:extLst>
            </p:cNvPr>
            <p:cNvSpPr/>
            <p:nvPr/>
          </p:nvSpPr>
          <p:spPr>
            <a:xfrm>
              <a:off x="1799356" y="1357879"/>
              <a:ext cx="336625" cy="689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9444EA7-CA73-4D59-B1C2-363897A42D2E}"/>
              </a:ext>
            </a:extLst>
          </p:cNvPr>
          <p:cNvGrpSpPr/>
          <p:nvPr/>
        </p:nvGrpSpPr>
        <p:grpSpPr>
          <a:xfrm>
            <a:off x="7887377" y="1936976"/>
            <a:ext cx="1113524" cy="619300"/>
            <a:chOff x="1409615" y="1346620"/>
            <a:chExt cx="1272599" cy="707771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86AE0EB-9C38-420B-8864-4CD334C7D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5" y="1346620"/>
              <a:ext cx="1272599" cy="70777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4796AB-B219-4DF4-8E70-4CACC67822F6}"/>
                </a:ext>
              </a:extLst>
            </p:cNvPr>
            <p:cNvSpPr/>
            <p:nvPr/>
          </p:nvSpPr>
          <p:spPr>
            <a:xfrm>
              <a:off x="2132731" y="1355820"/>
              <a:ext cx="289800" cy="689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BDD94DE-A28E-4F05-8AE0-AAC907DFA1B3}"/>
              </a:ext>
            </a:extLst>
          </p:cNvPr>
          <p:cNvGrpSpPr/>
          <p:nvPr/>
        </p:nvGrpSpPr>
        <p:grpSpPr>
          <a:xfrm>
            <a:off x="7179838" y="2643420"/>
            <a:ext cx="3308950" cy="3263269"/>
            <a:chOff x="7875291" y="2179631"/>
            <a:chExt cx="3781657" cy="3729450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496E78D-2E0B-4D54-8CDB-7C0DF2F4B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291" y="2179631"/>
              <a:ext cx="3701353" cy="3617486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93BF8B3-3626-4F12-822E-BA9A9515B890}"/>
                </a:ext>
              </a:extLst>
            </p:cNvPr>
            <p:cNvSpPr/>
            <p:nvPr/>
          </p:nvSpPr>
          <p:spPr>
            <a:xfrm>
              <a:off x="9696110" y="3239716"/>
              <a:ext cx="282127" cy="300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3AB56ACA-C228-403D-90F6-7AA3EB8197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0907" y="3237678"/>
              <a:ext cx="1686041" cy="8799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849F3D8A-0C9D-4A9C-B3CA-6EDA689521D6}"/>
                </a:ext>
              </a:extLst>
            </p:cNvPr>
            <p:cNvCxnSpPr>
              <a:cxnSpLocks/>
            </p:cNvCxnSpPr>
            <p:nvPr/>
          </p:nvCxnSpPr>
          <p:spPr>
            <a:xfrm>
              <a:off x="9696110" y="3539163"/>
              <a:ext cx="315485" cy="5784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88F13BC-ACE0-4AF0-996A-BF59998A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5767" y="4129651"/>
              <a:ext cx="1641181" cy="177943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A0E111B-01E2-4803-91E7-1AE1CE645081}"/>
              </a:ext>
            </a:extLst>
          </p:cNvPr>
          <p:cNvGrpSpPr/>
          <p:nvPr/>
        </p:nvGrpSpPr>
        <p:grpSpPr>
          <a:xfrm>
            <a:off x="3633232" y="2634231"/>
            <a:ext cx="3354225" cy="3250168"/>
            <a:chOff x="3966781" y="2151126"/>
            <a:chExt cx="3833400" cy="3714478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F0200F1-2FE3-411E-A736-C764859C9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781" y="2151126"/>
              <a:ext cx="3606304" cy="3617486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3AD3260-B824-445B-A3ED-0166E01F9B60}"/>
                </a:ext>
              </a:extLst>
            </p:cNvPr>
            <p:cNvSpPr/>
            <p:nvPr/>
          </p:nvSpPr>
          <p:spPr>
            <a:xfrm>
              <a:off x="5654080" y="3225575"/>
              <a:ext cx="282127" cy="300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2731BD28-D330-4AD7-B0C8-7719FCA354CE}"/>
                </a:ext>
              </a:extLst>
            </p:cNvPr>
            <p:cNvCxnSpPr>
              <a:cxnSpLocks/>
            </p:cNvCxnSpPr>
            <p:nvPr/>
          </p:nvCxnSpPr>
          <p:spPr>
            <a:xfrm>
              <a:off x="5936207" y="3225575"/>
              <a:ext cx="1863974" cy="86059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AC74E011-EEFC-48F0-8CA8-0E3CFB1AD30A}"/>
                </a:ext>
              </a:extLst>
            </p:cNvPr>
            <p:cNvCxnSpPr>
              <a:cxnSpLocks/>
            </p:cNvCxnSpPr>
            <p:nvPr/>
          </p:nvCxnSpPr>
          <p:spPr>
            <a:xfrm>
              <a:off x="5657309" y="3526112"/>
              <a:ext cx="365301" cy="5435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4AFE028-25E6-47A6-9C89-AF5B645E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1203" y="4086173"/>
              <a:ext cx="1768978" cy="1779431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5EFDE5D-07FF-4B75-88C0-E689E069EB62}"/>
              </a:ext>
            </a:extLst>
          </p:cNvPr>
          <p:cNvGrpSpPr/>
          <p:nvPr/>
        </p:nvGrpSpPr>
        <p:grpSpPr>
          <a:xfrm>
            <a:off x="115213" y="2643420"/>
            <a:ext cx="3314687" cy="3259358"/>
            <a:chOff x="148038" y="2150578"/>
            <a:chExt cx="3788214" cy="372498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92F1CAB-6414-4288-9A5C-02EB75904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38" y="2150578"/>
              <a:ext cx="3612369" cy="3617486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946CFE4-0CBC-46A8-8539-04BD3FF5E8A4}"/>
                </a:ext>
              </a:extLst>
            </p:cNvPr>
            <p:cNvSpPr/>
            <p:nvPr/>
          </p:nvSpPr>
          <p:spPr>
            <a:xfrm>
              <a:off x="1808844" y="3216386"/>
              <a:ext cx="282127" cy="300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fr-FR" sz="1050"/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92A3B853-6246-4931-99A2-BCB2C2568EC8}"/>
                </a:ext>
              </a:extLst>
            </p:cNvPr>
            <p:cNvCxnSpPr>
              <a:cxnSpLocks/>
            </p:cNvCxnSpPr>
            <p:nvPr/>
          </p:nvCxnSpPr>
          <p:spPr>
            <a:xfrm>
              <a:off x="2090971" y="3216386"/>
              <a:ext cx="1842452" cy="85323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07E376F7-DA10-427B-B2D2-C2A82932F7CF}"/>
                </a:ext>
              </a:extLst>
            </p:cNvPr>
            <p:cNvCxnSpPr>
              <a:cxnSpLocks/>
            </p:cNvCxnSpPr>
            <p:nvPr/>
          </p:nvCxnSpPr>
          <p:spPr>
            <a:xfrm>
              <a:off x="1808844" y="3515833"/>
              <a:ext cx="195724" cy="531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D02E190-9853-47E1-A5F6-AC4466E27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31465" y="4074100"/>
              <a:ext cx="1904787" cy="180145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3E405E07-61CF-4292-86DA-61DED7887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1DFB0724-9EDF-4103-863B-ED888B49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2B4A831-E199-4EF1-99C3-D8EDBEFA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661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results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B3B3FC8-23CF-4467-860C-1259FDE6F3A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The pixel array prototype is working properly</a:t>
            </a:r>
          </a:p>
          <a:p>
            <a:pPr lvl="1"/>
            <a:r>
              <a:rPr lang="en-US" dirty="0"/>
              <a:t>The </a:t>
            </a:r>
            <a:r>
              <a:rPr lang="fr-FR" dirty="0"/>
              <a:t>3456</a:t>
            </a:r>
            <a:r>
              <a:rPr lang="en-US" dirty="0"/>
              <a:t> registers can be configured correctly</a:t>
            </a:r>
          </a:p>
          <a:p>
            <a:pPr lvl="1"/>
            <a:r>
              <a:rPr lang="en-US" dirty="0"/>
              <a:t>The output signal of the test pixel is consistent with simulations</a:t>
            </a:r>
          </a:p>
          <a:p>
            <a:pPr lvl="1"/>
            <a:r>
              <a:rPr lang="en-US" dirty="0"/>
              <a:t>intensive testing under way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AA292E-BFE8-461F-8132-780C480F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399" y="2597907"/>
            <a:ext cx="4165117" cy="1873817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25E7ECD-E7AA-4FD3-9E71-3BCCB6C9A082}"/>
              </a:ext>
            </a:extLst>
          </p:cNvPr>
          <p:cNvGrpSpPr/>
          <p:nvPr/>
        </p:nvGrpSpPr>
        <p:grpSpPr>
          <a:xfrm>
            <a:off x="5575540" y="798544"/>
            <a:ext cx="4566837" cy="1550150"/>
            <a:chOff x="437655" y="2510996"/>
            <a:chExt cx="6901529" cy="2628389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789AC60-51DD-454A-95C6-CE253C47A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249" y="2510996"/>
              <a:ext cx="5807975" cy="2310638"/>
            </a:xfrm>
            <a:prstGeom prst="rect">
              <a:avLst/>
            </a:prstGeom>
          </p:spPr>
        </p:pic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4F024BF5-4227-424A-BAB8-0A0D3218C68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935431"/>
              <a:ext cx="5667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F62E318-E07C-499B-93F4-BD53D340ACED}"/>
                </a:ext>
              </a:extLst>
            </p:cNvPr>
            <p:cNvSpPr txBox="1"/>
            <p:nvPr/>
          </p:nvSpPr>
          <p:spPr>
            <a:xfrm>
              <a:off x="6292806" y="2840957"/>
              <a:ext cx="216217" cy="34731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2 µs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AC7821C2-0D7A-4F52-9C1A-EBF15EF8FA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1967" y="2632092"/>
              <a:ext cx="0" cy="30333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8264EB1-12E1-4346-AB41-2AA32219842D}"/>
                </a:ext>
              </a:extLst>
            </p:cNvPr>
            <p:cNvSpPr txBox="1"/>
            <p:nvPr/>
          </p:nvSpPr>
          <p:spPr>
            <a:xfrm>
              <a:off x="6044640" y="2708608"/>
              <a:ext cx="221111" cy="17365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1 V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0A9E333-8D28-4CC1-B5EA-995CAB9B3AA1}"/>
                </a:ext>
              </a:extLst>
            </p:cNvPr>
            <p:cNvSpPr txBox="1"/>
            <p:nvPr/>
          </p:nvSpPr>
          <p:spPr>
            <a:xfrm>
              <a:off x="903249" y="2719624"/>
              <a:ext cx="269480" cy="17365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DIN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0D53573-4B34-4F56-9B05-EA903EEF1E49}"/>
                </a:ext>
              </a:extLst>
            </p:cNvPr>
            <p:cNvSpPr txBox="1"/>
            <p:nvPr/>
          </p:nvSpPr>
          <p:spPr>
            <a:xfrm>
              <a:off x="903249" y="3290649"/>
              <a:ext cx="158925" cy="17365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CK</a:t>
              </a:r>
              <a:endParaRPr lang="fr-FR" sz="525" b="1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C819FAF-49B2-4F90-8518-F3BAE0AC1DE0}"/>
                </a:ext>
              </a:extLst>
            </p:cNvPr>
            <p:cNvSpPr txBox="1"/>
            <p:nvPr/>
          </p:nvSpPr>
          <p:spPr>
            <a:xfrm>
              <a:off x="944125" y="3990667"/>
              <a:ext cx="380035" cy="17365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0" tIns="0" rIns="0" bIns="0" rtlCol="0">
              <a:spAutoFit/>
            </a:bodyPr>
            <a:lstStyle/>
            <a:p>
              <a:pPr>
                <a:buNone/>
              </a:pPr>
              <a:r>
                <a:rPr lang="fr-FR" sz="700" b="1" dirty="0"/>
                <a:t>DOUT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7AE4D04-3B99-4208-AF88-2732FE9FE3CA}"/>
                </a:ext>
              </a:extLst>
            </p:cNvPr>
            <p:cNvSpPr txBox="1"/>
            <p:nvPr/>
          </p:nvSpPr>
          <p:spPr>
            <a:xfrm>
              <a:off x="437655" y="4686634"/>
              <a:ext cx="6901529" cy="452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225" i="1" dirty="0">
                  <a:solidFill>
                    <a:schemeClr val="bg2">
                      <a:lumMod val="50000"/>
                    </a:schemeClr>
                  </a:solidFill>
                </a:rPr>
                <a:t>Configuration SR  chip Pixel_28nm (EN_INJ = ‘1’ pixel 36)</a:t>
              </a: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8B5B6EF-F500-451F-9507-0CA83285F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44" y="3534815"/>
            <a:ext cx="3572599" cy="267944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B0D477-60BA-42A7-8FB9-488286DD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A100FC-0BFA-4328-A7B9-A09A435F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7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C8E68C3-41E3-48B1-8DB3-A45B7CE4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A9A343-DE7F-4D32-B296-59FFA236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and perspectives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B4E21B-D902-4E40-8AAF-4AFAE6B1393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1088553"/>
            <a:ext cx="10484474" cy="5890289"/>
          </a:xfrm>
        </p:spPr>
        <p:txBody>
          <a:bodyPr/>
          <a:lstStyle/>
          <a:p>
            <a:r>
              <a:rPr lang="en-US" sz="2000" dirty="0"/>
              <a:t>28nm prototype test boards received the beginning of 2024</a:t>
            </a:r>
          </a:p>
          <a:p>
            <a:pPr lvl="1"/>
            <a:r>
              <a:rPr lang="en-US" sz="2000" dirty="0"/>
              <a:t>Testing has started and first results are quite promising</a:t>
            </a:r>
          </a:p>
          <a:p>
            <a:pPr lvl="1"/>
            <a:r>
              <a:rPr lang="en-US" sz="2000" dirty="0"/>
              <a:t>4 different design to be tested and characterized</a:t>
            </a:r>
          </a:p>
          <a:p>
            <a:pPr lvl="1"/>
            <a:r>
              <a:rPr lang="en-US" sz="2000" dirty="0"/>
              <a:t>Existing test-setup based on a beagle-bone board to be used</a:t>
            </a:r>
          </a:p>
          <a:p>
            <a:endParaRPr lang="en-US" sz="2000" dirty="0"/>
          </a:p>
          <a:p>
            <a:r>
              <a:rPr lang="en-US" sz="2000" dirty="0"/>
              <a:t>Continuation of the project</a:t>
            </a:r>
          </a:p>
          <a:p>
            <a:pPr lvl="1"/>
            <a:r>
              <a:rPr lang="en-US" sz="2000" dirty="0"/>
              <a:t>The project is part of the IN2P3 R&amp;D DEPHY project</a:t>
            </a:r>
          </a:p>
          <a:p>
            <a:pPr lvl="1"/>
            <a:r>
              <a:rPr lang="en-US" sz="2000" dirty="0"/>
              <a:t>Functional tests to be completed in Q3 2024</a:t>
            </a:r>
          </a:p>
          <a:p>
            <a:pPr lvl="1"/>
            <a:r>
              <a:rPr lang="en-US" sz="2000" dirty="0"/>
              <a:t>Irradiation tests (TID and SEE) in Q4 2024</a:t>
            </a:r>
          </a:p>
          <a:p>
            <a:pPr lvl="1"/>
            <a:r>
              <a:rPr lang="en-US" sz="2000" dirty="0"/>
              <a:t>A new 28 nm design focused on larger size pixel array </a:t>
            </a:r>
          </a:p>
          <a:p>
            <a:pPr lvl="2"/>
            <a:r>
              <a:rPr lang="en-US" sz="2000" dirty="0"/>
              <a:t>Implementation of TDC related to </a:t>
            </a:r>
            <a:r>
              <a:rPr lang="en-US" sz="2000" dirty="0" err="1"/>
              <a:t>ToA</a:t>
            </a:r>
            <a:r>
              <a:rPr lang="en-US" sz="2000" dirty="0"/>
              <a:t> and </a:t>
            </a:r>
            <a:r>
              <a:rPr lang="en-US" sz="2000" dirty="0" err="1"/>
              <a:t>ToT</a:t>
            </a:r>
            <a:endParaRPr lang="en-US" sz="2000" dirty="0"/>
          </a:p>
          <a:p>
            <a:pPr lvl="2"/>
            <a:r>
              <a:rPr lang="en-US" sz="2000" dirty="0"/>
              <a:t>The possibility to bump bond the FE array with sensor array</a:t>
            </a:r>
          </a:p>
          <a:p>
            <a:pPr lvl="1"/>
            <a:r>
              <a:rPr lang="en-US" sz="2000" dirty="0"/>
              <a:t>Use of CERN PDK makes the design more manageable</a:t>
            </a:r>
          </a:p>
          <a:p>
            <a:pPr lvl="1"/>
            <a:r>
              <a:rPr lang="en-US" sz="2000" dirty="0"/>
              <a:t>Prototype submission scheduled for Q4 2024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29633C-F55C-45B6-AF57-C094A6EC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43B2F7-D187-4E7C-B145-8663EDD4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2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fr-FR" dirty="0"/>
              <a:t>MI2I – Microélectronique des 2 infinis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69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490354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44" y="4616946"/>
            <a:ext cx="3431004" cy="2523808"/>
          </a:xfrm>
          <a:prstGeom prst="rect">
            <a:avLst/>
          </a:prstGeom>
        </p:spPr>
      </p:pic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SEE/SET Testing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083716" cy="6048543"/>
          </a:xfrm>
        </p:spPr>
        <p:txBody>
          <a:bodyPr>
            <a:normAutofit/>
          </a:bodyPr>
          <a:lstStyle/>
          <a:p>
            <a:r>
              <a:rPr lang="en-US" sz="2000" dirty="0"/>
              <a:t>Single Event Transient (SET) sensitivity increases with process advance</a:t>
            </a:r>
          </a:p>
          <a:p>
            <a:pPr lvl="1"/>
            <a:r>
              <a:rPr lang="en-US" sz="2000" dirty="0"/>
              <a:t>Propagation through combinatorial logic and generate SEU in memories</a:t>
            </a:r>
          </a:p>
          <a:p>
            <a:pPr lvl="1"/>
            <a:r>
              <a:rPr lang="en-US" sz="2000" dirty="0"/>
              <a:t>Sensitivity to SET increases with speed</a:t>
            </a:r>
          </a:p>
          <a:p>
            <a:r>
              <a:rPr lang="en-US" sz="2000" dirty="0"/>
              <a:t>Implementation of test structures to characterize the 28 nm process for SET tolerance</a:t>
            </a:r>
          </a:p>
          <a:p>
            <a:endParaRPr lang="en-US" sz="2000" dirty="0"/>
          </a:p>
          <a:p>
            <a:r>
              <a:rPr lang="en-US" sz="2000" dirty="0"/>
              <a:t>Objectives :</a:t>
            </a:r>
          </a:p>
          <a:p>
            <a:pPr lvl="1"/>
            <a:r>
              <a:rPr lang="en-US" sz="2000" dirty="0"/>
              <a:t>Measure the SET cross-section</a:t>
            </a:r>
          </a:p>
          <a:p>
            <a:pPr lvl="1"/>
            <a:r>
              <a:rPr lang="en-US" sz="2000" dirty="0"/>
              <a:t>Measure the SET pulse with a </a:t>
            </a:r>
            <a:r>
              <a:rPr lang="en-US" sz="2000" b="1" dirty="0"/>
              <a:t>good </a:t>
            </a:r>
            <a:br>
              <a:rPr lang="en-US" sz="2000" b="1" dirty="0"/>
            </a:br>
            <a:r>
              <a:rPr lang="en-US" sz="2000" b="1" dirty="0"/>
              <a:t>resolution &lt; 20 </a:t>
            </a:r>
            <a:r>
              <a:rPr lang="en-US" sz="2000" b="1" dirty="0" err="1"/>
              <a:t>ps</a:t>
            </a:r>
            <a:endParaRPr lang="en-US" sz="2000" b="1" dirty="0"/>
          </a:p>
          <a:p>
            <a:r>
              <a:rPr lang="en-US" sz="2000" dirty="0"/>
              <a:t>Allows as an example to define the delay to be used for the triplication with time delay mitigation</a:t>
            </a:r>
            <a:endParaRPr lang="fr-FR" sz="2000" dirty="0"/>
          </a:p>
          <a:p>
            <a:endParaRPr lang="fr-FR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CB4017-A329-4C66-A9E5-3F8D60E00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pic>
        <p:nvPicPr>
          <p:cNvPr id="8" name="Picture 3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9"/>
          <a:stretch/>
        </p:blipFill>
        <p:spPr>
          <a:xfrm>
            <a:off x="8277379" y="4962407"/>
            <a:ext cx="2385213" cy="20017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79544" y="4411736"/>
            <a:ext cx="15808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SEU tolerant design with</a:t>
            </a:r>
          </a:p>
          <a:p>
            <a:pPr algn="ctr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temporal Mitigation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6308AB34-2C40-44D5-9B16-D5AC23DEE0E5}"/>
              </a:ext>
            </a:extLst>
          </p:cNvPr>
          <p:cNvSpPr/>
          <p:nvPr/>
        </p:nvSpPr>
        <p:spPr>
          <a:xfrm>
            <a:off x="6562852" y="4842684"/>
            <a:ext cx="2160539" cy="1108017"/>
          </a:xfrm>
          <a:custGeom>
            <a:avLst/>
            <a:gdLst>
              <a:gd name="connsiteX0" fmla="*/ 0 w 3328827"/>
              <a:gd name="connsiteY0" fmla="*/ 90375 h 593809"/>
              <a:gd name="connsiteX1" fmla="*/ 1972638 w 3328827"/>
              <a:gd name="connsiteY1" fmla="*/ 39004 h 593809"/>
              <a:gd name="connsiteX2" fmla="*/ 3328827 w 3328827"/>
              <a:gd name="connsiteY2" fmla="*/ 593809 h 59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8827" h="593809">
                <a:moveTo>
                  <a:pt x="0" y="90375"/>
                </a:moveTo>
                <a:cubicBezTo>
                  <a:pt x="708917" y="22736"/>
                  <a:pt x="1417834" y="-44902"/>
                  <a:pt x="1972638" y="39004"/>
                </a:cubicBezTo>
                <a:cubicBezTo>
                  <a:pt x="2527443" y="122910"/>
                  <a:pt x="3215811" y="463670"/>
                  <a:pt x="3328827" y="593809"/>
                </a:cubicBezTo>
              </a:path>
            </a:pathLst>
          </a:custGeom>
          <a:noFill/>
          <a:ln w="190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F10BC21A-E833-46EC-9240-E69B2D1D48FB}"/>
              </a:ext>
            </a:extLst>
          </p:cNvPr>
          <p:cNvSpPr/>
          <p:nvPr/>
        </p:nvSpPr>
        <p:spPr>
          <a:xfrm>
            <a:off x="6562853" y="5293854"/>
            <a:ext cx="2131388" cy="1231304"/>
          </a:xfrm>
          <a:custGeom>
            <a:avLst/>
            <a:gdLst>
              <a:gd name="connsiteX0" fmla="*/ 0 w 3328827"/>
              <a:gd name="connsiteY0" fmla="*/ 90375 h 593809"/>
              <a:gd name="connsiteX1" fmla="*/ 1972638 w 3328827"/>
              <a:gd name="connsiteY1" fmla="*/ 39004 h 593809"/>
              <a:gd name="connsiteX2" fmla="*/ 3328827 w 3328827"/>
              <a:gd name="connsiteY2" fmla="*/ 593809 h 59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8827" h="593809">
                <a:moveTo>
                  <a:pt x="0" y="90375"/>
                </a:moveTo>
                <a:cubicBezTo>
                  <a:pt x="708917" y="22736"/>
                  <a:pt x="1417834" y="-44902"/>
                  <a:pt x="1972638" y="39004"/>
                </a:cubicBezTo>
                <a:cubicBezTo>
                  <a:pt x="2527443" y="122910"/>
                  <a:pt x="3215811" y="463670"/>
                  <a:pt x="3328827" y="593809"/>
                </a:cubicBezTo>
              </a:path>
            </a:pathLst>
          </a:custGeom>
          <a:noFill/>
          <a:ln w="1905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CC9674-FA56-4A8B-97E7-B834CC131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005" y="856084"/>
            <a:ext cx="3680749" cy="2720196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C21F50E7-BBDA-41EB-A811-2569F529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F9A9F52-41EE-4586-9AE0-05ADD729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88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20716C-A703-43AD-8F67-E8AD37D1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B6A5FF-F676-4700-A05F-9B866322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chip design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29BC2-F8CE-4826-9E21-2E64EB59B86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1" y="3383629"/>
            <a:ext cx="7768107" cy="3595214"/>
          </a:xfrm>
        </p:spPr>
        <p:txBody>
          <a:bodyPr/>
          <a:lstStyle/>
          <a:p>
            <a:r>
              <a:rPr lang="en-US" sz="1600" dirty="0"/>
              <a:t>Each sub-bloc contains</a:t>
            </a:r>
          </a:p>
          <a:p>
            <a:pPr lvl="1"/>
            <a:r>
              <a:rPr lang="en-US" sz="1600" dirty="0"/>
              <a:t>3 target cells </a:t>
            </a:r>
            <a:r>
              <a:rPr lang="ru-RU" sz="1600" dirty="0"/>
              <a:t>made up of thousands of basic cells </a:t>
            </a:r>
            <a:r>
              <a:rPr lang="en-US" sz="1600" dirty="0"/>
              <a:t>+ 1 calibration input </a:t>
            </a:r>
          </a:p>
          <a:p>
            <a:pPr lvl="1"/>
            <a:r>
              <a:rPr lang="en-US" sz="1600" dirty="0"/>
              <a:t>Circuit for SET width measurement 96 delay cells (13ps/cell) </a:t>
            </a:r>
            <a:r>
              <a:rPr lang="en-US" sz="1600" dirty="0">
                <a:sym typeface="Symbol" panose="05050102010706020507" pitchFamily="18" charset="2"/>
              </a:rPr>
              <a:t></a:t>
            </a:r>
            <a:r>
              <a:rPr lang="en-US" sz="1600" dirty="0"/>
              <a:t> from a few </a:t>
            </a:r>
            <a:r>
              <a:rPr lang="en-US" sz="1600" dirty="0" err="1"/>
              <a:t>ps</a:t>
            </a:r>
            <a:r>
              <a:rPr lang="en-US" sz="1600" dirty="0"/>
              <a:t> to 1ns</a:t>
            </a:r>
          </a:p>
          <a:p>
            <a:pPr lvl="1"/>
            <a:r>
              <a:rPr lang="en-US" sz="1600" dirty="0"/>
              <a:t>Shift register to send the data to the output when a trigger signal occurs</a:t>
            </a:r>
          </a:p>
          <a:p>
            <a:r>
              <a:rPr lang="en-US" sz="1600" dirty="0"/>
              <a:t>31 SET sub blocs</a:t>
            </a:r>
          </a:p>
          <a:p>
            <a:pPr lvl="1"/>
            <a:r>
              <a:rPr lang="en-US" sz="1600" dirty="0"/>
              <a:t>24 uses SVT target cells (7T, 9T, 12T)  -&gt; </a:t>
            </a:r>
            <a:r>
              <a:rPr lang="en-US" sz="1600" b="1" dirty="0"/>
              <a:t>Effect of the cell size</a:t>
            </a:r>
          </a:p>
          <a:p>
            <a:pPr lvl="1"/>
            <a:r>
              <a:rPr lang="en-US" sz="1600" dirty="0"/>
              <a:t>7 uses LVT or HVT target cells -&gt; Effect of </a:t>
            </a:r>
            <a:r>
              <a:rPr lang="en-US" sz="1600" b="1" dirty="0">
                <a:solidFill>
                  <a:srgbClr val="003399"/>
                </a:solidFill>
              </a:rPr>
              <a:t>the device options</a:t>
            </a:r>
          </a:p>
          <a:p>
            <a:r>
              <a:rPr lang="en-US" sz="1600" dirty="0"/>
              <a:t>The whole bloc contains 6 inputs / 13 outputs</a:t>
            </a:r>
          </a:p>
          <a:p>
            <a:r>
              <a:rPr lang="en-US" sz="1600" dirty="0"/>
              <a:t>In addition to SET testing, this constitutes a sub-block of the TDC required in the pixel front end design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29" name="Image 228">
            <a:extLst>
              <a:ext uri="{FF2B5EF4-FFF2-40B4-BE49-F238E27FC236}">
                <a16:creationId xmlns:a16="http://schemas.microsoft.com/office/drawing/2014/main" id="{EA65E4B7-A095-4940-9D45-E4253C29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1" y="597737"/>
            <a:ext cx="6435878" cy="269946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5B2FCC6-FC5E-43F6-80BB-356155C4C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8" r="42657"/>
          <a:stretch/>
        </p:blipFill>
        <p:spPr>
          <a:xfrm>
            <a:off x="8034301" y="166923"/>
            <a:ext cx="2100300" cy="385868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612700-79C3-4AF0-AEB1-C124E6F800A2}"/>
              </a:ext>
            </a:extLst>
          </p:cNvPr>
          <p:cNvSpPr/>
          <p:nvPr/>
        </p:nvSpPr>
        <p:spPr>
          <a:xfrm>
            <a:off x="8790383" y="1232570"/>
            <a:ext cx="420046" cy="2520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F316DD5-9338-4C5C-A6F3-83BFCB5F4A5F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697911" y="1358584"/>
            <a:ext cx="3092472" cy="666074"/>
          </a:xfrm>
          <a:prstGeom prst="straightConnector1">
            <a:avLst/>
          </a:prstGeom>
          <a:ln w="12700">
            <a:solidFill>
              <a:srgbClr val="C00000"/>
            </a:solidFill>
            <a:headEnd w="sm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1A83E83-5CAE-4A6A-A3D4-3431BE89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77FE205-01C7-40AF-BD01-60F68BA3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41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Oscillator chip design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F8AA8-AC58-43ED-B21A-1FD06A8381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083716" cy="6048543"/>
          </a:xfrm>
        </p:spPr>
        <p:txBody>
          <a:bodyPr/>
          <a:lstStyle/>
          <a:p>
            <a:r>
              <a:rPr lang="en-US" dirty="0"/>
              <a:t>Study of the effect of TID on the performance of digital standard cells </a:t>
            </a:r>
          </a:p>
          <a:p>
            <a:r>
              <a:rPr lang="en-US" dirty="0"/>
              <a:t>Timing of combinatorial or sequential cells</a:t>
            </a:r>
          </a:p>
          <a:p>
            <a:r>
              <a:rPr lang="en-US" dirty="0"/>
              <a:t>Leakage currents and static power</a:t>
            </a:r>
          </a:p>
          <a:p>
            <a:r>
              <a:rPr lang="en-US" dirty="0"/>
              <a:t>Effects of device size on TID tolerance</a:t>
            </a:r>
          </a:p>
          <a:p>
            <a:r>
              <a:rPr lang="en-US" dirty="0"/>
              <a:t>Design based on the digital flow</a:t>
            </a:r>
          </a:p>
          <a:p>
            <a:r>
              <a:rPr lang="en-US" dirty="0"/>
              <a:t>96 </a:t>
            </a:r>
            <a:r>
              <a:rPr lang="en-US" dirty="0" err="1"/>
              <a:t>Rosc</a:t>
            </a:r>
            <a:r>
              <a:rPr lang="en-US" dirty="0"/>
              <a:t> sub-bloc</a:t>
            </a:r>
          </a:p>
          <a:p>
            <a:pPr lvl="1"/>
            <a:r>
              <a:rPr lang="en-US" dirty="0"/>
              <a:t> Cell size (7T, 9T,12T)</a:t>
            </a:r>
          </a:p>
          <a:p>
            <a:pPr lvl="1"/>
            <a:r>
              <a:rPr lang="en-US" dirty="0"/>
              <a:t>Driving (D0, D2, D4)</a:t>
            </a:r>
          </a:p>
          <a:p>
            <a:pPr lvl="1"/>
            <a:r>
              <a:rPr lang="en-US" dirty="0"/>
              <a:t>SVT, LVT, HVT</a:t>
            </a: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BB880F3C-1860-4D3B-B97D-47B82B128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670"/>
          <a:stretch/>
        </p:blipFill>
        <p:spPr>
          <a:xfrm>
            <a:off x="4757592" y="5772633"/>
            <a:ext cx="5761038" cy="969635"/>
          </a:xfrm>
          <a:prstGeom prst="rect">
            <a:avLst/>
          </a:prstGeom>
        </p:spPr>
      </p:pic>
      <p:graphicFrame>
        <p:nvGraphicFramePr>
          <p:cNvPr id="78" name="Tableau 77">
            <a:extLst>
              <a:ext uri="{FF2B5EF4-FFF2-40B4-BE49-F238E27FC236}">
                <a16:creationId xmlns:a16="http://schemas.microsoft.com/office/drawing/2014/main" id="{C397CEF1-4F82-42A5-808F-D98F79EF1F7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37456" y="4722044"/>
          <a:ext cx="3022533" cy="1731107"/>
        </p:xfrm>
        <a:graphic>
          <a:graphicData uri="http://schemas.openxmlformats.org/drawingml/2006/table">
            <a:tbl>
              <a:tblPr firstRow="1" firstCol="1" bandRow="1"/>
              <a:tblGrid>
                <a:gridCol w="1557659">
                  <a:extLst>
                    <a:ext uri="{9D8B030D-6E8A-4147-A177-3AD203B41FA5}">
                      <a16:colId xmlns:a16="http://schemas.microsoft.com/office/drawing/2014/main" val="2523079764"/>
                    </a:ext>
                  </a:extLst>
                </a:gridCol>
                <a:gridCol w="1464874">
                  <a:extLst>
                    <a:ext uri="{9D8B030D-6E8A-4147-A177-3AD203B41FA5}">
                      <a16:colId xmlns:a16="http://schemas.microsoft.com/office/drawing/2014/main" val="3793854286"/>
                    </a:ext>
                  </a:extLst>
                </a:gridCol>
              </a:tblGrid>
              <a:tr h="247301">
                <a:tc>
                  <a:txBody>
                    <a:bodyPr/>
                    <a:lstStyle/>
                    <a:p>
                      <a:pPr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Basic </a:t>
                      </a:r>
                      <a:r>
                        <a:rPr lang="fr-FR" sz="12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cells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Frequency (MHz)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257571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INVD0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154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874137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INVD2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222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459692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NAND0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118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018582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NAND2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143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457513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NOR0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111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800453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NOR2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65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139</a:t>
                      </a:r>
                    </a:p>
                  </a:txBody>
                  <a:tcPr marL="72000" marR="72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911787"/>
                  </a:ext>
                </a:extLst>
              </a:tr>
            </a:tbl>
          </a:graphicData>
        </a:graphic>
      </p:graphicFrame>
      <p:sp>
        <p:nvSpPr>
          <p:cNvPr id="80" name="ZoneTexte 79">
            <a:extLst>
              <a:ext uri="{FF2B5EF4-FFF2-40B4-BE49-F238E27FC236}">
                <a16:creationId xmlns:a16="http://schemas.microsoft.com/office/drawing/2014/main" id="{6D91C7BB-FD50-4400-8841-3CCC5B5E894B}"/>
              </a:ext>
            </a:extLst>
          </p:cNvPr>
          <p:cNvSpPr txBox="1"/>
          <p:nvPr/>
        </p:nvSpPr>
        <p:spPr>
          <a:xfrm>
            <a:off x="1227742" y="6487472"/>
            <a:ext cx="11866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9B76940F-EC34-4733-81D7-3B3BB49E7EA8}"/>
              </a:ext>
            </a:extLst>
          </p:cNvPr>
          <p:cNvSpPr txBox="1"/>
          <p:nvPr/>
        </p:nvSpPr>
        <p:spPr>
          <a:xfrm>
            <a:off x="7596027" y="2752670"/>
            <a:ext cx="1878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01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1400" i="1" dirty="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ROsc</a:t>
            </a:r>
            <a:r>
              <a:rPr lang="en-US" sz="1400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sub-bloc  synoptic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19259F-A2D7-46C8-B3D2-1D8D3597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0" y="1057921"/>
            <a:ext cx="4448670" cy="1741696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8958107B-C10B-4A71-BE36-742965B1F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3" r="18627"/>
          <a:stretch/>
        </p:blipFill>
        <p:spPr>
          <a:xfrm>
            <a:off x="4903411" y="2637731"/>
            <a:ext cx="1293268" cy="27254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7556B1-F848-472C-9B83-DF10F623EE2F}"/>
              </a:ext>
            </a:extLst>
          </p:cNvPr>
          <p:cNvSpPr/>
          <p:nvPr/>
        </p:nvSpPr>
        <p:spPr>
          <a:xfrm>
            <a:off x="5514020" y="3212790"/>
            <a:ext cx="180020" cy="10801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E02A1FED-CC84-43A4-AE8C-45B016CC3235}"/>
              </a:ext>
            </a:extLst>
          </p:cNvPr>
          <p:cNvCxnSpPr>
            <a:cxnSpLocks/>
          </p:cNvCxnSpPr>
          <p:nvPr/>
        </p:nvCxnSpPr>
        <p:spPr>
          <a:xfrm flipV="1">
            <a:off x="5697910" y="2619028"/>
            <a:ext cx="1566174" cy="575059"/>
          </a:xfrm>
          <a:prstGeom prst="straightConnector1">
            <a:avLst/>
          </a:prstGeom>
          <a:ln w="12700">
            <a:solidFill>
              <a:srgbClr val="C00000"/>
            </a:solidFill>
            <a:headEnd w="sm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00728E-8977-438B-A5F2-2D51C5D5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0EEBBE-FC3E-4CE7-874F-0961881C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2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F2E784-99DF-4043-8ABF-92D65E1C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4D tracking in future experiments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420DD8-56AB-4B19-9F5A-CC45902D54D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endParaRPr lang="en-US" sz="1600" b="1" u="sng" dirty="0"/>
          </a:p>
          <a:p>
            <a:pPr marL="0" indent="0" algn="ctr">
              <a:buNone/>
            </a:pPr>
            <a:r>
              <a:rPr lang="en-US" sz="1600" b="1" u="sng" dirty="0"/>
              <a:t>Electron colliders</a:t>
            </a:r>
          </a:p>
          <a:p>
            <a:r>
              <a:rPr lang="en-US" sz="1400" dirty="0"/>
              <a:t>Linear colliders ( ILC, CLIC) and Circular colliders </a:t>
            </a:r>
            <a:br>
              <a:rPr lang="en-US" sz="1400" dirty="0"/>
            </a:br>
            <a:r>
              <a:rPr lang="en-US" sz="1400" dirty="0"/>
              <a:t>(FCPC, FCC-</a:t>
            </a:r>
            <a:r>
              <a:rPr lang="en-US" sz="1400" dirty="0" err="1"/>
              <a:t>ee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High spatial precision is required for physics measurements -&gt; </a:t>
            </a:r>
            <a:r>
              <a:rPr lang="en-US" sz="1400" b="1" dirty="0"/>
              <a:t>Pixel size &lt; 25 µm x 25 µm</a:t>
            </a:r>
            <a:endParaRPr lang="en-US" sz="1400" dirty="0"/>
          </a:p>
          <a:p>
            <a:pPr lvl="1"/>
            <a:r>
              <a:rPr lang="en-US" sz="1400" dirty="0"/>
              <a:t>Time resolution at the </a:t>
            </a:r>
            <a:r>
              <a:rPr lang="en-US" sz="1400" b="1" dirty="0"/>
              <a:t>ns level is sufficient</a:t>
            </a:r>
          </a:p>
          <a:p>
            <a:pPr lvl="1"/>
            <a:r>
              <a:rPr lang="en-US" sz="1400" dirty="0"/>
              <a:t> Potential applications of timing at the </a:t>
            </a:r>
            <a:r>
              <a:rPr lang="en-US" sz="1400" dirty="0" err="1"/>
              <a:t>ps</a:t>
            </a:r>
            <a:r>
              <a:rPr lang="en-US" sz="1400" dirty="0"/>
              <a:t> level</a:t>
            </a:r>
          </a:p>
          <a:p>
            <a:pPr marL="0" indent="0" algn="ctr">
              <a:buNone/>
            </a:pPr>
            <a:r>
              <a:rPr lang="en-US" sz="1600" b="1" u="sng" dirty="0"/>
              <a:t>Electron Ion Collider (EIC)</a:t>
            </a:r>
          </a:p>
          <a:p>
            <a:pPr lvl="1"/>
            <a:r>
              <a:rPr lang="en-US" sz="1400" dirty="0"/>
              <a:t>4D detectors based on AC-LGADs are planned to provide timing capability</a:t>
            </a:r>
          </a:p>
          <a:p>
            <a:pPr lvl="1"/>
            <a:r>
              <a:rPr lang="en-US" sz="1400" dirty="0"/>
              <a:t> </a:t>
            </a:r>
            <a:r>
              <a:rPr lang="en-US" sz="1400" b="1" dirty="0"/>
              <a:t>Time resolution of 30 </a:t>
            </a:r>
            <a:r>
              <a:rPr lang="en-US" sz="1400" b="1" dirty="0" err="1"/>
              <a:t>ps</a:t>
            </a:r>
            <a:r>
              <a:rPr lang="en-US" sz="1400" b="1" dirty="0"/>
              <a:t> </a:t>
            </a:r>
            <a:r>
              <a:rPr lang="en-US" sz="1400" dirty="0"/>
              <a:t>is required</a:t>
            </a:r>
          </a:p>
          <a:p>
            <a:pPr lvl="1"/>
            <a:r>
              <a:rPr lang="en-US" sz="1400" dirty="0"/>
              <a:t>Spatial resolutions of 15 </a:t>
            </a:r>
            <a:r>
              <a:rPr lang="en-US" sz="1400" dirty="0" err="1"/>
              <a:t>μm</a:t>
            </a:r>
            <a:r>
              <a:rPr lang="en-US" sz="1400" dirty="0"/>
              <a:t> to 150 </a:t>
            </a:r>
            <a:r>
              <a:rPr lang="en-US" sz="1400" dirty="0" err="1"/>
              <a:t>μm</a:t>
            </a:r>
            <a:r>
              <a:rPr lang="en-US" sz="1400" dirty="0"/>
              <a:t> depending on the location.</a:t>
            </a:r>
          </a:p>
          <a:p>
            <a:pPr marL="0" indent="0" algn="ctr">
              <a:buNone/>
            </a:pPr>
            <a:r>
              <a:rPr lang="en-US" sz="1600" b="1" u="sng" dirty="0"/>
              <a:t>Muon Collider</a:t>
            </a:r>
          </a:p>
          <a:p>
            <a:pPr lvl="1"/>
            <a:r>
              <a:rPr lang="en-US" sz="1400" dirty="0"/>
              <a:t>Initial studies indicate that single hit resolutions of </a:t>
            </a:r>
            <a:r>
              <a:rPr lang="en-US" sz="1400" b="1" dirty="0"/>
              <a:t>20-30 </a:t>
            </a:r>
            <a:r>
              <a:rPr lang="en-US" sz="1400" b="1" dirty="0" err="1"/>
              <a:t>ps</a:t>
            </a:r>
            <a:r>
              <a:rPr lang="en-US" sz="1400" dirty="0"/>
              <a:t> are sufficient to reduce the </a:t>
            </a:r>
            <a:r>
              <a:rPr lang="en-US" sz="1400" b="1" dirty="0"/>
              <a:t>Beam-Induced Background (BIB) </a:t>
            </a:r>
            <a:r>
              <a:rPr lang="en-US" sz="1400" dirty="0"/>
              <a:t>to a manageable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F8638C-AED5-468B-A697-1EB0BAF6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79" name="Espace réservé de la dat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861CE9-7CD0-4640-8B60-9AC0ED3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12AC708-229D-4918-BACD-A334CA40AA2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600" b="1" u="sng" dirty="0"/>
              <a:t>Hadron colliders</a:t>
            </a:r>
          </a:p>
          <a:p>
            <a:r>
              <a:rPr lang="en-US" sz="1400" dirty="0"/>
              <a:t>Timing layers (HL-LHC) Run 4</a:t>
            </a:r>
          </a:p>
          <a:p>
            <a:pPr lvl="1"/>
            <a:r>
              <a:rPr lang="en-US" sz="1400" dirty="0"/>
              <a:t>CMS and ATLAS are building </a:t>
            </a:r>
            <a:r>
              <a:rPr lang="en-US" sz="1400" b="1" dirty="0"/>
              <a:t>silicon-based timing detector </a:t>
            </a:r>
            <a:r>
              <a:rPr lang="en-US" sz="1400" dirty="0"/>
              <a:t>layers that will timestamp each track with </a:t>
            </a:r>
            <a:r>
              <a:rPr lang="en-US" sz="1400" b="1" dirty="0"/>
              <a:t>a precision of </a:t>
            </a:r>
            <a:br>
              <a:rPr lang="en-US" sz="1400" b="1" dirty="0"/>
            </a:br>
            <a:r>
              <a:rPr lang="en-US" sz="1400" b="1" dirty="0"/>
              <a:t>30 </a:t>
            </a:r>
            <a:r>
              <a:rPr lang="en-US" sz="1400" b="1" dirty="0" err="1"/>
              <a:t>ps</a:t>
            </a:r>
            <a:endParaRPr lang="en-US" sz="1400" b="1" dirty="0"/>
          </a:p>
          <a:p>
            <a:pPr lvl="1"/>
            <a:r>
              <a:rPr lang="en-US" sz="1400" dirty="0"/>
              <a:t>ATLAS High Granularity Timing Detector (</a:t>
            </a:r>
            <a:r>
              <a:rPr lang="en-US" sz="1400" b="1" dirty="0"/>
              <a:t>HGTD</a:t>
            </a:r>
            <a:r>
              <a:rPr lang="en-US" sz="1400" dirty="0"/>
              <a:t>) and the CMS Timing Detector (</a:t>
            </a:r>
            <a:r>
              <a:rPr lang="en-US" sz="1400" b="1" dirty="0"/>
              <a:t>MTD</a:t>
            </a:r>
            <a:r>
              <a:rPr lang="en-US" sz="1400" dirty="0"/>
              <a:t>) placed in the forward regions (2.4&lt;|η|&lt;4.0)</a:t>
            </a:r>
          </a:p>
          <a:p>
            <a:pPr lvl="1"/>
            <a:r>
              <a:rPr lang="en-US" sz="1400" dirty="0"/>
              <a:t>Based on novel Low Gain Avalanche Detectors (</a:t>
            </a:r>
            <a:r>
              <a:rPr lang="en-US" sz="1400" b="1" dirty="0"/>
              <a:t>LGADs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The readout chip HGTD is an array of 15×15 channels</a:t>
            </a:r>
            <a:br>
              <a:rPr lang="en-US" sz="1400" dirty="0"/>
            </a:br>
            <a:r>
              <a:rPr lang="en-US" sz="1400" dirty="0"/>
              <a:t> of 1.3 × 1.3 mm² </a:t>
            </a:r>
          </a:p>
          <a:p>
            <a:r>
              <a:rPr lang="en-US" sz="1400" dirty="0"/>
              <a:t>The ATLAS and CMS tracker Run 5</a:t>
            </a:r>
          </a:p>
          <a:p>
            <a:pPr lvl="1"/>
            <a:r>
              <a:rPr lang="en-US" sz="1400" dirty="0"/>
              <a:t>The two innermost pixel layers will need to be replaced after 5 years (LS4)</a:t>
            </a:r>
          </a:p>
          <a:p>
            <a:pPr lvl="1"/>
            <a:r>
              <a:rPr lang="en-US" sz="1400" b="1" dirty="0"/>
              <a:t>Pixel time resolution of 50 </a:t>
            </a:r>
            <a:r>
              <a:rPr lang="en-US" sz="1400" b="1" dirty="0" err="1"/>
              <a:t>ps</a:t>
            </a:r>
            <a:r>
              <a:rPr lang="en-US" sz="1400" b="1" dirty="0"/>
              <a:t> </a:t>
            </a:r>
            <a:r>
              <a:rPr lang="en-US" sz="1400" dirty="0"/>
              <a:t>is needed to boost the tracking performances</a:t>
            </a:r>
          </a:p>
          <a:p>
            <a:r>
              <a:rPr lang="en-US" sz="1400" dirty="0"/>
              <a:t>Future Circular Collider tracker (FCC-</a:t>
            </a:r>
            <a:r>
              <a:rPr lang="en-US" sz="1400" dirty="0" err="1"/>
              <a:t>hh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Efficient reconstruction of charged particle tracks in an environment of high  pileup density (1000 pileup)</a:t>
            </a:r>
          </a:p>
          <a:p>
            <a:pPr lvl="1"/>
            <a:r>
              <a:rPr lang="en-US" sz="1400" b="1" dirty="0"/>
              <a:t>Position &lt; 10 </a:t>
            </a:r>
            <a:r>
              <a:rPr lang="en-US" sz="1400" b="1" dirty="0" err="1"/>
              <a:t>μm</a:t>
            </a:r>
            <a:r>
              <a:rPr lang="en-US" sz="1400" b="1" dirty="0"/>
              <a:t>, Time resolution &lt; 10 </a:t>
            </a:r>
            <a:r>
              <a:rPr lang="en-US" sz="1400" b="1" dirty="0" err="1"/>
              <a:t>ps</a:t>
            </a:r>
            <a:endParaRPr lang="en-US" sz="1400" b="1" dirty="0"/>
          </a:p>
          <a:p>
            <a:pPr lvl="1"/>
            <a:r>
              <a:rPr lang="en-US" sz="1400" b="1" dirty="0"/>
              <a:t>Radiation levels: 40 Grad and  6×10</a:t>
            </a:r>
            <a:r>
              <a:rPr lang="en-US" sz="1400" b="1" baseline="30000" dirty="0"/>
              <a:t>17</a:t>
            </a:r>
            <a:r>
              <a:rPr lang="en-US" sz="1400" b="1" dirty="0"/>
              <a:t>neq/cm</a:t>
            </a:r>
            <a:r>
              <a:rPr lang="en-US" sz="1400" b="1" baseline="30000" dirty="0"/>
              <a:t>2</a:t>
            </a:r>
            <a:br>
              <a:rPr lang="en-US" sz="1400" b="1" baseline="30000" dirty="0"/>
            </a:br>
            <a:r>
              <a:rPr lang="en-US" sz="1400" b="1" baseline="30000" dirty="0"/>
              <a:t> </a:t>
            </a:r>
            <a:r>
              <a:rPr lang="en-US" sz="1400" dirty="0"/>
              <a:t>(40 × HL-LHC)</a:t>
            </a:r>
          </a:p>
          <a:p>
            <a:pPr lvl="1"/>
            <a:r>
              <a:rPr lang="en-US" sz="1400" dirty="0"/>
              <a:t>A big challenge in sensor and ASIC design</a:t>
            </a:r>
          </a:p>
          <a:p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ABD24E-5FF4-6D45-B468-57C150E21B7A}"/>
              </a:ext>
            </a:extLst>
          </p:cNvPr>
          <p:cNvSpPr txBox="1">
            <a:spLocks/>
          </p:cNvSpPr>
          <p:nvPr/>
        </p:nvSpPr>
        <p:spPr>
          <a:xfrm>
            <a:off x="2260459" y="0"/>
            <a:ext cx="8077341" cy="679309"/>
          </a:xfrm>
          <a:prstGeom prst="rect">
            <a:avLst/>
          </a:prstGeom>
        </p:spPr>
        <p:txBody>
          <a:bodyPr vert="horz" lIns="100076" tIns="50038" rIns="100076" bIns="5003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sz="3502" dirty="0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0BCAA0DC-3EA7-4E45-8E3F-2B762383377E}"/>
              </a:ext>
            </a:extLst>
          </p:cNvPr>
          <p:cNvSpPr/>
          <p:nvPr/>
        </p:nvSpPr>
        <p:spPr>
          <a:xfrm>
            <a:off x="5334000" y="1240998"/>
            <a:ext cx="784687" cy="271176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s://ep-news.web.cern.ch/sites/default/files/styles/full_image/public/2021-12/HTDG54_0.PNG?itok=H630iM43">
            <a:extLst>
              <a:ext uri="{FF2B5EF4-FFF2-40B4-BE49-F238E27FC236}">
                <a16:creationId xmlns:a16="http://schemas.microsoft.com/office/drawing/2014/main" id="{D5CDDF59-774E-4CFE-B733-098956D46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12" y="445569"/>
            <a:ext cx="3348372" cy="18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2A43168-DCC6-4993-B40E-95D8CF90A06B}"/>
              </a:ext>
            </a:extLst>
          </p:cNvPr>
          <p:cNvSpPr/>
          <p:nvPr/>
        </p:nvSpPr>
        <p:spPr>
          <a:xfrm>
            <a:off x="6637094" y="2071695"/>
            <a:ext cx="3050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ATLAS High Granularity Timing Detector (HGTD)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10096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FDB7E2-7FA4-45BF-BF71-81984C07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F993-0C26-42CE-B6CC-A847CA7D06C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55B5065-A59D-41DE-A814-1FA07CE7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Structuration de la MI2I 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1122416-C928-4DDF-98F5-029D2542660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3940706"/>
            <a:ext cx="10484474" cy="3038138"/>
          </a:xfrm>
        </p:spPr>
        <p:txBody>
          <a:bodyPr/>
          <a:lstStyle/>
          <a:p>
            <a:r>
              <a:rPr lang="fr-FR" sz="1600" dirty="0"/>
              <a:t>Réseau MI2I :</a:t>
            </a:r>
          </a:p>
          <a:p>
            <a:pPr lvl="1"/>
            <a:r>
              <a:rPr lang="fr-FR" sz="1600" dirty="0"/>
              <a:t>Fédérer les micro-électroniciens de l’IN2P3 (labo + plateformes)</a:t>
            </a:r>
          </a:p>
          <a:p>
            <a:pPr lvl="1"/>
            <a:r>
              <a:rPr lang="fr-FR" sz="1600" dirty="0"/>
              <a:t>Recenser et répondre aux besoins de l'institut</a:t>
            </a:r>
          </a:p>
          <a:p>
            <a:pPr lvl="1"/>
            <a:r>
              <a:rPr lang="fr-FR" sz="1600" dirty="0"/>
              <a:t>Faire face à la complexité des designs et à l’augmentation des coûts des fonderies</a:t>
            </a:r>
          </a:p>
          <a:p>
            <a:pPr lvl="1"/>
            <a:r>
              <a:rPr lang="fr-FR" sz="1600" dirty="0"/>
              <a:t>Formation continue et permanente</a:t>
            </a:r>
          </a:p>
          <a:p>
            <a:r>
              <a:rPr lang="fr-FR" sz="1600" dirty="0"/>
              <a:t>Organisation articulée autour :</a:t>
            </a:r>
          </a:p>
          <a:p>
            <a:pPr lvl="1"/>
            <a:r>
              <a:rPr lang="fr-FR" sz="1600" dirty="0"/>
              <a:t>Comité Exécutif (</a:t>
            </a:r>
            <a:r>
              <a:rPr lang="fr-FR" sz="1600" dirty="0" err="1"/>
              <a:t>Com’Ex</a:t>
            </a:r>
            <a:r>
              <a:rPr lang="fr-FR" sz="1600" dirty="0"/>
              <a:t>), organe en charge d’élaborer le plan d’actions de la MI2I</a:t>
            </a:r>
          </a:p>
          <a:p>
            <a:pPr lvl="1"/>
            <a:r>
              <a:rPr lang="fr-FR" sz="1600" dirty="0"/>
              <a:t>Commission Microélectronique (</a:t>
            </a:r>
            <a:r>
              <a:rPr lang="fr-FR" sz="1600" dirty="0" err="1"/>
              <a:t>Com’Mic</a:t>
            </a:r>
            <a:r>
              <a:rPr lang="fr-FR" sz="1600" dirty="0"/>
              <a:t>) qui est l’organe consultatif de surveillance et de conseils</a:t>
            </a:r>
          </a:p>
          <a:p>
            <a:r>
              <a:rPr lang="fr-FR" sz="1600" dirty="0"/>
              <a:t>Le </a:t>
            </a:r>
            <a:r>
              <a:rPr lang="fr-FR" sz="1600" dirty="0" err="1"/>
              <a:t>Com’Ex</a:t>
            </a:r>
            <a:r>
              <a:rPr lang="fr-FR" sz="1600" dirty="0"/>
              <a:t> rend compte à la </a:t>
            </a:r>
            <a:r>
              <a:rPr lang="fr-FR" sz="1600" dirty="0" err="1"/>
              <a:t>Com’Mic</a:t>
            </a:r>
            <a:r>
              <a:rPr lang="fr-FR" sz="1600" dirty="0"/>
              <a:t> de l’ensemble de ses travaux et prend en compte ses avis et recommandations lors de revues organisées deux fois par an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D0AC22-975C-4229-8C18-DC6711EB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632" y="728515"/>
            <a:ext cx="6842488" cy="3113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1A3F03-8CA0-498F-B07C-B0FF0170560E}"/>
              </a:ext>
            </a:extLst>
          </p:cNvPr>
          <p:cNvSpPr/>
          <p:nvPr/>
        </p:nvSpPr>
        <p:spPr>
          <a:xfrm>
            <a:off x="6197120" y="4544938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925"/>
              </a:spcBef>
              <a:buNone/>
            </a:pPr>
            <a:r>
              <a:rPr lang="fr-FR" sz="1800" dirty="0">
                <a:solidFill>
                  <a:srgbClr val="DE540C"/>
                </a:solidFill>
                <a:latin typeface="+mj-lt"/>
              </a:rPr>
              <a:t>Site web : </a:t>
            </a:r>
            <a:r>
              <a:rPr lang="fr-FR" sz="1800" dirty="0">
                <a:latin typeface="+mj-lt"/>
                <a:hlinkClick r:id="rId4"/>
              </a:rPr>
              <a:t>https://caemi2i.in2p3.fr/</a:t>
            </a:r>
            <a:endParaRPr lang="fr-FR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6919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8CE70B9-F4E9-4084-B5E7-65B60467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Axes de travail pour le mandat 2023-2025</a:t>
            </a:r>
            <a:endParaRPr lang="en-US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AF9D00A-466F-4296-BFB8-3436F01BFA6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634" y="959098"/>
            <a:ext cx="5242237" cy="1965660"/>
          </a:xfrm>
        </p:spPr>
        <p:txBody>
          <a:bodyPr/>
          <a:lstStyle/>
          <a:p>
            <a:r>
              <a:rPr lang="fr-FR" dirty="0"/>
              <a:t>Meeting le 11 et 12/05/2023  à Lyon :</a:t>
            </a:r>
          </a:p>
          <a:p>
            <a:pPr lvl="1"/>
            <a:r>
              <a:rPr lang="fr-FR" dirty="0"/>
              <a:t> </a:t>
            </a:r>
            <a:r>
              <a:rPr lang="fr-FR" dirty="0">
                <a:hlinkClick r:id="rId2"/>
              </a:rPr>
              <a:t>Meeting MI2I@Lyon</a:t>
            </a:r>
            <a:endParaRPr lang="fr-FR" dirty="0"/>
          </a:p>
          <a:p>
            <a:pPr lvl="1"/>
            <a:r>
              <a:rPr lang="fr-FR" dirty="0"/>
              <a:t>Structurer le second mandat (sur 2 ans)</a:t>
            </a:r>
          </a:p>
          <a:p>
            <a:pPr lvl="1"/>
            <a:r>
              <a:rPr lang="fr-FR" dirty="0"/>
              <a:t>Resserrer les activités sous trois axes principaux</a:t>
            </a:r>
          </a:p>
          <a:p>
            <a:endParaRPr lang="fr-FR" dirty="0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8509B882-49D7-4834-888F-889C8BE4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C8134795-06B8-45E4-A92B-1B9631F8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F993-0C26-42CE-B6CC-A847CA7D06C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D410988-4530-4B9F-A166-9D4AD1AA289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36669" y="3736851"/>
            <a:ext cx="4896596" cy="3370008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Synergie</a:t>
            </a:r>
          </a:p>
          <a:p>
            <a:pPr lvl="1"/>
            <a:r>
              <a:rPr lang="fr-FR" dirty="0"/>
              <a:t>Fédérer la communauté </a:t>
            </a:r>
          </a:p>
          <a:p>
            <a:r>
              <a:rPr lang="fr-FR" dirty="0">
                <a:solidFill>
                  <a:srgbClr val="FF0000"/>
                </a:solidFill>
              </a:rPr>
              <a:t>Outils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Mutualiser les logiciels, les serveurs, les licences, les méthodes et les  designs </a:t>
            </a:r>
          </a:p>
          <a:p>
            <a:r>
              <a:rPr lang="fr-FR" dirty="0">
                <a:solidFill>
                  <a:srgbClr val="FF0000"/>
                </a:solidFill>
              </a:rPr>
              <a:t> Techno </a:t>
            </a:r>
          </a:p>
          <a:p>
            <a:pPr lvl="1"/>
            <a:r>
              <a:rPr lang="fr-FR" dirty="0"/>
              <a:t>Veille techno et roadmap, Fonderies/technos, R&amp;T et Projet moyen terme, </a:t>
            </a:r>
            <a:br>
              <a:rPr lang="fr-FR" dirty="0"/>
            </a:br>
            <a:r>
              <a:rPr lang="fr-FR" dirty="0"/>
              <a:t>Mesure de temps, TDC, ADC </a:t>
            </a:r>
          </a:p>
          <a:p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F440EC-DC4A-4DC2-A1DC-E4C6E6BE9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816" y="2204678"/>
            <a:ext cx="6742572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7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AB0541F-7AA4-44AC-A1A8-9C03C047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actions du </a:t>
            </a:r>
            <a:r>
              <a:rPr lang="fr-FR" dirty="0" err="1"/>
              <a:t>Com’Ex</a:t>
            </a:r>
            <a:r>
              <a:rPr lang="fr-FR" dirty="0"/>
              <a:t> pour le mandat 2023-2025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83FD834-4086-49D4-BF88-AF61A34B9CE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69" y="872526"/>
            <a:ext cx="5530272" cy="6106124"/>
          </a:xfrm>
        </p:spPr>
        <p:txBody>
          <a:bodyPr/>
          <a:lstStyle/>
          <a:p>
            <a:r>
              <a:rPr lang="fr-FR" sz="1700" dirty="0"/>
              <a:t>Meeting le 14 et 15/05/2024  à Marseille pour définir les actions du second mandat</a:t>
            </a:r>
          </a:p>
          <a:p>
            <a:pPr lvl="1"/>
            <a:r>
              <a:rPr lang="fr-FR" sz="1700" dirty="0">
                <a:hlinkClick r:id="rId2"/>
              </a:rPr>
              <a:t>Meeting MI2I@Marseille</a:t>
            </a:r>
            <a:endParaRPr lang="fr-FR" sz="1700" dirty="0"/>
          </a:p>
          <a:p>
            <a:r>
              <a:rPr lang="fr-FR" sz="1700" dirty="0"/>
              <a:t>Poursuivre les échanges réguliers entre micro-électroniciens de la communauté</a:t>
            </a:r>
          </a:p>
          <a:p>
            <a:pPr lvl="1"/>
            <a:r>
              <a:rPr lang="fr-FR" sz="1700" b="1" dirty="0"/>
              <a:t>Colloque de fin d’année </a:t>
            </a:r>
            <a:r>
              <a:rPr lang="fr-FR" sz="1700" dirty="0"/>
              <a:t>à Meudon 12 et 13/12 2024</a:t>
            </a:r>
          </a:p>
          <a:p>
            <a:pPr lvl="1"/>
            <a:r>
              <a:rPr lang="fr-FR" sz="1700" b="1" dirty="0"/>
              <a:t>Organisation ANF </a:t>
            </a:r>
            <a:r>
              <a:rPr lang="fr-FR" sz="1700" b="1" dirty="0" err="1"/>
              <a:t>Nanoelec</a:t>
            </a:r>
            <a:r>
              <a:rPr lang="fr-FR" sz="1700" b="1" dirty="0"/>
              <a:t>  </a:t>
            </a:r>
            <a:r>
              <a:rPr lang="fr-FR" sz="1700" dirty="0"/>
              <a:t>Roscoff </a:t>
            </a:r>
            <a:r>
              <a:rPr lang="fr-FR" sz="1700" b="1" dirty="0">
                <a:sym typeface="Symbol" panose="05050102010706020507" pitchFamily="18" charset="2"/>
              </a:rPr>
              <a:t> </a:t>
            </a:r>
            <a:r>
              <a:rPr lang="fr-FR" sz="1700" dirty="0"/>
              <a:t>21-26/09 2025</a:t>
            </a:r>
          </a:p>
          <a:p>
            <a:pPr lvl="1"/>
            <a:r>
              <a:rPr lang="fr-FR" sz="1700" dirty="0"/>
              <a:t>Appel fait à la communauté pour participer aux différents axes de travail</a:t>
            </a:r>
          </a:p>
          <a:p>
            <a:pPr lvl="1"/>
            <a:r>
              <a:rPr lang="fr-FR" sz="1700" dirty="0"/>
              <a:t>Intensifier la relation avec le </a:t>
            </a:r>
            <a:r>
              <a:rPr lang="fr-FR" sz="1700" b="1" dirty="0"/>
              <a:t>GDR DI2I</a:t>
            </a:r>
            <a:r>
              <a:rPr lang="fr-FR" sz="1700" dirty="0"/>
              <a:t>, le réseau </a:t>
            </a:r>
            <a:r>
              <a:rPr lang="fr-FR" sz="1700" b="1" dirty="0"/>
              <a:t>DAQ</a:t>
            </a:r>
            <a:r>
              <a:rPr lang="fr-FR" sz="1700" dirty="0"/>
              <a:t> et la </a:t>
            </a:r>
            <a:r>
              <a:rPr lang="fr-FR" sz="1700" b="1" dirty="0"/>
              <a:t>EL2I</a:t>
            </a:r>
          </a:p>
          <a:p>
            <a:pPr lvl="1"/>
            <a:r>
              <a:rPr lang="fr-FR" sz="1700" b="1" dirty="0"/>
              <a:t>Meeting mensuel</a:t>
            </a:r>
            <a:r>
              <a:rPr lang="fr-FR" sz="1700" dirty="0"/>
              <a:t> du COMEX + </a:t>
            </a:r>
            <a:r>
              <a:rPr lang="fr-FR" sz="1700" b="1" dirty="0"/>
              <a:t>meetings spécifiques </a:t>
            </a:r>
            <a:r>
              <a:rPr lang="fr-FR" sz="1700" dirty="0"/>
              <a:t>pour chaque axe de travail</a:t>
            </a:r>
          </a:p>
          <a:p>
            <a:r>
              <a:rPr lang="fr-FR" sz="1700" dirty="0"/>
              <a:t>Réactualiser l’inventaire sur les ressources </a:t>
            </a:r>
            <a:r>
              <a:rPr lang="fr-FR" sz="1700" dirty="0" err="1"/>
              <a:t>Microélec</a:t>
            </a:r>
            <a:r>
              <a:rPr lang="fr-FR" sz="1700" dirty="0"/>
              <a:t> à l’IN2P3</a:t>
            </a:r>
          </a:p>
          <a:p>
            <a:r>
              <a:rPr lang="fr-FR" sz="1700" dirty="0"/>
              <a:t>Progresser sur OMMIC, outils communs microélectroniques au CCIN2P3</a:t>
            </a:r>
          </a:p>
          <a:p>
            <a:r>
              <a:rPr lang="fr-FR" sz="1700" dirty="0"/>
              <a:t>Adapter les axes de travail aux </a:t>
            </a:r>
            <a:r>
              <a:rPr lang="fr-FR" sz="1700" b="1" dirty="0"/>
              <a:t>DRD identifiés par le CERN (essentiellement DRD7) </a:t>
            </a:r>
            <a:r>
              <a:rPr lang="fr-FR" sz="1700" dirty="0"/>
              <a:t>en accord avec l’IN2P3 pour les HEP</a:t>
            </a:r>
          </a:p>
          <a:p>
            <a:pPr marL="440600" lvl="1" indent="0">
              <a:buNone/>
            </a:pPr>
            <a:endParaRPr lang="fr-FR" sz="17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F993-0C26-42CE-B6CC-A847CA7D06C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8E27983-46E5-4FC1-AD6B-DA2CE9F862E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018075" y="3536826"/>
            <a:ext cx="4558161" cy="3442016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8 personnes constituent le </a:t>
            </a:r>
            <a:r>
              <a:rPr lang="fr-FR" dirty="0" err="1"/>
              <a:t>Com’Ex</a:t>
            </a:r>
            <a:r>
              <a:rPr lang="fr-FR" dirty="0"/>
              <a:t> version 2023-2025</a:t>
            </a:r>
          </a:p>
          <a:p>
            <a:pPr lvl="1"/>
            <a:r>
              <a:rPr lang="fr-FR" dirty="0"/>
              <a:t>Grégory </a:t>
            </a:r>
            <a:r>
              <a:rPr lang="fr-FR" dirty="0" err="1"/>
              <a:t>Bertolone</a:t>
            </a:r>
            <a:r>
              <a:rPr lang="fr-FR" dirty="0"/>
              <a:t>, C4PI</a:t>
            </a:r>
          </a:p>
          <a:p>
            <a:pPr lvl="1"/>
            <a:r>
              <a:rPr lang="fr-FR" dirty="0"/>
              <a:t>L. </a:t>
            </a:r>
            <a:r>
              <a:rPr lang="fr-FR" dirty="0" err="1"/>
              <a:t>Leterrier</a:t>
            </a:r>
            <a:r>
              <a:rPr lang="fr-FR" dirty="0"/>
              <a:t>, LPC Caen</a:t>
            </a:r>
          </a:p>
          <a:p>
            <a:pPr lvl="1"/>
            <a:r>
              <a:rPr lang="fr-FR" dirty="0"/>
              <a:t>H. </a:t>
            </a:r>
            <a:r>
              <a:rPr lang="fr-FR" dirty="0" err="1"/>
              <a:t>Mathez</a:t>
            </a:r>
            <a:r>
              <a:rPr lang="fr-FR" dirty="0"/>
              <a:t>, IP2I</a:t>
            </a:r>
          </a:p>
          <a:p>
            <a:pPr lvl="1"/>
            <a:r>
              <a:rPr lang="fr-FR" dirty="0"/>
              <a:t>M. </a:t>
            </a:r>
            <a:r>
              <a:rPr lang="fr-FR" dirty="0" err="1"/>
              <a:t>Menouni</a:t>
            </a:r>
            <a:r>
              <a:rPr lang="fr-FR" dirty="0"/>
              <a:t>, CPPM </a:t>
            </a:r>
          </a:p>
          <a:p>
            <a:pPr lvl="1"/>
            <a:r>
              <a:rPr lang="fr-FR" dirty="0"/>
              <a:t>F. Morel, C4PI</a:t>
            </a:r>
          </a:p>
          <a:p>
            <a:pPr lvl="1"/>
            <a:r>
              <a:rPr lang="fr-FR" dirty="0"/>
              <a:t>P. Vallerand, </a:t>
            </a:r>
            <a:r>
              <a:rPr lang="fr-FR" dirty="0" err="1"/>
              <a:t>IJCLab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D. Prêle, APC (responsable adjoint)</a:t>
            </a:r>
          </a:p>
          <a:p>
            <a:pPr lvl="1"/>
            <a:r>
              <a:rPr lang="fr-FR" dirty="0"/>
              <a:t>S. </a:t>
            </a:r>
            <a:r>
              <a:rPr lang="fr-FR" dirty="0" err="1"/>
              <a:t>Manen</a:t>
            </a:r>
            <a:r>
              <a:rPr lang="fr-FR" dirty="0"/>
              <a:t>, LPC Clermont (responsable)</a:t>
            </a:r>
          </a:p>
          <a:p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C8FBC2-F263-4C6E-A14B-1E65B00A8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36" y="1268574"/>
            <a:ext cx="3024336" cy="2268252"/>
          </a:xfrm>
          <a:prstGeom prst="rect">
            <a:avLst/>
          </a:prstGeom>
        </p:spPr>
      </p:pic>
      <p:pic>
        <p:nvPicPr>
          <p:cNvPr id="9" name="Image 8" descr="Une image contenant personne, habits, sourire, homme&#10;&#10;Description générée automatiquement">
            <a:extLst>
              <a:ext uri="{FF2B5EF4-FFF2-40B4-BE49-F238E27FC236}">
                <a16:creationId xmlns:a16="http://schemas.microsoft.com/office/drawing/2014/main" id="{4A7DC2DA-2670-4CB8-B9A2-FCF8C25527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1" t="-1" r="34499" b="75020"/>
          <a:stretch/>
        </p:blipFill>
        <p:spPr>
          <a:xfrm flipH="1">
            <a:off x="9690100" y="1124558"/>
            <a:ext cx="554221" cy="76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Développement d'</a:t>
            </a:r>
            <a:r>
              <a:rPr lang="fr-FR" dirty="0" err="1"/>
              <a:t>ASICs</a:t>
            </a:r>
            <a:r>
              <a:rPr lang="fr-FR" dirty="0"/>
              <a:t> de lecture des pixels dans les futurs collisionneurs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2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1E117062-51E3-45F7-BD1B-50503F8A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C216F8-DA58-48BB-A62D-474297B3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FD92932-453B-4677-8353-94DEFF90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25CDEC9A-30AE-4F20-8AD7-87E6AC2AA59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1160561"/>
            <a:ext cx="10484474" cy="5818281"/>
          </a:xfrm>
        </p:spPr>
        <p:txBody>
          <a:bodyPr/>
          <a:lstStyle/>
          <a:p>
            <a:r>
              <a:rPr lang="fr-FR" sz="2400" dirty="0"/>
              <a:t>Introduction </a:t>
            </a:r>
          </a:p>
          <a:p>
            <a:pPr lvl="1"/>
            <a:r>
              <a:rPr lang="en-US" sz="2400" dirty="0"/>
              <a:t>DEPHY R&amp;T project</a:t>
            </a:r>
          </a:p>
          <a:p>
            <a:r>
              <a:rPr lang="en-US" sz="2400" dirty="0"/>
              <a:t>Hybrid pixels for future experiments</a:t>
            </a:r>
          </a:p>
          <a:p>
            <a:pPr lvl="1"/>
            <a:r>
              <a:rPr lang="en-US" sz="2400" dirty="0"/>
              <a:t> Timing effect</a:t>
            </a:r>
          </a:p>
          <a:p>
            <a:pPr lvl="1"/>
            <a:r>
              <a:rPr lang="en-US" sz="2400" dirty="0"/>
              <a:t>4D tracking in the future experiments</a:t>
            </a:r>
          </a:p>
          <a:p>
            <a:pPr lvl="1"/>
            <a:r>
              <a:rPr lang="en-US" sz="2400" dirty="0"/>
              <a:t>Electronics and sensor requirements for 4D tracking</a:t>
            </a:r>
          </a:p>
          <a:p>
            <a:r>
              <a:rPr lang="en-US" sz="2400" dirty="0"/>
              <a:t>R&amp;D activities at CPPM</a:t>
            </a:r>
          </a:p>
          <a:p>
            <a:pPr lvl="1"/>
            <a:r>
              <a:rPr lang="en-US" sz="2400" dirty="0"/>
              <a:t>28 nm chip design</a:t>
            </a:r>
          </a:p>
          <a:p>
            <a:pPr lvl="1"/>
            <a:r>
              <a:rPr lang="en-US" sz="2400" dirty="0"/>
              <a:t>Preliminary test results</a:t>
            </a:r>
          </a:p>
          <a:p>
            <a:r>
              <a:rPr lang="fr-FR" sz="2400" dirty="0"/>
              <a:t>Conclusion and perspectives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4701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5339EC-227E-4EC4-A925-8DEA398C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June 19-2024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8A3502-B9B5-4105-B37C-2212DCB0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Réunion du GDR DI2I - IJCLab Orsay 2024            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F993-0C26-42CE-B6CC-A847CA7D06C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B80CA25-34E9-4A29-A78A-8387F8CD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DEPHY Project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8318AE-5626-4685-81B4-F5F686E20E7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1052549"/>
            <a:ext cx="10484474" cy="5926293"/>
          </a:xfrm>
        </p:spPr>
        <p:txBody>
          <a:bodyPr/>
          <a:lstStyle/>
          <a:p>
            <a:r>
              <a:rPr lang="fr-FR" sz="2200" dirty="0" err="1"/>
              <a:t>DEveloppements</a:t>
            </a:r>
            <a:r>
              <a:rPr lang="fr-FR" sz="2200" dirty="0"/>
              <a:t> de Pixels </a:t>
            </a:r>
            <a:r>
              <a:rPr lang="fr-FR" sz="2200" dirty="0" err="1"/>
              <a:t>HYbrides</a:t>
            </a:r>
            <a:r>
              <a:rPr lang="fr-FR" sz="2200" dirty="0"/>
              <a:t> et monolithiques radio-tolérant </a:t>
            </a:r>
          </a:p>
          <a:p>
            <a:pPr lvl="1"/>
            <a:r>
              <a:rPr lang="en-US" sz="2200" dirty="0"/>
              <a:t>Supported by CPPM and IPHC (M. </a:t>
            </a:r>
            <a:r>
              <a:rPr lang="en-US" sz="2200" dirty="0" err="1"/>
              <a:t>Barbero</a:t>
            </a:r>
            <a:r>
              <a:rPr lang="en-US" sz="2200" dirty="0"/>
              <a:t> / CPPM and J. </a:t>
            </a:r>
            <a:r>
              <a:rPr lang="en-US" sz="2200" dirty="0" err="1"/>
              <a:t>Baudot</a:t>
            </a:r>
            <a:r>
              <a:rPr lang="en-US" sz="2200" dirty="0"/>
              <a:t> / IPHC)</a:t>
            </a:r>
          </a:p>
          <a:p>
            <a:r>
              <a:rPr lang="en-US" sz="2200" dirty="0"/>
              <a:t> General items</a:t>
            </a:r>
          </a:p>
          <a:p>
            <a:pPr lvl="1"/>
            <a:r>
              <a:rPr lang="en-US" sz="2200" dirty="0"/>
              <a:t> Pixels detectors for trackers in relevant technologies to future projects requiring:</a:t>
            </a:r>
          </a:p>
          <a:p>
            <a:pPr lvl="2"/>
            <a:r>
              <a:rPr lang="en-US" sz="2200" dirty="0"/>
              <a:t>High count rates / occupancy rates</a:t>
            </a:r>
          </a:p>
          <a:p>
            <a:pPr lvl="2"/>
            <a:r>
              <a:rPr lang="en-US" sz="2200" dirty="0"/>
              <a:t>Medium to very high radiation tolerance</a:t>
            </a:r>
          </a:p>
          <a:p>
            <a:r>
              <a:rPr lang="fr-FR" sz="2200" dirty="0"/>
              <a:t>2 Work Packages</a:t>
            </a:r>
          </a:p>
          <a:p>
            <a:pPr lvl="1"/>
            <a:r>
              <a:rPr lang="en-US" sz="2200" b="1" dirty="0"/>
              <a:t>Monolithic Pixels </a:t>
            </a:r>
            <a:r>
              <a:rPr lang="en-US" sz="2200" dirty="0"/>
              <a:t>with the exploration of Depleted MAPS technology in two main directions :</a:t>
            </a:r>
          </a:p>
          <a:p>
            <a:pPr lvl="2"/>
            <a:r>
              <a:rPr lang="en-US" sz="2200" dirty="0"/>
              <a:t> Exploiting current developments TJ-180 nm </a:t>
            </a:r>
            <a:r>
              <a:rPr lang="de-DE" sz="2200" dirty="0"/>
              <a:t>OBELIX  </a:t>
            </a:r>
            <a:r>
              <a:rPr lang="de-DE" sz="2200" dirty="0" err="1"/>
              <a:t>sensor</a:t>
            </a:r>
            <a:r>
              <a:rPr lang="de-DE" sz="2200" dirty="0"/>
              <a:t> </a:t>
            </a:r>
            <a:r>
              <a:rPr lang="de-DE" sz="2200" dirty="0" err="1"/>
              <a:t>for</a:t>
            </a:r>
            <a:r>
              <a:rPr lang="de-DE" sz="2200" dirty="0"/>
              <a:t> BELLE II Experiment)</a:t>
            </a:r>
            <a:endParaRPr lang="en-US" sz="2200" dirty="0"/>
          </a:p>
          <a:p>
            <a:pPr lvl="2"/>
            <a:r>
              <a:rPr lang="en-US" sz="2200" dirty="0"/>
              <a:t> Potential of new technologies (TJ-65nm prototype design)</a:t>
            </a:r>
          </a:p>
          <a:p>
            <a:pPr lvl="1"/>
            <a:r>
              <a:rPr lang="en-US" sz="2200" b="1" dirty="0"/>
              <a:t>Hybrid Pixels </a:t>
            </a:r>
            <a:r>
              <a:rPr lang="en-US" sz="2200" dirty="0"/>
              <a:t>with the exploration of technologies implementing advanced process nodes (CMOS 28 nm) and new hybridization techniques for small pixel size</a:t>
            </a:r>
          </a:p>
        </p:txBody>
      </p:sp>
    </p:spTree>
    <p:extLst>
      <p:ext uri="{BB962C8B-B14F-4D97-AF65-F5344CB8AC3E}">
        <p14:creationId xmlns:p14="http://schemas.microsoft.com/office/powerpoint/2010/main" val="84980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en-US" altLang="fr-FR" dirty="0"/>
              <a:t>Hybrid pixels for future experiments</a:t>
            </a:r>
          </a:p>
        </p:txBody>
      </p:sp>
    </p:spTree>
    <p:extLst>
      <p:ext uri="{BB962C8B-B14F-4D97-AF65-F5344CB8AC3E}">
        <p14:creationId xmlns:p14="http://schemas.microsoft.com/office/powerpoint/2010/main" val="2965961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207853</TotalTime>
  <Words>2500</Words>
  <Application>Microsoft Office PowerPoint</Application>
  <PresentationFormat>Personnalisé</PresentationFormat>
  <Paragraphs>361</Paragraphs>
  <Slides>24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43" baseType="lpstr">
      <vt:lpstr>Arial</vt:lpstr>
      <vt:lpstr>Arial Narrow</vt:lpstr>
      <vt:lpstr>Arial Unicode MS</vt:lpstr>
      <vt:lpstr>Calibri</vt:lpstr>
      <vt:lpstr>Calibri Light</vt:lpstr>
      <vt:lpstr>Cambria Math</vt:lpstr>
      <vt:lpstr>CharisSIL-Italic</vt:lpstr>
      <vt:lpstr>CMR12</vt:lpstr>
      <vt:lpstr>CMTT12</vt:lpstr>
      <vt:lpstr>Comic Sans MS</vt:lpstr>
      <vt:lpstr>Constantia</vt:lpstr>
      <vt:lpstr>LMRoman12-Regular</vt:lpstr>
      <vt:lpstr>LMRoman8-Regular</vt:lpstr>
      <vt:lpstr>StarBats</vt:lpstr>
      <vt:lpstr>Symbol</vt:lpstr>
      <vt:lpstr>Times New Roman</vt:lpstr>
      <vt:lpstr>Wingdings</vt:lpstr>
      <vt:lpstr>Wingdings 2</vt:lpstr>
      <vt:lpstr>Flow</vt:lpstr>
      <vt:lpstr>Développement d'ASICs de lecture des pixels dans les futurs collisionneurs</vt:lpstr>
      <vt:lpstr>MI2I – Microélectronique des 2 infinis</vt:lpstr>
      <vt:lpstr>Structuration de la MI2I </vt:lpstr>
      <vt:lpstr>Axes de travail pour le mandat 2023-2025</vt:lpstr>
      <vt:lpstr>Les actions du Com’Ex pour le mandat 2023-2025</vt:lpstr>
      <vt:lpstr>Développement d'ASICs de lecture des pixels dans les futurs collisionneurs</vt:lpstr>
      <vt:lpstr>Outline</vt:lpstr>
      <vt:lpstr>DEPHY Project</vt:lpstr>
      <vt:lpstr>Hybrid pixels for future experiments</vt:lpstr>
      <vt:lpstr>The effects of timing</vt:lpstr>
      <vt:lpstr>Pixel design for 4D tracking</vt:lpstr>
      <vt:lpstr>CPPM activities</vt:lpstr>
      <vt:lpstr>R&amp;D activities at CPPM</vt:lpstr>
      <vt:lpstr>28 nm chip design</vt:lpstr>
      <vt:lpstr>Fast amplifier design</vt:lpstr>
      <vt:lpstr>Analog FE pixel prototype</vt:lpstr>
      <vt:lpstr>Prototypes 28nm sur PCB</vt:lpstr>
      <vt:lpstr>Preliminary results</vt:lpstr>
      <vt:lpstr>Conclusion and perspectives</vt:lpstr>
      <vt:lpstr>Thank you for your attention</vt:lpstr>
      <vt:lpstr>SEE/SET Testing</vt:lpstr>
      <vt:lpstr>SET chip design</vt:lpstr>
      <vt:lpstr>Ring Oscillator chip design</vt:lpstr>
      <vt:lpstr>4D tracking in future experiments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testIrrad65</dc:title>
  <dc:creator>MM</dc:creator>
  <cp:lastModifiedBy>Mohsine</cp:lastModifiedBy>
  <cp:revision>4940</cp:revision>
  <cp:lastPrinted>2021-05-27T13:14:51Z</cp:lastPrinted>
  <dcterms:created xsi:type="dcterms:W3CDTF">2000-10-31T17:32:11Z</dcterms:created>
  <dcterms:modified xsi:type="dcterms:W3CDTF">2024-06-24T04:03:37Z</dcterms:modified>
</cp:coreProperties>
</file>