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68" r:id="rId2"/>
    <p:sldId id="270" r:id="rId3"/>
    <p:sldId id="267" r:id="rId4"/>
    <p:sldId id="269" r:id="rId5"/>
  </p:sldIdLst>
  <p:sldSz cx="9144000" cy="5143500" type="screen16x9"/>
  <p:notesSz cx="9144000" cy="5143500"/>
  <p:embeddedFontLst>
    <p:embeddedFont>
      <p:font typeface="Arial Black" panose="020B0A04020102020204" pitchFamily="34" charset="0"/>
      <p:bold r:id="rId6"/>
    </p:embeddedFont>
  </p:embeddedFontLst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re de présentation vier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0" y="1752300"/>
            <a:ext cx="9144000" cy="3391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1440000" tIns="1224000" rIns="1440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image, puis placez en arrière-plan</a:t>
            </a:r>
            <a:endParaRPr/>
          </a:p>
        </p:txBody>
      </p:sp>
      <p:sp>
        <p:nvSpPr>
          <p:cNvPr id="5" name="Espace réservé du texte 13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710001" y="352800"/>
            <a:ext cx="3960000" cy="845476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indent="0">
              <a:lnSpc>
                <a:spcPts val="2240"/>
              </a:lnSpc>
              <a:spcBef>
                <a:spcPts val="0"/>
              </a:spcBef>
              <a:buFontTx/>
              <a:buNone/>
              <a:defRPr sz="195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2pPr>
            <a:lvl3pPr marL="914400" indent="0"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3pPr>
            <a:lvl4pPr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4pPr>
            <a:lvl5pPr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5pPr>
          </a:lstStyle>
          <a:p>
            <a:pPr lvl="0">
              <a:defRPr/>
            </a:pPr>
            <a:r>
              <a:rPr lang="fr-FR"/>
              <a:t>OPTION DE TITRE LONG      AVEC LE NOMBRE                     DE 3 LIGNES MAXIMUM</a:t>
            </a:r>
            <a:endParaRPr/>
          </a:p>
        </p:txBody>
      </p:sp>
      <p:sp>
        <p:nvSpPr>
          <p:cNvPr id="6" name="Sous-titre 4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710000" y="1318485"/>
            <a:ext cx="3960000" cy="3825015"/>
          </a:xfrm>
          <a:prstGeom prst="rect">
            <a:avLst/>
          </a:prstGeom>
          <a:solidFill>
            <a:srgbClr val="936037">
              <a:alpha val="69804"/>
            </a:srgbClr>
          </a:solidFill>
        </p:spPr>
        <p:txBody>
          <a:bodyPr lIns="144000" tIns="90000"/>
          <a:lstStyle>
            <a:lvl1pPr marL="0" indent="0">
              <a:lnSpc>
                <a:spcPct val="93000"/>
              </a:lnSpc>
              <a:spcAft>
                <a:spcPts val="0"/>
              </a:spcAft>
              <a:buFontTx/>
              <a:buNone/>
              <a:defRPr sz="135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1587" indent="0">
              <a:buFontTx/>
              <a:buNone/>
              <a:defRPr sz="950" b="1">
                <a:solidFill>
                  <a:schemeClr val="bg1"/>
                </a:solidFill>
              </a:defRPr>
            </a:lvl2pPr>
          </a:lstStyle>
          <a:p>
            <a:pPr>
              <a:defRPr/>
            </a:pPr>
            <a:r>
              <a:rPr lang="fr-FR"/>
              <a:t>(facultatif) Sous titre et description sur plusieurs lignes</a:t>
            </a:r>
            <a:endParaRPr/>
          </a:p>
        </p:txBody>
      </p:sp>
      <p:sp>
        <p:nvSpPr>
          <p:cNvPr id="7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872916" y="3567762"/>
            <a:ext cx="3311999" cy="287337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FontTx/>
              <a:buNone/>
              <a:defRPr sz="9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(Insérez date du jour)</a:t>
            </a:r>
            <a:endParaRPr/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1872917" y="4363555"/>
            <a:ext cx="3311999" cy="595962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FontTx/>
              <a:buNone/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TerraForma – (slogan?)</a:t>
            </a:r>
            <a:endParaRPr/>
          </a:p>
        </p:txBody>
      </p:sp>
      <p:pic>
        <p:nvPicPr>
          <p:cNvPr id="9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179388" y="195263"/>
            <a:ext cx="1154902" cy="1368425"/>
          </a:xfrm>
          <a:prstGeom prst="rect">
            <a:avLst/>
          </a:prstGeom>
        </p:spPr>
      </p:pic>
      <p:sp>
        <p:nvSpPr>
          <p:cNvPr id="10" name="Espace réservé de la date 1"/>
          <p:cNvSpPr>
            <a:spLocks noGrp="1"/>
          </p:cNvSpPr>
          <p:nvPr>
            <p:ph type="dt" sz="half" idx="18"/>
          </p:nvPr>
        </p:nvSpPr>
        <p:spPr bwMode="auto"/>
        <p:txBody>
          <a:bodyPr/>
          <a:lstStyle/>
          <a:p>
            <a:pPr>
              <a:defRPr/>
            </a:pPr>
            <a:fld id="{EDFB2E4D-4180-2742-811E-53D85AF875CD}" type="datetime3">
              <a:rPr lang="fr-FR"/>
              <a:t>13.03.24</a:t>
            </a:fld>
            <a:endParaRPr lang="fr-FR"/>
          </a:p>
        </p:txBody>
      </p:sp>
      <p:sp>
        <p:nvSpPr>
          <p:cNvPr id="11" name="Espace réservé du numéro de diapositive 2"/>
          <p:cNvSpPr>
            <a:spLocks noGrp="1"/>
          </p:cNvSpPr>
          <p:nvPr>
            <p:ph type="sldNum" sz="quarter" idx="19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2 col distinct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859C433-F57F-0044-A643-207EF70802C4}" type="datetime3">
              <a:rPr lang="fr-FR"/>
              <a:t>13.03.24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9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08014" y="1080000"/>
            <a:ext cx="3801826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11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4572000" y="1082150"/>
            <a:ext cx="3806907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1 col + 1 ph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13.03.24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tabLst>
                <a:tab pos="984250" algn="l"/>
              </a:tabLst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5" y="1080000"/>
            <a:ext cx="2970528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4076077" y="1079999"/>
            <a:ext cx="4302085" cy="29593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64000" tIns="827999" rIns="864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4076079" y="4195663"/>
            <a:ext cx="4302746" cy="30648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docum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13.03.24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</p:txBody>
      </p:sp>
      <p:sp>
        <p:nvSpPr>
          <p:cNvPr id="9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362262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60801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 de commentaire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5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 +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13.03.24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577452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</p:txBody>
      </p:sp>
      <p:sp>
        <p:nvSpPr>
          <p:cNvPr id="9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60801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77452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 de commentaire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5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13.03.24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608013" y="1074737"/>
            <a:ext cx="777081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475998" tIns="396000" rIns="1440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</a:t>
            </a:r>
            <a:br>
              <a:rPr lang="fr-FR"/>
            </a:br>
            <a:r>
              <a:rPr lang="fr-FR"/>
              <a:t>pour insérer un graphique, un tableau, une image, une vidéo (merci de respecter cet encombrement maximum)</a:t>
            </a:r>
            <a:endParaRPr/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0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 + 3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>
            <a:spLocks noGrp="1"/>
          </p:cNvSpPr>
          <p:nvPr>
            <p:ph sz="quarter" idx="22" hasCustomPrompt="1"/>
          </p:nvPr>
        </p:nvSpPr>
        <p:spPr bwMode="auto">
          <a:xfrm>
            <a:off x="608012" y="1074737"/>
            <a:ext cx="5056354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540000" rIns="900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13.03.24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8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074676" y="1621816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74676" y="2055823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074676" y="263146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074676" y="306547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6074676" y="363491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4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6074676" y="406892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5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74676" y="1079998"/>
            <a:ext cx="2304149" cy="431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Chiffres clés</a:t>
            </a:r>
            <a:endParaRPr/>
          </a:p>
        </p:txBody>
      </p:sp>
      <p:pic>
        <p:nvPicPr>
          <p:cNvPr id="16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7" name="Rectangle 23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3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13.03.24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5491137" y="1383032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5491137" y="1817039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5491137" y="250897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5491137" y="294298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5491137" y="3634918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491137" y="4068925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pic>
        <p:nvPicPr>
          <p:cNvPr id="1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23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Espace réservé du texte 22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608014" y="1080000"/>
            <a:ext cx="4472813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5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13.03.24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4" y="1080000"/>
            <a:ext cx="3013551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br>
              <a:rPr lang="fr-FR"/>
            </a:br>
            <a:endParaRPr lang="fr-FR"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770557" y="1466236"/>
            <a:ext cx="1613941" cy="75230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4400" b="1" spc="-150">
                <a:solidFill>
                  <a:srgbClr val="88B14A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770558" y="2218544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4572000" y="1020593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>
                <a:solidFill>
                  <a:srgbClr val="E16F34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4572001" y="153899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5021704" y="2323309"/>
            <a:ext cx="1613941" cy="401442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000" b="1" spc="0">
                <a:solidFill>
                  <a:srgbClr val="DD371A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4" name="Espace réservé du texte 20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5021705" y="272475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5" name="Espace réservé du texte 20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6455764" y="3239552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>
                <a:solidFill>
                  <a:srgbClr val="E16F34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6" name="Espace réservé du texte 20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6455765" y="3757950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7" name="Espace réservé du texte 20"/>
          <p:cNvSpPr>
            <a:spLocks noGrp="1"/>
          </p:cNvSpPr>
          <p:nvPr>
            <p:ph type="body" sz="quarter" idx="25" hasCustomPrompt="1"/>
          </p:nvPr>
        </p:nvSpPr>
        <p:spPr bwMode="auto">
          <a:xfrm>
            <a:off x="4117298" y="3471952"/>
            <a:ext cx="1613941" cy="635353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3600" b="1" spc="-150">
                <a:solidFill>
                  <a:srgbClr val="936037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8" name="Espace réservé du texte 20"/>
          <p:cNvSpPr>
            <a:spLocks noGrp="1"/>
          </p:cNvSpPr>
          <p:nvPr>
            <p:ph type="body" sz="quarter" idx="26" hasCustomPrompt="1"/>
          </p:nvPr>
        </p:nvSpPr>
        <p:spPr bwMode="auto">
          <a:xfrm>
            <a:off x="4117298" y="4107305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pic>
        <p:nvPicPr>
          <p:cNvPr id="1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20" name="Rectangle 32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V + légend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C1BECFE-0483-BE4B-A4DE-D46D28BD729B}" type="datetime3">
              <a:rPr lang="fr-FR"/>
              <a:t>13.03.24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140843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408431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3658746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11" name="Espace réservé pour une image  5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3658745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2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89556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13" name="Espace réservé pour une image  5"/>
          <p:cNvSpPr>
            <a:spLocks noGrp="1"/>
          </p:cNvSpPr>
          <p:nvPr>
            <p:ph type="pic" sz="quarter" idx="21" hasCustomPrompt="1"/>
          </p:nvPr>
        </p:nvSpPr>
        <p:spPr bwMode="auto">
          <a:xfrm>
            <a:off x="5895562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pic>
        <p:nvPicPr>
          <p:cNvPr id="1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17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H + 3 poin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13.03.24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pour une image  5"/>
          <p:cNvSpPr>
            <a:spLocks noGrp="1"/>
          </p:cNvSpPr>
          <p:nvPr>
            <p:ph type="pic" sz="quarter" idx="22" hasCustomPrompt="1"/>
          </p:nvPr>
        </p:nvSpPr>
        <p:spPr bwMode="auto">
          <a:xfrm>
            <a:off x="612000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3287182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pour une image  5"/>
          <p:cNvSpPr>
            <a:spLocks noGrp="1"/>
          </p:cNvSpPr>
          <p:nvPr>
            <p:ph type="pic" sz="quarter" idx="28" hasCustomPrompt="1"/>
          </p:nvPr>
        </p:nvSpPr>
        <p:spPr bwMode="auto">
          <a:xfrm>
            <a:off x="5962163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1" name="Espace réservé du texte 14"/>
          <p:cNvSpPr>
            <a:spLocks noGrp="1"/>
          </p:cNvSpPr>
          <p:nvPr>
            <p:ph type="body" sz="quarter" idx="30" hasCustomPrompt="1"/>
          </p:nvPr>
        </p:nvSpPr>
        <p:spPr bwMode="auto">
          <a:xfrm>
            <a:off x="608014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>
              <a:defRPr/>
            </a:pPr>
            <a:r>
              <a:rPr lang="fr-FR"/>
              <a:t>N°1 sur une ligne</a:t>
            </a:r>
            <a:endParaRPr/>
          </a:p>
        </p:txBody>
      </p:sp>
      <p:sp>
        <p:nvSpPr>
          <p:cNvPr id="12" name="Espace réservé du texte 34"/>
          <p:cNvSpPr>
            <a:spLocks noGrp="1"/>
          </p:cNvSpPr>
          <p:nvPr>
            <p:ph type="body" sz="quarter" idx="31" hasCustomPrompt="1"/>
          </p:nvPr>
        </p:nvSpPr>
        <p:spPr bwMode="auto">
          <a:xfrm>
            <a:off x="60801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sp>
        <p:nvSpPr>
          <p:cNvPr id="13" name="Espace réservé du texte 14"/>
          <p:cNvSpPr>
            <a:spLocks noGrp="1"/>
          </p:cNvSpPr>
          <p:nvPr>
            <p:ph type="body" sz="quarter" idx="32" hasCustomPrompt="1"/>
          </p:nvPr>
        </p:nvSpPr>
        <p:spPr bwMode="auto">
          <a:xfrm>
            <a:off x="3287182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N°2 sur une ligne</a:t>
            </a:r>
            <a:endParaRPr/>
          </a:p>
        </p:txBody>
      </p:sp>
      <p:sp>
        <p:nvSpPr>
          <p:cNvPr id="14" name="Espace réservé du texte 34"/>
          <p:cNvSpPr>
            <a:spLocks noGrp="1"/>
          </p:cNvSpPr>
          <p:nvPr>
            <p:ph type="body" sz="quarter" idx="33" hasCustomPrompt="1"/>
          </p:nvPr>
        </p:nvSpPr>
        <p:spPr bwMode="auto">
          <a:xfrm>
            <a:off x="3287182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4" hasCustomPrompt="1"/>
          </p:nvPr>
        </p:nvSpPr>
        <p:spPr bwMode="auto">
          <a:xfrm>
            <a:off x="5962163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N°3 sur une ligne</a:t>
            </a:r>
            <a:endParaRPr/>
          </a:p>
        </p:txBody>
      </p:sp>
      <p:sp>
        <p:nvSpPr>
          <p:cNvPr id="16" name="Espace réservé du texte 34"/>
          <p:cNvSpPr>
            <a:spLocks noGrp="1"/>
          </p:cNvSpPr>
          <p:nvPr>
            <p:ph type="body" sz="quarter" idx="35" hasCustomPrompt="1"/>
          </p:nvPr>
        </p:nvSpPr>
        <p:spPr bwMode="auto">
          <a:xfrm>
            <a:off x="596216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pic>
        <p:nvPicPr>
          <p:cNvPr id="17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8" name="Rectangle 19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13.03.24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88270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07907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pic>
        <p:nvPicPr>
          <p:cNvPr id="10" name="Image 11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 rot="12270882">
            <a:off x="7734145" y="411163"/>
            <a:ext cx="1800000" cy="1800000"/>
          </a:xfrm>
          <a:prstGeom prst="rect">
            <a:avLst/>
          </a:prstGeom>
        </p:spPr>
      </p:pic>
      <p:sp>
        <p:nvSpPr>
          <p:cNvPr id="11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419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H + légend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13.03.24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12000" y="4063875"/>
            <a:ext cx="4249244" cy="438275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pour les 3 photos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22" hasCustomPrompt="1"/>
          </p:nvPr>
        </p:nvSpPr>
        <p:spPr bwMode="auto">
          <a:xfrm>
            <a:off x="612000" y="1074737"/>
            <a:ext cx="4249244" cy="28328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684000" rIns="9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pour une image  5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5271554" y="334381"/>
            <a:ext cx="3107270" cy="20715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96000" tIns="360000" rIns="39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1" name="Espace réservé pour une image  5"/>
          <p:cNvSpPr>
            <a:spLocks noGrp="1"/>
          </p:cNvSpPr>
          <p:nvPr>
            <p:ph type="pic" sz="quarter" idx="28" hasCustomPrompt="1"/>
          </p:nvPr>
        </p:nvSpPr>
        <p:spPr bwMode="auto">
          <a:xfrm>
            <a:off x="5271554" y="2837462"/>
            <a:ext cx="2523072" cy="168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pic>
        <p:nvPicPr>
          <p:cNvPr id="12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3" name="Rectangle 18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clus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13.03.24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2"/>
          <p:cNvSpPr>
            <a:spLocks noAdjustHandles="1"/>
          </p:cNvSpPr>
          <p:nvPr userDrawn="1"/>
        </p:nvSpPr>
        <p:spPr bwMode="auto">
          <a:xfrm>
            <a:off x="608013" y="4327161"/>
            <a:ext cx="38540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fr-FR" sz="1350" b="1" spc="0">
                <a:solidFill>
                  <a:srgbClr val="936037"/>
                </a:solidFill>
              </a:rPr>
              <a:t>terra-forma.cnrs.fr</a:t>
            </a:r>
            <a:endParaRPr/>
          </a:p>
        </p:txBody>
      </p:sp>
      <p:sp>
        <p:nvSpPr>
          <p:cNvPr id="7" name="Espace réservé du texte 22"/>
          <p:cNvSpPr>
            <a:spLocks noGrp="1"/>
          </p:cNvSpPr>
          <p:nvPr>
            <p:ph type="body" sz="quarter" idx="16"/>
          </p:nvPr>
        </p:nvSpPr>
        <p:spPr bwMode="auto">
          <a:xfrm>
            <a:off x="608014" y="651933"/>
            <a:ext cx="4421186" cy="33655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4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algn="just">
              <a:defRPr/>
            </a:pPr>
            <a:endParaRPr lang="fr-FR" sz="1600" b="0"/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5536155" y="1203598"/>
            <a:ext cx="2027760" cy="2402660"/>
          </a:xfrm>
          <a:prstGeom prst="rect">
            <a:avLst/>
          </a:prstGeom>
          <a:ln>
            <a:noFill/>
          </a:ln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5520902" y="3914892"/>
            <a:ext cx="584439" cy="58443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6332944" y="4074674"/>
            <a:ext cx="1250354" cy="27507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7650397" y="3961424"/>
            <a:ext cx="1235487" cy="49137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6"/>
          <a:stretch/>
        </p:blipFill>
        <p:spPr bwMode="auto">
          <a:xfrm>
            <a:off x="6531209" y="153424"/>
            <a:ext cx="2065412" cy="116351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7"/>
          <a:stretch/>
        </p:blipFill>
        <p:spPr bwMode="auto">
          <a:xfrm>
            <a:off x="7484475" y="1093364"/>
            <a:ext cx="915566" cy="91556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 bwMode="auto">
          <a:xfrm rot="16199999">
            <a:off x="7801441" y="1069170"/>
            <a:ext cx="15905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i="0" u="none" strike="noStrike">
                <a:solidFill>
                  <a:srgbClr val="565655"/>
                </a:solidFill>
                <a:latin typeface="Arial"/>
              </a:rPr>
              <a:t>ANR-21-ESRE-0014</a:t>
            </a:r>
            <a:endParaRPr lang="en-GB" sz="120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dications techniqu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13.03.24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5"/>
          <p:cNvSpPr>
            <a:spLocks noAdjustHandles="1"/>
          </p:cNvSpPr>
          <p:nvPr userDrawn="1"/>
        </p:nvSpPr>
        <p:spPr bwMode="auto">
          <a:xfrm>
            <a:off x="608013" y="649288"/>
            <a:ext cx="7770812" cy="3852862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ctr">
              <a:defRPr/>
            </a:pPr>
            <a:r>
              <a:rPr lang="fr-FR" sz="1400"/>
              <a:t>Pour commencer à créer votre présentation, </a:t>
            </a:r>
            <a:endParaRPr/>
          </a:p>
          <a:p>
            <a:pPr algn="ctr">
              <a:defRPr/>
            </a:pPr>
            <a:r>
              <a:rPr lang="fr-FR" sz="1400"/>
              <a:t>rendez vous dans le menu </a:t>
            </a:r>
            <a:endParaRPr/>
          </a:p>
          <a:p>
            <a:pPr algn="ctr">
              <a:defRPr/>
            </a:pPr>
            <a:r>
              <a:rPr lang="fr-FR" sz="1400"/>
              <a:t>Affichage &gt; Masque &gt; Masque des diapositives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Allez sur le premier masque blanc, renseignez le </a:t>
            </a:r>
            <a:endParaRPr/>
          </a:p>
          <a:p>
            <a:pPr algn="ctr">
              <a:defRPr/>
            </a:pPr>
            <a:r>
              <a:rPr lang="fr-FR" sz="1400"/>
              <a:t>TITRE DE VOTRE PRÉSENTATION </a:t>
            </a:r>
            <a:endParaRPr/>
          </a:p>
          <a:p>
            <a:pPr algn="ctr">
              <a:defRPr/>
            </a:pPr>
            <a:r>
              <a:rPr lang="fr-FR" sz="1400"/>
              <a:t>en bas de page, puis fermez le mode masque.</a:t>
            </a:r>
            <a:endParaRPr/>
          </a:p>
          <a:p>
            <a:pPr algn="ctr">
              <a:defRPr/>
            </a:pPr>
            <a:r>
              <a:rPr lang="fr-FR" sz="1400"/>
              <a:t>____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Si vous souhaitez ne rien inscrire dans une zone de texte réservé, </a:t>
            </a:r>
            <a:endParaRPr/>
          </a:p>
          <a:p>
            <a:pPr algn="ctr">
              <a:defRPr/>
            </a:pPr>
            <a:r>
              <a:rPr lang="fr-FR" sz="1400"/>
              <a:t>tapez un espace pour faire disparaître le texte du masque.</a:t>
            </a:r>
            <a:endParaRPr/>
          </a:p>
          <a:p>
            <a:pPr algn="ctr">
              <a:defRPr/>
            </a:pPr>
            <a:r>
              <a:rPr lang="fr-FR" sz="1400"/>
              <a:t>____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Les photos des diapositives « Titre de présentation photo » et « Intercalaire photo » </a:t>
            </a:r>
            <a:endParaRPr/>
          </a:p>
          <a:p>
            <a:pPr algn="ctr">
              <a:defRPr/>
            </a:pPr>
            <a:r>
              <a:rPr lang="fr-FR" sz="1400"/>
              <a:t>peuvent être remplacées par les vôtres. </a:t>
            </a:r>
            <a:endParaRPr/>
          </a:p>
          <a:p>
            <a:pPr algn="ctr">
              <a:defRPr/>
            </a:pPr>
            <a:r>
              <a:rPr lang="fr-FR" sz="1400"/>
              <a:t>Pour cela, utilisez le masque « Titre de présentation vierge » et « Intercalaire photo vierge », </a:t>
            </a:r>
            <a:endParaRPr/>
          </a:p>
          <a:p>
            <a:pPr algn="ctr">
              <a:defRPr/>
            </a:pPr>
            <a:r>
              <a:rPr lang="fr-FR" sz="1400"/>
              <a:t>et insérez votre image dans l’emplacement gris en cliquant sur l’icône centrale.</a:t>
            </a:r>
            <a:endParaRPr/>
          </a:p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13.03.24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063927">
            <a:off x="8110075" y="436787"/>
            <a:ext cx="1283962" cy="1800000"/>
          </a:xfrm>
          <a:prstGeom prst="rect">
            <a:avLst/>
          </a:prstGeom>
        </p:spPr>
      </p:pic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01112" y="356188"/>
            <a:ext cx="1800000" cy="1800000"/>
          </a:xfrm>
          <a:prstGeom prst="rect">
            <a:avLst/>
          </a:prstGeom>
        </p:spPr>
      </p:pic>
      <p:sp>
        <p:nvSpPr>
          <p:cNvPr id="5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6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13.03.24</a:t>
            </a:fld>
            <a:endParaRPr lang="fr-FR"/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8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10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DD3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13.03.24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11083"/>
            <a:ext cx="4571999" cy="358775"/>
          </a:xfrm>
          <a:prstGeom prst="rect">
            <a:avLst/>
          </a:prstGeom>
          <a:solidFill>
            <a:srgbClr val="E16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122315" y="411163"/>
            <a:ext cx="1241856" cy="2160000"/>
          </a:xfrm>
          <a:prstGeom prst="rect">
            <a:avLst/>
          </a:prstGeom>
        </p:spPr>
      </p:pic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13.03.24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23999" y="620379"/>
            <a:ext cx="1120001" cy="720000"/>
          </a:xfrm>
          <a:prstGeom prst="rect">
            <a:avLst/>
          </a:prstGeom>
        </p:spPr>
      </p:pic>
      <p:pic>
        <p:nvPicPr>
          <p:cNvPr id="11" name="Image 1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6903998" y="620379"/>
            <a:ext cx="1120001" cy="720000"/>
          </a:xfrm>
          <a:prstGeom prst="rect">
            <a:avLst/>
          </a:prstGeom>
        </p:spPr>
      </p:pic>
      <p:pic>
        <p:nvPicPr>
          <p:cNvPr id="12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1 chiff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2B1204-2AEA-E444-9A99-D02961C25721}" type="datetime3">
              <a:rPr lang="fr-FR"/>
              <a:t>13.03.24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840512" y="1401989"/>
            <a:ext cx="1958975" cy="558800"/>
          </a:xfrm>
          <a:prstGeom prst="rect">
            <a:avLst/>
          </a:prstGeom>
        </p:spPr>
        <p:txBody>
          <a:bodyPr lIns="72000" tIns="0" rIns="0" bIns="0" anchor="b" anchorCtr="0"/>
          <a:lstStyle>
            <a:lvl1pPr marL="3175" indent="0" algn="l" defTabSz="914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 lang="fr-FR" sz="2250" b="1" 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Texte/Chiffre</a:t>
            </a:r>
            <a:endParaRPr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840512" y="1960789"/>
            <a:ext cx="2303488" cy="539736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360000" bIns="10800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Message sur le nombre de lignes souhaité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4" y="1080000"/>
            <a:ext cx="5513512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message cour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2B1204-2AEA-E444-9A99-D02961C25721}" type="datetime3">
              <a:rPr lang="fr-FR"/>
              <a:t>13.03.24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Rectangle 12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397213" y="1074738"/>
            <a:ext cx="6357436" cy="342741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lnSpc>
                <a:spcPct val="95000"/>
              </a:lnSpc>
              <a:spcBef>
                <a:spcPts val="1600"/>
              </a:spcBef>
              <a:buFontTx/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 message court</a:t>
            </a:r>
            <a:br>
              <a:rPr lang="fr-FR"/>
            </a:br>
            <a:r>
              <a:rPr lang="fr-FR"/>
              <a:t>Ovit moluptae nonemquatem. Aces</a:t>
            </a:r>
            <a:endParaRPr/>
          </a:p>
          <a:p>
            <a:pPr lvl="0">
              <a:defRPr/>
            </a:pPr>
            <a:r>
              <a:rPr lang="fr-FR"/>
              <a:t>ipitia neseque sinctur aute dolenih icillenimini imincitam, quossit ut aut aut vendipsum experciam</a:t>
            </a:r>
          </a:p>
        </p:txBody>
      </p:sp>
      <p:pic>
        <p:nvPicPr>
          <p:cNvPr id="10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de pleine p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D301D-BA0C-2C40-967E-F0EF1AB3C51D}" type="datetime3">
              <a:rPr lang="fr-FR"/>
              <a:t>13.03.24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9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8013" y="1080000"/>
            <a:ext cx="7770151" cy="3420000"/>
          </a:xfrm>
          <a:prstGeom prst="rect">
            <a:avLst/>
          </a:prstGeom>
        </p:spPr>
        <p:txBody>
          <a:bodyPr lIns="0" tIns="0" rIns="0" bIns="0" numCol="1" spcCol="54000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  <a:p>
            <a:pPr lvl="4">
              <a:defRPr/>
            </a:pPr>
            <a:endParaRPr lang="fr-FR"/>
          </a:p>
          <a:p>
            <a:pPr lvl="1">
              <a:defRPr/>
            </a:pPr>
            <a:r>
              <a:rPr lang="fr-FR"/>
              <a:t>As et audit acepreperis iusdam elecus dolorion erovid ut apistibus.</a:t>
            </a:r>
            <a:endParaRPr/>
          </a:p>
          <a:p>
            <a:pPr lvl="1">
              <a:defRPr/>
            </a:pPr>
            <a:r>
              <a:rPr lang="fr-FR"/>
              <a:t>Sus ulparum ser plique solorrumquid quam iur, sitatur.</a:t>
            </a:r>
            <a:endParaRPr/>
          </a:p>
          <a:p>
            <a:pPr lvl="1">
              <a:defRPr/>
            </a:pPr>
            <a:endParaRPr lang="fr-FR"/>
          </a:p>
          <a:p>
            <a:pPr lvl="0">
              <a:defRPr/>
            </a:pPr>
            <a:r>
              <a:rPr lang="fr-FR"/>
              <a:t>Bit volorro dem quia cuptatur sit aut doleceptur magnimporio conse nis aut earument </a:t>
            </a:r>
            <a:endParaRPr/>
          </a:p>
          <a:p>
            <a:pPr lvl="1">
              <a:defRPr/>
            </a:pPr>
            <a:r>
              <a:rPr lang="fr-FR"/>
              <a:t>acea sum et, ea dolore vel iducias iur, qui sendi sinvelendant molupic aborem rentur aut voluptus sedit, omniatur?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Clr>
                <a:schemeClr val="tx2"/>
              </a:buClr>
              <a:buFontTx/>
              <a:buNone/>
              <a:defRPr sz="700" b="1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DFB2E4D-4180-2742-811E-53D85AF875CD}" type="datetime3">
              <a:rPr lang="fr-FR"/>
              <a:t>13.03.24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451849" y="4807965"/>
            <a:ext cx="449263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1"/>
          <p:cNvSpPr>
            <a:spLocks noAdjustHandles="1"/>
          </p:cNvSpPr>
          <p:nvPr userDrawn="1"/>
        </p:nvSpPr>
        <p:spPr bwMode="auto">
          <a:xfrm>
            <a:off x="2925973" y="4807965"/>
            <a:ext cx="4866807" cy="1523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700" b="1" i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REUNION Comex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hdr="0"/>
  <p:txStyles>
    <p:titleStyle>
      <a:lvl1pPr algn="l" defTabSz="914400">
        <a:lnSpc>
          <a:spcPct val="90000"/>
        </a:lnSpc>
        <a:spcBef>
          <a:spcPts val="0"/>
        </a:spcBef>
        <a:buNone/>
        <a:defRPr sz="4400" b="1" i="0">
          <a:solidFill>
            <a:schemeClr val="tx1"/>
          </a:solidFill>
          <a:latin typeface="Arial Black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Clr>
          <a:schemeClr val="tx2"/>
        </a:buClr>
        <a:buFont typeface="Arial"/>
        <a:buChar char="•"/>
        <a:defRPr sz="2800" b="0" i="0">
          <a:solidFill>
            <a:schemeClr val="tx1"/>
          </a:solidFill>
          <a:latin typeface="Arial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2400" b="0" i="0">
          <a:solidFill>
            <a:schemeClr val="tx1"/>
          </a:solidFill>
          <a:latin typeface="Arial"/>
          <a:ea typeface="+mn-ea"/>
          <a:cs typeface="+mn-cs"/>
        </a:defRPr>
      </a:lvl2pPr>
      <a:lvl3pPr marL="1257300" indent="-342900" algn="l" defTabSz="914400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2000" b="0" i="0">
          <a:solidFill>
            <a:schemeClr val="tx1"/>
          </a:solidFill>
          <a:latin typeface="Arial"/>
          <a:ea typeface="+mn-ea"/>
          <a:cs typeface="+mn-cs"/>
        </a:defRPr>
      </a:lvl3pPr>
      <a:lvl4pPr marL="1371600" indent="0" algn="l" defTabSz="914400">
        <a:lnSpc>
          <a:spcPct val="90000"/>
        </a:lnSpc>
        <a:spcBef>
          <a:spcPts val="500"/>
        </a:spcBef>
        <a:buFont typeface="Arial"/>
        <a:buNone/>
        <a:defRPr sz="1800" b="0" i="0">
          <a:solidFill>
            <a:schemeClr val="tx1"/>
          </a:solidFill>
          <a:latin typeface="Arial"/>
          <a:ea typeface="+mn-ea"/>
          <a:cs typeface="+mn-cs"/>
        </a:defRPr>
      </a:lvl4pPr>
      <a:lvl5pPr marL="1828800" indent="0" algn="l" defTabSz="914400">
        <a:lnSpc>
          <a:spcPct val="90000"/>
        </a:lnSpc>
        <a:spcBef>
          <a:spcPts val="500"/>
        </a:spcBef>
        <a:buFont typeface="Arial"/>
        <a:buNone/>
        <a:defRPr sz="1800" b="0" i="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dimd.math.cnrs.fr/kGb9IrGyRQqMO2hQEQUB8g" TargetMode="External"/><Relationship Id="rId2" Type="http://schemas.openxmlformats.org/officeDocument/2006/relationships/hyperlink" Target="https://codimd.math.cnrs.fr/ptn8Yg2oQPOBVfvxVh87lA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meka.org/" TargetMode="Externa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1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 bwMode="auto">
          <a:xfrm>
            <a:off x="901497" y="-119106"/>
            <a:ext cx="4591771" cy="523926"/>
          </a:xfrm>
        </p:spPr>
        <p:txBody>
          <a:bodyPr/>
          <a:lstStyle/>
          <a:p>
            <a:pPr>
              <a:defRPr/>
            </a:pPr>
            <a:r>
              <a:rPr lang="fr-FR" dirty="0"/>
              <a:t>WP3. Du capteur au Cloud</a:t>
            </a:r>
            <a:endParaRPr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7"/>
          </p:nvPr>
        </p:nvSpPr>
        <p:spPr bwMode="auto">
          <a:xfrm>
            <a:off x="661747" y="627534"/>
            <a:ext cx="8516252" cy="34200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fr-FR" sz="1200" dirty="0">
                <a:solidFill>
                  <a:srgbClr val="FF0000"/>
                </a:solidFill>
              </a:rPr>
              <a:t>Quoi de neuf depuis dernier Comex 2 février 24 ?</a:t>
            </a:r>
            <a:endParaRPr sz="1400" dirty="0">
              <a:solidFill>
                <a:srgbClr val="FF0000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100" dirty="0"/>
              <a:t>Démonstrations LoRaWAN @Lautaret (J-78): préparation en cours </a:t>
            </a:r>
            <a:r>
              <a:rPr lang="fr-FR" sz="1100" dirty="0">
                <a:sym typeface="Wingdings" panose="05000000000000000000" pitchFamily="2" charset="2"/>
              </a:rPr>
              <a:t> </a:t>
            </a:r>
            <a:r>
              <a:rPr lang="fr-FR" sz="1100" dirty="0">
                <a:solidFill>
                  <a:srgbClr val="FF0000"/>
                </a:solidFill>
                <a:sym typeface="Wingdings" panose="05000000000000000000" pitchFamily="2" charset="2"/>
              </a:rPr>
              <a:t>point/réunion le 19 mars</a:t>
            </a:r>
            <a:endParaRPr lang="fr-FR" sz="1100" u="sng" dirty="0">
              <a:solidFill>
                <a:srgbClr val="FF0000"/>
              </a:solidFill>
            </a:endParaRPr>
          </a:p>
          <a:p>
            <a:pPr marL="857250" lvl="1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b="1" dirty="0"/>
              <a:t>LNS</a:t>
            </a:r>
            <a:r>
              <a:rPr lang="fr-FR" sz="1000" b="1" baseline="30000" dirty="0"/>
              <a:t>*</a:t>
            </a:r>
            <a:r>
              <a:rPr lang="fr-FR" sz="1000" b="1" dirty="0"/>
              <a:t> IRIT </a:t>
            </a:r>
            <a:r>
              <a:rPr lang="fr-FR" sz="1000" dirty="0"/>
              <a:t>(</a:t>
            </a:r>
            <a:r>
              <a:rPr lang="fr-FR" sz="1000" b="1" dirty="0"/>
              <a:t>François T., </a:t>
            </a:r>
            <a:r>
              <a:rPr lang="fr-FR" sz="1000" dirty="0"/>
              <a:t>Rahim K., Arnaud E., Julien M.):</a:t>
            </a:r>
            <a:endParaRPr lang="fr-FR" sz="1000" dirty="0">
              <a:solidFill>
                <a:srgbClr val="FF0000"/>
              </a:solidFill>
            </a:endParaRPr>
          </a:p>
          <a:p>
            <a:pPr marL="1428750" lvl="2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dirty="0"/>
              <a:t>(i) fédérer asap deux nouvelles passerelles (Rennes et un autre site si besoin) sur le LNS actuel de l'université</a:t>
            </a:r>
          </a:p>
          <a:p>
            <a:pPr marL="1428750" lvl="2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dirty="0"/>
              <a:t>(ii) LNS Terra sur </a:t>
            </a:r>
            <a:r>
              <a:rPr lang="fr-FR" sz="900" dirty="0" err="1"/>
              <a:t>Chirpstack</a:t>
            </a:r>
            <a:r>
              <a:rPr lang="fr-FR" sz="900" dirty="0"/>
              <a:t> </a:t>
            </a:r>
          </a:p>
          <a:p>
            <a:pPr marL="1428750" lvl="2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b="1" dirty="0"/>
              <a:t>Réserver un/des noms de domaine pour TF</a:t>
            </a:r>
            <a:r>
              <a:rPr lang="fr-FR" sz="1000" dirty="0"/>
              <a:t>: terra-forma.fr, terraforma.org, … </a:t>
            </a:r>
            <a:r>
              <a:rPr lang="fr-FR" sz="1000" dirty="0">
                <a:sym typeface="Wingdings" panose="05000000000000000000" pitchFamily="2" charset="2"/>
              </a:rPr>
              <a:t> Virginie</a:t>
            </a:r>
            <a:endParaRPr lang="fr-FR" sz="1000" dirty="0"/>
          </a:p>
          <a:p>
            <a:pPr marL="1428750" lvl="2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dirty="0"/>
              <a:t>Living doc créé: </a:t>
            </a:r>
            <a:r>
              <a:rPr lang="fr-FR" sz="1000" dirty="0">
                <a:hlinkClick r:id="rId2"/>
              </a:rPr>
              <a:t>https://codimd.math.cnrs.fr/ptn8Yg2oQPOBVfvxVh87lA#</a:t>
            </a:r>
            <a:endParaRPr lang="fr-FR" sz="1000" dirty="0"/>
          </a:p>
          <a:p>
            <a:pPr marL="857250" lvl="1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b="1" dirty="0"/>
              <a:t>LNS UGA-LIG </a:t>
            </a:r>
            <a:r>
              <a:rPr lang="fr-FR" sz="1000" dirty="0"/>
              <a:t>(</a:t>
            </a:r>
            <a:r>
              <a:rPr lang="fr-FR" sz="1000" b="1" dirty="0"/>
              <a:t>Didier D., </a:t>
            </a:r>
            <a:r>
              <a:rPr lang="fr-FR" sz="1000" dirty="0"/>
              <a:t>Lucie L., Gaëtan E., Guenael S.)</a:t>
            </a:r>
          </a:p>
          <a:p>
            <a:pPr marL="1428750" lvl="2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dirty="0"/>
              <a:t>Objectif: intégration de nouveaux capteurs TF sur une infra LoRaWAN existante</a:t>
            </a:r>
          </a:p>
          <a:p>
            <a:pPr marL="1428750" lvl="2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dirty="0"/>
              <a:t>Visio de « coordination » le 7 mars</a:t>
            </a:r>
          </a:p>
          <a:p>
            <a:pPr marL="1828800" lvl="3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dirty="0"/>
              <a:t>Forte motivation mais beaucoup (trop ?) d’objectifs additionnels</a:t>
            </a:r>
          </a:p>
          <a:p>
            <a:pPr marL="1828800" lvl="3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dirty="0"/>
              <a:t>Pré-visite/répétition prévue fin mars ou avril</a:t>
            </a:r>
          </a:p>
          <a:p>
            <a:pPr marL="1428750" lvl="2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dirty="0"/>
              <a:t>Living doc: </a:t>
            </a:r>
            <a:r>
              <a:rPr lang="fr-FR" sz="1000" dirty="0">
                <a:hlinkClick r:id="rId3"/>
              </a:rPr>
              <a:t>https://codimd.math.cnrs.fr/kGb9IrGyRQqMO2hQEQUB8g#</a:t>
            </a:r>
            <a:endParaRPr lang="fr-FR" sz="1000" dirty="0"/>
          </a:p>
          <a:p>
            <a:pPr lvl="1" indent="0">
              <a:lnSpc>
                <a:spcPct val="150000"/>
              </a:lnSpc>
              <a:buNone/>
              <a:defRPr/>
            </a:pPr>
            <a:r>
              <a:rPr lang="fr-FR" sz="10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fr-FR" sz="1000" dirty="0">
                <a:solidFill>
                  <a:srgbClr val="FF0000"/>
                </a:solidFill>
              </a:rPr>
              <a:t>Recensement et répartition des capteurs connectés pour la démo </a:t>
            </a:r>
            <a:r>
              <a:rPr lang="fr-FR" sz="1000" dirty="0">
                <a:solidFill>
                  <a:srgbClr val="FF0000"/>
                </a:solidFill>
                <a:sym typeface="Wingdings" panose="05000000000000000000" pitchFamily="2" charset="2"/>
              </a:rPr>
              <a:t> Laurent R.</a:t>
            </a:r>
            <a:endParaRPr lang="fr-FR" sz="1000" dirty="0">
              <a:solidFill>
                <a:srgbClr val="FF0000"/>
              </a:solidFill>
            </a:endParaRPr>
          </a:p>
        </p:txBody>
      </p:sp>
      <p:sp>
        <p:nvSpPr>
          <p:cNvPr id="5" name="Espace réservé de la date 1">
            <a:extLst>
              <a:ext uri="{FF2B5EF4-FFF2-40B4-BE49-F238E27FC236}">
                <a16:creationId xmlns:a16="http://schemas.microsoft.com/office/drawing/2014/main" id="{A3B1CA42-D343-2813-B92B-26378B4C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</p:spPr>
        <p:txBody>
          <a:bodyPr/>
          <a:lstStyle/>
          <a:p>
            <a:pPr>
              <a:defRPr/>
            </a:pPr>
            <a:r>
              <a:rPr lang="fr-FR" dirty="0"/>
              <a:t>13.03.24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1940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2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 bwMode="auto">
          <a:xfrm>
            <a:off x="901497" y="-119106"/>
            <a:ext cx="4591771" cy="523926"/>
          </a:xfrm>
        </p:spPr>
        <p:txBody>
          <a:bodyPr/>
          <a:lstStyle/>
          <a:p>
            <a:pPr>
              <a:defRPr/>
            </a:pPr>
            <a:r>
              <a:rPr lang="fr-FR" dirty="0"/>
              <a:t>WP3. Du capteur au Cloud</a:t>
            </a:r>
            <a:endParaRPr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7"/>
          </p:nvPr>
        </p:nvSpPr>
        <p:spPr bwMode="auto">
          <a:xfrm>
            <a:off x="661747" y="627534"/>
            <a:ext cx="8516252" cy="34200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fr-FR" sz="1200" dirty="0">
                <a:solidFill>
                  <a:srgbClr val="FF0000"/>
                </a:solidFill>
              </a:rPr>
              <a:t>Quoi de neuf depuis dernier Comex 2 février 24 ?</a:t>
            </a:r>
            <a:endParaRPr sz="1400" dirty="0">
              <a:solidFill>
                <a:srgbClr val="FF0000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100" dirty="0"/>
              <a:t>Démonstrations LoRaWAN @Lautaret (J-78): préparation en cours </a:t>
            </a:r>
            <a:r>
              <a:rPr lang="fr-FR" sz="1100" dirty="0">
                <a:sym typeface="Wingdings" panose="05000000000000000000" pitchFamily="2" charset="2"/>
              </a:rPr>
              <a:t> </a:t>
            </a:r>
            <a:r>
              <a:rPr lang="fr-FR" sz="1100" dirty="0">
                <a:solidFill>
                  <a:srgbClr val="FF0000"/>
                </a:solidFill>
                <a:sym typeface="Wingdings" panose="05000000000000000000" pitchFamily="2" charset="2"/>
              </a:rPr>
              <a:t>point/réunion le 19 mars</a:t>
            </a:r>
          </a:p>
          <a:p>
            <a:pPr marL="857250" lvl="1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dirty="0"/>
              <a:t>Proposition @CEBA-Clermont (David S., Jérémy M.)</a:t>
            </a:r>
          </a:p>
          <a:p>
            <a:pPr marL="1485900" lvl="2" indent="-2286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fr-FR" sz="1000" b="1" dirty="0"/>
              <a:t>Recentraliser</a:t>
            </a:r>
            <a:r>
              <a:rPr lang="fr-FR" sz="1000" dirty="0"/>
              <a:t> les données du Lautaret via des flux MQTT</a:t>
            </a:r>
          </a:p>
          <a:p>
            <a:pPr marL="1828800" lvl="3" indent="-171450">
              <a:lnSpc>
                <a:spcPct val="150000"/>
              </a:lnSpc>
              <a:buFont typeface="Wingdings" panose="05000000000000000000" pitchFamily="2" charset="2"/>
              <a:buChar char="à"/>
              <a:defRPr/>
            </a:pPr>
            <a:r>
              <a:rPr lang="fr-FR" sz="1000" dirty="0">
                <a:sym typeface="Wingdings" panose="05000000000000000000" pitchFamily="2" charset="2"/>
              </a:rPr>
              <a:t>pour </a:t>
            </a:r>
            <a:r>
              <a:rPr lang="fr-FR" sz="1000" dirty="0"/>
              <a:t>évaluer la variabilité et hétérogénéité des flux (et </a:t>
            </a:r>
            <a:r>
              <a:rPr lang="fr-FR" sz="1000" dirty="0">
                <a:sym typeface="Wingdings" panose="05000000000000000000" pitchFamily="2" charset="2"/>
              </a:rPr>
              <a:t> </a:t>
            </a:r>
            <a:r>
              <a:rPr lang="fr-FR" sz="1000" dirty="0"/>
              <a:t>« pour voir l’étendue des dégâts »)</a:t>
            </a:r>
          </a:p>
          <a:p>
            <a:pPr lvl="3" indent="0">
              <a:lnSpc>
                <a:spcPct val="150000"/>
              </a:lnSpc>
              <a:buNone/>
              <a:defRPr/>
            </a:pPr>
            <a:r>
              <a:rPr lang="fr-FR" sz="1000" dirty="0"/>
              <a:t>Exemple: 3 jours pour intégrer nouveau flux dans l’infra ConnecSenS (décodage </a:t>
            </a:r>
            <a:r>
              <a:rPr lang="fr-FR" sz="1000" dirty="0" err="1"/>
              <a:t>Paho</a:t>
            </a:r>
            <a:r>
              <a:rPr lang="fr-FR" sz="1000" dirty="0"/>
              <a:t>, suite </a:t>
            </a:r>
            <a:r>
              <a:rPr lang="fr-FR" sz="1000" dirty="0" err="1"/>
              <a:t>Elastic</a:t>
            </a:r>
            <a:r>
              <a:rPr lang="fr-FR" sz="1000" dirty="0"/>
              <a:t>, </a:t>
            </a:r>
            <a:r>
              <a:rPr lang="fr-FR" sz="1000" dirty="0" err="1"/>
              <a:t>Grafana</a:t>
            </a:r>
            <a:r>
              <a:rPr lang="fr-FR" sz="1000"/>
              <a:t>)</a:t>
            </a:r>
            <a:endParaRPr lang="fr-FR" sz="1000" dirty="0"/>
          </a:p>
          <a:p>
            <a:pPr marL="1828800" lvl="3" indent="-171450">
              <a:lnSpc>
                <a:spcPct val="150000"/>
              </a:lnSpc>
              <a:buFont typeface="Wingdings" panose="05000000000000000000" pitchFamily="2" charset="2"/>
              <a:buChar char="à"/>
              <a:defRPr/>
            </a:pPr>
            <a:r>
              <a:rPr lang="fr-FR" sz="1000" dirty="0"/>
              <a:t>Besoin d’avoir une description de ces flux</a:t>
            </a:r>
          </a:p>
          <a:p>
            <a:pPr marL="1485900" lvl="2" indent="-2286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fr-FR" sz="1000" dirty="0"/>
              <a:t>Intégration du standard </a:t>
            </a:r>
            <a:r>
              <a:rPr lang="fr-FR" sz="1000" b="1" dirty="0" err="1"/>
              <a:t>Sensorthings</a:t>
            </a:r>
            <a:r>
              <a:rPr lang="fr-FR" sz="1000" dirty="0"/>
              <a:t> « en bout de chaine »</a:t>
            </a:r>
          </a:p>
        </p:txBody>
      </p:sp>
      <p:sp>
        <p:nvSpPr>
          <p:cNvPr id="5" name="Espace réservé de la date 1">
            <a:extLst>
              <a:ext uri="{FF2B5EF4-FFF2-40B4-BE49-F238E27FC236}">
                <a16:creationId xmlns:a16="http://schemas.microsoft.com/office/drawing/2014/main" id="{A3B1CA42-D343-2813-B92B-26378B4C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</p:spPr>
        <p:txBody>
          <a:bodyPr/>
          <a:lstStyle/>
          <a:p>
            <a:pPr>
              <a:defRPr/>
            </a:pPr>
            <a:r>
              <a:rPr lang="fr-FR" dirty="0"/>
              <a:t>13.03.24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948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3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 bwMode="auto">
          <a:xfrm>
            <a:off x="901497" y="-119106"/>
            <a:ext cx="4591771" cy="523926"/>
          </a:xfrm>
        </p:spPr>
        <p:txBody>
          <a:bodyPr/>
          <a:lstStyle/>
          <a:p>
            <a:pPr>
              <a:defRPr/>
            </a:pPr>
            <a:r>
              <a:rPr lang="fr-FR" dirty="0"/>
              <a:t>WP3. Du capteur au Cloud</a:t>
            </a:r>
            <a:endParaRPr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7"/>
          </p:nvPr>
        </p:nvSpPr>
        <p:spPr bwMode="auto">
          <a:xfrm>
            <a:off x="539552" y="771550"/>
            <a:ext cx="8516252" cy="3420000"/>
          </a:xfrm>
        </p:spPr>
        <p:txBody>
          <a:bodyPr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50" dirty="0"/>
              <a:t>Ressourcerie </a:t>
            </a:r>
            <a:r>
              <a:rPr lang="fr-FR" sz="1050" dirty="0" err="1"/>
              <a:t>Rescap’E</a:t>
            </a:r>
            <a:r>
              <a:rPr lang="fr-FR" sz="1050" dirty="0"/>
              <a:t>:</a:t>
            </a:r>
          </a:p>
          <a:p>
            <a:pPr marL="857250" lvl="1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b="0" dirty="0"/>
              <a:t>1</a:t>
            </a:r>
            <a:r>
              <a:rPr lang="fr-FR" sz="1000" b="0" baseline="30000" dirty="0"/>
              <a:t>ère</a:t>
            </a:r>
            <a:r>
              <a:rPr lang="fr-FR" sz="1000" b="0" dirty="0"/>
              <a:t> réunion DT-INSU le 25 mars</a:t>
            </a:r>
          </a:p>
          <a:p>
            <a:pPr marL="857250" lvl="1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dirty="0"/>
              <a:t>@IN2P3, développement avec l’INIST d’un catalogue de connaissance</a:t>
            </a:r>
            <a:endParaRPr lang="fr-FR" sz="1000" dirty="0">
              <a:hlinkClick r:id="rId2"/>
            </a:endParaRPr>
          </a:p>
          <a:p>
            <a:pPr marL="1428750" lvl="2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r-FR" sz="1000" dirty="0"/>
              <a:t>Basé sur outils OMEKA: </a:t>
            </a:r>
            <a:r>
              <a:rPr lang="fr-FR" sz="1000" dirty="0">
                <a:hlinkClick r:id="rId2"/>
              </a:rPr>
              <a:t>https://omeka.org/</a:t>
            </a:r>
            <a:endParaRPr lang="fr-FR" sz="1000" dirty="0"/>
          </a:p>
          <a:p>
            <a:pPr lvl="2" indent="0">
              <a:lnSpc>
                <a:spcPct val="150000"/>
              </a:lnSpc>
              <a:buNone/>
              <a:defRPr/>
            </a:pPr>
            <a:r>
              <a:rPr lang="en-US" sz="1000" i="1" dirty="0"/>
              <a:t>Open-source web publishing platforms for sharing digital collections and creating media-rich online exhibit</a:t>
            </a:r>
            <a:endParaRPr lang="fr-FR" sz="1000" b="0" i="1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F392D70-D808-CBB1-6056-98943CC19E84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</p:spPr>
        <p:txBody>
          <a:bodyPr/>
          <a:lstStyle/>
          <a:p>
            <a:pPr>
              <a:defRPr/>
            </a:pPr>
            <a:r>
              <a:rPr lang="fr-FR" dirty="0"/>
              <a:t>13.03.24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4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 bwMode="auto">
          <a:xfrm>
            <a:off x="901497" y="-119106"/>
            <a:ext cx="4591771" cy="523926"/>
          </a:xfrm>
        </p:spPr>
        <p:txBody>
          <a:bodyPr/>
          <a:lstStyle/>
          <a:p>
            <a:pPr>
              <a:defRPr/>
            </a:pPr>
            <a:r>
              <a:rPr lang="fr-FR" dirty="0"/>
              <a:t>WP3. Du capteur au Cloud</a:t>
            </a:r>
            <a:endParaRPr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7"/>
          </p:nvPr>
        </p:nvSpPr>
        <p:spPr bwMode="auto">
          <a:xfrm>
            <a:off x="384860" y="694300"/>
            <a:ext cx="8516252" cy="3420000"/>
          </a:xfrm>
        </p:spPr>
        <p:txBody>
          <a:bodyPr/>
          <a:lstStyle/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050" dirty="0"/>
              <a:t>Discussion avec Mickaël Le Gentil sur activités en lien avec TF</a:t>
            </a:r>
          </a:p>
          <a:p>
            <a:pPr marL="857250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dirty="0"/>
              <a:t>Quelles activités « intéressent » le WP3 ?</a:t>
            </a:r>
          </a:p>
          <a:p>
            <a:pPr marL="857250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fr-FR" sz="900" dirty="0"/>
          </a:p>
          <a:p>
            <a:pPr marL="857250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fr-FR" sz="900" dirty="0"/>
          </a:p>
          <a:p>
            <a:pPr marL="857250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fr-FR" sz="900" dirty="0"/>
          </a:p>
          <a:p>
            <a:pPr marL="857250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fr-FR" sz="900" dirty="0"/>
          </a:p>
          <a:p>
            <a:pPr marL="857250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fr-FR" sz="900" dirty="0"/>
          </a:p>
          <a:p>
            <a:pPr marL="857250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fr-FR" sz="900" dirty="0"/>
          </a:p>
          <a:p>
            <a:pPr marL="857250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fr-FR" sz="900" dirty="0"/>
          </a:p>
          <a:p>
            <a:pPr marL="857250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fr-FR" sz="900" dirty="0"/>
          </a:p>
          <a:p>
            <a:pPr marL="857250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fr-FR" sz="900" dirty="0"/>
          </a:p>
          <a:p>
            <a:pPr marL="857250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fr-FR" sz="900" dirty="0"/>
          </a:p>
          <a:p>
            <a:pPr marL="857250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fr-FR" sz="900" dirty="0"/>
          </a:p>
          <a:p>
            <a:pPr marL="857250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fr-FR" sz="900" dirty="0"/>
          </a:p>
          <a:p>
            <a:pPr marL="857250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dirty="0"/>
              <a:t>Demande faite à Mickaël de réfléchir sur les propositions de « livrables » pour TF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B4E7069-8577-2DCC-1748-C65E3A937649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</p:spPr>
        <p:txBody>
          <a:bodyPr/>
          <a:lstStyle/>
          <a:p>
            <a:pPr>
              <a:defRPr/>
            </a:pPr>
            <a:r>
              <a:rPr lang="fr-FR" dirty="0"/>
              <a:t>13.03.24</a:t>
            </a:r>
            <a:endParaRPr dirty="0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067C7C08-DC5D-9FD6-90E6-67A256F63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254109"/>
              </p:ext>
            </p:extLst>
          </p:nvPr>
        </p:nvGraphicFramePr>
        <p:xfrm>
          <a:off x="719018" y="1491630"/>
          <a:ext cx="7486926" cy="2116587"/>
        </p:xfrm>
        <a:graphic>
          <a:graphicData uri="http://schemas.openxmlformats.org/drawingml/2006/table">
            <a:tbl>
              <a:tblPr/>
              <a:tblGrid>
                <a:gridCol w="1942310">
                  <a:extLst>
                    <a:ext uri="{9D8B030D-6E8A-4147-A177-3AD203B41FA5}">
                      <a16:colId xmlns:a16="http://schemas.microsoft.com/office/drawing/2014/main" val="2035674486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53313791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55773408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87983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34530925"/>
                    </a:ext>
                  </a:extLst>
                </a:gridCol>
              </a:tblGrid>
              <a:tr h="448449">
                <a:tc>
                  <a:txBody>
                    <a:bodyPr/>
                    <a:lstStyle/>
                    <a:p>
                      <a:pPr fontAlgn="ctr"/>
                      <a:r>
                        <a:rPr lang="fr-FR" sz="800" dirty="0">
                          <a:effectLst/>
                          <a:latin typeface="Arial" panose="020B0604020202020204" pitchFamily="34" charset="0"/>
                        </a:rPr>
                        <a:t>Capteurs sur étagère + système de communication (GSM? </a:t>
                      </a:r>
                      <a:r>
                        <a:rPr lang="fr-FR" sz="800" dirty="0" err="1">
                          <a:effectLst/>
                          <a:latin typeface="Arial" panose="020B0604020202020204" pitchFamily="34" charset="0"/>
                        </a:rPr>
                        <a:t>LoRA</a:t>
                      </a:r>
                      <a:r>
                        <a:rPr lang="fr-FR" sz="800" dirty="0">
                          <a:effectLst/>
                          <a:latin typeface="Arial" panose="020B0604020202020204" pitchFamily="34" charset="0"/>
                        </a:rPr>
                        <a:t>?) + IA embarqué ?</a:t>
                      </a:r>
                      <a:endParaRPr lang="fr-FR" sz="800" dirty="0">
                        <a:effectLst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dirty="0">
                          <a:effectLst/>
                          <a:latin typeface="Arial" panose="020B0604020202020204" pitchFamily="34" charset="0"/>
                        </a:rPr>
                        <a:t>Mesure de données </a:t>
                      </a:r>
                      <a:r>
                        <a:rPr lang="fr-FR" sz="800" dirty="0" err="1">
                          <a:effectLst/>
                          <a:latin typeface="Arial" panose="020B0604020202020204" pitchFamily="34" charset="0"/>
                        </a:rPr>
                        <a:t>environmentales</a:t>
                      </a:r>
                      <a:r>
                        <a:rPr lang="fr-FR" sz="800" dirty="0">
                          <a:effectLst/>
                          <a:latin typeface="Arial" panose="020B0604020202020204" pitchFamily="34" charset="0"/>
                        </a:rPr>
                        <a:t> avec réseau </a:t>
                      </a:r>
                      <a:r>
                        <a:rPr lang="fr-FR" sz="800" b="1" dirty="0" err="1">
                          <a:effectLst/>
                          <a:latin typeface="Arial" panose="020B0604020202020204" pitchFamily="34" charset="0"/>
                        </a:rPr>
                        <a:t>SmartSense</a:t>
                      </a:r>
                      <a:r>
                        <a:rPr lang="fr-FR" sz="800" dirty="0">
                          <a:effectLst/>
                          <a:latin typeface="Arial" panose="020B0604020202020204" pitchFamily="34" charset="0"/>
                        </a:rPr>
                        <a:t> en extérieur</a:t>
                      </a:r>
                      <a:endParaRPr lang="fr-FR" sz="800" dirty="0">
                        <a:effectLst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>
                          <a:effectLst/>
                          <a:latin typeface="Arial" panose="020B0604020202020204" pitchFamily="34" charset="0"/>
                        </a:rPr>
                        <a:t>IRISA-UR1</a:t>
                      </a:r>
                      <a:endParaRPr lang="fr-FR" sz="800">
                        <a:effectLst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>
                          <a:effectLst/>
                          <a:latin typeface="Arial" panose="020B0604020202020204" pitchFamily="34" charset="0"/>
                        </a:rPr>
                        <a:t>Bioblitz - Campus de Beaulieu Rennes</a:t>
                      </a:r>
                      <a:endParaRPr lang="fr-FR" sz="800">
                        <a:effectLst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>
                          <a:effectLst/>
                          <a:latin typeface="Arial" panose="020B0604020202020204" pitchFamily="34" charset="0"/>
                        </a:rPr>
                        <a:t>O.Sentieys</a:t>
                      </a:r>
                      <a:br>
                        <a:rPr lang="fr-FR" sz="80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800">
                          <a:effectLst/>
                          <a:latin typeface="Arial" panose="020B0604020202020204" pitchFamily="34" charset="0"/>
                        </a:rPr>
                        <a:t>M.Le Gentil</a:t>
                      </a:r>
                      <a:endParaRPr lang="fr-FR" sz="800">
                        <a:effectLst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505934"/>
                  </a:ext>
                </a:extLst>
              </a:tr>
              <a:tr h="328862">
                <a:tc>
                  <a:txBody>
                    <a:bodyPr/>
                    <a:lstStyle/>
                    <a:p>
                      <a:pPr fontAlgn="base"/>
                      <a:endParaRPr lang="fr-FR" sz="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>
                          <a:effectLst/>
                          <a:latin typeface="Arial" panose="020B0604020202020204" pitchFamily="34" charset="0"/>
                        </a:rPr>
                        <a:t>Conception de modules de capteurs infrasonores sans fil autonomes en énergie</a:t>
                      </a:r>
                      <a:endParaRPr lang="fr-FR" sz="800">
                        <a:effectLst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dirty="0">
                          <a:effectLst/>
                          <a:latin typeface="Arial" panose="020B0604020202020204" pitchFamily="34" charset="0"/>
                        </a:rPr>
                        <a:t>IRISA-UR1</a:t>
                      </a:r>
                      <a:endParaRPr lang="fr-FR" sz="800" dirty="0">
                        <a:effectLst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>
                          <a:effectLst/>
                          <a:latin typeface="Arial" panose="020B0604020202020204" pitchFamily="34" charset="0"/>
                        </a:rPr>
                        <a:t>Thèse CIFRE Polann/Seismowave</a:t>
                      </a:r>
                      <a:endParaRPr lang="fr-FR" sz="800">
                        <a:effectLst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dirty="0" err="1">
                          <a:effectLst/>
                          <a:latin typeface="Arial" panose="020B0604020202020204" pitchFamily="34" charset="0"/>
                        </a:rPr>
                        <a:t>O.Berder</a:t>
                      </a:r>
                      <a:r>
                        <a:rPr lang="fr-FR" sz="800" dirty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fr-FR" sz="800" dirty="0" err="1">
                          <a:effectLst/>
                          <a:latin typeface="Arial" panose="020B0604020202020204" pitchFamily="34" charset="0"/>
                        </a:rPr>
                        <a:t>A.Courtay</a:t>
                      </a:r>
                      <a:endParaRPr lang="fr-FR" sz="800" dirty="0">
                        <a:effectLst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1850656"/>
                  </a:ext>
                </a:extLst>
              </a:tr>
              <a:tr h="687622">
                <a:tc>
                  <a:txBody>
                    <a:bodyPr/>
                    <a:lstStyle/>
                    <a:p>
                      <a:pPr fontAlgn="ctr"/>
                      <a:r>
                        <a:rPr lang="fr-FR" sz="800" dirty="0" err="1">
                          <a:effectLst/>
                          <a:latin typeface="Arial" panose="020B0604020202020204" pitchFamily="34" charset="0"/>
                        </a:rPr>
                        <a:t>Systeme</a:t>
                      </a:r>
                      <a:r>
                        <a:rPr lang="fr-FR" sz="800" dirty="0">
                          <a:effectLst/>
                          <a:latin typeface="Arial" panose="020B0604020202020204" pitchFamily="34" charset="0"/>
                        </a:rPr>
                        <a:t> de communication (LoRa) + IA embarqué</a:t>
                      </a:r>
                      <a:endParaRPr lang="fr-FR" sz="800" dirty="0">
                        <a:effectLst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dirty="0">
                          <a:effectLst/>
                          <a:latin typeface="Arial" panose="020B0604020202020204" pitchFamily="34" charset="0"/>
                        </a:rPr>
                        <a:t>Conception </a:t>
                      </a:r>
                      <a:r>
                        <a:rPr lang="fr-FR" sz="800" b="1" dirty="0">
                          <a:effectLst/>
                          <a:latin typeface="Arial" panose="020B0604020202020204" pitchFamily="34" charset="0"/>
                        </a:rPr>
                        <a:t>d’un système de captation audio appliqué à l’analyse de chants d’oiseaux</a:t>
                      </a:r>
                      <a:r>
                        <a:rPr lang="fr-FR" sz="800" dirty="0"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fr-FR" sz="800" b="1" dirty="0">
                          <a:effectLst/>
                          <a:latin typeface="Arial" panose="020B0604020202020204" pitchFamily="34" charset="0"/>
                        </a:rPr>
                        <a:t>Récupération d’énergie </a:t>
                      </a:r>
                      <a:r>
                        <a:rPr lang="fr-FR" sz="800" b="1" dirty="0" err="1">
                          <a:effectLst/>
                          <a:latin typeface="Arial" panose="020B0604020202020204" pitchFamily="34" charset="0"/>
                        </a:rPr>
                        <a:t>multisource</a:t>
                      </a:r>
                      <a:r>
                        <a:rPr lang="fr-FR" sz="800" b="1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800" dirty="0">
                          <a:effectLst/>
                          <a:latin typeface="Arial" panose="020B0604020202020204" pitchFamily="34" charset="0"/>
                        </a:rPr>
                        <a:t>+ fonctionnement intermittent (µC NVRAM) + </a:t>
                      </a:r>
                      <a:r>
                        <a:rPr lang="fr-FR" sz="800" b="1" dirty="0">
                          <a:effectLst/>
                          <a:latin typeface="Arial" panose="020B0604020202020204" pitchFamily="34" charset="0"/>
                        </a:rPr>
                        <a:t>IA embarquée</a:t>
                      </a:r>
                      <a:endParaRPr lang="fr-FR" sz="800" b="1" dirty="0">
                        <a:effectLst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>
                          <a:effectLst/>
                          <a:latin typeface="Arial" panose="020B0604020202020204" pitchFamily="34" charset="0"/>
                        </a:rPr>
                        <a:t>IRISA-UR1</a:t>
                      </a:r>
                      <a:endParaRPr lang="fr-FR" sz="800">
                        <a:effectLst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dirty="0">
                          <a:effectLst/>
                          <a:latin typeface="Arial" panose="020B0604020202020204" pitchFamily="34" charset="0"/>
                        </a:rPr>
                        <a:t>Projet </a:t>
                      </a:r>
                      <a:r>
                        <a:rPr lang="fr-FR" sz="800" dirty="0" err="1">
                          <a:effectLst/>
                          <a:latin typeface="Arial" panose="020B0604020202020204" pitchFamily="34" charset="0"/>
                        </a:rPr>
                        <a:t>CominLabs</a:t>
                      </a:r>
                      <a:r>
                        <a:rPr lang="fr-FR" sz="800" dirty="0">
                          <a:effectLst/>
                          <a:latin typeface="Arial" panose="020B0604020202020204" pitchFamily="34" charset="0"/>
                        </a:rPr>
                        <a:t> NOP</a:t>
                      </a:r>
                      <a:endParaRPr lang="fr-FR" sz="800" dirty="0">
                        <a:effectLst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dirty="0">
                          <a:effectLst/>
                          <a:latin typeface="Arial" panose="020B0604020202020204" pitchFamily="34" charset="0"/>
                        </a:rPr>
                        <a:t>O. </a:t>
                      </a:r>
                      <a:r>
                        <a:rPr lang="fr-FR" sz="800" dirty="0" err="1">
                          <a:effectLst/>
                          <a:latin typeface="Arial" panose="020B0604020202020204" pitchFamily="34" charset="0"/>
                        </a:rPr>
                        <a:t>Berder</a:t>
                      </a:r>
                      <a:br>
                        <a:rPr lang="fr-FR" sz="800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800" dirty="0">
                          <a:effectLst/>
                          <a:latin typeface="Arial" panose="020B0604020202020204" pitchFamily="34" charset="0"/>
                        </a:rPr>
                        <a:t>M. Le Gentil</a:t>
                      </a:r>
                      <a:endParaRPr lang="fr-FR" sz="800" dirty="0">
                        <a:effectLst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844140"/>
                  </a:ext>
                </a:extLst>
              </a:tr>
              <a:tr h="623067">
                <a:tc>
                  <a:txBody>
                    <a:bodyPr/>
                    <a:lstStyle/>
                    <a:p>
                      <a:pPr fontAlgn="ctr"/>
                      <a:r>
                        <a:rPr lang="fr-FR" sz="800" dirty="0">
                          <a:effectLst/>
                          <a:latin typeface="Arial" panose="020B0604020202020204" pitchFamily="34" charset="0"/>
                        </a:rPr>
                        <a:t>Capteurs sur étagère + </a:t>
                      </a:r>
                      <a:r>
                        <a:rPr lang="fr-FR" sz="800" dirty="0" err="1">
                          <a:effectLst/>
                          <a:latin typeface="Arial" panose="020B0604020202020204" pitchFamily="34" charset="0"/>
                        </a:rPr>
                        <a:t>systeme</a:t>
                      </a:r>
                      <a:r>
                        <a:rPr lang="fr-FR" sz="800" dirty="0">
                          <a:effectLst/>
                          <a:latin typeface="Arial" panose="020B0604020202020204" pitchFamily="34" charset="0"/>
                        </a:rPr>
                        <a:t> de communication (</a:t>
                      </a:r>
                      <a:r>
                        <a:rPr lang="fr-FR" sz="800" dirty="0" err="1">
                          <a:effectLst/>
                          <a:latin typeface="Arial" panose="020B0604020202020204" pitchFamily="34" charset="0"/>
                        </a:rPr>
                        <a:t>cable</a:t>
                      </a:r>
                      <a:r>
                        <a:rPr lang="fr-FR" sz="80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800" dirty="0" err="1">
                          <a:effectLst/>
                          <a:latin typeface="Arial" panose="020B0604020202020204" pitchFamily="34" charset="0"/>
                        </a:rPr>
                        <a:t>ethernet</a:t>
                      </a:r>
                      <a:r>
                        <a:rPr lang="fr-FR" sz="800" dirty="0">
                          <a:effectLst/>
                          <a:latin typeface="Arial" panose="020B0604020202020204" pitchFamily="34" charset="0"/>
                        </a:rPr>
                        <a:t>) + IA embarqué (données acoustiques seulement) + conso </a:t>
                      </a:r>
                      <a:r>
                        <a:rPr lang="fr-FR" sz="800" dirty="0" err="1">
                          <a:effectLst/>
                          <a:latin typeface="Arial" panose="020B0604020202020204" pitchFamily="34" charset="0"/>
                        </a:rPr>
                        <a:t>energie</a:t>
                      </a:r>
                      <a:r>
                        <a:rPr lang="fr-FR" sz="800" dirty="0">
                          <a:effectLst/>
                          <a:latin typeface="Arial" panose="020B0604020202020204" pitchFamily="34" charset="0"/>
                        </a:rPr>
                        <a:t> (basse)</a:t>
                      </a:r>
                      <a:endParaRPr lang="fr-FR" sz="800" dirty="0">
                        <a:effectLst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dirty="0">
                          <a:effectLst/>
                          <a:latin typeface="Arial" panose="020B0604020202020204" pitchFamily="34" charset="0"/>
                        </a:rPr>
                        <a:t>Interfaçage </a:t>
                      </a:r>
                      <a:r>
                        <a:rPr lang="fr-FR" sz="800" b="1" dirty="0" err="1">
                          <a:effectLst/>
                          <a:latin typeface="Arial" panose="020B0604020202020204" pitchFamily="34" charset="0"/>
                        </a:rPr>
                        <a:t>LivingFog</a:t>
                      </a:r>
                      <a:r>
                        <a:rPr lang="fr-FR" sz="800" b="1" dirty="0">
                          <a:effectLst/>
                          <a:latin typeface="Arial" panose="020B0604020202020204" pitchFamily="34" charset="0"/>
                        </a:rPr>
                        <a:t> et </a:t>
                      </a:r>
                      <a:r>
                        <a:rPr lang="fr-FR" sz="800" b="1" dirty="0" err="1">
                          <a:effectLst/>
                          <a:latin typeface="Arial" panose="020B0604020202020204" pitchFamily="34" charset="0"/>
                        </a:rPr>
                        <a:t>SmartSense</a:t>
                      </a:r>
                      <a:r>
                        <a:rPr lang="fr-FR" sz="800" b="1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800" dirty="0">
                          <a:effectLst/>
                          <a:latin typeface="Arial" panose="020B0604020202020204" pitchFamily="34" charset="0"/>
                        </a:rPr>
                        <a:t>+ adaptations logicielles</a:t>
                      </a:r>
                      <a:endParaRPr lang="fr-FR" sz="800" dirty="0">
                        <a:effectLst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dirty="0">
                          <a:effectLst/>
                          <a:latin typeface="Arial" panose="020B0604020202020204" pitchFamily="34" charset="0"/>
                        </a:rPr>
                        <a:t>IRISA-UR1</a:t>
                      </a:r>
                      <a:endParaRPr lang="fr-FR" sz="800" dirty="0">
                        <a:effectLst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>
                          <a:effectLst/>
                          <a:latin typeface="Arial" panose="020B0604020202020204" pitchFamily="34" charset="0"/>
                        </a:rPr>
                        <a:t>Ingénieur ADT Inria</a:t>
                      </a:r>
                      <a:endParaRPr lang="fr-FR" sz="800">
                        <a:effectLst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dirty="0" err="1">
                          <a:effectLst/>
                          <a:latin typeface="Arial" panose="020B0604020202020204" pitchFamily="34" charset="0"/>
                        </a:rPr>
                        <a:t>G.Pierre</a:t>
                      </a:r>
                      <a:br>
                        <a:rPr lang="fr-FR" sz="800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800" dirty="0" err="1">
                          <a:effectLst/>
                          <a:latin typeface="Arial" panose="020B0604020202020204" pitchFamily="34" charset="0"/>
                        </a:rPr>
                        <a:t>O.Sentieys</a:t>
                      </a:r>
                      <a:br>
                        <a:rPr lang="fr-FR" sz="800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fr-FR" sz="800" dirty="0" err="1">
                          <a:effectLst/>
                          <a:latin typeface="Arial" panose="020B0604020202020204" pitchFamily="34" charset="0"/>
                        </a:rPr>
                        <a:t>M.Le</a:t>
                      </a:r>
                      <a:r>
                        <a:rPr lang="fr-FR" sz="800" dirty="0">
                          <a:effectLst/>
                          <a:latin typeface="Arial" panose="020B0604020202020204" pitchFamily="34" charset="0"/>
                        </a:rPr>
                        <a:t> Gentil</a:t>
                      </a:r>
                      <a:endParaRPr lang="fr-FR" sz="800" dirty="0">
                        <a:effectLst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621666"/>
                  </a:ext>
                </a:extLst>
              </a:tr>
            </a:tbl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2ADB8D31-71CF-5AB4-566D-9A6B0124FFC3}"/>
              </a:ext>
            </a:extLst>
          </p:cNvPr>
          <p:cNvSpPr txBox="1"/>
          <p:nvPr/>
        </p:nvSpPr>
        <p:spPr>
          <a:xfrm>
            <a:off x="4301688" y="1272841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https://resana.numerique.gouv.fr/public/document/consulter/5478425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8FA8313-03AC-512C-6D96-95EC89DF0268}"/>
              </a:ext>
            </a:extLst>
          </p:cNvPr>
          <p:cNvSpPr txBox="1"/>
          <p:nvPr/>
        </p:nvSpPr>
        <p:spPr>
          <a:xfrm>
            <a:off x="8190046" y="1635646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00B050"/>
                </a:solidFill>
              </a:rPr>
              <a:t>WP2 ?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219E639-B3C0-F2F0-DFB4-A7E72C2A8F88}"/>
              </a:ext>
            </a:extLst>
          </p:cNvPr>
          <p:cNvSpPr txBox="1"/>
          <p:nvPr/>
        </p:nvSpPr>
        <p:spPr bwMode="auto">
          <a:xfrm>
            <a:off x="8211909" y="1995686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00B050"/>
                </a:solidFill>
              </a:rPr>
              <a:t>WP2 ?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D0A2AF3-2136-F9D2-BB39-CD3EB8B3968A}"/>
              </a:ext>
            </a:extLst>
          </p:cNvPr>
          <p:cNvSpPr txBox="1"/>
          <p:nvPr/>
        </p:nvSpPr>
        <p:spPr bwMode="auto">
          <a:xfrm>
            <a:off x="8237070" y="252094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00B050"/>
                </a:solidFill>
              </a:rPr>
              <a:t>WP2 ?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BA5BC10-1159-947E-72E1-018D476692EB}"/>
              </a:ext>
            </a:extLst>
          </p:cNvPr>
          <p:cNvSpPr txBox="1"/>
          <p:nvPr/>
        </p:nvSpPr>
        <p:spPr bwMode="auto">
          <a:xfrm>
            <a:off x="8205944" y="3159024"/>
            <a:ext cx="9525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00B050"/>
                </a:solidFill>
              </a:rPr>
              <a:t>WP2/</a:t>
            </a:r>
            <a:r>
              <a:rPr lang="en-GB" sz="1100" dirty="0">
                <a:solidFill>
                  <a:srgbClr val="0070C0"/>
                </a:solidFill>
              </a:rPr>
              <a:t>WP3</a:t>
            </a:r>
            <a:r>
              <a:rPr lang="en-GB" sz="1100" dirty="0">
                <a:solidFill>
                  <a:srgbClr val="00B050"/>
                </a:solidFill>
              </a:rPr>
              <a:t> </a:t>
            </a:r>
            <a:r>
              <a:rPr lang="en-GB" sz="1100" dirty="0">
                <a:solidFill>
                  <a:srgbClr val="0070C0"/>
                </a:solidFill>
              </a:rPr>
              <a:t>?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746108A-80B5-2EE0-3C51-3329F50FE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887" y="4083918"/>
            <a:ext cx="3456384" cy="100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85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sque titre du document">
  <a:themeElements>
    <a:clrScheme name="Theme CNRS">
      <a:dk1>
        <a:srgbClr val="000000"/>
      </a:dk1>
      <a:lt1>
        <a:srgbClr val="FFFFFF"/>
      </a:lt1>
      <a:dk2>
        <a:srgbClr val="5FBEDC"/>
      </a:dk2>
      <a:lt2>
        <a:srgbClr val="0C284B"/>
      </a:lt2>
      <a:accent1>
        <a:srgbClr val="0C284B"/>
      </a:accent1>
      <a:accent2>
        <a:srgbClr val="5FBEDC"/>
      </a:accent2>
      <a:accent3>
        <a:srgbClr val="4B6487"/>
      </a:accent3>
      <a:accent4>
        <a:srgbClr val="115596"/>
      </a:accent4>
      <a:accent5>
        <a:srgbClr val="0F69B4"/>
      </a:accent5>
      <a:accent6>
        <a:srgbClr val="3978BC"/>
      </a:accent6>
      <a:hlink>
        <a:srgbClr val="000000"/>
      </a:hlink>
      <a:folHlink>
        <a:srgbClr val="000000"/>
      </a:folHlink>
    </a:clrScheme>
    <a:fontScheme name="Arial Black-Arial">
      <a:majorFont>
        <a:latin typeface="Arial Black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PPT_CNRS_2019_def</Template>
  <TotalTime>519</TotalTime>
  <Words>590</Words>
  <Application>Microsoft Office PowerPoint</Application>
  <DocSecurity>0</DocSecurity>
  <PresentationFormat>Affichage à l'écran (16:9)</PresentationFormat>
  <Paragraphs>78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Wingdings</vt:lpstr>
      <vt:lpstr>Masque titre du document</vt:lpstr>
      <vt:lpstr>WP3. Du capteur au Cloud</vt:lpstr>
      <vt:lpstr>WP3. Du capteur au Cloud</vt:lpstr>
      <vt:lpstr>WP3. Du capteur au Cloud</vt:lpstr>
      <vt:lpstr>WP3. Du capteur au Cloud</vt:lpstr>
    </vt:vector>
  </TitlesOfParts>
  <Manager/>
  <Company>CNRS-DR16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CNRS</dc:subject>
  <dc:creator>CALLON Corentin</dc:creator>
  <cp:keywords/>
  <dc:description/>
  <cp:lastModifiedBy>LAURENT ROYER</cp:lastModifiedBy>
  <cp:revision>190</cp:revision>
  <dcterms:created xsi:type="dcterms:W3CDTF">2021-02-23T10:22:49Z</dcterms:created>
  <dcterms:modified xsi:type="dcterms:W3CDTF">2024-03-13T07:43:39Z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0x010100A70A40E86A24154B814CF0FF2318376D</vt:lpwstr>
  </property>
</Properties>
</file>