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8" r:id="rId2"/>
    <p:sldId id="270" r:id="rId3"/>
    <p:sldId id="267" r:id="rId4"/>
    <p:sldId id="269" r:id="rId5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6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13.03.24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13.03.24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13.03.24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13.03.24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13.03.24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13.03.24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13.03.24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imd.math.cnrs.fr/kGb9IrGyRQqMO2hQEQUB8g" TargetMode="External"/><Relationship Id="rId2" Type="http://schemas.openxmlformats.org/officeDocument/2006/relationships/hyperlink" Target="https://codimd.math.cnrs.fr/ptn8Yg2oQPOBVfvxVh87lA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meka.org/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Du capteur au Cloud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661747" y="627534"/>
            <a:ext cx="8516252" cy="34200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Quoi de neuf depuis dernier Comex 2 février 24 ?</a:t>
            </a:r>
            <a:endParaRPr sz="14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Démonstrations LoRaWAN @Lautaret (J-78): préparation en cours </a:t>
            </a:r>
            <a:r>
              <a:rPr lang="fr-FR" sz="1100" dirty="0">
                <a:sym typeface="Wingdings" panose="05000000000000000000" pitchFamily="2" charset="2"/>
              </a:rPr>
              <a:t> </a:t>
            </a:r>
            <a:r>
              <a:rPr lang="fr-FR" sz="1100" dirty="0">
                <a:solidFill>
                  <a:srgbClr val="FF0000"/>
                </a:solidFill>
                <a:sym typeface="Wingdings" panose="05000000000000000000" pitchFamily="2" charset="2"/>
              </a:rPr>
              <a:t>point/réunion le 19 mars</a:t>
            </a:r>
            <a:endParaRPr lang="fr-FR" sz="1100" u="sng" dirty="0">
              <a:solidFill>
                <a:srgbClr val="FF0000"/>
              </a:solidFill>
            </a:endParaRPr>
          </a:p>
          <a:p>
            <a:pPr marL="8572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/>
              <a:t>LNS</a:t>
            </a:r>
            <a:r>
              <a:rPr lang="fr-FR" sz="1000" b="1" baseline="30000" dirty="0"/>
              <a:t>*</a:t>
            </a:r>
            <a:r>
              <a:rPr lang="fr-FR" sz="1000" b="1" dirty="0"/>
              <a:t> IRIT </a:t>
            </a:r>
            <a:r>
              <a:rPr lang="fr-FR" sz="1000" dirty="0"/>
              <a:t>(</a:t>
            </a:r>
            <a:r>
              <a:rPr lang="fr-FR" sz="1000" b="1" dirty="0"/>
              <a:t>François T., </a:t>
            </a:r>
            <a:r>
              <a:rPr lang="fr-FR" sz="1000" dirty="0"/>
              <a:t>Rahim K., Arnaud E., Julien M.):</a:t>
            </a:r>
            <a:endParaRPr lang="fr-FR" sz="1000" dirty="0">
              <a:solidFill>
                <a:srgbClr val="FF0000"/>
              </a:solidFill>
            </a:endParaRP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(i) fédérer asap deux nouvelles passerelles (Rennes et un autre site si besoin) sur le LNS actuel de l'université</a:t>
            </a: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(ii) LNS Terra sur </a:t>
            </a:r>
            <a:r>
              <a:rPr lang="fr-FR" sz="900" dirty="0" err="1"/>
              <a:t>Chirpstack</a:t>
            </a:r>
            <a:r>
              <a:rPr lang="fr-FR" sz="900" dirty="0"/>
              <a:t> </a:t>
            </a: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/>
              <a:t>Réserver un/des noms de domaine pour TF</a:t>
            </a:r>
            <a:r>
              <a:rPr lang="fr-FR" sz="1000" dirty="0"/>
              <a:t>: terra-forma.fr, terraforma.org, … </a:t>
            </a:r>
            <a:r>
              <a:rPr lang="fr-FR" sz="1000" dirty="0">
                <a:sym typeface="Wingdings" panose="05000000000000000000" pitchFamily="2" charset="2"/>
              </a:rPr>
              <a:t> Virginie</a:t>
            </a:r>
            <a:endParaRPr lang="fr-FR" sz="1000" dirty="0"/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Living doc créé: </a:t>
            </a:r>
            <a:r>
              <a:rPr lang="fr-FR" sz="1000" dirty="0">
                <a:hlinkClick r:id="rId2"/>
              </a:rPr>
              <a:t>https://codimd.math.cnrs.fr/ptn8Yg2oQPOBVfvxVh87lA#</a:t>
            </a:r>
            <a:endParaRPr lang="fr-FR" sz="1000" dirty="0"/>
          </a:p>
          <a:p>
            <a:pPr marL="8572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/>
              <a:t>LNS UGA-LIG </a:t>
            </a:r>
            <a:r>
              <a:rPr lang="fr-FR" sz="1000" dirty="0"/>
              <a:t>(</a:t>
            </a:r>
            <a:r>
              <a:rPr lang="fr-FR" sz="1000" b="1" dirty="0"/>
              <a:t>Didier D., </a:t>
            </a:r>
            <a:r>
              <a:rPr lang="fr-FR" sz="1000" dirty="0"/>
              <a:t>Lucie L., Gaëtan E., Guenael S.)</a:t>
            </a: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Objectif: intégration de nouveaux capteurs TF sur une infra LoRaWAN existante</a:t>
            </a: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Visio de « coordination » le 7 mars</a:t>
            </a:r>
          </a:p>
          <a:p>
            <a:pPr marL="1828800" lvl="3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Forte motivation mais beaucoup (trop ?) d’objectifs additionnels</a:t>
            </a:r>
          </a:p>
          <a:p>
            <a:pPr marL="1828800" lvl="3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Pré-visite/répétition prévue fin mars ou avril</a:t>
            </a: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Living doc: </a:t>
            </a:r>
            <a:r>
              <a:rPr lang="fr-FR" sz="1000" dirty="0">
                <a:hlinkClick r:id="rId3"/>
              </a:rPr>
              <a:t>https://codimd.math.cnrs.fr/kGb9IrGyRQqMO2hQEQUB8g#</a:t>
            </a:r>
            <a:endParaRPr lang="fr-FR" sz="1000" dirty="0"/>
          </a:p>
          <a:p>
            <a:pPr lvl="1" indent="0">
              <a:lnSpc>
                <a:spcPct val="150000"/>
              </a:lnSpc>
              <a:buNone/>
              <a:defRPr/>
            </a:pPr>
            <a:r>
              <a:rPr lang="fr-FR" sz="1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1000" dirty="0">
                <a:solidFill>
                  <a:srgbClr val="FF0000"/>
                </a:solidFill>
              </a:rPr>
              <a:t>Recensement et répartition des capteurs connectés pour la démo </a:t>
            </a:r>
            <a:r>
              <a:rPr lang="fr-FR" sz="1000" dirty="0">
                <a:solidFill>
                  <a:srgbClr val="FF0000"/>
                </a:solidFill>
                <a:sym typeface="Wingdings" panose="05000000000000000000" pitchFamily="2" charset="2"/>
              </a:rPr>
              <a:t> Laurent R.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13.03.24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940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Du capteur au Cloud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661747" y="627534"/>
            <a:ext cx="8516252" cy="34200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Quoi de neuf depuis dernier Comex 2 février 24 ?</a:t>
            </a:r>
            <a:endParaRPr sz="14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Démonstrations LoRaWAN @Lautaret (J-78): préparation en cours </a:t>
            </a:r>
            <a:r>
              <a:rPr lang="fr-FR" sz="1100" dirty="0">
                <a:sym typeface="Wingdings" panose="05000000000000000000" pitchFamily="2" charset="2"/>
              </a:rPr>
              <a:t> </a:t>
            </a:r>
            <a:r>
              <a:rPr lang="fr-FR" sz="1100" dirty="0">
                <a:solidFill>
                  <a:srgbClr val="FF0000"/>
                </a:solidFill>
                <a:sym typeface="Wingdings" panose="05000000000000000000" pitchFamily="2" charset="2"/>
              </a:rPr>
              <a:t>point/réunion le 19 mars</a:t>
            </a:r>
          </a:p>
          <a:p>
            <a:pPr marL="8572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Proposition @CEBA-Clermont (David S., Jérémy M.)</a:t>
            </a:r>
          </a:p>
          <a:p>
            <a:pPr marL="1485900" lvl="2" indent="-2286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000" b="1" dirty="0"/>
              <a:t>Recentraliser</a:t>
            </a:r>
            <a:r>
              <a:rPr lang="fr-FR" sz="1000" dirty="0"/>
              <a:t> les données du Lautaret via des flux MQTT</a:t>
            </a:r>
          </a:p>
          <a:p>
            <a:pPr marL="1828800" lvl="3" indent="-171450">
              <a:lnSpc>
                <a:spcPct val="150000"/>
              </a:lnSpc>
              <a:buFont typeface="Wingdings" panose="05000000000000000000" pitchFamily="2" charset="2"/>
              <a:buChar char="à"/>
              <a:defRPr/>
            </a:pPr>
            <a:r>
              <a:rPr lang="fr-FR" sz="1000" dirty="0">
                <a:sym typeface="Wingdings" panose="05000000000000000000" pitchFamily="2" charset="2"/>
              </a:rPr>
              <a:t>pour </a:t>
            </a:r>
            <a:r>
              <a:rPr lang="fr-FR" sz="1000" dirty="0"/>
              <a:t>évaluer la variabilité et hétérogénéité des flux (et 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/>
              <a:t>« pour voir l’étendue des dégâts »)</a:t>
            </a:r>
          </a:p>
          <a:p>
            <a:pPr lvl="3" indent="0">
              <a:lnSpc>
                <a:spcPct val="150000"/>
              </a:lnSpc>
              <a:buNone/>
              <a:defRPr/>
            </a:pPr>
            <a:r>
              <a:rPr lang="fr-FR" sz="1000" dirty="0"/>
              <a:t>Exemple: 3 jours pour intégrer nouveau flux dans l’infra ConnecSenS (décodage </a:t>
            </a:r>
            <a:r>
              <a:rPr lang="fr-FR" sz="1000" dirty="0" err="1"/>
              <a:t>Paho</a:t>
            </a:r>
            <a:r>
              <a:rPr lang="fr-FR" sz="1000" dirty="0"/>
              <a:t>, suite </a:t>
            </a:r>
            <a:r>
              <a:rPr lang="fr-FR" sz="1000" dirty="0" err="1"/>
              <a:t>Elastic</a:t>
            </a:r>
            <a:r>
              <a:rPr lang="fr-FR" sz="1000" dirty="0"/>
              <a:t>, </a:t>
            </a:r>
            <a:r>
              <a:rPr lang="fr-FR" sz="1000" dirty="0" err="1"/>
              <a:t>Grafana</a:t>
            </a:r>
            <a:r>
              <a:rPr lang="fr-FR" sz="1000"/>
              <a:t>)</a:t>
            </a:r>
            <a:endParaRPr lang="fr-FR" sz="1000" dirty="0"/>
          </a:p>
          <a:p>
            <a:pPr marL="1828800" lvl="3" indent="-171450">
              <a:lnSpc>
                <a:spcPct val="150000"/>
              </a:lnSpc>
              <a:buFont typeface="Wingdings" panose="05000000000000000000" pitchFamily="2" charset="2"/>
              <a:buChar char="à"/>
              <a:defRPr/>
            </a:pPr>
            <a:r>
              <a:rPr lang="fr-FR" sz="1000" dirty="0"/>
              <a:t>Besoin d’avoir une description de ces flux</a:t>
            </a:r>
          </a:p>
          <a:p>
            <a:pPr marL="1485900" lvl="2" indent="-2286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1000" dirty="0"/>
              <a:t>Intégration du standard </a:t>
            </a:r>
            <a:r>
              <a:rPr lang="fr-FR" sz="1000" b="1" dirty="0" err="1"/>
              <a:t>Sensorthings</a:t>
            </a:r>
            <a:r>
              <a:rPr lang="fr-FR" sz="1000" dirty="0"/>
              <a:t> « en bout de chaine »</a:t>
            </a:r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13.03.24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948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Du capteur au Cloud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539552" y="771550"/>
            <a:ext cx="8516252" cy="3420000"/>
          </a:xfrm>
        </p:spPr>
        <p:txBody>
          <a:bodyPr/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Ressourcerie </a:t>
            </a:r>
            <a:r>
              <a:rPr lang="fr-FR" sz="1050" dirty="0" err="1"/>
              <a:t>Rescap’E</a:t>
            </a:r>
            <a:r>
              <a:rPr lang="fr-FR" sz="1050" dirty="0"/>
              <a:t>:</a:t>
            </a:r>
          </a:p>
          <a:p>
            <a:pPr marL="8572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0" dirty="0"/>
              <a:t>1</a:t>
            </a:r>
            <a:r>
              <a:rPr lang="fr-FR" sz="1000" b="0" baseline="30000" dirty="0"/>
              <a:t>ère</a:t>
            </a:r>
            <a:r>
              <a:rPr lang="fr-FR" sz="1000" b="0" dirty="0"/>
              <a:t> réunion DT-INSU le 25 mars</a:t>
            </a:r>
          </a:p>
          <a:p>
            <a:pPr marL="8572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@IN2P3, développement avec l’INIST d’un catalogue de connaissance</a:t>
            </a:r>
            <a:endParaRPr lang="fr-FR" sz="1000" dirty="0">
              <a:hlinkClick r:id="rId2"/>
            </a:endParaRPr>
          </a:p>
          <a:p>
            <a:pPr marL="1428750" lvl="2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dirty="0"/>
              <a:t>Basé sur outils OMEKA: </a:t>
            </a:r>
            <a:r>
              <a:rPr lang="fr-FR" sz="1000" dirty="0">
                <a:hlinkClick r:id="rId2"/>
              </a:rPr>
              <a:t>https://omeka.org/</a:t>
            </a:r>
            <a:endParaRPr lang="fr-FR" sz="1000" dirty="0"/>
          </a:p>
          <a:p>
            <a:pPr lvl="2" indent="0">
              <a:lnSpc>
                <a:spcPct val="150000"/>
              </a:lnSpc>
              <a:buNone/>
              <a:defRPr/>
            </a:pPr>
            <a:r>
              <a:rPr lang="en-US" sz="1000" i="1" dirty="0"/>
              <a:t>Open-source web publishing platforms for sharing digital collections and creating media-rich online exhibit</a:t>
            </a:r>
            <a:endParaRPr lang="fr-FR" sz="1000" b="0" i="1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392D70-D808-CBB1-6056-98943CC19E8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13.03.24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4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Du capteur au Cloud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384860" y="694300"/>
            <a:ext cx="8516252" cy="3420000"/>
          </a:xfrm>
        </p:spPr>
        <p:txBody>
          <a:bodyPr/>
          <a:lstStyle/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Discussion avec Mickaël Le Gentil sur activités en lien avec TF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Quelles activités « intéressent » le WP3 ?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dirty="0"/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Demande faite à Mickaël de réfléchir sur les propositions de « livrables » pour TF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4E7069-8577-2DCC-1748-C65E3A93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13.03.24</a:t>
            </a:r>
            <a:endParaRPr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67C7C08-DC5D-9FD6-90E6-67A256F63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54109"/>
              </p:ext>
            </p:extLst>
          </p:nvPr>
        </p:nvGraphicFramePr>
        <p:xfrm>
          <a:off x="719018" y="1491630"/>
          <a:ext cx="7486926" cy="2116587"/>
        </p:xfrm>
        <a:graphic>
          <a:graphicData uri="http://schemas.openxmlformats.org/drawingml/2006/table">
            <a:tbl>
              <a:tblPr/>
              <a:tblGrid>
                <a:gridCol w="1942310">
                  <a:extLst>
                    <a:ext uri="{9D8B030D-6E8A-4147-A177-3AD203B41FA5}">
                      <a16:colId xmlns:a16="http://schemas.microsoft.com/office/drawing/2014/main" val="2035674486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3313791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55773408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87983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4530925"/>
                    </a:ext>
                  </a:extLst>
                </a:gridCol>
              </a:tblGrid>
              <a:tr h="448449">
                <a:tc>
                  <a:txBody>
                    <a:bodyPr/>
                    <a:lstStyle/>
                    <a:p>
                      <a:pPr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Capteurs sur étagère + système de communication (GSM?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LoRA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?) + IA embarqué ?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Mesure de données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environmentales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avec réseau </a:t>
                      </a:r>
                      <a:r>
                        <a:rPr lang="fr-FR" sz="800" b="1" dirty="0" err="1">
                          <a:effectLst/>
                          <a:latin typeface="Arial" panose="020B0604020202020204" pitchFamily="34" charset="0"/>
                        </a:rPr>
                        <a:t>SmartSense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en extérieur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IRISA-UR1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Bioblitz - Campus de Beaulieu Rennes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O.Sentieys</a:t>
                      </a:r>
                      <a:br>
                        <a:rPr lang="fr-FR" sz="80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M.Le Gentil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505934"/>
                  </a:ext>
                </a:extLst>
              </a:tr>
              <a:tr h="328862">
                <a:tc>
                  <a:txBody>
                    <a:bodyPr/>
                    <a:lstStyle/>
                    <a:p>
                      <a:pPr fontAlgn="base"/>
                      <a:endParaRPr lang="fr-FR" sz="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Conception de modules de capteurs infrasonores sans fil autonomes en énergie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IRISA-UR1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Thèse CIFRE Polann/Seismowave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O.Berder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A.Courtay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850656"/>
                  </a:ext>
                </a:extLst>
              </a:tr>
              <a:tr h="687622">
                <a:tc>
                  <a:txBody>
                    <a:bodyPr/>
                    <a:lstStyle/>
                    <a:p>
                      <a:pPr fontAlgn="ctr"/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Systeme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de communication (LoRa) + IA embarqué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Conception 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d’un système de captation audio appliqué à l’analyse de chants d’oiseaux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Récupération d’énergie </a:t>
                      </a:r>
                      <a:r>
                        <a:rPr lang="fr-FR" sz="800" b="1" dirty="0" err="1">
                          <a:effectLst/>
                          <a:latin typeface="Arial" panose="020B0604020202020204" pitchFamily="34" charset="0"/>
                        </a:rPr>
                        <a:t>multisource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+ fonctionnement intermittent (µC NVRAM) + 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IA embarquée</a:t>
                      </a:r>
                      <a:endParaRPr lang="fr-FR" sz="800" b="1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IRISA-UR1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Projet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CominLabs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NOP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O.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Berder</a:t>
                      </a:r>
                      <a:br>
                        <a:rPr lang="fr-FR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M. Le Gentil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44140"/>
                  </a:ext>
                </a:extLst>
              </a:tr>
              <a:tr h="623067">
                <a:tc>
                  <a:txBody>
                    <a:bodyPr/>
                    <a:lstStyle/>
                    <a:p>
                      <a:pPr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Capteurs sur étagère +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systeme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de communication (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cable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ethernet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) + IA embarqué (données acoustiques seulement) + conso </a:t>
                      </a: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(basse)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Interfaçage </a:t>
                      </a:r>
                      <a:r>
                        <a:rPr lang="fr-FR" sz="800" b="1" dirty="0" err="1">
                          <a:effectLst/>
                          <a:latin typeface="Arial" panose="020B0604020202020204" pitchFamily="34" charset="0"/>
                        </a:rPr>
                        <a:t>LivingFog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 et </a:t>
                      </a:r>
                      <a:r>
                        <a:rPr lang="fr-FR" sz="800" b="1" dirty="0" err="1">
                          <a:effectLst/>
                          <a:latin typeface="Arial" panose="020B0604020202020204" pitchFamily="34" charset="0"/>
                        </a:rPr>
                        <a:t>SmartSense</a:t>
                      </a:r>
                      <a:r>
                        <a:rPr lang="fr-FR" sz="800" b="1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+ adaptations logicielles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IRISA-UR1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>
                          <a:effectLst/>
                          <a:latin typeface="Arial" panose="020B0604020202020204" pitchFamily="34" charset="0"/>
                        </a:rPr>
                        <a:t>Ingénieur ADT Inria</a:t>
                      </a:r>
                      <a:endParaRPr lang="fr-FR" sz="80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G.Pierre</a:t>
                      </a:r>
                      <a:br>
                        <a:rPr lang="fr-FR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O.Sentieys</a:t>
                      </a:r>
                      <a:br>
                        <a:rPr lang="fr-FR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800" dirty="0" err="1">
                          <a:effectLst/>
                          <a:latin typeface="Arial" panose="020B0604020202020204" pitchFamily="34" charset="0"/>
                        </a:rPr>
                        <a:t>M.Le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</a:rPr>
                        <a:t> Gentil</a:t>
                      </a:r>
                      <a:endParaRPr lang="fr-FR" sz="800" dirty="0">
                        <a:effectLst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621666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2ADB8D31-71CF-5AB4-566D-9A6B0124FFC3}"/>
              </a:ext>
            </a:extLst>
          </p:cNvPr>
          <p:cNvSpPr txBox="1"/>
          <p:nvPr/>
        </p:nvSpPr>
        <p:spPr>
          <a:xfrm>
            <a:off x="4301688" y="127284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https://resana.numerique.gouv.fr/public/document/consulter/5478425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8FA8313-03AC-512C-6D96-95EC89DF0268}"/>
              </a:ext>
            </a:extLst>
          </p:cNvPr>
          <p:cNvSpPr txBox="1"/>
          <p:nvPr/>
        </p:nvSpPr>
        <p:spPr>
          <a:xfrm>
            <a:off x="8190046" y="1635646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WP2 ?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19E639-B3C0-F2F0-DFB4-A7E72C2A8F88}"/>
              </a:ext>
            </a:extLst>
          </p:cNvPr>
          <p:cNvSpPr txBox="1"/>
          <p:nvPr/>
        </p:nvSpPr>
        <p:spPr bwMode="auto">
          <a:xfrm>
            <a:off x="8211909" y="1995686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WP2 ?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D0A2AF3-2136-F9D2-BB39-CD3EB8B3968A}"/>
              </a:ext>
            </a:extLst>
          </p:cNvPr>
          <p:cNvSpPr txBox="1"/>
          <p:nvPr/>
        </p:nvSpPr>
        <p:spPr bwMode="auto">
          <a:xfrm>
            <a:off x="8237070" y="252094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WP2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BA5BC10-1159-947E-72E1-018D476692EB}"/>
              </a:ext>
            </a:extLst>
          </p:cNvPr>
          <p:cNvSpPr txBox="1"/>
          <p:nvPr/>
        </p:nvSpPr>
        <p:spPr bwMode="auto">
          <a:xfrm>
            <a:off x="8205944" y="3159024"/>
            <a:ext cx="952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WP2/</a:t>
            </a:r>
            <a:r>
              <a:rPr lang="en-GB" sz="1100" dirty="0">
                <a:solidFill>
                  <a:srgbClr val="0070C0"/>
                </a:solidFill>
              </a:rPr>
              <a:t>WP3</a:t>
            </a:r>
            <a:r>
              <a:rPr lang="en-GB" sz="1100" dirty="0">
                <a:solidFill>
                  <a:srgbClr val="00B050"/>
                </a:solidFill>
              </a:rPr>
              <a:t> </a:t>
            </a:r>
            <a:r>
              <a:rPr lang="en-GB" sz="1100" dirty="0">
                <a:solidFill>
                  <a:srgbClr val="0070C0"/>
                </a:solidFill>
              </a:rPr>
              <a:t>?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746108A-80B5-2EE0-3C51-3329F50FE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887" y="4083918"/>
            <a:ext cx="3456384" cy="100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5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519</TotalTime>
  <Words>590</Words>
  <Application>Microsoft Office PowerPoint</Application>
  <DocSecurity>0</DocSecurity>
  <PresentationFormat>Affichage à l'écran (16:9)</PresentationFormat>
  <Paragraphs>78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Masque titre du document</vt:lpstr>
      <vt:lpstr>WP3. Du capteur au Cloud</vt:lpstr>
      <vt:lpstr>WP3. Du capteur au Cloud</vt:lpstr>
      <vt:lpstr>WP3. Du capteur au Cloud</vt:lpstr>
      <vt:lpstr>WP3. Du capteur au Cloud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190</cp:revision>
  <dcterms:created xsi:type="dcterms:W3CDTF">2021-02-23T10:22:49Z</dcterms:created>
  <dcterms:modified xsi:type="dcterms:W3CDTF">2024-03-13T07:43:39Z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