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61" r:id="rId3"/>
    <p:sldId id="262" r:id="rId4"/>
    <p:sldId id="263" r:id="rId5"/>
    <p:sldId id="274" r:id="rId6"/>
    <p:sldId id="292" r:id="rId7"/>
    <p:sldId id="310" r:id="rId8"/>
    <p:sldId id="293" r:id="rId9"/>
    <p:sldId id="264" r:id="rId10"/>
    <p:sldId id="291" r:id="rId11"/>
    <p:sldId id="266" r:id="rId12"/>
    <p:sldId id="331" r:id="rId13"/>
    <p:sldId id="332" r:id="rId14"/>
    <p:sldId id="268" r:id="rId15"/>
    <p:sldId id="269" r:id="rId16"/>
    <p:sldId id="270" r:id="rId17"/>
    <p:sldId id="277" r:id="rId18"/>
    <p:sldId id="334" r:id="rId19"/>
    <p:sldId id="329" r:id="rId20"/>
    <p:sldId id="311" r:id="rId21"/>
    <p:sldId id="333" r:id="rId22"/>
    <p:sldId id="278" r:id="rId23"/>
    <p:sldId id="335" r:id="rId24"/>
    <p:sldId id="273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737"/>
  </p:normalViewPr>
  <p:slideViewPr>
    <p:cSldViewPr snapToGrid="0">
      <p:cViewPr>
        <p:scale>
          <a:sx n="117" d="100"/>
          <a:sy n="117" d="100"/>
        </p:scale>
        <p:origin x="80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20AF9-D83E-2A4F-BA56-6A68CDA94239}" type="datetimeFigureOut">
              <a:rPr lang="en-US" smtClean="0"/>
              <a:t>6/3/24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B1D09-2F13-AC4F-84E5-8B4C886817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9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don’t think is necessary to go into detail on this slide here but just as a reminder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045F0-AB9B-1D46-AA27-7DDC511C6D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6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reminder we have 3 different charge readout layers called :</a:t>
            </a:r>
          </a:p>
          <a:p>
            <a:r>
              <a:rPr lang="en-US" dirty="0"/>
              <a:t>Each layer has its own strips with different orientation which are necessary to know the position of the deposited energy on the detector</a:t>
            </a:r>
          </a:p>
          <a:p>
            <a:r>
              <a:rPr lang="en-US" dirty="0"/>
              <a:t>We can see on the right, a spoiler of my result from my simulation for the three views. We can see 2 bipolar signals for the induction because the collected charge is equal to 0 and an unipolar signal on the collection view.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B1D09-2F13-AC4F-84E5-8B4C886817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00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solve these problems,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B1D09-2F13-AC4F-84E5-8B4C8868170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47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simulate the signal formation on the strips, we usually use the famous Shockley-</a:t>
            </a:r>
            <a:r>
              <a:rPr lang="en-US" dirty="0" err="1"/>
              <a:t>Ramo</a:t>
            </a:r>
            <a:r>
              <a:rPr lang="en-US" dirty="0"/>
              <a:t> theorem. This theorem become directly from the Maxwell equation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045F0-AB9B-1D46-AA27-7DDC511C6D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1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new ? We’ve already had data from this one but unfortunately, there were few cosmic events and some problems with the adapter boards. </a:t>
            </a:r>
          </a:p>
          <a:p>
            <a:r>
              <a:rPr lang="en-US" dirty="0"/>
              <a:t>For those who don’t know the 50 L TPC is a small TPC for the R&amp;D at CERN.</a:t>
            </a:r>
          </a:p>
          <a:p>
            <a:r>
              <a:rPr lang="en-US" dirty="0"/>
              <a:t>It has the advantage of low sensibility to the space charge effect and to have more drift than the </a:t>
            </a:r>
            <a:r>
              <a:rPr lang="en-US" dirty="0" err="1"/>
              <a:t>coldbox</a:t>
            </a:r>
            <a:r>
              <a:rPr lang="en-US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B1D09-2F13-AC4F-84E5-8B4C886817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77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B1D09-2F13-AC4F-84E5-8B4C8868170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57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B1D09-2F13-AC4F-84E5-8B4C8868170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1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B1D09-2F13-AC4F-84E5-8B4C8868170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32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Perhaps explain that for a PCB shifting greater than 0.5 mm. However, Luis has shown that the holes shifting is equal to 0.35 mm for the maximum on the CRP6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B1D09-2F13-AC4F-84E5-8B4C886817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5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3692F-FE8E-13DD-256B-76C58734F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4FC8BBB-7D3A-F822-C1A5-AA8932856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22CDDF-913C-2887-F6BB-BAFD5738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E3CC1-5C92-5F44-A117-0839ADFA6D1B}" type="datetime1">
              <a:rPr lang="fr-FR" smtClean="0"/>
              <a:t>04/06/2024</a:t>
            </a:fld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86219F-0491-9A52-44FC-AA8CD25BE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2809A5-9C13-5515-6170-B35082F9DF3B}"/>
              </a:ext>
            </a:extLst>
          </p:cNvPr>
          <p:cNvSpPr/>
          <p:nvPr/>
        </p:nvSpPr>
        <p:spPr>
          <a:xfrm>
            <a:off x="4" y="6529627"/>
            <a:ext cx="12191996" cy="318051"/>
          </a:xfrm>
          <a:prstGeom prst="rect">
            <a:avLst/>
          </a:prstGeom>
          <a:solidFill>
            <a:srgbClr val="7CAED5"/>
          </a:solidFill>
          <a:ln w="25402" cap="flat">
            <a:solidFill>
              <a:srgbClr val="8FAAD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57B1F-C2E4-7DD4-6CAC-B91FBCCAE99D}"/>
              </a:ext>
            </a:extLst>
          </p:cNvPr>
          <p:cNvSpPr/>
          <p:nvPr/>
        </p:nvSpPr>
        <p:spPr>
          <a:xfrm>
            <a:off x="4" y="6427229"/>
            <a:ext cx="12191996" cy="82520"/>
          </a:xfrm>
          <a:prstGeom prst="rect">
            <a:avLst/>
          </a:prstGeom>
          <a:solidFill>
            <a:srgbClr val="F2682B"/>
          </a:solidFill>
          <a:ln w="25402" cap="flat">
            <a:solidFill>
              <a:srgbClr val="F268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688172-C1F9-98D4-AAAD-40036A52B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435" y="5257800"/>
            <a:ext cx="1687561" cy="11229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FCA930-8F13-8BF2-0B1B-F9CB79A9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9271"/>
            <a:ext cx="4114800" cy="365125"/>
          </a:xfrm>
          <a:ln>
            <a:noFill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DUNE France – Analysis Workshop</a:t>
            </a:r>
          </a:p>
        </p:txBody>
      </p:sp>
    </p:spTree>
    <p:extLst>
      <p:ext uri="{BB962C8B-B14F-4D97-AF65-F5344CB8AC3E}">
        <p14:creationId xmlns:p14="http://schemas.microsoft.com/office/powerpoint/2010/main" val="3362502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282CCE-622C-1D7C-1C50-1F1EFA257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F2A7CA3-961F-58C1-6B5B-93EDDD397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85D845-0CFD-E3F2-6D81-57FA68DB4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AF35-6C3B-5341-AC5C-984CF69B37D1}" type="datetime1">
              <a:rPr lang="fr-FR" smtClean="0"/>
              <a:t>04/06/2024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5BD591-E62F-F9CE-D665-F994A258D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E09691-9E52-3703-3268-62D88F3CA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69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1E0A97-8192-CD02-9856-906FB62756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0FA09F3-1C7C-1398-65EF-25107F312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7D743F-A99F-CDA4-A389-AFD0297B7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338D5-1420-3A45-A736-DAA7C5C13D49}" type="datetime1">
              <a:rPr lang="fr-FR" smtClean="0"/>
              <a:t>04/06/2024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F1228D-C4A9-3E1A-EFF1-086E5C1E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582767-366B-8A2F-5963-004075A8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3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974155-A8E1-DCC1-7CF1-F825CD66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136525"/>
            <a:ext cx="10515600" cy="653460"/>
          </a:xfrm>
        </p:spPr>
        <p:txBody>
          <a:bodyPr/>
          <a:lstStyle>
            <a:lvl1pPr>
              <a:defRPr b="1">
                <a:solidFill>
                  <a:srgbClr val="F267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56073D-E3E4-846C-F24C-85F5A975A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1" y="941041"/>
            <a:ext cx="11655287" cy="487635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F27C9302-5BCD-B842-CABA-950E5D60F66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144491-5830-0144-A36F-72D39500518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B6314709-5A47-4C50-EA27-C79135F87CF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144491-5830-0144-A36F-72D39500518D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E37A3E-4D98-9D42-F927-4BF0A9A68050}"/>
              </a:ext>
            </a:extLst>
          </p:cNvPr>
          <p:cNvSpPr/>
          <p:nvPr/>
        </p:nvSpPr>
        <p:spPr>
          <a:xfrm>
            <a:off x="4" y="6529627"/>
            <a:ext cx="12191996" cy="318051"/>
          </a:xfrm>
          <a:prstGeom prst="rect">
            <a:avLst/>
          </a:prstGeom>
          <a:solidFill>
            <a:srgbClr val="7CAED5"/>
          </a:solidFill>
          <a:ln w="25402" cap="flat">
            <a:solidFill>
              <a:srgbClr val="8FAADC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DC9B82-DEE6-9776-E55B-BA6F29E00B6A}"/>
              </a:ext>
            </a:extLst>
          </p:cNvPr>
          <p:cNvSpPr/>
          <p:nvPr/>
        </p:nvSpPr>
        <p:spPr>
          <a:xfrm>
            <a:off x="4" y="6427229"/>
            <a:ext cx="12191996" cy="82520"/>
          </a:xfrm>
          <a:prstGeom prst="rect">
            <a:avLst/>
          </a:prstGeom>
          <a:solidFill>
            <a:srgbClr val="F2682B"/>
          </a:solidFill>
          <a:ln w="25402" cap="flat">
            <a:solidFill>
              <a:srgbClr val="F2682B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CD4EFD8-6270-F96A-D710-FA7973E1E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012" y="5943600"/>
            <a:ext cx="656984" cy="4371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BFC20E-2CB0-5947-91CA-621220192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5434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0EAD6-7B5F-0038-4CF9-30A0CC0E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DUNE France – Analysis Workshop</a:t>
            </a:r>
          </a:p>
        </p:txBody>
      </p: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182679A2-7334-1C01-6C5A-9D0FCCF22EBA}"/>
              </a:ext>
            </a:extLst>
          </p:cNvPr>
          <p:cNvSpPr txBox="1">
            <a:spLocks/>
          </p:cNvSpPr>
          <p:nvPr/>
        </p:nvSpPr>
        <p:spPr>
          <a:xfrm>
            <a:off x="0" y="65352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EFE052-B577-164F-9AD5-F17D800AC003}" type="datetimeFigureOut">
              <a: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6/3/24</a:t>
            </a:fld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space réservé de la date 16">
            <a:extLst>
              <a:ext uri="{FF2B5EF4-FFF2-40B4-BE49-F238E27FC236}">
                <a16:creationId xmlns:a16="http://schemas.microsoft.com/office/drawing/2014/main" id="{EB7AA7BC-79EF-7A48-8790-1707C8A405D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61AAFC9-B281-DD49-B42F-ECA06DE44015}" type="datetime1">
              <a:rPr lang="fr-FR" smtClean="0"/>
              <a:t>04/06/2024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77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30F188-944F-B35B-9A9E-8FAC5DCF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A10DC0-975D-4122-A24D-C6F21B54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145471-BE02-F6A6-4A33-485047DC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CBDF-77D1-824D-B162-162805E62663}" type="datetime1">
              <a:rPr lang="fr-FR" smtClean="0"/>
              <a:t>04/06/2024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1953B9-5237-F2A8-5477-DA0E0EB8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964EFB-5218-0425-9EAB-702C5BECA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2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14ED2-7C09-3B2A-2C4C-55B4C49E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70D31F-F795-DEA8-2D61-487395686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FB1F1E-59EA-30F3-7270-F507D3AFC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D55869-467B-60E3-8254-FA7EC6C05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AC390-C724-5B4B-8546-53937F7E657B}" type="datetime1">
              <a:rPr lang="fr-FR" smtClean="0"/>
              <a:t>04/06/2024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DCA621-72F1-A760-54D5-16AF504C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BEB4F2-8C14-82E6-6ABB-1423E12CF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2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75E479-4FAC-C528-E707-102EAF805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4D8CA7-AD23-2C1D-C199-3EB91D9C4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666217-B10F-C4E8-0310-605A94D00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B7D3997-7E1B-F90D-D5BF-51D830042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69EAA06-DED0-93A9-04FE-121346060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9623AD-3393-750E-15AA-86933057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72F4-F07C-7740-BE5F-5AF8695DEA49}" type="datetime1">
              <a:rPr lang="fr-FR" smtClean="0"/>
              <a:t>04/06/2024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7AF9F05-3571-78B9-7DB6-482B3C58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B4B8DA-85DD-8C82-13A9-FAE0C583D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56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1C111-4DBA-E9AA-047D-FF69E96F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543AFB-E3FB-85A7-D146-2B54E82AD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4FDCA-3174-DB43-85B6-2BBB913F9095}" type="datetime1">
              <a:rPr lang="fr-FR" smtClean="0"/>
              <a:t>04/06/2024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D5FB71-EE10-FD18-4DBA-7593CBCEB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FCEEE0-D4D9-0483-049B-1601EB75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A2B7F2-97F9-2404-F0CB-797DA7083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FC8-A868-914A-BFFE-029DCDE73867}" type="datetime1">
              <a:rPr lang="fr-FR" smtClean="0"/>
              <a:t>04/06/2024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A5E64C3-3003-E465-A816-BECFE0EA3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D1D673-C97C-56F7-8486-BA5C20AA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2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8A3A37-8BE3-0EF3-C620-C1179F68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B2A6F6-69E2-E4A2-A3B3-49BF72B32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6364FF-7093-C052-221D-2B9C226C1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ED3931-0508-91CD-4387-63D924569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BD38F-ABF0-2943-8976-6FE2E933E54E}" type="datetime1">
              <a:rPr lang="fr-FR" smtClean="0"/>
              <a:t>04/06/2024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AD269E-DFCA-A12F-167A-ECCB8DDBC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418373-F31F-37CC-9AF5-A8C7FBBA8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2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ACB03B-78FA-65ED-0F7C-4BE4D859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BF30BC4-6211-74A4-60BD-4EB46272B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AB9E3E-25D8-B0B8-6480-6167113F0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6C69B7-AB4C-4AA8-A570-A6540EDA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9D18-893E-8440-99DD-46FE9A0AF360}" type="datetime1">
              <a:rPr lang="fr-FR" smtClean="0"/>
              <a:t>04/06/2024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24A7B6-CDC3-31D1-4FF4-B275FDBD5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733AC4-6983-ED3E-370A-0485292A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5686145-2F39-D944-2D52-241CCDD8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008FFF-3ED9-B499-BF15-393E51FA1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BD901A-9D46-2199-65C6-A3470B05D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2EA19-E06C-9D44-A9B0-37CB99C7F3B0}" type="datetime1">
              <a:rPr lang="fr-FR" smtClean="0"/>
              <a:t>04/06/2024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BAFAFC-E54F-D98F-F1C1-E43D3652D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DUNE France – Analysis Workshop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5C71A3-F698-FD36-7E21-6FE913DDF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06CB1-7212-4648-A770-388B23937EC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98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53.gif"/><Relationship Id="rId7" Type="http://schemas.openxmlformats.org/officeDocument/2006/relationships/image" Target="../media/image112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4" Type="http://schemas.openxmlformats.org/officeDocument/2006/relationships/image" Target="../media/image54.gif"/><Relationship Id="rId9" Type="http://schemas.openxmlformats.org/officeDocument/2006/relationships/image" Target="../media/image1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55.png"/><Relationship Id="rId7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0.png"/><Relationship Id="rId39" Type="http://schemas.openxmlformats.org/officeDocument/2006/relationships/image" Target="../media/image18.png"/><Relationship Id="rId3" Type="http://schemas.openxmlformats.org/officeDocument/2006/relationships/image" Target="../media/image430.png"/><Relationship Id="rId34" Type="http://schemas.openxmlformats.org/officeDocument/2006/relationships/image" Target="../media/image13.png"/><Relationship Id="rId42" Type="http://schemas.openxmlformats.org/officeDocument/2006/relationships/image" Target="../media/image21.png"/><Relationship Id="rId47" Type="http://schemas.openxmlformats.org/officeDocument/2006/relationships/image" Target="../media/image26.png"/><Relationship Id="rId7" Type="http://schemas.openxmlformats.org/officeDocument/2006/relationships/image" Target="../media/image470.png"/><Relationship Id="rId12" Type="http://schemas.openxmlformats.org/officeDocument/2006/relationships/image" Target="../media/image520.png"/><Relationship Id="rId33" Type="http://schemas.openxmlformats.org/officeDocument/2006/relationships/image" Target="../media/image65.png"/><Relationship Id="rId38" Type="http://schemas.openxmlformats.org/officeDocument/2006/relationships/image" Target="../media/image17.png"/><Relationship Id="rId46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69.png"/><Relationship Id="rId41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11" Type="http://schemas.openxmlformats.org/officeDocument/2006/relationships/image" Target="../media/image510.png"/><Relationship Id="rId32" Type="http://schemas.openxmlformats.org/officeDocument/2006/relationships/image" Target="../media/image12.png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45" Type="http://schemas.openxmlformats.org/officeDocument/2006/relationships/image" Target="../media/image24.png"/><Relationship Id="rId5" Type="http://schemas.openxmlformats.org/officeDocument/2006/relationships/image" Target="../media/image450.png"/><Relationship Id="rId28" Type="http://schemas.openxmlformats.org/officeDocument/2006/relationships/image" Target="../media/image68.png"/><Relationship Id="rId36" Type="http://schemas.openxmlformats.org/officeDocument/2006/relationships/image" Target="../media/image15.jpeg"/><Relationship Id="rId10" Type="http://schemas.openxmlformats.org/officeDocument/2006/relationships/image" Target="../media/image11.png"/><Relationship Id="rId31" Type="http://schemas.openxmlformats.org/officeDocument/2006/relationships/image" Target="../media/image71.png"/><Relationship Id="rId44" Type="http://schemas.openxmlformats.org/officeDocument/2006/relationships/image" Target="../media/image23.png"/><Relationship Id="rId4" Type="http://schemas.openxmlformats.org/officeDocument/2006/relationships/image" Target="../media/image440.png"/><Relationship Id="rId9" Type="http://schemas.openxmlformats.org/officeDocument/2006/relationships/image" Target="../media/image490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14.png"/><Relationship Id="rId43" Type="http://schemas.openxmlformats.org/officeDocument/2006/relationships/image" Target="../media/image22.png"/><Relationship Id="rId8" Type="http://schemas.openxmlformats.org/officeDocument/2006/relationships/image" Target="../media/image48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01B705-403E-8BF9-F794-6AD9CB45A7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005D44E8-BAE5-AE66-9CA7-C075C7E9C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>
            <a:noFill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Joshua PINCHAULT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134D102-3D17-9AE2-7AC0-37EE6A27240E}"/>
              </a:ext>
            </a:extLst>
          </p:cNvPr>
          <p:cNvSpPr txBox="1">
            <a:spLocks/>
          </p:cNvSpPr>
          <p:nvPr/>
        </p:nvSpPr>
        <p:spPr>
          <a:xfrm>
            <a:off x="481227" y="807970"/>
            <a:ext cx="11331885" cy="28527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>
                <a:solidFill>
                  <a:srgbClr val="1D1C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formation in Vertical Drift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2A7C43B1-ED6E-3559-B8A2-BCA2AACE2B57}"/>
              </a:ext>
            </a:extLst>
          </p:cNvPr>
          <p:cNvSpPr txBox="1">
            <a:spLocks/>
          </p:cNvSpPr>
          <p:nvPr/>
        </p:nvSpPr>
        <p:spPr>
          <a:xfrm>
            <a:off x="831847" y="4670578"/>
            <a:ext cx="10515600" cy="1500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err="1"/>
              <a:t>Supervisors</a:t>
            </a:r>
            <a:r>
              <a:rPr lang="fr-FR" sz="1600" dirty="0"/>
              <a:t> :</a:t>
            </a:r>
          </a:p>
          <a:p>
            <a:r>
              <a:rPr lang="fr-FR" sz="1600" dirty="0"/>
              <a:t>J. COLLOT – LPSC Grenoble</a:t>
            </a:r>
          </a:p>
          <a:p>
            <a:r>
              <a:rPr lang="fr-FR" sz="1600" dirty="0"/>
              <a:t>L. ZAMBELLI – LAPP Annecy</a:t>
            </a:r>
          </a:p>
          <a:p>
            <a:r>
              <a:rPr lang="fr-FR" sz="1600" dirty="0"/>
              <a:t>D. DUCHESNEAU – LAPP Annecy</a:t>
            </a:r>
          </a:p>
          <a:p>
            <a:endParaRPr lang="fr-FR" sz="1600" dirty="0"/>
          </a:p>
          <a:p>
            <a:endParaRPr lang="fr-FR" sz="1600" dirty="0"/>
          </a:p>
        </p:txBody>
      </p:sp>
      <p:pic>
        <p:nvPicPr>
          <p:cNvPr id="9" name="Picture 2" descr="LPSC">
            <a:extLst>
              <a:ext uri="{FF2B5EF4-FFF2-40B4-BE49-F238E27FC236}">
                <a16:creationId xmlns:a16="http://schemas.microsoft.com/office/drawing/2014/main" id="{B8D1F002-A67D-5675-BBC4-1477DC0DB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88" y="140854"/>
            <a:ext cx="2094186" cy="137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BE86DB-2CDC-E88B-0633-8DE864E0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374" y="-106935"/>
            <a:ext cx="3263626" cy="162604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F2E38E-ACE4-EEDC-0DCA-00818706CEC9}"/>
              </a:ext>
            </a:extLst>
          </p:cNvPr>
          <p:cNvSpPr txBox="1"/>
          <p:nvPr/>
        </p:nvSpPr>
        <p:spPr>
          <a:xfrm>
            <a:off x="4258497" y="3824356"/>
            <a:ext cx="3777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DUNE France - Analysis workshop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6E63A7-DD5A-DEE7-D9FB-06E1618D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34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re 1">
            <a:extLst>
              <a:ext uri="{FF2B5EF4-FFF2-40B4-BE49-F238E27FC236}">
                <a16:creationId xmlns:a16="http://schemas.microsoft.com/office/drawing/2014/main" id="{69492C11-AC48-A20C-FFC6-807AF2E2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Induced signal simulation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CC4FF7-AF7A-1553-D858-1B40DDA3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A8883DB-9588-F4FB-023E-A30B3A0FD8E6}"/>
              </a:ext>
            </a:extLst>
          </p:cNvPr>
          <p:cNvSpPr/>
          <p:nvPr/>
        </p:nvSpPr>
        <p:spPr>
          <a:xfrm>
            <a:off x="2884075" y="2628765"/>
            <a:ext cx="1188556" cy="560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calculation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B71AFC-97AC-FB7D-3D47-AE43D1C2A9AC}"/>
              </a:ext>
            </a:extLst>
          </p:cNvPr>
          <p:cNvSpPr/>
          <p:nvPr/>
        </p:nvSpPr>
        <p:spPr>
          <a:xfrm>
            <a:off x="4319475" y="1672810"/>
            <a:ext cx="1441352" cy="56099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field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6EEE745-189B-FE70-2213-D7C00D7DF0A9}"/>
              </a:ext>
            </a:extLst>
          </p:cNvPr>
          <p:cNvSpPr/>
          <p:nvPr/>
        </p:nvSpPr>
        <p:spPr>
          <a:xfrm>
            <a:off x="4268359" y="3507436"/>
            <a:ext cx="1543585" cy="56099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Weighting field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FEE1166-2636-24B3-2F63-9393DF105ABB}"/>
              </a:ext>
            </a:extLst>
          </p:cNvPr>
          <p:cNvSpPr/>
          <p:nvPr/>
        </p:nvSpPr>
        <p:spPr>
          <a:xfrm>
            <a:off x="4379668" y="4592130"/>
            <a:ext cx="1317670" cy="44211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2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DFD81C3-0FCB-1C7C-75B8-9E1FB7140353}"/>
              </a:ext>
            </a:extLst>
          </p:cNvPr>
          <p:cNvSpPr/>
          <p:nvPr/>
        </p:nvSpPr>
        <p:spPr>
          <a:xfrm>
            <a:off x="5826248" y="4216123"/>
            <a:ext cx="1317670" cy="44211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58E3A05-EBE9-318B-6A64-472B61FEE465}"/>
              </a:ext>
            </a:extLst>
          </p:cNvPr>
          <p:cNvSpPr/>
          <p:nvPr/>
        </p:nvSpPr>
        <p:spPr>
          <a:xfrm>
            <a:off x="6007673" y="2631889"/>
            <a:ext cx="1188556" cy="560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 files generation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5CAA3C1B-F869-A620-381B-6053A4F2E068}"/>
              </a:ext>
            </a:extLst>
          </p:cNvPr>
          <p:cNvSpPr/>
          <p:nvPr/>
        </p:nvSpPr>
        <p:spPr>
          <a:xfrm>
            <a:off x="8433641" y="2647069"/>
            <a:ext cx="1188556" cy="56099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electron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4A4077A-8E0E-B47D-3A24-4C39148D4595}"/>
              </a:ext>
            </a:extLst>
          </p:cNvPr>
          <p:cNvSpPr/>
          <p:nvPr/>
        </p:nvSpPr>
        <p:spPr>
          <a:xfrm>
            <a:off x="8386141" y="1686416"/>
            <a:ext cx="1288506" cy="56099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velocity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5C46AA75-0FEC-D642-6A2D-D6894F157CA1}"/>
              </a:ext>
            </a:extLst>
          </p:cNvPr>
          <p:cNvSpPr/>
          <p:nvPr/>
        </p:nvSpPr>
        <p:spPr>
          <a:xfrm>
            <a:off x="8256127" y="3507435"/>
            <a:ext cx="1543585" cy="560994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Trajectory simulation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2A0BA46-780C-B924-B94D-29276E4C132D}"/>
              </a:ext>
            </a:extLst>
          </p:cNvPr>
          <p:cNvSpPr/>
          <p:nvPr/>
        </p:nvSpPr>
        <p:spPr>
          <a:xfrm>
            <a:off x="500272" y="2631889"/>
            <a:ext cx="1188556" cy="56099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geometry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4F3914F-1E1E-F1B2-2951-620E1EF9DEEF}"/>
              </a:ext>
            </a:extLst>
          </p:cNvPr>
          <p:cNvSpPr/>
          <p:nvPr/>
        </p:nvSpPr>
        <p:spPr>
          <a:xfrm>
            <a:off x="308754" y="1628779"/>
            <a:ext cx="1568563" cy="56099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Hexagonal pattern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A78F87-96F0-C687-6E17-2DC01C931406}"/>
              </a:ext>
            </a:extLst>
          </p:cNvPr>
          <p:cNvSpPr/>
          <p:nvPr/>
        </p:nvSpPr>
        <p:spPr>
          <a:xfrm>
            <a:off x="264592" y="3634999"/>
            <a:ext cx="1659212" cy="56099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 dimensions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7385709D-9C60-FA09-F28F-709BF96FCB78}"/>
              </a:ext>
            </a:extLst>
          </p:cNvPr>
          <p:cNvSpPr/>
          <p:nvPr/>
        </p:nvSpPr>
        <p:spPr>
          <a:xfrm>
            <a:off x="10528341" y="2649391"/>
            <a:ext cx="1188556" cy="56099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 signal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3AED5A8-E086-9059-E429-0E1BA1422607}"/>
              </a:ext>
            </a:extLst>
          </p:cNvPr>
          <p:cNvSpPr/>
          <p:nvPr/>
        </p:nvSpPr>
        <p:spPr>
          <a:xfrm>
            <a:off x="2933088" y="4263102"/>
            <a:ext cx="1317670" cy="44211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1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05CA909-2A3C-D0DA-D6FD-710897C3F326}"/>
              </a:ext>
            </a:extLst>
          </p:cNvPr>
          <p:cNvCxnSpPr>
            <a:stCxn id="28" idx="3"/>
            <a:endCxn id="7" idx="1"/>
          </p:cNvCxnSpPr>
          <p:nvPr/>
        </p:nvCxnSpPr>
        <p:spPr>
          <a:xfrm flipV="1">
            <a:off x="1688828" y="2909262"/>
            <a:ext cx="1195247" cy="31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6E730953-A3D8-912D-D362-1BDB6416AFA4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>
            <a:off x="7196229" y="2912386"/>
            <a:ext cx="1237412" cy="151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eur en arc 51">
            <a:extLst>
              <a:ext uri="{FF2B5EF4-FFF2-40B4-BE49-F238E27FC236}">
                <a16:creationId xmlns:a16="http://schemas.microsoft.com/office/drawing/2014/main" id="{4AC2434B-75FC-4F85-D547-F726EC3E89FE}"/>
              </a:ext>
            </a:extLst>
          </p:cNvPr>
          <p:cNvCxnSpPr>
            <a:stCxn id="19" idx="6"/>
            <a:endCxn id="24" idx="0"/>
          </p:cNvCxnSpPr>
          <p:nvPr/>
        </p:nvCxnSpPr>
        <p:spPr>
          <a:xfrm>
            <a:off x="5760827" y="1953307"/>
            <a:ext cx="841124" cy="67858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en arc 52">
            <a:extLst>
              <a:ext uri="{FF2B5EF4-FFF2-40B4-BE49-F238E27FC236}">
                <a16:creationId xmlns:a16="http://schemas.microsoft.com/office/drawing/2014/main" id="{018EFD5F-5180-2091-7FE5-C984C436E527}"/>
              </a:ext>
            </a:extLst>
          </p:cNvPr>
          <p:cNvCxnSpPr>
            <a:cxnSpLocks/>
            <a:stCxn id="7" idx="0"/>
            <a:endCxn id="19" idx="2"/>
          </p:cNvCxnSpPr>
          <p:nvPr/>
        </p:nvCxnSpPr>
        <p:spPr>
          <a:xfrm rot="5400000" flipH="1" flipV="1">
            <a:off x="3561185" y="1870475"/>
            <a:ext cx="675458" cy="84112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cteur en arc 59">
            <a:extLst>
              <a:ext uri="{FF2B5EF4-FFF2-40B4-BE49-F238E27FC236}">
                <a16:creationId xmlns:a16="http://schemas.microsoft.com/office/drawing/2014/main" id="{4AAB1B59-BA35-A91E-922E-BE46E7E9EC76}"/>
              </a:ext>
            </a:extLst>
          </p:cNvPr>
          <p:cNvCxnSpPr>
            <a:cxnSpLocks/>
            <a:stCxn id="7" idx="2"/>
            <a:endCxn id="20" idx="2"/>
          </p:cNvCxnSpPr>
          <p:nvPr/>
        </p:nvCxnSpPr>
        <p:spPr>
          <a:xfrm rot="16200000" flipH="1">
            <a:off x="3574269" y="3093843"/>
            <a:ext cx="598174" cy="790006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en arc 62">
            <a:extLst>
              <a:ext uri="{FF2B5EF4-FFF2-40B4-BE49-F238E27FC236}">
                <a16:creationId xmlns:a16="http://schemas.microsoft.com/office/drawing/2014/main" id="{A28D91B6-3B7B-FD48-576C-3618515E761C}"/>
              </a:ext>
            </a:extLst>
          </p:cNvPr>
          <p:cNvCxnSpPr>
            <a:cxnSpLocks/>
            <a:stCxn id="20" idx="6"/>
            <a:endCxn id="24" idx="2"/>
          </p:cNvCxnSpPr>
          <p:nvPr/>
        </p:nvCxnSpPr>
        <p:spPr>
          <a:xfrm flipV="1">
            <a:off x="5811944" y="3192883"/>
            <a:ext cx="790007" cy="595050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en arc 67">
            <a:extLst>
              <a:ext uri="{FF2B5EF4-FFF2-40B4-BE49-F238E27FC236}">
                <a16:creationId xmlns:a16="http://schemas.microsoft.com/office/drawing/2014/main" id="{B5AD3F1A-6ED2-5955-B81C-98ACF9A949BC}"/>
              </a:ext>
            </a:extLst>
          </p:cNvPr>
          <p:cNvCxnSpPr>
            <a:cxnSpLocks/>
            <a:stCxn id="32" idx="0"/>
            <a:endCxn id="20" idx="4"/>
          </p:cNvCxnSpPr>
          <p:nvPr/>
        </p:nvCxnSpPr>
        <p:spPr>
          <a:xfrm rot="5400000" flipH="1" flipV="1">
            <a:off x="4218701" y="3441652"/>
            <a:ext cx="194672" cy="1448229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eur en arc 70">
            <a:extLst>
              <a:ext uri="{FF2B5EF4-FFF2-40B4-BE49-F238E27FC236}">
                <a16:creationId xmlns:a16="http://schemas.microsoft.com/office/drawing/2014/main" id="{E771C2FF-F4D4-CB02-2AFA-854C32F3F85D}"/>
              </a:ext>
            </a:extLst>
          </p:cNvPr>
          <p:cNvCxnSpPr>
            <a:cxnSpLocks/>
            <a:stCxn id="22" idx="0"/>
            <a:endCxn id="20" idx="4"/>
          </p:cNvCxnSpPr>
          <p:nvPr/>
        </p:nvCxnSpPr>
        <p:spPr>
          <a:xfrm rot="5400000" flipH="1" flipV="1">
            <a:off x="4777477" y="4329456"/>
            <a:ext cx="523700" cy="1649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eur en arc 73">
            <a:extLst>
              <a:ext uri="{FF2B5EF4-FFF2-40B4-BE49-F238E27FC236}">
                <a16:creationId xmlns:a16="http://schemas.microsoft.com/office/drawing/2014/main" id="{31642E2B-15CD-CFBB-F96F-AE29B990CE8D}"/>
              </a:ext>
            </a:extLst>
          </p:cNvPr>
          <p:cNvCxnSpPr>
            <a:cxnSpLocks/>
            <a:stCxn id="23" idx="0"/>
            <a:endCxn id="20" idx="4"/>
          </p:cNvCxnSpPr>
          <p:nvPr/>
        </p:nvCxnSpPr>
        <p:spPr>
          <a:xfrm rot="16200000" flipV="1">
            <a:off x="5688772" y="3419811"/>
            <a:ext cx="147693" cy="1444931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Connecteur en arc 77">
            <a:extLst>
              <a:ext uri="{FF2B5EF4-FFF2-40B4-BE49-F238E27FC236}">
                <a16:creationId xmlns:a16="http://schemas.microsoft.com/office/drawing/2014/main" id="{0F1DF1FB-B5D3-998E-41D0-35A5D32EA0B6}"/>
              </a:ext>
            </a:extLst>
          </p:cNvPr>
          <p:cNvCxnSpPr>
            <a:cxnSpLocks/>
            <a:stCxn id="19" idx="6"/>
            <a:endCxn id="26" idx="2"/>
          </p:cNvCxnSpPr>
          <p:nvPr/>
        </p:nvCxnSpPr>
        <p:spPr>
          <a:xfrm>
            <a:off x="5760827" y="1953307"/>
            <a:ext cx="2625314" cy="1360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FC0A7CC7-1755-A050-4DF8-9DB074218856}"/>
                  </a:ext>
                </a:extLst>
              </p:cNvPr>
              <p:cNvSpPr txBox="1"/>
              <p:nvPr/>
            </p:nvSpPr>
            <p:spPr>
              <a:xfrm>
                <a:off x="6278014" y="1519086"/>
                <a:ext cx="1701299" cy="3328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FC0A7CC7-1755-A050-4DF8-9DB074218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8014" y="1519086"/>
                <a:ext cx="1701299" cy="332848"/>
              </a:xfrm>
              <a:prstGeom prst="rect">
                <a:avLst/>
              </a:prstGeom>
              <a:blipFill>
                <a:blip r:embed="rId2"/>
                <a:stretch>
                  <a:fillRect l="-1481" r="-4444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ZoneTexte 80">
            <a:extLst>
              <a:ext uri="{FF2B5EF4-FFF2-40B4-BE49-F238E27FC236}">
                <a16:creationId xmlns:a16="http://schemas.microsoft.com/office/drawing/2014/main" id="{CF13B5F8-A3B1-2990-B8E9-DB0BCC4599D9}"/>
              </a:ext>
            </a:extLst>
          </p:cNvPr>
          <p:cNvSpPr txBox="1"/>
          <p:nvPr/>
        </p:nvSpPr>
        <p:spPr>
          <a:xfrm>
            <a:off x="-42859" y="4829858"/>
            <a:ext cx="234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Specific geometry setting up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245226E3-E622-2AD8-209E-A4ED8DE51F69}"/>
              </a:ext>
            </a:extLst>
          </p:cNvPr>
          <p:cNvSpPr txBox="1"/>
          <p:nvPr/>
        </p:nvSpPr>
        <p:spPr>
          <a:xfrm>
            <a:off x="3786015" y="5580296"/>
            <a:ext cx="250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Field generation with CRP geometry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2912D3B0-510E-30F5-7BC5-18B4812DDE6C}"/>
              </a:ext>
            </a:extLst>
          </p:cNvPr>
          <p:cNvCxnSpPr>
            <a:cxnSpLocks/>
            <a:stCxn id="29" idx="4"/>
            <a:endCxn id="28" idx="0"/>
          </p:cNvCxnSpPr>
          <p:nvPr/>
        </p:nvCxnSpPr>
        <p:spPr>
          <a:xfrm>
            <a:off x="1093036" y="2189773"/>
            <a:ext cx="1514" cy="442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5AE9FC12-106B-DB3A-907C-57C9C06DF004}"/>
              </a:ext>
            </a:extLst>
          </p:cNvPr>
          <p:cNvCxnSpPr>
            <a:cxnSpLocks/>
            <a:stCxn id="30" idx="0"/>
            <a:endCxn id="28" idx="2"/>
          </p:cNvCxnSpPr>
          <p:nvPr/>
        </p:nvCxnSpPr>
        <p:spPr>
          <a:xfrm flipV="1">
            <a:off x="1094198" y="3192883"/>
            <a:ext cx="352" cy="442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necteur en arc 105">
            <a:extLst>
              <a:ext uri="{FF2B5EF4-FFF2-40B4-BE49-F238E27FC236}">
                <a16:creationId xmlns:a16="http://schemas.microsoft.com/office/drawing/2014/main" id="{DA670527-AFFC-96FC-ECF6-07F36ADAD8DC}"/>
              </a:ext>
            </a:extLst>
          </p:cNvPr>
          <p:cNvCxnSpPr>
            <a:cxnSpLocks/>
            <a:stCxn id="26" idx="4"/>
            <a:endCxn id="25" idx="0"/>
          </p:cNvCxnSpPr>
          <p:nvPr/>
        </p:nvCxnSpPr>
        <p:spPr>
          <a:xfrm rot="5400000">
            <a:off x="8829328" y="2446002"/>
            <a:ext cx="399659" cy="2475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Connecteur en arc 108">
            <a:extLst>
              <a:ext uri="{FF2B5EF4-FFF2-40B4-BE49-F238E27FC236}">
                <a16:creationId xmlns:a16="http://schemas.microsoft.com/office/drawing/2014/main" id="{8C03FA0B-EA63-2323-DAC6-C1A05486E22B}"/>
              </a:ext>
            </a:extLst>
          </p:cNvPr>
          <p:cNvCxnSpPr>
            <a:cxnSpLocks/>
            <a:stCxn id="27" idx="0"/>
            <a:endCxn id="25" idx="2"/>
          </p:cNvCxnSpPr>
          <p:nvPr/>
        </p:nvCxnSpPr>
        <p:spPr>
          <a:xfrm rot="16200000" flipV="1">
            <a:off x="8878234" y="3357748"/>
            <a:ext cx="299372" cy="1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E5769049-668F-54C2-BE51-06C2CDA0E672}"/>
              </a:ext>
            </a:extLst>
          </p:cNvPr>
          <p:cNvCxnSpPr>
            <a:cxnSpLocks/>
            <a:stCxn id="25" idx="3"/>
            <a:endCxn id="31" idx="1"/>
          </p:cNvCxnSpPr>
          <p:nvPr/>
        </p:nvCxnSpPr>
        <p:spPr>
          <a:xfrm>
            <a:off x="9622197" y="2927566"/>
            <a:ext cx="906144" cy="23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ZoneTexte 15">
                <a:extLst>
                  <a:ext uri="{FF2B5EF4-FFF2-40B4-BE49-F238E27FC236}">
                    <a16:creationId xmlns:a16="http://schemas.microsoft.com/office/drawing/2014/main" id="{039EECC5-AD53-18CD-4CFF-06CC28DB1E7F}"/>
                  </a:ext>
                </a:extLst>
              </p:cNvPr>
              <p:cNvSpPr txBox="1"/>
              <p:nvPr/>
            </p:nvSpPr>
            <p:spPr>
              <a:xfrm>
                <a:off x="9370017" y="1006260"/>
                <a:ext cx="2762448" cy="462114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0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sz="20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fr-FR" sz="2000" i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fr-FR" sz="20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000" i="0">
                            <a:latin typeface="Cambria Math" panose="02040503050406030204" pitchFamily="18" charset="0"/>
                          </a:rPr>
                          <m:t>0.5 ;4 </m:t>
                        </m:r>
                      </m:e>
                    </m:d>
                  </m:oMath>
                </a14:m>
                <a:r>
                  <a:rPr lang="fr-FR" sz="20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Calibri"/>
                  </a:rPr>
                  <a:t> kV/cm</a:t>
                </a:r>
              </a:p>
            </p:txBody>
          </p:sp>
        </mc:Choice>
        <mc:Fallback xmlns="">
          <p:sp>
            <p:nvSpPr>
              <p:cNvPr id="125" name="ZoneTexte 15">
                <a:extLst>
                  <a:ext uri="{FF2B5EF4-FFF2-40B4-BE49-F238E27FC236}">
                    <a16:creationId xmlns:a16="http://schemas.microsoft.com/office/drawing/2014/main" id="{039EECC5-AD53-18CD-4CFF-06CC28DB1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017" y="1006260"/>
                <a:ext cx="2762448" cy="462114"/>
              </a:xfrm>
              <a:prstGeom prst="rect">
                <a:avLst/>
              </a:prstGeom>
              <a:blipFill>
                <a:blip r:embed="rId3"/>
                <a:stretch>
                  <a:fillRect b="-16216"/>
                </a:stretch>
              </a:blipFill>
              <a:ln cap="flat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E9D65887-7DB0-82F5-EC60-01BEE333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42E9DAB-D1CA-2B2B-6973-BA7A3F1D655D}"/>
              </a:ext>
            </a:extLst>
          </p:cNvPr>
          <p:cNvSpPr txBox="1"/>
          <p:nvPr/>
        </p:nvSpPr>
        <p:spPr>
          <a:xfrm>
            <a:off x="59535" y="937679"/>
            <a:ext cx="6147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Design of a simulation on Python</a:t>
            </a:r>
          </a:p>
        </p:txBody>
      </p:sp>
    </p:spTree>
    <p:extLst>
      <p:ext uri="{BB962C8B-B14F-4D97-AF65-F5344CB8AC3E}">
        <p14:creationId xmlns:p14="http://schemas.microsoft.com/office/powerpoint/2010/main" val="1632785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749560C-185A-A308-B9D2-F90ADBF47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1" t="16910" r="16499" b="11420"/>
          <a:stretch/>
        </p:blipFill>
        <p:spPr>
          <a:xfrm>
            <a:off x="8312540" y="667985"/>
            <a:ext cx="3847965" cy="55220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667E92-A5E8-B009-F48F-C1E987A9B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136525"/>
            <a:ext cx="7454782" cy="653460"/>
          </a:xfrm>
        </p:spPr>
        <p:txBody>
          <a:bodyPr>
            <a:normAutofit fontScale="90000"/>
          </a:bodyPr>
          <a:lstStyle/>
          <a:p>
            <a:r>
              <a:rPr lang="en-US" dirty="0"/>
              <a:t>Ionization electron generation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DDBC69-B0D3-3AF6-D369-0F44EF9E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C6878CC-44C8-CC34-FA81-250344C9CEF1}"/>
                  </a:ext>
                </a:extLst>
              </p:cNvPr>
              <p:cNvSpPr txBox="1"/>
              <p:nvPr/>
            </p:nvSpPr>
            <p:spPr>
              <a:xfrm>
                <a:off x="294039" y="2778126"/>
                <a:ext cx="3186467" cy="1682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𝑖𝑛𝑡𝑒𝑟𝑝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𝑖𝑛𝑡𝑒𝑟𝑝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C6878CC-44C8-CC34-FA81-250344C9CE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39" y="2778126"/>
                <a:ext cx="3186467" cy="1682705"/>
              </a:xfrm>
              <a:prstGeom prst="rect">
                <a:avLst/>
              </a:prstGeom>
              <a:blipFill>
                <a:blip r:embed="rId3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tangle 58">
            <a:extLst>
              <a:ext uri="{FF2B5EF4-FFF2-40B4-BE49-F238E27FC236}">
                <a16:creationId xmlns:a16="http://schemas.microsoft.com/office/drawing/2014/main" id="{AF2C68C6-AEEF-562D-A241-6F8062305E2C}"/>
              </a:ext>
            </a:extLst>
          </p:cNvPr>
          <p:cNvSpPr/>
          <p:nvPr/>
        </p:nvSpPr>
        <p:spPr>
          <a:xfrm>
            <a:off x="4291888" y="2279431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3A1C85-689D-53D6-A7C2-B593468EF928}"/>
              </a:ext>
            </a:extLst>
          </p:cNvPr>
          <p:cNvSpPr/>
          <p:nvPr/>
        </p:nvSpPr>
        <p:spPr>
          <a:xfrm>
            <a:off x="5011888" y="2279431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F2A769F-6BE7-3804-08A4-313F46062BE7}"/>
              </a:ext>
            </a:extLst>
          </p:cNvPr>
          <p:cNvSpPr/>
          <p:nvPr/>
        </p:nvSpPr>
        <p:spPr>
          <a:xfrm>
            <a:off x="4291888" y="2997132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74B6B25-D95E-4428-6035-6ED384B7D96C}"/>
              </a:ext>
            </a:extLst>
          </p:cNvPr>
          <p:cNvSpPr/>
          <p:nvPr/>
        </p:nvSpPr>
        <p:spPr>
          <a:xfrm>
            <a:off x="5011888" y="2997132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469AC7C-6CB8-0F12-49DF-7C0D015B6E6A}"/>
              </a:ext>
            </a:extLst>
          </p:cNvPr>
          <p:cNvSpPr/>
          <p:nvPr/>
        </p:nvSpPr>
        <p:spPr>
          <a:xfrm>
            <a:off x="5731888" y="2278090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CFA1FE8-2130-CFCE-3B07-37970D2A7B07}"/>
              </a:ext>
            </a:extLst>
          </p:cNvPr>
          <p:cNvSpPr/>
          <p:nvPr/>
        </p:nvSpPr>
        <p:spPr>
          <a:xfrm>
            <a:off x="6451888" y="2278090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1BAF24C-AF56-632D-31EC-97320CE039A6}"/>
              </a:ext>
            </a:extLst>
          </p:cNvPr>
          <p:cNvSpPr/>
          <p:nvPr/>
        </p:nvSpPr>
        <p:spPr>
          <a:xfrm>
            <a:off x="5731888" y="3000365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063336F-0D3C-2A32-02FA-F8C76A2632AE}"/>
              </a:ext>
            </a:extLst>
          </p:cNvPr>
          <p:cNvSpPr/>
          <p:nvPr/>
        </p:nvSpPr>
        <p:spPr>
          <a:xfrm>
            <a:off x="6451888" y="3000365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0950670-2419-7C0D-9AE1-611E562E76BF}"/>
              </a:ext>
            </a:extLst>
          </p:cNvPr>
          <p:cNvSpPr/>
          <p:nvPr/>
        </p:nvSpPr>
        <p:spPr>
          <a:xfrm>
            <a:off x="4291888" y="3720971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E232FF3-89B8-FE18-1199-9102B03FCD81}"/>
              </a:ext>
            </a:extLst>
          </p:cNvPr>
          <p:cNvSpPr/>
          <p:nvPr/>
        </p:nvSpPr>
        <p:spPr>
          <a:xfrm>
            <a:off x="5011888" y="3720971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CC7C67A-DA19-D585-468F-B10C1DD7EB9A}"/>
              </a:ext>
            </a:extLst>
          </p:cNvPr>
          <p:cNvSpPr/>
          <p:nvPr/>
        </p:nvSpPr>
        <p:spPr>
          <a:xfrm>
            <a:off x="4291888" y="4443246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84A18AEE-F945-3B6E-3825-4AB07052C06E}"/>
              </a:ext>
            </a:extLst>
          </p:cNvPr>
          <p:cNvSpPr/>
          <p:nvPr/>
        </p:nvSpPr>
        <p:spPr>
          <a:xfrm>
            <a:off x="5011888" y="4443246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FC594D4-50FD-485A-0522-F90BB370B144}"/>
              </a:ext>
            </a:extLst>
          </p:cNvPr>
          <p:cNvSpPr/>
          <p:nvPr/>
        </p:nvSpPr>
        <p:spPr>
          <a:xfrm>
            <a:off x="5731888" y="3721029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35937D7-0096-E14F-2511-6E3591BA9D1D}"/>
              </a:ext>
            </a:extLst>
          </p:cNvPr>
          <p:cNvSpPr/>
          <p:nvPr/>
        </p:nvSpPr>
        <p:spPr>
          <a:xfrm>
            <a:off x="6451888" y="3721029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BC85F5F-8E6A-1269-B37C-4908E90C7C56}"/>
              </a:ext>
            </a:extLst>
          </p:cNvPr>
          <p:cNvSpPr/>
          <p:nvPr/>
        </p:nvSpPr>
        <p:spPr>
          <a:xfrm>
            <a:off x="5731888" y="444045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84099A7-3ED2-178C-889F-4757F857AF89}"/>
              </a:ext>
            </a:extLst>
          </p:cNvPr>
          <p:cNvSpPr/>
          <p:nvPr/>
        </p:nvSpPr>
        <p:spPr>
          <a:xfrm>
            <a:off x="6451888" y="444045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8DC49F42-9C0E-5095-0D72-5B42745D38A5}"/>
                  </a:ext>
                </a:extLst>
              </p:cNvPr>
              <p:cNvSpPr txBox="1"/>
              <p:nvPr/>
            </p:nvSpPr>
            <p:spPr>
              <a:xfrm>
                <a:off x="5014057" y="3774641"/>
                <a:ext cx="477951" cy="194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75" name="ZoneTexte 74">
                <a:extLst>
                  <a:ext uri="{FF2B5EF4-FFF2-40B4-BE49-F238E27FC236}">
                    <a16:creationId xmlns:a16="http://schemas.microsoft.com/office/drawing/2014/main" id="{8DC49F42-9C0E-5095-0D72-5B42745D3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057" y="3774641"/>
                <a:ext cx="477951" cy="194990"/>
              </a:xfrm>
              <a:prstGeom prst="rect">
                <a:avLst/>
              </a:prstGeom>
              <a:blipFill>
                <a:blip r:embed="rId4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Ellipse 75">
            <a:extLst>
              <a:ext uri="{FF2B5EF4-FFF2-40B4-BE49-F238E27FC236}">
                <a16:creationId xmlns:a16="http://schemas.microsoft.com/office/drawing/2014/main" id="{08E1969D-2BA0-FE12-6FB5-9DF2D9C1D5EF}"/>
              </a:ext>
            </a:extLst>
          </p:cNvPr>
          <p:cNvSpPr/>
          <p:nvPr/>
        </p:nvSpPr>
        <p:spPr>
          <a:xfrm>
            <a:off x="5692078" y="2967965"/>
            <a:ext cx="72000" cy="72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B15F3394-1052-5BD3-C1C6-DCB522070F20}"/>
              </a:ext>
            </a:extLst>
          </p:cNvPr>
          <p:cNvSpPr/>
          <p:nvPr/>
        </p:nvSpPr>
        <p:spPr>
          <a:xfrm>
            <a:off x="6415888" y="2965323"/>
            <a:ext cx="72000" cy="72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01B4D791-562C-98F3-CA86-EFCB457B6099}"/>
              </a:ext>
            </a:extLst>
          </p:cNvPr>
          <p:cNvSpPr/>
          <p:nvPr/>
        </p:nvSpPr>
        <p:spPr>
          <a:xfrm>
            <a:off x="5698012" y="3691891"/>
            <a:ext cx="72000" cy="72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0652B924-1EA1-317D-AE06-F940AF1C03A2}"/>
              </a:ext>
            </a:extLst>
          </p:cNvPr>
          <p:cNvSpPr/>
          <p:nvPr/>
        </p:nvSpPr>
        <p:spPr>
          <a:xfrm>
            <a:off x="6413731" y="3691891"/>
            <a:ext cx="72000" cy="72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3AE7AC82-2283-0892-278D-A7B734C6F86E}"/>
                  </a:ext>
                </a:extLst>
              </p:cNvPr>
              <p:cNvSpPr txBox="1"/>
              <p:nvPr/>
            </p:nvSpPr>
            <p:spPr>
              <a:xfrm>
                <a:off x="6472913" y="3753597"/>
                <a:ext cx="604524" cy="182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3AE7AC82-2283-0892-278D-A7B734C6F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13" y="3753597"/>
                <a:ext cx="604524" cy="182871"/>
              </a:xfrm>
              <a:prstGeom prst="rect">
                <a:avLst/>
              </a:prstGeom>
              <a:blipFill>
                <a:blip r:embed="rId5"/>
                <a:stretch>
                  <a:fillRect l="-8163" r="-6122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8F58E030-8AAB-BC6A-3EA2-0B8107CCA50E}"/>
                  </a:ext>
                </a:extLst>
              </p:cNvPr>
              <p:cNvSpPr txBox="1"/>
              <p:nvPr/>
            </p:nvSpPr>
            <p:spPr>
              <a:xfrm>
                <a:off x="5149871" y="2787615"/>
                <a:ext cx="604524" cy="182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8F58E030-8AAB-BC6A-3EA2-0B8107CCA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871" y="2787615"/>
                <a:ext cx="604524" cy="182871"/>
              </a:xfrm>
              <a:prstGeom prst="rect">
                <a:avLst/>
              </a:prstGeom>
              <a:blipFill>
                <a:blip r:embed="rId6"/>
                <a:stretch>
                  <a:fillRect l="-8163" r="-612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1FDA897D-33D9-0676-32DA-C92C90698164}"/>
                  </a:ext>
                </a:extLst>
              </p:cNvPr>
              <p:cNvSpPr txBox="1"/>
              <p:nvPr/>
            </p:nvSpPr>
            <p:spPr>
              <a:xfrm>
                <a:off x="6430105" y="2804926"/>
                <a:ext cx="739177" cy="182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1FDA897D-33D9-0676-32DA-C92C90698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105" y="2804926"/>
                <a:ext cx="739177" cy="182871"/>
              </a:xfrm>
              <a:prstGeom prst="rect">
                <a:avLst/>
              </a:prstGeom>
              <a:blipFill>
                <a:blip r:embed="rId7"/>
                <a:stretch>
                  <a:fillRect l="-5085" r="-508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Connecteur en arc 86">
            <a:extLst>
              <a:ext uri="{FF2B5EF4-FFF2-40B4-BE49-F238E27FC236}">
                <a16:creationId xmlns:a16="http://schemas.microsoft.com/office/drawing/2014/main" id="{C0C43E99-2158-6A40-91D4-F395D6A04D5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43966" y="2994519"/>
            <a:ext cx="1291289" cy="670047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Ellipse 89">
            <a:extLst>
              <a:ext uri="{FF2B5EF4-FFF2-40B4-BE49-F238E27FC236}">
                <a16:creationId xmlns:a16="http://schemas.microsoft.com/office/drawing/2014/main" id="{AB9A4869-A414-7608-B1FC-77234DA380E3}"/>
              </a:ext>
            </a:extLst>
          </p:cNvPr>
          <p:cNvSpPr/>
          <p:nvPr/>
        </p:nvSpPr>
        <p:spPr>
          <a:xfrm>
            <a:off x="6182562" y="3080361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41A80350-2D1B-9E59-8A32-DBA169D7E163}"/>
              </a:ext>
            </a:extLst>
          </p:cNvPr>
          <p:cNvSpPr/>
          <p:nvPr/>
        </p:nvSpPr>
        <p:spPr>
          <a:xfrm>
            <a:off x="6309013" y="2629100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058280D3-4F0F-F63A-E95E-CCDF8D2D2BFE}"/>
              </a:ext>
            </a:extLst>
          </p:cNvPr>
          <p:cNvCxnSpPr>
            <a:cxnSpLocks/>
            <a:stCxn id="90" idx="7"/>
            <a:endCxn id="91" idx="3"/>
          </p:cNvCxnSpPr>
          <p:nvPr/>
        </p:nvCxnSpPr>
        <p:spPr>
          <a:xfrm flipV="1">
            <a:off x="6244018" y="2690556"/>
            <a:ext cx="75539" cy="400349"/>
          </a:xfrm>
          <a:prstGeom prst="straightConnector1">
            <a:avLst/>
          </a:prstGeom>
          <a:ln w="1270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3A4EF203-E7C0-B49A-72F0-9A0B21156D25}"/>
                  </a:ext>
                </a:extLst>
              </p:cNvPr>
              <p:cNvSpPr txBox="1"/>
              <p:nvPr/>
            </p:nvSpPr>
            <p:spPr>
              <a:xfrm>
                <a:off x="6052290" y="2721578"/>
                <a:ext cx="32657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3A4EF203-E7C0-B49A-72F0-9A0B21156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290" y="2721578"/>
                <a:ext cx="326571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ZoneTexte 100">
            <a:extLst>
              <a:ext uri="{FF2B5EF4-FFF2-40B4-BE49-F238E27FC236}">
                <a16:creationId xmlns:a16="http://schemas.microsoft.com/office/drawing/2014/main" id="{C7D3D752-34CC-02AA-B0E9-011083605328}"/>
              </a:ext>
            </a:extLst>
          </p:cNvPr>
          <p:cNvSpPr txBox="1"/>
          <p:nvPr/>
        </p:nvSpPr>
        <p:spPr>
          <a:xfrm>
            <a:off x="188713" y="2282831"/>
            <a:ext cx="314829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Runge Kunta like simulation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B74551F1-BDC3-E626-189F-F1E92B6C2A2A}"/>
                  </a:ext>
                </a:extLst>
              </p:cNvPr>
              <p:cNvSpPr txBox="1"/>
              <p:nvPr/>
            </p:nvSpPr>
            <p:spPr>
              <a:xfrm>
                <a:off x="5743150" y="2373282"/>
                <a:ext cx="717953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03" name="ZoneTexte 102">
                <a:extLst>
                  <a:ext uri="{FF2B5EF4-FFF2-40B4-BE49-F238E27FC236}">
                    <a16:creationId xmlns:a16="http://schemas.microsoft.com/office/drawing/2014/main" id="{B74551F1-BDC3-E626-189F-F1E92B6C2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150" y="2373282"/>
                <a:ext cx="717953" cy="169277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7DF14C00-AA7D-20CE-74D7-074BAA6C56AC}"/>
                  </a:ext>
                </a:extLst>
              </p:cNvPr>
              <p:cNvSpPr txBox="1"/>
              <p:nvPr/>
            </p:nvSpPr>
            <p:spPr>
              <a:xfrm>
                <a:off x="5984162" y="3276784"/>
                <a:ext cx="448648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7DF14C00-AA7D-20CE-74D7-074BAA6C5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162" y="3276784"/>
                <a:ext cx="448648" cy="169277"/>
              </a:xfrm>
              <a:prstGeom prst="rect">
                <a:avLst/>
              </a:prstGeom>
              <a:blipFill>
                <a:blip r:embed="rId10"/>
                <a:stretch>
                  <a:fillRect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717E2818-6521-8CE6-C721-14576BDC267D}"/>
                  </a:ext>
                </a:extLst>
              </p:cNvPr>
              <p:cNvSpPr txBox="1"/>
              <p:nvPr/>
            </p:nvSpPr>
            <p:spPr>
              <a:xfrm>
                <a:off x="6411590" y="5191514"/>
                <a:ext cx="8822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12" name="ZoneTexte 111">
                <a:extLst>
                  <a:ext uri="{FF2B5EF4-FFF2-40B4-BE49-F238E27FC236}">
                    <a16:creationId xmlns:a16="http://schemas.microsoft.com/office/drawing/2014/main" id="{717E2818-6521-8CE6-C721-14576BDC2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590" y="5191514"/>
                <a:ext cx="88229" cy="184666"/>
              </a:xfrm>
              <a:prstGeom prst="rect">
                <a:avLst/>
              </a:prstGeom>
              <a:blipFill>
                <a:blip r:embed="rId11"/>
                <a:stretch>
                  <a:fillRect l="-25000" r="-3750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CE59A8E0-D002-0DC3-6566-796A2A22F3E5}"/>
                  </a:ext>
                </a:extLst>
              </p:cNvPr>
              <p:cNvSpPr txBox="1"/>
              <p:nvPr/>
            </p:nvSpPr>
            <p:spPr>
              <a:xfrm>
                <a:off x="5545678" y="5181094"/>
                <a:ext cx="390620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</a:rPr>
                        <m:t>−1 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113" name="ZoneTexte 112">
                <a:extLst>
                  <a:ext uri="{FF2B5EF4-FFF2-40B4-BE49-F238E27FC236}">
                    <a16:creationId xmlns:a16="http://schemas.microsoft.com/office/drawing/2014/main" id="{CE59A8E0-D002-0DC3-6566-796A2A22F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678" y="5181094"/>
                <a:ext cx="390620" cy="184666"/>
              </a:xfrm>
              <a:prstGeom prst="rect">
                <a:avLst/>
              </a:prstGeom>
              <a:blipFill>
                <a:blip r:embed="rId12"/>
                <a:stretch>
                  <a:fillRect l="-9375" t="-6667" r="-15625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2DF9D0E1-C561-CB88-C082-AD7CA6A4F118}"/>
              </a:ext>
            </a:extLst>
          </p:cNvPr>
          <p:cNvCxnSpPr/>
          <p:nvPr/>
        </p:nvCxnSpPr>
        <p:spPr>
          <a:xfrm>
            <a:off x="4368519" y="5264220"/>
            <a:ext cx="5667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FFD60100-B4BE-5481-7805-1C435882F82D}"/>
                  </a:ext>
                </a:extLst>
              </p:cNvPr>
              <p:cNvSpPr txBox="1"/>
              <p:nvPr/>
            </p:nvSpPr>
            <p:spPr>
              <a:xfrm>
                <a:off x="3945530" y="5304225"/>
                <a:ext cx="1430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𝑠𝑡𝑒𝑝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=50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FFD60100-B4BE-5481-7805-1C435882F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5530" y="5304225"/>
                <a:ext cx="1430263" cy="276999"/>
              </a:xfrm>
              <a:prstGeom prst="rect">
                <a:avLst/>
              </a:prstGeom>
              <a:blipFill>
                <a:blip r:embed="rId13"/>
                <a:stretch>
                  <a:fillRect l="-4386" r="-3509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4" name="ZoneTexte 123">
            <a:extLst>
              <a:ext uri="{FF2B5EF4-FFF2-40B4-BE49-F238E27FC236}">
                <a16:creationId xmlns:a16="http://schemas.microsoft.com/office/drawing/2014/main" id="{DCA00D31-83E6-2F81-6D9C-CB5D71A4FAFE}"/>
              </a:ext>
            </a:extLst>
          </p:cNvPr>
          <p:cNvSpPr txBox="1"/>
          <p:nvPr/>
        </p:nvSpPr>
        <p:spPr>
          <a:xfrm>
            <a:off x="99165" y="783255"/>
            <a:ext cx="440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Thermal electron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Trajectory follow drift field lines </a:t>
            </a:r>
          </a:p>
        </p:txBody>
      </p:sp>
      <p:sp>
        <p:nvSpPr>
          <p:cNvPr id="127" name="ZoneTexte 126">
            <a:extLst>
              <a:ext uri="{FF2B5EF4-FFF2-40B4-BE49-F238E27FC236}">
                <a16:creationId xmlns:a16="http://schemas.microsoft.com/office/drawing/2014/main" id="{CB8460B3-DA8B-502A-46EA-0036D3233F50}"/>
              </a:ext>
            </a:extLst>
          </p:cNvPr>
          <p:cNvSpPr txBox="1"/>
          <p:nvPr/>
        </p:nvSpPr>
        <p:spPr>
          <a:xfrm>
            <a:off x="7720690" y="300479"/>
            <a:ext cx="4401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 trajectories passing through a CRP’s hole</a:t>
            </a:r>
          </a:p>
        </p:txBody>
      </p:sp>
      <p:cxnSp>
        <p:nvCxnSpPr>
          <p:cNvPr id="129" name="Connecteur en arc 128">
            <a:extLst>
              <a:ext uri="{FF2B5EF4-FFF2-40B4-BE49-F238E27FC236}">
                <a16:creationId xmlns:a16="http://schemas.microsoft.com/office/drawing/2014/main" id="{82CB645D-02EF-8042-B32B-E12276E017C9}"/>
              </a:ext>
            </a:extLst>
          </p:cNvPr>
          <p:cNvCxnSpPr/>
          <p:nvPr/>
        </p:nvCxnSpPr>
        <p:spPr>
          <a:xfrm rot="5400000" flipH="1" flipV="1">
            <a:off x="5514887" y="4023635"/>
            <a:ext cx="266700" cy="1270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7A4DEC33-87B2-4E92-E104-9AFE5EA0AE88}"/>
                  </a:ext>
                </a:extLst>
              </p:cNvPr>
              <p:cNvSpPr txBox="1"/>
              <p:nvPr/>
            </p:nvSpPr>
            <p:spPr>
              <a:xfrm>
                <a:off x="5370252" y="4018040"/>
                <a:ext cx="30301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p>
                          <m:r>
                            <a:rPr lang="fr-FR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7A4DEC33-87B2-4E92-E104-9AFE5EA0A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252" y="4018040"/>
                <a:ext cx="303016" cy="27699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ZoneTexte 139">
            <a:extLst>
              <a:ext uri="{FF2B5EF4-FFF2-40B4-BE49-F238E27FC236}">
                <a16:creationId xmlns:a16="http://schemas.microsoft.com/office/drawing/2014/main" id="{148C2153-8E4D-5A11-872F-00B0F5E6114F}"/>
              </a:ext>
            </a:extLst>
          </p:cNvPr>
          <p:cNvSpPr txBox="1"/>
          <p:nvPr/>
        </p:nvSpPr>
        <p:spPr>
          <a:xfrm>
            <a:off x="3787616" y="5702934"/>
            <a:ext cx="3997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Grid of the mesh used for the field calculation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0660DEB2-73E0-C493-6793-156A7C61199A}"/>
              </a:ext>
            </a:extLst>
          </p:cNvPr>
          <p:cNvSpPr txBox="1"/>
          <p:nvPr/>
        </p:nvSpPr>
        <p:spPr>
          <a:xfrm>
            <a:off x="99263" y="1438734"/>
            <a:ext cx="509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electron trajectory is perfectly defined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0A1BBD7C-D4C4-CF1F-F85E-B6B6683D92CA}"/>
              </a:ext>
            </a:extLst>
          </p:cNvPr>
          <p:cNvSpPr txBox="1"/>
          <p:nvPr/>
        </p:nvSpPr>
        <p:spPr>
          <a:xfrm>
            <a:off x="132522" y="5705413"/>
            <a:ext cx="262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Drift simulation 5 mm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DA24BB36-082B-F553-17CE-8670540B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82E1344-A8A6-223A-FD66-A2C329AC12B6}"/>
              </a:ext>
            </a:extLst>
          </p:cNvPr>
          <p:cNvSpPr/>
          <p:nvPr/>
        </p:nvSpPr>
        <p:spPr>
          <a:xfrm>
            <a:off x="9846682" y="5643856"/>
            <a:ext cx="921729" cy="283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</a:t>
            </a:r>
          </a:p>
        </p:txBody>
      </p:sp>
      <p:cxnSp>
        <p:nvCxnSpPr>
          <p:cNvPr id="138" name="Connecteur droit avec flèche 137">
            <a:extLst>
              <a:ext uri="{FF2B5EF4-FFF2-40B4-BE49-F238E27FC236}">
                <a16:creationId xmlns:a16="http://schemas.microsoft.com/office/drawing/2014/main" id="{DC866E39-E04D-ABCB-9E8D-3666BD0A1B3E}"/>
              </a:ext>
            </a:extLst>
          </p:cNvPr>
          <p:cNvCxnSpPr>
            <a:cxnSpLocks/>
          </p:cNvCxnSpPr>
          <p:nvPr/>
        </p:nvCxnSpPr>
        <p:spPr>
          <a:xfrm flipV="1">
            <a:off x="9921628" y="5533658"/>
            <a:ext cx="0" cy="6926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ZoneTexte 138">
            <a:extLst>
              <a:ext uri="{FF2B5EF4-FFF2-40B4-BE49-F238E27FC236}">
                <a16:creationId xmlns:a16="http://schemas.microsoft.com/office/drawing/2014/main" id="{7530B188-3CB8-AA87-5CBC-25D38CC5AFDD}"/>
              </a:ext>
            </a:extLst>
          </p:cNvPr>
          <p:cNvSpPr txBox="1"/>
          <p:nvPr/>
        </p:nvSpPr>
        <p:spPr>
          <a:xfrm>
            <a:off x="9619042" y="5600742"/>
            <a:ext cx="96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C3051B1-8DC9-FF0D-3D6D-8B0D8E661A91}"/>
              </a:ext>
            </a:extLst>
          </p:cNvPr>
          <p:cNvSpPr txBox="1"/>
          <p:nvPr/>
        </p:nvSpPr>
        <p:spPr>
          <a:xfrm>
            <a:off x="7812424" y="4243552"/>
            <a:ext cx="623692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659D225-186B-F636-B4B6-10835820C2A5}"/>
              </a:ext>
            </a:extLst>
          </p:cNvPr>
          <p:cNvSpPr txBox="1"/>
          <p:nvPr/>
        </p:nvSpPr>
        <p:spPr>
          <a:xfrm>
            <a:off x="7616963" y="3830444"/>
            <a:ext cx="942306" cy="2616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Induction 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C552832-D2EC-2F54-6450-D99A7A587B61}"/>
              </a:ext>
            </a:extLst>
          </p:cNvPr>
          <p:cNvSpPr txBox="1"/>
          <p:nvPr/>
        </p:nvSpPr>
        <p:spPr>
          <a:xfrm>
            <a:off x="7624142" y="1675142"/>
            <a:ext cx="942306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Induction 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33562C0-EF53-6923-0E8A-52C06BA2590D}"/>
              </a:ext>
            </a:extLst>
          </p:cNvPr>
          <p:cNvSpPr txBox="1"/>
          <p:nvPr/>
        </p:nvSpPr>
        <p:spPr>
          <a:xfrm>
            <a:off x="7624142" y="1278254"/>
            <a:ext cx="873260" cy="261610"/>
          </a:xfrm>
          <a:prstGeom prst="rect">
            <a:avLst/>
          </a:prstGeom>
          <a:solidFill>
            <a:srgbClr val="F4AAB3"/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0F3EE9D-0132-8563-B0B9-0D20972EB3F3}"/>
                  </a:ext>
                </a:extLst>
              </p:cNvPr>
              <p:cNvSpPr txBox="1"/>
              <p:nvPr/>
            </p:nvSpPr>
            <p:spPr>
              <a:xfrm>
                <a:off x="87916" y="4946092"/>
                <a:ext cx="2846584" cy="378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𝑖𝑛𝑡𝑒𝑟𝑝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3D linear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interp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40F3EE9D-0132-8563-B0B9-0D20972EB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6" y="4946092"/>
                <a:ext cx="2846584" cy="378245"/>
              </a:xfrm>
              <a:prstGeom prst="rect">
                <a:avLst/>
              </a:prstGeom>
              <a:blipFill>
                <a:blip r:embed="rId15"/>
                <a:stretch>
                  <a:fillRect l="-1333" t="-6452" r="-1333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5370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248433-F233-48ED-4C05-11253AC6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 cloud simulation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3A4F76-B357-C849-6836-206E37D6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ACF119-F225-AD49-9F97-3B34206F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74C04E-AAD9-238A-8DEA-CB1C3A7D4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8" t="4675" r="22731" b="12568"/>
          <a:stretch/>
        </p:blipFill>
        <p:spPr>
          <a:xfrm>
            <a:off x="620457" y="979619"/>
            <a:ext cx="3285941" cy="51085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A383A66-7908-3C76-A4AD-9C15B652CB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22" b="5242"/>
          <a:stretch/>
        </p:blipFill>
        <p:spPr>
          <a:xfrm>
            <a:off x="4101859" y="834341"/>
            <a:ext cx="3177448" cy="549161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CE29884-5547-4A05-B9AA-94743CE9A1F0}"/>
              </a:ext>
            </a:extLst>
          </p:cNvPr>
          <p:cNvSpPr txBox="1"/>
          <p:nvPr/>
        </p:nvSpPr>
        <p:spPr>
          <a:xfrm>
            <a:off x="-165253" y="16304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F2B6289F-7F7D-55CE-449B-407661E6B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170" y="979619"/>
            <a:ext cx="4545602" cy="2727361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D6BC61AA-86A1-C592-9327-22B373F14BC5}"/>
              </a:ext>
            </a:extLst>
          </p:cNvPr>
          <p:cNvSpPr txBox="1"/>
          <p:nvPr/>
        </p:nvSpPr>
        <p:spPr>
          <a:xfrm>
            <a:off x="620457" y="4769033"/>
            <a:ext cx="623692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4E1B5A8-043D-BAEB-16C7-922F55263BD6}"/>
              </a:ext>
            </a:extLst>
          </p:cNvPr>
          <p:cNvSpPr txBox="1"/>
          <p:nvPr/>
        </p:nvSpPr>
        <p:spPr>
          <a:xfrm>
            <a:off x="424996" y="4355925"/>
            <a:ext cx="942306" cy="2616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Induction 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8E29EB4-3961-5D31-25A7-B504BFE5D766}"/>
              </a:ext>
            </a:extLst>
          </p:cNvPr>
          <p:cNvSpPr txBox="1"/>
          <p:nvPr/>
        </p:nvSpPr>
        <p:spPr>
          <a:xfrm>
            <a:off x="432220" y="2502860"/>
            <a:ext cx="942306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Induction 2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C318F07-D13F-17F7-40D3-36FFD071C5AD}"/>
              </a:ext>
            </a:extLst>
          </p:cNvPr>
          <p:cNvSpPr txBox="1"/>
          <p:nvPr/>
        </p:nvSpPr>
        <p:spPr>
          <a:xfrm>
            <a:off x="432220" y="2105972"/>
            <a:ext cx="873260" cy="261610"/>
          </a:xfrm>
          <a:prstGeom prst="rect">
            <a:avLst/>
          </a:prstGeom>
          <a:solidFill>
            <a:srgbClr val="F4AAB3"/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53863C91-707A-AFB0-49A3-25FABBF1AC7A}"/>
                  </a:ext>
                </a:extLst>
              </p:cNvPr>
              <p:cNvSpPr txBox="1"/>
              <p:nvPr/>
            </p:nvSpPr>
            <p:spPr>
              <a:xfrm>
                <a:off x="3148865" y="4807778"/>
                <a:ext cx="1015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𝟓𝟎𝟎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53863C91-707A-AFB0-49A3-25FABBF1A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865" y="4807778"/>
                <a:ext cx="1015139" cy="307777"/>
              </a:xfrm>
              <a:prstGeom prst="rect">
                <a:avLst/>
              </a:prstGeom>
              <a:blipFill>
                <a:blip r:embed="rId6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1AABB988-E366-8C3F-5202-3438C6AECAD1}"/>
                  </a:ext>
                </a:extLst>
              </p:cNvPr>
              <p:cNvSpPr txBox="1"/>
              <p:nvPr/>
            </p:nvSpPr>
            <p:spPr>
              <a:xfrm>
                <a:off x="3107173" y="4286948"/>
                <a:ext cx="1015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𝟓𝟎𝟎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1AABB988-E366-8C3F-5202-3438C6AEC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173" y="4286948"/>
                <a:ext cx="1015139" cy="307777"/>
              </a:xfrm>
              <a:prstGeom prst="rect">
                <a:avLst/>
              </a:prstGeom>
              <a:blipFill>
                <a:blip r:embed="rId7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BD664018-C9F5-42B8-4D2F-1C33A47EBA27}"/>
                  </a:ext>
                </a:extLst>
              </p:cNvPr>
              <p:cNvSpPr txBox="1"/>
              <p:nvPr/>
            </p:nvSpPr>
            <p:spPr>
              <a:xfrm>
                <a:off x="3148865" y="2541605"/>
                <a:ext cx="1015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BD664018-C9F5-42B8-4D2F-1C33A47EB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865" y="2541605"/>
                <a:ext cx="1015139" cy="307777"/>
              </a:xfrm>
              <a:prstGeom prst="rect">
                <a:avLst/>
              </a:prstGeom>
              <a:blipFill>
                <a:blip r:embed="rId8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1A50AAA4-59C5-55CB-D6F2-A455B1674369}"/>
                  </a:ext>
                </a:extLst>
              </p:cNvPr>
              <p:cNvSpPr txBox="1"/>
              <p:nvPr/>
            </p:nvSpPr>
            <p:spPr>
              <a:xfrm>
                <a:off x="3148865" y="1933909"/>
                <a:ext cx="1015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𝟎𝟎𝟎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1A50AAA4-59C5-55CB-D6F2-A455B1674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865" y="1933909"/>
                <a:ext cx="1015139" cy="307777"/>
              </a:xfrm>
              <a:prstGeom prst="rect">
                <a:avLst/>
              </a:prstGeom>
              <a:blipFill>
                <a:blip r:embed="rId9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747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D95CC-F97F-322C-9F4F-446973C2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23F4E9-F952-DB2A-BD83-6CE27951C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 cloud simulation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F9FC50-B058-CFCF-08AC-73D9B04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D3D9D6-198C-9D90-E089-07C82627F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A76FB4B-9511-2155-A0B5-4E26A6CB740E}"/>
              </a:ext>
            </a:extLst>
          </p:cNvPr>
          <p:cNvSpPr txBox="1"/>
          <p:nvPr/>
        </p:nvSpPr>
        <p:spPr>
          <a:xfrm>
            <a:off x="-143219" y="1608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258DD17D-1CAE-449F-DA7A-732240498252}"/>
                  </a:ext>
                </a:extLst>
              </p:cNvPr>
              <p:cNvSpPr txBox="1"/>
              <p:nvPr/>
            </p:nvSpPr>
            <p:spPr>
              <a:xfrm>
                <a:off x="7292408" y="3855491"/>
                <a:ext cx="4312784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order effect </a:t>
                </a:r>
                <a:r>
                  <a:rPr lang="fr-FR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near</a:t>
                </a:r>
                <a:r>
                  <a:rPr lang="fr-FR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to the collection </a:t>
                </a:r>
                <a:r>
                  <a:rPr lang="fr-FR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electrode</a:t>
                </a:r>
                <a:endParaRPr lang="fr-FR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fr-FR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field</a:t>
                </a:r>
                <a:r>
                  <a:rPr lang="fr-FR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takes</a:t>
                </a:r>
                <a:r>
                  <a:rPr lang="fr-FR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∝1/</m:t>
                    </m:r>
                    <m:sSup>
                      <m:sSupPr>
                        <m:ctrlPr>
                          <a:rPr lang="fr-FR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dependancy which </a:t>
                </a:r>
                <a:r>
                  <a:rPr lang="fr-FR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will</a:t>
                </a:r>
                <a:r>
                  <a:rPr lang="fr-FR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induce</a:t>
                </a:r>
                <a:r>
                  <a:rPr lang="fr-FR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a high </a:t>
                </a:r>
                <a:r>
                  <a:rPr lang="fr-FR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frequency</a:t>
                </a:r>
                <a:r>
                  <a:rPr lang="fr-FR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signal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fr-FR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Electronic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response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will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smooth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readout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induced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current</a:t>
                </a:r>
                <a:endParaRPr lang="fr-FR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endParaRPr lang="fr-FR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258DD17D-1CAE-449F-DA7A-732240498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2408" y="3855491"/>
                <a:ext cx="4312784" cy="2862322"/>
              </a:xfrm>
              <a:prstGeom prst="rect">
                <a:avLst/>
              </a:prstGeom>
              <a:blipFill>
                <a:blip r:embed="rId2"/>
                <a:stretch>
                  <a:fillRect l="-882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9182DD7B-EB81-3C01-520D-BD1382445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187" y="991515"/>
            <a:ext cx="4548079" cy="272736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128B9E3-CD4F-686F-747C-5E62948D4C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26" t="4818" r="23065" b="12499"/>
          <a:stretch/>
        </p:blipFill>
        <p:spPr>
          <a:xfrm>
            <a:off x="620457" y="979619"/>
            <a:ext cx="3285941" cy="52038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CCBB27-B9A0-4B00-473B-720BD1D34C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147" b="5125"/>
          <a:stretch/>
        </p:blipFill>
        <p:spPr>
          <a:xfrm>
            <a:off x="4036026" y="789985"/>
            <a:ext cx="3212054" cy="552956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5404D50-8179-DB27-585C-9C4AE2646A98}"/>
              </a:ext>
            </a:extLst>
          </p:cNvPr>
          <p:cNvSpPr txBox="1"/>
          <p:nvPr/>
        </p:nvSpPr>
        <p:spPr>
          <a:xfrm>
            <a:off x="620457" y="4769033"/>
            <a:ext cx="623692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E8B11C-00B2-3769-998B-13BED4349153}"/>
              </a:ext>
            </a:extLst>
          </p:cNvPr>
          <p:cNvSpPr txBox="1"/>
          <p:nvPr/>
        </p:nvSpPr>
        <p:spPr>
          <a:xfrm>
            <a:off x="424996" y="4355925"/>
            <a:ext cx="942306" cy="2616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Induction 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F85868C-ED59-816C-0BE7-B84E423B2686}"/>
              </a:ext>
            </a:extLst>
          </p:cNvPr>
          <p:cNvSpPr txBox="1"/>
          <p:nvPr/>
        </p:nvSpPr>
        <p:spPr>
          <a:xfrm>
            <a:off x="432220" y="2502860"/>
            <a:ext cx="942306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Induction 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29DE271-A815-9DF6-AD7B-9083BFF809A8}"/>
              </a:ext>
            </a:extLst>
          </p:cNvPr>
          <p:cNvSpPr txBox="1"/>
          <p:nvPr/>
        </p:nvSpPr>
        <p:spPr>
          <a:xfrm>
            <a:off x="432220" y="2105972"/>
            <a:ext cx="873260" cy="261610"/>
          </a:xfrm>
          <a:prstGeom prst="rect">
            <a:avLst/>
          </a:prstGeom>
          <a:solidFill>
            <a:srgbClr val="F4AAB3"/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21D5CE9-C86D-7175-2521-71BDE5C3C2B1}"/>
              </a:ext>
            </a:extLst>
          </p:cNvPr>
          <p:cNvSpPr txBox="1"/>
          <p:nvPr/>
        </p:nvSpPr>
        <p:spPr>
          <a:xfrm>
            <a:off x="-165253" y="16304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8C0F744-F9F2-5B38-976C-509B8906B999}"/>
                  </a:ext>
                </a:extLst>
              </p:cNvPr>
              <p:cNvSpPr txBox="1"/>
              <p:nvPr/>
            </p:nvSpPr>
            <p:spPr>
              <a:xfrm>
                <a:off x="3148865" y="4807778"/>
                <a:ext cx="1015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𝟓𝟎𝟎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8C0F744-F9F2-5B38-976C-509B8906B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865" y="4807778"/>
                <a:ext cx="1015139" cy="307777"/>
              </a:xfrm>
              <a:prstGeom prst="rect">
                <a:avLst/>
              </a:prstGeom>
              <a:blipFill>
                <a:blip r:embed="rId6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5CB6584-E756-F4A2-0980-8135090D3E08}"/>
                  </a:ext>
                </a:extLst>
              </p:cNvPr>
              <p:cNvSpPr txBox="1"/>
              <p:nvPr/>
            </p:nvSpPr>
            <p:spPr>
              <a:xfrm>
                <a:off x="3107173" y="4286948"/>
                <a:ext cx="1015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𝟓𝟎𝟎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5CB6584-E756-F4A2-0980-8135090D3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7173" y="4286948"/>
                <a:ext cx="1015139" cy="307777"/>
              </a:xfrm>
              <a:prstGeom prst="rect">
                <a:avLst/>
              </a:prstGeom>
              <a:blipFill>
                <a:blip r:embed="rId7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DC81735-493E-F98A-64E2-7F21979C1D77}"/>
                  </a:ext>
                </a:extLst>
              </p:cNvPr>
              <p:cNvSpPr txBox="1"/>
              <p:nvPr/>
            </p:nvSpPr>
            <p:spPr>
              <a:xfrm>
                <a:off x="3148865" y="2541605"/>
                <a:ext cx="1015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DC81735-493E-F98A-64E2-7F21979C1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865" y="2541605"/>
                <a:ext cx="1015139" cy="307777"/>
              </a:xfrm>
              <a:prstGeom prst="rect">
                <a:avLst/>
              </a:prstGeom>
              <a:blipFill>
                <a:blip r:embed="rId8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B2A05D6-4141-ACC9-142E-0A70EA2994A6}"/>
                  </a:ext>
                </a:extLst>
              </p:cNvPr>
              <p:cNvSpPr txBox="1"/>
              <p:nvPr/>
            </p:nvSpPr>
            <p:spPr>
              <a:xfrm>
                <a:off x="3148865" y="1933909"/>
                <a:ext cx="10151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𝟎𝟎𝟎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400" b="1" i="1" smtClean="0">
                          <a:latin typeface="Cambria Math" panose="02040503050406030204" pitchFamily="18" charset="0"/>
                        </a:rPr>
                        <m:t>𝑽</m:t>
                      </m:r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B2A05D6-4141-ACC9-142E-0A70EA299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865" y="1933909"/>
                <a:ext cx="1015139" cy="307777"/>
              </a:xfrm>
              <a:prstGeom prst="rect">
                <a:avLst/>
              </a:prstGeom>
              <a:blipFill>
                <a:blip r:embed="rId9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6601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E01760EA-B3E7-6994-9B5F-FD0725CA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118" y="1532794"/>
            <a:ext cx="5008046" cy="336540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8731089-3E2A-78B6-68DF-79EC88219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extraction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533117-D001-5D03-2E38-009572189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07A25BD-3B33-8B05-923C-A449A4E69CF9}"/>
                  </a:ext>
                </a:extLst>
              </p:cNvPr>
              <p:cNvSpPr txBox="1"/>
              <p:nvPr/>
            </p:nvSpPr>
            <p:spPr>
              <a:xfrm>
                <a:off x="6424580" y="320435"/>
                <a:ext cx="57003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b="1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Coldbox’s data </a:t>
                </a:r>
                <a:r>
                  <a:rPr lang="fr-FR" b="1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cuts</a:t>
                </a:r>
                <a:endParaRPr lang="fr-FR" b="1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Tracks with reconstructed angle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&gt;60°</m:t>
                    </m:r>
                  </m:oMath>
                </a14:m>
                <a:endParaRPr lang="fr-FR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𝜑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in the cone with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45°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from the strip readout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Track lengths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&gt;20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D07A25BD-3B33-8B05-923C-A449A4E69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580" y="320435"/>
                <a:ext cx="5700387" cy="1200329"/>
              </a:xfrm>
              <a:prstGeom prst="rect">
                <a:avLst/>
              </a:prstGeom>
              <a:blipFill>
                <a:blip r:embed="rId3"/>
                <a:stretch>
                  <a:fillRect l="-444" t="-2105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AB94AECE-CB43-FE9F-1E7E-F31935847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02" y="35768"/>
            <a:ext cx="1687698" cy="13808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9884B4-BDF5-F46F-B4B7-A1AD26D9D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2089681"/>
            <a:ext cx="6703436" cy="321388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F400982D-1EDE-88ED-10C8-8DD83178F1E3}"/>
              </a:ext>
            </a:extLst>
          </p:cNvPr>
          <p:cNvSpPr txBox="1"/>
          <p:nvPr/>
        </p:nvSpPr>
        <p:spPr>
          <a:xfrm>
            <a:off x="319697" y="904870"/>
            <a:ext cx="180177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Event Display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3486277-A6F1-D96A-9F62-E368FD349D2F}"/>
              </a:ext>
            </a:extLst>
          </p:cNvPr>
          <p:cNvSpPr txBox="1"/>
          <p:nvPr/>
        </p:nvSpPr>
        <p:spPr>
          <a:xfrm>
            <a:off x="6862118" y="4948245"/>
            <a:ext cx="49081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Data reconstruction with LARDON (software developed by L. </a:t>
            </a:r>
            <a:r>
              <a:rPr lang="en-US" dirty="0" err="1"/>
              <a:t>Zambelli</a:t>
            </a:r>
            <a:r>
              <a:rPr lang="en-US" dirty="0"/>
              <a:t>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Select horizontal track to compare with simulation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1ADDD13-89D6-D31B-07BB-B67875FD44CE}"/>
              </a:ext>
            </a:extLst>
          </p:cNvPr>
          <p:cNvSpPr txBox="1"/>
          <p:nvPr/>
        </p:nvSpPr>
        <p:spPr>
          <a:xfrm>
            <a:off x="319697" y="5434280"/>
            <a:ext cx="396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Bipolar signals induction view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Muon events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85C1FC7-4F9A-6A4D-C7D7-F11E4ED02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BDEC623-F6BC-78BF-C971-BF6548EE1BBC}"/>
              </a:ext>
            </a:extLst>
          </p:cNvPr>
          <p:cNvSpPr txBox="1"/>
          <p:nvPr/>
        </p:nvSpPr>
        <p:spPr>
          <a:xfrm>
            <a:off x="513653" y="1423720"/>
            <a:ext cx="558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example of cosmic ray track from the </a:t>
            </a:r>
            <a:r>
              <a:rPr lang="en-US" dirty="0" err="1"/>
              <a:t>Coldbox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522901-1E82-2C0C-9D50-B56BAE72F926}"/>
              </a:ext>
            </a:extLst>
          </p:cNvPr>
          <p:cNvSpPr txBox="1"/>
          <p:nvPr/>
        </p:nvSpPr>
        <p:spPr>
          <a:xfrm>
            <a:off x="7838390" y="1630627"/>
            <a:ext cx="29556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Reconstructed zenithal angle distribution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3F1CED13-54C4-5613-ED99-EE75A00C04A0}"/>
              </a:ext>
            </a:extLst>
          </p:cNvPr>
          <p:cNvCxnSpPr/>
          <p:nvPr/>
        </p:nvCxnSpPr>
        <p:spPr>
          <a:xfrm flipV="1">
            <a:off x="10359189" y="2237874"/>
            <a:ext cx="0" cy="229803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062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3E260-4B63-52AE-6511-1825731DA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data VS simulation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497EC0-EC93-5294-0FF2-DDD96DB2F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62FF3C4-6BF8-C689-626E-55D8613A3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4" t="59" r="3988" b="1263"/>
          <a:stretch/>
        </p:blipFill>
        <p:spPr>
          <a:xfrm>
            <a:off x="7686213" y="2858977"/>
            <a:ext cx="3479034" cy="294974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1460C1A-1510-FFC0-5A1C-165232FBBEF5}"/>
              </a:ext>
            </a:extLst>
          </p:cNvPr>
          <p:cNvSpPr txBox="1"/>
          <p:nvPr/>
        </p:nvSpPr>
        <p:spPr>
          <a:xfrm>
            <a:off x="9285670" y="3224382"/>
            <a:ext cx="20670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Aligned with the max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588F5F4-6489-C9C0-F5CF-46C7FACCBE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" t="-329" r="3755" b="1266"/>
          <a:stretch/>
        </p:blipFill>
        <p:spPr>
          <a:xfrm>
            <a:off x="4198071" y="2852441"/>
            <a:ext cx="3486132" cy="295628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2CFC457-8692-1325-3394-167690670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8" t="1033" r="3267" b="62"/>
          <a:stretch/>
        </p:blipFill>
        <p:spPr>
          <a:xfrm>
            <a:off x="690815" y="2852695"/>
            <a:ext cx="3513474" cy="2956284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78153DB-AEEA-B8CA-D81D-79340051032A}"/>
              </a:ext>
            </a:extLst>
          </p:cNvPr>
          <p:cNvSpPr txBox="1"/>
          <p:nvPr/>
        </p:nvSpPr>
        <p:spPr>
          <a:xfrm>
            <a:off x="5606026" y="5179683"/>
            <a:ext cx="1996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Aligned with the center</a:t>
            </a:r>
            <a:endParaRPr lang="en-US" sz="1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7DF635C-920B-FA57-C5DC-55609A424AC9}"/>
              </a:ext>
            </a:extLst>
          </p:cNvPr>
          <p:cNvSpPr txBox="1"/>
          <p:nvPr/>
        </p:nvSpPr>
        <p:spPr>
          <a:xfrm>
            <a:off x="2173067" y="5184010"/>
            <a:ext cx="2031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Aligned with the center</a:t>
            </a:r>
            <a:endParaRPr lang="en-US" sz="14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D77DF0B-82F3-648B-AAF1-D98AC1B07A1E}"/>
              </a:ext>
            </a:extLst>
          </p:cNvPr>
          <p:cNvSpPr txBox="1"/>
          <p:nvPr/>
        </p:nvSpPr>
        <p:spPr>
          <a:xfrm>
            <a:off x="0" y="5859401"/>
            <a:ext cx="9298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waveforms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in agreement </a:t>
            </a:r>
            <a:r>
              <a:rPr lang="fr-F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12EDAD1-33C2-4CC9-7CA8-3F9550763F6E}"/>
              </a:ext>
            </a:extLst>
          </p:cNvPr>
          <p:cNvSpPr txBox="1"/>
          <p:nvPr/>
        </p:nvSpPr>
        <p:spPr>
          <a:xfrm>
            <a:off x="159177" y="964594"/>
            <a:ext cx="5473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fr-FR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waveform</a:t>
            </a:r>
            <a:endParaRPr lang="fr-FR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summation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channel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reduce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incoherent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noice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lvl="2"/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0" dirty="0" err="1">
                <a:latin typeface="Arial" panose="020B0604020202020204" pitchFamily="34" charset="0"/>
                <a:cs typeface="Arial" panose="020B0604020202020204" pitchFamily="34" charset="0"/>
              </a:rPr>
              <a:t>Mean</a:t>
            </a:r>
            <a:r>
              <a:rPr lang="fr-FR" b="0" dirty="0">
                <a:latin typeface="Arial" panose="020B0604020202020204" pitchFamily="34" charset="0"/>
                <a:cs typeface="Arial" panose="020B0604020202020204" pitchFamily="34" charset="0"/>
              </a:rPr>
              <a:t> signal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calculation</a:t>
            </a:r>
            <a:r>
              <a:rPr lang="fr-FR" b="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b="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="0" dirty="0" err="1"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endParaRPr lang="fr-FR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4832E5AB-D2DF-3FCF-7E17-E19CC1B3F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15" y="186590"/>
            <a:ext cx="3854208" cy="264342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99935901-7D73-E519-FD36-24261F9ABEAD}"/>
              </a:ext>
            </a:extLst>
          </p:cNvPr>
          <p:cNvSpPr txBox="1"/>
          <p:nvPr/>
        </p:nvSpPr>
        <p:spPr>
          <a:xfrm rot="16200000">
            <a:off x="7880999" y="1252167"/>
            <a:ext cx="59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FAE450F-FA4B-7D6C-279A-19302A4AFD2B}"/>
              </a:ext>
            </a:extLst>
          </p:cNvPr>
          <p:cNvSpPr txBox="1"/>
          <p:nvPr/>
        </p:nvSpPr>
        <p:spPr>
          <a:xfrm>
            <a:off x="11459745" y="2738185"/>
            <a:ext cx="595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D14F2991-6D27-6217-40D6-ABE4AE1D8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86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FD704-B968-020C-7EAC-5D896B41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CRP transparency study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4FA511-FFEA-2064-BEC8-8B7DB45FC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ED17F8-83DB-3699-5065-39C77381AF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3334" r="22917" b="6922"/>
          <a:stretch/>
        </p:blipFill>
        <p:spPr>
          <a:xfrm>
            <a:off x="388378" y="2393226"/>
            <a:ext cx="3540584" cy="31026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1A3076-D6E0-8B1A-11F0-746F351D47E9}"/>
              </a:ext>
            </a:extLst>
          </p:cNvPr>
          <p:cNvSpPr/>
          <p:nvPr/>
        </p:nvSpPr>
        <p:spPr>
          <a:xfrm>
            <a:off x="2607582" y="3549156"/>
            <a:ext cx="878516" cy="299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74C62-5CEE-E73C-2B76-D435EF44287B}"/>
              </a:ext>
            </a:extLst>
          </p:cNvPr>
          <p:cNvSpPr/>
          <p:nvPr/>
        </p:nvSpPr>
        <p:spPr>
          <a:xfrm>
            <a:off x="2584323" y="4234808"/>
            <a:ext cx="878516" cy="547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necteur en arc 10">
            <a:extLst>
              <a:ext uri="{FF2B5EF4-FFF2-40B4-BE49-F238E27FC236}">
                <a16:creationId xmlns:a16="http://schemas.microsoft.com/office/drawing/2014/main" id="{DFD70A1E-C8B1-E8DF-5489-224A3450A15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058294" y="4888942"/>
            <a:ext cx="312808" cy="99720"/>
          </a:xfrm>
          <a:prstGeom prst="curvedConnector3">
            <a:avLst>
              <a:gd name="adj1" fmla="val 126926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en arc 18">
            <a:extLst>
              <a:ext uri="{FF2B5EF4-FFF2-40B4-BE49-F238E27FC236}">
                <a16:creationId xmlns:a16="http://schemas.microsoft.com/office/drawing/2014/main" id="{8CB8CF64-D02E-DBB9-D341-62AE873FCFE1}"/>
              </a:ext>
            </a:extLst>
          </p:cNvPr>
          <p:cNvCxnSpPr>
            <a:cxnSpLocks/>
          </p:cNvCxnSpPr>
          <p:nvPr/>
        </p:nvCxnSpPr>
        <p:spPr>
          <a:xfrm rot="16200000" flipV="1">
            <a:off x="2045852" y="5199666"/>
            <a:ext cx="353739" cy="115765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8EFEC92-ADEC-DA52-14B8-F467405DE88C}"/>
                  </a:ext>
                </a:extLst>
              </p:cNvPr>
              <p:cNvSpPr txBox="1"/>
              <p:nvPr/>
            </p:nvSpPr>
            <p:spPr>
              <a:xfrm>
                <a:off x="1888628" y="5157309"/>
                <a:ext cx="5400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8EFEC92-ADEC-DA52-14B8-F467405DE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628" y="5157309"/>
                <a:ext cx="54008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37C78EAB-442B-B421-D1FD-E164F628D857}"/>
              </a:ext>
            </a:extLst>
          </p:cNvPr>
          <p:cNvSpPr txBox="1"/>
          <p:nvPr/>
        </p:nvSpPr>
        <p:spPr>
          <a:xfrm>
            <a:off x="132522" y="1690043"/>
            <a:ext cx="441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Using two PCB can lead to loss of total CRP transparency: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81DA1F5-ADC1-DBBA-2D79-E03EAF07EA49}"/>
              </a:ext>
            </a:extLst>
          </p:cNvPr>
          <p:cNvSpPr txBox="1"/>
          <p:nvPr/>
        </p:nvSpPr>
        <p:spPr>
          <a:xfrm>
            <a:off x="-70427" y="5461793"/>
            <a:ext cx="4998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electrons are collected by the induction 1 plane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Collected charge decreases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283ECF9-940F-1169-0945-0DE08C2E0A7A}"/>
                  </a:ext>
                </a:extLst>
              </p:cNvPr>
              <p:cNvSpPr txBox="1"/>
              <p:nvPr/>
            </p:nvSpPr>
            <p:spPr>
              <a:xfrm>
                <a:off x="6096000" y="567401"/>
                <a:ext cx="638975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 simulation has shown a significative effect between two bias configurations used in the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coldbox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tests: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b="0" dirty="0" err="1">
                    <a:cs typeface="Arial" panose="020B0604020202020204" pitchFamily="34" charset="0"/>
                  </a:rPr>
                  <a:t>Config</a:t>
                </a:r>
                <a:r>
                  <a:rPr lang="fr-FR" b="0" dirty="0">
                    <a:cs typeface="Arial" panose="020B0604020202020204" pitchFamily="34" charset="0"/>
                  </a:rPr>
                  <a:t> 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=−450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b="0" dirty="0">
                    <a:cs typeface="Arial" panose="020B0604020202020204" pitchFamily="34" charset="0"/>
                  </a:rPr>
                  <a:t>Config 2: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=−360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𝑉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283ECF9-940F-1169-0945-0DE08C2E0A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67401"/>
                <a:ext cx="6389756" cy="1477328"/>
              </a:xfrm>
              <a:prstGeom prst="rect">
                <a:avLst/>
              </a:prstGeom>
              <a:blipFill>
                <a:blip r:embed="rId4"/>
                <a:stretch>
                  <a:fillRect l="-595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94A8434-165F-A86D-B468-A0E7C2255AF8}"/>
                  </a:ext>
                </a:extLst>
              </p:cNvPr>
              <p:cNvSpPr txBox="1"/>
              <p:nvPr/>
            </p:nvSpPr>
            <p:spPr>
              <a:xfrm>
                <a:off x="3873082" y="4907526"/>
                <a:ext cx="325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994A8434-165F-A86D-B468-A0E7C2255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082" y="4907526"/>
                <a:ext cx="32512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DD54CD6-A822-5AFE-59BD-76E589796B66}"/>
                  </a:ext>
                </a:extLst>
              </p:cNvPr>
              <p:cNvSpPr txBox="1"/>
              <p:nvPr/>
            </p:nvSpPr>
            <p:spPr>
              <a:xfrm>
                <a:off x="3836903" y="4508603"/>
                <a:ext cx="325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DD54CD6-A822-5AFE-59BD-76E589796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903" y="4508603"/>
                <a:ext cx="325120" cy="369332"/>
              </a:xfrm>
              <a:prstGeom prst="rect">
                <a:avLst/>
              </a:prstGeom>
              <a:blipFill>
                <a:blip r:embed="rId6"/>
                <a:stretch>
                  <a:fillRect r="-5925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2621FB2-D1D6-73CE-F091-FA91088D03D8}"/>
                  </a:ext>
                </a:extLst>
              </p:cNvPr>
              <p:cNvSpPr txBox="1"/>
              <p:nvPr/>
            </p:nvSpPr>
            <p:spPr>
              <a:xfrm>
                <a:off x="3817202" y="3980499"/>
                <a:ext cx="325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82621FB2-D1D6-73CE-F091-FA91088D0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7202" y="3980499"/>
                <a:ext cx="325120" cy="369332"/>
              </a:xfrm>
              <a:prstGeom prst="rect">
                <a:avLst/>
              </a:prstGeom>
              <a:blipFill>
                <a:blip r:embed="rId7"/>
                <a:stretch>
                  <a:fillRect r="-55556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E5BA97B-06FF-F1F7-A404-02C4479A15D4}"/>
                  </a:ext>
                </a:extLst>
              </p:cNvPr>
              <p:cNvSpPr txBox="1"/>
              <p:nvPr/>
            </p:nvSpPr>
            <p:spPr>
              <a:xfrm>
                <a:off x="3825274" y="3657108"/>
                <a:ext cx="325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FE5BA97B-06FF-F1F7-A404-02C4479A1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274" y="3657108"/>
                <a:ext cx="32512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Image 29">
            <a:extLst>
              <a:ext uri="{FF2B5EF4-FFF2-40B4-BE49-F238E27FC236}">
                <a16:creationId xmlns:a16="http://schemas.microsoft.com/office/drawing/2014/main" id="{76C60CEF-D93E-4F7B-01B2-22FCD0DD39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69" y="1837837"/>
            <a:ext cx="4327610" cy="36169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F70ADFA-8C15-804F-FAB6-28E47A779533}"/>
                  </a:ext>
                </a:extLst>
              </p:cNvPr>
              <p:cNvSpPr txBox="1"/>
              <p:nvPr/>
            </p:nvSpPr>
            <p:spPr>
              <a:xfrm>
                <a:off x="8348551" y="3397128"/>
                <a:ext cx="2777456" cy="705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𝑻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𝒆</m:t>
                              </m:r>
                            </m:sub>
                            <m:sup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𝒄𝒐𝒍𝒍𝒆𝒄𝒕𝒆𝒅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𝒆</m:t>
                              </m:r>
                            </m:sub>
                            <m:sup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𝒈𝒆𝒏𝒆𝒓𝒂𝒕𝒆𝒅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7F70ADFA-8C15-804F-FAB6-28E47A7795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8551" y="3397128"/>
                <a:ext cx="2777456" cy="70525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FCB90C9-E72F-9C85-5521-34753772009C}"/>
                  </a:ext>
                </a:extLst>
              </p:cNvPr>
              <p:cNvSpPr txBox="1"/>
              <p:nvPr/>
            </p:nvSpPr>
            <p:spPr>
              <a:xfrm>
                <a:off x="7264151" y="5771237"/>
                <a:ext cx="3429488" cy="61388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𝑻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𝒔𝒊𝒎</m:t>
                          </m:r>
                        </m:sub>
                      </m:sSub>
                      <m:r>
                        <a:rPr lang="fr-FR" sz="1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𝒕𝒐𝒕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𝟑𝟔𝟎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𝒕𝒐𝒕</m:t>
                              </m:r>
                            </m:sub>
                          </m:sSub>
                          <m:r>
                            <a:rPr lang="fr-FR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(−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𝟒𝟓𝟎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den>
                      </m:f>
                      <m:r>
                        <a:rPr lang="fr-FR" sz="1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𝟏𝟒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%</m:t>
                      </m:r>
                    </m:oMath>
                  </m:oMathPara>
                </a14:m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EFCB90C9-E72F-9C85-5521-347537720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151" y="5771237"/>
                <a:ext cx="3429488" cy="613886"/>
              </a:xfrm>
              <a:prstGeom prst="rect">
                <a:avLst/>
              </a:prstGeom>
              <a:blipFill>
                <a:blip r:embed="rId11"/>
                <a:stretch>
                  <a:fillRect b="-3846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C6B35D6-1DC4-19E0-67A8-37FAD4CDB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64974F-5657-E30D-A55C-206AF697479F}"/>
              </a:ext>
            </a:extLst>
          </p:cNvPr>
          <p:cNvSpPr txBox="1"/>
          <p:nvPr/>
        </p:nvSpPr>
        <p:spPr>
          <a:xfrm>
            <a:off x="132522" y="838488"/>
            <a:ext cx="583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Work on signal amplitude to explore the different causes of charge loss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3BA3A9-1B64-E7EA-437B-15FB2F7D02A7}"/>
              </a:ext>
            </a:extLst>
          </p:cNvPr>
          <p:cNvSpPr txBox="1"/>
          <p:nvPr/>
        </p:nvSpPr>
        <p:spPr>
          <a:xfrm>
            <a:off x="6654818" y="5381355"/>
            <a:ext cx="506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Dependency on the bias voltage used</a:t>
            </a:r>
          </a:p>
        </p:txBody>
      </p:sp>
    </p:spTree>
    <p:extLst>
      <p:ext uri="{BB962C8B-B14F-4D97-AF65-F5344CB8AC3E}">
        <p14:creationId xmlns:p14="http://schemas.microsoft.com/office/powerpoint/2010/main" val="3305247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9321D7-258D-0199-E41A-0E31D6DC9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CRP transparency study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4507FE-F40D-CED5-CB73-4A0DB17C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84C4016-EA16-C023-DF6E-0462C478DB4D}"/>
              </a:ext>
            </a:extLst>
          </p:cNvPr>
          <p:cNvSpPr txBox="1"/>
          <p:nvPr/>
        </p:nvSpPr>
        <p:spPr>
          <a:xfrm>
            <a:off x="312631" y="789985"/>
            <a:ext cx="63555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Coldbox’s data with same configuration: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dE/dx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for muons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Comparison of the energy reconstruction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Result: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Increase of 6 % reconstructed energy for the “config -450 V”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real effect but smaller than the simulation result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162C8F0-DDFD-5E35-CD96-1F7DE540A1A5}"/>
              </a:ext>
            </a:extLst>
          </p:cNvPr>
          <p:cNvSpPr txBox="1"/>
          <p:nvPr/>
        </p:nvSpPr>
        <p:spPr>
          <a:xfrm>
            <a:off x="312631" y="4439753"/>
            <a:ext cx="6174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Difference Simulation/Measurements need to be understood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E93F6DC7-8490-99FC-F16A-293FE8931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2AA69E-0F88-B6C8-B11F-6F3BCF557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" r="50108"/>
          <a:stretch/>
        </p:blipFill>
        <p:spPr>
          <a:xfrm>
            <a:off x="6486861" y="229282"/>
            <a:ext cx="5391313" cy="431049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8DDEBB-5EC8-59F2-DC8C-39D52AED5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523" y="4427153"/>
            <a:ext cx="1777544" cy="190943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ACB6C49-7975-B988-F752-E43F01051B73}"/>
              </a:ext>
            </a:extLst>
          </p:cNvPr>
          <p:cNvSpPr txBox="1"/>
          <p:nvPr/>
        </p:nvSpPr>
        <p:spPr>
          <a:xfrm>
            <a:off x="312631" y="5553369"/>
            <a:ext cx="657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measurements will be taken on the 50 L TPC (R&amp;D)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59AEC33-8F2A-248E-EF49-77FA31A078BB}"/>
                  </a:ext>
                </a:extLst>
              </p:cNvPr>
              <p:cNvSpPr txBox="1"/>
              <p:nvPr/>
            </p:nvSpPr>
            <p:spPr>
              <a:xfrm>
                <a:off x="9138653" y="4762918"/>
                <a:ext cx="301893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50 L TPC at CERN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32×32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active area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52 cm drift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Cosmic and Bi207 sources</a:t>
                </a: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59AEC33-8F2A-248E-EF49-77FA31A07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653" y="4762918"/>
                <a:ext cx="3018937" cy="1477328"/>
              </a:xfrm>
              <a:prstGeom prst="rect">
                <a:avLst/>
              </a:prstGeom>
              <a:blipFill>
                <a:blip r:embed="rId5"/>
                <a:stretch>
                  <a:fillRect l="-1255" t="-1695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0371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AF78A-AF43-EEE4-AB3C-13E7A9659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CRP 6 data explanation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E7008C2-BEF3-5CD5-B41A-5FA6AE0173E0}"/>
              </a:ext>
            </a:extLst>
          </p:cNvPr>
          <p:cNvSpPr txBox="1"/>
          <p:nvPr/>
        </p:nvSpPr>
        <p:spPr>
          <a:xfrm>
            <a:off x="135748" y="5423140"/>
            <a:ext cx="889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Problem: no charge lost in the simulation and no “charging-up” effect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9E8612-BB36-1787-B4E9-23E639994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" y="1211063"/>
            <a:ext cx="3976465" cy="329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530F990-87CE-62C5-3730-5C5A4C8E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55" y="855417"/>
            <a:ext cx="3421034" cy="189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AC099D7-A5A3-DF0D-D3AB-181DBBF26D93}"/>
              </a:ext>
            </a:extLst>
          </p:cNvPr>
          <p:cNvSpPr txBox="1"/>
          <p:nvPr/>
        </p:nvSpPr>
        <p:spPr>
          <a:xfrm>
            <a:off x="474852" y="768684"/>
            <a:ext cx="1322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Luis’ work*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CEA0C0-436A-75A8-4EC0-A38993C865F9}"/>
              </a:ext>
            </a:extLst>
          </p:cNvPr>
          <p:cNvSpPr txBox="1"/>
          <p:nvPr/>
        </p:nvSpPr>
        <p:spPr>
          <a:xfrm>
            <a:off x="6369268" y="5856973"/>
            <a:ext cx="6442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* Photo analysis for QA/QC of CRP anodes – Luis Manzanillas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2CA1C00-DEED-398B-0544-A1EFC0263F03}"/>
              </a:ext>
            </a:extLst>
          </p:cNvPr>
          <p:cNvCxnSpPr>
            <a:cxnSpLocks/>
          </p:cNvCxnSpPr>
          <p:nvPr/>
        </p:nvCxnSpPr>
        <p:spPr>
          <a:xfrm flipV="1">
            <a:off x="2123768" y="1975422"/>
            <a:ext cx="3266554" cy="13577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FE1FFF8B-2590-B92E-AD72-F278F1652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944" y="426972"/>
            <a:ext cx="3790264" cy="341123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D3FB653-0511-56F3-D3B6-91B816FEDB5B}"/>
              </a:ext>
            </a:extLst>
          </p:cNvPr>
          <p:cNvSpPr txBox="1"/>
          <p:nvPr/>
        </p:nvSpPr>
        <p:spPr>
          <a:xfrm>
            <a:off x="2711670" y="6132387"/>
            <a:ext cx="8786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** https://</a:t>
            </a:r>
            <a:r>
              <a:rPr lang="fr-FR" sz="1400" b="0" i="1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indico.fnal.gov</a:t>
            </a:r>
            <a:r>
              <a:rPr lang="fr-FR" sz="1400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/</a:t>
            </a:r>
            <a:r>
              <a:rPr lang="fr-FR" sz="1400" b="0" i="1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event</a:t>
            </a:r>
            <a:r>
              <a:rPr lang="fr-FR" sz="1400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/64225/contributions/288494/</a:t>
            </a:r>
            <a:r>
              <a:rPr lang="fr-FR" sz="1400" b="0" i="1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attachments</a:t>
            </a:r>
            <a:r>
              <a:rPr lang="fr-FR" sz="1400" b="0" i="1" u="none" strike="noStrike" dirty="0">
                <a:solidFill>
                  <a:srgbClr val="000000"/>
                </a:solidFill>
                <a:effectLst/>
                <a:latin typeface="-webkit-standard"/>
              </a:rPr>
              <a:t>/176651/240155/cb_crp6_iii_first_look.pdf</a:t>
            </a:r>
            <a:endParaRPr lang="en-US" sz="1400" i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1201C3D-DE4A-EAB0-8FD4-FC9C7588C4C5}"/>
              </a:ext>
            </a:extLst>
          </p:cNvPr>
          <p:cNvSpPr txBox="1"/>
          <p:nvPr/>
        </p:nvSpPr>
        <p:spPr>
          <a:xfrm>
            <a:off x="8987389" y="74337"/>
            <a:ext cx="184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Laura’s work**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DE1209-3A5E-1137-C8A8-20E7EB7A199E}"/>
              </a:ext>
            </a:extLst>
          </p:cNvPr>
          <p:cNvSpPr txBox="1"/>
          <p:nvPr/>
        </p:nvSpPr>
        <p:spPr>
          <a:xfrm>
            <a:off x="4520823" y="2930355"/>
            <a:ext cx="3480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Effective hole diameter modified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PCB shifted between shielding and view 0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Probably glue inside the holes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29F22C6-EBC5-C47B-D2EA-D65263FF5816}"/>
              </a:ext>
            </a:extLst>
          </p:cNvPr>
          <p:cNvSpPr txBox="1"/>
          <p:nvPr/>
        </p:nvSpPr>
        <p:spPr>
          <a:xfrm>
            <a:off x="8271681" y="3825648"/>
            <a:ext cx="3445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Consequences: charge lost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Draw a pattern along the induction strips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An effect that would seem to be a “charging-up”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C0032943-E9CD-C210-1218-1F99A853D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0C826C20-4736-D029-B0AF-5C5D38D9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53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6F920D6-B05F-EE06-93B9-8C6D1C016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187" y="1024686"/>
            <a:ext cx="6214100" cy="474425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537A1C-2A74-DB98-9D4E-3E62D69E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Holes covering and loss charge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A7D9F8-9433-69B4-0D89-CD5ECCF8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1F18E7-76EB-4F03-8A0D-8AA4F28EAE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51" t="7330" r="13283" b="560"/>
          <a:stretch/>
        </p:blipFill>
        <p:spPr>
          <a:xfrm>
            <a:off x="333577" y="1664998"/>
            <a:ext cx="4761587" cy="44592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AB3F68-025F-7776-7BF9-78D3B31483E5}"/>
              </a:ext>
            </a:extLst>
          </p:cNvPr>
          <p:cNvSpPr/>
          <p:nvPr/>
        </p:nvSpPr>
        <p:spPr>
          <a:xfrm>
            <a:off x="967810" y="2535825"/>
            <a:ext cx="896740" cy="232510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D10355-E2D9-C348-5ED7-59CE91145451}"/>
              </a:ext>
            </a:extLst>
          </p:cNvPr>
          <p:cNvSpPr/>
          <p:nvPr/>
        </p:nvSpPr>
        <p:spPr>
          <a:xfrm>
            <a:off x="3723208" y="2546545"/>
            <a:ext cx="896740" cy="232510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C2FAB50A-E856-22D3-1779-58288519999E}"/>
              </a:ext>
            </a:extLst>
          </p:cNvPr>
          <p:cNvCxnSpPr/>
          <p:nvPr/>
        </p:nvCxnSpPr>
        <p:spPr>
          <a:xfrm>
            <a:off x="2404036" y="3813717"/>
            <a:ext cx="821871" cy="0"/>
          </a:xfrm>
          <a:prstGeom prst="straightConnector1">
            <a:avLst/>
          </a:prstGeom>
          <a:ln w="38100">
            <a:solidFill>
              <a:srgbClr val="A1349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F4766912-7289-48E0-947B-163C453ED1A2}"/>
              </a:ext>
            </a:extLst>
          </p:cNvPr>
          <p:cNvCxnSpPr>
            <a:cxnSpLocks/>
          </p:cNvCxnSpPr>
          <p:nvPr/>
        </p:nvCxnSpPr>
        <p:spPr>
          <a:xfrm>
            <a:off x="1642266" y="5563098"/>
            <a:ext cx="2382190" cy="1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en arc 10">
            <a:extLst>
              <a:ext uri="{FF2B5EF4-FFF2-40B4-BE49-F238E27FC236}">
                <a16:creationId xmlns:a16="http://schemas.microsoft.com/office/drawing/2014/main" id="{54B62DB2-DCBC-C808-805A-7D5C4E2EB6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98801" y="4270230"/>
            <a:ext cx="1749381" cy="761770"/>
          </a:xfrm>
          <a:prstGeom prst="curvedConnector3">
            <a:avLst>
              <a:gd name="adj1" fmla="val 24579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rc 11">
            <a:extLst>
              <a:ext uri="{FF2B5EF4-FFF2-40B4-BE49-F238E27FC236}">
                <a16:creationId xmlns:a16="http://schemas.microsoft.com/office/drawing/2014/main" id="{6F49D065-2C07-A745-7C65-B6242C1151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14595" y="4270230"/>
            <a:ext cx="1749381" cy="761770"/>
          </a:xfrm>
          <a:prstGeom prst="curvedConnector3">
            <a:avLst>
              <a:gd name="adj1" fmla="val 21898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rme libre 12">
            <a:extLst>
              <a:ext uri="{FF2B5EF4-FFF2-40B4-BE49-F238E27FC236}">
                <a16:creationId xmlns:a16="http://schemas.microsoft.com/office/drawing/2014/main" id="{AE773683-13BC-9AC2-67B1-CB534ACF596D}"/>
              </a:ext>
            </a:extLst>
          </p:cNvPr>
          <p:cNvSpPr/>
          <p:nvPr/>
        </p:nvSpPr>
        <p:spPr>
          <a:xfrm>
            <a:off x="1765810" y="2458785"/>
            <a:ext cx="520363" cy="2585402"/>
          </a:xfrm>
          <a:custGeom>
            <a:avLst/>
            <a:gdLst>
              <a:gd name="connsiteX0" fmla="*/ 0 w 520363"/>
              <a:gd name="connsiteY0" fmla="*/ 2431196 h 2585402"/>
              <a:gd name="connsiteX1" fmla="*/ 226646 w 520363"/>
              <a:gd name="connsiteY1" fmla="*/ 2548427 h 2585402"/>
              <a:gd name="connsiteX2" fmla="*/ 484554 w 520363"/>
              <a:gd name="connsiteY2" fmla="*/ 1860673 h 2585402"/>
              <a:gd name="connsiteX3" fmla="*/ 492369 w 520363"/>
              <a:gd name="connsiteY3" fmla="*/ 602396 h 2585402"/>
              <a:gd name="connsiteX4" fmla="*/ 242277 w 520363"/>
              <a:gd name="connsiteY4" fmla="*/ 31873 h 2585402"/>
              <a:gd name="connsiteX5" fmla="*/ 46892 w 520363"/>
              <a:gd name="connsiteY5" fmla="*/ 86581 h 25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63" h="2585402">
                <a:moveTo>
                  <a:pt x="0" y="2431196"/>
                </a:moveTo>
                <a:cubicBezTo>
                  <a:pt x="72943" y="2537355"/>
                  <a:pt x="145887" y="2643514"/>
                  <a:pt x="226646" y="2548427"/>
                </a:cubicBezTo>
                <a:cubicBezTo>
                  <a:pt x="307405" y="2453340"/>
                  <a:pt x="440267" y="2185011"/>
                  <a:pt x="484554" y="1860673"/>
                </a:cubicBezTo>
                <a:cubicBezTo>
                  <a:pt x="528841" y="1536335"/>
                  <a:pt x="532749" y="907196"/>
                  <a:pt x="492369" y="602396"/>
                </a:cubicBezTo>
                <a:cubicBezTo>
                  <a:pt x="451990" y="297596"/>
                  <a:pt x="316523" y="117842"/>
                  <a:pt x="242277" y="31873"/>
                </a:cubicBezTo>
                <a:cubicBezTo>
                  <a:pt x="168031" y="-54096"/>
                  <a:pt x="75548" y="57924"/>
                  <a:pt x="46892" y="86581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rme libre 13">
            <a:extLst>
              <a:ext uri="{FF2B5EF4-FFF2-40B4-BE49-F238E27FC236}">
                <a16:creationId xmlns:a16="http://schemas.microsoft.com/office/drawing/2014/main" id="{B76E7A06-3058-74C6-8C61-3AEB919D465B}"/>
              </a:ext>
            </a:extLst>
          </p:cNvPr>
          <p:cNvSpPr/>
          <p:nvPr/>
        </p:nvSpPr>
        <p:spPr>
          <a:xfrm flipH="1">
            <a:off x="3312510" y="2457224"/>
            <a:ext cx="520363" cy="2585402"/>
          </a:xfrm>
          <a:custGeom>
            <a:avLst/>
            <a:gdLst>
              <a:gd name="connsiteX0" fmla="*/ 0 w 520363"/>
              <a:gd name="connsiteY0" fmla="*/ 2431196 h 2585402"/>
              <a:gd name="connsiteX1" fmla="*/ 226646 w 520363"/>
              <a:gd name="connsiteY1" fmla="*/ 2548427 h 2585402"/>
              <a:gd name="connsiteX2" fmla="*/ 484554 w 520363"/>
              <a:gd name="connsiteY2" fmla="*/ 1860673 h 2585402"/>
              <a:gd name="connsiteX3" fmla="*/ 492369 w 520363"/>
              <a:gd name="connsiteY3" fmla="*/ 602396 h 2585402"/>
              <a:gd name="connsiteX4" fmla="*/ 242277 w 520363"/>
              <a:gd name="connsiteY4" fmla="*/ 31873 h 2585402"/>
              <a:gd name="connsiteX5" fmla="*/ 46892 w 520363"/>
              <a:gd name="connsiteY5" fmla="*/ 86581 h 25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63" h="2585402">
                <a:moveTo>
                  <a:pt x="0" y="2431196"/>
                </a:moveTo>
                <a:cubicBezTo>
                  <a:pt x="72943" y="2537355"/>
                  <a:pt x="145887" y="2643514"/>
                  <a:pt x="226646" y="2548427"/>
                </a:cubicBezTo>
                <a:cubicBezTo>
                  <a:pt x="307405" y="2453340"/>
                  <a:pt x="440267" y="2185011"/>
                  <a:pt x="484554" y="1860673"/>
                </a:cubicBezTo>
                <a:cubicBezTo>
                  <a:pt x="528841" y="1536335"/>
                  <a:pt x="532749" y="907196"/>
                  <a:pt x="492369" y="602396"/>
                </a:cubicBezTo>
                <a:cubicBezTo>
                  <a:pt x="451990" y="297596"/>
                  <a:pt x="316523" y="117842"/>
                  <a:pt x="242277" y="31873"/>
                </a:cubicBezTo>
                <a:cubicBezTo>
                  <a:pt x="168031" y="-54096"/>
                  <a:pt x="75548" y="57924"/>
                  <a:pt x="46892" y="86581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BD21227-1FC3-0328-705B-E850CCF3BD6C}"/>
              </a:ext>
            </a:extLst>
          </p:cNvPr>
          <p:cNvCxnSpPr>
            <a:cxnSpLocks/>
          </p:cNvCxnSpPr>
          <p:nvPr/>
        </p:nvCxnSpPr>
        <p:spPr>
          <a:xfrm flipV="1">
            <a:off x="2283230" y="3396813"/>
            <a:ext cx="0" cy="16336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86721C9-4BBF-F3A5-1407-F84D6500599F}"/>
              </a:ext>
            </a:extLst>
          </p:cNvPr>
          <p:cNvCxnSpPr>
            <a:cxnSpLocks/>
          </p:cNvCxnSpPr>
          <p:nvPr/>
        </p:nvCxnSpPr>
        <p:spPr>
          <a:xfrm flipV="1">
            <a:off x="3312510" y="3396813"/>
            <a:ext cx="0" cy="16336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D19E4DA-9ACA-6AF5-6E00-DEF949F75333}"/>
              </a:ext>
            </a:extLst>
          </p:cNvPr>
          <p:cNvSpPr txBox="1"/>
          <p:nvPr/>
        </p:nvSpPr>
        <p:spPr>
          <a:xfrm>
            <a:off x="132522" y="955248"/>
            <a:ext cx="516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Focalization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drift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the CRP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hole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EE2E365-1B2E-6379-0E6B-E966C8DA28C5}"/>
              </a:ext>
            </a:extLst>
          </p:cNvPr>
          <p:cNvSpPr txBox="1"/>
          <p:nvPr/>
        </p:nvSpPr>
        <p:spPr>
          <a:xfrm>
            <a:off x="5539114" y="4749290"/>
            <a:ext cx="692266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68E08B-26D7-A797-9041-4C4731DD5211}"/>
              </a:ext>
            </a:extLst>
          </p:cNvPr>
          <p:cNvSpPr txBox="1"/>
          <p:nvPr/>
        </p:nvSpPr>
        <p:spPr>
          <a:xfrm>
            <a:off x="5447287" y="4116188"/>
            <a:ext cx="1072193" cy="30777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Induction 1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E303E61-1AC8-DAC5-4756-3370D3C77A06}"/>
              </a:ext>
            </a:extLst>
          </p:cNvPr>
          <p:cNvSpPr txBox="1"/>
          <p:nvPr/>
        </p:nvSpPr>
        <p:spPr>
          <a:xfrm>
            <a:off x="5447287" y="1938849"/>
            <a:ext cx="1072193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Induction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0DD1FFB-4AC1-3C81-B02A-3E97C36420CB}"/>
              </a:ext>
            </a:extLst>
          </p:cNvPr>
          <p:cNvSpPr txBox="1"/>
          <p:nvPr/>
        </p:nvSpPr>
        <p:spPr>
          <a:xfrm>
            <a:off x="5549199" y="1314272"/>
            <a:ext cx="992382" cy="307777"/>
          </a:xfrm>
          <a:prstGeom prst="rect">
            <a:avLst/>
          </a:prstGeom>
          <a:solidFill>
            <a:srgbClr val="F4AAB3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35C540-2248-39E8-37B6-07CAFEA675E2}"/>
              </a:ext>
            </a:extLst>
          </p:cNvPr>
          <p:cNvSpPr/>
          <p:nvPr/>
        </p:nvSpPr>
        <p:spPr>
          <a:xfrm rot="5400000">
            <a:off x="1902383" y="3486012"/>
            <a:ext cx="293511" cy="353212"/>
          </a:xfrm>
          <a:prstGeom prst="rect">
            <a:avLst/>
          </a:prstGeom>
          <a:solidFill>
            <a:srgbClr val="FF0000">
              <a:alpha val="54054"/>
            </a:srgbClr>
          </a:solidFill>
          <a:ln>
            <a:solidFill>
              <a:srgbClr val="FF0000">
                <a:alpha val="49577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space réservé du numéro de diapositive 3">
            <a:extLst>
              <a:ext uri="{FF2B5EF4-FFF2-40B4-BE49-F238E27FC236}">
                <a16:creationId xmlns:a16="http://schemas.microsoft.com/office/drawing/2014/main" id="{021A01F4-1462-B646-F9A3-5F23952B3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5434"/>
            <a:ext cx="2743200" cy="365125"/>
          </a:xfrm>
        </p:spPr>
        <p:txBody>
          <a:bodyPr/>
          <a:lstStyle/>
          <a:p>
            <a:fld id="{6A144491-5830-0144-A36F-72D39500518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C065C84-C063-06E4-CFD2-BD15D169265C}"/>
              </a:ext>
            </a:extLst>
          </p:cNvPr>
          <p:cNvSpPr txBox="1"/>
          <p:nvPr/>
        </p:nvSpPr>
        <p:spPr>
          <a:xfrm>
            <a:off x="3886610" y="4465982"/>
            <a:ext cx="1072193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Induction 2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C507862-59B2-1A30-096A-32F433C5840D}"/>
              </a:ext>
            </a:extLst>
          </p:cNvPr>
          <p:cNvSpPr txBox="1"/>
          <p:nvPr/>
        </p:nvSpPr>
        <p:spPr>
          <a:xfrm>
            <a:off x="3831662" y="2590684"/>
            <a:ext cx="992382" cy="307777"/>
          </a:xfrm>
          <a:prstGeom prst="rect">
            <a:avLst/>
          </a:prstGeom>
          <a:solidFill>
            <a:srgbClr val="F4AAB3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292E34-BC35-7CC7-AEB8-15FE8A5943FA}"/>
              </a:ext>
            </a:extLst>
          </p:cNvPr>
          <p:cNvSpPr/>
          <p:nvPr/>
        </p:nvSpPr>
        <p:spPr>
          <a:xfrm rot="5400000">
            <a:off x="3389224" y="3486012"/>
            <a:ext cx="293511" cy="353212"/>
          </a:xfrm>
          <a:prstGeom prst="rect">
            <a:avLst/>
          </a:prstGeom>
          <a:solidFill>
            <a:srgbClr val="FF0000">
              <a:alpha val="54054"/>
            </a:srgbClr>
          </a:solidFill>
          <a:ln>
            <a:solidFill>
              <a:srgbClr val="FF0000">
                <a:alpha val="49577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31A406-B4ED-D28A-A0EF-A2B36C44FC94}"/>
              </a:ext>
            </a:extLst>
          </p:cNvPr>
          <p:cNvSpPr/>
          <p:nvPr/>
        </p:nvSpPr>
        <p:spPr>
          <a:xfrm rot="5400000">
            <a:off x="10329223" y="4171227"/>
            <a:ext cx="293511" cy="817454"/>
          </a:xfrm>
          <a:prstGeom prst="rect">
            <a:avLst/>
          </a:prstGeom>
          <a:solidFill>
            <a:srgbClr val="FF0000">
              <a:alpha val="54054"/>
            </a:srgbClr>
          </a:solidFill>
          <a:ln>
            <a:solidFill>
              <a:srgbClr val="FF0000">
                <a:alpha val="49577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A268350-F350-ED60-B6BE-0C3A774A2BE4}"/>
              </a:ext>
            </a:extLst>
          </p:cNvPr>
          <p:cNvSpPr txBox="1"/>
          <p:nvPr/>
        </p:nvSpPr>
        <p:spPr>
          <a:xfrm>
            <a:off x="5296007" y="5720152"/>
            <a:ext cx="664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Field line too focused to explain the loss of charge 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Electron diffusion</a:t>
            </a:r>
            <a:endParaRPr lang="en-US" b="1" dirty="0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5CCE145-1D1A-A2A1-7091-F2B85E576207}"/>
              </a:ext>
            </a:extLst>
          </p:cNvPr>
          <p:cNvCxnSpPr>
            <a:cxnSpLocks/>
          </p:cNvCxnSpPr>
          <p:nvPr/>
        </p:nvCxnSpPr>
        <p:spPr>
          <a:xfrm>
            <a:off x="6541581" y="5104449"/>
            <a:ext cx="5125492" cy="0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BA63E201-8FC0-F43F-E088-1D5F718EAE01}"/>
              </a:ext>
            </a:extLst>
          </p:cNvPr>
          <p:cNvCxnSpPr>
            <a:cxnSpLocks/>
          </p:cNvCxnSpPr>
          <p:nvPr/>
        </p:nvCxnSpPr>
        <p:spPr>
          <a:xfrm>
            <a:off x="6583621" y="4552141"/>
            <a:ext cx="2393636" cy="6793"/>
          </a:xfrm>
          <a:prstGeom prst="straightConnector1">
            <a:avLst/>
          </a:prstGeom>
          <a:ln w="38100">
            <a:solidFill>
              <a:srgbClr val="A1349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67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EA0887A-5749-E351-7585-0F22835C9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3" y="1049578"/>
            <a:ext cx="5233705" cy="442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9066E0-897A-A8B1-3EBA-4AABA657B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Vertical drift design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81F0EC-912F-B12C-9C33-B04F772C0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0F0C8D-E773-DDC5-4770-A1B8E1196914}"/>
                  </a:ext>
                </a:extLst>
              </p:cNvPr>
              <p:cNvSpPr txBox="1"/>
              <p:nvPr/>
            </p:nvSpPr>
            <p:spPr>
              <a:xfrm>
                <a:off x="5120682" y="177026"/>
                <a:ext cx="7149994" cy="60267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 volumes split by a cathode </a:t>
                </a:r>
              </a:p>
              <a:p>
                <a:pPr marL="1200150" lvl="2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Electric drift field: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𝑬</m:t>
                            </m:r>
                          </m:e>
                        </m:acc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=0.5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𝑘𝑉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spcAft>
                    <a:spcPts val="1200"/>
                  </a:spcAft>
                  <a:buFont typeface="Wingdings" pitchFamily="2" charset="2"/>
                  <a:buChar char="Ø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X-ARAPUCA* for light detection on the cathode</a:t>
                </a:r>
              </a:p>
              <a:p>
                <a:pPr marL="742950" lvl="1" indent="-285750">
                  <a:spcAft>
                    <a:spcPts val="1200"/>
                  </a:spcAft>
                  <a:buFont typeface="Wingdings" pitchFamily="2" charset="2"/>
                  <a:buChar char="Ø"/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The new perforated anode technology</a:t>
                </a:r>
              </a:p>
              <a:p>
                <a:pPr marL="1200150" lvl="2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Stack of 2 perforated Printed Circuit Boards (PCB)</a:t>
                </a:r>
              </a:p>
              <a:p>
                <a:pPr marL="1200150" lvl="2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Etched copper electrode strips on each PCB face</a:t>
                </a:r>
              </a:p>
              <a:p>
                <a:pPr marL="1200150" lvl="2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A sub-centimeter spatial resolution</a:t>
                </a:r>
              </a:p>
              <a:p>
                <a:pPr marL="1200150" lvl="2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Module called Charge-Readout Planes (CRP) ~ 3x3 m</a:t>
                </a:r>
              </a:p>
              <a:p>
                <a:pPr lvl="2">
                  <a:spcAft>
                    <a:spcPts val="1200"/>
                  </a:spcAft>
                </a:pP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spcAft>
                    <a:spcPts val="1200"/>
                  </a:spcAft>
                  <a:buFont typeface="Wingdings" pitchFamily="2" charset="2"/>
                  <a:buChar char="Ø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DUNE Far detector at SURF:</a:t>
                </a:r>
              </a:p>
              <a:p>
                <a:pPr marL="1200150" lvl="2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80 module CRPs for each top and bottom TPC</a:t>
                </a:r>
              </a:p>
              <a:p>
                <a:pPr marL="1200150" lvl="2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Half will be produced at Grenoble</a:t>
                </a: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0F0C8D-E773-DDC5-4770-A1B8E1196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682" y="177026"/>
                <a:ext cx="7149994" cy="6026714"/>
              </a:xfrm>
              <a:prstGeom prst="rect">
                <a:avLst/>
              </a:prstGeom>
              <a:blipFill>
                <a:blip r:embed="rId4"/>
                <a:stretch>
                  <a:fillRect t="-210" b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25236D40-324F-392F-0F94-FBE34449CF56}"/>
              </a:ext>
            </a:extLst>
          </p:cNvPr>
          <p:cNvSpPr txBox="1"/>
          <p:nvPr/>
        </p:nvSpPr>
        <p:spPr>
          <a:xfrm>
            <a:off x="1412681" y="5580529"/>
            <a:ext cx="2907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Diagram by L.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Zambelli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47BD66E-8A14-3A72-4A35-5A8A286FAA5E}"/>
              </a:ext>
            </a:extLst>
          </p:cNvPr>
          <p:cNvSpPr txBox="1"/>
          <p:nvPr/>
        </p:nvSpPr>
        <p:spPr>
          <a:xfrm>
            <a:off x="9317119" y="6106381"/>
            <a:ext cx="2254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* Light detector device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7EAF9D-54C7-2E60-3C4A-F1EC9181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842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F1D5D945-B1C7-1196-C067-906E2BCEE2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9" t="6762" r="14782" b="165"/>
          <a:stretch/>
        </p:blipFill>
        <p:spPr>
          <a:xfrm>
            <a:off x="7267432" y="1395930"/>
            <a:ext cx="4622001" cy="449739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5A1A16-EAD6-3C5E-5CFA-136E16F2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 diffusion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8DC512-BB76-7639-C2B8-86FCB7FF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215035-B918-F271-ABC4-1A4F3A35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1AA09B2-E922-3725-D5F7-1328C4A3AB7B}"/>
                  </a:ext>
                </a:extLst>
              </p:cNvPr>
              <p:cNvSpPr txBox="1"/>
              <p:nvPr/>
            </p:nvSpPr>
            <p:spPr>
              <a:xfrm>
                <a:off x="1276338" y="1478314"/>
                <a:ext cx="3187476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1AA09B2-E922-3725-D5F7-1328C4A3AB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38" y="1478314"/>
                <a:ext cx="3187476" cy="627992"/>
              </a:xfrm>
              <a:prstGeom prst="rect">
                <a:avLst/>
              </a:prstGeom>
              <a:blipFill>
                <a:blip r:embed="rId3"/>
                <a:stretch>
                  <a:fillRect l="-1587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A4A7C492-6635-686C-AB3A-C8BA1C2F9F16}"/>
              </a:ext>
            </a:extLst>
          </p:cNvPr>
          <p:cNvSpPr txBox="1"/>
          <p:nvPr/>
        </p:nvSpPr>
        <p:spPr>
          <a:xfrm>
            <a:off x="4619643" y="1623289"/>
            <a:ext cx="2037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Fick’s equation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AB2B45-9FB6-169B-4A39-11D17FF70514}"/>
              </a:ext>
            </a:extLst>
          </p:cNvPr>
          <p:cNvSpPr txBox="1"/>
          <p:nvPr/>
        </p:nvSpPr>
        <p:spPr>
          <a:xfrm>
            <a:off x="257780" y="754257"/>
            <a:ext cx="583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/>
              <a:t>Transverse electron diffusion could cause a loss of charge in the CRP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1847506-D8DC-10B7-C3D5-61C91CBBFAD9}"/>
                  </a:ext>
                </a:extLst>
              </p:cNvPr>
              <p:cNvSpPr txBox="1"/>
              <p:nvPr/>
            </p:nvSpPr>
            <p:spPr>
              <a:xfrm>
                <a:off x="257780" y="2904387"/>
                <a:ext cx="5838217" cy="981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/>
                  <a:t>Average diffusion length given by: 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1847506-D8DC-10B7-C3D5-61C91CBBF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80" y="2904387"/>
                <a:ext cx="5838217" cy="981744"/>
              </a:xfrm>
              <a:prstGeom prst="rect">
                <a:avLst/>
              </a:prstGeom>
              <a:blipFill>
                <a:blip r:embed="rId4"/>
                <a:stretch>
                  <a:fillRect l="-651" t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7D833620-0B80-DAE3-2FF5-2E9537AEB456}"/>
              </a:ext>
            </a:extLst>
          </p:cNvPr>
          <p:cNvSpPr txBox="1"/>
          <p:nvPr/>
        </p:nvSpPr>
        <p:spPr>
          <a:xfrm>
            <a:off x="257783" y="2378899"/>
            <a:ext cx="6042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Gaussian spatial distribution of the electrons over time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7C64FF-EA52-A20F-B800-499E571A92C0}"/>
              </a:ext>
            </a:extLst>
          </p:cNvPr>
          <p:cNvSpPr/>
          <p:nvPr/>
        </p:nvSpPr>
        <p:spPr>
          <a:xfrm>
            <a:off x="7925993" y="2378275"/>
            <a:ext cx="896740" cy="232510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13C4A0-6DF8-4DA4-C12B-D8CA268249C2}"/>
              </a:ext>
            </a:extLst>
          </p:cNvPr>
          <p:cNvSpPr/>
          <p:nvPr/>
        </p:nvSpPr>
        <p:spPr>
          <a:xfrm>
            <a:off x="10593679" y="2378275"/>
            <a:ext cx="896740" cy="232510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9B5847CC-D435-35A6-B74A-6BE09053D7BB}"/>
              </a:ext>
            </a:extLst>
          </p:cNvPr>
          <p:cNvSpPr/>
          <p:nvPr/>
        </p:nvSpPr>
        <p:spPr>
          <a:xfrm>
            <a:off x="8688831" y="2290515"/>
            <a:ext cx="520363" cy="2585402"/>
          </a:xfrm>
          <a:custGeom>
            <a:avLst/>
            <a:gdLst>
              <a:gd name="connsiteX0" fmla="*/ 0 w 520363"/>
              <a:gd name="connsiteY0" fmla="*/ 2431196 h 2585402"/>
              <a:gd name="connsiteX1" fmla="*/ 226646 w 520363"/>
              <a:gd name="connsiteY1" fmla="*/ 2548427 h 2585402"/>
              <a:gd name="connsiteX2" fmla="*/ 484554 w 520363"/>
              <a:gd name="connsiteY2" fmla="*/ 1860673 h 2585402"/>
              <a:gd name="connsiteX3" fmla="*/ 492369 w 520363"/>
              <a:gd name="connsiteY3" fmla="*/ 602396 h 2585402"/>
              <a:gd name="connsiteX4" fmla="*/ 242277 w 520363"/>
              <a:gd name="connsiteY4" fmla="*/ 31873 h 2585402"/>
              <a:gd name="connsiteX5" fmla="*/ 46892 w 520363"/>
              <a:gd name="connsiteY5" fmla="*/ 86581 h 25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63" h="2585402">
                <a:moveTo>
                  <a:pt x="0" y="2431196"/>
                </a:moveTo>
                <a:cubicBezTo>
                  <a:pt x="72943" y="2537355"/>
                  <a:pt x="145887" y="2643514"/>
                  <a:pt x="226646" y="2548427"/>
                </a:cubicBezTo>
                <a:cubicBezTo>
                  <a:pt x="307405" y="2453340"/>
                  <a:pt x="440267" y="2185011"/>
                  <a:pt x="484554" y="1860673"/>
                </a:cubicBezTo>
                <a:cubicBezTo>
                  <a:pt x="528841" y="1536335"/>
                  <a:pt x="532749" y="907196"/>
                  <a:pt x="492369" y="602396"/>
                </a:cubicBezTo>
                <a:cubicBezTo>
                  <a:pt x="451990" y="297596"/>
                  <a:pt x="316523" y="117842"/>
                  <a:pt x="242277" y="31873"/>
                </a:cubicBezTo>
                <a:cubicBezTo>
                  <a:pt x="168031" y="-54096"/>
                  <a:pt x="75548" y="57924"/>
                  <a:pt x="46892" y="86581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rme libre 22">
            <a:extLst>
              <a:ext uri="{FF2B5EF4-FFF2-40B4-BE49-F238E27FC236}">
                <a16:creationId xmlns:a16="http://schemas.microsoft.com/office/drawing/2014/main" id="{86F5ECF3-CA49-3749-DFC8-567322C32354}"/>
              </a:ext>
            </a:extLst>
          </p:cNvPr>
          <p:cNvSpPr/>
          <p:nvPr/>
        </p:nvSpPr>
        <p:spPr>
          <a:xfrm flipH="1">
            <a:off x="10235531" y="2288954"/>
            <a:ext cx="520363" cy="2585402"/>
          </a:xfrm>
          <a:custGeom>
            <a:avLst/>
            <a:gdLst>
              <a:gd name="connsiteX0" fmla="*/ 0 w 520363"/>
              <a:gd name="connsiteY0" fmla="*/ 2431196 h 2585402"/>
              <a:gd name="connsiteX1" fmla="*/ 226646 w 520363"/>
              <a:gd name="connsiteY1" fmla="*/ 2548427 h 2585402"/>
              <a:gd name="connsiteX2" fmla="*/ 484554 w 520363"/>
              <a:gd name="connsiteY2" fmla="*/ 1860673 h 2585402"/>
              <a:gd name="connsiteX3" fmla="*/ 492369 w 520363"/>
              <a:gd name="connsiteY3" fmla="*/ 602396 h 2585402"/>
              <a:gd name="connsiteX4" fmla="*/ 242277 w 520363"/>
              <a:gd name="connsiteY4" fmla="*/ 31873 h 2585402"/>
              <a:gd name="connsiteX5" fmla="*/ 46892 w 520363"/>
              <a:gd name="connsiteY5" fmla="*/ 86581 h 258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63" h="2585402">
                <a:moveTo>
                  <a:pt x="0" y="2431196"/>
                </a:moveTo>
                <a:cubicBezTo>
                  <a:pt x="72943" y="2537355"/>
                  <a:pt x="145887" y="2643514"/>
                  <a:pt x="226646" y="2548427"/>
                </a:cubicBezTo>
                <a:cubicBezTo>
                  <a:pt x="307405" y="2453340"/>
                  <a:pt x="440267" y="2185011"/>
                  <a:pt x="484554" y="1860673"/>
                </a:cubicBezTo>
                <a:cubicBezTo>
                  <a:pt x="528841" y="1536335"/>
                  <a:pt x="532749" y="907196"/>
                  <a:pt x="492369" y="602396"/>
                </a:cubicBezTo>
                <a:cubicBezTo>
                  <a:pt x="451990" y="297596"/>
                  <a:pt x="316523" y="117842"/>
                  <a:pt x="242277" y="31873"/>
                </a:cubicBezTo>
                <a:cubicBezTo>
                  <a:pt x="168031" y="-54096"/>
                  <a:pt x="75548" y="57924"/>
                  <a:pt x="46892" y="86581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5DB4AE32-0258-5289-6DDF-37A2887488EC}"/>
              </a:ext>
            </a:extLst>
          </p:cNvPr>
          <p:cNvCxnSpPr>
            <a:cxnSpLocks/>
          </p:cNvCxnSpPr>
          <p:nvPr/>
        </p:nvCxnSpPr>
        <p:spPr>
          <a:xfrm flipV="1">
            <a:off x="9206251" y="3228543"/>
            <a:ext cx="0" cy="16336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E9E12F9-B92E-8D0B-A038-616EE0831CD6}"/>
              </a:ext>
            </a:extLst>
          </p:cNvPr>
          <p:cNvCxnSpPr>
            <a:cxnSpLocks/>
          </p:cNvCxnSpPr>
          <p:nvPr/>
        </p:nvCxnSpPr>
        <p:spPr>
          <a:xfrm flipV="1">
            <a:off x="10235531" y="3228543"/>
            <a:ext cx="0" cy="16336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Forme libre 25">
            <a:extLst>
              <a:ext uri="{FF2B5EF4-FFF2-40B4-BE49-F238E27FC236}">
                <a16:creationId xmlns:a16="http://schemas.microsoft.com/office/drawing/2014/main" id="{BEA06121-2E9E-D0CE-4F65-A32C78D30664}"/>
              </a:ext>
            </a:extLst>
          </p:cNvPr>
          <p:cNvSpPr/>
          <p:nvPr/>
        </p:nvSpPr>
        <p:spPr>
          <a:xfrm>
            <a:off x="8724858" y="2302181"/>
            <a:ext cx="591462" cy="3125298"/>
          </a:xfrm>
          <a:custGeom>
            <a:avLst/>
            <a:gdLst>
              <a:gd name="connsiteX0" fmla="*/ 356839 w 591462"/>
              <a:gd name="connsiteY0" fmla="*/ 3125298 h 3125298"/>
              <a:gd name="connsiteX1" fmla="*/ 390293 w 591462"/>
              <a:gd name="connsiteY1" fmla="*/ 2913424 h 3125298"/>
              <a:gd name="connsiteX2" fmla="*/ 501805 w 591462"/>
              <a:gd name="connsiteY2" fmla="*/ 2634644 h 3125298"/>
              <a:gd name="connsiteX3" fmla="*/ 579864 w 591462"/>
              <a:gd name="connsiteY3" fmla="*/ 2311259 h 3125298"/>
              <a:gd name="connsiteX4" fmla="*/ 546410 w 591462"/>
              <a:gd name="connsiteY4" fmla="*/ 2121688 h 3125298"/>
              <a:gd name="connsiteX5" fmla="*/ 591015 w 591462"/>
              <a:gd name="connsiteY5" fmla="*/ 1976722 h 3125298"/>
              <a:gd name="connsiteX6" fmla="*/ 512956 w 591462"/>
              <a:gd name="connsiteY6" fmla="*/ 1820605 h 3125298"/>
              <a:gd name="connsiteX7" fmla="*/ 579864 w 591462"/>
              <a:gd name="connsiteY7" fmla="*/ 1597581 h 3125298"/>
              <a:gd name="connsiteX8" fmla="*/ 490654 w 591462"/>
              <a:gd name="connsiteY8" fmla="*/ 1441463 h 3125298"/>
              <a:gd name="connsiteX9" fmla="*/ 479503 w 591462"/>
              <a:gd name="connsiteY9" fmla="*/ 973112 h 3125298"/>
              <a:gd name="connsiteX10" fmla="*/ 457200 w 591462"/>
              <a:gd name="connsiteY10" fmla="*/ 672029 h 3125298"/>
              <a:gd name="connsiteX11" fmla="*/ 434898 w 591462"/>
              <a:gd name="connsiteY11" fmla="*/ 493610 h 3125298"/>
              <a:gd name="connsiteX12" fmla="*/ 256478 w 591462"/>
              <a:gd name="connsiteY12" fmla="*/ 92166 h 3125298"/>
              <a:gd name="connsiteX13" fmla="*/ 133815 w 591462"/>
              <a:gd name="connsiteY13" fmla="*/ 2956 h 3125298"/>
              <a:gd name="connsiteX14" fmla="*/ 0 w 591462"/>
              <a:gd name="connsiteY14" fmla="*/ 36410 h 312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1462" h="3125298">
                <a:moveTo>
                  <a:pt x="356839" y="3125298"/>
                </a:moveTo>
                <a:cubicBezTo>
                  <a:pt x="361485" y="3060249"/>
                  <a:pt x="366132" y="2995200"/>
                  <a:pt x="390293" y="2913424"/>
                </a:cubicBezTo>
                <a:cubicBezTo>
                  <a:pt x="414454" y="2831648"/>
                  <a:pt x="470210" y="2735005"/>
                  <a:pt x="501805" y="2634644"/>
                </a:cubicBezTo>
                <a:cubicBezTo>
                  <a:pt x="533400" y="2534283"/>
                  <a:pt x="572430" y="2396752"/>
                  <a:pt x="579864" y="2311259"/>
                </a:cubicBezTo>
                <a:cubicBezTo>
                  <a:pt x="587298" y="2225766"/>
                  <a:pt x="544552" y="2177444"/>
                  <a:pt x="546410" y="2121688"/>
                </a:cubicBezTo>
                <a:cubicBezTo>
                  <a:pt x="548269" y="2065932"/>
                  <a:pt x="596591" y="2026902"/>
                  <a:pt x="591015" y="1976722"/>
                </a:cubicBezTo>
                <a:cubicBezTo>
                  <a:pt x="585439" y="1926542"/>
                  <a:pt x="514814" y="1883795"/>
                  <a:pt x="512956" y="1820605"/>
                </a:cubicBezTo>
                <a:cubicBezTo>
                  <a:pt x="511098" y="1757415"/>
                  <a:pt x="583581" y="1660771"/>
                  <a:pt x="579864" y="1597581"/>
                </a:cubicBezTo>
                <a:cubicBezTo>
                  <a:pt x="576147" y="1534391"/>
                  <a:pt x="507381" y="1545541"/>
                  <a:pt x="490654" y="1441463"/>
                </a:cubicBezTo>
                <a:cubicBezTo>
                  <a:pt x="473927" y="1337385"/>
                  <a:pt x="485079" y="1101351"/>
                  <a:pt x="479503" y="973112"/>
                </a:cubicBezTo>
                <a:cubicBezTo>
                  <a:pt x="473927" y="844873"/>
                  <a:pt x="464634" y="751946"/>
                  <a:pt x="457200" y="672029"/>
                </a:cubicBezTo>
                <a:cubicBezTo>
                  <a:pt x="449766" y="592112"/>
                  <a:pt x="468352" y="590254"/>
                  <a:pt x="434898" y="493610"/>
                </a:cubicBezTo>
                <a:cubicBezTo>
                  <a:pt x="401444" y="396966"/>
                  <a:pt x="306658" y="173942"/>
                  <a:pt x="256478" y="92166"/>
                </a:cubicBezTo>
                <a:cubicBezTo>
                  <a:pt x="206298" y="10390"/>
                  <a:pt x="176561" y="12249"/>
                  <a:pt x="133815" y="2956"/>
                </a:cubicBezTo>
                <a:cubicBezTo>
                  <a:pt x="91069" y="-6337"/>
                  <a:pt x="74341" y="6673"/>
                  <a:pt x="0" y="3641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76B503F7-C86A-6891-B80C-501FEEA932EF}"/>
              </a:ext>
            </a:extLst>
          </p:cNvPr>
          <p:cNvCxnSpPr>
            <a:cxnSpLocks/>
          </p:cNvCxnSpPr>
          <p:nvPr/>
        </p:nvCxnSpPr>
        <p:spPr>
          <a:xfrm flipH="1" flipV="1">
            <a:off x="9047815" y="2534071"/>
            <a:ext cx="90854" cy="2039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orme libre 33">
            <a:extLst>
              <a:ext uri="{FF2B5EF4-FFF2-40B4-BE49-F238E27FC236}">
                <a16:creationId xmlns:a16="http://schemas.microsoft.com/office/drawing/2014/main" id="{92D04A79-70A3-672A-D884-CFA595D10EE1}"/>
              </a:ext>
            </a:extLst>
          </p:cNvPr>
          <p:cNvSpPr/>
          <p:nvPr/>
        </p:nvSpPr>
        <p:spPr>
          <a:xfrm>
            <a:off x="8935291" y="1682335"/>
            <a:ext cx="456475" cy="2953407"/>
          </a:xfrm>
          <a:custGeom>
            <a:avLst/>
            <a:gdLst>
              <a:gd name="connsiteX0" fmla="*/ 371225 w 456475"/>
              <a:gd name="connsiteY0" fmla="*/ 2953407 h 2953407"/>
              <a:gd name="connsiteX1" fmla="*/ 444797 w 456475"/>
              <a:gd name="connsiteY1" fmla="*/ 2469931 h 2953407"/>
              <a:gd name="connsiteX2" fmla="*/ 455308 w 456475"/>
              <a:gd name="connsiteY2" fmla="*/ 2007476 h 2953407"/>
              <a:gd name="connsiteX3" fmla="*/ 434287 w 456475"/>
              <a:gd name="connsiteY3" fmla="*/ 1555531 h 2953407"/>
              <a:gd name="connsiteX4" fmla="*/ 413266 w 456475"/>
              <a:gd name="connsiteY4" fmla="*/ 1082566 h 2953407"/>
              <a:gd name="connsiteX5" fmla="*/ 329184 w 456475"/>
              <a:gd name="connsiteY5" fmla="*/ 651641 h 2953407"/>
              <a:gd name="connsiteX6" fmla="*/ 76935 w 456475"/>
              <a:gd name="connsiteY6" fmla="*/ 241738 h 2953407"/>
              <a:gd name="connsiteX7" fmla="*/ 3363 w 456475"/>
              <a:gd name="connsiteY7" fmla="*/ 73573 h 2953407"/>
              <a:gd name="connsiteX8" fmla="*/ 3363 w 456475"/>
              <a:gd name="connsiteY8" fmla="*/ 0 h 2953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475" h="2953407">
                <a:moveTo>
                  <a:pt x="371225" y="2953407"/>
                </a:moveTo>
                <a:cubicBezTo>
                  <a:pt x="401004" y="2790496"/>
                  <a:pt x="430783" y="2627586"/>
                  <a:pt x="444797" y="2469931"/>
                </a:cubicBezTo>
                <a:cubicBezTo>
                  <a:pt x="458811" y="2312276"/>
                  <a:pt x="457060" y="2159876"/>
                  <a:pt x="455308" y="2007476"/>
                </a:cubicBezTo>
                <a:cubicBezTo>
                  <a:pt x="453556" y="1855076"/>
                  <a:pt x="441294" y="1709683"/>
                  <a:pt x="434287" y="1555531"/>
                </a:cubicBezTo>
                <a:cubicBezTo>
                  <a:pt x="427280" y="1401379"/>
                  <a:pt x="430783" y="1233214"/>
                  <a:pt x="413266" y="1082566"/>
                </a:cubicBezTo>
                <a:cubicBezTo>
                  <a:pt x="395749" y="931918"/>
                  <a:pt x="385239" y="791779"/>
                  <a:pt x="329184" y="651641"/>
                </a:cubicBezTo>
                <a:cubicBezTo>
                  <a:pt x="273129" y="511503"/>
                  <a:pt x="131239" y="338083"/>
                  <a:pt x="76935" y="241738"/>
                </a:cubicBezTo>
                <a:cubicBezTo>
                  <a:pt x="22631" y="145393"/>
                  <a:pt x="15625" y="113863"/>
                  <a:pt x="3363" y="73573"/>
                </a:cubicBezTo>
                <a:cubicBezTo>
                  <a:pt x="-8899" y="33283"/>
                  <a:pt x="17377" y="24524"/>
                  <a:pt x="3363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BEA85284-AC91-CF7B-9B7D-2CD51DD0F90D}"/>
              </a:ext>
            </a:extLst>
          </p:cNvPr>
          <p:cNvCxnSpPr>
            <a:cxnSpLocks/>
          </p:cNvCxnSpPr>
          <p:nvPr/>
        </p:nvCxnSpPr>
        <p:spPr>
          <a:xfrm flipH="1" flipV="1">
            <a:off x="9132588" y="2059006"/>
            <a:ext cx="90854" cy="2039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76C8DE7-D86E-6CE6-7EC7-8101505BBC98}"/>
              </a:ext>
            </a:extLst>
          </p:cNvPr>
          <p:cNvCxnSpPr>
            <a:cxnSpLocks/>
          </p:cNvCxnSpPr>
          <p:nvPr/>
        </p:nvCxnSpPr>
        <p:spPr>
          <a:xfrm flipV="1">
            <a:off x="9377059" y="3128087"/>
            <a:ext cx="0" cy="2119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DF43E801-D48D-9C2C-A20F-E350BCCC31B0}"/>
              </a:ext>
            </a:extLst>
          </p:cNvPr>
          <p:cNvSpPr txBox="1"/>
          <p:nvPr/>
        </p:nvSpPr>
        <p:spPr>
          <a:xfrm>
            <a:off x="9163528" y="4993279"/>
            <a:ext cx="96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3A40605-5CA1-BF04-8C08-0A965D83037B}"/>
              </a:ext>
            </a:extLst>
          </p:cNvPr>
          <p:cNvSpPr txBox="1"/>
          <p:nvPr/>
        </p:nvSpPr>
        <p:spPr>
          <a:xfrm>
            <a:off x="7775421" y="588711"/>
            <a:ext cx="423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Electron loss on view 0 due to the diffusion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E4BF2F5-1C7D-0FED-2981-15B92695A56C}"/>
                  </a:ext>
                </a:extLst>
              </p:cNvPr>
              <p:cNvSpPr txBox="1"/>
              <p:nvPr/>
            </p:nvSpPr>
            <p:spPr>
              <a:xfrm>
                <a:off x="257782" y="3923620"/>
                <a:ext cx="6042657" cy="196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/>
                  <a:t>Longitudinal and transverse diffusion coefficient:</a:t>
                </a:r>
              </a:p>
              <a:p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𝜕𝜇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E4BF2F5-1C7D-0FED-2981-15B92695A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782" y="3923620"/>
                <a:ext cx="6042657" cy="1969706"/>
              </a:xfrm>
              <a:prstGeom prst="rect">
                <a:avLst/>
              </a:prstGeom>
              <a:blipFill>
                <a:blip r:embed="rId5"/>
                <a:stretch>
                  <a:fillRect l="-629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5B57E1AC-D05E-2436-8C43-4736C1E132B5}"/>
              </a:ext>
            </a:extLst>
          </p:cNvPr>
          <p:cNvSpPr txBox="1"/>
          <p:nvPr/>
        </p:nvSpPr>
        <p:spPr>
          <a:xfrm>
            <a:off x="342316" y="4518717"/>
            <a:ext cx="218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(Einstein’s relation)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A1BB68-D1C4-D05E-264E-9F522EB958C3}"/>
              </a:ext>
            </a:extLst>
          </p:cNvPr>
          <p:cNvSpPr txBox="1"/>
          <p:nvPr/>
        </p:nvSpPr>
        <p:spPr>
          <a:xfrm>
            <a:off x="327334" y="5980667"/>
            <a:ext cx="663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For next: only transverse diffusion is used (work in progress)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0E19415-010A-C49B-511B-DBD30173C4A3}"/>
                  </a:ext>
                </a:extLst>
              </p:cNvPr>
              <p:cNvSpPr txBox="1"/>
              <p:nvPr/>
            </p:nvSpPr>
            <p:spPr>
              <a:xfrm>
                <a:off x="4502314" y="4354475"/>
                <a:ext cx="2885174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 longitudinal effective electron energy</a:t>
                </a:r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0E19415-010A-C49B-511B-DBD30173C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14" y="4354475"/>
                <a:ext cx="2885174" cy="553998"/>
              </a:xfrm>
              <a:prstGeom prst="rect">
                <a:avLst/>
              </a:prstGeom>
              <a:blipFill>
                <a:blip r:embed="rId6"/>
                <a:stretch>
                  <a:fillRect l="-4825" t="-13333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79D5512-EF62-DB65-7928-DA478C561791}"/>
                  </a:ext>
                </a:extLst>
              </p:cNvPr>
              <p:cNvSpPr txBox="1"/>
              <p:nvPr/>
            </p:nvSpPr>
            <p:spPr>
              <a:xfrm>
                <a:off x="4491220" y="4900946"/>
                <a:ext cx="288517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 electron mobility</a:t>
                </a:r>
              </a:p>
            </p:txBody>
          </p:sp>
        </mc:Choice>
        <mc:Fallback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79D5512-EF62-DB65-7928-DA478C5617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220" y="4900946"/>
                <a:ext cx="2885174" cy="276999"/>
              </a:xfrm>
              <a:prstGeom prst="rect">
                <a:avLst/>
              </a:prstGeom>
              <a:blipFill>
                <a:blip r:embed="rId7"/>
                <a:stretch>
                  <a:fillRect l="-2632" t="-21739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2A81CEFD-3CB3-9CA3-4F4B-523D85B60963}"/>
              </a:ext>
            </a:extLst>
          </p:cNvPr>
          <p:cNvSpPr txBox="1"/>
          <p:nvPr/>
        </p:nvSpPr>
        <p:spPr>
          <a:xfrm>
            <a:off x="7909461" y="193242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Come in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5453F3-E564-A2A6-CD76-0BA6A8955F82}"/>
              </a:ext>
            </a:extLst>
          </p:cNvPr>
          <p:cNvSpPr txBox="1"/>
          <p:nvPr/>
        </p:nvSpPr>
        <p:spPr>
          <a:xfrm>
            <a:off x="7935966" y="4861381"/>
            <a:ext cx="139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Come out</a:t>
            </a:r>
          </a:p>
        </p:txBody>
      </p:sp>
    </p:spTree>
    <p:extLst>
      <p:ext uri="{BB962C8B-B14F-4D97-AF65-F5344CB8AC3E}">
        <p14:creationId xmlns:p14="http://schemas.microsoft.com/office/powerpoint/2010/main" val="713169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531FE-C128-F1D0-A8AC-9519F9569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Transverse electron diffusion only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D32A7B1-6B79-12ED-93F4-CC63C644A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932" t="4906" r="13505" b="12873"/>
          <a:stretch/>
        </p:blipFill>
        <p:spPr>
          <a:xfrm>
            <a:off x="3267458" y="1064498"/>
            <a:ext cx="4322521" cy="4966336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8BE165-DCDC-AA4E-1C24-4D8CB3E7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B64829-0964-CC38-8A59-073CDDDBE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6D3F3A5-55FC-F682-9B63-27BAAC3EB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2" r="9944" b="4753"/>
          <a:stretch/>
        </p:blipFill>
        <p:spPr>
          <a:xfrm>
            <a:off x="8509404" y="0"/>
            <a:ext cx="3643268" cy="63362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75DFD2-F497-970F-794A-D9D9D23602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65" t="217" r="23506" b="14670"/>
          <a:stretch/>
        </p:blipFill>
        <p:spPr>
          <a:xfrm>
            <a:off x="107414" y="789985"/>
            <a:ext cx="3098806" cy="512844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EBAE4F6-A6AB-1AF4-2928-B231431A26B2}"/>
              </a:ext>
            </a:extLst>
          </p:cNvPr>
          <p:cNvSpPr txBox="1"/>
          <p:nvPr/>
        </p:nvSpPr>
        <p:spPr>
          <a:xfrm>
            <a:off x="6585251" y="4818329"/>
            <a:ext cx="623692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3739CB0-7F69-EB90-166A-F701AF27234F}"/>
              </a:ext>
            </a:extLst>
          </p:cNvPr>
          <p:cNvSpPr txBox="1"/>
          <p:nvPr/>
        </p:nvSpPr>
        <p:spPr>
          <a:xfrm>
            <a:off x="6580129" y="4284820"/>
            <a:ext cx="942306" cy="2616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Induction 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5C417E2-A6D8-998A-21D6-AA7F4A804922}"/>
              </a:ext>
            </a:extLst>
          </p:cNvPr>
          <p:cNvSpPr txBox="1"/>
          <p:nvPr/>
        </p:nvSpPr>
        <p:spPr>
          <a:xfrm>
            <a:off x="6580129" y="2583011"/>
            <a:ext cx="942306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Induction 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EFEF520-A093-0D2E-7F9E-EADA015F700B}"/>
              </a:ext>
            </a:extLst>
          </p:cNvPr>
          <p:cNvSpPr txBox="1"/>
          <p:nvPr/>
        </p:nvSpPr>
        <p:spPr>
          <a:xfrm>
            <a:off x="6570977" y="2075980"/>
            <a:ext cx="873260" cy="261610"/>
          </a:xfrm>
          <a:prstGeom prst="rect">
            <a:avLst/>
          </a:prstGeom>
          <a:solidFill>
            <a:srgbClr val="F4AAB3"/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A21B299-9870-B152-4F73-CD406E0710C8}"/>
                  </a:ext>
                </a:extLst>
              </p:cNvPr>
              <p:cNvSpPr txBox="1"/>
              <p:nvPr/>
            </p:nvSpPr>
            <p:spPr>
              <a:xfrm>
                <a:off x="4589270" y="5949645"/>
                <a:ext cx="19216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=13.23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*</a:t>
                </a:r>
              </a:p>
            </p:txBody>
          </p:sp>
        </mc:Choice>
        <mc:Fallback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A21B299-9870-B152-4F73-CD406E071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270" y="5949645"/>
                <a:ext cx="1921616" cy="276999"/>
              </a:xfrm>
              <a:prstGeom prst="rect">
                <a:avLst/>
              </a:prstGeom>
              <a:blipFill>
                <a:blip r:embed="rId6"/>
                <a:stretch>
                  <a:fillRect l="-3947" t="-26087" r="-6579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F1537AB4-0C9E-FCD8-A6CB-AAEFDA9CF481}"/>
              </a:ext>
            </a:extLst>
          </p:cNvPr>
          <p:cNvSpPr txBox="1"/>
          <p:nvPr/>
        </p:nvSpPr>
        <p:spPr>
          <a:xfrm>
            <a:off x="-42607" y="6143235"/>
            <a:ext cx="45706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* https://</a:t>
            </a:r>
            <a:r>
              <a:rPr lang="en-US" sz="1600" i="1" dirty="0" err="1"/>
              <a:t>lar.bnl.gov</a:t>
            </a:r>
            <a:r>
              <a:rPr lang="en-US" sz="1600" i="1" dirty="0"/>
              <a:t>/properties/</a:t>
            </a:r>
            <a:r>
              <a:rPr lang="en-US" sz="1600" i="1" dirty="0" err="1"/>
              <a:t>trans.html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250216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AAEF8B-FD57-C202-17BE-931CAB2D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01" y="143654"/>
            <a:ext cx="10515600" cy="653460"/>
          </a:xfrm>
        </p:spPr>
        <p:txBody>
          <a:bodyPr>
            <a:normAutofit fontScale="90000"/>
          </a:bodyPr>
          <a:lstStyle/>
          <a:p>
            <a:r>
              <a:rPr lang="en-US" dirty="0"/>
              <a:t>Field with hole shifted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859251D-3975-B63E-F626-DE97F08BB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839" t="10384" r="8826" b="6133"/>
          <a:stretch/>
        </p:blipFill>
        <p:spPr>
          <a:xfrm>
            <a:off x="-52562" y="1035074"/>
            <a:ext cx="6794980" cy="4992775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5F92A13-1CB2-8979-37D5-D6D9391CA3F5}"/>
                  </a:ext>
                </a:extLst>
              </p:cNvPr>
              <p:cNvSpPr txBox="1"/>
              <p:nvPr/>
            </p:nvSpPr>
            <p:spPr>
              <a:xfrm>
                <a:off x="7954231" y="5691443"/>
                <a:ext cx="29891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=0.5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Covering area : 52 %</a:t>
                </a: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5F92A13-1CB2-8979-37D5-D6D9391CA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231" y="5691443"/>
                <a:ext cx="2989135" cy="646331"/>
              </a:xfrm>
              <a:prstGeom prst="rect">
                <a:avLst/>
              </a:prstGeom>
              <a:blipFill>
                <a:blip r:embed="rId4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0D13BB9F-B21C-70B6-812C-438ECED8A10F}"/>
              </a:ext>
            </a:extLst>
          </p:cNvPr>
          <p:cNvSpPr/>
          <p:nvPr/>
        </p:nvSpPr>
        <p:spPr>
          <a:xfrm>
            <a:off x="5429536" y="3595790"/>
            <a:ext cx="1312882" cy="4373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Zoom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0E0D2E-EDE4-7051-0647-32D43E4F67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28" t="6255" r="8443" b="4448"/>
          <a:stretch/>
        </p:blipFill>
        <p:spPr>
          <a:xfrm>
            <a:off x="6802314" y="1473832"/>
            <a:ext cx="5292971" cy="4243916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E440864-02C0-DAFF-8C3A-3F7D815E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796ACD-A453-7AF0-0CF1-E3991CDA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22</a:t>
            </a:fld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E73B79-F2A5-4124-9FB0-78D201E5579D}"/>
              </a:ext>
            </a:extLst>
          </p:cNvPr>
          <p:cNvSpPr txBox="1"/>
          <p:nvPr/>
        </p:nvSpPr>
        <p:spPr>
          <a:xfrm rot="1435481">
            <a:off x="426539" y="1459807"/>
            <a:ext cx="217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Work in progress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0189667-1901-D5F9-D1A2-45B929CCB5F2}"/>
                  </a:ext>
                </a:extLst>
              </p:cNvPr>
              <p:cNvSpPr txBox="1"/>
              <p:nvPr/>
            </p:nvSpPr>
            <p:spPr>
              <a:xfrm>
                <a:off x="7003319" y="143513"/>
                <a:ext cx="5963055" cy="152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Covering exact area given by: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𝒜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𝑎𝑛𝑎𝑙𝑦𝑡𝑖𝑐</m:t>
                          </m:r>
                        </m:sub>
                      </m:sSub>
                      <m:r>
                        <a:rPr lang="fr-FR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R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arccos</m:t>
                              </m:r>
                            </m:fName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e>
                      </m:d>
                    </m:oMath>
                  </m:oMathPara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b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m:rPr>
                                        <m:lit/>
                                      </m:r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shifting,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=1.2 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0189667-1901-D5F9-D1A2-45B929CCB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319" y="143513"/>
                <a:ext cx="5963055" cy="1524585"/>
              </a:xfrm>
              <a:prstGeom prst="rect">
                <a:avLst/>
              </a:prstGeom>
              <a:blipFill>
                <a:blip r:embed="rId6"/>
                <a:stretch>
                  <a:fillRect l="-851" t="-1653"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34005B4-085F-8AA9-B45A-C14D66BFD8A5}"/>
              </a:ext>
            </a:extLst>
          </p:cNvPr>
          <p:cNvCxnSpPr/>
          <p:nvPr/>
        </p:nvCxnSpPr>
        <p:spPr>
          <a:xfrm>
            <a:off x="9016181" y="2340077"/>
            <a:ext cx="0" cy="169305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96357A8-00C6-A4CA-614F-1B1476560D8A}"/>
              </a:ext>
            </a:extLst>
          </p:cNvPr>
          <p:cNvCxnSpPr/>
          <p:nvPr/>
        </p:nvCxnSpPr>
        <p:spPr>
          <a:xfrm>
            <a:off x="9876504" y="2340077"/>
            <a:ext cx="0" cy="169305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959F0BED-022D-797F-792F-0197BE63B773}"/>
              </a:ext>
            </a:extLst>
          </p:cNvPr>
          <p:cNvSpPr txBox="1"/>
          <p:nvPr/>
        </p:nvSpPr>
        <p:spPr>
          <a:xfrm>
            <a:off x="8395695" y="2598116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FR4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1C7EFAA-7D97-AA46-683A-DE6343A04BA0}"/>
              </a:ext>
            </a:extLst>
          </p:cNvPr>
          <p:cNvSpPr txBox="1"/>
          <p:nvPr/>
        </p:nvSpPr>
        <p:spPr>
          <a:xfrm>
            <a:off x="8153400" y="3890552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870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AB93DD9-E5F1-6B57-E293-6AEA410F9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2165"/>
            <a:ext cx="5842000" cy="4381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F1D04B1-EEC8-9B6D-78B0-3878ACE65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CRP6 transparency (simulation)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5FAB08F9-958E-7705-ABFA-C05C9CB9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E14D04FC-1F3B-93C6-CA3B-985AE932E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06CB1-7212-4648-A770-388B23937ECC}" type="slidenum">
              <a:rPr lang="en-US" smtClean="0"/>
              <a:t>23</a:t>
            </a:fld>
            <a:endParaRPr lang="en-US"/>
          </a:p>
        </p:txBody>
      </p:sp>
      <p:pic>
        <p:nvPicPr>
          <p:cNvPr id="12" name="Espace réservé du contenu 4">
            <a:extLst>
              <a:ext uri="{FF2B5EF4-FFF2-40B4-BE49-F238E27FC236}">
                <a16:creationId xmlns:a16="http://schemas.microsoft.com/office/drawing/2014/main" id="{A60ADDAC-D99D-5067-3F7D-7614D55CE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380" t="8157" r="9410" b="3921"/>
          <a:stretch/>
        </p:blipFill>
        <p:spPr>
          <a:xfrm>
            <a:off x="5714234" y="809027"/>
            <a:ext cx="3734566" cy="3778244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AC03E24-E3CB-DF67-E1A5-A09897C93795}"/>
              </a:ext>
            </a:extLst>
          </p:cNvPr>
          <p:cNvSpPr txBox="1"/>
          <p:nvPr/>
        </p:nvSpPr>
        <p:spPr>
          <a:xfrm rot="1435481">
            <a:off x="1020969" y="1480091"/>
            <a:ext cx="217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Work in progress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C498BF-3342-BDDC-371C-68B6A509CD18}"/>
              </a:ext>
            </a:extLst>
          </p:cNvPr>
          <p:cNvSpPr txBox="1"/>
          <p:nvPr/>
        </p:nvSpPr>
        <p:spPr>
          <a:xfrm>
            <a:off x="87458" y="4913870"/>
            <a:ext cx="5664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Increased charge loss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Charging-up effect can be explain that if the electrons are captured by the FR4.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i.e. </a:t>
            </a:r>
            <a:r>
              <a:rPr lang="en-US" b="1" dirty="0"/>
              <a:t>shifting &gt; 0.5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 Luis has </a:t>
            </a:r>
            <a:r>
              <a:rPr lang="en-US" b="1" dirty="0"/>
              <a:t>measured a shifting max ~ 0.35 mm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60F6B0A-7BD2-E77C-4E61-3EFC504A83DF}"/>
              </a:ext>
            </a:extLst>
          </p:cNvPr>
          <p:cNvSpPr txBox="1"/>
          <p:nvPr/>
        </p:nvSpPr>
        <p:spPr>
          <a:xfrm>
            <a:off x="5952750" y="4636872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 Even with diffusion: electron dispersion through a hole is insufficient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too focused to explain charging-up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Electron diffusion</a:t>
            </a:r>
            <a:endParaRPr lang="en-US" b="1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022F0A9-EDD5-542B-B4D3-182CF2FC6FC3}"/>
              </a:ext>
            </a:extLst>
          </p:cNvPr>
          <p:cNvSpPr txBox="1"/>
          <p:nvPr/>
        </p:nvSpPr>
        <p:spPr>
          <a:xfrm>
            <a:off x="9649679" y="4292582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 Have to implement the dielectric constant for the FR4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5F733F1-EEDE-F564-5508-EEC7462843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53" t="15368" r="50208" b="28842"/>
          <a:stretch/>
        </p:blipFill>
        <p:spPr>
          <a:xfrm>
            <a:off x="9649679" y="1055357"/>
            <a:ext cx="2381683" cy="3139942"/>
          </a:xfrm>
          <a:prstGeom prst="rect">
            <a:avLst/>
          </a:prstGeom>
        </p:spPr>
      </p:pic>
      <p:sp>
        <p:nvSpPr>
          <p:cNvPr id="26" name="Ellipse 25">
            <a:extLst>
              <a:ext uri="{FF2B5EF4-FFF2-40B4-BE49-F238E27FC236}">
                <a16:creationId xmlns:a16="http://schemas.microsoft.com/office/drawing/2014/main" id="{778C1E4F-2FD1-3A02-A8C3-D72293E3877F}"/>
              </a:ext>
            </a:extLst>
          </p:cNvPr>
          <p:cNvSpPr/>
          <p:nvPr/>
        </p:nvSpPr>
        <p:spPr>
          <a:xfrm>
            <a:off x="11152570" y="2126570"/>
            <a:ext cx="511628" cy="9907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55385C4-8644-C1A4-6B09-BBB1DF96B3D4}"/>
              </a:ext>
            </a:extLst>
          </p:cNvPr>
          <p:cNvSpPr txBox="1"/>
          <p:nvPr/>
        </p:nvSpPr>
        <p:spPr>
          <a:xfrm>
            <a:off x="10787898" y="1844621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FR4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D2CC60E-E164-C67C-B595-21B5A94E6455}"/>
              </a:ext>
            </a:extLst>
          </p:cNvPr>
          <p:cNvSpPr txBox="1"/>
          <p:nvPr/>
        </p:nvSpPr>
        <p:spPr>
          <a:xfrm>
            <a:off x="10337879" y="3463155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89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626E1D-4A53-2292-8399-50FD1EB48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CA29EF4-24E5-525B-D977-F2EC20F2E6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2521" y="735556"/>
                <a:ext cx="12059479" cy="5077192"/>
              </a:xfrm>
            </p:spPr>
            <p:txBody>
              <a:bodyPr>
                <a:noAutofit/>
              </a:bodyPr>
              <a:lstStyle/>
              <a:p>
                <a:pPr>
                  <a:buFont typeface="Wingdings" pitchFamily="2" charset="2"/>
                  <a:buChar char="Ø"/>
                </a:pPr>
                <a:r>
                  <a:rPr lang="en-US" sz="1800" b="1" dirty="0"/>
                  <a:t>Work done:</a:t>
                </a:r>
                <a:endParaRPr lang="en-US" sz="1800" dirty="0"/>
              </a:p>
              <a:p>
                <a:pPr lvl="1"/>
                <a:r>
                  <a:rPr lang="en-US" sz="1800" dirty="0"/>
                  <a:t>Numerical simulation conception to understand the formation of induction signals of all views</a:t>
                </a:r>
              </a:p>
              <a:p>
                <a:pPr lvl="1"/>
                <a:endParaRPr lang="en-US" sz="1800" dirty="0"/>
              </a:p>
              <a:p>
                <a:pPr lvl="1"/>
                <a:r>
                  <a:rPr lang="en-US" sz="1800" dirty="0" err="1"/>
                  <a:t>Coldbox’s</a:t>
                </a:r>
                <a:r>
                  <a:rPr lang="en-US" sz="1800" dirty="0"/>
                  <a:t> data extraction </a:t>
                </a:r>
                <a:r>
                  <a:rPr lang="en-US" sz="1800" dirty="0">
                    <a:sym typeface="Wingdings" pitchFamily="2" charset="2"/>
                  </a:rPr>
                  <a:t> </a:t>
                </a:r>
                <a:r>
                  <a:rPr lang="en-US" sz="1800" b="1" dirty="0">
                    <a:sym typeface="Wingdings" pitchFamily="2" charset="2"/>
                  </a:rPr>
                  <a:t>simulation is good agreement with this</a:t>
                </a:r>
              </a:p>
              <a:p>
                <a:pPr lvl="1"/>
                <a:endParaRPr lang="en-US" sz="1800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sz="1800" b="1" dirty="0"/>
                  <a:t>What’s next ?</a:t>
                </a:r>
              </a:p>
              <a:p>
                <a:pPr marL="457200" lvl="1" indent="0">
                  <a:buNone/>
                </a:pPr>
                <a:endParaRPr lang="en-US" sz="1800" dirty="0">
                  <a:sym typeface="Wingdings" pitchFamily="2" charset="2"/>
                </a:endParaRPr>
              </a:p>
              <a:p>
                <a:pPr lvl="1"/>
                <a:r>
                  <a:rPr lang="en-US" sz="1800" dirty="0">
                    <a:sym typeface="Wingdings" pitchFamily="2" charset="2"/>
                  </a:rPr>
                  <a:t>Keep working on the electron diffusion and the impact on the loss charge</a:t>
                </a:r>
              </a:p>
              <a:p>
                <a:pPr lvl="1"/>
                <a:endParaRPr lang="en-US" sz="1800" dirty="0">
                  <a:sym typeface="Wingdings" pitchFamily="2" charset="2"/>
                </a:endParaRPr>
              </a:p>
              <a:p>
                <a:pPr lvl="2">
                  <a:buFont typeface="Courier New" panose="02070309020205020404" pitchFamily="49" charset="0"/>
                  <a:buChar char="o"/>
                </a:pPr>
                <a:r>
                  <a:rPr lang="en-US" sz="1400" dirty="0">
                    <a:sym typeface="Wingdings" pitchFamily="2" charset="2"/>
                  </a:rPr>
                  <a:t>Same study with longitudinal diffusion</a:t>
                </a:r>
              </a:p>
              <a:p>
                <a:pPr lvl="2">
                  <a:buFont typeface="Courier New" panose="02070309020205020404" pitchFamily="49" charset="0"/>
                  <a:buChar char="o"/>
                </a:pPr>
                <a:r>
                  <a:rPr lang="en-US" sz="1400" dirty="0">
                    <a:sym typeface="Wingdings" pitchFamily="2" charset="2"/>
                  </a:rPr>
                  <a:t>Implement the drift field dependance 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fr-FR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1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400" b="0" i="1" smtClean="0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𝐷</m:t>
                                </m:r>
                              </m:sub>
                            </m:sSub>
                          </m:e>
                        </m:acc>
                        <m:r>
                          <a:rPr lang="fr-FR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, </m:t>
                        </m:r>
                        <m:r>
                          <a:rPr lang="fr-FR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e>
                    </m:d>
                  </m:oMath>
                </a14:m>
                <a:r>
                  <a:rPr lang="en-US" sz="1400" dirty="0">
                    <a:sym typeface="Wingdings" pitchFamily="2" charset="2"/>
                  </a:rPr>
                  <a:t>,</a:t>
                </a:r>
                <a:r>
                  <a:rPr lang="fr-FR" sz="140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fr-FR" sz="14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𝐷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  <m:d>
                      <m:dPr>
                        <m:ctrlPr>
                          <a:rPr lang="fr-FR" sz="1400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sz="14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fr-FR" sz="14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400" i="1">
                                    <a:latin typeface="Cambria Math" panose="02040503050406030204" pitchFamily="18" charset="0"/>
                                    <a:sym typeface="Wingdings" pitchFamily="2" charset="2"/>
                                  </a:rPr>
                                  <m:t>𝐷</m:t>
                                </m:r>
                              </m:sub>
                            </m:sSub>
                          </m:e>
                        </m:acc>
                        <m:r>
                          <a:rPr lang="fr-FR" sz="14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, 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e>
                    </m:d>
                  </m:oMath>
                </a14:m>
                <a:endParaRPr lang="en-US" sz="1400" dirty="0">
                  <a:sym typeface="Wingdings" pitchFamily="2" charset="2"/>
                </a:endParaRPr>
              </a:p>
              <a:p>
                <a:pPr lvl="1"/>
                <a:endParaRPr lang="en-US" sz="1800" dirty="0">
                  <a:sym typeface="Wingdings" pitchFamily="2" charset="2"/>
                </a:endParaRPr>
              </a:p>
              <a:p>
                <a:pPr lvl="1"/>
                <a:r>
                  <a:rPr lang="en-US" sz="1800" dirty="0">
                    <a:sym typeface="Wingdings" pitchFamily="2" charset="2"/>
                  </a:rPr>
                  <a:t>Implement the dielectric matrix to discriminate the change of medium (FR4 into </a:t>
                </a:r>
                <a:r>
                  <a:rPr lang="en-US" sz="1800" dirty="0" err="1">
                    <a:sym typeface="Wingdings" pitchFamily="2" charset="2"/>
                  </a:rPr>
                  <a:t>Ar</a:t>
                </a:r>
                <a:r>
                  <a:rPr lang="en-US" sz="1800" dirty="0">
                    <a:sym typeface="Wingdings" pitchFamily="2" charset="2"/>
                  </a:rPr>
                  <a:t> and vice versa)</a:t>
                </a:r>
              </a:p>
              <a:p>
                <a:pPr lvl="1"/>
                <a:endParaRPr lang="en-US" sz="1800" dirty="0">
                  <a:sym typeface="Wingdings" pitchFamily="2" charset="2"/>
                </a:endParaRPr>
              </a:p>
              <a:p>
                <a:pPr lvl="2">
                  <a:buFont typeface="Courier New" panose="02070309020205020404" pitchFamily="49" charset="0"/>
                  <a:buChar char="o"/>
                </a:pPr>
                <a:r>
                  <a:rPr lang="fr-FR" sz="1400" dirty="0"/>
                  <a:t>Solving </a:t>
                </a:r>
                <a:r>
                  <a:rPr lang="fr-FR" sz="1400" dirty="0" err="1"/>
                  <a:t>Generalized</a:t>
                </a:r>
                <a:r>
                  <a:rPr lang="fr-FR" sz="1400" dirty="0"/>
                  <a:t> </a:t>
                </a:r>
                <a:r>
                  <a:rPr lang="fr-FR" sz="1400" dirty="0" err="1"/>
                  <a:t>Poisson’s</a:t>
                </a:r>
                <a:r>
                  <a:rPr lang="fr-FR" sz="1400" dirty="0"/>
                  <a:t> </a:t>
                </a:r>
                <a:r>
                  <a:rPr lang="fr-FR" sz="1400" dirty="0" err="1"/>
                  <a:t>equation</a:t>
                </a:r>
                <a:r>
                  <a:rPr lang="fr-FR" sz="1400" dirty="0"/>
                  <a:t> in 3D:</a:t>
                </a:r>
                <a:br>
                  <a:rPr lang="fr-FR" sz="1400" dirty="0"/>
                </a:br>
                <a:br>
                  <a:rPr lang="fr-FR" sz="1400" dirty="0"/>
                </a:br>
                <a:r>
                  <a:rPr lang="fr-FR" sz="1400" dirty="0"/>
                  <a:t>	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4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fr-FR" sz="1400" b="0" i="0" dirty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.(</m:t>
                    </m:r>
                    <m:sSub>
                      <m:sSubPr>
                        <m:ctrlPr>
                          <a:rPr lang="fr-FR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1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fr-FR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sz="1400" b="0" i="0" dirty="0" smtClean="0">
                                <a:latin typeface="Cambria Math" panose="02040503050406030204" pitchFamily="18" charset="0"/>
                              </a:rPr>
                              <m:t>∇</m:t>
                            </m:r>
                          </m:e>
                        </m:acc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fr-FR" sz="1400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</m:d>
                    <m:r>
                      <a:rPr lang="fr-FR" sz="140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1400" dirty="0"/>
                  <a:t> (no source)</a:t>
                </a:r>
              </a:p>
              <a:p>
                <a:pPr lvl="1"/>
                <a:r>
                  <a:rPr lang="en-US" sz="1800" dirty="0"/>
                  <a:t>Extend the simulation in a bigger volume </a:t>
                </a:r>
                <a:r>
                  <a:rPr lang="en-US" sz="1800" dirty="0">
                    <a:sym typeface="Wingdings" pitchFamily="2" charset="2"/>
                  </a:rPr>
                  <a:t> track angle studies and position in the TPC </a:t>
                </a:r>
                <a:br>
                  <a:rPr lang="en-US" sz="1800" dirty="0">
                    <a:sym typeface="Wingdings" pitchFamily="2" charset="2"/>
                  </a:rPr>
                </a:br>
                <a:r>
                  <a:rPr lang="en-US" sz="1800" dirty="0">
                    <a:sym typeface="Wingdings" pitchFamily="2" charset="2"/>
                  </a:rPr>
                  <a:t>(boundary conditions)</a:t>
                </a:r>
              </a:p>
              <a:p>
                <a:pPr lvl="1"/>
                <a:endParaRPr lang="en-US" sz="1800" dirty="0">
                  <a:sym typeface="Wingdings" pitchFamily="2" charset="2"/>
                </a:endParaRPr>
              </a:p>
              <a:p>
                <a:pPr lvl="1"/>
                <a:endParaRPr lang="en-US" sz="1800" dirty="0">
                  <a:sym typeface="Wingdings" pitchFamily="2" charset="2"/>
                </a:endParaRPr>
              </a:p>
              <a:p>
                <a:pPr lvl="1"/>
                <a:endParaRPr lang="en-US" sz="1800" dirty="0"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0CA29EF4-24E5-525B-D977-F2EC20F2E6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2521" y="735556"/>
                <a:ext cx="12059479" cy="5077192"/>
              </a:xfrm>
              <a:blipFill>
                <a:blip r:embed="rId2"/>
                <a:stretch>
                  <a:fillRect l="-315" t="-1500" b="-13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D644C8-6215-E700-F562-B721E869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3B72A55-0F07-CAC1-CEDE-ADB0E75B1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94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BD3C3FA-A686-42FA-963D-80CA2133F5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" t="3334" r="22917" b="6922"/>
          <a:stretch/>
        </p:blipFill>
        <p:spPr>
          <a:xfrm>
            <a:off x="205396" y="3227668"/>
            <a:ext cx="3540584" cy="310267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B73BE2E-2503-A139-D2F0-794E2A61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perforated anode technology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6B353D-5857-9062-E728-5A8C18F0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36F8B83-808B-2D89-2068-AE2EA47D716A}"/>
              </a:ext>
            </a:extLst>
          </p:cNvPr>
          <p:cNvGrpSpPr/>
          <p:nvPr/>
        </p:nvGrpSpPr>
        <p:grpSpPr>
          <a:xfrm>
            <a:off x="3662499" y="3873992"/>
            <a:ext cx="2168650" cy="2456350"/>
            <a:chOff x="4813138" y="1093338"/>
            <a:chExt cx="2092730" cy="2540248"/>
          </a:xfrm>
        </p:grpSpPr>
        <p:pic>
          <p:nvPicPr>
            <p:cNvPr id="11" name="Google Shape;142;p19">
              <a:extLst>
                <a:ext uri="{FF2B5EF4-FFF2-40B4-BE49-F238E27FC236}">
                  <a16:creationId xmlns:a16="http://schemas.microsoft.com/office/drawing/2014/main" id="{121C3056-8660-7A59-313D-EF5CD16325E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7048" r="45533" b="17953"/>
            <a:stretch/>
          </p:blipFill>
          <p:spPr>
            <a:xfrm rot="10800000">
              <a:off x="5853670" y="1093338"/>
              <a:ext cx="1052198" cy="25402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3F8A33A-B659-A9F6-1F03-12F3F28FE904}"/>
                </a:ext>
              </a:extLst>
            </p:cNvPr>
            <p:cNvSpPr txBox="1"/>
            <p:nvPr/>
          </p:nvSpPr>
          <p:spPr>
            <a:xfrm>
              <a:off x="4813138" y="1835612"/>
              <a:ext cx="1301289" cy="222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r>
                <a:rPr lang="fr-FR" sz="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Collection : +1000V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336122F-39EF-C040-DCAD-E0A6EC19311F}"/>
                </a:ext>
              </a:extLst>
            </p:cNvPr>
            <p:cNvSpPr txBox="1"/>
            <p:nvPr/>
          </p:nvSpPr>
          <p:spPr>
            <a:xfrm>
              <a:off x="4963082" y="2154185"/>
              <a:ext cx="912965" cy="222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r>
                <a:rPr lang="fr-FR" sz="8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Induction2 : 0V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6B34AF7-BE39-D0B1-78EB-99A65621EE97}"/>
                </a:ext>
              </a:extLst>
            </p:cNvPr>
            <p:cNvSpPr txBox="1"/>
            <p:nvPr/>
          </p:nvSpPr>
          <p:spPr>
            <a:xfrm>
              <a:off x="4894412" y="2817429"/>
              <a:ext cx="1035232" cy="222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r>
                <a:rPr lang="fr-FR" sz="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Induction1 : -500V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C101C0-574E-BAA6-52B1-059F321A2DCA}"/>
                </a:ext>
              </a:extLst>
            </p:cNvPr>
            <p:cNvSpPr txBox="1"/>
            <p:nvPr/>
          </p:nvSpPr>
          <p:spPr>
            <a:xfrm>
              <a:off x="4963082" y="3162112"/>
              <a:ext cx="1001402" cy="2228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  <a:defRPr/>
              </a:pPr>
              <a:r>
                <a:rPr lang="fr-FR" sz="800" b="1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Shield : -1500V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B3F442F5-F0C8-3326-D0E8-6640043F9F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40" t="5835" r="6342" b="7366"/>
          <a:stretch/>
        </p:blipFill>
        <p:spPr>
          <a:xfrm>
            <a:off x="5962732" y="844239"/>
            <a:ext cx="2536551" cy="3162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1997FD1-10A9-0DD9-0DE6-4949EB272B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9453" r="8774" b="10138"/>
          <a:stretch/>
        </p:blipFill>
        <p:spPr>
          <a:xfrm>
            <a:off x="8628814" y="1061264"/>
            <a:ext cx="3563186" cy="5296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4B8D271-6533-0F27-CC88-7A22F3B6CB88}"/>
                  </a:ext>
                </a:extLst>
              </p:cNvPr>
              <p:cNvSpPr txBox="1"/>
              <p:nvPr/>
            </p:nvSpPr>
            <p:spPr>
              <a:xfrm>
                <a:off x="6858724" y="3909622"/>
                <a:ext cx="6230678" cy="50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=∫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𝑆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𝑑𝑡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m:oMathPara>
                </a14:m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4B8D271-6533-0F27-CC88-7A22F3B6C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724" y="3909622"/>
                <a:ext cx="6230678" cy="5018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5D388E3-1F17-53DE-879A-A44ECB7DA6F2}"/>
                  </a:ext>
                </a:extLst>
              </p:cNvPr>
              <p:cNvSpPr txBox="1"/>
              <p:nvPr/>
            </p:nvSpPr>
            <p:spPr>
              <a:xfrm>
                <a:off x="8006928" y="2090814"/>
                <a:ext cx="6230678" cy="501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=∫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𝑆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𝑑𝑡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m:oMathPara>
                </a14:m>
                <a:endParaRPr lang="fr-FR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5D388E3-1F17-53DE-879A-A44ECB7DA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6928" y="2090814"/>
                <a:ext cx="6230678" cy="5018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8166C62-3036-2297-BAC8-1B88DB17D6D0}"/>
              </a:ext>
            </a:extLst>
          </p:cNvPr>
          <p:cNvSpPr/>
          <p:nvPr/>
        </p:nvSpPr>
        <p:spPr>
          <a:xfrm>
            <a:off x="2501179" y="4378666"/>
            <a:ext cx="878516" cy="2999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277D2C-F19E-CA60-130D-C7F77003BFFE}"/>
              </a:ext>
            </a:extLst>
          </p:cNvPr>
          <p:cNvSpPr/>
          <p:nvPr/>
        </p:nvSpPr>
        <p:spPr>
          <a:xfrm>
            <a:off x="2477920" y="5064318"/>
            <a:ext cx="878516" cy="547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108C6CD-32D2-4D29-7694-0EE9E8142CE2}"/>
              </a:ext>
            </a:extLst>
          </p:cNvPr>
          <p:cNvSpPr txBox="1"/>
          <p:nvPr/>
        </p:nvSpPr>
        <p:spPr>
          <a:xfrm>
            <a:off x="-74793" y="773824"/>
            <a:ext cx="61707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Shield + 3 different charge readout layers: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Induction 1 (view 0)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strip orientation -30°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 axis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Induction  2 (view 1)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 strip orientation +30°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 axis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Collection (view 2)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– strip orientation 90°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wrt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 axis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A14D41F-D6F0-C0A3-0F64-169F36CB2BBC}"/>
              </a:ext>
            </a:extLst>
          </p:cNvPr>
          <p:cNvSpPr txBox="1"/>
          <p:nvPr/>
        </p:nvSpPr>
        <p:spPr>
          <a:xfrm>
            <a:off x="5768353" y="4092095"/>
            <a:ext cx="28625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Induction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views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Bipolar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1200"/>
              </a:spcAft>
              <a:buFont typeface="Wingdings" pitchFamily="2" charset="2"/>
              <a:buChar char="Ø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Collection </a:t>
            </a:r>
            <a:r>
              <a:rPr lang="fr-FR" b="1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Unipolar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signal</a:t>
            </a:r>
          </a:p>
          <a:p>
            <a:pPr lvl="1">
              <a:spcAft>
                <a:spcPts val="1200"/>
              </a:spcAft>
            </a:pPr>
            <a:r>
              <a:rPr lang="fr-FR" b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46EC52C-1EF0-FA8F-805E-BCD6894C6714}"/>
                  </a:ext>
                </a:extLst>
              </p:cNvPr>
              <p:cNvSpPr txBox="1"/>
              <p:nvPr/>
            </p:nvSpPr>
            <p:spPr>
              <a:xfrm>
                <a:off x="4444477" y="5702939"/>
                <a:ext cx="6230678" cy="5337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𝑐𝑜𝑙𝑙</m:t>
                          </m:r>
                        </m:sub>
                      </m:sSub>
                      <m:r>
                        <a:rPr lang="fr-FR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=∫</m:t>
                      </m:r>
                      <m:r>
                        <a:rPr lang="fr-FR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𝑆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𝑑𝑡</m:t>
                      </m:r>
                      <m:r>
                        <a:rPr lang="fr-FR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𝑁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  <m:r>
                        <a:rPr lang="fr-FR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𝑒</m:t>
                      </m:r>
                    </m:oMath>
                  </m:oMathPara>
                </a14:m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646EC52C-1EF0-FA8F-805E-BCD6894C6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477" y="5702939"/>
                <a:ext cx="6230678" cy="5337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32CE8E34-D676-4315-DFB6-0A36625D8A60}"/>
              </a:ext>
            </a:extLst>
          </p:cNvPr>
          <p:cNvSpPr/>
          <p:nvPr/>
        </p:nvSpPr>
        <p:spPr>
          <a:xfrm>
            <a:off x="8650193" y="1075418"/>
            <a:ext cx="676785" cy="138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C0D982-BEBA-02E9-1C2D-D6FDDECA57F3}"/>
              </a:ext>
            </a:extLst>
          </p:cNvPr>
          <p:cNvSpPr/>
          <p:nvPr/>
        </p:nvSpPr>
        <p:spPr>
          <a:xfrm>
            <a:off x="8654051" y="2820948"/>
            <a:ext cx="676785" cy="18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C6F4445-6426-8F54-9F6D-D52F05568B33}"/>
              </a:ext>
            </a:extLst>
          </p:cNvPr>
          <p:cNvSpPr/>
          <p:nvPr/>
        </p:nvSpPr>
        <p:spPr>
          <a:xfrm>
            <a:off x="8711438" y="4609710"/>
            <a:ext cx="676785" cy="18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C0EDCDE-59CF-9856-4F01-1041EDCC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FFA2A67-AFE3-9B3C-C3B5-C71A9D2BAB79}"/>
              </a:ext>
            </a:extLst>
          </p:cNvPr>
          <p:cNvSpPr txBox="1"/>
          <p:nvPr/>
        </p:nvSpPr>
        <p:spPr>
          <a:xfrm>
            <a:off x="8628813" y="735817"/>
            <a:ext cx="3563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 before convolution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02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766EDB-4208-95FC-6FB6-47F6D906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1" y="136525"/>
            <a:ext cx="11107481" cy="653460"/>
          </a:xfrm>
        </p:spPr>
        <p:txBody>
          <a:bodyPr>
            <a:normAutofit fontScale="90000"/>
          </a:bodyPr>
          <a:lstStyle/>
          <a:p>
            <a:r>
              <a:rPr lang="en-US" dirty="0"/>
              <a:t>Signal formation study on anodes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9148B3-DBCF-6215-65CE-0D95DD7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D89709-7168-BC7B-67CF-8450588265BD}"/>
              </a:ext>
            </a:extLst>
          </p:cNvPr>
          <p:cNvSpPr txBox="1"/>
          <p:nvPr/>
        </p:nvSpPr>
        <p:spPr>
          <a:xfrm>
            <a:off x="132521" y="882089"/>
            <a:ext cx="843773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Problematic: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of new anode technology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Important to know the deposited energy in the detector to measure the neutrino oscillation parameters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Important to reconstruct the particle tracks from collected charge </a:t>
            </a:r>
          </a:p>
        </p:txBody>
      </p:sp>
      <p:pic>
        <p:nvPicPr>
          <p:cNvPr id="7" name="Image 12" descr="Une image contenant table, meubles, billard, salle de billard&#10;&#10;Description générée automatiquement">
            <a:extLst>
              <a:ext uri="{FF2B5EF4-FFF2-40B4-BE49-F238E27FC236}">
                <a16:creationId xmlns:a16="http://schemas.microsoft.com/office/drawing/2014/main" id="{A22BDA0F-D615-568E-6B6F-F0B3DD648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419" y="789985"/>
            <a:ext cx="2922346" cy="389645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2FF6FC9-E5C8-A6E4-8980-9176923C3DBB}"/>
              </a:ext>
            </a:extLst>
          </p:cNvPr>
          <p:cNvSpPr txBox="1"/>
          <p:nvPr/>
        </p:nvSpPr>
        <p:spPr>
          <a:xfrm>
            <a:off x="9185181" y="4892551"/>
            <a:ext cx="2054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CRP assembly at CERN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BB8EB784-66C9-50FE-55D7-AC85DFEA9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BB595E-9175-540C-0941-86B41EC60483}"/>
              </a:ext>
            </a:extLst>
          </p:cNvPr>
          <p:cNvSpPr txBox="1"/>
          <p:nvPr/>
        </p:nvSpPr>
        <p:spPr>
          <a:xfrm>
            <a:off x="132521" y="3551090"/>
            <a:ext cx="758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My work: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6DA143-AA62-7F4D-7594-74F3D8F5C1FC}"/>
              </a:ext>
            </a:extLst>
          </p:cNvPr>
          <p:cNvSpPr txBox="1"/>
          <p:nvPr/>
        </p:nvSpPr>
        <p:spPr>
          <a:xfrm>
            <a:off x="132521" y="4207882"/>
            <a:ext cx="90229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Understanding the waveforms based on energy, track angle and position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Understanding the charge lost in the anodes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Estimate the different systematics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87115C-AE7D-80D9-294A-B2C4642908A4}"/>
              </a:ext>
            </a:extLst>
          </p:cNvPr>
          <p:cNvSpPr txBox="1"/>
          <p:nvPr/>
        </p:nvSpPr>
        <p:spPr>
          <a:xfrm>
            <a:off x="585788" y="5866797"/>
            <a:ext cx="7400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/>
              <a:t>Study of induced signal formation on the anode</a:t>
            </a:r>
          </a:p>
        </p:txBody>
      </p:sp>
    </p:spTree>
    <p:extLst>
      <p:ext uri="{BB962C8B-B14F-4D97-AF65-F5344CB8AC3E}">
        <p14:creationId xmlns:p14="http://schemas.microsoft.com/office/powerpoint/2010/main" val="381558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8E4036-47FE-B7BA-A92F-D4DC8BDC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136525"/>
            <a:ext cx="6517555" cy="653460"/>
          </a:xfrm>
        </p:spPr>
        <p:txBody>
          <a:bodyPr>
            <a:normAutofit fontScale="90000"/>
          </a:bodyPr>
          <a:lstStyle/>
          <a:p>
            <a:r>
              <a:rPr lang="en-US" dirty="0"/>
              <a:t>Modeling signal formation </a:t>
            </a:r>
          </a:p>
        </p:txBody>
      </p:sp>
      <p:sp>
        <p:nvSpPr>
          <p:cNvPr id="81" name="Rectangle : coins arrondis 80">
            <a:extLst>
              <a:ext uri="{FF2B5EF4-FFF2-40B4-BE49-F238E27FC236}">
                <a16:creationId xmlns:a16="http://schemas.microsoft.com/office/drawing/2014/main" id="{73F98E5B-A83E-1AC9-8325-7FDAF4840294}"/>
              </a:ext>
            </a:extLst>
          </p:cNvPr>
          <p:cNvSpPr/>
          <p:nvPr/>
        </p:nvSpPr>
        <p:spPr>
          <a:xfrm>
            <a:off x="7226247" y="-2369342"/>
            <a:ext cx="2155372" cy="1567543"/>
          </a:xfrm>
          <a:prstGeom prst="round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038EC8A2-B134-DD1E-077C-45351FC9EB56}"/>
              </a:ext>
            </a:extLst>
          </p:cNvPr>
          <p:cNvSpPr/>
          <p:nvPr/>
        </p:nvSpPr>
        <p:spPr>
          <a:xfrm>
            <a:off x="7464409" y="-2128354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C84CA392-E471-7E49-06CD-A0C26BACCA51}"/>
                  </a:ext>
                </a:extLst>
              </p:cNvPr>
              <p:cNvSpPr txBox="1"/>
              <p:nvPr/>
            </p:nvSpPr>
            <p:spPr>
              <a:xfrm>
                <a:off x="7412839" y="-2128354"/>
                <a:ext cx="4532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C84CA392-E471-7E49-06CD-A0C26BACC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39" y="-2128354"/>
                <a:ext cx="45320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Ellipse 83">
            <a:extLst>
              <a:ext uri="{FF2B5EF4-FFF2-40B4-BE49-F238E27FC236}">
                <a16:creationId xmlns:a16="http://schemas.microsoft.com/office/drawing/2014/main" id="{B210D94E-C5E8-E474-D68B-CD15055E0826}"/>
              </a:ext>
            </a:extLst>
          </p:cNvPr>
          <p:cNvSpPr/>
          <p:nvPr/>
        </p:nvSpPr>
        <p:spPr>
          <a:xfrm>
            <a:off x="8725650" y="-1442554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6941E155-A221-DE38-5F7A-0F8877C10DD1}"/>
                  </a:ext>
                </a:extLst>
              </p:cNvPr>
              <p:cNvSpPr txBox="1"/>
              <p:nvPr/>
            </p:nvSpPr>
            <p:spPr>
              <a:xfrm>
                <a:off x="8674080" y="-1451886"/>
                <a:ext cx="470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6941E155-A221-DE38-5F7A-0F8877C10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4080" y="-1451886"/>
                <a:ext cx="47070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Ellipse 89">
            <a:extLst>
              <a:ext uri="{FF2B5EF4-FFF2-40B4-BE49-F238E27FC236}">
                <a16:creationId xmlns:a16="http://schemas.microsoft.com/office/drawing/2014/main" id="{2D6A93EC-546C-69B2-F8D0-479C6E63F188}"/>
              </a:ext>
            </a:extLst>
          </p:cNvPr>
          <p:cNvSpPr/>
          <p:nvPr/>
        </p:nvSpPr>
        <p:spPr>
          <a:xfrm>
            <a:off x="8725650" y="-2133020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55752795-0897-53E6-52E4-B8AF3ADA3725}"/>
                  </a:ext>
                </a:extLst>
              </p:cNvPr>
              <p:cNvSpPr txBox="1"/>
              <p:nvPr/>
            </p:nvSpPr>
            <p:spPr>
              <a:xfrm>
                <a:off x="8674080" y="-2142352"/>
                <a:ext cx="458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1" name="ZoneTexte 90">
                <a:extLst>
                  <a:ext uri="{FF2B5EF4-FFF2-40B4-BE49-F238E27FC236}">
                    <a16:creationId xmlns:a16="http://schemas.microsoft.com/office/drawing/2014/main" id="{55752795-0897-53E6-52E4-B8AF3ADA3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4080" y="-2142352"/>
                <a:ext cx="4585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Ellipse 91">
            <a:extLst>
              <a:ext uri="{FF2B5EF4-FFF2-40B4-BE49-F238E27FC236}">
                <a16:creationId xmlns:a16="http://schemas.microsoft.com/office/drawing/2014/main" id="{EE50F3A7-C74F-D801-570A-04BA0E04FD64}"/>
              </a:ext>
            </a:extLst>
          </p:cNvPr>
          <p:cNvSpPr/>
          <p:nvPr/>
        </p:nvSpPr>
        <p:spPr>
          <a:xfrm>
            <a:off x="7464409" y="-1433222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54288CB7-A2BE-847A-8AFD-51D076C740C1}"/>
                  </a:ext>
                </a:extLst>
              </p:cNvPr>
              <p:cNvSpPr txBox="1"/>
              <p:nvPr/>
            </p:nvSpPr>
            <p:spPr>
              <a:xfrm>
                <a:off x="7412839" y="-1442554"/>
                <a:ext cx="470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54288CB7-A2BE-847A-8AFD-51D076C74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839" y="-1442554"/>
                <a:ext cx="4707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Ellipse 102">
            <a:extLst>
              <a:ext uri="{FF2B5EF4-FFF2-40B4-BE49-F238E27FC236}">
                <a16:creationId xmlns:a16="http://schemas.microsoft.com/office/drawing/2014/main" id="{05264A50-D5E2-FFA9-4612-A2CA091BE382}"/>
              </a:ext>
            </a:extLst>
          </p:cNvPr>
          <p:cNvSpPr/>
          <p:nvPr/>
        </p:nvSpPr>
        <p:spPr>
          <a:xfrm>
            <a:off x="8134330" y="-536416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4FEAF92B-CAB5-CC4C-0AC0-A87F0906E96A}"/>
                  </a:ext>
                </a:extLst>
              </p:cNvPr>
              <p:cNvSpPr txBox="1"/>
              <p:nvPr/>
            </p:nvSpPr>
            <p:spPr>
              <a:xfrm>
                <a:off x="8082760" y="-545748"/>
                <a:ext cx="470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4FEAF92B-CAB5-CC4C-0AC0-A87F0906E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2760" y="-545748"/>
                <a:ext cx="47070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5" name="Connecteur droit 104">
            <a:extLst>
              <a:ext uri="{FF2B5EF4-FFF2-40B4-BE49-F238E27FC236}">
                <a16:creationId xmlns:a16="http://schemas.microsoft.com/office/drawing/2014/main" id="{15D5312E-9E9B-8487-E5FD-38BE4316848C}"/>
              </a:ext>
            </a:extLst>
          </p:cNvPr>
          <p:cNvCxnSpPr/>
          <p:nvPr/>
        </p:nvCxnSpPr>
        <p:spPr>
          <a:xfrm flipH="1">
            <a:off x="8318113" y="-801799"/>
            <a:ext cx="0" cy="25605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Rectangle : coins arrondis 117">
            <a:extLst>
              <a:ext uri="{FF2B5EF4-FFF2-40B4-BE49-F238E27FC236}">
                <a16:creationId xmlns:a16="http://schemas.microsoft.com/office/drawing/2014/main" id="{8FAEA8BE-813D-CD36-CA3A-D3FE5B6E8BEA}"/>
              </a:ext>
            </a:extLst>
          </p:cNvPr>
          <p:cNvSpPr/>
          <p:nvPr/>
        </p:nvSpPr>
        <p:spPr>
          <a:xfrm>
            <a:off x="10208914" y="-2369342"/>
            <a:ext cx="2155372" cy="1567543"/>
          </a:xfrm>
          <a:prstGeom prst="round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B7C1FF72-2D7B-4DE8-E837-4E6E5F6C8D8D}"/>
              </a:ext>
            </a:extLst>
          </p:cNvPr>
          <p:cNvSpPr/>
          <p:nvPr/>
        </p:nvSpPr>
        <p:spPr>
          <a:xfrm>
            <a:off x="10447076" y="-2128354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014F25D6-A43E-7190-2CE2-85789FAB2F4A}"/>
              </a:ext>
            </a:extLst>
          </p:cNvPr>
          <p:cNvSpPr/>
          <p:nvPr/>
        </p:nvSpPr>
        <p:spPr>
          <a:xfrm>
            <a:off x="11708317" y="-1442554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Ellipse 122">
            <a:extLst>
              <a:ext uri="{FF2B5EF4-FFF2-40B4-BE49-F238E27FC236}">
                <a16:creationId xmlns:a16="http://schemas.microsoft.com/office/drawing/2014/main" id="{3B8E1618-8965-01AE-4950-5426C7EC7916}"/>
              </a:ext>
            </a:extLst>
          </p:cNvPr>
          <p:cNvSpPr/>
          <p:nvPr/>
        </p:nvSpPr>
        <p:spPr>
          <a:xfrm>
            <a:off x="11061600" y="-1675571"/>
            <a:ext cx="90000" cy="9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07B7EED1-537F-6694-818F-4663F5064888}"/>
              </a:ext>
            </a:extLst>
          </p:cNvPr>
          <p:cNvCxnSpPr>
            <a:stCxn id="123" idx="6"/>
          </p:cNvCxnSpPr>
          <p:nvPr/>
        </p:nvCxnSpPr>
        <p:spPr>
          <a:xfrm>
            <a:off x="11151600" y="-1630571"/>
            <a:ext cx="3150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ZoneTexte 124">
                <a:extLst>
                  <a:ext uri="{FF2B5EF4-FFF2-40B4-BE49-F238E27FC236}">
                    <a16:creationId xmlns:a16="http://schemas.microsoft.com/office/drawing/2014/main" id="{80431266-C1AE-BCEB-9228-19E3CA182263}"/>
                  </a:ext>
                </a:extLst>
              </p:cNvPr>
              <p:cNvSpPr txBox="1"/>
              <p:nvPr/>
            </p:nvSpPr>
            <p:spPr>
              <a:xfrm>
                <a:off x="11106600" y="-1847181"/>
                <a:ext cx="37147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25" name="ZoneTexte 124">
                <a:extLst>
                  <a:ext uri="{FF2B5EF4-FFF2-40B4-BE49-F238E27FC236}">
                    <a16:creationId xmlns:a16="http://schemas.microsoft.com/office/drawing/2014/main" id="{80431266-C1AE-BCEB-9228-19E3CA182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6600" y="-1847181"/>
                <a:ext cx="371475" cy="261610"/>
              </a:xfrm>
              <a:prstGeom prst="rect">
                <a:avLst/>
              </a:prstGeom>
              <a:blipFill>
                <a:blip r:embed="rId8"/>
                <a:stretch>
                  <a:fillRect t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ZoneTexte 125">
                <a:extLst>
                  <a:ext uri="{FF2B5EF4-FFF2-40B4-BE49-F238E27FC236}">
                    <a16:creationId xmlns:a16="http://schemas.microsoft.com/office/drawing/2014/main" id="{22454B06-C686-52A5-24F0-462036E18EE3}"/>
                  </a:ext>
                </a:extLst>
              </p:cNvPr>
              <p:cNvSpPr txBox="1"/>
              <p:nvPr/>
            </p:nvSpPr>
            <p:spPr>
              <a:xfrm>
                <a:off x="10906726" y="-1644037"/>
                <a:ext cx="37147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26" name="ZoneTexte 125">
                <a:extLst>
                  <a:ext uri="{FF2B5EF4-FFF2-40B4-BE49-F238E27FC236}">
                    <a16:creationId xmlns:a16="http://schemas.microsoft.com/office/drawing/2014/main" id="{22454B06-C686-52A5-24F0-462036E18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6726" y="-1644037"/>
                <a:ext cx="371475" cy="2616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Ellipse 126">
            <a:extLst>
              <a:ext uri="{FF2B5EF4-FFF2-40B4-BE49-F238E27FC236}">
                <a16:creationId xmlns:a16="http://schemas.microsoft.com/office/drawing/2014/main" id="{0783143D-FC3F-8C78-0603-5FB2308E6835}"/>
              </a:ext>
            </a:extLst>
          </p:cNvPr>
          <p:cNvSpPr/>
          <p:nvPr/>
        </p:nvSpPr>
        <p:spPr>
          <a:xfrm>
            <a:off x="11708317" y="-2133020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Ellipse 128">
            <a:extLst>
              <a:ext uri="{FF2B5EF4-FFF2-40B4-BE49-F238E27FC236}">
                <a16:creationId xmlns:a16="http://schemas.microsoft.com/office/drawing/2014/main" id="{D4E20B27-1146-E4C3-9164-86350EC7535E}"/>
              </a:ext>
            </a:extLst>
          </p:cNvPr>
          <p:cNvSpPr/>
          <p:nvPr/>
        </p:nvSpPr>
        <p:spPr>
          <a:xfrm>
            <a:off x="10447076" y="-1433222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5" name="Image 134">
            <a:extLst>
              <a:ext uri="{FF2B5EF4-FFF2-40B4-BE49-F238E27FC236}">
                <a16:creationId xmlns:a16="http://schemas.microsoft.com/office/drawing/2014/main" id="{9448E522-DFF0-2663-9905-801B3CEE0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50050" y="-775525"/>
            <a:ext cx="673100" cy="599109"/>
          </a:xfrm>
          <a:prstGeom prst="rect">
            <a:avLst/>
          </a:prstGeom>
        </p:spPr>
      </p:pic>
      <p:sp>
        <p:nvSpPr>
          <p:cNvPr id="136" name="ZoneTexte 135">
            <a:extLst>
              <a:ext uri="{FF2B5EF4-FFF2-40B4-BE49-F238E27FC236}">
                <a16:creationId xmlns:a16="http://schemas.microsoft.com/office/drawing/2014/main" id="{F8FC3667-CF6F-C03A-AC20-6A745330086F}"/>
              </a:ext>
            </a:extLst>
          </p:cNvPr>
          <p:cNvSpPr txBox="1"/>
          <p:nvPr/>
        </p:nvSpPr>
        <p:spPr>
          <a:xfrm>
            <a:off x="7025658" y="-2874433"/>
            <a:ext cx="2521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Superposition principle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ZoneTexte 137">
                <a:extLst>
                  <a:ext uri="{FF2B5EF4-FFF2-40B4-BE49-F238E27FC236}">
                    <a16:creationId xmlns:a16="http://schemas.microsoft.com/office/drawing/2014/main" id="{3B17A9E7-6C55-02EA-3236-620A749B3B5C}"/>
                  </a:ext>
                </a:extLst>
              </p:cNvPr>
              <p:cNvSpPr txBox="1"/>
              <p:nvPr/>
            </p:nvSpPr>
            <p:spPr>
              <a:xfrm>
                <a:off x="8098812" y="-1332756"/>
                <a:ext cx="311426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8" name="ZoneTexte 137">
                <a:extLst>
                  <a:ext uri="{FF2B5EF4-FFF2-40B4-BE49-F238E27FC236}">
                    <a16:creationId xmlns:a16="http://schemas.microsoft.com/office/drawing/2014/main" id="{3B17A9E7-6C55-02EA-3236-620A749B3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12" y="-1332756"/>
                <a:ext cx="311426" cy="402931"/>
              </a:xfrm>
              <a:prstGeom prst="rect">
                <a:avLst/>
              </a:prstGeom>
              <a:blipFill>
                <a:blip r:embed="rId11"/>
                <a:stretch>
                  <a:fillRect r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9309C644-1892-75A2-0CD8-711B90973666}"/>
                  </a:ext>
                </a:extLst>
              </p:cNvPr>
              <p:cNvSpPr txBox="1"/>
              <p:nvPr/>
            </p:nvSpPr>
            <p:spPr>
              <a:xfrm>
                <a:off x="11081479" y="-1332756"/>
                <a:ext cx="311426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0" name="ZoneTexte 139">
                <a:extLst>
                  <a:ext uri="{FF2B5EF4-FFF2-40B4-BE49-F238E27FC236}">
                    <a16:creationId xmlns:a16="http://schemas.microsoft.com/office/drawing/2014/main" id="{9309C644-1892-75A2-0CD8-711B90973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1479" y="-1332756"/>
                <a:ext cx="311426" cy="402931"/>
              </a:xfrm>
              <a:prstGeom prst="rect">
                <a:avLst/>
              </a:prstGeom>
              <a:blipFill>
                <a:blip r:embed="rId12"/>
                <a:stretch>
                  <a:fillRect r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Égal 140">
            <a:extLst>
              <a:ext uri="{FF2B5EF4-FFF2-40B4-BE49-F238E27FC236}">
                <a16:creationId xmlns:a16="http://schemas.microsoft.com/office/drawing/2014/main" id="{AAB99829-FC99-33BE-1051-CFAA4777F43E}"/>
              </a:ext>
            </a:extLst>
          </p:cNvPr>
          <p:cNvSpPr/>
          <p:nvPr/>
        </p:nvSpPr>
        <p:spPr>
          <a:xfrm>
            <a:off x="6510818" y="-1802142"/>
            <a:ext cx="596348" cy="426266"/>
          </a:xfrm>
          <a:prstGeom prst="mathEqual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Plus 142">
            <a:extLst>
              <a:ext uri="{FF2B5EF4-FFF2-40B4-BE49-F238E27FC236}">
                <a16:creationId xmlns:a16="http://schemas.microsoft.com/office/drawing/2014/main" id="{E5F9CA74-D697-E710-C456-9ABD11B96A92}"/>
              </a:ext>
            </a:extLst>
          </p:cNvPr>
          <p:cNvSpPr/>
          <p:nvPr/>
        </p:nvSpPr>
        <p:spPr>
          <a:xfrm>
            <a:off x="9467789" y="-1919778"/>
            <a:ext cx="652812" cy="668989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C139343A-C945-DBB3-C2F4-D5E0D425AD0C}"/>
                  </a:ext>
                </a:extLst>
              </p:cNvPr>
              <p:cNvSpPr txBox="1"/>
              <p:nvPr/>
            </p:nvSpPr>
            <p:spPr>
              <a:xfrm>
                <a:off x="-219999" y="-1837271"/>
                <a:ext cx="4184927" cy="7641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𝜖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acc>
                                <m:accPr>
                                  <m:chr m:val="⃗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∮"/>
                                  <m:limLoc m:val="undOvr"/>
                                  <m:subHide m:val="on"/>
                                  <m:supHide m:val="on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. 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𝑆</m:t>
                                          </m:r>
                                        </m:e>
                                        <m:sub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nary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4" name="ZoneTexte 143">
                <a:extLst>
                  <a:ext uri="{FF2B5EF4-FFF2-40B4-BE49-F238E27FC236}">
                    <a16:creationId xmlns:a16="http://schemas.microsoft.com/office/drawing/2014/main" id="{C139343A-C945-DBB3-C2F4-D5E0D425A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9999" y="-1837271"/>
                <a:ext cx="4184927" cy="764120"/>
              </a:xfrm>
              <a:prstGeom prst="rect">
                <a:avLst/>
              </a:prstGeom>
              <a:blipFill>
                <a:blip r:embed="rId13"/>
                <a:stretch>
                  <a:fillRect l="-6364" t="-142623" b="-20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5254DAF4-8F40-069C-BA59-57AB2159B13A}"/>
              </a:ext>
            </a:extLst>
          </p:cNvPr>
          <p:cNvCxnSpPr>
            <a:stCxn id="119" idx="2"/>
          </p:cNvCxnSpPr>
          <p:nvPr/>
        </p:nvCxnSpPr>
        <p:spPr>
          <a:xfrm flipH="1">
            <a:off x="10208914" y="-1948354"/>
            <a:ext cx="2381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Connecteur droit 146">
            <a:extLst>
              <a:ext uri="{FF2B5EF4-FFF2-40B4-BE49-F238E27FC236}">
                <a16:creationId xmlns:a16="http://schemas.microsoft.com/office/drawing/2014/main" id="{0902E689-DDEA-C6DC-CA26-1B3756587CCB}"/>
              </a:ext>
            </a:extLst>
          </p:cNvPr>
          <p:cNvCxnSpPr/>
          <p:nvPr/>
        </p:nvCxnSpPr>
        <p:spPr>
          <a:xfrm flipH="1">
            <a:off x="12068317" y="-1962188"/>
            <a:ext cx="2381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Connecteur droit 147">
            <a:extLst>
              <a:ext uri="{FF2B5EF4-FFF2-40B4-BE49-F238E27FC236}">
                <a16:creationId xmlns:a16="http://schemas.microsoft.com/office/drawing/2014/main" id="{D18CA775-94C1-9D47-5D2B-6536E6C9A552}"/>
              </a:ext>
            </a:extLst>
          </p:cNvPr>
          <p:cNvCxnSpPr/>
          <p:nvPr/>
        </p:nvCxnSpPr>
        <p:spPr>
          <a:xfrm flipH="1">
            <a:off x="10208914" y="-1250789"/>
            <a:ext cx="2381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Connecteur droit 148">
            <a:extLst>
              <a:ext uri="{FF2B5EF4-FFF2-40B4-BE49-F238E27FC236}">
                <a16:creationId xmlns:a16="http://schemas.microsoft.com/office/drawing/2014/main" id="{C5CB71F6-A9C0-FEB5-E122-986E28B0FED2}"/>
              </a:ext>
            </a:extLst>
          </p:cNvPr>
          <p:cNvCxnSpPr/>
          <p:nvPr/>
        </p:nvCxnSpPr>
        <p:spPr>
          <a:xfrm flipH="1">
            <a:off x="12068317" y="-1267220"/>
            <a:ext cx="2381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3" name="Rectangle : coins arrondis 222">
            <a:extLst>
              <a:ext uri="{FF2B5EF4-FFF2-40B4-BE49-F238E27FC236}">
                <a16:creationId xmlns:a16="http://schemas.microsoft.com/office/drawing/2014/main" id="{C3751203-02FE-4C25-EB62-0F58B040117A}"/>
              </a:ext>
            </a:extLst>
          </p:cNvPr>
          <p:cNvSpPr/>
          <p:nvPr/>
        </p:nvSpPr>
        <p:spPr>
          <a:xfrm>
            <a:off x="4280340" y="-2369342"/>
            <a:ext cx="2155372" cy="1567543"/>
          </a:xfrm>
          <a:prstGeom prst="round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Ellipse 223">
            <a:extLst>
              <a:ext uri="{FF2B5EF4-FFF2-40B4-BE49-F238E27FC236}">
                <a16:creationId xmlns:a16="http://schemas.microsoft.com/office/drawing/2014/main" id="{66F2AA66-E8EF-72AB-23CD-00F1B272FAA6}"/>
              </a:ext>
            </a:extLst>
          </p:cNvPr>
          <p:cNvSpPr/>
          <p:nvPr/>
        </p:nvSpPr>
        <p:spPr>
          <a:xfrm>
            <a:off x="4518502" y="-2128354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ZoneTexte 224">
                <a:extLst>
                  <a:ext uri="{FF2B5EF4-FFF2-40B4-BE49-F238E27FC236}">
                    <a16:creationId xmlns:a16="http://schemas.microsoft.com/office/drawing/2014/main" id="{A766AAB9-4B47-D322-CF72-C115FC76E462}"/>
                  </a:ext>
                </a:extLst>
              </p:cNvPr>
              <p:cNvSpPr txBox="1"/>
              <p:nvPr/>
            </p:nvSpPr>
            <p:spPr>
              <a:xfrm>
                <a:off x="4466932" y="-2128354"/>
                <a:ext cx="4532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5" name="ZoneTexte 224">
                <a:extLst>
                  <a:ext uri="{FF2B5EF4-FFF2-40B4-BE49-F238E27FC236}">
                    <a16:creationId xmlns:a16="http://schemas.microsoft.com/office/drawing/2014/main" id="{A766AAB9-4B47-D322-CF72-C115FC76E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932" y="-2128354"/>
                <a:ext cx="45320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6" name="Ellipse 225">
            <a:extLst>
              <a:ext uri="{FF2B5EF4-FFF2-40B4-BE49-F238E27FC236}">
                <a16:creationId xmlns:a16="http://schemas.microsoft.com/office/drawing/2014/main" id="{54D19118-4B23-666B-2BF6-135BDE3C369F}"/>
              </a:ext>
            </a:extLst>
          </p:cNvPr>
          <p:cNvSpPr/>
          <p:nvPr/>
        </p:nvSpPr>
        <p:spPr>
          <a:xfrm>
            <a:off x="5779743" y="-1442554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ZoneTexte 226">
                <a:extLst>
                  <a:ext uri="{FF2B5EF4-FFF2-40B4-BE49-F238E27FC236}">
                    <a16:creationId xmlns:a16="http://schemas.microsoft.com/office/drawing/2014/main" id="{6D62E64A-2C64-4902-9534-749E14DBC2BD}"/>
                  </a:ext>
                </a:extLst>
              </p:cNvPr>
              <p:cNvSpPr txBox="1"/>
              <p:nvPr/>
            </p:nvSpPr>
            <p:spPr>
              <a:xfrm>
                <a:off x="5728173" y="-1451886"/>
                <a:ext cx="470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7" name="ZoneTexte 226">
                <a:extLst>
                  <a:ext uri="{FF2B5EF4-FFF2-40B4-BE49-F238E27FC236}">
                    <a16:creationId xmlns:a16="http://schemas.microsoft.com/office/drawing/2014/main" id="{6D62E64A-2C64-4902-9534-749E14DBC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73" y="-1451886"/>
                <a:ext cx="470706" cy="36933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8" name="Ellipse 227">
            <a:extLst>
              <a:ext uri="{FF2B5EF4-FFF2-40B4-BE49-F238E27FC236}">
                <a16:creationId xmlns:a16="http://schemas.microsoft.com/office/drawing/2014/main" id="{B1C67FB6-45DC-8071-E634-2D256D137EA4}"/>
              </a:ext>
            </a:extLst>
          </p:cNvPr>
          <p:cNvSpPr/>
          <p:nvPr/>
        </p:nvSpPr>
        <p:spPr>
          <a:xfrm>
            <a:off x="5133026" y="-1675571"/>
            <a:ext cx="90000" cy="9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9" name="Connecteur droit avec flèche 228">
            <a:extLst>
              <a:ext uri="{FF2B5EF4-FFF2-40B4-BE49-F238E27FC236}">
                <a16:creationId xmlns:a16="http://schemas.microsoft.com/office/drawing/2014/main" id="{FE61000B-8004-7B1E-2087-E74A6104606C}"/>
              </a:ext>
            </a:extLst>
          </p:cNvPr>
          <p:cNvCxnSpPr>
            <a:stCxn id="228" idx="6"/>
          </p:cNvCxnSpPr>
          <p:nvPr/>
        </p:nvCxnSpPr>
        <p:spPr>
          <a:xfrm>
            <a:off x="5223026" y="-1630571"/>
            <a:ext cx="3150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ZoneTexte 229">
                <a:extLst>
                  <a:ext uri="{FF2B5EF4-FFF2-40B4-BE49-F238E27FC236}">
                    <a16:creationId xmlns:a16="http://schemas.microsoft.com/office/drawing/2014/main" id="{EC26304E-AAA3-C6FA-8727-D54028F97CB8}"/>
                  </a:ext>
                </a:extLst>
              </p:cNvPr>
              <p:cNvSpPr txBox="1"/>
              <p:nvPr/>
            </p:nvSpPr>
            <p:spPr>
              <a:xfrm>
                <a:off x="5178026" y="-1847181"/>
                <a:ext cx="37147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1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30" name="ZoneTexte 229">
                <a:extLst>
                  <a:ext uri="{FF2B5EF4-FFF2-40B4-BE49-F238E27FC236}">
                    <a16:creationId xmlns:a16="http://schemas.microsoft.com/office/drawing/2014/main" id="{EC26304E-AAA3-C6FA-8727-D54028F97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026" y="-1847181"/>
                <a:ext cx="371475" cy="261610"/>
              </a:xfrm>
              <a:prstGeom prst="rect">
                <a:avLst/>
              </a:prstGeom>
              <a:blipFill>
                <a:blip r:embed="rId28"/>
                <a:stretch>
                  <a:fillRect t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1" name="ZoneTexte 230">
                <a:extLst>
                  <a:ext uri="{FF2B5EF4-FFF2-40B4-BE49-F238E27FC236}">
                    <a16:creationId xmlns:a16="http://schemas.microsoft.com/office/drawing/2014/main" id="{5BBE376E-2D92-687C-D63D-D1ED87765ADC}"/>
                  </a:ext>
                </a:extLst>
              </p:cNvPr>
              <p:cNvSpPr txBox="1"/>
              <p:nvPr/>
            </p:nvSpPr>
            <p:spPr>
              <a:xfrm>
                <a:off x="4978152" y="-1644037"/>
                <a:ext cx="37147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1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31" name="ZoneTexte 230">
                <a:extLst>
                  <a:ext uri="{FF2B5EF4-FFF2-40B4-BE49-F238E27FC236}">
                    <a16:creationId xmlns:a16="http://schemas.microsoft.com/office/drawing/2014/main" id="{5BBE376E-2D92-687C-D63D-D1ED87765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152" y="-1644037"/>
                <a:ext cx="371475" cy="261610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2" name="Ellipse 231">
            <a:extLst>
              <a:ext uri="{FF2B5EF4-FFF2-40B4-BE49-F238E27FC236}">
                <a16:creationId xmlns:a16="http://schemas.microsoft.com/office/drawing/2014/main" id="{07FBD90B-9E2D-64BC-E5CA-C55FE16AAB16}"/>
              </a:ext>
            </a:extLst>
          </p:cNvPr>
          <p:cNvSpPr/>
          <p:nvPr/>
        </p:nvSpPr>
        <p:spPr>
          <a:xfrm>
            <a:off x="5779743" y="-2133020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3" name="ZoneTexte 232">
                <a:extLst>
                  <a:ext uri="{FF2B5EF4-FFF2-40B4-BE49-F238E27FC236}">
                    <a16:creationId xmlns:a16="http://schemas.microsoft.com/office/drawing/2014/main" id="{B385B3F7-E0B3-C59E-EF73-644CBB31E967}"/>
                  </a:ext>
                </a:extLst>
              </p:cNvPr>
              <p:cNvSpPr txBox="1"/>
              <p:nvPr/>
            </p:nvSpPr>
            <p:spPr>
              <a:xfrm>
                <a:off x="5728173" y="-2142352"/>
                <a:ext cx="4585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3" name="ZoneTexte 232">
                <a:extLst>
                  <a:ext uri="{FF2B5EF4-FFF2-40B4-BE49-F238E27FC236}">
                    <a16:creationId xmlns:a16="http://schemas.microsoft.com/office/drawing/2014/main" id="{B385B3F7-E0B3-C59E-EF73-644CBB31E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73" y="-2142352"/>
                <a:ext cx="4585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4" name="Ellipse 233">
            <a:extLst>
              <a:ext uri="{FF2B5EF4-FFF2-40B4-BE49-F238E27FC236}">
                <a16:creationId xmlns:a16="http://schemas.microsoft.com/office/drawing/2014/main" id="{D6DE7471-5CFF-F2C0-2878-858B88DB8178}"/>
              </a:ext>
            </a:extLst>
          </p:cNvPr>
          <p:cNvSpPr/>
          <p:nvPr/>
        </p:nvSpPr>
        <p:spPr>
          <a:xfrm>
            <a:off x="4518502" y="-1433222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ZoneTexte 234">
                <a:extLst>
                  <a:ext uri="{FF2B5EF4-FFF2-40B4-BE49-F238E27FC236}">
                    <a16:creationId xmlns:a16="http://schemas.microsoft.com/office/drawing/2014/main" id="{AB6D4B8E-29CA-1844-52F3-FDE916400608}"/>
                  </a:ext>
                </a:extLst>
              </p:cNvPr>
              <p:cNvSpPr txBox="1"/>
              <p:nvPr/>
            </p:nvSpPr>
            <p:spPr>
              <a:xfrm>
                <a:off x="4466932" y="-1442554"/>
                <a:ext cx="470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5" name="ZoneTexte 234">
                <a:extLst>
                  <a:ext uri="{FF2B5EF4-FFF2-40B4-BE49-F238E27FC236}">
                    <a16:creationId xmlns:a16="http://schemas.microsoft.com/office/drawing/2014/main" id="{AB6D4B8E-29CA-1844-52F3-FDE916400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932" y="-1442554"/>
                <a:ext cx="47070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6" name="Ellipse 235">
            <a:extLst>
              <a:ext uri="{FF2B5EF4-FFF2-40B4-BE49-F238E27FC236}">
                <a16:creationId xmlns:a16="http://schemas.microsoft.com/office/drawing/2014/main" id="{C00AAFEB-AF8D-A05F-41AA-2D25C2F33D91}"/>
              </a:ext>
            </a:extLst>
          </p:cNvPr>
          <p:cNvSpPr/>
          <p:nvPr/>
        </p:nvSpPr>
        <p:spPr>
          <a:xfrm>
            <a:off x="5165843" y="-536416"/>
            <a:ext cx="360000" cy="36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ZoneTexte 236">
                <a:extLst>
                  <a:ext uri="{FF2B5EF4-FFF2-40B4-BE49-F238E27FC236}">
                    <a16:creationId xmlns:a16="http://schemas.microsoft.com/office/drawing/2014/main" id="{FBDA8FA8-3217-15A4-84E3-2B4488015BD2}"/>
                  </a:ext>
                </a:extLst>
              </p:cNvPr>
              <p:cNvSpPr txBox="1"/>
              <p:nvPr/>
            </p:nvSpPr>
            <p:spPr>
              <a:xfrm>
                <a:off x="5114273" y="-545748"/>
                <a:ext cx="470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7" name="ZoneTexte 236">
                <a:extLst>
                  <a:ext uri="{FF2B5EF4-FFF2-40B4-BE49-F238E27FC236}">
                    <a16:creationId xmlns:a16="http://schemas.microsoft.com/office/drawing/2014/main" id="{FBDA8FA8-3217-15A4-84E3-2B4488015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273" y="-545748"/>
                <a:ext cx="470706" cy="36933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8" name="Connecteur droit 237">
            <a:extLst>
              <a:ext uri="{FF2B5EF4-FFF2-40B4-BE49-F238E27FC236}">
                <a16:creationId xmlns:a16="http://schemas.microsoft.com/office/drawing/2014/main" id="{D7DCDEC7-E5AE-EDC5-F41E-8DA8765AED74}"/>
              </a:ext>
            </a:extLst>
          </p:cNvPr>
          <p:cNvCxnSpPr>
            <a:stCxn id="223" idx="2"/>
          </p:cNvCxnSpPr>
          <p:nvPr/>
        </p:nvCxnSpPr>
        <p:spPr>
          <a:xfrm flipH="1">
            <a:off x="5349626" y="-801799"/>
            <a:ext cx="0" cy="25605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ZoneTexte 238">
                <a:extLst>
                  <a:ext uri="{FF2B5EF4-FFF2-40B4-BE49-F238E27FC236}">
                    <a16:creationId xmlns:a16="http://schemas.microsoft.com/office/drawing/2014/main" id="{E8142AAA-8B75-285F-E6CF-983228039F99}"/>
                  </a:ext>
                </a:extLst>
              </p:cNvPr>
              <p:cNvSpPr txBox="1"/>
              <p:nvPr/>
            </p:nvSpPr>
            <p:spPr>
              <a:xfrm>
                <a:off x="5187748" y="-1332756"/>
                <a:ext cx="311426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9" name="ZoneTexte 238">
                <a:extLst>
                  <a:ext uri="{FF2B5EF4-FFF2-40B4-BE49-F238E27FC236}">
                    <a16:creationId xmlns:a16="http://schemas.microsoft.com/office/drawing/2014/main" id="{E8142AAA-8B75-285F-E6CF-983228039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7748" y="-1332756"/>
                <a:ext cx="311426" cy="402931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103A4D5F-0D07-A995-59FD-868C6B585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5FC330-4C14-BDE0-AB44-D97AB7FBADAA}"/>
              </a:ext>
            </a:extLst>
          </p:cNvPr>
          <p:cNvSpPr txBox="1"/>
          <p:nvPr/>
        </p:nvSpPr>
        <p:spPr>
          <a:xfrm>
            <a:off x="0" y="802012"/>
            <a:ext cx="504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Shockley-Ramo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theorem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D1F24F9-2463-EDC8-E107-9162F81A7C82}"/>
                  </a:ext>
                </a:extLst>
              </p:cNvPr>
              <p:cNvSpPr txBox="1"/>
              <p:nvPr/>
            </p:nvSpPr>
            <p:spPr>
              <a:xfrm>
                <a:off x="0" y="2086490"/>
                <a:ext cx="5727701" cy="6799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Weighting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𝑤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virtual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field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defined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when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fr-FR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reading</a:t>
                </a: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strip</a:t>
                </a: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equal</a:t>
                </a: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 V 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all </a:t>
                </a:r>
                <a:r>
                  <a:rPr lang="fr-FR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others</a:t>
                </a: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fixed</a:t>
                </a: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to 0 V</a:t>
                </a:r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D1F24F9-2463-EDC8-E107-9162F81A7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86490"/>
                <a:ext cx="5727701" cy="679930"/>
              </a:xfrm>
              <a:prstGeom prst="rect">
                <a:avLst/>
              </a:prstGeom>
              <a:blipFill>
                <a:blip r:embed="rId32"/>
                <a:stretch>
                  <a:fillRect l="-664" r="-885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07F9EF3-C850-D029-A159-77226FA4D21C}"/>
                  </a:ext>
                </a:extLst>
              </p:cNvPr>
              <p:cNvSpPr txBox="1"/>
              <p:nvPr/>
            </p:nvSpPr>
            <p:spPr>
              <a:xfrm>
                <a:off x="5380526" y="3895750"/>
                <a:ext cx="3599305" cy="6799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: geometry factor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dirty="0"/>
                  <a:t>: physics factor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07F9EF3-C850-D029-A159-77226FA4D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0526" y="3895750"/>
                <a:ext cx="3599305" cy="679930"/>
              </a:xfrm>
              <a:prstGeom prst="rect">
                <a:avLst/>
              </a:prstGeom>
              <a:blipFill>
                <a:blip r:embed="rId33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ccolade ouvrante 10">
            <a:extLst>
              <a:ext uri="{FF2B5EF4-FFF2-40B4-BE49-F238E27FC236}">
                <a16:creationId xmlns:a16="http://schemas.microsoft.com/office/drawing/2014/main" id="{BD53EB4A-BDC3-04C2-E5D5-ACED00D9CF20}"/>
              </a:ext>
            </a:extLst>
          </p:cNvPr>
          <p:cNvSpPr/>
          <p:nvPr/>
        </p:nvSpPr>
        <p:spPr>
          <a:xfrm>
            <a:off x="5240962" y="3895750"/>
            <a:ext cx="234127" cy="764714"/>
          </a:xfrm>
          <a:prstGeom prst="leftBrace">
            <a:avLst>
              <a:gd name="adj1" fmla="val 24795"/>
              <a:gd name="adj2" fmla="val 48929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9D54A34-BF07-454B-8E06-64B8122A9D3C}"/>
                  </a:ext>
                </a:extLst>
              </p:cNvPr>
              <p:cNvSpPr txBox="1"/>
              <p:nvPr/>
            </p:nvSpPr>
            <p:spPr>
              <a:xfrm>
                <a:off x="1294716" y="1404282"/>
                <a:ext cx="2832314" cy="552331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 .</m:t>
                      </m:r>
                      <m:sSub>
                        <m:sSub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32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9D54A34-BF07-454B-8E06-64B8122A9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716" y="1404282"/>
                <a:ext cx="2832314" cy="552331"/>
              </a:xfrm>
              <a:prstGeom prst="rect">
                <a:avLst/>
              </a:prstGeom>
              <a:blipFill>
                <a:blip r:embed="rId34"/>
                <a:stretch>
                  <a:fillRect l="-2222" t="-17021" b="-29787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5C23805-C428-ECC6-01D6-014388A81521}"/>
                  </a:ext>
                </a:extLst>
              </p:cNvPr>
              <p:cNvSpPr txBox="1"/>
              <p:nvPr/>
            </p:nvSpPr>
            <p:spPr>
              <a:xfrm>
                <a:off x="7509699" y="14860"/>
                <a:ext cx="6794054" cy="956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Drift </a:t>
                </a:r>
                <a:r>
                  <a:rPr lang="fr-FR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velocity</a:t>
                </a:r>
                <a:r>
                  <a:rPr lang="fr-FR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b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D</m:t>
                            </m:r>
                          </m:sub>
                        </m:sSub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5C23805-C428-ECC6-01D6-014388A81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699" y="14860"/>
                <a:ext cx="6794054" cy="956929"/>
              </a:xfrm>
              <a:prstGeom prst="rect">
                <a:avLst/>
              </a:prstGeom>
              <a:blipFill>
                <a:blip r:embed="rId35"/>
                <a:stretch>
                  <a:fillRect l="-560" t="-1299"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Image 52">
            <a:extLst>
              <a:ext uri="{FF2B5EF4-FFF2-40B4-BE49-F238E27FC236}">
                <a16:creationId xmlns:a16="http://schemas.microsoft.com/office/drawing/2014/main" id="{D6A440BC-50BD-4BD8-1E28-2BA8ACF142A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2665981" y="-762301"/>
            <a:ext cx="2103208" cy="1236039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D21B9FB3-B594-A691-0802-4C8A88491751}"/>
              </a:ext>
            </a:extLst>
          </p:cNvPr>
          <p:cNvSpPr txBox="1"/>
          <p:nvPr/>
        </p:nvSpPr>
        <p:spPr>
          <a:xfrm>
            <a:off x="5226164" y="4917957"/>
            <a:ext cx="6895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u="sng" dirty="0">
                <a:solidFill>
                  <a:srgbClr val="FF0000"/>
                </a:solidFill>
              </a:rPr>
              <a:t>The instantaneous current is induced by charge motion only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b="1" u="sng" dirty="0">
              <a:solidFill>
                <a:srgbClr val="FF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Need simulation for complex geometry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CC56F2D6-3532-CE84-21C4-7A7DA10490F0}"/>
              </a:ext>
            </a:extLst>
          </p:cNvPr>
          <p:cNvPicPr>
            <a:picLocks noChangeAspect="1"/>
          </p:cNvPicPr>
          <p:nvPr/>
        </p:nvPicPr>
        <p:blipFill rotWithShape="1">
          <a:blip r:embed="rId37"/>
          <a:srcRect l="11935" t="9428" r="8947" b="11895"/>
          <a:stretch/>
        </p:blipFill>
        <p:spPr>
          <a:xfrm>
            <a:off x="259960" y="2769737"/>
            <a:ext cx="4692276" cy="3499507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1BD69659-D4D0-B6DE-D8A4-390CB62EE9BC}"/>
              </a:ext>
            </a:extLst>
          </p:cNvPr>
          <p:cNvPicPr>
            <a:picLocks noChangeAspect="1"/>
          </p:cNvPicPr>
          <p:nvPr/>
        </p:nvPicPr>
        <p:blipFill rotWithShape="1">
          <a:blip r:embed="rId38"/>
          <a:srcRect t="5081" r="8594"/>
          <a:stretch/>
        </p:blipFill>
        <p:spPr>
          <a:xfrm>
            <a:off x="7464409" y="942315"/>
            <a:ext cx="4692277" cy="40063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24A3AE73-1B30-9833-1204-5E78F1D3E95E}"/>
                  </a:ext>
                </a:extLst>
              </p:cNvPr>
              <p:cNvSpPr txBox="1"/>
              <p:nvPr/>
            </p:nvSpPr>
            <p:spPr>
              <a:xfrm flipH="1">
                <a:off x="1872464" y="5124248"/>
                <a:ext cx="38657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24A3AE73-1B30-9833-1204-5E78F1D3E9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72464" y="5124248"/>
                <a:ext cx="386572" cy="276999"/>
              </a:xfrm>
              <a:prstGeom prst="rect">
                <a:avLst/>
              </a:prstGeom>
              <a:blipFill>
                <a:blip r:embed="rId39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E273D7ED-4EDF-8417-CAB1-176BB6AD92FD}"/>
                  </a:ext>
                </a:extLst>
              </p:cNvPr>
              <p:cNvSpPr txBox="1"/>
              <p:nvPr/>
            </p:nvSpPr>
            <p:spPr>
              <a:xfrm flipH="1">
                <a:off x="2863850" y="5124248"/>
                <a:ext cx="38657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E273D7ED-4EDF-8417-CAB1-176BB6AD9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863850" y="5124248"/>
                <a:ext cx="386572" cy="276999"/>
              </a:xfrm>
              <a:prstGeom prst="rect">
                <a:avLst/>
              </a:prstGeom>
              <a:blipFill>
                <a:blip r:embed="rId40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F48203AA-08B0-6602-051D-705457B8DD50}"/>
                  </a:ext>
                </a:extLst>
              </p:cNvPr>
              <p:cNvSpPr txBox="1"/>
              <p:nvPr/>
            </p:nvSpPr>
            <p:spPr>
              <a:xfrm>
                <a:off x="1429148" y="5104592"/>
                <a:ext cx="4180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F48203AA-08B0-6602-051D-705457B8D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148" y="5104592"/>
                <a:ext cx="418012" cy="276999"/>
              </a:xfrm>
              <a:prstGeom prst="rect">
                <a:avLst/>
              </a:prstGeom>
              <a:blipFill>
                <a:blip r:embed="rId41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F98FB6BF-624C-CD60-8276-9887E742AFAC}"/>
                  </a:ext>
                </a:extLst>
              </p:cNvPr>
              <p:cNvSpPr txBox="1"/>
              <p:nvPr/>
            </p:nvSpPr>
            <p:spPr>
              <a:xfrm>
                <a:off x="1422413" y="5675330"/>
                <a:ext cx="4180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F98FB6BF-624C-CD60-8276-9887E742A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413" y="5675330"/>
                <a:ext cx="418012" cy="276999"/>
              </a:xfrm>
              <a:prstGeom prst="rect">
                <a:avLst/>
              </a:prstGeom>
              <a:blipFill>
                <a:blip r:embed="rId42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323A051C-648D-F96A-E8BC-4E34FBF0FBD9}"/>
                  </a:ext>
                </a:extLst>
              </p:cNvPr>
              <p:cNvSpPr txBox="1"/>
              <p:nvPr/>
            </p:nvSpPr>
            <p:spPr>
              <a:xfrm>
                <a:off x="3291049" y="5694019"/>
                <a:ext cx="4180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323A051C-648D-F96A-E8BC-4E34FBF0F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049" y="5694019"/>
                <a:ext cx="418012" cy="276999"/>
              </a:xfrm>
              <a:prstGeom prst="rect">
                <a:avLst/>
              </a:prstGeom>
              <a:blipFill>
                <a:blip r:embed="rId43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70B5E26B-FF7D-FBF1-5467-6DF9A9821708}"/>
                  </a:ext>
                </a:extLst>
              </p:cNvPr>
              <p:cNvSpPr txBox="1"/>
              <p:nvPr/>
            </p:nvSpPr>
            <p:spPr>
              <a:xfrm>
                <a:off x="3284134" y="5124248"/>
                <a:ext cx="4180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70B5E26B-FF7D-FBF1-5467-6DF9A9821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134" y="5124248"/>
                <a:ext cx="418012" cy="276999"/>
              </a:xfrm>
              <a:prstGeom prst="rect">
                <a:avLst/>
              </a:prstGeom>
              <a:blipFill>
                <a:blip r:embed="rId4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ZoneTexte 70">
            <a:extLst>
              <a:ext uri="{FF2B5EF4-FFF2-40B4-BE49-F238E27FC236}">
                <a16:creationId xmlns:a16="http://schemas.microsoft.com/office/drawing/2014/main" id="{370F7A66-D601-85EF-37B6-5AD2C422180B}"/>
              </a:ext>
            </a:extLst>
          </p:cNvPr>
          <p:cNvSpPr txBox="1"/>
          <p:nvPr/>
        </p:nvSpPr>
        <p:spPr>
          <a:xfrm>
            <a:off x="7973413" y="6129614"/>
            <a:ext cx="36497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https://</a:t>
            </a:r>
            <a:r>
              <a:rPr lang="en-US" sz="1600" i="1" dirty="0" err="1"/>
              <a:t>lar.bnl.gov</a:t>
            </a:r>
            <a:r>
              <a:rPr lang="en-US" sz="1600" i="1" dirty="0"/>
              <a:t>/properties/</a:t>
            </a:r>
            <a:r>
              <a:rPr lang="en-US" sz="1600" i="1" dirty="0" err="1"/>
              <a:t>trans.html</a:t>
            </a:r>
            <a:endParaRPr lang="en-US" sz="1600" i="1" dirty="0"/>
          </a:p>
        </p:txBody>
      </p:sp>
      <p:sp>
        <p:nvSpPr>
          <p:cNvPr id="72" name="Espace réservé du numéro de diapositive 3">
            <a:extLst>
              <a:ext uri="{FF2B5EF4-FFF2-40B4-BE49-F238E27FC236}">
                <a16:creationId xmlns:a16="http://schemas.microsoft.com/office/drawing/2014/main" id="{D505E216-2CE9-204A-02CD-4921F7B09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5434"/>
            <a:ext cx="2743200" cy="365125"/>
          </a:xfrm>
        </p:spPr>
        <p:txBody>
          <a:bodyPr/>
          <a:lstStyle/>
          <a:p>
            <a:fld id="{6A144491-5830-0144-A36F-72D39500518D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B17A627-E9C7-2278-C4D0-FDC2CBA8D235}"/>
                  </a:ext>
                </a:extLst>
              </p:cNvPr>
              <p:cNvSpPr txBox="1"/>
              <p:nvPr/>
            </p:nvSpPr>
            <p:spPr>
              <a:xfrm>
                <a:off x="1847160" y="5669778"/>
                <a:ext cx="4180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5B17A627-E9C7-2278-C4D0-FDC2CBA8D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160" y="5669778"/>
                <a:ext cx="418012" cy="276999"/>
              </a:xfrm>
              <a:prstGeom prst="rect">
                <a:avLst/>
              </a:prstGeom>
              <a:blipFill>
                <a:blip r:embed="rId4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13BA604-9A85-AD31-2069-F306B8172562}"/>
                  </a:ext>
                </a:extLst>
              </p:cNvPr>
              <p:cNvSpPr txBox="1"/>
              <p:nvPr/>
            </p:nvSpPr>
            <p:spPr>
              <a:xfrm>
                <a:off x="2844284" y="5694020"/>
                <a:ext cx="4180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13BA604-9A85-AD31-2069-F306B8172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284" y="5694020"/>
                <a:ext cx="418012" cy="276999"/>
              </a:xfrm>
              <a:prstGeom prst="rect">
                <a:avLst/>
              </a:prstGeom>
              <a:blipFill>
                <a:blip r:embed="rId4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72337B5-B620-813F-D0C1-E66425C7052C}"/>
                  </a:ext>
                </a:extLst>
              </p:cNvPr>
              <p:cNvSpPr txBox="1"/>
              <p:nvPr/>
            </p:nvSpPr>
            <p:spPr>
              <a:xfrm>
                <a:off x="4257926" y="5104591"/>
                <a:ext cx="4180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72337B5-B620-813F-D0C1-E66425C70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926" y="5104591"/>
                <a:ext cx="418012" cy="276999"/>
              </a:xfrm>
              <a:prstGeom prst="rect">
                <a:avLst/>
              </a:prstGeom>
              <a:blipFill>
                <a:blip r:embed="rId4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693068D-F66A-7B10-449D-D08CCCB12B29}"/>
                  </a:ext>
                </a:extLst>
              </p:cNvPr>
              <p:cNvSpPr txBox="1"/>
              <p:nvPr/>
            </p:nvSpPr>
            <p:spPr>
              <a:xfrm>
                <a:off x="4257926" y="5694019"/>
                <a:ext cx="4180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693068D-F66A-7B10-449D-D08CCCB12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7926" y="5694019"/>
                <a:ext cx="418012" cy="276999"/>
              </a:xfrm>
              <a:prstGeom prst="rect">
                <a:avLst/>
              </a:prstGeom>
              <a:blipFill>
                <a:blip r:embed="rId4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AEAFB5D-6CF2-4602-6354-0622990BB615}"/>
                  </a:ext>
                </a:extLst>
              </p:cNvPr>
              <p:cNvSpPr txBox="1"/>
              <p:nvPr/>
            </p:nvSpPr>
            <p:spPr>
              <a:xfrm>
                <a:off x="410505" y="5083510"/>
                <a:ext cx="4180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AEAFB5D-6CF2-4602-6354-0622990BB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05" y="5083510"/>
                <a:ext cx="418012" cy="276999"/>
              </a:xfrm>
              <a:prstGeom prst="rect">
                <a:avLst/>
              </a:prstGeom>
              <a:blipFill>
                <a:blip r:embed="rId4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88E7BC4-21B9-B4B2-5136-4F9D0F9AD25B}"/>
                  </a:ext>
                </a:extLst>
              </p:cNvPr>
              <p:cNvSpPr txBox="1"/>
              <p:nvPr/>
            </p:nvSpPr>
            <p:spPr>
              <a:xfrm>
                <a:off x="413612" y="5671461"/>
                <a:ext cx="41801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88E7BC4-21B9-B4B2-5136-4F9D0F9AD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2" y="5671461"/>
                <a:ext cx="418012" cy="276999"/>
              </a:xfrm>
              <a:prstGeom prst="rect">
                <a:avLst/>
              </a:prstGeom>
              <a:blipFill>
                <a:blip r:embed="rId4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8845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re 1">
            <a:extLst>
              <a:ext uri="{FF2B5EF4-FFF2-40B4-BE49-F238E27FC236}">
                <a16:creationId xmlns:a16="http://schemas.microsoft.com/office/drawing/2014/main" id="{69492C11-AC48-A20C-FFC6-807AF2E26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136525"/>
            <a:ext cx="6455314" cy="653460"/>
          </a:xfrm>
        </p:spPr>
        <p:txBody>
          <a:bodyPr>
            <a:normAutofit fontScale="90000"/>
          </a:bodyPr>
          <a:lstStyle/>
          <a:p>
            <a:r>
              <a:rPr lang="en-US" dirty="0"/>
              <a:t>Induced signal simulation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CC4FF7-AF7A-1553-D858-1B40DDA3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2A0BA46-780C-B924-B94D-29276E4C132D}"/>
              </a:ext>
            </a:extLst>
          </p:cNvPr>
          <p:cNvSpPr/>
          <p:nvPr/>
        </p:nvSpPr>
        <p:spPr>
          <a:xfrm>
            <a:off x="500272" y="2631889"/>
            <a:ext cx="1188556" cy="56099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geometry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4F3914F-1E1E-F1B2-2951-620E1EF9DEEF}"/>
              </a:ext>
            </a:extLst>
          </p:cNvPr>
          <p:cNvSpPr/>
          <p:nvPr/>
        </p:nvSpPr>
        <p:spPr>
          <a:xfrm>
            <a:off x="308754" y="1628779"/>
            <a:ext cx="1568563" cy="56099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Hexagonal pattern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A78F87-96F0-C687-6E17-2DC01C931406}"/>
              </a:ext>
            </a:extLst>
          </p:cNvPr>
          <p:cNvSpPr/>
          <p:nvPr/>
        </p:nvSpPr>
        <p:spPr>
          <a:xfrm>
            <a:off x="264592" y="3634999"/>
            <a:ext cx="1659212" cy="56099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 dimensions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2912D3B0-510E-30F5-7BC5-18B4812DDE6C}"/>
              </a:ext>
            </a:extLst>
          </p:cNvPr>
          <p:cNvCxnSpPr>
            <a:cxnSpLocks/>
            <a:stCxn id="29" idx="4"/>
            <a:endCxn id="28" idx="0"/>
          </p:cNvCxnSpPr>
          <p:nvPr/>
        </p:nvCxnSpPr>
        <p:spPr>
          <a:xfrm>
            <a:off x="1093036" y="2189773"/>
            <a:ext cx="1514" cy="442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5AE9FC12-106B-DB3A-907C-57C9C06DF004}"/>
              </a:ext>
            </a:extLst>
          </p:cNvPr>
          <p:cNvCxnSpPr>
            <a:cxnSpLocks/>
            <a:stCxn id="30" idx="0"/>
            <a:endCxn id="28" idx="2"/>
          </p:cNvCxnSpPr>
          <p:nvPr/>
        </p:nvCxnSpPr>
        <p:spPr>
          <a:xfrm flipV="1">
            <a:off x="1094198" y="3192883"/>
            <a:ext cx="352" cy="442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ZoneTexte 122">
            <a:extLst>
              <a:ext uri="{FF2B5EF4-FFF2-40B4-BE49-F238E27FC236}">
                <a16:creationId xmlns:a16="http://schemas.microsoft.com/office/drawing/2014/main" id="{6965692B-9125-76B9-FB41-A01BEF5A4E1C}"/>
              </a:ext>
            </a:extLst>
          </p:cNvPr>
          <p:cNvSpPr txBox="1"/>
          <p:nvPr/>
        </p:nvSpPr>
        <p:spPr>
          <a:xfrm>
            <a:off x="59535" y="937679"/>
            <a:ext cx="6147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Design of a simulation on Python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3EA0EA55-1D36-DFAD-7653-27B72D1F2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311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3EB05-EC46-7B5B-3FC3-A6C23812F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116">
            <a:extLst>
              <a:ext uri="{FF2B5EF4-FFF2-40B4-BE49-F238E27FC236}">
                <a16:creationId xmlns:a16="http://schemas.microsoft.com/office/drawing/2014/main" id="{16F3B733-A7FE-24D3-D313-8E8CAA0C1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70" r="4029" b="17193"/>
          <a:stretch/>
        </p:blipFill>
        <p:spPr>
          <a:xfrm>
            <a:off x="6976642" y="1886506"/>
            <a:ext cx="5174415" cy="3983225"/>
          </a:xfrm>
          <a:prstGeom prst="rect">
            <a:avLst/>
          </a:prstGeom>
        </p:spPr>
      </p:pic>
      <p:sp>
        <p:nvSpPr>
          <p:cNvPr id="84" name="Titre 1">
            <a:extLst>
              <a:ext uri="{FF2B5EF4-FFF2-40B4-BE49-F238E27FC236}">
                <a16:creationId xmlns:a16="http://schemas.microsoft.com/office/drawing/2014/main" id="{FA885C99-9ECC-C676-ED37-FBAF27DB5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136525"/>
            <a:ext cx="6455314" cy="653460"/>
          </a:xfrm>
        </p:spPr>
        <p:txBody>
          <a:bodyPr>
            <a:normAutofit fontScale="90000"/>
          </a:bodyPr>
          <a:lstStyle/>
          <a:p>
            <a:r>
              <a:rPr lang="en-US" dirty="0"/>
              <a:t>Induced signal simulation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BE02D5-8288-76AB-75BD-64920DC56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5F73B25-C6CD-C7BD-D73D-373FC05FDB7F}"/>
              </a:ext>
            </a:extLst>
          </p:cNvPr>
          <p:cNvSpPr/>
          <p:nvPr/>
        </p:nvSpPr>
        <p:spPr>
          <a:xfrm>
            <a:off x="500272" y="2631889"/>
            <a:ext cx="1188556" cy="56099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geometry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0233DCA9-DB88-4DD0-95BE-758605A0FC7B}"/>
              </a:ext>
            </a:extLst>
          </p:cNvPr>
          <p:cNvSpPr/>
          <p:nvPr/>
        </p:nvSpPr>
        <p:spPr>
          <a:xfrm>
            <a:off x="308754" y="1628779"/>
            <a:ext cx="1568563" cy="56099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Hexagonal pattern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1CB871D-FF30-8EA1-16C5-B065F74A0B35}"/>
              </a:ext>
            </a:extLst>
          </p:cNvPr>
          <p:cNvSpPr/>
          <p:nvPr/>
        </p:nvSpPr>
        <p:spPr>
          <a:xfrm>
            <a:off x="264592" y="3634999"/>
            <a:ext cx="1659212" cy="56099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 dimensions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9EA0FE3A-9327-A9FF-1C62-36AA13A90B0C}"/>
              </a:ext>
            </a:extLst>
          </p:cNvPr>
          <p:cNvCxnSpPr>
            <a:cxnSpLocks/>
            <a:stCxn id="29" idx="4"/>
            <a:endCxn id="28" idx="0"/>
          </p:cNvCxnSpPr>
          <p:nvPr/>
        </p:nvCxnSpPr>
        <p:spPr>
          <a:xfrm>
            <a:off x="1093036" y="2189773"/>
            <a:ext cx="1514" cy="442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17EBF4F7-BD05-21CB-466E-2C8716CB97B6}"/>
              </a:ext>
            </a:extLst>
          </p:cNvPr>
          <p:cNvCxnSpPr>
            <a:cxnSpLocks/>
            <a:stCxn id="30" idx="0"/>
            <a:endCxn id="28" idx="2"/>
          </p:cNvCxnSpPr>
          <p:nvPr/>
        </p:nvCxnSpPr>
        <p:spPr>
          <a:xfrm flipV="1">
            <a:off x="1094198" y="3192883"/>
            <a:ext cx="352" cy="442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ZoneTexte 122">
            <a:extLst>
              <a:ext uri="{FF2B5EF4-FFF2-40B4-BE49-F238E27FC236}">
                <a16:creationId xmlns:a16="http://schemas.microsoft.com/office/drawing/2014/main" id="{0E877F72-167F-CF07-5B23-49979BBE83E3}"/>
              </a:ext>
            </a:extLst>
          </p:cNvPr>
          <p:cNvSpPr txBox="1"/>
          <p:nvPr/>
        </p:nvSpPr>
        <p:spPr>
          <a:xfrm>
            <a:off x="59535" y="937679"/>
            <a:ext cx="6147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Numerical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simulation on Python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7E17327-A8BF-69C8-16B1-A60F201EE7AF}"/>
              </a:ext>
            </a:extLst>
          </p:cNvPr>
          <p:cNvSpPr txBox="1"/>
          <p:nvPr/>
        </p:nvSpPr>
        <p:spPr>
          <a:xfrm>
            <a:off x="4648200" y="1012624"/>
            <a:ext cx="7260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fr-FR" dirty="0" err="1">
                <a:effectLst/>
                <a:latin typeface="Helvetica" pitchFamily="2" charset="0"/>
              </a:rPr>
              <a:t>Implement</a:t>
            </a:r>
            <a:r>
              <a:rPr lang="fr-FR" dirty="0">
                <a:effectLst/>
                <a:latin typeface="Helvetica" pitchFamily="2" charset="0"/>
              </a:rPr>
              <a:t> CRP </a:t>
            </a:r>
            <a:r>
              <a:rPr lang="fr-FR" dirty="0" err="1">
                <a:effectLst/>
                <a:latin typeface="Helvetica" pitchFamily="2" charset="0"/>
              </a:rPr>
              <a:t>geometry</a:t>
            </a:r>
            <a:r>
              <a:rPr lang="fr-FR" dirty="0">
                <a:latin typeface="Helvetica" pitchFamily="2" charset="0"/>
              </a:rPr>
              <a:t> </a:t>
            </a:r>
            <a:r>
              <a:rPr lang="fr-FR" dirty="0">
                <a:effectLst/>
                <a:latin typeface="Helvetica" pitchFamily="2" charset="0"/>
              </a:rPr>
              <a:t>hexagonal pattern, </a:t>
            </a:r>
            <a:r>
              <a:rPr lang="fr-FR" dirty="0" err="1">
                <a:effectLst/>
                <a:latin typeface="Helvetica" pitchFamily="2" charset="0"/>
              </a:rPr>
              <a:t>width</a:t>
            </a:r>
            <a:r>
              <a:rPr lang="fr-FR" dirty="0">
                <a:effectLst/>
                <a:latin typeface="Helvetica" pitchFamily="2" charset="0"/>
              </a:rPr>
              <a:t> </a:t>
            </a:r>
            <a:r>
              <a:rPr lang="fr-FR" dirty="0" err="1">
                <a:effectLst/>
                <a:latin typeface="Helvetica" pitchFamily="2" charset="0"/>
              </a:rPr>
              <a:t>strips</a:t>
            </a:r>
            <a:r>
              <a:rPr lang="fr-FR" dirty="0">
                <a:effectLst/>
                <a:latin typeface="Helvetica" pitchFamily="2" charset="0"/>
              </a:rPr>
              <a:t>, 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Printed Circuit Boards</a:t>
            </a:r>
            <a:r>
              <a:rPr lang="fr-FR" dirty="0">
                <a:effectLst/>
                <a:latin typeface="Helvetica" pitchFamily="2" charset="0"/>
              </a:rPr>
              <a:t>, 4 </a:t>
            </a:r>
            <a:r>
              <a:rPr lang="fr-FR" dirty="0" err="1">
                <a:effectLst/>
                <a:latin typeface="Helvetica" pitchFamily="2" charset="0"/>
              </a:rPr>
              <a:t>equipotential</a:t>
            </a:r>
            <a:r>
              <a:rPr lang="fr-FR" dirty="0">
                <a:effectLst/>
                <a:latin typeface="Helvetica" pitchFamily="2" charset="0"/>
              </a:rPr>
              <a:t> planes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0587DD-389A-7600-8073-0B4A2558371A}"/>
              </a:ext>
            </a:extLst>
          </p:cNvPr>
          <p:cNvSpPr txBox="1"/>
          <p:nvPr/>
        </p:nvSpPr>
        <p:spPr>
          <a:xfrm>
            <a:off x="11580089" y="-1834989"/>
            <a:ext cx="316333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Shield: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-1 500 V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Induction 1: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-500 V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Induction 2: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 V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Collection: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1 000 V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E88A08D-6CA9-F556-FDB1-F5856158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63" y="4238649"/>
            <a:ext cx="2993530" cy="2172969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C9C4C68-695A-EC59-2A35-FBD0AEC46749}"/>
              </a:ext>
            </a:extLst>
          </p:cNvPr>
          <p:cNvCxnSpPr>
            <a:cxnSpLocks/>
          </p:cNvCxnSpPr>
          <p:nvPr/>
        </p:nvCxnSpPr>
        <p:spPr>
          <a:xfrm flipH="1">
            <a:off x="926728" y="4317346"/>
            <a:ext cx="2071376" cy="121624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8D12C8F-70F5-2DA4-39A0-D9CFECA1D0C2}"/>
              </a:ext>
            </a:extLst>
          </p:cNvPr>
          <p:cNvCxnSpPr>
            <a:cxnSpLocks/>
          </p:cNvCxnSpPr>
          <p:nvPr/>
        </p:nvCxnSpPr>
        <p:spPr>
          <a:xfrm flipH="1" flipV="1">
            <a:off x="1525036" y="4325023"/>
            <a:ext cx="1558594" cy="87568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2EC821C3-9F27-67A5-02AB-1052E5904DE3}"/>
              </a:ext>
            </a:extLst>
          </p:cNvPr>
          <p:cNvCxnSpPr>
            <a:cxnSpLocks/>
          </p:cNvCxnSpPr>
          <p:nvPr/>
        </p:nvCxnSpPr>
        <p:spPr>
          <a:xfrm flipH="1" flipV="1">
            <a:off x="926830" y="4829000"/>
            <a:ext cx="1392885" cy="81538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D3BAD9E-50CD-5FF3-42C0-1D309C01E171}"/>
              </a:ext>
            </a:extLst>
          </p:cNvPr>
          <p:cNvCxnSpPr>
            <a:cxnSpLocks/>
          </p:cNvCxnSpPr>
          <p:nvPr/>
        </p:nvCxnSpPr>
        <p:spPr>
          <a:xfrm>
            <a:off x="1535415" y="4317346"/>
            <a:ext cx="0" cy="1327034"/>
          </a:xfrm>
          <a:prstGeom prst="line">
            <a:avLst/>
          </a:prstGeom>
          <a:ln w="57150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EC9CD21-530F-CD5E-F673-0AD6DB20BEF8}"/>
              </a:ext>
            </a:extLst>
          </p:cNvPr>
          <p:cNvCxnSpPr>
            <a:cxnSpLocks/>
          </p:cNvCxnSpPr>
          <p:nvPr/>
        </p:nvCxnSpPr>
        <p:spPr>
          <a:xfrm>
            <a:off x="2021817" y="4317346"/>
            <a:ext cx="0" cy="1327034"/>
          </a:xfrm>
          <a:prstGeom prst="line">
            <a:avLst/>
          </a:prstGeom>
          <a:ln w="57150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722DA63-E145-FD9D-1436-BBA81BB44ED5}"/>
              </a:ext>
            </a:extLst>
          </p:cNvPr>
          <p:cNvCxnSpPr>
            <a:cxnSpLocks/>
          </p:cNvCxnSpPr>
          <p:nvPr/>
        </p:nvCxnSpPr>
        <p:spPr>
          <a:xfrm flipH="1">
            <a:off x="892455" y="4317346"/>
            <a:ext cx="632581" cy="37072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171CD2B5-B9A0-02C2-8202-A15F7F26DCD3}"/>
              </a:ext>
            </a:extLst>
          </p:cNvPr>
          <p:cNvSpPr txBox="1"/>
          <p:nvPr/>
        </p:nvSpPr>
        <p:spPr>
          <a:xfrm>
            <a:off x="876420" y="5731232"/>
            <a:ext cx="2001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2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 Strip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F2515B4-1DCA-DDD2-6E46-3A20A0615E3D}"/>
              </a:ext>
            </a:extLst>
          </p:cNvPr>
          <p:cNvCxnSpPr>
            <a:cxnSpLocks/>
          </p:cNvCxnSpPr>
          <p:nvPr/>
        </p:nvCxnSpPr>
        <p:spPr>
          <a:xfrm flipH="1">
            <a:off x="2200336" y="5103876"/>
            <a:ext cx="891821" cy="54050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F13BCEF9-9A61-26CE-4438-07E1CAD18047}"/>
              </a:ext>
            </a:extLst>
          </p:cNvPr>
          <p:cNvCxnSpPr>
            <a:cxnSpLocks/>
          </p:cNvCxnSpPr>
          <p:nvPr/>
        </p:nvCxnSpPr>
        <p:spPr>
          <a:xfrm>
            <a:off x="2998104" y="4317346"/>
            <a:ext cx="0" cy="1327034"/>
          </a:xfrm>
          <a:prstGeom prst="line">
            <a:avLst/>
          </a:prstGeom>
          <a:ln w="57150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FDCB09A-0BC9-A94D-6FC3-C17F1E27678A}"/>
              </a:ext>
            </a:extLst>
          </p:cNvPr>
          <p:cNvCxnSpPr>
            <a:cxnSpLocks/>
          </p:cNvCxnSpPr>
          <p:nvPr/>
        </p:nvCxnSpPr>
        <p:spPr>
          <a:xfrm>
            <a:off x="2513696" y="4317346"/>
            <a:ext cx="0" cy="1327034"/>
          </a:xfrm>
          <a:prstGeom prst="line">
            <a:avLst/>
          </a:prstGeom>
          <a:ln w="57150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D3A6B94-C4D8-5AC1-2958-B53910DCB70D}"/>
              </a:ext>
            </a:extLst>
          </p:cNvPr>
          <p:cNvCxnSpPr>
            <a:cxnSpLocks/>
          </p:cNvCxnSpPr>
          <p:nvPr/>
        </p:nvCxnSpPr>
        <p:spPr>
          <a:xfrm>
            <a:off x="2195462" y="4829000"/>
            <a:ext cx="357809" cy="5937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606BC2BD-14AE-F48F-5502-1F1B4317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BF94BAE-ED09-9EBF-1D12-2A952BFE5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71" t="8056" r="20352" b="1286"/>
          <a:stretch/>
        </p:blipFill>
        <p:spPr>
          <a:xfrm>
            <a:off x="-4076113" y="-2298333"/>
            <a:ext cx="2786346" cy="3231572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0501093-83BB-7FD0-3AF1-55B8F2BE6E16}"/>
              </a:ext>
            </a:extLst>
          </p:cNvPr>
          <p:cNvCxnSpPr>
            <a:cxnSpLocks/>
          </p:cNvCxnSpPr>
          <p:nvPr/>
        </p:nvCxnSpPr>
        <p:spPr>
          <a:xfrm>
            <a:off x="1030471" y="4356881"/>
            <a:ext cx="0" cy="1327034"/>
          </a:xfrm>
          <a:prstGeom prst="line">
            <a:avLst/>
          </a:prstGeom>
          <a:ln w="57150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1E4D727-C7F8-89A5-0A8A-535A51DBA442}"/>
              </a:ext>
            </a:extLst>
          </p:cNvPr>
          <p:cNvSpPr/>
          <p:nvPr/>
        </p:nvSpPr>
        <p:spPr>
          <a:xfrm>
            <a:off x="-3733555" y="-93126"/>
            <a:ext cx="1172828" cy="6768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53BE70C-785E-9209-A66E-C3B4C5EE393D}"/>
              </a:ext>
            </a:extLst>
          </p:cNvPr>
          <p:cNvCxnSpPr>
            <a:cxnSpLocks/>
          </p:cNvCxnSpPr>
          <p:nvPr/>
        </p:nvCxnSpPr>
        <p:spPr>
          <a:xfrm>
            <a:off x="-2559623" y="-776199"/>
            <a:ext cx="0" cy="1361767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C57104CC-8155-3B3F-A751-1A9D5D8229FE}"/>
              </a:ext>
            </a:extLst>
          </p:cNvPr>
          <p:cNvCxnSpPr>
            <a:cxnSpLocks/>
          </p:cNvCxnSpPr>
          <p:nvPr/>
        </p:nvCxnSpPr>
        <p:spPr>
          <a:xfrm>
            <a:off x="-2559623" y="-2155543"/>
            <a:ext cx="0" cy="1376169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4C81F276-58AF-3E58-8009-50C3BF720BF1}"/>
              </a:ext>
            </a:extLst>
          </p:cNvPr>
          <p:cNvCxnSpPr>
            <a:cxnSpLocks/>
          </p:cNvCxnSpPr>
          <p:nvPr/>
        </p:nvCxnSpPr>
        <p:spPr>
          <a:xfrm flipH="1">
            <a:off x="-3745644" y="-779374"/>
            <a:ext cx="1186021" cy="684058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B87FB389-3A5E-7E5C-E732-81C36E6D1227}"/>
              </a:ext>
            </a:extLst>
          </p:cNvPr>
          <p:cNvCxnSpPr>
            <a:cxnSpLocks/>
          </p:cNvCxnSpPr>
          <p:nvPr/>
        </p:nvCxnSpPr>
        <p:spPr>
          <a:xfrm flipH="1">
            <a:off x="-2554827" y="-1469074"/>
            <a:ext cx="1186021" cy="684058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D1E015C7-72DF-7957-1DC4-7192418BB487}"/>
              </a:ext>
            </a:extLst>
          </p:cNvPr>
          <p:cNvCxnSpPr>
            <a:cxnSpLocks/>
          </p:cNvCxnSpPr>
          <p:nvPr/>
        </p:nvCxnSpPr>
        <p:spPr>
          <a:xfrm flipH="1">
            <a:off x="-3745644" y="-2148174"/>
            <a:ext cx="1186021" cy="684058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0B2C8AE9-0009-CD6C-EB74-D0576CF5C922}"/>
              </a:ext>
            </a:extLst>
          </p:cNvPr>
          <p:cNvCxnSpPr>
            <a:cxnSpLocks/>
          </p:cNvCxnSpPr>
          <p:nvPr/>
        </p:nvCxnSpPr>
        <p:spPr>
          <a:xfrm flipH="1">
            <a:off x="-2559623" y="-98547"/>
            <a:ext cx="1186021" cy="684058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>
            <a:extLst>
              <a:ext uri="{FF2B5EF4-FFF2-40B4-BE49-F238E27FC236}">
                <a16:creationId xmlns:a16="http://schemas.microsoft.com/office/drawing/2014/main" id="{5289556E-6863-662E-88E1-771611B1B35E}"/>
              </a:ext>
            </a:extLst>
          </p:cNvPr>
          <p:cNvCxnSpPr>
            <a:cxnSpLocks/>
          </p:cNvCxnSpPr>
          <p:nvPr/>
        </p:nvCxnSpPr>
        <p:spPr>
          <a:xfrm>
            <a:off x="-3754484" y="-98547"/>
            <a:ext cx="1186021" cy="684058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9D8C1D15-C2D8-B218-A2DA-352042827D54}"/>
              </a:ext>
            </a:extLst>
          </p:cNvPr>
          <p:cNvCxnSpPr>
            <a:cxnSpLocks/>
          </p:cNvCxnSpPr>
          <p:nvPr/>
        </p:nvCxnSpPr>
        <p:spPr>
          <a:xfrm>
            <a:off x="-2554828" y="-773731"/>
            <a:ext cx="1186021" cy="684058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6672DA13-DC11-E90A-FE60-5940F32681BD}"/>
              </a:ext>
            </a:extLst>
          </p:cNvPr>
          <p:cNvCxnSpPr>
            <a:cxnSpLocks/>
          </p:cNvCxnSpPr>
          <p:nvPr/>
        </p:nvCxnSpPr>
        <p:spPr>
          <a:xfrm>
            <a:off x="-3754484" y="-1462416"/>
            <a:ext cx="1186021" cy="684058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2C2F6345-8563-398A-EB44-12F8FA279C76}"/>
              </a:ext>
            </a:extLst>
          </p:cNvPr>
          <p:cNvCxnSpPr>
            <a:cxnSpLocks/>
          </p:cNvCxnSpPr>
          <p:nvPr/>
        </p:nvCxnSpPr>
        <p:spPr>
          <a:xfrm>
            <a:off x="-2559623" y="-2141308"/>
            <a:ext cx="1186021" cy="684058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2AB3BF0E-A48E-717E-E58A-3EF490314BC0}"/>
              </a:ext>
            </a:extLst>
          </p:cNvPr>
          <p:cNvCxnSpPr>
            <a:cxnSpLocks/>
          </p:cNvCxnSpPr>
          <p:nvPr/>
        </p:nvCxnSpPr>
        <p:spPr>
          <a:xfrm>
            <a:off x="-1372500" y="-1465842"/>
            <a:ext cx="0" cy="1376169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0D7B2ED9-6A55-9F1A-3190-B874081D450D}"/>
              </a:ext>
            </a:extLst>
          </p:cNvPr>
          <p:cNvCxnSpPr>
            <a:cxnSpLocks/>
          </p:cNvCxnSpPr>
          <p:nvPr/>
        </p:nvCxnSpPr>
        <p:spPr>
          <a:xfrm>
            <a:off x="-3739600" y="-1445461"/>
            <a:ext cx="0" cy="1376169"/>
          </a:xfrm>
          <a:prstGeom prst="line">
            <a:avLst/>
          </a:prstGeom>
          <a:ln w="28575">
            <a:solidFill>
              <a:srgbClr val="E52B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ECF10F86-E595-46A4-4E8C-134B5A78E19B}"/>
              </a:ext>
            </a:extLst>
          </p:cNvPr>
          <p:cNvCxnSpPr>
            <a:cxnSpLocks/>
          </p:cNvCxnSpPr>
          <p:nvPr/>
        </p:nvCxnSpPr>
        <p:spPr>
          <a:xfrm>
            <a:off x="-3164890" y="-1897765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7800E52D-E8FF-091F-5F3B-A5D810951178}"/>
              </a:ext>
            </a:extLst>
          </p:cNvPr>
          <p:cNvCxnSpPr>
            <a:cxnSpLocks/>
          </p:cNvCxnSpPr>
          <p:nvPr/>
        </p:nvCxnSpPr>
        <p:spPr>
          <a:xfrm>
            <a:off x="-3214048" y="-1866481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327EB77E-50A8-746B-85CA-163BFE06801B}"/>
              </a:ext>
            </a:extLst>
          </p:cNvPr>
          <p:cNvCxnSpPr>
            <a:cxnSpLocks/>
          </p:cNvCxnSpPr>
          <p:nvPr/>
        </p:nvCxnSpPr>
        <p:spPr>
          <a:xfrm>
            <a:off x="-1986176" y="-1203921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CE5F6FC8-1CD1-93CA-BA91-FDDD4EDDFE48}"/>
              </a:ext>
            </a:extLst>
          </p:cNvPr>
          <p:cNvCxnSpPr>
            <a:cxnSpLocks/>
          </p:cNvCxnSpPr>
          <p:nvPr/>
        </p:nvCxnSpPr>
        <p:spPr>
          <a:xfrm>
            <a:off x="-2035334" y="-1172637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80F30B71-6575-4F4E-4994-205DBAC0CC40}"/>
              </a:ext>
            </a:extLst>
          </p:cNvPr>
          <p:cNvCxnSpPr>
            <a:cxnSpLocks/>
          </p:cNvCxnSpPr>
          <p:nvPr/>
        </p:nvCxnSpPr>
        <p:spPr>
          <a:xfrm>
            <a:off x="-3184057" y="-527007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01A60E4F-9E27-3F72-785A-20CDDFD45B3B}"/>
              </a:ext>
            </a:extLst>
          </p:cNvPr>
          <p:cNvCxnSpPr>
            <a:cxnSpLocks/>
          </p:cNvCxnSpPr>
          <p:nvPr/>
        </p:nvCxnSpPr>
        <p:spPr>
          <a:xfrm>
            <a:off x="-3233215" y="-495723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C1B1449A-2A6A-D49F-21F8-EF49798EB8AB}"/>
              </a:ext>
            </a:extLst>
          </p:cNvPr>
          <p:cNvCxnSpPr>
            <a:cxnSpLocks/>
          </p:cNvCxnSpPr>
          <p:nvPr/>
        </p:nvCxnSpPr>
        <p:spPr>
          <a:xfrm>
            <a:off x="-2004694" y="163299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190DE01B-5100-5508-FB9B-CC341336D8B1}"/>
              </a:ext>
            </a:extLst>
          </p:cNvPr>
          <p:cNvCxnSpPr>
            <a:cxnSpLocks/>
          </p:cNvCxnSpPr>
          <p:nvPr/>
        </p:nvCxnSpPr>
        <p:spPr>
          <a:xfrm>
            <a:off x="-2053852" y="194583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D9EF3C1E-B993-A345-25E1-2C1DBA8FF722}"/>
              </a:ext>
            </a:extLst>
          </p:cNvPr>
          <p:cNvCxnSpPr>
            <a:cxnSpLocks/>
          </p:cNvCxnSpPr>
          <p:nvPr/>
        </p:nvCxnSpPr>
        <p:spPr>
          <a:xfrm flipV="1">
            <a:off x="-2053260" y="-1892295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1D4309D4-B0E8-7E05-8F9C-94B0E541A104}"/>
              </a:ext>
            </a:extLst>
          </p:cNvPr>
          <p:cNvCxnSpPr>
            <a:cxnSpLocks/>
          </p:cNvCxnSpPr>
          <p:nvPr/>
        </p:nvCxnSpPr>
        <p:spPr>
          <a:xfrm flipV="1">
            <a:off x="-2004694" y="-1860002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74D32D80-31D3-E3F0-C7E3-49A6DEBDCA68}"/>
              </a:ext>
            </a:extLst>
          </p:cNvPr>
          <p:cNvCxnSpPr>
            <a:cxnSpLocks/>
          </p:cNvCxnSpPr>
          <p:nvPr/>
        </p:nvCxnSpPr>
        <p:spPr>
          <a:xfrm flipV="1">
            <a:off x="-3243181" y="-1208763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97">
            <a:extLst>
              <a:ext uri="{FF2B5EF4-FFF2-40B4-BE49-F238E27FC236}">
                <a16:creationId xmlns:a16="http://schemas.microsoft.com/office/drawing/2014/main" id="{78F12F1B-8979-600B-916E-7C6C8296E3BD}"/>
              </a:ext>
            </a:extLst>
          </p:cNvPr>
          <p:cNvCxnSpPr>
            <a:cxnSpLocks/>
          </p:cNvCxnSpPr>
          <p:nvPr/>
        </p:nvCxnSpPr>
        <p:spPr>
          <a:xfrm flipV="1">
            <a:off x="-3194615" y="-1176470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4B623499-DCE5-F599-EBF8-B6F91050A30E}"/>
              </a:ext>
            </a:extLst>
          </p:cNvPr>
          <p:cNvCxnSpPr>
            <a:cxnSpLocks/>
          </p:cNvCxnSpPr>
          <p:nvPr/>
        </p:nvCxnSpPr>
        <p:spPr>
          <a:xfrm flipV="1">
            <a:off x="-2056706" y="-521768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667CC420-1C6D-67EA-225B-1F1AB3A31067}"/>
              </a:ext>
            </a:extLst>
          </p:cNvPr>
          <p:cNvCxnSpPr>
            <a:cxnSpLocks/>
          </p:cNvCxnSpPr>
          <p:nvPr/>
        </p:nvCxnSpPr>
        <p:spPr>
          <a:xfrm flipV="1">
            <a:off x="-2008140" y="-489475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eur droit 100">
            <a:extLst>
              <a:ext uri="{FF2B5EF4-FFF2-40B4-BE49-F238E27FC236}">
                <a16:creationId xmlns:a16="http://schemas.microsoft.com/office/drawing/2014/main" id="{9EF78B57-AAFF-47F9-ADA3-3DF79D176EA6}"/>
              </a:ext>
            </a:extLst>
          </p:cNvPr>
          <p:cNvCxnSpPr>
            <a:cxnSpLocks/>
          </p:cNvCxnSpPr>
          <p:nvPr/>
        </p:nvCxnSpPr>
        <p:spPr>
          <a:xfrm flipV="1">
            <a:off x="-3236069" y="164095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>
            <a:extLst>
              <a:ext uri="{FF2B5EF4-FFF2-40B4-BE49-F238E27FC236}">
                <a16:creationId xmlns:a16="http://schemas.microsoft.com/office/drawing/2014/main" id="{7D6C6494-6E01-2B53-BBE8-8828590132DC}"/>
              </a:ext>
            </a:extLst>
          </p:cNvPr>
          <p:cNvCxnSpPr>
            <a:cxnSpLocks/>
          </p:cNvCxnSpPr>
          <p:nvPr/>
        </p:nvCxnSpPr>
        <p:spPr>
          <a:xfrm flipV="1">
            <a:off x="-3187503" y="196388"/>
            <a:ext cx="91425" cy="1440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E459898F-9109-208B-0CFF-0BE8F73F83E9}"/>
              </a:ext>
            </a:extLst>
          </p:cNvPr>
          <p:cNvCxnSpPr>
            <a:cxnSpLocks/>
          </p:cNvCxnSpPr>
          <p:nvPr/>
        </p:nvCxnSpPr>
        <p:spPr>
          <a:xfrm rot="5400000" flipV="1">
            <a:off x="-3733555" y="-843686"/>
            <a:ext cx="0" cy="154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C28830A8-4EF3-C3EF-E594-332D3DD571CE}"/>
              </a:ext>
            </a:extLst>
          </p:cNvPr>
          <p:cNvCxnSpPr>
            <a:cxnSpLocks/>
          </p:cNvCxnSpPr>
          <p:nvPr/>
        </p:nvCxnSpPr>
        <p:spPr>
          <a:xfrm rot="5400000" flipV="1">
            <a:off x="-3733555" y="-896770"/>
            <a:ext cx="0" cy="154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>
            <a:extLst>
              <a:ext uri="{FF2B5EF4-FFF2-40B4-BE49-F238E27FC236}">
                <a16:creationId xmlns:a16="http://schemas.microsoft.com/office/drawing/2014/main" id="{86AB7FC3-ABA6-9F96-7A07-ABDE00CC7824}"/>
              </a:ext>
            </a:extLst>
          </p:cNvPr>
          <p:cNvCxnSpPr>
            <a:cxnSpLocks/>
          </p:cNvCxnSpPr>
          <p:nvPr/>
        </p:nvCxnSpPr>
        <p:spPr>
          <a:xfrm rot="5400000" flipV="1">
            <a:off x="-1366966" y="-770061"/>
            <a:ext cx="0" cy="154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701D3667-3AF0-696C-7A91-F910B375758E}"/>
              </a:ext>
            </a:extLst>
          </p:cNvPr>
          <p:cNvCxnSpPr>
            <a:cxnSpLocks/>
          </p:cNvCxnSpPr>
          <p:nvPr/>
        </p:nvCxnSpPr>
        <p:spPr>
          <a:xfrm rot="5400000" flipV="1">
            <a:off x="-1366966" y="-823145"/>
            <a:ext cx="0" cy="154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>
            <a:extLst>
              <a:ext uri="{FF2B5EF4-FFF2-40B4-BE49-F238E27FC236}">
                <a16:creationId xmlns:a16="http://schemas.microsoft.com/office/drawing/2014/main" id="{53C5E4E4-CC76-5CCD-3369-B03AD0B2B4A1}"/>
              </a:ext>
            </a:extLst>
          </p:cNvPr>
          <p:cNvCxnSpPr>
            <a:cxnSpLocks/>
          </p:cNvCxnSpPr>
          <p:nvPr/>
        </p:nvCxnSpPr>
        <p:spPr>
          <a:xfrm rot="5400000" flipV="1">
            <a:off x="-2568463" y="-1486531"/>
            <a:ext cx="0" cy="154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737D5CA7-3F0D-0036-5D94-87032F14C37A}"/>
              </a:ext>
            </a:extLst>
          </p:cNvPr>
          <p:cNvCxnSpPr>
            <a:cxnSpLocks/>
          </p:cNvCxnSpPr>
          <p:nvPr/>
        </p:nvCxnSpPr>
        <p:spPr>
          <a:xfrm rot="5400000" flipV="1">
            <a:off x="-2568463" y="-1539615"/>
            <a:ext cx="0" cy="154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>
            <a:extLst>
              <a:ext uri="{FF2B5EF4-FFF2-40B4-BE49-F238E27FC236}">
                <a16:creationId xmlns:a16="http://schemas.microsoft.com/office/drawing/2014/main" id="{CD74D716-EC29-4C1E-3A07-168C6378B430}"/>
              </a:ext>
            </a:extLst>
          </p:cNvPr>
          <p:cNvCxnSpPr>
            <a:cxnSpLocks/>
          </p:cNvCxnSpPr>
          <p:nvPr/>
        </p:nvCxnSpPr>
        <p:spPr>
          <a:xfrm rot="5400000" flipV="1">
            <a:off x="-2560727" y="-146491"/>
            <a:ext cx="0" cy="154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811C7648-8D73-342F-56E0-36ACA67DBB07}"/>
              </a:ext>
            </a:extLst>
          </p:cNvPr>
          <p:cNvCxnSpPr>
            <a:cxnSpLocks/>
          </p:cNvCxnSpPr>
          <p:nvPr/>
        </p:nvCxnSpPr>
        <p:spPr>
          <a:xfrm rot="5400000" flipV="1">
            <a:off x="-2560727" y="-199575"/>
            <a:ext cx="0" cy="15439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Image 118">
            <a:extLst>
              <a:ext uri="{FF2B5EF4-FFF2-40B4-BE49-F238E27FC236}">
                <a16:creationId xmlns:a16="http://schemas.microsoft.com/office/drawing/2014/main" id="{7B20F0CE-A55F-8D10-1E56-78DE8B8B9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390" y="1848844"/>
            <a:ext cx="3060062" cy="351699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7B72523-7AA0-E116-60B9-1FAD0DFEFD46}"/>
              </a:ext>
            </a:extLst>
          </p:cNvPr>
          <p:cNvSpPr txBox="1"/>
          <p:nvPr/>
        </p:nvSpPr>
        <p:spPr>
          <a:xfrm rot="19688884">
            <a:off x="2494514" y="5568017"/>
            <a:ext cx="13121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strip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255C3378-A3B4-1BE3-4FEF-773130E4FA6A}"/>
                  </a:ext>
                </a:extLst>
              </p:cNvPr>
              <p:cNvSpPr txBox="1"/>
              <p:nvPr/>
            </p:nvSpPr>
            <p:spPr>
              <a:xfrm>
                <a:off x="4547139" y="5390491"/>
                <a:ext cx="193322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b="1" dirty="0"/>
                  <a:t>Step used: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255C3378-A3B4-1BE3-4FEF-773130E4F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139" y="5390491"/>
                <a:ext cx="1933222" cy="276999"/>
              </a:xfrm>
              <a:prstGeom prst="rect">
                <a:avLst/>
              </a:prstGeom>
              <a:blipFill>
                <a:blip r:embed="rId6"/>
                <a:stretch>
                  <a:fillRect l="-7190" t="-26087" r="-3268" b="-4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ZoneTexte 47">
            <a:extLst>
              <a:ext uri="{FF2B5EF4-FFF2-40B4-BE49-F238E27FC236}">
                <a16:creationId xmlns:a16="http://schemas.microsoft.com/office/drawing/2014/main" id="{68FE784B-C0B2-DB27-D342-99A2105EAC09}"/>
              </a:ext>
            </a:extLst>
          </p:cNvPr>
          <p:cNvSpPr txBox="1"/>
          <p:nvPr/>
        </p:nvSpPr>
        <p:spPr>
          <a:xfrm rot="4253775">
            <a:off x="2644784" y="4507884"/>
            <a:ext cx="1315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strip</a:t>
            </a:r>
          </a:p>
        </p:txBody>
      </p:sp>
    </p:spTree>
    <p:extLst>
      <p:ext uri="{BB962C8B-B14F-4D97-AF65-F5344CB8AC3E}">
        <p14:creationId xmlns:p14="http://schemas.microsoft.com/office/powerpoint/2010/main" val="220795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re 1">
            <a:extLst>
              <a:ext uri="{FF2B5EF4-FFF2-40B4-BE49-F238E27FC236}">
                <a16:creationId xmlns:a16="http://schemas.microsoft.com/office/drawing/2014/main" id="{69492C11-AC48-A20C-FFC6-807AF2E2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Induced signal simulation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ACC4FF7-AF7A-1553-D858-1B40DDA3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A8883DB-9588-F4FB-023E-A30B3A0FD8E6}"/>
              </a:ext>
            </a:extLst>
          </p:cNvPr>
          <p:cNvSpPr/>
          <p:nvPr/>
        </p:nvSpPr>
        <p:spPr>
          <a:xfrm>
            <a:off x="2884075" y="2628765"/>
            <a:ext cx="1188556" cy="560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calculation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AB71AFC-97AC-FB7D-3D47-AE43D1C2A9AC}"/>
              </a:ext>
            </a:extLst>
          </p:cNvPr>
          <p:cNvSpPr/>
          <p:nvPr/>
        </p:nvSpPr>
        <p:spPr>
          <a:xfrm>
            <a:off x="4319475" y="1672810"/>
            <a:ext cx="1441352" cy="56099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Drift Field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6EEE745-189B-FE70-2213-D7C00D7DF0A9}"/>
              </a:ext>
            </a:extLst>
          </p:cNvPr>
          <p:cNvSpPr/>
          <p:nvPr/>
        </p:nvSpPr>
        <p:spPr>
          <a:xfrm>
            <a:off x="4268359" y="3507436"/>
            <a:ext cx="1543585" cy="560994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Weighting Field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FEE1166-2636-24B3-2F63-9393DF105ABB}"/>
              </a:ext>
            </a:extLst>
          </p:cNvPr>
          <p:cNvSpPr/>
          <p:nvPr/>
        </p:nvSpPr>
        <p:spPr>
          <a:xfrm>
            <a:off x="4379668" y="4592130"/>
            <a:ext cx="1317670" cy="44211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2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DFD81C3-0FCB-1C7C-75B8-9E1FB7140353}"/>
              </a:ext>
            </a:extLst>
          </p:cNvPr>
          <p:cNvSpPr/>
          <p:nvPr/>
        </p:nvSpPr>
        <p:spPr>
          <a:xfrm>
            <a:off x="5826248" y="4216123"/>
            <a:ext cx="1317670" cy="44211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58E3A05-EBE9-318B-6A64-472B61FEE465}"/>
              </a:ext>
            </a:extLst>
          </p:cNvPr>
          <p:cNvSpPr/>
          <p:nvPr/>
        </p:nvSpPr>
        <p:spPr>
          <a:xfrm>
            <a:off x="6007673" y="2631889"/>
            <a:ext cx="1188556" cy="56099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 files generation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F2A0BA46-780C-B924-B94D-29276E4C132D}"/>
              </a:ext>
            </a:extLst>
          </p:cNvPr>
          <p:cNvSpPr/>
          <p:nvPr/>
        </p:nvSpPr>
        <p:spPr>
          <a:xfrm>
            <a:off x="500272" y="2631889"/>
            <a:ext cx="1188556" cy="56099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CRP geometry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4F3914F-1E1E-F1B2-2951-620E1EF9DEEF}"/>
              </a:ext>
            </a:extLst>
          </p:cNvPr>
          <p:cNvSpPr/>
          <p:nvPr/>
        </p:nvSpPr>
        <p:spPr>
          <a:xfrm>
            <a:off x="308754" y="1628779"/>
            <a:ext cx="1568563" cy="56099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Hexagonal pattern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D4A78F87-96F0-C687-6E17-2DC01C931406}"/>
              </a:ext>
            </a:extLst>
          </p:cNvPr>
          <p:cNvSpPr/>
          <p:nvPr/>
        </p:nvSpPr>
        <p:spPr>
          <a:xfrm>
            <a:off x="264592" y="3634999"/>
            <a:ext cx="1659212" cy="56099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 dimensions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23AED5A8-E086-9059-E429-0E1BA1422607}"/>
              </a:ext>
            </a:extLst>
          </p:cNvPr>
          <p:cNvSpPr/>
          <p:nvPr/>
        </p:nvSpPr>
        <p:spPr>
          <a:xfrm>
            <a:off x="2933088" y="4263102"/>
            <a:ext cx="1317670" cy="44211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Induction 1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405CA909-2A3C-D0DA-D6FD-710897C3F326}"/>
              </a:ext>
            </a:extLst>
          </p:cNvPr>
          <p:cNvCxnSpPr>
            <a:stCxn id="28" idx="3"/>
            <a:endCxn id="7" idx="1"/>
          </p:cNvCxnSpPr>
          <p:nvPr/>
        </p:nvCxnSpPr>
        <p:spPr>
          <a:xfrm flipV="1">
            <a:off x="1688828" y="2909262"/>
            <a:ext cx="1195247" cy="31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eur en arc 51">
            <a:extLst>
              <a:ext uri="{FF2B5EF4-FFF2-40B4-BE49-F238E27FC236}">
                <a16:creationId xmlns:a16="http://schemas.microsoft.com/office/drawing/2014/main" id="{4AC2434B-75FC-4F85-D547-F726EC3E89FE}"/>
              </a:ext>
            </a:extLst>
          </p:cNvPr>
          <p:cNvCxnSpPr>
            <a:stCxn id="19" idx="6"/>
            <a:endCxn id="24" idx="0"/>
          </p:cNvCxnSpPr>
          <p:nvPr/>
        </p:nvCxnSpPr>
        <p:spPr>
          <a:xfrm>
            <a:off x="5760827" y="1953307"/>
            <a:ext cx="841124" cy="67858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Connecteur en arc 52">
            <a:extLst>
              <a:ext uri="{FF2B5EF4-FFF2-40B4-BE49-F238E27FC236}">
                <a16:creationId xmlns:a16="http://schemas.microsoft.com/office/drawing/2014/main" id="{018EFD5F-5180-2091-7FE5-C984C436E527}"/>
              </a:ext>
            </a:extLst>
          </p:cNvPr>
          <p:cNvCxnSpPr>
            <a:cxnSpLocks/>
            <a:stCxn id="7" idx="0"/>
            <a:endCxn id="19" idx="2"/>
          </p:cNvCxnSpPr>
          <p:nvPr/>
        </p:nvCxnSpPr>
        <p:spPr>
          <a:xfrm rot="5400000" flipH="1" flipV="1">
            <a:off x="3561185" y="1870475"/>
            <a:ext cx="675458" cy="841122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cteur en arc 59">
            <a:extLst>
              <a:ext uri="{FF2B5EF4-FFF2-40B4-BE49-F238E27FC236}">
                <a16:creationId xmlns:a16="http://schemas.microsoft.com/office/drawing/2014/main" id="{4AAB1B59-BA35-A91E-922E-BE46E7E9EC76}"/>
              </a:ext>
            </a:extLst>
          </p:cNvPr>
          <p:cNvCxnSpPr>
            <a:cxnSpLocks/>
            <a:stCxn id="7" idx="2"/>
            <a:endCxn id="20" idx="2"/>
          </p:cNvCxnSpPr>
          <p:nvPr/>
        </p:nvCxnSpPr>
        <p:spPr>
          <a:xfrm rot="16200000" flipH="1">
            <a:off x="3574269" y="3093843"/>
            <a:ext cx="598174" cy="790006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en arc 62">
            <a:extLst>
              <a:ext uri="{FF2B5EF4-FFF2-40B4-BE49-F238E27FC236}">
                <a16:creationId xmlns:a16="http://schemas.microsoft.com/office/drawing/2014/main" id="{A28D91B6-3B7B-FD48-576C-3618515E761C}"/>
              </a:ext>
            </a:extLst>
          </p:cNvPr>
          <p:cNvCxnSpPr>
            <a:cxnSpLocks/>
            <a:stCxn id="20" idx="6"/>
            <a:endCxn id="24" idx="2"/>
          </p:cNvCxnSpPr>
          <p:nvPr/>
        </p:nvCxnSpPr>
        <p:spPr>
          <a:xfrm flipV="1">
            <a:off x="5811944" y="3192883"/>
            <a:ext cx="790007" cy="595050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Connecteur en arc 67">
            <a:extLst>
              <a:ext uri="{FF2B5EF4-FFF2-40B4-BE49-F238E27FC236}">
                <a16:creationId xmlns:a16="http://schemas.microsoft.com/office/drawing/2014/main" id="{B5AD3F1A-6ED2-5955-B81C-98ACF9A949BC}"/>
              </a:ext>
            </a:extLst>
          </p:cNvPr>
          <p:cNvCxnSpPr>
            <a:cxnSpLocks/>
            <a:stCxn id="32" idx="0"/>
            <a:endCxn id="20" idx="4"/>
          </p:cNvCxnSpPr>
          <p:nvPr/>
        </p:nvCxnSpPr>
        <p:spPr>
          <a:xfrm rot="5400000" flipH="1" flipV="1">
            <a:off x="4218701" y="3441652"/>
            <a:ext cx="194672" cy="1448229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eur en arc 70">
            <a:extLst>
              <a:ext uri="{FF2B5EF4-FFF2-40B4-BE49-F238E27FC236}">
                <a16:creationId xmlns:a16="http://schemas.microsoft.com/office/drawing/2014/main" id="{E771C2FF-F4D4-CB02-2AFA-854C32F3F85D}"/>
              </a:ext>
            </a:extLst>
          </p:cNvPr>
          <p:cNvCxnSpPr>
            <a:cxnSpLocks/>
            <a:stCxn id="22" idx="0"/>
            <a:endCxn id="20" idx="4"/>
          </p:cNvCxnSpPr>
          <p:nvPr/>
        </p:nvCxnSpPr>
        <p:spPr>
          <a:xfrm rot="5400000" flipH="1" flipV="1">
            <a:off x="4777477" y="4329456"/>
            <a:ext cx="523700" cy="1649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Connecteur en arc 73">
            <a:extLst>
              <a:ext uri="{FF2B5EF4-FFF2-40B4-BE49-F238E27FC236}">
                <a16:creationId xmlns:a16="http://schemas.microsoft.com/office/drawing/2014/main" id="{31642E2B-15CD-CFBB-F96F-AE29B990CE8D}"/>
              </a:ext>
            </a:extLst>
          </p:cNvPr>
          <p:cNvCxnSpPr>
            <a:cxnSpLocks/>
            <a:stCxn id="23" idx="0"/>
            <a:endCxn id="20" idx="4"/>
          </p:cNvCxnSpPr>
          <p:nvPr/>
        </p:nvCxnSpPr>
        <p:spPr>
          <a:xfrm rot="16200000" flipV="1">
            <a:off x="5688772" y="3419811"/>
            <a:ext cx="147693" cy="1444931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ZoneTexte 80">
            <a:extLst>
              <a:ext uri="{FF2B5EF4-FFF2-40B4-BE49-F238E27FC236}">
                <a16:creationId xmlns:a16="http://schemas.microsoft.com/office/drawing/2014/main" id="{CF13B5F8-A3B1-2990-B8E9-DB0BCC4599D9}"/>
              </a:ext>
            </a:extLst>
          </p:cNvPr>
          <p:cNvSpPr txBox="1"/>
          <p:nvPr/>
        </p:nvSpPr>
        <p:spPr>
          <a:xfrm>
            <a:off x="-42859" y="4829858"/>
            <a:ext cx="234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Specific geometry setting up</a:t>
            </a:r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2912D3B0-510E-30F5-7BC5-18B4812DDE6C}"/>
              </a:ext>
            </a:extLst>
          </p:cNvPr>
          <p:cNvCxnSpPr>
            <a:cxnSpLocks/>
            <a:stCxn id="29" idx="4"/>
            <a:endCxn id="28" idx="0"/>
          </p:cNvCxnSpPr>
          <p:nvPr/>
        </p:nvCxnSpPr>
        <p:spPr>
          <a:xfrm>
            <a:off x="1093036" y="2189773"/>
            <a:ext cx="1514" cy="442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cteur droit avec flèche 90">
            <a:extLst>
              <a:ext uri="{FF2B5EF4-FFF2-40B4-BE49-F238E27FC236}">
                <a16:creationId xmlns:a16="http://schemas.microsoft.com/office/drawing/2014/main" id="{5AE9FC12-106B-DB3A-907C-57C9C06DF004}"/>
              </a:ext>
            </a:extLst>
          </p:cNvPr>
          <p:cNvCxnSpPr>
            <a:cxnSpLocks/>
            <a:stCxn id="30" idx="0"/>
            <a:endCxn id="28" idx="2"/>
          </p:cNvCxnSpPr>
          <p:nvPr/>
        </p:nvCxnSpPr>
        <p:spPr>
          <a:xfrm flipV="1">
            <a:off x="1094198" y="3192883"/>
            <a:ext cx="352" cy="442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AB29524-E812-27FB-7DE2-3D0A0FDE347A}"/>
                  </a:ext>
                </a:extLst>
              </p:cNvPr>
              <p:cNvSpPr txBox="1"/>
              <p:nvPr/>
            </p:nvSpPr>
            <p:spPr>
              <a:xfrm>
                <a:off x="7275048" y="3148705"/>
                <a:ext cx="5953618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buFont typeface="Wingdings" pitchFamily="2" charset="2"/>
                  <a:buChar char="Ø"/>
                </a:pP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Solving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Laplace’s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equation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in 3D:</a:t>
                </a:r>
                <a:b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b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Δ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fr-FR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fr-FR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lvl="0" indent="-285750">
                  <a:buFont typeface="Wingdings" pitchFamily="2" charset="2"/>
                  <a:buChar char="Ø"/>
                </a:pP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3D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Finite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element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method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(FEM):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AB29524-E812-27FB-7DE2-3D0A0FDE3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048" y="3148705"/>
                <a:ext cx="5953618" cy="1477328"/>
              </a:xfrm>
              <a:prstGeom prst="rect">
                <a:avLst/>
              </a:prstGeom>
              <a:blipFill>
                <a:blip r:embed="rId2"/>
                <a:stretch>
                  <a:fillRect l="-638" t="-2564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F4F5328-6DC3-CF50-F2F6-BD38E63994AA}"/>
                  </a:ext>
                </a:extLst>
              </p:cNvPr>
              <p:cNvSpPr txBox="1"/>
              <p:nvPr/>
            </p:nvSpPr>
            <p:spPr>
              <a:xfrm>
                <a:off x="8160777" y="4732782"/>
                <a:ext cx="3609770" cy="530658"/>
              </a:xfrm>
              <a:prstGeom prst="rect">
                <a:avLst/>
              </a:prstGeom>
              <a:noFill/>
              <a:ln w="285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none" lIns="0" tIns="0" rIns="0" bIns="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fr-FR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±1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FR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fr-FR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fr-FR" sz="32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F4F5328-6DC3-CF50-F2F6-BD38E6399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777" y="4732782"/>
                <a:ext cx="3609770" cy="530658"/>
              </a:xfrm>
              <a:prstGeom prst="rect">
                <a:avLst/>
              </a:prstGeom>
              <a:blipFill>
                <a:blip r:embed="rId3"/>
                <a:stretch>
                  <a:fillRect l="-1042" b="-11111"/>
                </a:stretch>
              </a:blipFill>
              <a:ln w="28575" cap="flat">
                <a:solidFill>
                  <a:srgbClr val="FF0000"/>
                </a:solidFill>
                <a:prstDash val="solid"/>
                <a:miter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3447ED5D-72DA-67AA-1729-BD829957D4A7}"/>
              </a:ext>
            </a:extLst>
          </p:cNvPr>
          <p:cNvSpPr txBox="1"/>
          <p:nvPr/>
        </p:nvSpPr>
        <p:spPr>
          <a:xfrm>
            <a:off x="7275048" y="887724"/>
            <a:ext cx="458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Induced signal on the readout strips: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5EE52F-323B-5F17-DF2A-5A37C86F4A58}"/>
              </a:ext>
            </a:extLst>
          </p:cNvPr>
          <p:cNvSpPr txBox="1"/>
          <p:nvPr/>
        </p:nvSpPr>
        <p:spPr>
          <a:xfrm>
            <a:off x="7275048" y="5452133"/>
            <a:ext cx="360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Iterative method, step by 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6C3D453-460F-18F7-37BC-249BB2F36441}"/>
                  </a:ext>
                </a:extLst>
              </p:cNvPr>
              <p:cNvSpPr txBox="1"/>
              <p:nvPr/>
            </p:nvSpPr>
            <p:spPr>
              <a:xfrm>
                <a:off x="8267993" y="2004513"/>
                <a:ext cx="3249093" cy="9204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Weighting field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0" dirty="0"/>
                  <a:t>Drift </a:t>
                </a:r>
                <a:r>
                  <a:rPr lang="fr-FR" dirty="0"/>
                  <a:t>V</a:t>
                </a:r>
                <a:r>
                  <a:rPr lang="fr-FR" b="0" dirty="0"/>
                  <a:t>elocity Field: </a:t>
                </a:r>
                <a:br>
                  <a:rPr lang="fr-FR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</m:t>
                    </m:r>
                    <m:acc>
                      <m:accPr>
                        <m:chr m:val="⃗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6C3D453-460F-18F7-37BC-249BB2F36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7993" y="2004513"/>
                <a:ext cx="3249093" cy="920445"/>
              </a:xfrm>
              <a:prstGeom prst="rect">
                <a:avLst/>
              </a:prstGeom>
              <a:blipFill>
                <a:blip r:embed="rId4"/>
                <a:stretch>
                  <a:fillRect l="-3891" t="-4054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pied de page 4">
            <a:extLst>
              <a:ext uri="{FF2B5EF4-FFF2-40B4-BE49-F238E27FC236}">
                <a16:creationId xmlns:a16="http://schemas.microsoft.com/office/drawing/2014/main" id="{1E844853-3B53-EC85-0813-DD1AF0B9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B41A224-5EAA-CB65-CD3A-FAC2DDB88D0B}"/>
                  </a:ext>
                </a:extLst>
              </p:cNvPr>
              <p:cNvSpPr txBox="1"/>
              <p:nvPr/>
            </p:nvSpPr>
            <p:spPr>
              <a:xfrm>
                <a:off x="8404923" y="1348213"/>
                <a:ext cx="2087751" cy="4140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</m:e>
                      </m:acc>
                      <m:r>
                        <a:rPr lang="fr-FR" sz="2400" b="0" i="0" smtClean="0">
                          <a:latin typeface="Cambria Math" panose="02040503050406030204" pitchFamily="18" charset="0"/>
                        </a:rPr>
                        <m:t>. </m:t>
                      </m:r>
                      <m:acc>
                        <m:accPr>
                          <m:chr m:val="⃗"/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B41A224-5EAA-CB65-CD3A-FAC2DDB88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923" y="1348213"/>
                <a:ext cx="2087751" cy="414088"/>
              </a:xfrm>
              <a:prstGeom prst="rect">
                <a:avLst/>
              </a:prstGeom>
              <a:blipFill>
                <a:blip r:embed="rId5"/>
                <a:stretch>
                  <a:fillRect l="-2410" b="-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16B74BE8-6C87-C40D-CB05-D758C041E1E0}"/>
              </a:ext>
            </a:extLst>
          </p:cNvPr>
          <p:cNvSpPr txBox="1"/>
          <p:nvPr/>
        </p:nvSpPr>
        <p:spPr>
          <a:xfrm>
            <a:off x="59535" y="937679"/>
            <a:ext cx="6147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Design of a simulation on Python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233E25-8373-4E2F-1C70-F141DE4FCAA9}"/>
              </a:ext>
            </a:extLst>
          </p:cNvPr>
          <p:cNvSpPr txBox="1"/>
          <p:nvPr/>
        </p:nvSpPr>
        <p:spPr>
          <a:xfrm>
            <a:off x="3960930" y="1251970"/>
            <a:ext cx="218656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Run Time: ~ 30 mins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91803B6-E295-62C0-F9BC-9279B52154D9}"/>
                  </a:ext>
                </a:extLst>
              </p:cNvPr>
              <p:cNvSpPr txBox="1"/>
              <p:nvPr/>
            </p:nvSpPr>
            <p:spPr>
              <a:xfrm>
                <a:off x="4438624" y="2647959"/>
                <a:ext cx="118855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b="1" dirty="0"/>
                  <a:t>Step used: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fr-FR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91803B6-E295-62C0-F9BC-9279B5215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624" y="2647959"/>
                <a:ext cx="1188556" cy="553998"/>
              </a:xfrm>
              <a:prstGeom prst="rect">
                <a:avLst/>
              </a:prstGeom>
              <a:blipFill>
                <a:blip r:embed="rId6"/>
                <a:stretch>
                  <a:fillRect l="-11579" t="-13333" r="-1473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78552553-9697-47F5-6D5B-5A4F52B19C24}"/>
              </a:ext>
            </a:extLst>
          </p:cNvPr>
          <p:cNvSpPr txBox="1"/>
          <p:nvPr/>
        </p:nvSpPr>
        <p:spPr>
          <a:xfrm>
            <a:off x="4061463" y="5213697"/>
            <a:ext cx="19557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Run Time: ~ 2h30 </a:t>
            </a:r>
          </a:p>
        </p:txBody>
      </p:sp>
    </p:spTree>
    <p:extLst>
      <p:ext uri="{BB962C8B-B14F-4D97-AF65-F5344CB8AC3E}">
        <p14:creationId xmlns:p14="http://schemas.microsoft.com/office/powerpoint/2010/main" val="134257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D965B-9109-C2EE-D4D2-1BDF7478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2" y="136525"/>
            <a:ext cx="3357810" cy="653460"/>
          </a:xfrm>
        </p:spPr>
        <p:txBody>
          <a:bodyPr>
            <a:normAutofit fontScale="90000"/>
          </a:bodyPr>
          <a:lstStyle/>
          <a:p>
            <a:r>
              <a:rPr lang="en-US" dirty="0"/>
              <a:t>Field results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55F2D9-7B3A-DB93-80F6-C758CAEE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44491-5830-0144-A36F-72D39500518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E5ACD8-26CA-E790-FC03-4FDD82738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74" t="9290" r="15162" b="323"/>
          <a:stretch/>
        </p:blipFill>
        <p:spPr>
          <a:xfrm>
            <a:off x="204841" y="1629957"/>
            <a:ext cx="4981598" cy="448099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856B4C-FA42-A1E6-F381-2011A93B7C2E}"/>
              </a:ext>
            </a:extLst>
          </p:cNvPr>
          <p:cNvSpPr txBox="1"/>
          <p:nvPr/>
        </p:nvSpPr>
        <p:spPr>
          <a:xfrm>
            <a:off x="-185012" y="891117"/>
            <a:ext cx="602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2D projection of drift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weighting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equipotential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E60EC5C0-1BC4-59BC-5D3D-4C6948D09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5251"/>
            <a:ext cx="4114800" cy="365125"/>
          </a:xfrm>
        </p:spPr>
        <p:txBody>
          <a:bodyPr/>
          <a:lstStyle/>
          <a:p>
            <a:r>
              <a:rPr lang="en-US"/>
              <a:t>DUNE France – Analysis Workshop</a:t>
            </a:r>
            <a:endParaRPr lang="en-US" dirty="0"/>
          </a:p>
        </p:txBody>
      </p:sp>
      <p:pic>
        <p:nvPicPr>
          <p:cNvPr id="44" name="Image 43" descr="Une image contenant texte, moniteur, écran, intérieur&#10;&#10;Description générée automatiquement">
            <a:extLst>
              <a:ext uri="{FF2B5EF4-FFF2-40B4-BE49-F238E27FC236}">
                <a16:creationId xmlns:a16="http://schemas.microsoft.com/office/drawing/2014/main" id="{41E1FB3D-B029-3A13-634F-7F9C772E1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81" y="3001702"/>
            <a:ext cx="3033776" cy="233920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5" name="Espace réservé du contenu 4" descr="Une image contenant moniteur, télévision, écran, intérieur&#10;&#10;Description générée automatiquement">
            <a:extLst>
              <a:ext uri="{FF2B5EF4-FFF2-40B4-BE49-F238E27FC236}">
                <a16:creationId xmlns:a16="http://schemas.microsoft.com/office/drawing/2014/main" id="{58A79036-E167-D1E6-09EA-A1FBE5838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81" y="572908"/>
            <a:ext cx="3033777" cy="2339202"/>
          </a:xfrm>
          <a:prstGeom prst="rect">
            <a:avLst/>
          </a:prstGeom>
        </p:spPr>
      </p:pic>
      <p:pic>
        <p:nvPicPr>
          <p:cNvPr id="46" name="Image 45" descr="Une image contenant moniteur, télévision, écran, intérieur&#10;&#10;Description générée automatiquement">
            <a:extLst>
              <a:ext uri="{FF2B5EF4-FFF2-40B4-BE49-F238E27FC236}">
                <a16:creationId xmlns:a16="http://schemas.microsoft.com/office/drawing/2014/main" id="{A7F5692D-9380-0BBD-4B9D-E629B6E8D5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139" y="558939"/>
            <a:ext cx="3004861" cy="2316906"/>
          </a:xfrm>
          <a:prstGeom prst="rect">
            <a:avLst/>
          </a:prstGeom>
        </p:spPr>
      </p:pic>
      <p:pic>
        <p:nvPicPr>
          <p:cNvPr id="47" name="Espace réservé du contenu 4">
            <a:extLst>
              <a:ext uri="{FF2B5EF4-FFF2-40B4-BE49-F238E27FC236}">
                <a16:creationId xmlns:a16="http://schemas.microsoft.com/office/drawing/2014/main" id="{3F05A34C-D5A7-0D17-5491-68B3F03EDA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68" t="2083" r="7834" b="1716"/>
          <a:stretch/>
        </p:blipFill>
        <p:spPr>
          <a:xfrm>
            <a:off x="9626885" y="2796521"/>
            <a:ext cx="2565115" cy="2544383"/>
          </a:xfrm>
          <a:prstGeom prst="rect">
            <a:avLst/>
          </a:prstGeom>
        </p:spPr>
      </p:pic>
      <p:sp>
        <p:nvSpPr>
          <p:cNvPr id="48" name="Flèche vers la droite 47">
            <a:extLst>
              <a:ext uri="{FF2B5EF4-FFF2-40B4-BE49-F238E27FC236}">
                <a16:creationId xmlns:a16="http://schemas.microsoft.com/office/drawing/2014/main" id="{108760EB-D8E7-135F-95A1-1938685510C4}"/>
              </a:ext>
            </a:extLst>
          </p:cNvPr>
          <p:cNvSpPr/>
          <p:nvPr/>
        </p:nvSpPr>
        <p:spPr>
          <a:xfrm>
            <a:off x="9187139" y="3870455"/>
            <a:ext cx="866009" cy="73595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E4BA2449-09E4-0257-4CB7-FD1BBFE689F8}"/>
              </a:ext>
            </a:extLst>
          </p:cNvPr>
          <p:cNvSpPr txBox="1"/>
          <p:nvPr/>
        </p:nvSpPr>
        <p:spPr>
          <a:xfrm>
            <a:off x="5820971" y="5883035"/>
            <a:ext cx="6617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fr-FR" dirty="0" err="1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Induced</a:t>
            </a:r>
            <a:r>
              <a:rPr lang="fr-FR" dirty="0"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fr-F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signal in the </a:t>
            </a:r>
            <a:r>
              <a:rPr lang="fr-FR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nearby</a:t>
            </a:r>
            <a:r>
              <a:rPr lang="fr-FR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strips</a:t>
            </a:r>
            <a:endParaRPr lang="fr-FR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148EF0E-D303-C9F4-6958-BBC76637B37A}"/>
              </a:ext>
            </a:extLst>
          </p:cNvPr>
          <p:cNvSpPr txBox="1"/>
          <p:nvPr/>
        </p:nvSpPr>
        <p:spPr>
          <a:xfrm>
            <a:off x="5545074" y="186443"/>
            <a:ext cx="3058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Weighting Potential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1D8A2C1-5107-9474-3DF5-D009A58ECA48}"/>
              </a:ext>
            </a:extLst>
          </p:cNvPr>
          <p:cNvSpPr txBox="1"/>
          <p:nvPr/>
        </p:nvSpPr>
        <p:spPr>
          <a:xfrm>
            <a:off x="5118430" y="4874234"/>
            <a:ext cx="623692" cy="2616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78FDF96-2206-9453-C893-2A6396385B79}"/>
              </a:ext>
            </a:extLst>
          </p:cNvPr>
          <p:cNvSpPr txBox="1"/>
          <p:nvPr/>
        </p:nvSpPr>
        <p:spPr>
          <a:xfrm>
            <a:off x="5121315" y="4477346"/>
            <a:ext cx="942306" cy="2616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Induction 1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D607234-0294-92E9-A923-3A796E38D3DA}"/>
              </a:ext>
            </a:extLst>
          </p:cNvPr>
          <p:cNvSpPr txBox="1"/>
          <p:nvPr/>
        </p:nvSpPr>
        <p:spPr>
          <a:xfrm>
            <a:off x="5121315" y="3213217"/>
            <a:ext cx="942306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Induction 2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119681B-17C3-014E-AC50-8715BC6F0564}"/>
              </a:ext>
            </a:extLst>
          </p:cNvPr>
          <p:cNvSpPr txBox="1"/>
          <p:nvPr/>
        </p:nvSpPr>
        <p:spPr>
          <a:xfrm>
            <a:off x="5121315" y="2816329"/>
            <a:ext cx="873260" cy="261610"/>
          </a:xfrm>
          <a:prstGeom prst="rect">
            <a:avLst/>
          </a:prstGeom>
          <a:solidFill>
            <a:srgbClr val="F4AAB3"/>
          </a:solidFill>
        </p:spPr>
        <p:txBody>
          <a:bodyPr wrap="square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A75E47-3870-60F3-9D7F-F4FBFD9EA784}"/>
              </a:ext>
            </a:extLst>
          </p:cNvPr>
          <p:cNvSpPr txBox="1"/>
          <p:nvPr/>
        </p:nvSpPr>
        <p:spPr>
          <a:xfrm>
            <a:off x="1099458" y="2969045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342492-21CA-E65D-7B4E-E8F8E85963EC}"/>
              </a:ext>
            </a:extLst>
          </p:cNvPr>
          <p:cNvSpPr txBox="1"/>
          <p:nvPr/>
        </p:nvSpPr>
        <p:spPr>
          <a:xfrm>
            <a:off x="979715" y="3699380"/>
            <a:ext cx="620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2994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DUN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DUNE" id="{009C4BB3-AA75-1141-ABD2-B3277898DCD8}" vid="{6BBF84F5-8DB1-484D-94B8-8B801D6843C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ThemeDUNE</Template>
  <TotalTime>2882</TotalTime>
  <Words>2055</Words>
  <Application>Microsoft Macintosh PowerPoint</Application>
  <PresentationFormat>Grand écran</PresentationFormat>
  <Paragraphs>445</Paragraphs>
  <Slides>24</Slides>
  <Notes>9</Notes>
  <HiddenSlides>2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-webkit-standard</vt:lpstr>
      <vt:lpstr>Arial</vt:lpstr>
      <vt:lpstr>Calibri</vt:lpstr>
      <vt:lpstr>Cambria Math</vt:lpstr>
      <vt:lpstr>Courier New</vt:lpstr>
      <vt:lpstr>Helvetica</vt:lpstr>
      <vt:lpstr>Wingdings</vt:lpstr>
      <vt:lpstr>ThemeDUNE</vt:lpstr>
      <vt:lpstr> </vt:lpstr>
      <vt:lpstr>Vertical drift design</vt:lpstr>
      <vt:lpstr>The perforated anode technology</vt:lpstr>
      <vt:lpstr>Signal formation study on anodes</vt:lpstr>
      <vt:lpstr>Modeling signal formation </vt:lpstr>
      <vt:lpstr>Induced signal simulation</vt:lpstr>
      <vt:lpstr>Induced signal simulation</vt:lpstr>
      <vt:lpstr>Induced signal simulation</vt:lpstr>
      <vt:lpstr>Field results</vt:lpstr>
      <vt:lpstr>Induced signal simulation</vt:lpstr>
      <vt:lpstr>Ionization electron generation</vt:lpstr>
      <vt:lpstr>Electron cloud simulation</vt:lpstr>
      <vt:lpstr>Electron cloud simulation</vt:lpstr>
      <vt:lpstr>Data extraction</vt:lpstr>
      <vt:lpstr>Comparison data VS simulation</vt:lpstr>
      <vt:lpstr>CRP transparency study</vt:lpstr>
      <vt:lpstr>CRP transparency study</vt:lpstr>
      <vt:lpstr>CRP 6 data explanation </vt:lpstr>
      <vt:lpstr>Holes covering and loss charge</vt:lpstr>
      <vt:lpstr>Electron diffusion</vt:lpstr>
      <vt:lpstr>Transverse electron diffusion only</vt:lpstr>
      <vt:lpstr>Field with hole shifted</vt:lpstr>
      <vt:lpstr>CRP6 transparency (simulation)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5</cp:revision>
  <dcterms:created xsi:type="dcterms:W3CDTF">2024-06-03T08:22:07Z</dcterms:created>
  <dcterms:modified xsi:type="dcterms:W3CDTF">2024-06-05T08:24:54Z</dcterms:modified>
</cp:coreProperties>
</file>