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aj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aj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aj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aj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aj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aj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aj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aj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35" name="Shape 235"/>
          <p:cNvSpPr/>
          <p:nvPr>
            <p:ph type="sldImg"/>
          </p:nvPr>
        </p:nvSpPr>
        <p:spPr>
          <a:xfrm>
            <a:off x="1143000" y="685800"/>
            <a:ext cx="4572000" cy="3429000"/>
          </a:xfrm>
          <a:prstGeom prst="rect">
            <a:avLst/>
          </a:prstGeom>
        </p:spPr>
        <p:txBody>
          <a:bodyPr/>
          <a:lstStyle/>
          <a:p>
            <a:pPr/>
          </a:p>
        </p:txBody>
      </p:sp>
      <p:sp>
        <p:nvSpPr>
          <p:cNvPr id="236" name="Shape 23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lgn="l" defTabSz="2438338">
              <a:lnSpc>
                <a:spcPct val="80000"/>
              </a:lnSpc>
              <a:defRPr spc="-232" sz="11600">
                <a:solidFill>
                  <a:srgbClr val="000000"/>
                </a:solidFill>
                <a:latin typeface="+mj-lt"/>
                <a:ea typeface="+mj-ea"/>
                <a:cs typeface="+mj-cs"/>
                <a:sym typeface="Helvetica Neue"/>
              </a:defRPr>
            </a:lvl1pPr>
          </a:lstStyle>
          <a:p>
            <a:pPr>
              <a:defRPr>
                <a:effectLst/>
              </a:defRPr>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6"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4"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5"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3"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4"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2"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3" name="Bowl with salmon cakes, salad and houmo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4"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2"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3"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7" name="Title Text"/>
          <p:cNvSpPr txBox="1"/>
          <p:nvPr>
            <p:ph type="title"/>
          </p:nvPr>
        </p:nvSpPr>
        <p:spPr>
          <a:xfrm>
            <a:off x="2282825" y="1219200"/>
            <a:ext cx="19811997" cy="3810000"/>
          </a:xfrm>
          <a:prstGeom prst="rect">
            <a:avLst/>
          </a:prstGeom>
        </p:spPr>
        <p:txBody>
          <a:bodyPr lIns="91439" tIns="91439" rIns="91439" bIns="91439" anchor="ctr"/>
          <a:lstStyle>
            <a:lvl1pPr algn="l" defTabSz="914400">
              <a:defRPr b="0" cap="all" sz="6400">
                <a:solidFill>
                  <a:srgbClr val="5AD0B8"/>
                </a:solidFill>
                <a:effectLst>
                  <a:outerShdw sx="100000" sy="100000" kx="0" ky="0" algn="b" rotWithShape="0" blurRad="25400" dist="38100" dir="14040000">
                    <a:srgbClr val="000000">
                      <a:alpha val="25000"/>
                    </a:srgbClr>
                  </a:outerShdw>
                </a:effectLst>
                <a:latin typeface="Century Gothic"/>
                <a:ea typeface="Century Gothic"/>
                <a:cs typeface="Century Gothic"/>
                <a:sym typeface="Century Gothic"/>
              </a:defRPr>
            </a:lvl1pPr>
          </a:lstStyle>
          <a:p>
            <a:pPr/>
            <a:r>
              <a:t>Title Text</a:t>
            </a:r>
          </a:p>
        </p:txBody>
      </p:sp>
      <p:sp>
        <p:nvSpPr>
          <p:cNvPr id="148" name="Body Level One…"/>
          <p:cNvSpPr txBox="1"/>
          <p:nvPr>
            <p:ph type="body" sz="half" idx="1"/>
          </p:nvPr>
        </p:nvSpPr>
        <p:spPr>
          <a:xfrm>
            <a:off x="2282825" y="5333998"/>
            <a:ext cx="19811997" cy="6248402"/>
          </a:xfrm>
          <a:prstGeom prst="rect">
            <a:avLst/>
          </a:prstGeom>
        </p:spPr>
        <p:txBody>
          <a:bodyPr lIns="91439" tIns="91439" rIns="91439" bIns="91439" anchor="ctr"/>
          <a:lstStyle>
            <a:lvl1pPr marL="571500" indent="-571500" defTabSz="914400">
              <a:lnSpc>
                <a:spcPct val="100000"/>
              </a:lnSpc>
              <a:spcBef>
                <a:spcPts val="1200"/>
              </a:spcBef>
              <a:buClr>
                <a:srgbClr val="5AD0B8"/>
              </a:buClr>
              <a:buSzPct val="100000"/>
              <a:buFont typeface="Arial"/>
              <a:defRPr cap="small" sz="4000">
                <a:solidFill>
                  <a:srgbClr val="FFFFFF"/>
                </a:solidFill>
                <a:effectLst>
                  <a:outerShdw sx="100000" sy="100000" kx="0" ky="0" algn="b" rotWithShape="0" blurRad="50800" dist="12700" dir="13860000">
                    <a:srgbClr val="000000">
                      <a:alpha val="20000"/>
                    </a:srgbClr>
                  </a:outerShdw>
                </a:effectLst>
                <a:latin typeface="Century Gothic"/>
                <a:ea typeface="Century Gothic"/>
                <a:cs typeface="Century Gothic"/>
                <a:sym typeface="Century Gothic"/>
              </a:defRPr>
            </a:lvl1pPr>
            <a:lvl2pPr marL="1092200" indent="-635000" defTabSz="914400">
              <a:lnSpc>
                <a:spcPct val="100000"/>
              </a:lnSpc>
              <a:spcBef>
                <a:spcPts val="1200"/>
              </a:spcBef>
              <a:buClr>
                <a:srgbClr val="5AD0B8"/>
              </a:buClr>
              <a:buSzPct val="100000"/>
              <a:buFont typeface="Arial"/>
              <a:defRPr cap="small" sz="4000">
                <a:solidFill>
                  <a:srgbClr val="FFFFFF"/>
                </a:solidFill>
                <a:effectLst>
                  <a:outerShdw sx="100000" sy="100000" kx="0" ky="0" algn="b" rotWithShape="0" blurRad="50800" dist="12700" dir="13860000">
                    <a:srgbClr val="000000">
                      <a:alpha val="20000"/>
                    </a:srgbClr>
                  </a:outerShdw>
                </a:effectLst>
                <a:latin typeface="Century Gothic"/>
                <a:ea typeface="Century Gothic"/>
                <a:cs typeface="Century Gothic"/>
                <a:sym typeface="Century Gothic"/>
              </a:defRPr>
            </a:lvl2pPr>
            <a:lvl3pPr marL="1628775" indent="-714375" defTabSz="914400">
              <a:lnSpc>
                <a:spcPct val="100000"/>
              </a:lnSpc>
              <a:spcBef>
                <a:spcPts val="1200"/>
              </a:spcBef>
              <a:buClr>
                <a:srgbClr val="5AD0B8"/>
              </a:buClr>
              <a:buSzPct val="100000"/>
              <a:buFont typeface="Arial"/>
              <a:defRPr cap="small" sz="4000">
                <a:solidFill>
                  <a:srgbClr val="FFFFFF"/>
                </a:solidFill>
                <a:effectLst>
                  <a:outerShdw sx="100000" sy="100000" kx="0" ky="0" algn="b" rotWithShape="0" blurRad="50800" dist="12700" dir="13860000">
                    <a:srgbClr val="000000">
                      <a:alpha val="20000"/>
                    </a:srgbClr>
                  </a:outerShdw>
                </a:effectLst>
                <a:latin typeface="Century Gothic"/>
                <a:ea typeface="Century Gothic"/>
                <a:cs typeface="Century Gothic"/>
                <a:sym typeface="Century Gothic"/>
              </a:defRPr>
            </a:lvl3pPr>
            <a:lvl4pPr marL="1861457" indent="-489857" defTabSz="914400">
              <a:lnSpc>
                <a:spcPct val="100000"/>
              </a:lnSpc>
              <a:spcBef>
                <a:spcPts val="1200"/>
              </a:spcBef>
              <a:buClr>
                <a:srgbClr val="5AD0B8"/>
              </a:buClr>
              <a:buSzPct val="100000"/>
              <a:buFont typeface="Arial"/>
              <a:defRPr cap="small" sz="4000">
                <a:solidFill>
                  <a:srgbClr val="FFFFFF"/>
                </a:solidFill>
                <a:effectLst>
                  <a:outerShdw sx="100000" sy="100000" kx="0" ky="0" algn="b" rotWithShape="0" blurRad="50800" dist="12700" dir="13860000">
                    <a:srgbClr val="000000">
                      <a:alpha val="20000"/>
                    </a:srgbClr>
                  </a:outerShdw>
                </a:effectLst>
                <a:latin typeface="Century Gothic"/>
                <a:ea typeface="Century Gothic"/>
                <a:cs typeface="Century Gothic"/>
                <a:sym typeface="Century Gothic"/>
              </a:defRPr>
            </a:lvl4pPr>
            <a:lvl5pPr marL="2318657" indent="-489857" defTabSz="914400">
              <a:lnSpc>
                <a:spcPct val="100000"/>
              </a:lnSpc>
              <a:spcBef>
                <a:spcPts val="1200"/>
              </a:spcBef>
              <a:buClr>
                <a:srgbClr val="5AD0B8"/>
              </a:buClr>
              <a:buSzPct val="100000"/>
              <a:buFont typeface="Arial"/>
              <a:defRPr cap="small" sz="4000">
                <a:solidFill>
                  <a:srgbClr val="FFFFFF"/>
                </a:solidFill>
                <a:effectLst>
                  <a:outerShdw sx="100000" sy="100000" kx="0" ky="0" algn="b" rotWithShape="0" blurRad="50800" dist="12700" dir="13860000">
                    <a:srgbClr val="000000">
                      <a:alpha val="20000"/>
                    </a:srgbClr>
                  </a:outerShdw>
                </a:effectLst>
                <a:latin typeface="Century Gothic"/>
                <a:ea typeface="Century Gothic"/>
                <a:cs typeface="Century Gothic"/>
                <a:sym typeface="Century Gothic"/>
              </a:defRPr>
            </a:lvl5pPr>
          </a:lstStyle>
          <a:p>
            <a:pPr/>
            <a:r>
              <a:t>Body Level One</a:t>
            </a:r>
          </a:p>
          <a:p>
            <a:pPr lvl="1"/>
            <a:r>
              <a:t>Body Level Two</a:t>
            </a:r>
          </a:p>
          <a:p>
            <a:pPr lvl="2"/>
            <a:r>
              <a:t>Body Level Three</a:t>
            </a:r>
          </a:p>
          <a:p>
            <a:pPr lvl="3"/>
            <a:r>
              <a:t>Body Level Four</a:t>
            </a:r>
          </a:p>
          <a:p>
            <a:pPr lvl="4"/>
            <a:r>
              <a:t>Body Level Five</a:t>
            </a:r>
          </a:p>
        </p:txBody>
      </p:sp>
      <p:sp>
        <p:nvSpPr>
          <p:cNvPr id="149" name="Footer Placeholder 6"/>
          <p:cNvSpPr txBox="1"/>
          <p:nvPr/>
        </p:nvSpPr>
        <p:spPr>
          <a:xfrm>
            <a:off x="402201" y="12898863"/>
            <a:ext cx="14904720" cy="787092"/>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l" defTabSz="914400">
              <a:defRPr b="1" sz="3200">
                <a:solidFill>
                  <a:srgbClr val="BFBFBF"/>
                </a:solidFill>
                <a:effectLst>
                  <a:outerShdw sx="100000" sy="100000" kx="0" ky="0" algn="b" rotWithShape="0" blurRad="50800" dist="38100" dir="2700000">
                    <a:srgbClr val="000000">
                      <a:alpha val="43000"/>
                    </a:srgbClr>
                  </a:outerShdw>
                </a:effectLst>
                <a:latin typeface="+mn-lt"/>
                <a:ea typeface="+mn-ea"/>
                <a:cs typeface="+mn-cs"/>
                <a:sym typeface="Chalkboard"/>
              </a:defRPr>
            </a:lvl1pPr>
          </a:lstStyle>
          <a:p>
            <a:pPr/>
            <a:r>
              <a:t>NGUYEN Quoc Viet</a:t>
            </a:r>
          </a:p>
        </p:txBody>
      </p:sp>
      <p:sp>
        <p:nvSpPr>
          <p:cNvPr id="150" name="Slide Number"/>
          <p:cNvSpPr txBox="1"/>
          <p:nvPr>
            <p:ph type="sldNum" sz="quarter" idx="2"/>
          </p:nvPr>
        </p:nvSpPr>
        <p:spPr>
          <a:xfrm>
            <a:off x="21649556" y="13198148"/>
            <a:ext cx="451640" cy="462281"/>
          </a:xfrm>
          <a:prstGeom prst="rect">
            <a:avLst/>
          </a:prstGeom>
        </p:spPr>
        <p:txBody>
          <a:bodyPr lIns="91439" tIns="91439" rIns="91439" bIns="91439" anchor="ctr"/>
          <a:lstStyle>
            <a:lvl1pPr algn="r" defTabSz="914400">
              <a:defRPr b="1">
                <a:solidFill>
                  <a:srgbClr val="BFBFBF"/>
                </a:solidFill>
                <a:effectLst>
                  <a:outerShdw sx="100000" sy="100000" kx="0" ky="0" algn="b" rotWithShape="0" blurRad="50800" dist="38100" dir="2700000">
                    <a:srgbClr val="000000">
                      <a:alpha val="43000"/>
                    </a:srgbClr>
                  </a:outerShdw>
                </a:effectLst>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7" name="Slide Number"/>
          <p:cNvSpPr txBox="1"/>
          <p:nvPr>
            <p:ph type="sldNum" sz="quarter" idx="2"/>
          </p:nvPr>
        </p:nvSpPr>
        <p:spPr>
          <a:xfrm>
            <a:off x="21678718" y="11900535"/>
            <a:ext cx="451640" cy="462280"/>
          </a:xfrm>
          <a:prstGeom prst="rect">
            <a:avLst/>
          </a:prstGeom>
        </p:spPr>
        <p:txBody>
          <a:bodyPr lIns="91439" tIns="91439" rIns="91439" bIns="91439" anchor="ctr"/>
          <a:lstStyle>
            <a:lvl1pPr algn="r" defTabSz="914400">
              <a:defRPr b="1">
                <a:solidFill>
                  <a:srgbClr val="BFBFBF"/>
                </a:solidFill>
                <a:effectLst>
                  <a:outerShdw sx="100000" sy="100000" kx="0" ky="0" algn="b" rotWithShape="0" blurRad="50800" dist="38100" dir="2700000">
                    <a:srgbClr val="000000">
                      <a:alpha val="43000"/>
                    </a:srgbClr>
                  </a:outerShdw>
                </a:effectLst>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64" name="Slide Title"/>
          <p:cNvSpPr txBox="1"/>
          <p:nvPr>
            <p:ph type="title" hasCustomPrompt="1"/>
          </p:nvPr>
        </p:nvSpPr>
        <p:spPr>
          <a:xfrm>
            <a:off x="4030265" y="619125"/>
            <a:ext cx="16323470" cy="1428750"/>
          </a:xfrm>
          <a:prstGeom prst="rect">
            <a:avLst/>
          </a:prstGeom>
        </p:spPr>
        <p:txBody>
          <a:bodyPr lIns="71437" tIns="71437" rIns="71437" bIns="71437"/>
          <a:lstStyle>
            <a:lvl1pPr defTabSz="2438339">
              <a:defRPr sz="8400"/>
            </a:lvl1pPr>
          </a:lstStyle>
          <a:p>
            <a:pPr/>
            <a:r>
              <a:t>Slide Title</a:t>
            </a:r>
          </a:p>
        </p:txBody>
      </p:sp>
      <p:sp>
        <p:nvSpPr>
          <p:cNvPr id="165" name="Slide Subtitle"/>
          <p:cNvSpPr txBox="1"/>
          <p:nvPr>
            <p:ph type="body" sz="quarter" idx="21" hasCustomPrompt="1"/>
          </p:nvPr>
        </p:nvSpPr>
        <p:spPr>
          <a:xfrm>
            <a:off x="4030265" y="1987000"/>
            <a:ext cx="16323471" cy="944721"/>
          </a:xfrm>
          <a:prstGeom prst="rect">
            <a:avLst/>
          </a:prstGeom>
        </p:spPr>
        <p:txBody>
          <a:bodyPr lIns="71437" tIns="71437" rIns="71437" bIns="71437"/>
          <a:lstStyle>
            <a:lvl1pPr marL="0" indent="0" defTabSz="825500">
              <a:lnSpc>
                <a:spcPct val="100000"/>
              </a:lnSpc>
              <a:spcBef>
                <a:spcPts val="0"/>
              </a:spcBef>
              <a:buSzTx/>
              <a:buNone/>
              <a:defRPr b="1" sz="5200"/>
            </a:lvl1pPr>
          </a:lstStyle>
          <a:p>
            <a:pPr/>
            <a:r>
              <a:t>Slide Subtitle</a:t>
            </a:r>
          </a:p>
        </p:txBody>
      </p:sp>
      <p:sp>
        <p:nvSpPr>
          <p:cNvPr id="166" name="Slide Number"/>
          <p:cNvSpPr txBox="1"/>
          <p:nvPr>
            <p:ph type="sldNum" sz="quarter" idx="2"/>
          </p:nvPr>
        </p:nvSpPr>
        <p:spPr>
          <a:xfrm>
            <a:off x="11982348" y="12954297"/>
            <a:ext cx="409779" cy="415875"/>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73" name="Title Text"/>
          <p:cNvSpPr txBox="1"/>
          <p:nvPr>
            <p:ph type="title"/>
          </p:nvPr>
        </p:nvSpPr>
        <p:spPr>
          <a:xfrm>
            <a:off x="4305299" y="730251"/>
            <a:ext cx="15773401" cy="2651127"/>
          </a:xfrm>
          <a:prstGeom prst="rect">
            <a:avLst/>
          </a:prstGeom>
        </p:spPr>
        <p:txBody>
          <a:bodyPr lIns="91439" tIns="91439" rIns="91439" bIns="91439" anchor="ctr"/>
          <a:lstStyle>
            <a:lvl1pPr algn="l" defTabSz="1828800">
              <a:lnSpc>
                <a:spcPct val="90000"/>
              </a:lnSpc>
              <a:defRPr b="0" sz="8600">
                <a:solidFill>
                  <a:srgbClr val="000000"/>
                </a:solidFill>
                <a:latin typeface="Calibri"/>
                <a:ea typeface="Calibri"/>
                <a:cs typeface="Calibri"/>
                <a:sym typeface="Calibri"/>
              </a:defRPr>
            </a:lvl1pPr>
          </a:lstStyle>
          <a:p>
            <a:pPr>
              <a:defRPr>
                <a:effectLst/>
              </a:defRPr>
            </a:pPr>
            <a:r>
              <a:t>Title Text</a:t>
            </a:r>
          </a:p>
        </p:txBody>
      </p:sp>
      <p:sp>
        <p:nvSpPr>
          <p:cNvPr id="174" name="Body Level One…"/>
          <p:cNvSpPr txBox="1"/>
          <p:nvPr>
            <p:ph type="body" idx="1"/>
          </p:nvPr>
        </p:nvSpPr>
        <p:spPr>
          <a:xfrm>
            <a:off x="4305299" y="3651250"/>
            <a:ext cx="15773401" cy="8702676"/>
          </a:xfrm>
          <a:prstGeom prst="rect">
            <a:avLst/>
          </a:prstGeom>
        </p:spPr>
        <p:txBody>
          <a:bodyPr lIns="91439" tIns="91439" rIns="91439" bIns="91439"/>
          <a:lstStyle>
            <a:lvl1pPr marL="424542" indent="-424542" defTabSz="1828800">
              <a:spcBef>
                <a:spcPts val="2000"/>
              </a:spcBef>
              <a:buSzPct val="100000"/>
              <a:buFont typeface="Arial"/>
              <a:defRPr sz="5200">
                <a:latin typeface="Calibri"/>
                <a:ea typeface="Calibri"/>
                <a:cs typeface="Calibri"/>
                <a:sym typeface="Calibri"/>
              </a:defRPr>
            </a:lvl1pPr>
            <a:lvl2pPr marL="952500" indent="-495300" defTabSz="1828800">
              <a:spcBef>
                <a:spcPts val="2000"/>
              </a:spcBef>
              <a:buSzPct val="100000"/>
              <a:buFont typeface="Arial"/>
              <a:defRPr sz="5200">
                <a:latin typeface="Calibri"/>
                <a:ea typeface="Calibri"/>
                <a:cs typeface="Calibri"/>
                <a:sym typeface="Calibri"/>
              </a:defRPr>
            </a:lvl2pPr>
            <a:lvl3pPr marL="1508760" indent="-594360" defTabSz="1828800">
              <a:spcBef>
                <a:spcPts val="2000"/>
              </a:spcBef>
              <a:buSzPct val="100000"/>
              <a:buFont typeface="Arial"/>
              <a:defRPr sz="5200">
                <a:latin typeface="Calibri"/>
                <a:ea typeface="Calibri"/>
                <a:cs typeface="Calibri"/>
                <a:sym typeface="Calibri"/>
              </a:defRPr>
            </a:lvl3pPr>
            <a:lvl4pPr marL="2032000" indent="-660400" defTabSz="1828800">
              <a:spcBef>
                <a:spcPts val="2000"/>
              </a:spcBef>
              <a:buSzPct val="100000"/>
              <a:buFont typeface="Arial"/>
              <a:defRPr sz="5200">
                <a:latin typeface="Calibri"/>
                <a:ea typeface="Calibri"/>
                <a:cs typeface="Calibri"/>
                <a:sym typeface="Calibri"/>
              </a:defRPr>
            </a:lvl4pPr>
            <a:lvl5pPr marL="2489200" indent="-660400" defTabSz="1828800">
              <a:spcBef>
                <a:spcPts val="2000"/>
              </a:spcBef>
              <a:buSzPct val="100000"/>
              <a:buFont typeface="Arial"/>
              <a:defRPr sz="52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75" name="Slide Number"/>
          <p:cNvSpPr txBox="1"/>
          <p:nvPr>
            <p:ph type="sldNum" sz="quarter" idx="2"/>
          </p:nvPr>
        </p:nvSpPr>
        <p:spPr>
          <a:xfrm>
            <a:off x="19599900" y="12839420"/>
            <a:ext cx="478800" cy="476816"/>
          </a:xfrm>
          <a:prstGeom prst="rect">
            <a:avLst/>
          </a:prstGeom>
        </p:spPr>
        <p:txBody>
          <a:bodyPr lIns="91439" tIns="91439" rIns="91439" bIns="91439" anchor="ctr"/>
          <a:lstStyle>
            <a:lvl1pPr algn="r" defTabSz="1828800">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lgn="l" defTabSz="2438338">
              <a:lnSpc>
                <a:spcPct val="80000"/>
              </a:lnSpc>
              <a:defRPr spc="-232" sz="11600">
                <a:solidFill>
                  <a:srgbClr val="000000"/>
                </a:solidFill>
                <a:latin typeface="+mj-lt"/>
                <a:ea typeface="+mj-ea"/>
                <a:cs typeface="+mj-cs"/>
                <a:sym typeface="Helvetica Neue"/>
              </a:defRPr>
            </a:lvl1pPr>
          </a:lstStyle>
          <a:p>
            <a:pPr>
              <a:defRPr>
                <a:effectLst/>
              </a:defRPr>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82" name="Body Level One…"/>
          <p:cNvSpPr txBox="1"/>
          <p:nvPr>
            <p:ph type="body" idx="1" hasCustomPrompt="1"/>
          </p:nvPr>
        </p:nvSpPr>
        <p:spPr>
          <a:xfrm>
            <a:off x="4030265" y="4161234"/>
            <a:ext cx="16323470" cy="8572501"/>
          </a:xfrm>
          <a:prstGeom prst="rect">
            <a:avLst/>
          </a:prstGeom>
        </p:spPr>
        <p:txBody>
          <a:bodyPr lIns="71437" tIns="71437" rIns="71437" bIns="71437"/>
          <a:lstStyle>
            <a:lvl1pPr marL="533400" indent="-533400" defTabSz="2438339">
              <a:defRPr sz="4200"/>
            </a:lvl1pPr>
            <a:lvl2pPr marL="914400" indent="-533400" defTabSz="2438339">
              <a:defRPr sz="4200"/>
            </a:lvl2pPr>
            <a:lvl3pPr marL="1295400" indent="-533400" defTabSz="2438339">
              <a:defRPr sz="4200"/>
            </a:lvl3pPr>
            <a:lvl4pPr marL="1676400" indent="-533400" defTabSz="2438339">
              <a:defRPr sz="4200"/>
            </a:lvl4pPr>
            <a:lvl5pPr marL="2057400" indent="-533400" defTabSz="2438339">
              <a:defRPr sz="4200"/>
            </a:lvl5pPr>
          </a:lstStyle>
          <a:p>
            <a:pPr/>
            <a:r>
              <a:t>Slide bullet text</a:t>
            </a:r>
          </a:p>
          <a:p>
            <a:pPr lvl="1"/>
            <a:r>
              <a:t/>
            </a:r>
          </a:p>
          <a:p>
            <a:pPr lvl="2"/>
            <a:r>
              <a:t/>
            </a:r>
          </a:p>
          <a:p>
            <a:pPr lvl="3"/>
            <a:r>
              <a:t/>
            </a:r>
          </a:p>
          <a:p>
            <a:pPr lvl="4"/>
            <a:r>
              <a:t/>
            </a:r>
          </a:p>
        </p:txBody>
      </p:sp>
      <p:sp>
        <p:nvSpPr>
          <p:cNvPr id="183" name="Slide Subtitle"/>
          <p:cNvSpPr txBox="1"/>
          <p:nvPr>
            <p:ph type="body" sz="quarter" idx="21" hasCustomPrompt="1"/>
          </p:nvPr>
        </p:nvSpPr>
        <p:spPr>
          <a:xfrm>
            <a:off x="4030265" y="1987000"/>
            <a:ext cx="16323471" cy="944721"/>
          </a:xfrm>
          <a:prstGeom prst="rect">
            <a:avLst/>
          </a:prstGeom>
        </p:spPr>
        <p:txBody>
          <a:bodyPr lIns="71437" tIns="71437" rIns="71437" bIns="71437"/>
          <a:lstStyle>
            <a:lvl1pPr marL="0" indent="0" defTabSz="825500">
              <a:lnSpc>
                <a:spcPct val="100000"/>
              </a:lnSpc>
              <a:spcBef>
                <a:spcPts val="0"/>
              </a:spcBef>
              <a:buSzTx/>
              <a:buNone/>
              <a:defRPr b="1" sz="5200"/>
            </a:lvl1pPr>
          </a:lstStyle>
          <a:p>
            <a:pPr/>
            <a:r>
              <a:t>Slide Subtitle</a:t>
            </a:r>
          </a:p>
        </p:txBody>
      </p:sp>
      <p:sp>
        <p:nvSpPr>
          <p:cNvPr id="184" name="Slide Title"/>
          <p:cNvSpPr txBox="1"/>
          <p:nvPr>
            <p:ph type="title" hasCustomPrompt="1"/>
          </p:nvPr>
        </p:nvSpPr>
        <p:spPr>
          <a:xfrm>
            <a:off x="4030265" y="619125"/>
            <a:ext cx="16323470" cy="1428750"/>
          </a:xfrm>
          <a:prstGeom prst="rect">
            <a:avLst/>
          </a:prstGeom>
        </p:spPr>
        <p:txBody>
          <a:bodyPr lIns="71437" tIns="71437" rIns="71437" bIns="71437"/>
          <a:lstStyle>
            <a:lvl1pPr defTabSz="2438339">
              <a:defRPr sz="8400"/>
            </a:lvl1pPr>
          </a:lstStyle>
          <a:p>
            <a:pPr/>
            <a:r>
              <a:t>Slide Title</a:t>
            </a:r>
          </a:p>
        </p:txBody>
      </p:sp>
      <p:sp>
        <p:nvSpPr>
          <p:cNvPr id="185" name="Slide Number"/>
          <p:cNvSpPr txBox="1"/>
          <p:nvPr>
            <p:ph type="sldNum" sz="quarter" idx="2"/>
          </p:nvPr>
        </p:nvSpPr>
        <p:spPr>
          <a:xfrm>
            <a:off x="11982348" y="12954297"/>
            <a:ext cx="409779" cy="415875"/>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2" name="Slide Number"/>
          <p:cNvSpPr txBox="1"/>
          <p:nvPr>
            <p:ph type="sldNum" sz="quarter" idx="2"/>
          </p:nvPr>
        </p:nvSpPr>
        <p:spPr>
          <a:xfrm>
            <a:off x="11955253" y="13047167"/>
            <a:ext cx="453238" cy="461366"/>
          </a:xfrm>
          <a:prstGeom prst="rect">
            <a:avLst/>
          </a:prstGeom>
        </p:spPr>
        <p:txBody>
          <a:bodyPr anchor="ctr"/>
          <a:lstStyle>
            <a:lvl1pPr defTabSz="825500">
              <a:defRPr sz="2400">
                <a:solidFill>
                  <a:srgbClr val="EBEBE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9" name="Title Text"/>
          <p:cNvSpPr txBox="1"/>
          <p:nvPr>
            <p:ph type="title"/>
          </p:nvPr>
        </p:nvSpPr>
        <p:spPr>
          <a:xfrm>
            <a:off x="1435100" y="330200"/>
            <a:ext cx="21526500" cy="3568700"/>
          </a:xfrm>
          <a:prstGeom prst="rect">
            <a:avLst/>
          </a:prstGeom>
        </p:spPr>
        <p:txBody>
          <a:bodyPr anchor="ctr"/>
          <a:lstStyle>
            <a:lvl1pPr>
              <a:defRPr sz="9000">
                <a:solidFill>
                  <a:srgbClr val="FFFFFF"/>
                </a:solidFill>
                <a:latin typeface="+mj-lt"/>
                <a:ea typeface="+mj-ea"/>
                <a:cs typeface="+mj-cs"/>
                <a:sym typeface="Helvetica Neue"/>
              </a:defRPr>
            </a:lvl1pPr>
          </a:lstStyle>
          <a:p>
            <a:pPr/>
            <a:r>
              <a:t>Title Text</a:t>
            </a:r>
          </a:p>
        </p:txBody>
      </p:sp>
      <p:sp>
        <p:nvSpPr>
          <p:cNvPr id="200" name="Slide Number"/>
          <p:cNvSpPr txBox="1"/>
          <p:nvPr>
            <p:ph type="sldNum" sz="quarter" idx="2"/>
          </p:nvPr>
        </p:nvSpPr>
        <p:spPr>
          <a:xfrm>
            <a:off x="11955253" y="13047167"/>
            <a:ext cx="453238" cy="461366"/>
          </a:xfrm>
          <a:prstGeom prst="rect">
            <a:avLst/>
          </a:prstGeom>
        </p:spPr>
        <p:txBody>
          <a:bodyPr anchor="ctr"/>
          <a:lstStyle>
            <a:lvl1pPr defTabSz="825500">
              <a:defRPr sz="2400">
                <a:solidFill>
                  <a:srgbClr val="EBEBE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207" name="Slide Title"/>
          <p:cNvSpPr txBox="1"/>
          <p:nvPr>
            <p:ph type="title" hasCustomPrompt="1"/>
          </p:nvPr>
        </p:nvSpPr>
        <p:spPr>
          <a:xfrm>
            <a:off x="3952874" y="2524125"/>
            <a:ext cx="16478251" cy="1076212"/>
          </a:xfrm>
          <a:prstGeom prst="rect">
            <a:avLst/>
          </a:prstGeom>
        </p:spPr>
        <p:txBody>
          <a:bodyPr lIns="38100" tIns="38100" rIns="38100" bIns="38100"/>
          <a:lstStyle>
            <a:lvl1pPr defTabSz="2438339">
              <a:defRPr sz="8400"/>
            </a:lvl1pPr>
          </a:lstStyle>
          <a:p>
            <a:pPr/>
            <a:r>
              <a:t>Slide Title</a:t>
            </a:r>
          </a:p>
        </p:txBody>
      </p:sp>
      <p:sp>
        <p:nvSpPr>
          <p:cNvPr id="208" name="Slide Subtitle"/>
          <p:cNvSpPr txBox="1"/>
          <p:nvPr>
            <p:ph type="body" sz="quarter" idx="21" hasCustomPrompt="1"/>
          </p:nvPr>
        </p:nvSpPr>
        <p:spPr>
          <a:xfrm>
            <a:off x="3952874" y="3494221"/>
            <a:ext cx="16478251" cy="701085"/>
          </a:xfrm>
          <a:prstGeom prst="rect">
            <a:avLst/>
          </a:prstGeom>
        </p:spPr>
        <p:txBody>
          <a:bodyPr lIns="34290" tIns="34290" rIns="34290" bIns="34290"/>
          <a:lstStyle>
            <a:lvl1pPr marL="0" indent="0" defTabSz="668655">
              <a:lnSpc>
                <a:spcPct val="100000"/>
              </a:lnSpc>
              <a:spcBef>
                <a:spcPts val="0"/>
              </a:spcBef>
              <a:buSzTx/>
              <a:buNone/>
              <a:defRPr b="1" sz="4212"/>
            </a:lvl1pPr>
          </a:lstStyle>
          <a:p>
            <a:pPr/>
            <a:r>
              <a:t>Slide Subtitle</a:t>
            </a:r>
          </a:p>
        </p:txBody>
      </p:sp>
      <p:sp>
        <p:nvSpPr>
          <p:cNvPr id="209" name="Slide Number"/>
          <p:cNvSpPr txBox="1"/>
          <p:nvPr>
            <p:ph type="sldNum" sz="quarter" idx="2"/>
          </p:nvPr>
        </p:nvSpPr>
        <p:spPr>
          <a:xfrm>
            <a:off x="12029885" y="11507088"/>
            <a:ext cx="314859" cy="299111"/>
          </a:xfrm>
          <a:prstGeom prst="rect">
            <a:avLst/>
          </a:prstGeom>
        </p:spPr>
        <p:txBody>
          <a:bodyPr lIns="38100" tIns="38100" rIns="38100" bIns="38100"/>
          <a:lstStyle>
            <a:lvl1pPr defTabSz="584200">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216" name="Agenda Title"/>
          <p:cNvSpPr txBox="1"/>
          <p:nvPr>
            <p:ph type="title" hasCustomPrompt="1"/>
          </p:nvPr>
        </p:nvSpPr>
        <p:spPr>
          <a:xfrm>
            <a:off x="4030265" y="625078"/>
            <a:ext cx="16323470" cy="1428751"/>
          </a:xfrm>
          <a:prstGeom prst="rect">
            <a:avLst/>
          </a:prstGeom>
        </p:spPr>
        <p:txBody>
          <a:bodyPr lIns="71437" tIns="71437" rIns="71437" bIns="71437"/>
          <a:lstStyle>
            <a:lvl1pPr defTabSz="2438339">
              <a:defRPr sz="8400"/>
            </a:lvl1pPr>
          </a:lstStyle>
          <a:p>
            <a:pPr/>
            <a:r>
              <a:t>Agenda Title</a:t>
            </a:r>
          </a:p>
        </p:txBody>
      </p:sp>
      <p:sp>
        <p:nvSpPr>
          <p:cNvPr id="217" name="Agenda Subtitle"/>
          <p:cNvSpPr txBox="1"/>
          <p:nvPr>
            <p:ph type="body" sz="quarter" idx="21" hasCustomPrompt="1"/>
          </p:nvPr>
        </p:nvSpPr>
        <p:spPr>
          <a:xfrm>
            <a:off x="4030265" y="1982390"/>
            <a:ext cx="16323471" cy="944722"/>
          </a:xfrm>
          <a:prstGeom prst="rect">
            <a:avLst/>
          </a:prstGeom>
        </p:spPr>
        <p:txBody>
          <a:bodyPr lIns="71437" tIns="71437" rIns="71437" bIns="71437"/>
          <a:lstStyle>
            <a:lvl1pPr marL="0" indent="0" defTabSz="825500">
              <a:lnSpc>
                <a:spcPct val="100000"/>
              </a:lnSpc>
              <a:spcBef>
                <a:spcPts val="0"/>
              </a:spcBef>
              <a:buSzTx/>
              <a:buNone/>
              <a:defRPr b="1" sz="5200"/>
            </a:lvl1pPr>
          </a:lstStyle>
          <a:p>
            <a:pPr/>
            <a:r>
              <a:t>Agenda Subtitle</a:t>
            </a:r>
          </a:p>
        </p:txBody>
      </p:sp>
      <p:sp>
        <p:nvSpPr>
          <p:cNvPr id="218" name="Body Level One…"/>
          <p:cNvSpPr txBox="1"/>
          <p:nvPr>
            <p:ph type="body" idx="1" hasCustomPrompt="1"/>
          </p:nvPr>
        </p:nvSpPr>
        <p:spPr>
          <a:xfrm>
            <a:off x="4030265" y="4161234"/>
            <a:ext cx="16323470" cy="8572501"/>
          </a:xfrm>
          <a:prstGeom prst="rect">
            <a:avLst/>
          </a:prstGeom>
        </p:spPr>
        <p:txBody>
          <a:bodyPr lIns="71437" tIns="71437" rIns="71437" bIns="71437"/>
          <a:lstStyle>
            <a:lvl1pPr marL="0" indent="0" defTabSz="2438339">
              <a:spcBef>
                <a:spcPts val="1800"/>
              </a:spcBef>
              <a:buSzTx/>
              <a:buNone/>
              <a:defRPr spc="-52" sz="5200"/>
            </a:lvl1pPr>
            <a:lvl2pPr marL="0" indent="457200" defTabSz="2438339">
              <a:spcBef>
                <a:spcPts val="1800"/>
              </a:spcBef>
              <a:buSzTx/>
              <a:buNone/>
              <a:defRPr spc="-52" sz="5200"/>
            </a:lvl2pPr>
            <a:lvl3pPr marL="0" indent="914400" defTabSz="2438339">
              <a:spcBef>
                <a:spcPts val="1800"/>
              </a:spcBef>
              <a:buSzTx/>
              <a:buNone/>
              <a:defRPr spc="-52" sz="5200"/>
            </a:lvl3pPr>
            <a:lvl4pPr marL="0" indent="1371600" defTabSz="2438339">
              <a:spcBef>
                <a:spcPts val="1800"/>
              </a:spcBef>
              <a:buSzTx/>
              <a:buNone/>
              <a:defRPr spc="-52" sz="5200"/>
            </a:lvl4pPr>
            <a:lvl5pPr marL="0" indent="1828800" defTabSz="2438339">
              <a:spcBef>
                <a:spcPts val="1800"/>
              </a:spcBef>
              <a:buSzTx/>
              <a:buNone/>
              <a:defRPr spc="-52" sz="5200"/>
            </a:lvl5pPr>
          </a:lstStyle>
          <a:p>
            <a:pPr/>
            <a:r>
              <a:t>Agenda Topics</a:t>
            </a:r>
          </a:p>
          <a:p>
            <a:pPr lvl="1"/>
            <a:r>
              <a:t/>
            </a:r>
          </a:p>
          <a:p>
            <a:pPr lvl="2"/>
            <a:r>
              <a:t/>
            </a:r>
          </a:p>
          <a:p>
            <a:pPr lvl="3"/>
            <a:r>
              <a:t/>
            </a:r>
          </a:p>
          <a:p>
            <a:pPr lvl="4"/>
            <a:r>
              <a:t/>
            </a:r>
          </a:p>
        </p:txBody>
      </p:sp>
      <p:sp>
        <p:nvSpPr>
          <p:cNvPr id="219" name="Slide Number"/>
          <p:cNvSpPr txBox="1"/>
          <p:nvPr>
            <p:ph type="sldNum" sz="quarter" idx="2"/>
          </p:nvPr>
        </p:nvSpPr>
        <p:spPr>
          <a:xfrm>
            <a:off x="11982348" y="12954297"/>
            <a:ext cx="409779" cy="415875"/>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26" name="Slide Title"/>
          <p:cNvSpPr txBox="1"/>
          <p:nvPr>
            <p:ph type="title" hasCustomPrompt="1"/>
          </p:nvPr>
        </p:nvSpPr>
        <p:spPr>
          <a:xfrm>
            <a:off x="1219200" y="774700"/>
            <a:ext cx="21945600" cy="1727200"/>
          </a:xfrm>
          <a:prstGeom prst="rect">
            <a:avLst/>
          </a:prstGeom>
        </p:spPr>
        <p:txBody>
          <a:bodyPr/>
          <a:lstStyle>
            <a:lvl1pPr defTabSz="2438400">
              <a:lnSpc>
                <a:spcPct val="80000"/>
              </a:lnSpc>
              <a:defRPr b="0" spc="-84" sz="8400">
                <a:solidFill>
                  <a:srgbClr val="000000"/>
                </a:solidFill>
                <a:latin typeface="Canela Bold"/>
                <a:ea typeface="Canela Bold"/>
                <a:cs typeface="Canela Bold"/>
                <a:sym typeface="Canela Bold"/>
              </a:defRPr>
            </a:lvl1pPr>
          </a:lstStyle>
          <a:p>
            <a:pPr>
              <a:defRPr>
                <a:effectLst/>
              </a:defRPr>
            </a:pPr>
            <a:r>
              <a:t>Slide Title</a:t>
            </a:r>
          </a:p>
        </p:txBody>
      </p:sp>
      <p:sp>
        <p:nvSpPr>
          <p:cNvPr id="227" name="Body Level One…"/>
          <p:cNvSpPr txBox="1"/>
          <p:nvPr>
            <p:ph type="body" idx="1" hasCustomPrompt="1"/>
          </p:nvPr>
        </p:nvSpPr>
        <p:spPr>
          <a:xfrm>
            <a:off x="1219200" y="4013200"/>
            <a:ext cx="21948577" cy="8483600"/>
          </a:xfrm>
          <a:prstGeom prst="rect">
            <a:avLst/>
          </a:prstGeom>
        </p:spPr>
        <p:txBody>
          <a:bodyPr/>
          <a:lstStyle>
            <a:lvl1pPr marL="546100" indent="-546100">
              <a:spcBef>
                <a:spcPts val="2400"/>
              </a:spcBef>
              <a:buSzPct val="150000"/>
              <a:defRPr sz="4400">
                <a:latin typeface="Canela Text Regular"/>
                <a:ea typeface="Canela Text Regular"/>
                <a:cs typeface="Canela Text Regular"/>
                <a:sym typeface="Canela Text Regular"/>
              </a:defRPr>
            </a:lvl1pPr>
            <a:lvl2pPr marL="1092200" indent="-546100">
              <a:spcBef>
                <a:spcPts val="2400"/>
              </a:spcBef>
              <a:buSzPct val="150000"/>
              <a:defRPr sz="4400">
                <a:latin typeface="Canela Text Regular"/>
                <a:ea typeface="Canela Text Regular"/>
                <a:cs typeface="Canela Text Regular"/>
                <a:sym typeface="Canela Text Regular"/>
              </a:defRPr>
            </a:lvl2pPr>
            <a:lvl3pPr marL="1638300" indent="-546100">
              <a:spcBef>
                <a:spcPts val="2400"/>
              </a:spcBef>
              <a:buSzPct val="150000"/>
              <a:defRPr sz="4400">
                <a:latin typeface="Canela Text Regular"/>
                <a:ea typeface="Canela Text Regular"/>
                <a:cs typeface="Canela Text Regular"/>
                <a:sym typeface="Canela Text Regular"/>
              </a:defRPr>
            </a:lvl3pPr>
            <a:lvl4pPr marL="2184400" indent="-546100">
              <a:spcBef>
                <a:spcPts val="2400"/>
              </a:spcBef>
              <a:buSzPct val="150000"/>
              <a:defRPr sz="4400">
                <a:latin typeface="Canela Text Regular"/>
                <a:ea typeface="Canela Text Regular"/>
                <a:cs typeface="Canela Text Regular"/>
                <a:sym typeface="Canela Text Regular"/>
              </a:defRPr>
            </a:lvl4pPr>
            <a:lvl5pPr marL="2730500" indent="-546100">
              <a:spcBef>
                <a:spcPts val="2400"/>
              </a:spcBef>
              <a:buSzPct val="150000"/>
              <a:defRPr sz="4400">
                <a:latin typeface="Canela Text Regular"/>
                <a:ea typeface="Canela Text Regular"/>
                <a:cs typeface="Canela Text Regular"/>
                <a:sym typeface="Canela Text Regular"/>
              </a:defRPr>
            </a:lvl5pPr>
          </a:lstStyle>
          <a:p>
            <a:pPr/>
            <a:r>
              <a:t>Slide bullet text</a:t>
            </a:r>
          </a:p>
          <a:p>
            <a:pPr lvl="1"/>
            <a:r>
              <a:t/>
            </a:r>
          </a:p>
          <a:p>
            <a:pPr lvl="2"/>
            <a:r>
              <a:t/>
            </a:r>
          </a:p>
          <a:p>
            <a:pPr lvl="3"/>
            <a:r>
              <a:t/>
            </a:r>
          </a:p>
          <a:p>
            <a:pPr lvl="4"/>
            <a:r>
              <a:t/>
            </a:r>
          </a:p>
        </p:txBody>
      </p:sp>
      <p:sp>
        <p:nvSpPr>
          <p:cNvPr id="228" name="Slide Subtitle"/>
          <p:cNvSpPr txBox="1"/>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sz="4400">
                <a:latin typeface="Graphik Semibold"/>
                <a:ea typeface="Graphik Semibold"/>
                <a:cs typeface="Graphik Semibold"/>
                <a:sym typeface="Graphik Semibold"/>
              </a:defRPr>
            </a:lvl1pPr>
          </a:lstStyle>
          <a:p>
            <a:pPr/>
            <a:r>
              <a:t>Slide Subtitle</a:t>
            </a:r>
          </a:p>
        </p:txBody>
      </p:sp>
      <p:sp>
        <p:nvSpPr>
          <p:cNvPr id="229" name="Slide Number"/>
          <p:cNvSpPr txBox="1"/>
          <p:nvPr>
            <p:ph type="sldNum" sz="quarter" idx="2"/>
          </p:nvPr>
        </p:nvSpPr>
        <p:spPr>
          <a:xfrm>
            <a:off x="11997689" y="12700000"/>
            <a:ext cx="388621" cy="429261"/>
          </a:xfrm>
          <a:prstGeom prst="rect">
            <a:avLst/>
          </a:prstGeom>
        </p:spPr>
        <p:txBody>
          <a:bodyPr/>
          <a:lstStyle>
            <a:lvl1pPr>
              <a:defRPr sz="2000">
                <a:solidFill>
                  <a:srgbClr val="5E5E5E"/>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oumo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lgn="l" defTabSz="2438338">
              <a:lnSpc>
                <a:spcPct val="80000"/>
              </a:lnSpc>
              <a:defRPr b="0" spc="-232" sz="11600">
                <a:solidFill>
                  <a:srgbClr val="000000"/>
                </a:solidFill>
                <a:latin typeface="Helvetica Neue Medium"/>
                <a:ea typeface="Helvetica Neue Medium"/>
                <a:cs typeface="Helvetica Neue Medium"/>
                <a:sym typeface="Helvetica Neue Medium"/>
              </a:defRPr>
            </a:lvl1pPr>
          </a:lstStyle>
          <a:p>
            <a:pPr>
              <a:defRPr>
                <a:effectLst/>
              </a:defRPr>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7"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8"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atin typeface="+mn-lt"/>
                <a:ea typeface="+mn-ea"/>
                <a:cs typeface="+mn-cs"/>
                <a:sym typeface="Chalkboard"/>
              </a:defRPr>
            </a:lvl1pPr>
            <a:lvl2pPr marL="0" indent="457200" defTabSz="825500">
              <a:lnSpc>
                <a:spcPct val="100000"/>
              </a:lnSpc>
              <a:spcBef>
                <a:spcPts val="1800"/>
              </a:spcBef>
              <a:buSzTx/>
              <a:buNone/>
              <a:defRPr spc="-55" sz="5500">
                <a:latin typeface="+mn-lt"/>
                <a:ea typeface="+mn-ea"/>
                <a:cs typeface="+mn-cs"/>
                <a:sym typeface="Chalkboard"/>
              </a:defRPr>
            </a:lvl2pPr>
            <a:lvl3pPr marL="0" indent="914400" defTabSz="825500">
              <a:lnSpc>
                <a:spcPct val="100000"/>
              </a:lnSpc>
              <a:spcBef>
                <a:spcPts val="1800"/>
              </a:spcBef>
              <a:buSzTx/>
              <a:buNone/>
              <a:defRPr spc="-55" sz="5500">
                <a:latin typeface="+mn-lt"/>
                <a:ea typeface="+mn-ea"/>
                <a:cs typeface="+mn-cs"/>
                <a:sym typeface="Chalkboard"/>
              </a:defRPr>
            </a:lvl3pPr>
            <a:lvl4pPr marL="0" indent="1371600" defTabSz="825500">
              <a:lnSpc>
                <a:spcPct val="100000"/>
              </a:lnSpc>
              <a:spcBef>
                <a:spcPts val="1800"/>
              </a:spcBef>
              <a:buSzTx/>
              <a:buNone/>
              <a:defRPr spc="-55" sz="5500">
                <a:latin typeface="+mn-lt"/>
                <a:ea typeface="+mn-ea"/>
                <a:cs typeface="+mn-cs"/>
                <a:sym typeface="Chalkboard"/>
              </a:defRPr>
            </a:lvl4pPr>
            <a:lvl5pPr marL="0" indent="1828800" defTabSz="825500">
              <a:lnSpc>
                <a:spcPct val="100000"/>
              </a:lnSpc>
              <a:spcBef>
                <a:spcPts val="1800"/>
              </a:spcBef>
              <a:buSzTx/>
              <a:buNone/>
              <a:defRPr spc="-55" sz="5500">
                <a:latin typeface="+mn-lt"/>
                <a:ea typeface="+mn-ea"/>
                <a:cs typeface="+mn-cs"/>
                <a:sym typeface="Chalkboard"/>
              </a:defRPr>
            </a:lvl5pPr>
          </a:lstStyle>
          <a:p>
            <a:pPr/>
            <a:r>
              <a:t>Agenda Topics</a:t>
            </a:r>
          </a:p>
          <a:p>
            <a:pPr lvl="1"/>
            <a:r>
              <a:t/>
            </a:r>
          </a:p>
          <a:p>
            <a:pPr lvl="2"/>
            <a:r>
              <a:t/>
            </a:r>
          </a:p>
          <a:p>
            <a:pPr lvl="3"/>
            <a:r>
              <a:t/>
            </a:r>
          </a:p>
          <a:p>
            <a:pPr lvl="4"/>
            <a:r>
              <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1" baseline="0" cap="none" i="0" spc="0" strike="noStrike" sz="7200" u="none">
          <a:solidFill>
            <a:schemeClr val="accent1">
              <a:hueOff val="114395"/>
              <a:lumOff val="-24975"/>
            </a:schemeClr>
          </a:solidFill>
          <a:effectLst>
            <a:outerShdw sx="100000" sy="100000" kx="0" ky="0" algn="b" rotWithShape="0" blurRad="50800" dist="25400" dir="5400000">
              <a:srgbClr val="000000"/>
            </a:outerShdw>
          </a:effectLst>
          <a:uFillTx/>
          <a:latin typeface="+mn-lt"/>
          <a:ea typeface="+mn-ea"/>
          <a:cs typeface="+mn-cs"/>
          <a:sym typeface="Chalkboard"/>
        </a:defRPr>
      </a:lvl1pPr>
      <a:lvl2pPr marL="0" marR="0" indent="457200" algn="ctr" defTabSz="825500" rtl="0" latinLnBrk="0">
        <a:lnSpc>
          <a:spcPct val="100000"/>
        </a:lnSpc>
        <a:spcBef>
          <a:spcPts val="0"/>
        </a:spcBef>
        <a:spcAft>
          <a:spcPts val="0"/>
        </a:spcAft>
        <a:buClrTx/>
        <a:buSzTx/>
        <a:buFontTx/>
        <a:buNone/>
        <a:tabLst/>
        <a:defRPr b="1" baseline="0" cap="none" i="0" spc="0" strike="noStrike" sz="7200" u="none">
          <a:solidFill>
            <a:schemeClr val="accent1">
              <a:hueOff val="114395"/>
              <a:lumOff val="-24975"/>
            </a:schemeClr>
          </a:solidFill>
          <a:effectLst>
            <a:outerShdw sx="100000" sy="100000" kx="0" ky="0" algn="b" rotWithShape="0" blurRad="50800" dist="25400" dir="5400000">
              <a:srgbClr val="000000"/>
            </a:outerShdw>
          </a:effectLst>
          <a:uFillTx/>
          <a:latin typeface="+mn-lt"/>
          <a:ea typeface="+mn-ea"/>
          <a:cs typeface="+mn-cs"/>
          <a:sym typeface="Chalkboard"/>
        </a:defRPr>
      </a:lvl2pPr>
      <a:lvl3pPr marL="0" marR="0" indent="914400" algn="ctr" defTabSz="825500" rtl="0" latinLnBrk="0">
        <a:lnSpc>
          <a:spcPct val="100000"/>
        </a:lnSpc>
        <a:spcBef>
          <a:spcPts val="0"/>
        </a:spcBef>
        <a:spcAft>
          <a:spcPts val="0"/>
        </a:spcAft>
        <a:buClrTx/>
        <a:buSzTx/>
        <a:buFontTx/>
        <a:buNone/>
        <a:tabLst/>
        <a:defRPr b="1" baseline="0" cap="none" i="0" spc="0" strike="noStrike" sz="7200" u="none">
          <a:solidFill>
            <a:schemeClr val="accent1">
              <a:hueOff val="114395"/>
              <a:lumOff val="-24975"/>
            </a:schemeClr>
          </a:solidFill>
          <a:effectLst>
            <a:outerShdw sx="100000" sy="100000" kx="0" ky="0" algn="b" rotWithShape="0" blurRad="50800" dist="25400" dir="5400000">
              <a:srgbClr val="000000"/>
            </a:outerShdw>
          </a:effectLst>
          <a:uFillTx/>
          <a:latin typeface="+mn-lt"/>
          <a:ea typeface="+mn-ea"/>
          <a:cs typeface="+mn-cs"/>
          <a:sym typeface="Chalkboard"/>
        </a:defRPr>
      </a:lvl3pPr>
      <a:lvl4pPr marL="0" marR="0" indent="1371600" algn="ctr" defTabSz="825500" rtl="0" latinLnBrk="0">
        <a:lnSpc>
          <a:spcPct val="100000"/>
        </a:lnSpc>
        <a:spcBef>
          <a:spcPts val="0"/>
        </a:spcBef>
        <a:spcAft>
          <a:spcPts val="0"/>
        </a:spcAft>
        <a:buClrTx/>
        <a:buSzTx/>
        <a:buFontTx/>
        <a:buNone/>
        <a:tabLst/>
        <a:defRPr b="1" baseline="0" cap="none" i="0" spc="0" strike="noStrike" sz="7200" u="none">
          <a:solidFill>
            <a:schemeClr val="accent1">
              <a:hueOff val="114395"/>
              <a:lumOff val="-24975"/>
            </a:schemeClr>
          </a:solidFill>
          <a:effectLst>
            <a:outerShdw sx="100000" sy="100000" kx="0" ky="0" algn="b" rotWithShape="0" blurRad="50800" dist="25400" dir="5400000">
              <a:srgbClr val="000000"/>
            </a:outerShdw>
          </a:effectLst>
          <a:uFillTx/>
          <a:latin typeface="+mn-lt"/>
          <a:ea typeface="+mn-ea"/>
          <a:cs typeface="+mn-cs"/>
          <a:sym typeface="Chalkboard"/>
        </a:defRPr>
      </a:lvl4pPr>
      <a:lvl5pPr marL="0" marR="0" indent="1828800" algn="ctr" defTabSz="825500" rtl="0" latinLnBrk="0">
        <a:lnSpc>
          <a:spcPct val="100000"/>
        </a:lnSpc>
        <a:spcBef>
          <a:spcPts val="0"/>
        </a:spcBef>
        <a:spcAft>
          <a:spcPts val="0"/>
        </a:spcAft>
        <a:buClrTx/>
        <a:buSzTx/>
        <a:buFontTx/>
        <a:buNone/>
        <a:tabLst/>
        <a:defRPr b="1" baseline="0" cap="none" i="0" spc="0" strike="noStrike" sz="7200" u="none">
          <a:solidFill>
            <a:schemeClr val="accent1">
              <a:hueOff val="114395"/>
              <a:lumOff val="-24975"/>
            </a:schemeClr>
          </a:solidFill>
          <a:effectLst>
            <a:outerShdw sx="100000" sy="100000" kx="0" ky="0" algn="b" rotWithShape="0" blurRad="50800" dist="25400" dir="5400000">
              <a:srgbClr val="000000"/>
            </a:outerShdw>
          </a:effectLst>
          <a:uFillTx/>
          <a:latin typeface="+mn-lt"/>
          <a:ea typeface="+mn-ea"/>
          <a:cs typeface="+mn-cs"/>
          <a:sym typeface="Chalkboard"/>
        </a:defRPr>
      </a:lvl5pPr>
      <a:lvl6pPr marL="0" marR="0" indent="2286000" algn="ctr" defTabSz="825500" rtl="0" latinLnBrk="0">
        <a:lnSpc>
          <a:spcPct val="100000"/>
        </a:lnSpc>
        <a:spcBef>
          <a:spcPts val="0"/>
        </a:spcBef>
        <a:spcAft>
          <a:spcPts val="0"/>
        </a:spcAft>
        <a:buClrTx/>
        <a:buSzTx/>
        <a:buFontTx/>
        <a:buNone/>
        <a:tabLst/>
        <a:defRPr b="1" baseline="0" cap="none" i="0" spc="0" strike="noStrike" sz="7200" u="none">
          <a:solidFill>
            <a:schemeClr val="accent1">
              <a:hueOff val="114395"/>
              <a:lumOff val="-24975"/>
            </a:schemeClr>
          </a:solidFill>
          <a:effectLst>
            <a:outerShdw sx="100000" sy="100000" kx="0" ky="0" algn="b" rotWithShape="0" blurRad="50800" dist="25400" dir="5400000">
              <a:srgbClr val="000000"/>
            </a:outerShdw>
          </a:effectLst>
          <a:uFillTx/>
          <a:latin typeface="+mn-lt"/>
          <a:ea typeface="+mn-ea"/>
          <a:cs typeface="+mn-cs"/>
          <a:sym typeface="Chalkboard"/>
        </a:defRPr>
      </a:lvl6pPr>
      <a:lvl7pPr marL="0" marR="0" indent="2743200" algn="ctr" defTabSz="825500" rtl="0" latinLnBrk="0">
        <a:lnSpc>
          <a:spcPct val="100000"/>
        </a:lnSpc>
        <a:spcBef>
          <a:spcPts val="0"/>
        </a:spcBef>
        <a:spcAft>
          <a:spcPts val="0"/>
        </a:spcAft>
        <a:buClrTx/>
        <a:buSzTx/>
        <a:buFontTx/>
        <a:buNone/>
        <a:tabLst/>
        <a:defRPr b="1" baseline="0" cap="none" i="0" spc="0" strike="noStrike" sz="7200" u="none">
          <a:solidFill>
            <a:schemeClr val="accent1">
              <a:hueOff val="114395"/>
              <a:lumOff val="-24975"/>
            </a:schemeClr>
          </a:solidFill>
          <a:effectLst>
            <a:outerShdw sx="100000" sy="100000" kx="0" ky="0" algn="b" rotWithShape="0" blurRad="50800" dist="25400" dir="5400000">
              <a:srgbClr val="000000"/>
            </a:outerShdw>
          </a:effectLst>
          <a:uFillTx/>
          <a:latin typeface="+mn-lt"/>
          <a:ea typeface="+mn-ea"/>
          <a:cs typeface="+mn-cs"/>
          <a:sym typeface="Chalkboard"/>
        </a:defRPr>
      </a:lvl7pPr>
      <a:lvl8pPr marL="0" marR="0" indent="3200400" algn="ctr" defTabSz="825500" rtl="0" latinLnBrk="0">
        <a:lnSpc>
          <a:spcPct val="100000"/>
        </a:lnSpc>
        <a:spcBef>
          <a:spcPts val="0"/>
        </a:spcBef>
        <a:spcAft>
          <a:spcPts val="0"/>
        </a:spcAft>
        <a:buClrTx/>
        <a:buSzTx/>
        <a:buFontTx/>
        <a:buNone/>
        <a:tabLst/>
        <a:defRPr b="1" baseline="0" cap="none" i="0" spc="0" strike="noStrike" sz="7200" u="none">
          <a:solidFill>
            <a:schemeClr val="accent1">
              <a:hueOff val="114395"/>
              <a:lumOff val="-24975"/>
            </a:schemeClr>
          </a:solidFill>
          <a:effectLst>
            <a:outerShdw sx="100000" sy="100000" kx="0" ky="0" algn="b" rotWithShape="0" blurRad="50800" dist="25400" dir="5400000">
              <a:srgbClr val="000000"/>
            </a:outerShdw>
          </a:effectLst>
          <a:uFillTx/>
          <a:latin typeface="+mn-lt"/>
          <a:ea typeface="+mn-ea"/>
          <a:cs typeface="+mn-cs"/>
          <a:sym typeface="Chalkboard"/>
        </a:defRPr>
      </a:lvl8pPr>
      <a:lvl9pPr marL="0" marR="0" indent="3657600" algn="ctr" defTabSz="825500" rtl="0" latinLnBrk="0">
        <a:lnSpc>
          <a:spcPct val="100000"/>
        </a:lnSpc>
        <a:spcBef>
          <a:spcPts val="0"/>
        </a:spcBef>
        <a:spcAft>
          <a:spcPts val="0"/>
        </a:spcAft>
        <a:buClrTx/>
        <a:buSzTx/>
        <a:buFontTx/>
        <a:buNone/>
        <a:tabLst/>
        <a:defRPr b="1" baseline="0" cap="none" i="0" spc="0" strike="noStrike" sz="7200" u="none">
          <a:solidFill>
            <a:schemeClr val="accent1">
              <a:hueOff val="114395"/>
              <a:lumOff val="-24975"/>
            </a:schemeClr>
          </a:solidFill>
          <a:effectLst>
            <a:outerShdw sx="100000" sy="100000" kx="0" ky="0" algn="b" rotWithShape="0" blurRad="50800" dist="25400" dir="5400000">
              <a:srgbClr val="000000"/>
            </a:outerShdw>
          </a:effectLst>
          <a:uFillTx/>
          <a:latin typeface="+mn-lt"/>
          <a:ea typeface="+mn-ea"/>
          <a:cs typeface="+mn-cs"/>
          <a:sym typeface="Chalkboard"/>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1.tif"/><Relationship Id="rId4"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21.png"/><Relationship Id="rId5" Type="http://schemas.openxmlformats.org/officeDocument/2006/relationships/image" Target="../media/image3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10.tif"/><Relationship Id="rId6" Type="http://schemas.openxmlformats.org/officeDocument/2006/relationships/image" Target="../media/image1.gif"/><Relationship Id="rId7" Type="http://schemas.openxmlformats.org/officeDocument/2006/relationships/image" Target="../media/image2.gif"/><Relationship Id="rId8" Type="http://schemas.openxmlformats.org/officeDocument/2006/relationships/image" Target="../media/image11.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tif"/><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png"/><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png"/><Relationship Id="rId3" Type="http://schemas.openxmlformats.org/officeDocument/2006/relationships/image" Target="../media/image28.png"/><Relationship Id="rId4" Type="http://schemas.openxmlformats.org/officeDocument/2006/relationships/image" Target="../media/image4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jpe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47.png"/><Relationship Id="rId6" Type="http://schemas.openxmlformats.org/officeDocument/2006/relationships/image" Target="../media/image2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tif"/><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4.tif"/><Relationship Id="rId10" Type="http://schemas.openxmlformats.org/officeDocument/2006/relationships/image" Target="../media/image5.tif"/><Relationship Id="rId11" Type="http://schemas.openxmlformats.org/officeDocument/2006/relationships/image" Target="../media/image1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jpeg"/><Relationship Id="rId3" Type="http://schemas.openxmlformats.org/officeDocument/2006/relationships/image" Target="../media/image12.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36.png"/><Relationship Id="rId5" Type="http://schemas.openxmlformats.org/officeDocument/2006/relationships/image" Target="../media/image13.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4.png"/><Relationship Id="rId3" Type="http://schemas.openxmlformats.org/officeDocument/2006/relationships/image" Target="../media/image55.png"/><Relationship Id="rId4" Type="http://schemas.openxmlformats.org/officeDocument/2006/relationships/image" Target="../media/image5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image" Target="../media/image6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7.png"/><Relationship Id="rId6" Type="http://schemas.openxmlformats.org/officeDocument/2006/relationships/image" Target="../media/image6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4.jpeg"/><Relationship Id="rId3" Type="http://schemas.openxmlformats.org/officeDocument/2006/relationships/image" Target="../media/image15.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9.png"/><Relationship Id="rId3" Type="http://schemas.openxmlformats.org/officeDocument/2006/relationships/image" Target="../media/image7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4.png"/><Relationship Id="rId3" Type="http://schemas.openxmlformats.org/officeDocument/2006/relationships/image" Target="../media/image75.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7.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8.png"/><Relationship Id="rId3" Type="http://schemas.openxmlformats.org/officeDocument/2006/relationships/image" Target="../media/image79.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0.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1.png"/><Relationship Id="rId3" Type="http://schemas.openxmlformats.org/officeDocument/2006/relationships/hyperlink" Target="http://www.apple.com/uk" TargetMode="External"/><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tif"/><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4.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7.png"/><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png"/><Relationship Id="rId10" Type="http://schemas.openxmlformats.org/officeDocument/2006/relationships/image" Target="../media/image95.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png"/><Relationship Id="rId3" Type="http://schemas.openxmlformats.org/officeDocument/2006/relationships/image" Target="../media/image33.png"/><Relationship Id="rId4" Type="http://schemas.openxmlformats.org/officeDocument/2006/relationships/image" Target="../media/image96.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png"/><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2.png"/><Relationship Id="rId3" Type="http://schemas.openxmlformats.org/officeDocument/2006/relationships/image" Target="../media/image103.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4.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tif"/><Relationship Id="rId3" Type="http://schemas.openxmlformats.org/officeDocument/2006/relationships/image" Target="../media/image14.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105.png"/><Relationship Id="rId6" Type="http://schemas.openxmlformats.org/officeDocument/2006/relationships/image" Target="../media/image42.png"/><Relationship Id="rId7" Type="http://schemas.openxmlformats.org/officeDocument/2006/relationships/image" Target="../media/image106.png"/><Relationship Id="rId8" Type="http://schemas.openxmlformats.org/officeDocument/2006/relationships/image" Target="../media/image12.t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7.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8.png"/><Relationship Id="rId3" Type="http://schemas.openxmlformats.org/officeDocument/2006/relationships/image" Target="../media/image109.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0.png"/><Relationship Id="rId3" Type="http://schemas.openxmlformats.org/officeDocument/2006/relationships/image" Target="../media/image111.png"/><Relationship Id="rId4" Type="http://schemas.openxmlformats.org/officeDocument/2006/relationships/image" Target="../media/image16.jpeg"/><Relationship Id="rId5" Type="http://schemas.openxmlformats.org/officeDocument/2006/relationships/image" Target="../media/image112.png"/><Relationship Id="rId6" Type="http://schemas.openxmlformats.org/officeDocument/2006/relationships/image" Target="../media/image113.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4.png"/><Relationship Id="rId3" Type="http://schemas.openxmlformats.org/officeDocument/2006/relationships/image" Target="../media/image115.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6.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7.png"/><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1.png"/><Relationship Id="rId3" Type="http://schemas.openxmlformats.org/officeDocument/2006/relationships/image" Target="../media/image7.png"/><Relationship Id="rId4" Type="http://schemas.openxmlformats.org/officeDocument/2006/relationships/image" Target="../media/image122.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3.png"/><Relationship Id="rId3" Type="http://schemas.openxmlformats.org/officeDocument/2006/relationships/image" Target="../media/image28.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10.tif"/></Relationships>

</file>

<file path=ppt/slides/_rels/slide5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4.png"/><Relationship Id="rId3" Type="http://schemas.openxmlformats.org/officeDocument/2006/relationships/image" Target="../media/image125.png"/><Relationship Id="rId4" Type="http://schemas.openxmlformats.org/officeDocument/2006/relationships/image" Target="../media/image24.png"/><Relationship Id="rId5" Type="http://schemas.openxmlformats.org/officeDocument/2006/relationships/image" Target="../media/image12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tif"/><Relationship Id="rId3" Type="http://schemas.openxmlformats.org/officeDocument/2006/relationships/image" Target="../media/image17.png"/><Relationship Id="rId4" Type="http://schemas.openxmlformats.org/officeDocument/2006/relationships/image" Target="../media/image18.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7.png"/><Relationship Id="rId3" Type="http://schemas.openxmlformats.org/officeDocument/2006/relationships/image" Target="../media/image128.png"/><Relationship Id="rId4" Type="http://schemas.openxmlformats.org/officeDocument/2006/relationships/image" Target="../media/image12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jpe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The innovative Super-Fine Grained Detector (Super-FGD) for T2K and its front-end electronics"/>
          <p:cNvSpPr txBox="1"/>
          <p:nvPr>
            <p:ph type="title"/>
          </p:nvPr>
        </p:nvSpPr>
        <p:spPr>
          <a:xfrm>
            <a:off x="2272240" y="4477436"/>
            <a:ext cx="19839520" cy="3037157"/>
          </a:xfrm>
          <a:prstGeom prst="rect">
            <a:avLst/>
          </a:prstGeom>
        </p:spPr>
        <p:txBody>
          <a:bodyPr lIns="38100" tIns="38100" rIns="38100" bIns="38100" anchor="b"/>
          <a:lstStyle/>
          <a:p>
            <a:pPr defTabSz="301752">
              <a:lnSpc>
                <a:spcPts val="11200"/>
              </a:lnSpc>
              <a:spcBef>
                <a:spcPts val="700"/>
              </a:spcBef>
              <a:defRPr b="0" sz="5808">
                <a:effectLst/>
              </a:defRPr>
            </a:pPr>
          </a:p>
          <a:p>
            <a:pPr defTabSz="301752">
              <a:lnSpc>
                <a:spcPts val="11200"/>
              </a:lnSpc>
              <a:spcBef>
                <a:spcPts val="700"/>
              </a:spcBef>
              <a:defRPr b="0" sz="5808">
                <a:solidFill>
                  <a:schemeClr val="accent5">
                    <a:lumOff val="-29866"/>
                  </a:schemeClr>
                </a:solidFill>
                <a:effectLst/>
              </a:defRPr>
            </a:pPr>
            <a:r>
              <a:t>The innovative Super-Fine Grained Detector (Super-FGD) for T2K and its front-end electronics</a:t>
            </a:r>
          </a:p>
        </p:txBody>
      </p:sp>
      <p:sp>
        <p:nvSpPr>
          <p:cNvPr id="239" name="NGUYEN Quoc Viet…"/>
          <p:cNvSpPr txBox="1"/>
          <p:nvPr>
            <p:ph type="body" sz="quarter" idx="1"/>
          </p:nvPr>
        </p:nvSpPr>
        <p:spPr>
          <a:xfrm>
            <a:off x="6245438" y="8132124"/>
            <a:ext cx="10376199" cy="2329178"/>
          </a:xfrm>
          <a:prstGeom prst="rect">
            <a:avLst/>
          </a:prstGeom>
        </p:spPr>
        <p:txBody>
          <a:bodyPr lIns="38100" tIns="38100" rIns="38100" bIns="38100"/>
          <a:lstStyle/>
          <a:p>
            <a:pPr marL="0" indent="0" algn="ctr" defTabSz="584200">
              <a:lnSpc>
                <a:spcPct val="100000"/>
              </a:lnSpc>
              <a:spcBef>
                <a:spcPts val="0"/>
              </a:spcBef>
              <a:buSzTx/>
              <a:buNone/>
              <a:defRPr sz="5600">
                <a:latin typeface="+mn-lt"/>
                <a:ea typeface="+mn-ea"/>
                <a:cs typeface="+mn-cs"/>
                <a:sym typeface="Chalkboard"/>
              </a:defRPr>
            </a:pPr>
            <a:r>
              <a:t>NGUYEN Quoc Viet</a:t>
            </a:r>
          </a:p>
          <a:p>
            <a:pPr marL="0" indent="0" algn="ctr" defTabSz="584200">
              <a:lnSpc>
                <a:spcPct val="100000"/>
              </a:lnSpc>
              <a:spcBef>
                <a:spcPts val="0"/>
              </a:spcBef>
              <a:buSzTx/>
              <a:buNone/>
              <a:defRPr sz="5600">
                <a:latin typeface="+mn-lt"/>
                <a:ea typeface="+mn-ea"/>
                <a:cs typeface="+mn-cs"/>
                <a:sym typeface="Chalkboard"/>
              </a:defRPr>
            </a:pPr>
            <a:r>
              <a:t>Laboratoire Leprince-Ringuet</a:t>
            </a:r>
          </a:p>
        </p:txBody>
      </p:sp>
      <p:pic>
        <p:nvPicPr>
          <p:cNvPr id="240" name="t2k.png" descr="t2k.png"/>
          <p:cNvPicPr>
            <a:picLocks noChangeAspect="1"/>
          </p:cNvPicPr>
          <p:nvPr/>
        </p:nvPicPr>
        <p:blipFill>
          <a:blip r:embed="rId2">
            <a:extLst/>
          </a:blip>
          <a:stretch>
            <a:fillRect/>
          </a:stretch>
        </p:blipFill>
        <p:spPr>
          <a:xfrm>
            <a:off x="929782" y="485967"/>
            <a:ext cx="5035208" cy="2615948"/>
          </a:xfrm>
          <a:prstGeom prst="rect">
            <a:avLst/>
          </a:prstGeom>
          <a:ln w="12700">
            <a:miter lim="400000"/>
          </a:ln>
        </p:spPr>
      </p:pic>
      <p:sp>
        <p:nvSpPr>
          <p:cNvPr id="241" name="24/05/2024"/>
          <p:cNvSpPr txBox="1"/>
          <p:nvPr>
            <p:ph type="sldNum" sz="quarter" idx="4294967295"/>
          </p:nvPr>
        </p:nvSpPr>
        <p:spPr>
          <a:xfrm>
            <a:off x="20697734" y="12939149"/>
            <a:ext cx="2865247" cy="823845"/>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a:defRPr sz="4000">
                <a:latin typeface="+mn-lt"/>
                <a:ea typeface="+mn-ea"/>
                <a:cs typeface="+mn-cs"/>
                <a:sym typeface="Chalkboard"/>
              </a:defRPr>
            </a:lvl1pPr>
          </a:lstStyle>
          <a:p>
            <a:pPr/>
            <a:fld id="{86CB4B4D-7CA3-9044-876B-883B54F8677D}" type="slidenum"/>
          </a:p>
        </p:txBody>
      </p:sp>
      <p:pic>
        <p:nvPicPr>
          <p:cNvPr id="242" name="Image" descr="Image"/>
          <p:cNvPicPr>
            <a:picLocks noChangeAspect="1"/>
          </p:cNvPicPr>
          <p:nvPr/>
        </p:nvPicPr>
        <p:blipFill>
          <a:blip r:embed="rId3">
            <a:extLst/>
          </a:blip>
          <a:stretch>
            <a:fillRect/>
          </a:stretch>
        </p:blipFill>
        <p:spPr>
          <a:xfrm>
            <a:off x="17037200" y="747022"/>
            <a:ext cx="5494424" cy="2503283"/>
          </a:xfrm>
          <a:prstGeom prst="rect">
            <a:avLst/>
          </a:prstGeom>
          <a:ln w="12700">
            <a:miter lim="400000"/>
          </a:ln>
        </p:spPr>
      </p:pic>
      <p:pic>
        <p:nvPicPr>
          <p:cNvPr id="243" name="Image" descr="Image"/>
          <p:cNvPicPr>
            <a:picLocks noChangeAspect="1"/>
          </p:cNvPicPr>
          <p:nvPr/>
        </p:nvPicPr>
        <p:blipFill>
          <a:blip r:embed="rId4">
            <a:extLst/>
          </a:blip>
          <a:stretch>
            <a:fillRect/>
          </a:stretch>
        </p:blipFill>
        <p:spPr>
          <a:xfrm>
            <a:off x="8663737" y="-855965"/>
            <a:ext cx="4878901" cy="6903646"/>
          </a:xfrm>
          <a:prstGeom prst="rect">
            <a:avLst/>
          </a:prstGeom>
          <a:ln w="12700">
            <a:miter lim="400000"/>
          </a:ln>
        </p:spPr>
      </p:pic>
      <p:sp>
        <p:nvSpPr>
          <p:cNvPr id="244" name="IRN 2024 - LLR - Ecole polytechnique"/>
          <p:cNvSpPr txBox="1"/>
          <p:nvPr/>
        </p:nvSpPr>
        <p:spPr>
          <a:xfrm>
            <a:off x="164766" y="10621633"/>
            <a:ext cx="13761325" cy="232917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p>
            <a:pPr defTabSz="584200">
              <a:defRPr sz="5600">
                <a:solidFill>
                  <a:srgbClr val="000000"/>
                </a:solidFill>
                <a:latin typeface="+mn-lt"/>
                <a:ea typeface="+mn-ea"/>
                <a:cs typeface="+mn-cs"/>
                <a:sym typeface="Chalkboard"/>
              </a:defRPr>
            </a:pPr>
          </a:p>
          <a:p>
            <a:pPr defTabSz="584200">
              <a:defRPr sz="5600">
                <a:solidFill>
                  <a:srgbClr val="000000"/>
                </a:solidFill>
                <a:latin typeface="+mn-lt"/>
                <a:ea typeface="+mn-ea"/>
                <a:cs typeface="+mn-cs"/>
                <a:sym typeface="Chalkboard"/>
              </a:defRPr>
            </a:pPr>
            <a:r>
              <a:t>IRN 2024 - LLR - Ecole polytechnique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6" name="Screenshot 2023-03-14 at 14.12.31.png" descr="Screenshot 2023-03-14 at 14.12.31.png"/>
          <p:cNvPicPr>
            <a:picLocks noChangeAspect="1"/>
          </p:cNvPicPr>
          <p:nvPr/>
        </p:nvPicPr>
        <p:blipFill>
          <a:blip r:embed="rId2">
            <a:extLst/>
          </a:blip>
          <a:stretch>
            <a:fillRect/>
          </a:stretch>
        </p:blipFill>
        <p:spPr>
          <a:xfrm>
            <a:off x="16135413" y="1996806"/>
            <a:ext cx="8228378" cy="9722388"/>
          </a:xfrm>
          <a:prstGeom prst="rect">
            <a:avLst/>
          </a:prstGeom>
          <a:ln w="12700">
            <a:miter lim="400000"/>
          </a:ln>
        </p:spPr>
      </p:pic>
      <p:pic>
        <p:nvPicPr>
          <p:cNvPr id="357" name="Screenshot 2023-03-14 at 14.14.50.png" descr="Screenshot 2023-03-14 at 14.14.50.png"/>
          <p:cNvPicPr>
            <a:picLocks noChangeAspect="1"/>
          </p:cNvPicPr>
          <p:nvPr/>
        </p:nvPicPr>
        <p:blipFill>
          <a:blip r:embed="rId3">
            <a:extLst/>
          </a:blip>
          <a:stretch>
            <a:fillRect/>
          </a:stretch>
        </p:blipFill>
        <p:spPr>
          <a:xfrm>
            <a:off x="3820400" y="4367598"/>
            <a:ext cx="3610539" cy="4980804"/>
          </a:xfrm>
          <a:prstGeom prst="rect">
            <a:avLst/>
          </a:prstGeom>
          <a:ln w="12700">
            <a:miter lim="400000"/>
          </a:ln>
        </p:spPr>
      </p:pic>
      <p:pic>
        <p:nvPicPr>
          <p:cNvPr id="358" name="Screenshot 2023-03-14 at 13.49.41.png" descr="Screenshot 2023-03-14 at 13.49.41.png"/>
          <p:cNvPicPr>
            <a:picLocks noChangeAspect="1"/>
          </p:cNvPicPr>
          <p:nvPr/>
        </p:nvPicPr>
        <p:blipFill>
          <a:blip r:embed="rId4">
            <a:extLst/>
          </a:blip>
          <a:stretch>
            <a:fillRect/>
          </a:stretch>
        </p:blipFill>
        <p:spPr>
          <a:xfrm>
            <a:off x="-137268" y="3584130"/>
            <a:ext cx="7054004" cy="4051362"/>
          </a:xfrm>
          <a:prstGeom prst="rect">
            <a:avLst/>
          </a:prstGeom>
          <a:ln w="12700">
            <a:miter lim="400000"/>
          </a:ln>
        </p:spPr>
      </p:pic>
      <p:sp>
        <p:nvSpPr>
          <p:cNvPr id="359" name="Rectangle"/>
          <p:cNvSpPr/>
          <p:nvPr/>
        </p:nvSpPr>
        <p:spPr>
          <a:xfrm>
            <a:off x="4551652" y="7496406"/>
            <a:ext cx="1501898" cy="554312"/>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60" name="Rectangle"/>
          <p:cNvSpPr/>
          <p:nvPr/>
        </p:nvSpPr>
        <p:spPr>
          <a:xfrm>
            <a:off x="6932902" y="4300356"/>
            <a:ext cx="796908" cy="554313"/>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61" name="Rectangle"/>
          <p:cNvSpPr/>
          <p:nvPr/>
        </p:nvSpPr>
        <p:spPr>
          <a:xfrm>
            <a:off x="6807098" y="6380771"/>
            <a:ext cx="241403" cy="374600"/>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362" name="Screenshot 2023-03-14 at 14.20.09.png" descr="Screenshot 2023-03-14 at 14.20.09.png"/>
          <p:cNvPicPr>
            <a:picLocks noChangeAspect="1"/>
          </p:cNvPicPr>
          <p:nvPr/>
        </p:nvPicPr>
        <p:blipFill>
          <a:blip r:embed="rId5">
            <a:extLst/>
          </a:blip>
          <a:stretch>
            <a:fillRect/>
          </a:stretch>
        </p:blipFill>
        <p:spPr>
          <a:xfrm>
            <a:off x="7589838" y="4303931"/>
            <a:ext cx="7240163" cy="5905572"/>
          </a:xfrm>
          <a:prstGeom prst="rect">
            <a:avLst/>
          </a:prstGeom>
          <a:ln w="12700">
            <a:miter lim="400000"/>
          </a:ln>
        </p:spPr>
      </p:pic>
      <p:sp>
        <p:nvSpPr>
          <p:cNvPr id="363" name="64 channels"/>
          <p:cNvSpPr txBox="1"/>
          <p:nvPr>
            <p:ph type="body" sz="quarter" idx="4294967295"/>
          </p:nvPr>
        </p:nvSpPr>
        <p:spPr>
          <a:xfrm>
            <a:off x="8178839" y="10307563"/>
            <a:ext cx="3750375" cy="1511713"/>
          </a:xfrm>
          <a:prstGeom prst="rect">
            <a:avLst/>
          </a:prstGeom>
        </p:spPr>
        <p:txBody>
          <a:bodyPr anchor="ctr"/>
          <a:lstStyle>
            <a:lvl1pPr marL="0" indent="0" algn="just">
              <a:lnSpc>
                <a:spcPct val="100000"/>
              </a:lnSpc>
              <a:spcBef>
                <a:spcPts val="0"/>
              </a:spcBef>
              <a:buSzTx/>
              <a:buNone/>
              <a:defRPr sz="3200">
                <a:solidFill>
                  <a:schemeClr val="accent1">
                    <a:hueOff val="114395"/>
                    <a:lumOff val="-24975"/>
                  </a:schemeClr>
                </a:solidFill>
                <a:latin typeface="+mn-lt"/>
                <a:ea typeface="+mn-ea"/>
                <a:cs typeface="+mn-cs"/>
                <a:sym typeface="Chalkboard"/>
              </a:defRPr>
            </a:lvl1pPr>
          </a:lstStyle>
          <a:p>
            <a:pPr/>
            <a:r>
              <a:t>64 channels</a:t>
            </a:r>
          </a:p>
        </p:txBody>
      </p:sp>
      <p:sp>
        <p:nvSpPr>
          <p:cNvPr id="364" name="Front-End Board (FEB)"/>
          <p:cNvSpPr txBox="1"/>
          <p:nvPr/>
        </p:nvSpPr>
        <p:spPr>
          <a:xfrm>
            <a:off x="16722600" y="779756"/>
            <a:ext cx="7054005" cy="15117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just">
              <a:defRPr sz="3200">
                <a:solidFill>
                  <a:schemeClr val="accent1">
                    <a:hueOff val="114395"/>
                    <a:lumOff val="-24975"/>
                  </a:schemeClr>
                </a:solidFill>
                <a:latin typeface="+mn-lt"/>
                <a:ea typeface="+mn-ea"/>
                <a:cs typeface="+mn-cs"/>
                <a:sym typeface="Chalkboard"/>
              </a:defRPr>
            </a:lvl1pPr>
          </a:lstStyle>
          <a:p>
            <a:pPr/>
            <a:r>
              <a:t>Front-End Board (FEB)</a:t>
            </a:r>
          </a:p>
        </p:txBody>
      </p:sp>
      <p:sp>
        <p:nvSpPr>
          <p:cNvPr id="365" name="256 channels"/>
          <p:cNvSpPr txBox="1"/>
          <p:nvPr/>
        </p:nvSpPr>
        <p:spPr>
          <a:xfrm>
            <a:off x="16837993" y="11534761"/>
            <a:ext cx="3750375" cy="15117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just">
              <a:defRPr sz="3200">
                <a:solidFill>
                  <a:schemeClr val="accent1">
                    <a:hueOff val="114395"/>
                    <a:lumOff val="-24975"/>
                  </a:schemeClr>
                </a:solidFill>
                <a:latin typeface="+mn-lt"/>
                <a:ea typeface="+mn-ea"/>
                <a:cs typeface="+mn-cs"/>
                <a:sym typeface="Chalkboard"/>
              </a:defRPr>
            </a:lvl1pPr>
          </a:lstStyle>
          <a:p>
            <a:pPr/>
            <a:r>
              <a:t>256 channels</a:t>
            </a:r>
          </a:p>
        </p:txBody>
      </p:sp>
      <p:sp>
        <p:nvSpPr>
          <p:cNvPr id="366" name="Line"/>
          <p:cNvSpPr/>
          <p:nvPr/>
        </p:nvSpPr>
        <p:spPr>
          <a:xfrm>
            <a:off x="14852197" y="4439386"/>
            <a:ext cx="1501899" cy="1"/>
          </a:xfrm>
          <a:prstGeom prst="line">
            <a:avLst/>
          </a:prstGeom>
          <a:ln w="76200">
            <a:solidFill>
              <a:srgbClr val="000000"/>
            </a:solidFill>
            <a:miter lim="400000"/>
            <a:tailEnd type="triangle"/>
          </a:ln>
        </p:spPr>
        <p:txBody>
          <a:bodyPr lIns="50800" tIns="50800" rIns="50800" bIns="50800" anchor="ctr"/>
          <a:lstStyle/>
          <a:p>
            <a:pPr/>
          </a:p>
        </p:txBody>
      </p:sp>
      <p:sp>
        <p:nvSpPr>
          <p:cNvPr id="367" name="Line"/>
          <p:cNvSpPr/>
          <p:nvPr/>
        </p:nvSpPr>
        <p:spPr>
          <a:xfrm>
            <a:off x="14852197" y="5262431"/>
            <a:ext cx="1501899" cy="1"/>
          </a:xfrm>
          <a:prstGeom prst="line">
            <a:avLst/>
          </a:prstGeom>
          <a:ln w="76200">
            <a:solidFill>
              <a:srgbClr val="000000"/>
            </a:solidFill>
            <a:miter lim="400000"/>
            <a:tailEnd type="triangle"/>
          </a:ln>
        </p:spPr>
        <p:txBody>
          <a:bodyPr lIns="50800" tIns="50800" rIns="50800" bIns="50800" anchor="ctr"/>
          <a:lstStyle/>
          <a:p>
            <a:pPr/>
          </a:p>
        </p:txBody>
      </p:sp>
      <p:sp>
        <p:nvSpPr>
          <p:cNvPr id="368" name="Line"/>
          <p:cNvSpPr/>
          <p:nvPr/>
        </p:nvSpPr>
        <p:spPr>
          <a:xfrm>
            <a:off x="14852197" y="8510403"/>
            <a:ext cx="1501899" cy="1"/>
          </a:xfrm>
          <a:prstGeom prst="line">
            <a:avLst/>
          </a:prstGeom>
          <a:ln w="76200">
            <a:solidFill>
              <a:srgbClr val="000000"/>
            </a:solidFill>
            <a:miter lim="400000"/>
            <a:tailEnd type="triangle"/>
          </a:ln>
        </p:spPr>
        <p:txBody>
          <a:bodyPr lIns="50800" tIns="50800" rIns="50800" bIns="50800" anchor="ctr"/>
          <a:lstStyle/>
          <a:p>
            <a:pPr/>
          </a:p>
        </p:txBody>
      </p:sp>
      <p:sp>
        <p:nvSpPr>
          <p:cNvPr id="369" name="Line"/>
          <p:cNvSpPr/>
          <p:nvPr/>
        </p:nvSpPr>
        <p:spPr>
          <a:xfrm>
            <a:off x="14852197" y="9602884"/>
            <a:ext cx="1501899" cy="1"/>
          </a:xfrm>
          <a:prstGeom prst="line">
            <a:avLst/>
          </a:prstGeom>
          <a:ln w="76200">
            <a:solidFill>
              <a:srgbClr val="000000"/>
            </a:solidFill>
            <a:miter lim="400000"/>
            <a:tailEnd type="triangle"/>
          </a:ln>
        </p:spPr>
        <p:txBody>
          <a:bodyPr lIns="50800" tIns="50800" rIns="50800" bIns="50800" anchor="ctr"/>
          <a:lstStyle/>
          <a:p>
            <a:pPr/>
          </a:p>
        </p:txBody>
      </p:sp>
      <p:sp>
        <p:nvSpPr>
          <p:cNvPr id="370" name="X4 MPPC =&gt; 1 FEB"/>
          <p:cNvSpPr txBox="1"/>
          <p:nvPr/>
        </p:nvSpPr>
        <p:spPr>
          <a:xfrm>
            <a:off x="12404726" y="10357567"/>
            <a:ext cx="4134918" cy="6348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000000"/>
                </a:solidFill>
              </a:defRPr>
            </a:lvl1pPr>
          </a:lstStyle>
          <a:p>
            <a:pPr/>
            <a:r>
              <a:t>X4 MPPC =&gt; 1 FEB</a:t>
            </a:r>
          </a:p>
        </p:txBody>
      </p:sp>
      <p:sp>
        <p:nvSpPr>
          <p:cNvPr id="371" name="Title 1"/>
          <p:cNvSpPr txBox="1"/>
          <p:nvPr/>
        </p:nvSpPr>
        <p:spPr>
          <a:xfrm>
            <a:off x="-2451380" y="-128768"/>
            <a:ext cx="23213221"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Super FGD detector readout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3" name="Screenshot 2023-03-14 at 14.12.31.png" descr="Screenshot 2023-03-14 at 14.12.31.png"/>
          <p:cNvPicPr>
            <a:picLocks noChangeAspect="1"/>
          </p:cNvPicPr>
          <p:nvPr/>
        </p:nvPicPr>
        <p:blipFill>
          <a:blip r:embed="rId2">
            <a:extLst/>
          </a:blip>
          <a:stretch>
            <a:fillRect/>
          </a:stretch>
        </p:blipFill>
        <p:spPr>
          <a:xfrm>
            <a:off x="17497516" y="821930"/>
            <a:ext cx="5666326" cy="6695150"/>
          </a:xfrm>
          <a:prstGeom prst="rect">
            <a:avLst/>
          </a:prstGeom>
          <a:ln w="12700">
            <a:miter lim="400000"/>
          </a:ln>
        </p:spPr>
      </p:pic>
      <p:sp>
        <p:nvSpPr>
          <p:cNvPr id="374" name="Front-End Board (FEB) 256 channels"/>
          <p:cNvSpPr txBox="1"/>
          <p:nvPr/>
        </p:nvSpPr>
        <p:spPr>
          <a:xfrm>
            <a:off x="17261591" y="-86478"/>
            <a:ext cx="7054004" cy="15117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just">
              <a:defRPr sz="3200">
                <a:solidFill>
                  <a:schemeClr val="accent1">
                    <a:hueOff val="114395"/>
                    <a:lumOff val="-24975"/>
                  </a:schemeClr>
                </a:solidFill>
                <a:latin typeface="+mn-lt"/>
                <a:ea typeface="+mn-ea"/>
                <a:cs typeface="+mn-cs"/>
                <a:sym typeface="Chalkboard"/>
              </a:defRPr>
            </a:lvl1pPr>
          </a:lstStyle>
          <a:p>
            <a:pPr/>
            <a:r>
              <a:t>Front-End Board (FEB) 256 channels</a:t>
            </a:r>
          </a:p>
        </p:txBody>
      </p:sp>
      <p:sp>
        <p:nvSpPr>
          <p:cNvPr id="375" name="Front-end board (FEB)"/>
          <p:cNvSpPr txBox="1"/>
          <p:nvPr>
            <p:ph type="title" idx="4294967295"/>
          </p:nvPr>
        </p:nvSpPr>
        <p:spPr>
          <a:xfrm>
            <a:off x="1834594" y="-204716"/>
            <a:ext cx="13198199" cy="2295627"/>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Front-end board (FEB)</a:t>
            </a:r>
          </a:p>
        </p:txBody>
      </p:sp>
      <p:sp>
        <p:nvSpPr>
          <p:cNvPr id="376" name="The FEB is the heart of the electronic system and it’s the joined LLR + Uni Geneva project.…"/>
          <p:cNvSpPr txBox="1"/>
          <p:nvPr>
            <p:ph type="body" sz="half" idx="4294967295"/>
          </p:nvPr>
        </p:nvSpPr>
        <p:spPr>
          <a:xfrm>
            <a:off x="330580" y="1813659"/>
            <a:ext cx="17046660" cy="5054521"/>
          </a:xfrm>
          <a:prstGeom prst="rect">
            <a:avLst/>
          </a:prstGeom>
        </p:spPr>
        <p:txBody>
          <a:bodyPr anchor="ctr"/>
          <a:lstStyle/>
          <a:p>
            <a:pPr marL="279223" indent="-279223" algn="just" defTabSz="2389572">
              <a:lnSpc>
                <a:spcPct val="100000"/>
              </a:lnSpc>
              <a:spcBef>
                <a:spcPts val="0"/>
              </a:spcBef>
              <a:buSzPct val="75000"/>
              <a:defRPr sz="3136">
                <a:solidFill>
                  <a:schemeClr val="accent1">
                    <a:hueOff val="114395"/>
                    <a:lumOff val="-24975"/>
                  </a:schemeClr>
                </a:solidFill>
                <a:latin typeface="+mn-lt"/>
                <a:ea typeface="+mn-ea"/>
                <a:cs typeface="+mn-cs"/>
                <a:sym typeface="Chalkboard"/>
              </a:defRPr>
            </a:pPr>
            <a:r>
              <a:t>The FEB is the heart of the electronic system and it’s the joined LLR + Uni Geneva project.</a:t>
            </a:r>
          </a:p>
          <a:p>
            <a:pPr marL="279223" indent="-279223" algn="just" defTabSz="2389572">
              <a:lnSpc>
                <a:spcPct val="100000"/>
              </a:lnSpc>
              <a:spcBef>
                <a:spcPts val="0"/>
              </a:spcBef>
              <a:buSzPct val="75000"/>
              <a:defRPr sz="3136">
                <a:solidFill>
                  <a:schemeClr val="accent1">
                    <a:hueOff val="114395"/>
                    <a:lumOff val="-24975"/>
                  </a:schemeClr>
                </a:solidFill>
                <a:latin typeface="+mn-lt"/>
                <a:ea typeface="+mn-ea"/>
                <a:cs typeface="+mn-cs"/>
                <a:sym typeface="Chalkboard"/>
              </a:defRPr>
            </a:pPr>
          </a:p>
          <a:p>
            <a:pPr marL="279223" indent="-279223" algn="just" defTabSz="2389572">
              <a:lnSpc>
                <a:spcPct val="100000"/>
              </a:lnSpc>
              <a:spcBef>
                <a:spcPts val="0"/>
              </a:spcBef>
              <a:buSzPct val="75000"/>
              <a:defRPr sz="3136">
                <a:solidFill>
                  <a:schemeClr val="accent1">
                    <a:hueOff val="114395"/>
                    <a:lumOff val="-24975"/>
                  </a:schemeClr>
                </a:solidFill>
                <a:latin typeface="+mn-lt"/>
                <a:ea typeface="+mn-ea"/>
                <a:cs typeface="+mn-cs"/>
                <a:sym typeface="Chalkboard"/>
              </a:defRPr>
            </a:pPr>
            <a:r>
              <a:t>Each CITIROC (Cherenkov Imaging Telescope Integrated Read Out Chip) can read 32 channels</a:t>
            </a:r>
          </a:p>
          <a:p>
            <a:pPr lvl="1" marL="814401" indent="-279223" algn="just" defTabSz="2389572">
              <a:lnSpc>
                <a:spcPct val="100000"/>
              </a:lnSpc>
              <a:spcBef>
                <a:spcPts val="0"/>
              </a:spcBef>
              <a:buSzPct val="75000"/>
              <a:defRPr sz="3136">
                <a:solidFill>
                  <a:schemeClr val="accent1">
                    <a:hueOff val="114395"/>
                    <a:lumOff val="-24975"/>
                  </a:schemeClr>
                </a:solidFill>
                <a:latin typeface="+mn-lt"/>
                <a:ea typeface="+mn-ea"/>
                <a:cs typeface="+mn-cs"/>
                <a:sym typeface="Chalkboard"/>
              </a:defRPr>
            </a:pPr>
            <a:r>
              <a:t>8 CITIROC &lt;=&gt; 256 channels for 1 FEB.</a:t>
            </a:r>
          </a:p>
          <a:p>
            <a:pPr marL="279223" indent="-279223" algn="just" defTabSz="2389572">
              <a:lnSpc>
                <a:spcPct val="100000"/>
              </a:lnSpc>
              <a:spcBef>
                <a:spcPts val="0"/>
              </a:spcBef>
              <a:buSzPct val="75000"/>
              <a:defRPr sz="3136">
                <a:solidFill>
                  <a:schemeClr val="accent1">
                    <a:hueOff val="114395"/>
                    <a:lumOff val="-24975"/>
                  </a:schemeClr>
                </a:solidFill>
                <a:latin typeface="+mn-lt"/>
                <a:ea typeface="+mn-ea"/>
                <a:cs typeface="+mn-cs"/>
                <a:sym typeface="Chalkboard"/>
              </a:defRPr>
            </a:pPr>
          </a:p>
          <a:p>
            <a:pPr marL="279223" indent="-279223" algn="just" defTabSz="2389572">
              <a:lnSpc>
                <a:spcPct val="100000"/>
              </a:lnSpc>
              <a:spcBef>
                <a:spcPts val="0"/>
              </a:spcBef>
              <a:buSzPct val="75000"/>
              <a:defRPr sz="3136">
                <a:solidFill>
                  <a:schemeClr val="accent1">
                    <a:hueOff val="114395"/>
                    <a:lumOff val="-24975"/>
                  </a:schemeClr>
                </a:solidFill>
                <a:latin typeface="+mn-lt"/>
                <a:ea typeface="+mn-ea"/>
                <a:cs typeface="+mn-cs"/>
                <a:sym typeface="Chalkboard"/>
              </a:defRPr>
            </a:pPr>
            <a:r>
              <a:t>For each channel, the input is handled by two independent signal paths: </a:t>
            </a:r>
          </a:p>
          <a:p>
            <a:pPr lvl="1" marL="814401" indent="-279223" algn="just" defTabSz="2389572">
              <a:lnSpc>
                <a:spcPct val="100000"/>
              </a:lnSpc>
              <a:spcBef>
                <a:spcPts val="0"/>
              </a:spcBef>
              <a:buSzPct val="75000"/>
              <a:defRPr sz="3136">
                <a:solidFill>
                  <a:schemeClr val="accent1">
                    <a:hueOff val="114395"/>
                    <a:lumOff val="-24975"/>
                  </a:schemeClr>
                </a:solidFill>
                <a:latin typeface="+mn-lt"/>
                <a:ea typeface="+mn-ea"/>
                <a:cs typeface="+mn-cs"/>
                <a:sym typeface="Chalkboard"/>
              </a:defRPr>
            </a:pPr>
            <a:r>
              <a:t>Low gain (LG) path</a:t>
            </a:r>
          </a:p>
          <a:p>
            <a:pPr lvl="1" marL="814401" indent="-279223" algn="just" defTabSz="2389572">
              <a:lnSpc>
                <a:spcPct val="100000"/>
              </a:lnSpc>
              <a:spcBef>
                <a:spcPts val="0"/>
              </a:spcBef>
              <a:buSzPct val="75000"/>
              <a:defRPr sz="3136">
                <a:solidFill>
                  <a:schemeClr val="accent1">
                    <a:hueOff val="114395"/>
                    <a:lumOff val="-24975"/>
                  </a:schemeClr>
                </a:solidFill>
                <a:latin typeface="+mn-lt"/>
                <a:ea typeface="+mn-ea"/>
                <a:cs typeface="+mn-cs"/>
                <a:sym typeface="Chalkboard"/>
              </a:defRPr>
            </a:pPr>
            <a:r>
              <a:t>High gain (HG) path</a:t>
            </a:r>
          </a:p>
        </p:txBody>
      </p:sp>
      <p:sp>
        <p:nvSpPr>
          <p:cNvPr id="377" name="Signal to each channel"/>
          <p:cNvSpPr/>
          <p:nvPr/>
        </p:nvSpPr>
        <p:spPr>
          <a:xfrm>
            <a:off x="471909" y="9020348"/>
            <a:ext cx="2100669" cy="1972312"/>
          </a:xfrm>
          <a:prstGeom prst="roundRect">
            <a:avLst>
              <a:gd name="adj" fmla="val 10705"/>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3200">
                <a:solidFill>
                  <a:srgbClr val="FFFFFF"/>
                </a:solidFill>
                <a:latin typeface="Helvetica Neue Medium"/>
                <a:ea typeface="Helvetica Neue Medium"/>
                <a:cs typeface="Helvetica Neue Medium"/>
                <a:sym typeface="Helvetica Neue Medium"/>
              </a:defRPr>
            </a:lvl1pPr>
          </a:lstStyle>
          <a:p>
            <a:pPr/>
            <a:r>
              <a:t>Signal to each channel</a:t>
            </a:r>
          </a:p>
        </p:txBody>
      </p:sp>
      <p:sp>
        <p:nvSpPr>
          <p:cNvPr id="378" name="AMPLITUDE"/>
          <p:cNvSpPr/>
          <p:nvPr/>
        </p:nvSpPr>
        <p:spPr>
          <a:xfrm>
            <a:off x="3320856" y="7846120"/>
            <a:ext cx="3097740" cy="1270001"/>
          </a:xfrm>
          <a:prstGeom prst="roundRect">
            <a:avLst>
              <a:gd name="adj" fmla="val 15000"/>
            </a:avLst>
          </a:prstGeom>
          <a:solidFill>
            <a:schemeClr val="accent4">
              <a:hueOff val="-476017"/>
              <a:lumOff val="-1004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pPr/>
            <a:r>
              <a:t>AMPLITUDE</a:t>
            </a:r>
          </a:p>
        </p:txBody>
      </p:sp>
      <p:sp>
        <p:nvSpPr>
          <p:cNvPr id="379" name="TIME"/>
          <p:cNvSpPr/>
          <p:nvPr/>
        </p:nvSpPr>
        <p:spPr>
          <a:xfrm>
            <a:off x="3320856" y="10822067"/>
            <a:ext cx="3097740" cy="1270001"/>
          </a:xfrm>
          <a:prstGeom prst="roundRect">
            <a:avLst>
              <a:gd name="adj" fmla="val 15000"/>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3200">
                <a:solidFill>
                  <a:srgbClr val="FFFFFF"/>
                </a:solidFill>
                <a:latin typeface="Helvetica Neue Medium"/>
                <a:ea typeface="Helvetica Neue Medium"/>
                <a:cs typeface="Helvetica Neue Medium"/>
                <a:sym typeface="Helvetica Neue Medium"/>
              </a:defRPr>
            </a:lvl1pPr>
          </a:lstStyle>
          <a:p>
            <a:pPr/>
            <a:r>
              <a:t>TIME </a:t>
            </a:r>
          </a:p>
        </p:txBody>
      </p:sp>
      <p:sp>
        <p:nvSpPr>
          <p:cNvPr id="380" name="LOW GAIN (LG)"/>
          <p:cNvSpPr/>
          <p:nvPr/>
        </p:nvSpPr>
        <p:spPr>
          <a:xfrm>
            <a:off x="7336285" y="6933639"/>
            <a:ext cx="3357610" cy="1270001"/>
          </a:xfrm>
          <a:prstGeom prst="roundRect">
            <a:avLst>
              <a:gd name="adj" fmla="val 15000"/>
            </a:avLst>
          </a:prstGeom>
          <a:solidFill>
            <a:schemeClr val="accent4">
              <a:hueOff val="-476017"/>
              <a:lumOff val="-1004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pPr/>
            <a:r>
              <a:t>LOW GAIN (LG)</a:t>
            </a:r>
          </a:p>
        </p:txBody>
      </p:sp>
      <p:sp>
        <p:nvSpPr>
          <p:cNvPr id="381" name="HIGH GAIN (HG)"/>
          <p:cNvSpPr/>
          <p:nvPr/>
        </p:nvSpPr>
        <p:spPr>
          <a:xfrm>
            <a:off x="7336285" y="8363115"/>
            <a:ext cx="3357610" cy="1270001"/>
          </a:xfrm>
          <a:prstGeom prst="roundRect">
            <a:avLst>
              <a:gd name="adj" fmla="val 15000"/>
            </a:avLst>
          </a:prstGeom>
          <a:solidFill>
            <a:schemeClr val="accent4">
              <a:hueOff val="-476017"/>
              <a:lumOff val="-1004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pPr/>
            <a:r>
              <a:t>HIGH GAIN (HG)</a:t>
            </a:r>
          </a:p>
        </p:txBody>
      </p:sp>
      <p:sp>
        <p:nvSpPr>
          <p:cNvPr id="382" name="Rising edge"/>
          <p:cNvSpPr/>
          <p:nvPr/>
        </p:nvSpPr>
        <p:spPr>
          <a:xfrm>
            <a:off x="7336285" y="10078756"/>
            <a:ext cx="3357610" cy="1270001"/>
          </a:xfrm>
          <a:prstGeom prst="roundRect">
            <a:avLst>
              <a:gd name="adj" fmla="val 15000"/>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3200">
                <a:solidFill>
                  <a:srgbClr val="FFFFFF"/>
                </a:solidFill>
                <a:latin typeface="Helvetica Neue Medium"/>
                <a:ea typeface="Helvetica Neue Medium"/>
                <a:cs typeface="Helvetica Neue Medium"/>
                <a:sym typeface="Helvetica Neue Medium"/>
              </a:defRPr>
            </a:lvl1pPr>
          </a:lstStyle>
          <a:p>
            <a:pPr/>
            <a:r>
              <a:t>Rising edge</a:t>
            </a:r>
          </a:p>
        </p:txBody>
      </p:sp>
      <p:sp>
        <p:nvSpPr>
          <p:cNvPr id="383" name="Falling edge"/>
          <p:cNvSpPr/>
          <p:nvPr/>
        </p:nvSpPr>
        <p:spPr>
          <a:xfrm>
            <a:off x="7336285" y="11794397"/>
            <a:ext cx="3357610" cy="1270001"/>
          </a:xfrm>
          <a:prstGeom prst="roundRect">
            <a:avLst>
              <a:gd name="adj" fmla="val 15000"/>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3200">
                <a:solidFill>
                  <a:srgbClr val="FFFFFF"/>
                </a:solidFill>
                <a:latin typeface="Helvetica Neue Medium"/>
                <a:ea typeface="Helvetica Neue Medium"/>
                <a:cs typeface="Helvetica Neue Medium"/>
                <a:sym typeface="Helvetica Neue Medium"/>
              </a:defRPr>
            </a:lvl1pPr>
          </a:lstStyle>
          <a:p>
            <a:pPr/>
            <a:r>
              <a:t>Falling edge</a:t>
            </a:r>
          </a:p>
        </p:txBody>
      </p:sp>
      <p:pic>
        <p:nvPicPr>
          <p:cNvPr id="384" name="Screenshot 2024-01-25 at 16.43.53.png" descr="Screenshot 2024-01-25 at 16.43.53.png"/>
          <p:cNvPicPr>
            <a:picLocks noChangeAspect="1"/>
          </p:cNvPicPr>
          <p:nvPr/>
        </p:nvPicPr>
        <p:blipFill>
          <a:blip r:embed="rId3">
            <a:extLst/>
          </a:blip>
          <a:stretch>
            <a:fillRect/>
          </a:stretch>
        </p:blipFill>
        <p:spPr>
          <a:xfrm rot="5400000">
            <a:off x="19414410" y="15713838"/>
            <a:ext cx="2748366" cy="4803095"/>
          </a:xfrm>
          <a:prstGeom prst="rect">
            <a:avLst/>
          </a:prstGeom>
          <a:ln w="12700">
            <a:miter lim="400000"/>
          </a:ln>
        </p:spPr>
      </p:pic>
      <p:pic>
        <p:nvPicPr>
          <p:cNvPr id="385" name="Line Line" descr="Line Line"/>
          <p:cNvPicPr>
            <a:picLocks noChangeAspect="0"/>
          </p:cNvPicPr>
          <p:nvPr/>
        </p:nvPicPr>
        <p:blipFill>
          <a:blip r:embed="rId4">
            <a:extLst/>
          </a:blip>
          <a:stretch>
            <a:fillRect/>
          </a:stretch>
        </p:blipFill>
        <p:spPr>
          <a:xfrm rot="14003611">
            <a:off x="18356704" y="15348789"/>
            <a:ext cx="4016056" cy="152401"/>
          </a:xfrm>
          <a:prstGeom prst="rect">
            <a:avLst/>
          </a:prstGeom>
        </p:spPr>
      </p:pic>
      <p:sp>
        <p:nvSpPr>
          <p:cNvPr id="387" name="The baseline design is structured around the CITIROC readout chip."/>
          <p:cNvSpPr txBox="1"/>
          <p:nvPr/>
        </p:nvSpPr>
        <p:spPr>
          <a:xfrm>
            <a:off x="5684432" y="13810713"/>
            <a:ext cx="13015136"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84921" indent="-284921" algn="just">
              <a:buSzPct val="75000"/>
              <a:buChar char="•"/>
              <a:defRPr sz="3200">
                <a:solidFill>
                  <a:schemeClr val="accent1">
                    <a:hueOff val="114395"/>
                    <a:lumOff val="-24975"/>
                  </a:schemeClr>
                </a:solidFill>
                <a:latin typeface="+mn-lt"/>
                <a:ea typeface="+mn-ea"/>
                <a:cs typeface="+mn-cs"/>
                <a:sym typeface="Chalkboard"/>
              </a:defRPr>
            </a:lvl1pPr>
          </a:lstStyle>
          <a:p>
            <a:pPr/>
            <a:r>
              <a:t>The baseline design is structured around the CITIROC readout chip.</a:t>
            </a:r>
          </a:p>
        </p:txBody>
      </p:sp>
      <p:sp>
        <p:nvSpPr>
          <p:cNvPr id="388"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389" name="Text"/>
          <p:cNvSpPr txBox="1"/>
          <p:nvPr/>
        </p:nvSpPr>
        <p:spPr>
          <a:xfrm>
            <a:off x="22282918" y="12939149"/>
            <a:ext cx="572792"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pic>
        <p:nvPicPr>
          <p:cNvPr id="390" name="Screenshot 2023-03-16 at 16.19.02.png" descr="Screenshot 2023-03-16 at 16.19.02.png"/>
          <p:cNvPicPr>
            <a:picLocks noChangeAspect="1"/>
          </p:cNvPicPr>
          <p:nvPr/>
        </p:nvPicPr>
        <p:blipFill>
          <a:blip r:embed="rId5">
            <a:extLst/>
          </a:blip>
          <a:stretch>
            <a:fillRect/>
          </a:stretch>
        </p:blipFill>
        <p:spPr>
          <a:xfrm>
            <a:off x="14375848" y="7596316"/>
            <a:ext cx="8879268" cy="562596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Overview of super-fgd electronic system"/>
          <p:cNvSpPr txBox="1"/>
          <p:nvPr>
            <p:ph type="title" idx="4294967295"/>
          </p:nvPr>
        </p:nvSpPr>
        <p:spPr>
          <a:xfrm>
            <a:off x="2412527" y="638026"/>
            <a:ext cx="21205762" cy="1360741"/>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Overview of super-fgd electronic system</a:t>
            </a:r>
          </a:p>
        </p:txBody>
      </p:sp>
      <p:pic>
        <p:nvPicPr>
          <p:cNvPr id="393" name="Screenshot 2023-11-21 at 11.05.47.png" descr="Screenshot 2023-11-21 at 11.05.47.png"/>
          <p:cNvPicPr>
            <a:picLocks noChangeAspect="1"/>
          </p:cNvPicPr>
          <p:nvPr/>
        </p:nvPicPr>
        <p:blipFill>
          <a:blip r:embed="rId2">
            <a:extLst/>
          </a:blip>
          <a:stretch>
            <a:fillRect/>
          </a:stretch>
        </p:blipFill>
        <p:spPr>
          <a:xfrm>
            <a:off x="787682" y="6255849"/>
            <a:ext cx="10057030" cy="6357086"/>
          </a:xfrm>
          <a:prstGeom prst="rect">
            <a:avLst/>
          </a:prstGeom>
          <a:ln w="12700">
            <a:miter lim="400000"/>
          </a:ln>
        </p:spPr>
      </p:pic>
      <p:sp>
        <p:nvSpPr>
          <p:cNvPr id="394" name="SFGD electronic"/>
          <p:cNvSpPr txBox="1"/>
          <p:nvPr/>
        </p:nvSpPr>
        <p:spPr>
          <a:xfrm>
            <a:off x="10820895" y="7507827"/>
            <a:ext cx="2385061" cy="5557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400">
              <a:lnSpc>
                <a:spcPct val="90000"/>
              </a:lnSpc>
              <a:defRPr>
                <a:solidFill>
                  <a:srgbClr val="000000"/>
                </a:solidFill>
                <a:latin typeface="Canela Text Regular"/>
                <a:ea typeface="Canela Text Regular"/>
                <a:cs typeface="Canela Text Regular"/>
                <a:sym typeface="Canela Text Regular"/>
              </a:defRPr>
            </a:lvl1pPr>
          </a:lstStyle>
          <a:p>
            <a:pPr/>
            <a:r>
              <a:t>SFGD electronic</a:t>
            </a:r>
          </a:p>
        </p:txBody>
      </p:sp>
      <p:pic>
        <p:nvPicPr>
          <p:cNvPr id="395" name="Screenshot 2023-11-21 at 11.10.22.png" descr="Screenshot 2023-11-21 at 11.10.22.png"/>
          <p:cNvPicPr>
            <a:picLocks noChangeAspect="1"/>
          </p:cNvPicPr>
          <p:nvPr/>
        </p:nvPicPr>
        <p:blipFill>
          <a:blip r:embed="rId3">
            <a:extLst/>
          </a:blip>
          <a:stretch>
            <a:fillRect/>
          </a:stretch>
        </p:blipFill>
        <p:spPr>
          <a:xfrm>
            <a:off x="13993424" y="6782694"/>
            <a:ext cx="7639319" cy="6006578"/>
          </a:xfrm>
          <a:prstGeom prst="rect">
            <a:avLst/>
          </a:prstGeom>
          <a:ln w="12700">
            <a:miter lim="400000"/>
          </a:ln>
        </p:spPr>
      </p:pic>
      <p:pic>
        <p:nvPicPr>
          <p:cNvPr id="396" name="Screenshot 2023-11-21 at 11.36.08.png" descr="Screenshot 2023-11-21 at 11.36.08.png"/>
          <p:cNvPicPr>
            <a:picLocks noChangeAspect="1"/>
          </p:cNvPicPr>
          <p:nvPr/>
        </p:nvPicPr>
        <p:blipFill>
          <a:blip r:embed="rId4">
            <a:extLst/>
          </a:blip>
          <a:stretch>
            <a:fillRect/>
          </a:stretch>
        </p:blipFill>
        <p:spPr>
          <a:xfrm>
            <a:off x="13883327" y="2510428"/>
            <a:ext cx="6696303" cy="3760605"/>
          </a:xfrm>
          <a:prstGeom prst="rect">
            <a:avLst/>
          </a:prstGeom>
          <a:ln w="12700">
            <a:miter lim="400000"/>
          </a:ln>
        </p:spPr>
      </p:pic>
      <p:sp>
        <p:nvSpPr>
          <p:cNvPr id="397" name="There are 16 crates in total, each mainly contains…"/>
          <p:cNvSpPr txBox="1"/>
          <p:nvPr/>
        </p:nvSpPr>
        <p:spPr>
          <a:xfrm>
            <a:off x="1982333" y="2652086"/>
            <a:ext cx="10469329" cy="34772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L="284921" indent="-284921" algn="just">
              <a:buSzPct val="75000"/>
              <a:buChar char="•"/>
              <a:defRPr sz="3200">
                <a:solidFill>
                  <a:schemeClr val="accent1">
                    <a:hueOff val="114395"/>
                    <a:lumOff val="-24975"/>
                  </a:schemeClr>
                </a:solidFill>
                <a:latin typeface="+mn-lt"/>
                <a:ea typeface="+mn-ea"/>
                <a:cs typeface="+mn-cs"/>
                <a:sym typeface="Chalkboard"/>
              </a:defRPr>
            </a:pPr>
            <a:r>
              <a:t>There are 16 crates in total, each mainly contains </a:t>
            </a:r>
          </a:p>
          <a:p>
            <a:pPr lvl="1" marL="831021" indent="-284921" algn="just">
              <a:buSzPct val="75000"/>
              <a:buChar char="•"/>
              <a:defRPr sz="3200">
                <a:solidFill>
                  <a:schemeClr val="accent1">
                    <a:hueOff val="114395"/>
                    <a:lumOff val="-24975"/>
                  </a:schemeClr>
                </a:solidFill>
                <a:latin typeface="+mn-lt"/>
                <a:ea typeface="+mn-ea"/>
                <a:cs typeface="+mn-cs"/>
                <a:sym typeface="Chalkboard"/>
              </a:defRPr>
            </a:pPr>
            <a:r>
              <a:t>14 Front-End Board (FEBs)</a:t>
            </a:r>
          </a:p>
          <a:p>
            <a:pPr lvl="1" marL="831021" indent="-284921" algn="just">
              <a:buSzPct val="75000"/>
              <a:buChar char="•"/>
              <a:defRPr sz="3200">
                <a:solidFill>
                  <a:schemeClr val="accent1">
                    <a:hueOff val="114395"/>
                    <a:lumOff val="-24975"/>
                  </a:schemeClr>
                </a:solidFill>
                <a:latin typeface="+mn-lt"/>
                <a:ea typeface="+mn-ea"/>
                <a:cs typeface="+mn-cs"/>
                <a:sym typeface="Chalkboard"/>
              </a:defRPr>
            </a:pPr>
            <a:r>
              <a:t>1 Optical Concentrator Board (OCB)</a:t>
            </a:r>
          </a:p>
          <a:p>
            <a:pPr lvl="1" marL="831021" indent="-284921" algn="just">
              <a:buSzPct val="75000"/>
              <a:buChar char="•"/>
              <a:defRPr sz="3200">
                <a:solidFill>
                  <a:schemeClr val="accent1">
                    <a:hueOff val="114395"/>
                    <a:lumOff val="-24975"/>
                  </a:schemeClr>
                </a:solidFill>
                <a:latin typeface="+mn-lt"/>
                <a:ea typeface="+mn-ea"/>
                <a:cs typeface="+mn-cs"/>
                <a:sym typeface="Chalkboard"/>
              </a:defRPr>
            </a:pPr>
            <a:r>
              <a:t>1 backplane</a:t>
            </a:r>
          </a:p>
        </p:txBody>
      </p:sp>
      <p:sp>
        <p:nvSpPr>
          <p:cNvPr id="398" name="Line"/>
          <p:cNvSpPr/>
          <p:nvPr/>
        </p:nvSpPr>
        <p:spPr>
          <a:xfrm flipV="1">
            <a:off x="13053336" y="5470623"/>
            <a:ext cx="1596319" cy="2033163"/>
          </a:xfrm>
          <a:prstGeom prst="line">
            <a:avLst/>
          </a:prstGeom>
          <a:ln w="127000">
            <a:solidFill>
              <a:schemeClr val="accent5">
                <a:lumOff val="-29866"/>
              </a:schemeClr>
            </a:solidFill>
            <a:miter lim="400000"/>
            <a:tailEnd type="triangle"/>
          </a:ln>
        </p:spPr>
        <p:txBody>
          <a:bodyPr lIns="50800" tIns="50800" rIns="50800" bIns="50800" anchor="ctr"/>
          <a:lstStyle/>
          <a:p>
            <a:pPr/>
          </a:p>
        </p:txBody>
      </p:sp>
      <p:sp>
        <p:nvSpPr>
          <p:cNvPr id="399"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400" name="Text"/>
          <p:cNvSpPr txBox="1"/>
          <p:nvPr/>
        </p:nvSpPr>
        <p:spPr>
          <a:xfrm>
            <a:off x="22243906" y="12939149"/>
            <a:ext cx="650816"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2" name="Screenshot 2023-03-14 at 14.12.31.png" descr="Screenshot 2023-03-14 at 14.12.31.png"/>
          <p:cNvPicPr>
            <a:picLocks noChangeAspect="1"/>
          </p:cNvPicPr>
          <p:nvPr/>
        </p:nvPicPr>
        <p:blipFill>
          <a:blip r:embed="rId2">
            <a:extLst/>
          </a:blip>
          <a:stretch>
            <a:fillRect/>
          </a:stretch>
        </p:blipFill>
        <p:spPr>
          <a:xfrm>
            <a:off x="16141969" y="3152269"/>
            <a:ext cx="4891109" cy="5779178"/>
          </a:xfrm>
          <a:prstGeom prst="rect">
            <a:avLst/>
          </a:prstGeom>
          <a:ln w="12700">
            <a:miter lim="400000"/>
          </a:ln>
        </p:spPr>
      </p:pic>
      <p:pic>
        <p:nvPicPr>
          <p:cNvPr id="403" name="Screenshot 2023-03-14 at 16.07.11.png" descr="Screenshot 2023-03-14 at 16.07.11.png"/>
          <p:cNvPicPr>
            <a:picLocks noChangeAspect="1"/>
          </p:cNvPicPr>
          <p:nvPr/>
        </p:nvPicPr>
        <p:blipFill>
          <a:blip r:embed="rId3">
            <a:extLst/>
          </a:blip>
          <a:stretch>
            <a:fillRect/>
          </a:stretch>
        </p:blipFill>
        <p:spPr>
          <a:xfrm rot="5409661">
            <a:off x="10714936" y="4864338"/>
            <a:ext cx="5620280" cy="2355041"/>
          </a:xfrm>
          <a:prstGeom prst="rect">
            <a:avLst/>
          </a:prstGeom>
          <a:ln w="12700">
            <a:miter lim="400000"/>
          </a:ln>
        </p:spPr>
      </p:pic>
      <p:pic>
        <p:nvPicPr>
          <p:cNvPr id="404" name="Screenshot 2023-03-16 at 16.04.29.png" descr="Screenshot 2023-03-16 at 16.04.29.png"/>
          <p:cNvPicPr>
            <a:picLocks noChangeAspect="1"/>
          </p:cNvPicPr>
          <p:nvPr/>
        </p:nvPicPr>
        <p:blipFill>
          <a:blip r:embed="rId4">
            <a:extLst/>
          </a:blip>
          <a:stretch>
            <a:fillRect/>
          </a:stretch>
        </p:blipFill>
        <p:spPr>
          <a:xfrm>
            <a:off x="6443179" y="3234994"/>
            <a:ext cx="4785178" cy="5613728"/>
          </a:xfrm>
          <a:prstGeom prst="rect">
            <a:avLst/>
          </a:prstGeom>
          <a:ln w="12700">
            <a:miter lim="400000"/>
          </a:ln>
        </p:spPr>
      </p:pic>
      <p:pic>
        <p:nvPicPr>
          <p:cNvPr id="405" name="Image" descr="Image"/>
          <p:cNvPicPr>
            <a:picLocks noChangeAspect="1"/>
          </p:cNvPicPr>
          <p:nvPr/>
        </p:nvPicPr>
        <p:blipFill>
          <a:blip r:embed="rId5">
            <a:extLst/>
          </a:blip>
          <a:stretch>
            <a:fillRect/>
          </a:stretch>
        </p:blipFill>
        <p:spPr>
          <a:xfrm>
            <a:off x="1229922" y="3267805"/>
            <a:ext cx="4326481" cy="3298942"/>
          </a:xfrm>
          <a:prstGeom prst="rect">
            <a:avLst/>
          </a:prstGeom>
          <a:ln w="12700">
            <a:miter lim="400000"/>
          </a:ln>
        </p:spPr>
      </p:pic>
      <p:pic>
        <p:nvPicPr>
          <p:cNvPr id="406" name="get-to-work-work.gif" descr="get-to-work-work.gif"/>
          <p:cNvPicPr>
            <a:picLocks noChangeAspect="0"/>
          </p:cNvPicPr>
          <p:nvPr/>
        </p:nvPicPr>
        <p:blipFill>
          <a:blip r:embed="rId6">
            <a:extLst/>
          </a:blip>
          <a:stretch>
            <a:fillRect/>
          </a:stretch>
        </p:blipFill>
        <p:spPr>
          <a:xfrm>
            <a:off x="6409745" y="9664912"/>
            <a:ext cx="4852046" cy="3614677"/>
          </a:xfrm>
          <a:prstGeom prst="rect">
            <a:avLst/>
          </a:prstGeom>
          <a:ln w="12700">
            <a:miter lim="400000"/>
          </a:ln>
        </p:spPr>
      </p:pic>
      <p:pic>
        <p:nvPicPr>
          <p:cNvPr id="407" name="d2-bugz.gif" descr="d2-bugz.gif"/>
          <p:cNvPicPr>
            <a:picLocks noChangeAspect="0"/>
          </p:cNvPicPr>
          <p:nvPr/>
        </p:nvPicPr>
        <p:blipFill>
          <a:blip r:embed="rId7">
            <a:extLst/>
          </a:blip>
          <a:stretch>
            <a:fillRect/>
          </a:stretch>
        </p:blipFill>
        <p:spPr>
          <a:xfrm>
            <a:off x="16553402" y="9507390"/>
            <a:ext cx="4326481" cy="3559514"/>
          </a:xfrm>
          <a:prstGeom prst="rect">
            <a:avLst/>
          </a:prstGeom>
          <a:ln w="12700">
            <a:miter lim="400000"/>
          </a:ln>
        </p:spPr>
      </p:pic>
      <p:pic>
        <p:nvPicPr>
          <p:cNvPr id="408" name="Image" descr="Image"/>
          <p:cNvPicPr>
            <a:picLocks noChangeAspect="1"/>
          </p:cNvPicPr>
          <p:nvPr/>
        </p:nvPicPr>
        <p:blipFill>
          <a:blip r:embed="rId8">
            <a:extLst/>
          </a:blip>
          <a:stretch>
            <a:fillRect/>
          </a:stretch>
        </p:blipFill>
        <p:spPr>
          <a:xfrm>
            <a:off x="13133092" y="10209820"/>
            <a:ext cx="1549008" cy="2324964"/>
          </a:xfrm>
          <a:prstGeom prst="rect">
            <a:avLst/>
          </a:prstGeom>
          <a:ln w="12700">
            <a:miter lim="400000"/>
          </a:ln>
        </p:spPr>
      </p:pic>
      <p:sp>
        <p:nvSpPr>
          <p:cNvPr id="409" name="Relationship between boards"/>
          <p:cNvSpPr txBox="1"/>
          <p:nvPr>
            <p:ph type="title" idx="4294967295"/>
          </p:nvPr>
        </p:nvSpPr>
        <p:spPr>
          <a:xfrm>
            <a:off x="2090227" y="-191165"/>
            <a:ext cx="20854948" cy="2295627"/>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Relationship between boards</a:t>
            </a:r>
          </a:p>
        </p:txBody>
      </p:sp>
      <p:sp>
        <p:nvSpPr>
          <p:cNvPr id="410" name="In document: the FEB is the heart of the electronic system.…"/>
          <p:cNvSpPr txBox="1"/>
          <p:nvPr/>
        </p:nvSpPr>
        <p:spPr>
          <a:xfrm>
            <a:off x="1897502" y="1856192"/>
            <a:ext cx="11513926" cy="1112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84921" indent="-284921" algn="just">
              <a:buSzPct val="75000"/>
              <a:buChar char="•"/>
              <a:defRPr sz="3200">
                <a:solidFill>
                  <a:schemeClr val="accent1">
                    <a:hueOff val="114395"/>
                    <a:lumOff val="-24975"/>
                  </a:schemeClr>
                </a:solidFill>
                <a:latin typeface="+mn-lt"/>
                <a:ea typeface="+mn-ea"/>
                <a:cs typeface="+mn-cs"/>
                <a:sym typeface="Chalkboard"/>
              </a:defRPr>
            </a:pPr>
            <a:r>
              <a:t>In document: the </a:t>
            </a:r>
            <a:r>
              <a:rPr>
                <a:solidFill>
                  <a:schemeClr val="accent5">
                    <a:lumOff val="-29866"/>
                  </a:schemeClr>
                </a:solidFill>
              </a:rPr>
              <a:t>FEB is the heart of the electronic system</a:t>
            </a:r>
            <a:r>
              <a:t>.</a:t>
            </a:r>
          </a:p>
          <a:p>
            <a:pPr marL="284921" indent="-284921" algn="just">
              <a:buSzPct val="75000"/>
              <a:buChar char="•"/>
              <a:defRPr sz="3200">
                <a:solidFill>
                  <a:schemeClr val="accent1">
                    <a:hueOff val="114395"/>
                    <a:lumOff val="-24975"/>
                  </a:schemeClr>
                </a:solidFill>
                <a:latin typeface="+mn-lt"/>
                <a:ea typeface="+mn-ea"/>
                <a:cs typeface="+mn-cs"/>
                <a:sym typeface="Chalkboard"/>
              </a:defRPr>
            </a:pPr>
            <a:r>
              <a:t>In reality:</a:t>
            </a:r>
          </a:p>
        </p:txBody>
      </p:sp>
      <p:sp>
        <p:nvSpPr>
          <p:cNvPr id="411" name="MCB: the OCB advisor"/>
          <p:cNvSpPr txBox="1"/>
          <p:nvPr/>
        </p:nvSpPr>
        <p:spPr>
          <a:xfrm>
            <a:off x="1203184" y="7194524"/>
            <a:ext cx="4516355"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MCB: the OCB advisor</a:t>
            </a:r>
          </a:p>
        </p:txBody>
      </p:sp>
      <p:sp>
        <p:nvSpPr>
          <p:cNvPr id="412" name="OCB: the master"/>
          <p:cNvSpPr txBox="1"/>
          <p:nvPr/>
        </p:nvSpPr>
        <p:spPr>
          <a:xfrm>
            <a:off x="6717791" y="8954711"/>
            <a:ext cx="4235955"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OCB: the master</a:t>
            </a:r>
          </a:p>
        </p:txBody>
      </p:sp>
      <p:sp>
        <p:nvSpPr>
          <p:cNvPr id="413" name="FEBs: the slaves"/>
          <p:cNvSpPr txBox="1"/>
          <p:nvPr/>
        </p:nvSpPr>
        <p:spPr>
          <a:xfrm>
            <a:off x="16845649" y="8954711"/>
            <a:ext cx="4235955"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FEBs: the slaves</a:t>
            </a:r>
          </a:p>
        </p:txBody>
      </p:sp>
      <p:sp>
        <p:nvSpPr>
          <p:cNvPr id="414" name="Backplane: the whip"/>
          <p:cNvSpPr txBox="1"/>
          <p:nvPr/>
        </p:nvSpPr>
        <p:spPr>
          <a:xfrm>
            <a:off x="11635596" y="8954711"/>
            <a:ext cx="4235955"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Backplane: the whip</a:t>
            </a:r>
          </a:p>
        </p:txBody>
      </p:sp>
      <p:sp>
        <p:nvSpPr>
          <p:cNvPr id="415"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416" name="Text"/>
          <p:cNvSpPr txBox="1"/>
          <p:nvPr/>
        </p:nvSpPr>
        <p:spPr>
          <a:xfrm>
            <a:off x="22232679" y="12939149"/>
            <a:ext cx="673270"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412"/>
                                        </p:tgtEl>
                                        <p:attrNameLst>
                                          <p:attrName>style.visibility</p:attrName>
                                        </p:attrNameLst>
                                      </p:cBhvr>
                                      <p:to>
                                        <p:strVal val="visible"/>
                                      </p:to>
                                    </p:set>
                                    <p:anim calcmode="lin" valueType="num">
                                      <p:cBhvr>
                                        <p:cTn id="7" dur="200" fill="hold"/>
                                        <p:tgtEl>
                                          <p:spTgt spid="412"/>
                                        </p:tgtEl>
                                        <p:attrNameLst>
                                          <p:attrName>ppt_x</p:attrName>
                                        </p:attrNameLst>
                                      </p:cBhvr>
                                      <p:tavLst>
                                        <p:tav tm="0">
                                          <p:val>
                                            <p:strVal val="0-#ppt_w/2"/>
                                          </p:val>
                                        </p:tav>
                                        <p:tav tm="100000">
                                          <p:val>
                                            <p:strVal val="#ppt_x"/>
                                          </p:val>
                                        </p:tav>
                                      </p:tavLst>
                                    </p:anim>
                                    <p:anim calcmode="lin" valueType="num">
                                      <p:cBhvr>
                                        <p:cTn id="8" dur="200" fill="hold"/>
                                        <p:tgtEl>
                                          <p:spTgt spid="4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406"/>
                                        </p:tgtEl>
                                        <p:attrNameLst>
                                          <p:attrName>style.visibility</p:attrName>
                                        </p:attrNameLst>
                                      </p:cBhvr>
                                      <p:to>
                                        <p:strVal val="visible"/>
                                      </p:to>
                                    </p:set>
                                    <p:anim calcmode="lin" valueType="num">
                                      <p:cBhvr>
                                        <p:cTn id="13" dur="200" fill="hold"/>
                                        <p:tgtEl>
                                          <p:spTgt spid="406"/>
                                        </p:tgtEl>
                                        <p:attrNameLst>
                                          <p:attrName>ppt_x</p:attrName>
                                        </p:attrNameLst>
                                      </p:cBhvr>
                                      <p:tavLst>
                                        <p:tav tm="0">
                                          <p:val>
                                            <p:strVal val="0-#ppt_w/2"/>
                                          </p:val>
                                        </p:tav>
                                        <p:tav tm="100000">
                                          <p:val>
                                            <p:strVal val="#ppt_x"/>
                                          </p:val>
                                        </p:tav>
                                      </p:tavLst>
                                    </p:anim>
                                    <p:anim calcmode="lin" valueType="num">
                                      <p:cBhvr>
                                        <p:cTn id="14" dur="200" fill="hold"/>
                                        <p:tgtEl>
                                          <p:spTgt spid="40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 grpId="3" fill="hold">
                                  <p:stCondLst>
                                    <p:cond delay="0"/>
                                  </p:stCondLst>
                                  <p:iterate type="el" backwards="0">
                                    <p:tmAbs val="0"/>
                                  </p:iterate>
                                  <p:childTnLst>
                                    <p:set>
                                      <p:cBhvr>
                                        <p:cTn id="18" fill="hold"/>
                                        <p:tgtEl>
                                          <p:spTgt spid="413"/>
                                        </p:tgtEl>
                                        <p:attrNameLst>
                                          <p:attrName>style.visibility</p:attrName>
                                        </p:attrNameLst>
                                      </p:cBhvr>
                                      <p:to>
                                        <p:strVal val="visible"/>
                                      </p:to>
                                    </p:set>
                                    <p:anim calcmode="lin" valueType="num">
                                      <p:cBhvr>
                                        <p:cTn id="19" dur="300" fill="hold"/>
                                        <p:tgtEl>
                                          <p:spTgt spid="413"/>
                                        </p:tgtEl>
                                        <p:attrNameLst>
                                          <p:attrName>ppt_x</p:attrName>
                                        </p:attrNameLst>
                                      </p:cBhvr>
                                      <p:tavLst>
                                        <p:tav tm="0">
                                          <p:val>
                                            <p:strVal val="0-#ppt_w/2"/>
                                          </p:val>
                                        </p:tav>
                                        <p:tav tm="100000">
                                          <p:val>
                                            <p:strVal val="#ppt_x"/>
                                          </p:val>
                                        </p:tav>
                                      </p:tavLst>
                                    </p:anim>
                                    <p:anim calcmode="lin" valueType="num">
                                      <p:cBhvr>
                                        <p:cTn id="20" dur="300" fill="hold"/>
                                        <p:tgtEl>
                                          <p:spTgt spid="4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4" fill="hold">
                                  <p:stCondLst>
                                    <p:cond delay="0"/>
                                  </p:stCondLst>
                                  <p:iterate type="el" backwards="0">
                                    <p:tmAbs val="0"/>
                                  </p:iterate>
                                  <p:childTnLst>
                                    <p:set>
                                      <p:cBhvr>
                                        <p:cTn id="24" fill="hold"/>
                                        <p:tgtEl>
                                          <p:spTgt spid="40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 grpId="5" fill="hold">
                                  <p:stCondLst>
                                    <p:cond delay="0"/>
                                  </p:stCondLst>
                                  <p:iterate type="el" backwards="0">
                                    <p:tmAbs val="0"/>
                                  </p:iterate>
                                  <p:childTnLst>
                                    <p:set>
                                      <p:cBhvr>
                                        <p:cTn id="28" fill="hold"/>
                                        <p:tgtEl>
                                          <p:spTgt spid="414"/>
                                        </p:tgtEl>
                                        <p:attrNameLst>
                                          <p:attrName>style.visibility</p:attrName>
                                        </p:attrNameLst>
                                      </p:cBhvr>
                                      <p:to>
                                        <p:strVal val="visible"/>
                                      </p:to>
                                    </p:set>
                                    <p:anim calcmode="lin" valueType="num">
                                      <p:cBhvr>
                                        <p:cTn id="29" dur="200" fill="hold"/>
                                        <p:tgtEl>
                                          <p:spTgt spid="414"/>
                                        </p:tgtEl>
                                        <p:attrNameLst>
                                          <p:attrName>ppt_x</p:attrName>
                                        </p:attrNameLst>
                                      </p:cBhvr>
                                      <p:tavLst>
                                        <p:tav tm="0">
                                          <p:val>
                                            <p:strVal val="0-#ppt_w/2"/>
                                          </p:val>
                                        </p:tav>
                                        <p:tav tm="100000">
                                          <p:val>
                                            <p:strVal val="#ppt_x"/>
                                          </p:val>
                                        </p:tav>
                                      </p:tavLst>
                                    </p:anim>
                                    <p:anim calcmode="lin" valueType="num">
                                      <p:cBhvr>
                                        <p:cTn id="30" dur="200" fill="hold"/>
                                        <p:tgtEl>
                                          <p:spTgt spid="41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ID="9" grpId="6" fill="hold">
                                  <p:stCondLst>
                                    <p:cond delay="0"/>
                                  </p:stCondLst>
                                  <p:iterate type="el" backwards="0">
                                    <p:tmAbs val="0"/>
                                  </p:iterate>
                                  <p:childTnLst>
                                    <p:set>
                                      <p:cBhvr>
                                        <p:cTn id="34" fill="hold"/>
                                        <p:tgtEl>
                                          <p:spTgt spid="408"/>
                                        </p:tgtEl>
                                        <p:attrNameLst>
                                          <p:attrName>style.visibility</p:attrName>
                                        </p:attrNameLst>
                                      </p:cBhvr>
                                      <p:to>
                                        <p:strVal val="visible"/>
                                      </p:to>
                                    </p:set>
                                    <p:animEffect filter="dissolve" transition="in">
                                      <p:cBhvr>
                                        <p:cTn id="35" dur="200"/>
                                        <p:tgtEl>
                                          <p:spTgt spid="408"/>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 grpId="7" fill="hold">
                                  <p:stCondLst>
                                    <p:cond delay="0"/>
                                  </p:stCondLst>
                                  <p:iterate type="el" backwards="0">
                                    <p:tmAbs val="0"/>
                                  </p:iterate>
                                  <p:childTnLst>
                                    <p:set>
                                      <p:cBhvr>
                                        <p:cTn id="39" fill="hold"/>
                                        <p:tgtEl>
                                          <p:spTgt spid="411"/>
                                        </p:tgtEl>
                                        <p:attrNameLst>
                                          <p:attrName>style.visibility</p:attrName>
                                        </p:attrNameLst>
                                      </p:cBhvr>
                                      <p:to>
                                        <p:strVal val="visible"/>
                                      </p:to>
                                    </p:set>
                                    <p:anim calcmode="lin" valueType="num">
                                      <p:cBhvr>
                                        <p:cTn id="40" dur="200" fill="hold"/>
                                        <p:tgtEl>
                                          <p:spTgt spid="411"/>
                                        </p:tgtEl>
                                        <p:attrNameLst>
                                          <p:attrName>ppt_x</p:attrName>
                                        </p:attrNameLst>
                                      </p:cBhvr>
                                      <p:tavLst>
                                        <p:tav tm="0">
                                          <p:val>
                                            <p:strVal val="0-#ppt_w/2"/>
                                          </p:val>
                                        </p:tav>
                                        <p:tav tm="100000">
                                          <p:val>
                                            <p:strVal val="#ppt_x"/>
                                          </p:val>
                                        </p:tav>
                                      </p:tavLst>
                                    </p:anim>
                                    <p:anim calcmode="lin" valueType="num">
                                      <p:cBhvr>
                                        <p:cTn id="41" dur="200" fill="hold"/>
                                        <p:tgtEl>
                                          <p:spTgt spid="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4" grpId="5"/>
      <p:bldP build="whole" bldLvl="1" animBg="1" rev="0" advAuto="0" spid="408" grpId="6"/>
      <p:bldP build="whole" bldLvl="1" animBg="1" rev="0" advAuto="0" spid="407" grpId="4"/>
      <p:bldP build="whole" bldLvl="1" animBg="1" rev="0" advAuto="0" spid="406" grpId="2"/>
      <p:bldP build="whole" bldLvl="1" animBg="1" rev="0" advAuto="0" spid="411" grpId="7"/>
      <p:bldP build="whole" bldLvl="1" animBg="1" rev="0" advAuto="0" spid="413" grpId="3"/>
      <p:bldP build="whole" bldLvl="1" animBg="1" rev="0" advAuto="0" spid="412"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8" name="Bowl of salad with fried rice, boiled eggs and chopsticks" descr="Bowl of salad with fried rice, boiled eggs and chopsticks"/>
          <p:cNvPicPr>
            <a:picLocks noChangeAspect="1"/>
          </p:cNvPicPr>
          <p:nvPr>
            <p:ph type="pic" idx="21"/>
          </p:nvPr>
        </p:nvPicPr>
        <p:blipFill>
          <a:blip r:embed="rId2">
            <a:extLst/>
          </a:blip>
          <a:srcRect l="0" t="1413" r="0" b="1413"/>
          <a:stretch>
            <a:fillRect/>
          </a:stretch>
        </p:blipFill>
        <p:spPr>
          <a:xfrm>
            <a:off x="15760700" y="1270000"/>
            <a:ext cx="7423448" cy="5410200"/>
          </a:xfrm>
          <a:prstGeom prst="rect">
            <a:avLst/>
          </a:prstGeom>
        </p:spPr>
      </p:pic>
      <p:pic>
        <p:nvPicPr>
          <p:cNvPr id="419" name="Bowl of pappardelle pasta with parsley butter, roasted hazelnuts and shaved parmesan cheese" descr="Bowl of pappardelle pasta with parsley butter, roasted hazelnuts and shaved parmesan cheese"/>
          <p:cNvPicPr>
            <a:picLocks noChangeAspect="1"/>
          </p:cNvPicPr>
          <p:nvPr>
            <p:ph type="pic" idx="23"/>
          </p:nvPr>
        </p:nvPicPr>
        <p:blipFill>
          <a:blip r:embed="rId3">
            <a:extLst/>
          </a:blip>
          <a:srcRect l="2745" t="0" r="2745" b="0"/>
          <a:stretch>
            <a:fillRect/>
          </a:stretch>
        </p:blipFill>
        <p:spPr>
          <a:xfrm>
            <a:off x="1211198" y="1270000"/>
            <a:ext cx="14168502" cy="11243712"/>
          </a:xfrm>
          <a:prstGeom prst="rect">
            <a:avLst/>
          </a:prstGeom>
        </p:spPr>
      </p:pic>
      <p:sp>
        <p:nvSpPr>
          <p:cNvPr id="420" name="MIB &amp; FEB functional test…"/>
          <p:cNvSpPr txBox="1"/>
          <p:nvPr>
            <p:ph type="title" idx="4294967295"/>
          </p:nvPr>
        </p:nvSpPr>
        <p:spPr>
          <a:xfrm>
            <a:off x="15743939" y="6125766"/>
            <a:ext cx="7423548" cy="7350248"/>
          </a:xfrm>
          <a:prstGeom prst="rect">
            <a:avLst/>
          </a:prstGeom>
        </p:spPr>
        <p:txBody>
          <a:bodyPr lIns="91439" tIns="91439" rIns="91439" bIns="91439" anchor="ctr"/>
          <a:lstStyle/>
          <a:p>
            <a:pPr defTabSz="914400">
              <a:defRPr cap="all" sz="6400">
                <a:effectLst>
                  <a:outerShdw sx="100000" sy="100000" kx="0" ky="0" algn="b" rotWithShape="0" blurRad="25400" dist="38100" dir="14040000">
                    <a:srgbClr val="000000">
                      <a:alpha val="25000"/>
                    </a:srgbClr>
                  </a:outerShdw>
                </a:effectLst>
              </a:defRPr>
            </a:pPr>
            <a:r>
              <a:t>MIB &amp; FEB functional test</a:t>
            </a:r>
          </a:p>
          <a:p>
            <a:pPr defTabSz="914400">
              <a:defRPr cap="all" sz="6400">
                <a:effectLst>
                  <a:outerShdw sx="100000" sy="100000" kx="0" ky="0" algn="b" rotWithShape="0" blurRad="25400" dist="38100" dir="14040000">
                    <a:srgbClr val="000000">
                      <a:alpha val="25000"/>
                    </a:srgbClr>
                  </a:outerShdw>
                </a:effectLst>
              </a:defRPr>
            </a:pPr>
          </a:p>
          <a:p>
            <a:pPr defTabSz="914400">
              <a:defRPr cap="all" sz="6400">
                <a:effectLst>
                  <a:outerShdw sx="100000" sy="100000" kx="0" ky="0" algn="b" rotWithShape="0" blurRad="25400" dist="38100" dir="14040000">
                    <a:srgbClr val="000000">
                      <a:alpha val="25000"/>
                    </a:srgbClr>
                  </a:outerShdw>
                </a:effectLst>
              </a:defRPr>
            </a:pPr>
            <a:r>
              <a:t>University of Geneva</a:t>
            </a:r>
          </a:p>
        </p:txBody>
      </p:sp>
      <p:pic>
        <p:nvPicPr>
          <p:cNvPr id="421" name="IZNX4120.JPG" descr="IZNX4120.JPG"/>
          <p:cNvPicPr>
            <a:picLocks noChangeAspect="1"/>
          </p:cNvPicPr>
          <p:nvPr/>
        </p:nvPicPr>
        <p:blipFill>
          <a:blip r:embed="rId4">
            <a:extLst/>
          </a:blip>
          <a:stretch>
            <a:fillRect/>
          </a:stretch>
        </p:blipFill>
        <p:spPr>
          <a:xfrm>
            <a:off x="1813857" y="1857057"/>
            <a:ext cx="4380485" cy="5833052"/>
          </a:xfrm>
          <a:prstGeom prst="rect">
            <a:avLst/>
          </a:prstGeom>
          <a:ln w="12700">
            <a:miter lim="400000"/>
          </a:ln>
        </p:spPr>
      </p:pic>
      <p:sp>
        <p:nvSpPr>
          <p:cNvPr id="422" name="Léna Osu"/>
          <p:cNvSpPr txBox="1"/>
          <p:nvPr/>
        </p:nvSpPr>
        <p:spPr>
          <a:xfrm>
            <a:off x="6278773" y="3503083"/>
            <a:ext cx="992133" cy="1112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rgbClr val="FF5B68"/>
                </a:solidFill>
                <a:latin typeface="+mn-lt"/>
                <a:ea typeface="+mn-ea"/>
                <a:cs typeface="+mn-cs"/>
                <a:sym typeface="Chalkboard"/>
              </a:defRPr>
            </a:lvl1pPr>
          </a:lstStyle>
          <a:p>
            <a:pPr/>
            <a:r>
              <a:t>Léna Osu</a:t>
            </a:r>
          </a:p>
        </p:txBody>
      </p:sp>
      <p:sp>
        <p:nvSpPr>
          <p:cNvPr id="423" name="Andrés Muñoz"/>
          <p:cNvSpPr txBox="1"/>
          <p:nvPr/>
        </p:nvSpPr>
        <p:spPr>
          <a:xfrm>
            <a:off x="1863453" y="5529599"/>
            <a:ext cx="1392086" cy="1112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rgbClr val="FF5B68"/>
                </a:solidFill>
                <a:latin typeface="+mn-lt"/>
                <a:ea typeface="+mn-ea"/>
                <a:cs typeface="+mn-cs"/>
                <a:sym typeface="Chalkboard"/>
              </a:defRPr>
            </a:lvl1pPr>
          </a:lstStyle>
          <a:p>
            <a:pPr/>
            <a:r>
              <a:t>Andrés Muñoz</a:t>
            </a:r>
          </a:p>
        </p:txBody>
      </p:sp>
      <p:sp>
        <p:nvSpPr>
          <p:cNvPr id="424" name="Me"/>
          <p:cNvSpPr txBox="1"/>
          <p:nvPr/>
        </p:nvSpPr>
        <p:spPr>
          <a:xfrm>
            <a:off x="3907497" y="4255727"/>
            <a:ext cx="2754701" cy="604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rgbClr val="FF5B68"/>
                </a:solidFill>
                <a:latin typeface="+mn-lt"/>
                <a:ea typeface="+mn-ea"/>
                <a:cs typeface="+mn-cs"/>
                <a:sym typeface="Chalkboard"/>
              </a:defRPr>
            </a:lvl1pPr>
          </a:lstStyle>
          <a:p>
            <a:pPr/>
            <a:r>
              <a:t>Me</a:t>
            </a:r>
          </a:p>
        </p:txBody>
      </p:sp>
      <p:sp>
        <p:nvSpPr>
          <p:cNvPr id="425"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426" name="Text"/>
          <p:cNvSpPr txBox="1"/>
          <p:nvPr/>
        </p:nvSpPr>
        <p:spPr>
          <a:xfrm>
            <a:off x="22232679" y="12939149"/>
            <a:ext cx="673270"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MIB functional test (March 2023)"/>
          <p:cNvSpPr txBox="1"/>
          <p:nvPr>
            <p:ph type="title" idx="4294967295"/>
          </p:nvPr>
        </p:nvSpPr>
        <p:spPr>
          <a:xfrm>
            <a:off x="1834594" y="-204716"/>
            <a:ext cx="19733679" cy="2295627"/>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MIB functional test (March 2023)</a:t>
            </a:r>
          </a:p>
        </p:txBody>
      </p:sp>
      <p:pic>
        <p:nvPicPr>
          <p:cNvPr id="429" name="Image" descr="Image"/>
          <p:cNvPicPr>
            <a:picLocks noChangeAspect="1"/>
          </p:cNvPicPr>
          <p:nvPr/>
        </p:nvPicPr>
        <p:blipFill>
          <a:blip r:embed="rId2">
            <a:extLst/>
          </a:blip>
          <a:stretch>
            <a:fillRect/>
          </a:stretch>
        </p:blipFill>
        <p:spPr>
          <a:xfrm>
            <a:off x="5530469" y="6032795"/>
            <a:ext cx="7784723" cy="5838542"/>
          </a:xfrm>
          <a:prstGeom prst="rect">
            <a:avLst/>
          </a:prstGeom>
          <a:ln w="12700">
            <a:miter lim="400000"/>
          </a:ln>
        </p:spPr>
      </p:pic>
      <p:pic>
        <p:nvPicPr>
          <p:cNvPr id="430" name="WhatsApp Image 2023-03-20 at 18.30.36.jpeg" descr="WhatsApp Image 2023-03-20 at 18.30.36.jpeg"/>
          <p:cNvPicPr>
            <a:picLocks noChangeAspect="1"/>
          </p:cNvPicPr>
          <p:nvPr/>
        </p:nvPicPr>
        <p:blipFill>
          <a:blip r:embed="rId3">
            <a:extLst/>
          </a:blip>
          <a:stretch>
            <a:fillRect/>
          </a:stretch>
        </p:blipFill>
        <p:spPr>
          <a:xfrm>
            <a:off x="14312451" y="6000394"/>
            <a:ext cx="4399288" cy="5865717"/>
          </a:xfrm>
          <a:prstGeom prst="rect">
            <a:avLst/>
          </a:prstGeom>
          <a:ln w="12700">
            <a:miter lim="400000"/>
          </a:ln>
        </p:spPr>
      </p:pic>
      <p:pic>
        <p:nvPicPr>
          <p:cNvPr id="431" name="WhatsApp Image 2023-03-20 at 18.25.07.jpeg" descr="WhatsApp Image 2023-03-20 at 18.25.07.jpeg"/>
          <p:cNvPicPr>
            <a:picLocks noChangeAspect="1"/>
          </p:cNvPicPr>
          <p:nvPr/>
        </p:nvPicPr>
        <p:blipFill>
          <a:blip r:embed="rId4">
            <a:extLst/>
          </a:blip>
          <a:stretch>
            <a:fillRect/>
          </a:stretch>
        </p:blipFill>
        <p:spPr>
          <a:xfrm>
            <a:off x="19453735" y="2717639"/>
            <a:ext cx="4399287" cy="5865716"/>
          </a:xfrm>
          <a:prstGeom prst="rect">
            <a:avLst/>
          </a:prstGeom>
          <a:ln w="12700">
            <a:miter lim="400000"/>
          </a:ln>
        </p:spPr>
      </p:pic>
      <p:sp>
        <p:nvSpPr>
          <p:cNvPr id="432" name="The set up for test"/>
          <p:cNvSpPr txBox="1"/>
          <p:nvPr/>
        </p:nvSpPr>
        <p:spPr>
          <a:xfrm>
            <a:off x="7341056" y="11959090"/>
            <a:ext cx="4163550" cy="604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The set up for test</a:t>
            </a:r>
          </a:p>
        </p:txBody>
      </p:sp>
      <p:sp>
        <p:nvSpPr>
          <p:cNvPr id="433" name="Testing ongoing"/>
          <p:cNvSpPr txBox="1"/>
          <p:nvPr/>
        </p:nvSpPr>
        <p:spPr>
          <a:xfrm>
            <a:off x="15146672" y="11970057"/>
            <a:ext cx="4163549"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Testing ongoing</a:t>
            </a:r>
          </a:p>
        </p:txBody>
      </p:sp>
      <p:sp>
        <p:nvSpPr>
          <p:cNvPr id="434" name="Ready to be shipped to Japan"/>
          <p:cNvSpPr txBox="1"/>
          <p:nvPr/>
        </p:nvSpPr>
        <p:spPr>
          <a:xfrm>
            <a:off x="20480546" y="8843157"/>
            <a:ext cx="2345666" cy="1620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Ready to be shipped to Japan</a:t>
            </a:r>
          </a:p>
        </p:txBody>
      </p:sp>
      <p:pic>
        <p:nvPicPr>
          <p:cNvPr id="435" name="Screenshot 2023-03-20 at 17.25.53.png" descr="Screenshot 2023-03-20 at 17.25.53.png"/>
          <p:cNvPicPr>
            <a:picLocks noChangeAspect="1"/>
          </p:cNvPicPr>
          <p:nvPr/>
        </p:nvPicPr>
        <p:blipFill>
          <a:blip r:embed="rId5">
            <a:extLst/>
          </a:blip>
          <a:stretch>
            <a:fillRect/>
          </a:stretch>
        </p:blipFill>
        <p:spPr>
          <a:xfrm>
            <a:off x="611103" y="1746680"/>
            <a:ext cx="1142890" cy="10063774"/>
          </a:xfrm>
          <a:prstGeom prst="rect">
            <a:avLst/>
          </a:prstGeom>
          <a:ln w="12700">
            <a:miter lim="400000"/>
          </a:ln>
        </p:spPr>
      </p:pic>
      <p:sp>
        <p:nvSpPr>
          <p:cNvPr id="436" name="MIB"/>
          <p:cNvSpPr txBox="1"/>
          <p:nvPr/>
        </p:nvSpPr>
        <p:spPr>
          <a:xfrm>
            <a:off x="659111" y="11970057"/>
            <a:ext cx="1584608"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MIB</a:t>
            </a:r>
          </a:p>
        </p:txBody>
      </p:sp>
      <p:pic>
        <p:nvPicPr>
          <p:cNvPr id="437" name="Rounded Rectangle Rounded rectangle" descr="Rounded Rectangle Rounded rectangle"/>
          <p:cNvPicPr>
            <a:picLocks noChangeAspect="0"/>
          </p:cNvPicPr>
          <p:nvPr/>
        </p:nvPicPr>
        <p:blipFill>
          <a:blip r:embed="rId6">
            <a:extLst/>
          </a:blip>
          <a:stretch>
            <a:fillRect/>
          </a:stretch>
        </p:blipFill>
        <p:spPr>
          <a:xfrm>
            <a:off x="496747" y="2218852"/>
            <a:ext cx="1371601" cy="8947945"/>
          </a:xfrm>
          <a:prstGeom prst="rect">
            <a:avLst/>
          </a:prstGeom>
        </p:spPr>
      </p:pic>
      <p:pic>
        <p:nvPicPr>
          <p:cNvPr id="439" name="Line Line" descr="Line Line"/>
          <p:cNvPicPr>
            <a:picLocks noChangeAspect="0"/>
          </p:cNvPicPr>
          <p:nvPr/>
        </p:nvPicPr>
        <p:blipFill>
          <a:blip r:embed="rId7">
            <a:extLst/>
          </a:blip>
          <a:stretch>
            <a:fillRect/>
          </a:stretch>
        </p:blipFill>
        <p:spPr>
          <a:xfrm rot="3888984">
            <a:off x="1520753" y="8183821"/>
            <a:ext cx="1870096" cy="457905"/>
          </a:xfrm>
          <a:prstGeom prst="rect">
            <a:avLst/>
          </a:prstGeom>
        </p:spPr>
      </p:pic>
      <p:sp>
        <p:nvSpPr>
          <p:cNvPr id="441" name="8 connectors, 32 channels each"/>
          <p:cNvSpPr txBox="1"/>
          <p:nvPr/>
        </p:nvSpPr>
        <p:spPr>
          <a:xfrm>
            <a:off x="1959296" y="9296353"/>
            <a:ext cx="2886325" cy="1620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5">
                    <a:hueOff val="-82419"/>
                    <a:satOff val="-9513"/>
                    <a:lumOff val="-16343"/>
                  </a:schemeClr>
                </a:solidFill>
                <a:latin typeface="+mn-lt"/>
                <a:ea typeface="+mn-ea"/>
                <a:cs typeface="+mn-cs"/>
                <a:sym typeface="Chalkboard"/>
              </a:defRPr>
            </a:lvl1pPr>
          </a:lstStyle>
          <a:p>
            <a:pPr/>
            <a:r>
              <a:t>8 connectors, 32 channels each</a:t>
            </a:r>
          </a:p>
        </p:txBody>
      </p:sp>
      <p:pic>
        <p:nvPicPr>
          <p:cNvPr id="442" name="Rounded Rectangle Rounded rectangle" descr="Rounded Rectangle Rounded rectangle"/>
          <p:cNvPicPr>
            <a:picLocks noChangeAspect="0"/>
          </p:cNvPicPr>
          <p:nvPr/>
        </p:nvPicPr>
        <p:blipFill>
          <a:blip r:embed="rId8">
            <a:extLst/>
          </a:blip>
          <a:stretch>
            <a:fillRect/>
          </a:stretch>
        </p:blipFill>
        <p:spPr>
          <a:xfrm>
            <a:off x="496747" y="11226950"/>
            <a:ext cx="1371601" cy="682954"/>
          </a:xfrm>
          <a:prstGeom prst="rect">
            <a:avLst/>
          </a:prstGeom>
        </p:spPr>
      </p:pic>
      <p:pic>
        <p:nvPicPr>
          <p:cNvPr id="444" name="Line Line" descr="Line Line"/>
          <p:cNvPicPr>
            <a:picLocks noChangeAspect="0"/>
          </p:cNvPicPr>
          <p:nvPr/>
        </p:nvPicPr>
        <p:blipFill>
          <a:blip r:embed="rId9">
            <a:extLst/>
          </a:blip>
          <a:stretch>
            <a:fillRect/>
          </a:stretch>
        </p:blipFill>
        <p:spPr>
          <a:xfrm>
            <a:off x="1925206" y="11338824"/>
            <a:ext cx="939055" cy="457905"/>
          </a:xfrm>
          <a:prstGeom prst="rect">
            <a:avLst/>
          </a:prstGeom>
        </p:spPr>
      </p:pic>
      <p:sp>
        <p:nvSpPr>
          <p:cNvPr id="446" name="Debug"/>
          <p:cNvSpPr txBox="1"/>
          <p:nvPr/>
        </p:nvSpPr>
        <p:spPr>
          <a:xfrm>
            <a:off x="2865615" y="11266321"/>
            <a:ext cx="2754702"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solidFill>
                <a:latin typeface="+mn-lt"/>
                <a:ea typeface="+mn-ea"/>
                <a:cs typeface="+mn-cs"/>
                <a:sym typeface="Chalkboard"/>
              </a:defRPr>
            </a:lvl1pPr>
          </a:lstStyle>
          <a:p>
            <a:pPr/>
            <a:r>
              <a:t>Debug</a:t>
            </a:r>
          </a:p>
        </p:txBody>
      </p:sp>
      <p:sp>
        <p:nvSpPr>
          <p:cNvPr id="447" name="The MIB is used to connect the cables from MPPC board to FEB.…"/>
          <p:cNvSpPr txBox="1"/>
          <p:nvPr>
            <p:ph type="body" sz="quarter" idx="4294967295"/>
          </p:nvPr>
        </p:nvSpPr>
        <p:spPr>
          <a:xfrm>
            <a:off x="2342037" y="1721005"/>
            <a:ext cx="16638009" cy="3714326"/>
          </a:xfrm>
          <a:prstGeom prst="rect">
            <a:avLst/>
          </a:prstGeom>
        </p:spPr>
        <p:txBody>
          <a:bodyPr anchor="ctr"/>
          <a:lstStyle/>
          <a:p>
            <a:pPr marL="2849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The MIB is used to connect the cables from MPPC board to FEB.</a:t>
            </a:r>
          </a:p>
          <a:p>
            <a:pPr marL="2849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The MIB test is to </a:t>
            </a:r>
            <a:r>
              <a:rPr>
                <a:solidFill>
                  <a:schemeClr val="accent5">
                    <a:lumOff val="-29866"/>
                  </a:schemeClr>
                </a:solidFill>
              </a:rPr>
              <a:t>test the function of all the lines that pass through the MIB</a:t>
            </a:r>
            <a:endParaRPr>
              <a:solidFill>
                <a:schemeClr val="accent5">
                  <a:lumOff val="-29866"/>
                </a:schemeClr>
              </a:solidFill>
            </a:endParaRPr>
          </a:p>
          <a:p>
            <a:pPr marL="2849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The test includes:</a:t>
            </a:r>
          </a:p>
          <a:p>
            <a:pPr lvl="1" marL="8310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Housekeeping test: High Voltage, temperature</a:t>
            </a:r>
          </a:p>
          <a:p>
            <a:pPr lvl="1" marL="8310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Debug line test.</a:t>
            </a:r>
          </a:p>
          <a:p>
            <a:pPr lvl="1" marL="8310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Analog channels test.</a:t>
            </a:r>
          </a:p>
        </p:txBody>
      </p:sp>
      <p:sp>
        <p:nvSpPr>
          <p:cNvPr id="448"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449" name="Text"/>
          <p:cNvSpPr txBox="1"/>
          <p:nvPr/>
        </p:nvSpPr>
        <p:spPr>
          <a:xfrm>
            <a:off x="22232679" y="12939149"/>
            <a:ext cx="673270"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functional test for FEB (individual test)"/>
          <p:cNvSpPr txBox="1"/>
          <p:nvPr>
            <p:ph type="title" idx="4294967295"/>
          </p:nvPr>
        </p:nvSpPr>
        <p:spPr>
          <a:xfrm>
            <a:off x="1414046" y="441562"/>
            <a:ext cx="21555907" cy="1360741"/>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functional test for FEB (individual test)</a:t>
            </a:r>
          </a:p>
        </p:txBody>
      </p:sp>
      <p:pic>
        <p:nvPicPr>
          <p:cNvPr id="452" name="Screenshot 2023-03-20 at 23.26.06.png" descr="Screenshot 2023-03-20 at 23.26.06.png"/>
          <p:cNvPicPr>
            <a:picLocks noChangeAspect="1"/>
          </p:cNvPicPr>
          <p:nvPr/>
        </p:nvPicPr>
        <p:blipFill>
          <a:blip r:embed="rId2">
            <a:extLst/>
          </a:blip>
          <a:stretch>
            <a:fillRect/>
          </a:stretch>
        </p:blipFill>
        <p:spPr>
          <a:xfrm>
            <a:off x="16131035" y="1947208"/>
            <a:ext cx="7366001" cy="9842501"/>
          </a:xfrm>
          <a:prstGeom prst="rect">
            <a:avLst/>
          </a:prstGeom>
          <a:ln w="12700">
            <a:miter lim="400000"/>
          </a:ln>
        </p:spPr>
      </p:pic>
      <p:sp>
        <p:nvSpPr>
          <p:cNvPr id="453" name="FEB: Device under test. This set up can easily remove and install a FEB.…"/>
          <p:cNvSpPr txBox="1"/>
          <p:nvPr>
            <p:ph type="body" sz="half" idx="4294967295"/>
          </p:nvPr>
        </p:nvSpPr>
        <p:spPr>
          <a:xfrm>
            <a:off x="771489" y="2263488"/>
            <a:ext cx="13870093" cy="8131269"/>
          </a:xfrm>
          <a:prstGeom prst="rect">
            <a:avLst/>
          </a:prstGeom>
        </p:spPr>
        <p:txBody>
          <a:bodyPr anchor="ctr"/>
          <a:lstStyle/>
          <a:p>
            <a:pPr marL="2849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FEB: Device under test. This set up can easily remove and install a FEB.</a:t>
            </a:r>
          </a:p>
          <a:p>
            <a:pPr marL="2849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p>
          <a:p>
            <a:pPr marL="2849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p>
          <a:p>
            <a:pPr marL="2849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Functional test for individual FEB includes:</a:t>
            </a:r>
          </a:p>
          <a:p>
            <a:pPr lvl="1" marL="8310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Housekeeping and loopback </a:t>
            </a:r>
          </a:p>
          <a:p>
            <a:pPr lvl="1" marL="8310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Calibration </a:t>
            </a:r>
          </a:p>
          <a:p>
            <a:pPr lvl="1" marL="8310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All 256 channel test</a:t>
            </a:r>
          </a:p>
          <a:p>
            <a:pPr lvl="1" marL="8310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p>
          <a:p>
            <a:pPr lvl="1" marL="8310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p>
          <a:p>
            <a:pPr marL="2849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rPr>
                <a:solidFill>
                  <a:schemeClr val="accent5">
                    <a:lumOff val="-29866"/>
                  </a:schemeClr>
                </a:solidFill>
              </a:rPr>
              <a:t>Each FEB</a:t>
            </a:r>
            <a:r>
              <a:t> test takes </a:t>
            </a:r>
            <a:r>
              <a:rPr>
                <a:solidFill>
                  <a:schemeClr val="accent5">
                    <a:lumOff val="-29866"/>
                  </a:schemeClr>
                </a:solidFill>
              </a:rPr>
              <a:t>10-12min</a:t>
            </a:r>
            <a:r>
              <a:t>, and there were around </a:t>
            </a:r>
            <a:r>
              <a:rPr>
                <a:solidFill>
                  <a:schemeClr val="accent5">
                    <a:lumOff val="-29866"/>
                  </a:schemeClr>
                </a:solidFill>
              </a:rPr>
              <a:t>230 FEBs to be tested</a:t>
            </a:r>
            <a:r>
              <a:t>.</a:t>
            </a:r>
          </a:p>
        </p:txBody>
      </p:sp>
      <p:pic>
        <p:nvPicPr>
          <p:cNvPr id="454" name="Screenshot 2023-03-20 at 23.06.31.png" descr="Screenshot 2023-03-20 at 23.06.31.png"/>
          <p:cNvPicPr>
            <a:picLocks noChangeAspect="1"/>
          </p:cNvPicPr>
          <p:nvPr/>
        </p:nvPicPr>
        <p:blipFill>
          <a:blip r:embed="rId3">
            <a:extLst/>
          </a:blip>
          <a:stretch>
            <a:fillRect/>
          </a:stretch>
        </p:blipFill>
        <p:spPr>
          <a:xfrm>
            <a:off x="3706050" y="9129215"/>
            <a:ext cx="1538491" cy="1593437"/>
          </a:xfrm>
          <a:prstGeom prst="rect">
            <a:avLst/>
          </a:prstGeom>
          <a:ln w="12700">
            <a:miter lim="400000"/>
          </a:ln>
        </p:spPr>
      </p:pic>
      <p:sp>
        <p:nvSpPr>
          <p:cNvPr id="455" name="X"/>
          <p:cNvSpPr txBox="1"/>
          <p:nvPr/>
        </p:nvSpPr>
        <p:spPr>
          <a:xfrm>
            <a:off x="3860788" y="8926342"/>
            <a:ext cx="1229014" cy="19991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2800">
                <a:solidFill>
                  <a:schemeClr val="accent5">
                    <a:hueOff val="-82419"/>
                    <a:satOff val="-9513"/>
                    <a:lumOff val="-16343"/>
                  </a:schemeClr>
                </a:solidFill>
              </a:defRPr>
            </a:lvl1pPr>
          </a:lstStyle>
          <a:p>
            <a:pPr/>
            <a:r>
              <a:t>X</a:t>
            </a:r>
          </a:p>
        </p:txBody>
      </p:sp>
      <p:pic>
        <p:nvPicPr>
          <p:cNvPr id="456" name="Screenshot 2023-03-20 at 23.08.16.png" descr="Screenshot 2023-03-20 at 23.08.16.png"/>
          <p:cNvPicPr>
            <a:picLocks noChangeAspect="1"/>
          </p:cNvPicPr>
          <p:nvPr/>
        </p:nvPicPr>
        <p:blipFill>
          <a:blip r:embed="rId4">
            <a:extLst/>
          </a:blip>
          <a:stretch>
            <a:fillRect/>
          </a:stretch>
        </p:blipFill>
        <p:spPr>
          <a:xfrm>
            <a:off x="7278990" y="9129215"/>
            <a:ext cx="1565482" cy="1593437"/>
          </a:xfrm>
          <a:prstGeom prst="rect">
            <a:avLst/>
          </a:prstGeom>
          <a:ln w="12700">
            <a:miter lim="400000"/>
          </a:ln>
        </p:spPr>
      </p:pic>
      <p:sp>
        <p:nvSpPr>
          <p:cNvPr id="457"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458" name="Text"/>
          <p:cNvSpPr txBox="1"/>
          <p:nvPr/>
        </p:nvSpPr>
        <p:spPr>
          <a:xfrm>
            <a:off x="22245590" y="12939149"/>
            <a:ext cx="647448"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8" presetID="2" grpId="2" fill="hold">
                                  <p:stCondLst>
                                    <p:cond delay="0"/>
                                  </p:stCondLst>
                                  <p:iterate type="el" backwards="0">
                                    <p:tmAbs val="0"/>
                                  </p:iterate>
                                  <p:childTnLst>
                                    <p:set>
                                      <p:cBhvr>
                                        <p:cTn id="10" fill="hold"/>
                                        <p:tgtEl>
                                          <p:spTgt spid="456"/>
                                        </p:tgtEl>
                                        <p:attrNameLst>
                                          <p:attrName>style.visibility</p:attrName>
                                        </p:attrNameLst>
                                      </p:cBhvr>
                                      <p:to>
                                        <p:strVal val="visible"/>
                                      </p:to>
                                    </p:set>
                                    <p:anim calcmode="lin" valueType="num">
                                      <p:cBhvr>
                                        <p:cTn id="11" dur="1000" fill="hold"/>
                                        <p:tgtEl>
                                          <p:spTgt spid="456"/>
                                        </p:tgtEl>
                                        <p:attrNameLst>
                                          <p:attrName>ppt_x</p:attrName>
                                        </p:attrNameLst>
                                      </p:cBhvr>
                                      <p:tavLst>
                                        <p:tav tm="0">
                                          <p:val>
                                            <p:strVal val="0-#ppt_w/2"/>
                                          </p:val>
                                        </p:tav>
                                        <p:tav tm="100000">
                                          <p:val>
                                            <p:strVal val="#ppt_x"/>
                                          </p:val>
                                        </p:tav>
                                      </p:tavLst>
                                    </p:anim>
                                    <p:anim calcmode="lin" valueType="num">
                                      <p:cBhvr>
                                        <p:cTn id="12" dur="1000" fill="hold"/>
                                        <p:tgtEl>
                                          <p:spTgt spid="4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6" grpId="2"/>
      <p:bldP build="whole" bldLvl="1" animBg="1" rev="0" advAuto="0" spid="455"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functional test for FEB"/>
          <p:cNvSpPr txBox="1"/>
          <p:nvPr>
            <p:ph type="title" idx="4294967295"/>
          </p:nvPr>
        </p:nvSpPr>
        <p:spPr>
          <a:xfrm>
            <a:off x="2412527" y="92388"/>
            <a:ext cx="18789618" cy="1360741"/>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functional test for FEB</a:t>
            </a:r>
          </a:p>
        </p:txBody>
      </p:sp>
      <p:pic>
        <p:nvPicPr>
          <p:cNvPr id="461" name="Screenshot 2023-03-20 at 23.26.06.png" descr="Screenshot 2023-03-20 at 23.26.06.png"/>
          <p:cNvPicPr>
            <a:picLocks noChangeAspect="1"/>
          </p:cNvPicPr>
          <p:nvPr/>
        </p:nvPicPr>
        <p:blipFill>
          <a:blip r:embed="rId2">
            <a:extLst/>
          </a:blip>
          <a:stretch>
            <a:fillRect/>
          </a:stretch>
        </p:blipFill>
        <p:spPr>
          <a:xfrm>
            <a:off x="1220640" y="1647693"/>
            <a:ext cx="7366001" cy="9842501"/>
          </a:xfrm>
          <a:prstGeom prst="rect">
            <a:avLst/>
          </a:prstGeom>
          <a:ln w="12700">
            <a:miter lim="400000"/>
          </a:ln>
        </p:spPr>
      </p:pic>
      <p:pic>
        <p:nvPicPr>
          <p:cNvPr id="462" name="IMG_4701.jpeg" descr="IMG_4701.jpeg"/>
          <p:cNvPicPr>
            <a:picLocks noChangeAspect="1"/>
          </p:cNvPicPr>
          <p:nvPr/>
        </p:nvPicPr>
        <p:blipFill>
          <a:blip r:embed="rId3">
            <a:extLst/>
          </a:blip>
          <a:stretch>
            <a:fillRect/>
          </a:stretch>
        </p:blipFill>
        <p:spPr>
          <a:xfrm>
            <a:off x="9845582" y="1713693"/>
            <a:ext cx="6080206" cy="4560155"/>
          </a:xfrm>
          <a:prstGeom prst="rect">
            <a:avLst/>
          </a:prstGeom>
          <a:ln w="12700">
            <a:miter lim="400000"/>
          </a:ln>
        </p:spPr>
      </p:pic>
      <p:pic>
        <p:nvPicPr>
          <p:cNvPr id="463" name="IMG_4909.jpeg" descr="IMG_4909.jpeg"/>
          <p:cNvPicPr>
            <a:picLocks noChangeAspect="1"/>
          </p:cNvPicPr>
          <p:nvPr/>
        </p:nvPicPr>
        <p:blipFill>
          <a:blip r:embed="rId4">
            <a:extLst/>
          </a:blip>
          <a:stretch>
            <a:fillRect/>
          </a:stretch>
        </p:blipFill>
        <p:spPr>
          <a:xfrm>
            <a:off x="9853205" y="6351783"/>
            <a:ext cx="3813310" cy="5084413"/>
          </a:xfrm>
          <a:prstGeom prst="rect">
            <a:avLst/>
          </a:prstGeom>
          <a:ln w="12700">
            <a:miter lim="400000"/>
          </a:ln>
        </p:spPr>
      </p:pic>
      <p:pic>
        <p:nvPicPr>
          <p:cNvPr id="464" name="IMG_5993.jpeg" descr="IMG_5993.jpeg"/>
          <p:cNvPicPr>
            <a:picLocks noChangeAspect="1"/>
          </p:cNvPicPr>
          <p:nvPr/>
        </p:nvPicPr>
        <p:blipFill>
          <a:blip r:embed="rId5">
            <a:extLst/>
          </a:blip>
          <a:stretch>
            <a:fillRect/>
          </a:stretch>
        </p:blipFill>
        <p:spPr>
          <a:xfrm rot="16200000">
            <a:off x="17198633" y="1097190"/>
            <a:ext cx="5732180" cy="7642905"/>
          </a:xfrm>
          <a:prstGeom prst="rect">
            <a:avLst/>
          </a:prstGeom>
          <a:ln w="12700">
            <a:miter lim="400000"/>
          </a:ln>
        </p:spPr>
      </p:pic>
      <p:sp>
        <p:nvSpPr>
          <p:cNvPr id="465" name="Box containing FEBs that pass the functional test, but not ready to send to Japan…"/>
          <p:cNvSpPr txBox="1"/>
          <p:nvPr/>
        </p:nvSpPr>
        <p:spPr>
          <a:xfrm>
            <a:off x="16319206" y="8650040"/>
            <a:ext cx="6767803" cy="320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800">
                <a:solidFill>
                  <a:schemeClr val="accent1">
                    <a:hueOff val="114395"/>
                    <a:lumOff val="-24975"/>
                  </a:schemeClr>
                </a:solidFill>
                <a:latin typeface="+mn-lt"/>
                <a:ea typeface="+mn-ea"/>
                <a:cs typeface="+mn-cs"/>
                <a:sym typeface="Chalkboard"/>
              </a:defRPr>
            </a:pPr>
            <a:r>
              <a:t>Box containing FEBs that pass the functional test, but not ready to send to Japan</a:t>
            </a:r>
          </a:p>
          <a:p>
            <a:pPr algn="just">
              <a:defRPr sz="3800">
                <a:solidFill>
                  <a:schemeClr val="accent1">
                    <a:hueOff val="114395"/>
                    <a:lumOff val="-24975"/>
                  </a:schemeClr>
                </a:solidFill>
                <a:latin typeface="+mn-lt"/>
                <a:ea typeface="+mn-ea"/>
                <a:cs typeface="+mn-cs"/>
                <a:sym typeface="Chalkboard"/>
              </a:defRPr>
            </a:pPr>
          </a:p>
          <a:p>
            <a:pPr algn="just">
              <a:defRPr sz="3800">
                <a:solidFill>
                  <a:schemeClr val="accent1">
                    <a:hueOff val="114395"/>
                    <a:lumOff val="-24975"/>
                  </a:schemeClr>
                </a:solidFill>
                <a:latin typeface="+mn-lt"/>
                <a:ea typeface="+mn-ea"/>
                <a:cs typeface="+mn-cs"/>
                <a:sym typeface="Chalkboard"/>
              </a:defRPr>
            </a:pPr>
            <a:r>
              <a:t>=&gt; Need more tests</a:t>
            </a:r>
          </a:p>
        </p:txBody>
      </p:sp>
      <p:sp>
        <p:nvSpPr>
          <p:cNvPr id="466"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467" name="Text"/>
          <p:cNvSpPr txBox="1"/>
          <p:nvPr/>
        </p:nvSpPr>
        <p:spPr>
          <a:xfrm>
            <a:off x="22232679" y="12939149"/>
            <a:ext cx="673270"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functional test for FEB (Burning test)"/>
          <p:cNvSpPr txBox="1"/>
          <p:nvPr>
            <p:ph type="title" idx="4294967295"/>
          </p:nvPr>
        </p:nvSpPr>
        <p:spPr>
          <a:xfrm>
            <a:off x="2412527" y="92388"/>
            <a:ext cx="18789618" cy="1360741"/>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functional test for FEB (Burning test)</a:t>
            </a:r>
          </a:p>
        </p:txBody>
      </p:sp>
      <p:sp>
        <p:nvSpPr>
          <p:cNvPr id="470"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471" name="Text"/>
          <p:cNvSpPr txBox="1"/>
          <p:nvPr/>
        </p:nvSpPr>
        <p:spPr>
          <a:xfrm>
            <a:off x="22232679" y="12939149"/>
            <a:ext cx="673270"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pic>
        <p:nvPicPr>
          <p:cNvPr id="472" name="pasted-movie.png" descr="pasted-movie.png"/>
          <p:cNvPicPr>
            <a:picLocks noChangeAspect="1"/>
          </p:cNvPicPr>
          <p:nvPr/>
        </p:nvPicPr>
        <p:blipFill>
          <a:blip r:embed="rId2">
            <a:extLst/>
          </a:blip>
          <a:stretch>
            <a:fillRect/>
          </a:stretch>
        </p:blipFill>
        <p:spPr>
          <a:xfrm>
            <a:off x="1066800" y="5101434"/>
            <a:ext cx="13096944" cy="6875896"/>
          </a:xfrm>
          <a:prstGeom prst="rect">
            <a:avLst/>
          </a:prstGeom>
          <a:ln w="12700">
            <a:miter lim="400000"/>
          </a:ln>
        </p:spPr>
      </p:pic>
      <p:pic>
        <p:nvPicPr>
          <p:cNvPr id="473" name="Screenshot 2023-03-14 at 14.12.31.png" descr="Screenshot 2023-03-14 at 14.12.31.png"/>
          <p:cNvPicPr>
            <a:picLocks noChangeAspect="1"/>
          </p:cNvPicPr>
          <p:nvPr/>
        </p:nvPicPr>
        <p:blipFill>
          <a:blip r:embed="rId3">
            <a:extLst/>
          </a:blip>
          <a:stretch>
            <a:fillRect/>
          </a:stretch>
        </p:blipFill>
        <p:spPr>
          <a:xfrm>
            <a:off x="6534213" y="6426593"/>
            <a:ext cx="1570206" cy="1855305"/>
          </a:xfrm>
          <a:prstGeom prst="rect">
            <a:avLst/>
          </a:prstGeom>
          <a:ln w="12700">
            <a:miter lim="400000"/>
          </a:ln>
        </p:spPr>
      </p:pic>
      <p:pic>
        <p:nvPicPr>
          <p:cNvPr id="474" name="Screenshot 2023-03-14 at 14.12.31.png" descr="Screenshot 2023-03-14 at 14.12.31.png"/>
          <p:cNvPicPr>
            <a:picLocks noChangeAspect="1"/>
          </p:cNvPicPr>
          <p:nvPr/>
        </p:nvPicPr>
        <p:blipFill>
          <a:blip r:embed="rId3">
            <a:extLst/>
          </a:blip>
          <a:stretch>
            <a:fillRect/>
          </a:stretch>
        </p:blipFill>
        <p:spPr>
          <a:xfrm>
            <a:off x="4117097" y="6629793"/>
            <a:ext cx="1570206" cy="1855305"/>
          </a:xfrm>
          <a:prstGeom prst="rect">
            <a:avLst/>
          </a:prstGeom>
          <a:ln w="12700">
            <a:miter lim="400000"/>
          </a:ln>
        </p:spPr>
      </p:pic>
      <p:pic>
        <p:nvPicPr>
          <p:cNvPr id="475" name="Screenshot 2023-03-14 at 14.12.31.png" descr="Screenshot 2023-03-14 at 14.12.31.png"/>
          <p:cNvPicPr>
            <a:picLocks noChangeAspect="1"/>
          </p:cNvPicPr>
          <p:nvPr/>
        </p:nvPicPr>
        <p:blipFill>
          <a:blip r:embed="rId3">
            <a:extLst/>
          </a:blip>
          <a:stretch>
            <a:fillRect/>
          </a:stretch>
        </p:blipFill>
        <p:spPr>
          <a:xfrm>
            <a:off x="2080981" y="6865027"/>
            <a:ext cx="1570206" cy="1855305"/>
          </a:xfrm>
          <a:prstGeom prst="rect">
            <a:avLst/>
          </a:prstGeom>
          <a:ln w="12700">
            <a:miter lim="400000"/>
          </a:ln>
        </p:spPr>
      </p:pic>
      <p:pic>
        <p:nvPicPr>
          <p:cNvPr id="476" name="Screenshot 2023-03-14 at 14.12.31.png" descr="Screenshot 2023-03-14 at 14.12.31.png"/>
          <p:cNvPicPr>
            <a:picLocks noChangeAspect="1"/>
          </p:cNvPicPr>
          <p:nvPr/>
        </p:nvPicPr>
        <p:blipFill>
          <a:blip r:embed="rId3">
            <a:extLst/>
          </a:blip>
          <a:stretch>
            <a:fillRect/>
          </a:stretch>
        </p:blipFill>
        <p:spPr>
          <a:xfrm>
            <a:off x="4527613" y="8287427"/>
            <a:ext cx="1570206" cy="1855305"/>
          </a:xfrm>
          <a:prstGeom prst="rect">
            <a:avLst/>
          </a:prstGeom>
          <a:ln w="12700">
            <a:miter lim="400000"/>
          </a:ln>
        </p:spPr>
      </p:pic>
      <p:pic>
        <p:nvPicPr>
          <p:cNvPr id="477" name="Screenshot 2023-03-14 at 14.12.31.png" descr="Screenshot 2023-03-14 at 14.12.31.png"/>
          <p:cNvPicPr>
            <a:picLocks noChangeAspect="1"/>
          </p:cNvPicPr>
          <p:nvPr/>
        </p:nvPicPr>
        <p:blipFill>
          <a:blip r:embed="rId3">
            <a:extLst/>
          </a:blip>
          <a:stretch>
            <a:fillRect/>
          </a:stretch>
        </p:blipFill>
        <p:spPr>
          <a:xfrm>
            <a:off x="6153213" y="8287427"/>
            <a:ext cx="1570206" cy="1855305"/>
          </a:xfrm>
          <a:prstGeom prst="rect">
            <a:avLst/>
          </a:prstGeom>
          <a:ln w="12700">
            <a:miter lim="400000"/>
          </a:ln>
        </p:spPr>
      </p:pic>
      <p:pic>
        <p:nvPicPr>
          <p:cNvPr id="478" name="Screenshot 2023-03-14 at 14.12.31.png" descr="Screenshot 2023-03-14 at 14.12.31.png"/>
          <p:cNvPicPr>
            <a:picLocks noChangeAspect="1"/>
          </p:cNvPicPr>
          <p:nvPr/>
        </p:nvPicPr>
        <p:blipFill>
          <a:blip r:embed="rId3">
            <a:extLst/>
          </a:blip>
          <a:stretch>
            <a:fillRect/>
          </a:stretch>
        </p:blipFill>
        <p:spPr>
          <a:xfrm>
            <a:off x="8189330" y="6865027"/>
            <a:ext cx="1570206" cy="1855305"/>
          </a:xfrm>
          <a:prstGeom prst="rect">
            <a:avLst/>
          </a:prstGeom>
          <a:ln w="12700">
            <a:miter lim="400000"/>
          </a:ln>
        </p:spPr>
      </p:pic>
      <p:pic>
        <p:nvPicPr>
          <p:cNvPr id="479" name="Screenshot 2023-03-14 at 14.12.31.png" descr="Screenshot 2023-03-14 at 14.12.31.png"/>
          <p:cNvPicPr>
            <a:picLocks noChangeAspect="1"/>
          </p:cNvPicPr>
          <p:nvPr/>
        </p:nvPicPr>
        <p:blipFill>
          <a:blip r:embed="rId3">
            <a:extLst/>
          </a:blip>
          <a:stretch>
            <a:fillRect/>
          </a:stretch>
        </p:blipFill>
        <p:spPr>
          <a:xfrm>
            <a:off x="7986130" y="8770027"/>
            <a:ext cx="1570206" cy="1855305"/>
          </a:xfrm>
          <a:prstGeom prst="rect">
            <a:avLst/>
          </a:prstGeom>
          <a:ln w="12700">
            <a:miter lim="400000"/>
          </a:ln>
        </p:spPr>
      </p:pic>
      <p:pic>
        <p:nvPicPr>
          <p:cNvPr id="480" name="Screenshot 2023-03-14 at 14.12.31.png" descr="Screenshot 2023-03-14 at 14.12.31.png"/>
          <p:cNvPicPr>
            <a:picLocks noChangeAspect="1"/>
          </p:cNvPicPr>
          <p:nvPr/>
        </p:nvPicPr>
        <p:blipFill>
          <a:blip r:embed="rId3">
            <a:extLst/>
          </a:blip>
          <a:stretch>
            <a:fillRect/>
          </a:stretch>
        </p:blipFill>
        <p:spPr>
          <a:xfrm>
            <a:off x="9844446" y="6006548"/>
            <a:ext cx="1570206" cy="1855305"/>
          </a:xfrm>
          <a:prstGeom prst="rect">
            <a:avLst/>
          </a:prstGeom>
          <a:ln w="12700">
            <a:miter lim="400000"/>
          </a:ln>
        </p:spPr>
      </p:pic>
      <p:pic>
        <p:nvPicPr>
          <p:cNvPr id="481" name="Screenshot 2023-03-14 at 14.12.31.png" descr="Screenshot 2023-03-14 at 14.12.31.png"/>
          <p:cNvPicPr>
            <a:picLocks noChangeAspect="1"/>
          </p:cNvPicPr>
          <p:nvPr/>
        </p:nvPicPr>
        <p:blipFill>
          <a:blip r:embed="rId3">
            <a:extLst/>
          </a:blip>
          <a:stretch>
            <a:fillRect/>
          </a:stretch>
        </p:blipFill>
        <p:spPr>
          <a:xfrm>
            <a:off x="9438046" y="8287427"/>
            <a:ext cx="1570206" cy="1855305"/>
          </a:xfrm>
          <a:prstGeom prst="rect">
            <a:avLst/>
          </a:prstGeom>
          <a:ln w="12700">
            <a:miter lim="400000"/>
          </a:ln>
        </p:spPr>
      </p:pic>
      <p:pic>
        <p:nvPicPr>
          <p:cNvPr id="482" name="Screenshot 2023-03-14 at 14.12.31.png" descr="Screenshot 2023-03-14 at 14.12.31.png"/>
          <p:cNvPicPr>
            <a:picLocks noChangeAspect="1"/>
          </p:cNvPicPr>
          <p:nvPr/>
        </p:nvPicPr>
        <p:blipFill>
          <a:blip r:embed="rId3">
            <a:extLst/>
          </a:blip>
          <a:stretch>
            <a:fillRect/>
          </a:stretch>
        </p:blipFill>
        <p:spPr>
          <a:xfrm>
            <a:off x="10987446" y="7611729"/>
            <a:ext cx="1570206" cy="1855306"/>
          </a:xfrm>
          <a:prstGeom prst="rect">
            <a:avLst/>
          </a:prstGeom>
          <a:ln w="12700">
            <a:miter lim="400000"/>
          </a:ln>
        </p:spPr>
      </p:pic>
      <p:pic>
        <p:nvPicPr>
          <p:cNvPr id="483" name="pasted-movie.png" descr="pasted-movie.png"/>
          <p:cNvPicPr>
            <a:picLocks noChangeAspect="1"/>
          </p:cNvPicPr>
          <p:nvPr/>
        </p:nvPicPr>
        <p:blipFill>
          <a:blip r:embed="rId4">
            <a:extLst/>
          </a:blip>
          <a:stretch>
            <a:fillRect/>
          </a:stretch>
        </p:blipFill>
        <p:spPr>
          <a:xfrm>
            <a:off x="14310379" y="4242749"/>
            <a:ext cx="11491554" cy="8618666"/>
          </a:xfrm>
          <a:prstGeom prst="rect">
            <a:avLst/>
          </a:prstGeom>
          <a:ln w="12700">
            <a:miter lim="400000"/>
          </a:ln>
        </p:spPr>
      </p:pic>
      <p:pic>
        <p:nvPicPr>
          <p:cNvPr id="484" name="Screenshot 2023-03-14 at 14.12.31.png" descr="Screenshot 2023-03-14 at 14.12.31.png"/>
          <p:cNvPicPr>
            <a:picLocks noChangeAspect="1"/>
          </p:cNvPicPr>
          <p:nvPr/>
        </p:nvPicPr>
        <p:blipFill>
          <a:blip r:embed="rId3">
            <a:extLst/>
          </a:blip>
          <a:stretch>
            <a:fillRect/>
          </a:stretch>
        </p:blipFill>
        <p:spPr>
          <a:xfrm>
            <a:off x="18009548" y="8306406"/>
            <a:ext cx="960782" cy="1135228"/>
          </a:xfrm>
          <a:prstGeom prst="rect">
            <a:avLst/>
          </a:prstGeom>
          <a:ln w="12700">
            <a:miter lim="400000"/>
          </a:ln>
        </p:spPr>
      </p:pic>
      <p:pic>
        <p:nvPicPr>
          <p:cNvPr id="485" name="Screenshot 2023-03-14 at 14.12.31.png" descr="Screenshot 2023-03-14 at 14.12.31.png"/>
          <p:cNvPicPr>
            <a:picLocks noChangeAspect="1"/>
          </p:cNvPicPr>
          <p:nvPr/>
        </p:nvPicPr>
        <p:blipFill>
          <a:blip r:embed="rId3">
            <a:extLst/>
          </a:blip>
          <a:stretch>
            <a:fillRect/>
          </a:stretch>
        </p:blipFill>
        <p:spPr>
          <a:xfrm>
            <a:off x="18974748" y="8306406"/>
            <a:ext cx="960782" cy="1135228"/>
          </a:xfrm>
          <a:prstGeom prst="rect">
            <a:avLst/>
          </a:prstGeom>
          <a:ln w="12700">
            <a:miter lim="400000"/>
          </a:ln>
        </p:spPr>
      </p:pic>
      <p:pic>
        <p:nvPicPr>
          <p:cNvPr id="486" name="Screenshot 2023-03-14 at 14.12.31.png" descr="Screenshot 2023-03-14 at 14.12.31.png"/>
          <p:cNvPicPr>
            <a:picLocks noChangeAspect="1"/>
          </p:cNvPicPr>
          <p:nvPr/>
        </p:nvPicPr>
        <p:blipFill>
          <a:blip r:embed="rId3">
            <a:extLst/>
          </a:blip>
          <a:stretch>
            <a:fillRect/>
          </a:stretch>
        </p:blipFill>
        <p:spPr>
          <a:xfrm>
            <a:off x="20045664" y="8306406"/>
            <a:ext cx="960782" cy="1135228"/>
          </a:xfrm>
          <a:prstGeom prst="rect">
            <a:avLst/>
          </a:prstGeom>
          <a:ln w="12700">
            <a:miter lim="400000"/>
          </a:ln>
        </p:spPr>
      </p:pic>
      <p:pic>
        <p:nvPicPr>
          <p:cNvPr id="487" name="Screenshot 2023-03-14 at 14.12.31.png" descr="Screenshot 2023-03-14 at 14.12.31.png"/>
          <p:cNvPicPr>
            <a:picLocks noChangeAspect="1"/>
          </p:cNvPicPr>
          <p:nvPr/>
        </p:nvPicPr>
        <p:blipFill>
          <a:blip r:embed="rId3">
            <a:extLst/>
          </a:blip>
          <a:stretch>
            <a:fillRect/>
          </a:stretch>
        </p:blipFill>
        <p:spPr>
          <a:xfrm>
            <a:off x="21116582" y="8306406"/>
            <a:ext cx="960781" cy="1135228"/>
          </a:xfrm>
          <a:prstGeom prst="rect">
            <a:avLst/>
          </a:prstGeom>
          <a:ln w="12700">
            <a:miter lim="400000"/>
          </a:ln>
        </p:spPr>
      </p:pic>
      <p:sp>
        <p:nvSpPr>
          <p:cNvPr id="488" name="Early idea for the set up of burning test"/>
          <p:cNvSpPr txBox="1"/>
          <p:nvPr/>
        </p:nvSpPr>
        <p:spPr>
          <a:xfrm>
            <a:off x="2471946" y="3856972"/>
            <a:ext cx="7823434"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Early idea for the set up of burning test</a:t>
            </a:r>
          </a:p>
        </p:txBody>
      </p:sp>
      <p:sp>
        <p:nvSpPr>
          <p:cNvPr id="489" name="And if you want to better control temperature"/>
          <p:cNvSpPr txBox="1"/>
          <p:nvPr/>
        </p:nvSpPr>
        <p:spPr>
          <a:xfrm>
            <a:off x="15391220" y="3856972"/>
            <a:ext cx="8747160"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And if you want to better control temperature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488"/>
                                        </p:tgtEl>
                                        <p:attrNameLst>
                                          <p:attrName>style.visibility</p:attrName>
                                        </p:attrNameLst>
                                      </p:cBhvr>
                                      <p:to>
                                        <p:strVal val="visible"/>
                                      </p:to>
                                    </p:set>
                                    <p:animEffect filter="wipe(down)" transition="in">
                                      <p:cBhvr>
                                        <p:cTn id="7" dur="300"/>
                                        <p:tgtEl>
                                          <p:spTgt spid="48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472"/>
                                        </p:tgtEl>
                                        <p:attrNameLst>
                                          <p:attrName>style.visibility</p:attrName>
                                        </p:attrNameLst>
                                      </p:cBhvr>
                                      <p:to>
                                        <p:strVal val="visible"/>
                                      </p:to>
                                    </p:set>
                                    <p:animEffect filter="wipe(down)" transition="in">
                                      <p:cBhvr>
                                        <p:cTn id="12" dur="2000"/>
                                        <p:tgtEl>
                                          <p:spTgt spid="47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3" fill="hold">
                                  <p:stCondLst>
                                    <p:cond delay="0"/>
                                  </p:stCondLst>
                                  <p:iterate type="el" backwards="0">
                                    <p:tmAbs val="0"/>
                                  </p:iterate>
                                  <p:childTnLst>
                                    <p:set>
                                      <p:cBhvr>
                                        <p:cTn id="16" fill="hold"/>
                                        <p:tgtEl>
                                          <p:spTgt spid="489"/>
                                        </p:tgtEl>
                                        <p:attrNameLst>
                                          <p:attrName>style.visibility</p:attrName>
                                        </p:attrNameLst>
                                      </p:cBhvr>
                                      <p:to>
                                        <p:strVal val="visible"/>
                                      </p:to>
                                    </p:set>
                                    <p:animEffect filter="wipe(down)" transition="in">
                                      <p:cBhvr>
                                        <p:cTn id="17" dur="300"/>
                                        <p:tgtEl>
                                          <p:spTgt spid="489"/>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2" grpId="4" fill="hold">
                                  <p:stCondLst>
                                    <p:cond delay="0"/>
                                  </p:stCondLst>
                                  <p:iterate type="el" backwards="0">
                                    <p:tmAbs val="0"/>
                                  </p:iterate>
                                  <p:childTnLst>
                                    <p:set>
                                      <p:cBhvr>
                                        <p:cTn id="21" fill="hold"/>
                                        <p:tgtEl>
                                          <p:spTgt spid="483"/>
                                        </p:tgtEl>
                                        <p:attrNameLst>
                                          <p:attrName>style.visibility</p:attrName>
                                        </p:attrNameLst>
                                      </p:cBhvr>
                                      <p:to>
                                        <p:strVal val="visible"/>
                                      </p:to>
                                    </p:set>
                                    <p:animEffect filter="wipe(down)" transition="in">
                                      <p:cBhvr>
                                        <p:cTn id="22" dur="1000"/>
                                        <p:tgtEl>
                                          <p:spTgt spid="4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3" grpId="4"/>
      <p:bldP build="whole" bldLvl="1" animBg="1" rev="0" advAuto="0" spid="488" grpId="1"/>
      <p:bldP build="whole" bldLvl="1" animBg="1" rev="0" advAuto="0" spid="472" grpId="2"/>
      <p:bldP build="whole" bldLvl="1" animBg="1" rev="0" advAuto="0" spid="489" grpId="3"/>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functional test for FEB (Burning test)"/>
          <p:cNvSpPr txBox="1"/>
          <p:nvPr>
            <p:ph type="title" idx="4294967295"/>
          </p:nvPr>
        </p:nvSpPr>
        <p:spPr>
          <a:xfrm>
            <a:off x="2412527" y="92388"/>
            <a:ext cx="18789618" cy="1360741"/>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functional test for FEB (Burning test)</a:t>
            </a:r>
          </a:p>
        </p:txBody>
      </p:sp>
      <p:pic>
        <p:nvPicPr>
          <p:cNvPr id="492" name="IMG_6124.jpeg" descr="IMG_6124.jpeg"/>
          <p:cNvPicPr>
            <a:picLocks noChangeAspect="1"/>
          </p:cNvPicPr>
          <p:nvPr/>
        </p:nvPicPr>
        <p:blipFill>
          <a:blip r:embed="rId2">
            <a:extLst/>
          </a:blip>
          <a:stretch>
            <a:fillRect/>
          </a:stretch>
        </p:blipFill>
        <p:spPr>
          <a:xfrm>
            <a:off x="1379400" y="1552262"/>
            <a:ext cx="7596167" cy="5697125"/>
          </a:xfrm>
          <a:prstGeom prst="rect">
            <a:avLst/>
          </a:prstGeom>
          <a:ln w="12700">
            <a:miter lim="400000"/>
          </a:ln>
        </p:spPr>
      </p:pic>
      <p:pic>
        <p:nvPicPr>
          <p:cNvPr id="493" name="Screenshot 2024-01-26 at 11.54.49.png" descr="Screenshot 2024-01-26 at 11.54.49.png"/>
          <p:cNvPicPr>
            <a:picLocks noChangeAspect="1"/>
          </p:cNvPicPr>
          <p:nvPr/>
        </p:nvPicPr>
        <p:blipFill>
          <a:blip r:embed="rId3">
            <a:extLst/>
          </a:blip>
          <a:stretch>
            <a:fillRect/>
          </a:stretch>
        </p:blipFill>
        <p:spPr>
          <a:xfrm>
            <a:off x="9792554" y="1550970"/>
            <a:ext cx="4798893" cy="5699709"/>
          </a:xfrm>
          <a:prstGeom prst="rect">
            <a:avLst/>
          </a:prstGeom>
          <a:ln w="12700">
            <a:miter lim="400000"/>
          </a:ln>
        </p:spPr>
      </p:pic>
      <p:pic>
        <p:nvPicPr>
          <p:cNvPr id="494" name="Screenshot 2024-01-26 at 12.25.04.png" descr="Screenshot 2024-01-26 at 12.25.04.png"/>
          <p:cNvPicPr>
            <a:picLocks noChangeAspect="1"/>
          </p:cNvPicPr>
          <p:nvPr/>
        </p:nvPicPr>
        <p:blipFill>
          <a:blip r:embed="rId4">
            <a:extLst/>
          </a:blip>
          <a:stretch>
            <a:fillRect/>
          </a:stretch>
        </p:blipFill>
        <p:spPr>
          <a:xfrm>
            <a:off x="16073011" y="1289904"/>
            <a:ext cx="8115525" cy="11136191"/>
          </a:xfrm>
          <a:prstGeom prst="rect">
            <a:avLst/>
          </a:prstGeom>
          <a:ln w="12700">
            <a:miter lim="400000"/>
          </a:ln>
        </p:spPr>
      </p:pic>
      <p:sp>
        <p:nvSpPr>
          <p:cNvPr id="495" name="FEBs were set to run 24hours without cooling plates, only with fans.…"/>
          <p:cNvSpPr txBox="1"/>
          <p:nvPr/>
        </p:nvSpPr>
        <p:spPr>
          <a:xfrm>
            <a:off x="9180827" y="8074773"/>
            <a:ext cx="6744939" cy="3652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200">
                <a:solidFill>
                  <a:schemeClr val="accent1">
                    <a:hueOff val="114395"/>
                    <a:lumOff val="-24975"/>
                  </a:schemeClr>
                </a:solidFill>
                <a:latin typeface="+mn-lt"/>
                <a:ea typeface="+mn-ea"/>
                <a:cs typeface="+mn-cs"/>
                <a:sym typeface="Chalkboard"/>
              </a:defRPr>
            </a:pPr>
            <a:r>
              <a:t>FEBs were set to run 24hours without cooling plates, only with fans.</a:t>
            </a:r>
          </a:p>
          <a:p>
            <a:pPr algn="just">
              <a:defRPr sz="3200">
                <a:solidFill>
                  <a:schemeClr val="accent1">
                    <a:hueOff val="114395"/>
                    <a:lumOff val="-24975"/>
                  </a:schemeClr>
                </a:solidFill>
                <a:latin typeface="+mn-lt"/>
                <a:ea typeface="+mn-ea"/>
                <a:cs typeface="+mn-cs"/>
                <a:sym typeface="Chalkboard"/>
              </a:defRPr>
            </a:pPr>
          </a:p>
          <a:p>
            <a:pPr algn="just">
              <a:defRPr sz="3200">
                <a:solidFill>
                  <a:schemeClr val="accent1">
                    <a:hueOff val="114395"/>
                    <a:lumOff val="-24975"/>
                  </a:schemeClr>
                </a:solidFill>
                <a:latin typeface="+mn-lt"/>
                <a:ea typeface="+mn-ea"/>
                <a:cs typeface="+mn-cs"/>
                <a:sym typeface="Chalkboard"/>
              </a:defRPr>
            </a:pPr>
            <a:r>
              <a:t>After this test, FEB will be moulted to the cooling plates, then another final test. </a:t>
            </a:r>
          </a:p>
        </p:txBody>
      </p:sp>
      <p:sp>
        <p:nvSpPr>
          <p:cNvPr id="496"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497" name="Text"/>
          <p:cNvSpPr txBox="1"/>
          <p:nvPr/>
        </p:nvSpPr>
        <p:spPr>
          <a:xfrm>
            <a:off x="22232679" y="12939149"/>
            <a:ext cx="673270"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
        <p:nvSpPr>
          <p:cNvPr id="498" name="Plots from Lorenzo Giannessi"/>
          <p:cNvSpPr txBox="1"/>
          <p:nvPr/>
        </p:nvSpPr>
        <p:spPr>
          <a:xfrm>
            <a:off x="17650137" y="12466722"/>
            <a:ext cx="4961272" cy="43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2200" u="sng">
                <a:solidFill>
                  <a:srgbClr val="1D1C1D"/>
                </a:solidFill>
                <a:latin typeface="Helvetica"/>
                <a:ea typeface="Helvetica"/>
                <a:cs typeface="Helvetica"/>
                <a:sym typeface="Helvetica"/>
              </a:defRPr>
            </a:lvl1pPr>
          </a:lstStyle>
          <a:p>
            <a:pPr/>
            <a:r>
              <a:t>Plots from Lorenzo Giannessi</a:t>
            </a:r>
          </a:p>
        </p:txBody>
      </p:sp>
      <p:pic>
        <p:nvPicPr>
          <p:cNvPr id="499" name="pasted-movie.png" descr="pasted-movie.png"/>
          <p:cNvPicPr>
            <a:picLocks noChangeAspect="1"/>
          </p:cNvPicPr>
          <p:nvPr/>
        </p:nvPicPr>
        <p:blipFill>
          <a:blip r:embed="rId5">
            <a:extLst/>
          </a:blip>
          <a:stretch>
            <a:fillRect/>
          </a:stretch>
        </p:blipFill>
        <p:spPr>
          <a:xfrm>
            <a:off x="1168400" y="7900629"/>
            <a:ext cx="7620000" cy="4000501"/>
          </a:xfrm>
          <a:prstGeom prst="rect">
            <a:avLst/>
          </a:prstGeom>
          <a:ln w="12700">
            <a:miter lim="400000"/>
          </a:ln>
        </p:spPr>
      </p:pic>
      <p:pic>
        <p:nvPicPr>
          <p:cNvPr id="500" name="Screenshot 2023-03-14 at 14.12.31.png" descr="Screenshot 2023-03-14 at 14.12.31.png"/>
          <p:cNvPicPr>
            <a:picLocks noChangeAspect="1"/>
          </p:cNvPicPr>
          <p:nvPr/>
        </p:nvPicPr>
        <p:blipFill>
          <a:blip r:embed="rId6">
            <a:extLst/>
          </a:blip>
          <a:stretch>
            <a:fillRect/>
          </a:stretch>
        </p:blipFill>
        <p:spPr>
          <a:xfrm>
            <a:off x="6204013" y="8763393"/>
            <a:ext cx="1570206" cy="1855305"/>
          </a:xfrm>
          <a:prstGeom prst="rect">
            <a:avLst/>
          </a:prstGeom>
          <a:ln w="12700">
            <a:miter lim="400000"/>
          </a:ln>
        </p:spPr>
      </p:pic>
      <p:pic>
        <p:nvPicPr>
          <p:cNvPr id="501" name="Screenshot 2023-03-14 at 14.12.31.png" descr="Screenshot 2023-03-14 at 14.12.31.png"/>
          <p:cNvPicPr>
            <a:picLocks noChangeAspect="1"/>
          </p:cNvPicPr>
          <p:nvPr/>
        </p:nvPicPr>
        <p:blipFill>
          <a:blip r:embed="rId6">
            <a:extLst/>
          </a:blip>
          <a:stretch>
            <a:fillRect/>
          </a:stretch>
        </p:blipFill>
        <p:spPr>
          <a:xfrm>
            <a:off x="4193297" y="8458593"/>
            <a:ext cx="1570206" cy="1855305"/>
          </a:xfrm>
          <a:prstGeom prst="rect">
            <a:avLst/>
          </a:prstGeom>
          <a:ln w="12700">
            <a:miter lim="400000"/>
          </a:ln>
        </p:spPr>
      </p:pic>
      <p:pic>
        <p:nvPicPr>
          <p:cNvPr id="502" name="Screenshot 2023-03-14 at 14.12.31.png" descr="Screenshot 2023-03-14 at 14.12.31.png"/>
          <p:cNvPicPr>
            <a:picLocks noChangeAspect="1"/>
          </p:cNvPicPr>
          <p:nvPr/>
        </p:nvPicPr>
        <p:blipFill>
          <a:blip r:embed="rId6">
            <a:extLst/>
          </a:blip>
          <a:stretch>
            <a:fillRect/>
          </a:stretch>
        </p:blipFill>
        <p:spPr>
          <a:xfrm>
            <a:off x="2182581" y="8973227"/>
            <a:ext cx="1570206" cy="1855305"/>
          </a:xfrm>
          <a:prstGeom prst="rect">
            <a:avLst/>
          </a:prstGeom>
          <a:ln w="12700">
            <a:miter lim="400000"/>
          </a:ln>
        </p:spPr>
      </p:pic>
      <p:pic>
        <p:nvPicPr>
          <p:cNvPr id="503" name="Screenshot 2023-03-14 at 14.12.31.png" descr="Screenshot 2023-03-14 at 14.12.31.png"/>
          <p:cNvPicPr>
            <a:picLocks noChangeAspect="1"/>
          </p:cNvPicPr>
          <p:nvPr/>
        </p:nvPicPr>
        <p:blipFill>
          <a:blip r:embed="rId6">
            <a:extLst/>
          </a:blip>
          <a:stretch>
            <a:fillRect/>
          </a:stretch>
        </p:blipFill>
        <p:spPr>
          <a:xfrm>
            <a:off x="5137213" y="9303427"/>
            <a:ext cx="1570206" cy="1855305"/>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T2K experiment"/>
          <p:cNvSpPr txBox="1"/>
          <p:nvPr>
            <p:ph type="title"/>
          </p:nvPr>
        </p:nvSpPr>
        <p:spPr>
          <a:xfrm>
            <a:off x="3536394" y="-285547"/>
            <a:ext cx="17311212" cy="2295627"/>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T2K experiment</a:t>
            </a:r>
          </a:p>
        </p:txBody>
      </p:sp>
      <p:sp>
        <p:nvSpPr>
          <p:cNvPr id="247" name="By changing the direction of magnetic field in the horns, we are able to create whether neutrino beam or anti-neutrino beam later."/>
          <p:cNvSpPr txBox="1"/>
          <p:nvPr/>
        </p:nvSpPr>
        <p:spPr>
          <a:xfrm>
            <a:off x="3429475" y="14742938"/>
            <a:ext cx="13441131" cy="1112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84921" indent="-284921" algn="just">
              <a:buSzPct val="75000"/>
              <a:buChar char="•"/>
              <a:defRPr sz="3200">
                <a:solidFill>
                  <a:schemeClr val="accent1">
                    <a:hueOff val="114395"/>
                    <a:lumOff val="-24975"/>
                  </a:schemeClr>
                </a:solidFill>
                <a:latin typeface="+mn-lt"/>
                <a:ea typeface="+mn-ea"/>
                <a:cs typeface="+mn-cs"/>
                <a:sym typeface="Chalkboard"/>
              </a:defRPr>
            </a:lvl1pPr>
          </a:lstStyle>
          <a:p>
            <a:pPr/>
            <a:r>
              <a:t>By changing the direction of magnetic field in the horns, we are able to create whether neutrino beam or anti-neutrino beam later.</a:t>
            </a:r>
          </a:p>
        </p:txBody>
      </p:sp>
      <p:pic>
        <p:nvPicPr>
          <p:cNvPr id="248" name="Screenshot 2022-09-21 at 19.14.08.png" descr="Screenshot 2022-09-21 at 19.14.08.png"/>
          <p:cNvPicPr>
            <a:picLocks noChangeAspect="1"/>
          </p:cNvPicPr>
          <p:nvPr/>
        </p:nvPicPr>
        <p:blipFill>
          <a:blip r:embed="rId2">
            <a:extLst/>
          </a:blip>
          <a:stretch>
            <a:fillRect/>
          </a:stretch>
        </p:blipFill>
        <p:spPr>
          <a:xfrm>
            <a:off x="2938168" y="1975059"/>
            <a:ext cx="16525561" cy="4800210"/>
          </a:xfrm>
          <a:prstGeom prst="rect">
            <a:avLst/>
          </a:prstGeom>
          <a:ln w="12700">
            <a:miter lim="400000"/>
          </a:ln>
        </p:spPr>
      </p:pic>
      <p:pic>
        <p:nvPicPr>
          <p:cNvPr id="249" name="Screenshot 2022-09-18 at 23.38.24.png" descr="Screenshot 2022-09-18 at 23.38.24.png"/>
          <p:cNvPicPr>
            <a:picLocks noChangeAspect="1"/>
          </p:cNvPicPr>
          <p:nvPr/>
        </p:nvPicPr>
        <p:blipFill>
          <a:blip r:embed="rId3">
            <a:extLst/>
          </a:blip>
          <a:stretch>
            <a:fillRect/>
          </a:stretch>
        </p:blipFill>
        <p:spPr>
          <a:xfrm>
            <a:off x="-1107766" y="6930471"/>
            <a:ext cx="6844743" cy="4800210"/>
          </a:xfrm>
          <a:prstGeom prst="rect">
            <a:avLst/>
          </a:prstGeom>
          <a:ln w="12700">
            <a:miter lim="400000"/>
          </a:ln>
        </p:spPr>
      </p:pic>
      <p:pic>
        <p:nvPicPr>
          <p:cNvPr id="250" name="Screenshot 2022-09-18 at 23.13.16.png" descr="Screenshot 2022-09-18 at 23.13.16.png"/>
          <p:cNvPicPr>
            <a:picLocks noChangeAspect="1"/>
          </p:cNvPicPr>
          <p:nvPr/>
        </p:nvPicPr>
        <p:blipFill>
          <a:blip r:embed="rId4">
            <a:extLst/>
          </a:blip>
          <a:stretch>
            <a:fillRect/>
          </a:stretch>
        </p:blipFill>
        <p:spPr>
          <a:xfrm>
            <a:off x="16461869" y="6940620"/>
            <a:ext cx="6631825" cy="5048806"/>
          </a:xfrm>
          <a:prstGeom prst="rect">
            <a:avLst/>
          </a:prstGeom>
          <a:ln w="12700">
            <a:miter lim="400000"/>
          </a:ln>
        </p:spPr>
      </p:pic>
      <p:pic>
        <p:nvPicPr>
          <p:cNvPr id="251" name="Image" descr="Image"/>
          <p:cNvPicPr>
            <a:picLocks noChangeAspect="1"/>
          </p:cNvPicPr>
          <p:nvPr/>
        </p:nvPicPr>
        <p:blipFill>
          <a:blip r:embed="rId5">
            <a:extLst/>
          </a:blip>
          <a:stretch>
            <a:fillRect/>
          </a:stretch>
        </p:blipFill>
        <p:spPr>
          <a:xfrm>
            <a:off x="9690536" y="6829544"/>
            <a:ext cx="6356752" cy="5609834"/>
          </a:xfrm>
          <a:prstGeom prst="rect">
            <a:avLst/>
          </a:prstGeom>
          <a:ln w="12700">
            <a:miter lim="400000"/>
          </a:ln>
        </p:spPr>
      </p:pic>
      <p:pic>
        <p:nvPicPr>
          <p:cNvPr id="252" name="Line Line" descr="Line Line"/>
          <p:cNvPicPr>
            <a:picLocks noChangeAspect="0"/>
          </p:cNvPicPr>
          <p:nvPr/>
        </p:nvPicPr>
        <p:blipFill>
          <a:blip r:embed="rId6">
            <a:extLst/>
          </a:blip>
          <a:stretch>
            <a:fillRect/>
          </a:stretch>
        </p:blipFill>
        <p:spPr>
          <a:xfrm rot="8100000">
            <a:off x="15637880" y="5936844"/>
            <a:ext cx="2145441" cy="457905"/>
          </a:xfrm>
          <a:prstGeom prst="rect">
            <a:avLst/>
          </a:prstGeom>
        </p:spPr>
      </p:pic>
      <p:pic>
        <p:nvPicPr>
          <p:cNvPr id="254" name="Line Line" descr="Line Line"/>
          <p:cNvPicPr>
            <a:picLocks noChangeAspect="0"/>
          </p:cNvPicPr>
          <p:nvPr/>
        </p:nvPicPr>
        <p:blipFill>
          <a:blip r:embed="rId7">
            <a:extLst/>
          </a:blip>
          <a:stretch>
            <a:fillRect/>
          </a:stretch>
        </p:blipFill>
        <p:spPr>
          <a:xfrm rot="7613276">
            <a:off x="3074944" y="6313445"/>
            <a:ext cx="2446785" cy="457905"/>
          </a:xfrm>
          <a:prstGeom prst="rect">
            <a:avLst/>
          </a:prstGeom>
        </p:spPr>
      </p:pic>
      <p:pic>
        <p:nvPicPr>
          <p:cNvPr id="256" name="Line Line" descr="Line Line"/>
          <p:cNvPicPr>
            <a:picLocks noChangeAspect="0"/>
          </p:cNvPicPr>
          <p:nvPr/>
        </p:nvPicPr>
        <p:blipFill>
          <a:blip r:embed="rId8">
            <a:extLst/>
          </a:blip>
          <a:stretch>
            <a:fillRect/>
          </a:stretch>
        </p:blipFill>
        <p:spPr>
          <a:xfrm rot="2700000">
            <a:off x="17827464" y="5803111"/>
            <a:ext cx="1591439" cy="457905"/>
          </a:xfrm>
          <a:prstGeom prst="rect">
            <a:avLst/>
          </a:prstGeom>
        </p:spPr>
      </p:pic>
      <p:pic>
        <p:nvPicPr>
          <p:cNvPr id="258" name="Image" descr="Image"/>
          <p:cNvPicPr>
            <a:picLocks noChangeAspect="1"/>
          </p:cNvPicPr>
          <p:nvPr/>
        </p:nvPicPr>
        <p:blipFill>
          <a:blip r:embed="rId9">
            <a:extLst/>
          </a:blip>
          <a:stretch>
            <a:fillRect/>
          </a:stretch>
        </p:blipFill>
        <p:spPr>
          <a:xfrm>
            <a:off x="5813488" y="6825747"/>
            <a:ext cx="3462468" cy="3883735"/>
          </a:xfrm>
          <a:prstGeom prst="rect">
            <a:avLst/>
          </a:prstGeom>
          <a:ln w="12700">
            <a:miter lim="400000"/>
          </a:ln>
        </p:spPr>
      </p:pic>
      <p:pic>
        <p:nvPicPr>
          <p:cNvPr id="259" name="Image" descr="Image"/>
          <p:cNvPicPr>
            <a:picLocks noChangeAspect="1"/>
          </p:cNvPicPr>
          <p:nvPr/>
        </p:nvPicPr>
        <p:blipFill>
          <a:blip r:embed="rId10">
            <a:extLst/>
          </a:blip>
          <a:stretch>
            <a:fillRect/>
          </a:stretch>
        </p:blipFill>
        <p:spPr>
          <a:xfrm>
            <a:off x="7881570" y="10072712"/>
            <a:ext cx="3787690" cy="3162721"/>
          </a:xfrm>
          <a:prstGeom prst="rect">
            <a:avLst/>
          </a:prstGeom>
          <a:ln w="12700">
            <a:miter lim="400000"/>
          </a:ln>
        </p:spPr>
      </p:pic>
      <p:pic>
        <p:nvPicPr>
          <p:cNvPr id="260" name="Rectangle Rectangle" descr="Rectangle Rectangle"/>
          <p:cNvPicPr>
            <a:picLocks noChangeAspect="0"/>
          </p:cNvPicPr>
          <p:nvPr/>
        </p:nvPicPr>
        <p:blipFill>
          <a:blip r:embed="rId11">
            <a:extLst/>
          </a:blip>
          <a:stretch>
            <a:fillRect/>
          </a:stretch>
        </p:blipFill>
        <p:spPr>
          <a:xfrm>
            <a:off x="5640168" y="6828787"/>
            <a:ext cx="10407120" cy="6657110"/>
          </a:xfrm>
          <a:prstGeom prst="rect">
            <a:avLst/>
          </a:prstGeom>
        </p:spPr>
      </p:pic>
      <p:sp>
        <p:nvSpPr>
          <p:cNvPr id="262" name="T2K (Tokai to Kamioka) is a long-baseline neutrino oscillation experiment in Japan"/>
          <p:cNvSpPr txBox="1"/>
          <p:nvPr/>
        </p:nvSpPr>
        <p:spPr>
          <a:xfrm>
            <a:off x="19457410" y="2575669"/>
            <a:ext cx="4401896" cy="2572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84921" indent="-284921" algn="just">
              <a:buSzPct val="75000"/>
              <a:buChar char="•"/>
              <a:defRPr sz="3100">
                <a:solidFill>
                  <a:schemeClr val="accent1">
                    <a:hueOff val="114395"/>
                    <a:lumOff val="-24975"/>
                  </a:schemeClr>
                </a:solidFill>
                <a:latin typeface="+mn-lt"/>
                <a:ea typeface="+mn-ea"/>
                <a:cs typeface="+mn-cs"/>
                <a:sym typeface="Chalkboard"/>
              </a:defRPr>
            </a:lvl1pPr>
          </a:lstStyle>
          <a:p>
            <a:pPr/>
            <a:r>
              <a:t>T2K (Tokai to Kamioka) is a long-baseline neutrino oscillation experiment in Japan</a:t>
            </a:r>
          </a:p>
        </p:txBody>
      </p:sp>
      <p:sp>
        <p:nvSpPr>
          <p:cNvPr id="263"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264" name="Text"/>
          <p:cNvSpPr txBox="1"/>
          <p:nvPr/>
        </p:nvSpPr>
        <p:spPr>
          <a:xfrm>
            <a:off x="22326982" y="12939149"/>
            <a:ext cx="484664"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
        <p:nvSpPr>
          <p:cNvPr id="265" name="My talk will focus on this"/>
          <p:cNvSpPr txBox="1"/>
          <p:nvPr/>
        </p:nvSpPr>
        <p:spPr>
          <a:xfrm>
            <a:off x="13355814" y="7336038"/>
            <a:ext cx="2507784" cy="8849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a:solidFill>
                  <a:srgbClr val="000000"/>
                </a:solidFill>
                <a:latin typeface="+mn-lt"/>
                <a:ea typeface="+mn-ea"/>
                <a:cs typeface="+mn-cs"/>
                <a:sym typeface="Chalkboard"/>
              </a:defRPr>
            </a:lvl1pPr>
          </a:lstStyle>
          <a:p>
            <a:pPr/>
            <a:r>
              <a:t>My talk will focus on this</a:t>
            </a:r>
          </a:p>
        </p:txBody>
      </p:sp>
      <p:sp>
        <p:nvSpPr>
          <p:cNvPr id="266" name="See Claudio’s talk for more"/>
          <p:cNvSpPr txBox="1"/>
          <p:nvPr/>
        </p:nvSpPr>
        <p:spPr>
          <a:xfrm>
            <a:off x="16634729" y="12363078"/>
            <a:ext cx="6356752" cy="6795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84921" indent="-284921" algn="just">
              <a:buSzPct val="75000"/>
              <a:buChar char="•"/>
              <a:defRPr sz="3700">
                <a:solidFill>
                  <a:schemeClr val="accent1">
                    <a:hueOff val="114395"/>
                    <a:lumOff val="-24975"/>
                  </a:schemeClr>
                </a:solidFill>
                <a:latin typeface="+mn-lt"/>
                <a:ea typeface="+mn-ea"/>
                <a:cs typeface="+mn-cs"/>
                <a:sym typeface="Chalkboard"/>
              </a:defRPr>
            </a:lvl1pPr>
          </a:lstStyle>
          <a:p>
            <a:pPr/>
            <a:r>
              <a:t>See Claudio’s talk for more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functional test for FEB (vertical slide test at cern)"/>
          <p:cNvSpPr txBox="1"/>
          <p:nvPr>
            <p:ph type="title" idx="4294967295"/>
          </p:nvPr>
        </p:nvSpPr>
        <p:spPr>
          <a:xfrm>
            <a:off x="2412527" y="92388"/>
            <a:ext cx="18789618" cy="1360741"/>
          </a:xfrm>
          <a:prstGeom prst="rect">
            <a:avLst/>
          </a:prstGeom>
        </p:spPr>
        <p:txBody>
          <a:bodyPr lIns="91439" tIns="91439" rIns="91439" bIns="91439" anchor="ctr"/>
          <a:lstStyle>
            <a:lvl1pPr defTabSz="704087">
              <a:defRPr cap="all" sz="4928">
                <a:effectLst>
                  <a:outerShdw sx="100000" sy="100000" kx="0" ky="0" algn="b" rotWithShape="0" blurRad="19558" dist="29337" dir="14040000">
                    <a:srgbClr val="000000">
                      <a:alpha val="25000"/>
                    </a:srgbClr>
                  </a:outerShdw>
                </a:effectLst>
              </a:defRPr>
            </a:lvl1pPr>
          </a:lstStyle>
          <a:p>
            <a:pPr/>
            <a:r>
              <a:t>functional test for FEB (vertical slide test at cern)</a:t>
            </a:r>
          </a:p>
        </p:txBody>
      </p:sp>
      <p:pic>
        <p:nvPicPr>
          <p:cNvPr id="506" name="IMG_5946.jpeg" descr="IMG_5946.jpeg"/>
          <p:cNvPicPr>
            <a:picLocks noChangeAspect="1"/>
          </p:cNvPicPr>
          <p:nvPr/>
        </p:nvPicPr>
        <p:blipFill>
          <a:blip r:embed="rId2">
            <a:extLst/>
          </a:blip>
          <a:stretch>
            <a:fillRect/>
          </a:stretch>
        </p:blipFill>
        <p:spPr>
          <a:xfrm>
            <a:off x="2131848" y="4635243"/>
            <a:ext cx="9129032" cy="6846774"/>
          </a:xfrm>
          <a:prstGeom prst="rect">
            <a:avLst/>
          </a:prstGeom>
          <a:ln w="12700">
            <a:miter lim="400000"/>
          </a:ln>
        </p:spPr>
      </p:pic>
      <p:pic>
        <p:nvPicPr>
          <p:cNvPr id="507" name="IMG_5967.jpeg" descr="IMG_5967.jpeg"/>
          <p:cNvPicPr>
            <a:picLocks noChangeAspect="1"/>
          </p:cNvPicPr>
          <p:nvPr/>
        </p:nvPicPr>
        <p:blipFill>
          <a:blip r:embed="rId3">
            <a:extLst/>
          </a:blip>
          <a:stretch>
            <a:fillRect/>
          </a:stretch>
        </p:blipFill>
        <p:spPr>
          <a:xfrm>
            <a:off x="12156940" y="4591240"/>
            <a:ext cx="9246370" cy="6934779"/>
          </a:xfrm>
          <a:prstGeom prst="rect">
            <a:avLst/>
          </a:prstGeom>
          <a:ln w="12700">
            <a:miter lim="400000"/>
          </a:ln>
        </p:spPr>
      </p:pic>
      <p:sp>
        <p:nvSpPr>
          <p:cNvPr id="508" name="This was the final test with the real configuration of electronic system in 1 crate…"/>
          <p:cNvSpPr txBox="1"/>
          <p:nvPr>
            <p:ph type="body" sz="quarter" idx="4294967295"/>
          </p:nvPr>
        </p:nvSpPr>
        <p:spPr>
          <a:xfrm>
            <a:off x="3854644" y="1118282"/>
            <a:ext cx="15905384" cy="3680972"/>
          </a:xfrm>
          <a:prstGeom prst="rect">
            <a:avLst/>
          </a:prstGeom>
        </p:spPr>
        <p:txBody>
          <a:bodyPr anchor="ctr"/>
          <a:lstStyle/>
          <a:p>
            <a:pPr marL="2849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This was the </a:t>
            </a:r>
            <a:r>
              <a:rPr>
                <a:solidFill>
                  <a:schemeClr val="accent5">
                    <a:lumOff val="-29866"/>
                  </a:schemeClr>
                </a:solidFill>
              </a:rPr>
              <a:t>final test with the real configuration</a:t>
            </a:r>
            <a:r>
              <a:t> of electronic system in 1 crate</a:t>
            </a:r>
          </a:p>
          <a:p>
            <a:pPr marL="2849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Full crate: installation with 14FEBs</a:t>
            </a:r>
          </a:p>
          <a:p>
            <a:pPr marL="2849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Full crate slow control test </a:t>
            </a:r>
          </a:p>
          <a:p>
            <a:pPr marL="2849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Test all the </a:t>
            </a:r>
            <a:r>
              <a:rPr>
                <a:solidFill>
                  <a:schemeClr val="accent5">
                    <a:lumOff val="-29866"/>
                  </a:schemeClr>
                </a:solidFill>
              </a:rPr>
              <a:t>communication lines</a:t>
            </a:r>
            <a:r>
              <a:t> between OCB and 14FEBs</a:t>
            </a:r>
          </a:p>
          <a:p>
            <a:pPr marL="2849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Housekeeping test for all FEBs</a:t>
            </a:r>
          </a:p>
        </p:txBody>
      </p:sp>
      <p:sp>
        <p:nvSpPr>
          <p:cNvPr id="509" name="After these tests, FEBs are ready to be sent to Japan"/>
          <p:cNvSpPr txBox="1"/>
          <p:nvPr/>
        </p:nvSpPr>
        <p:spPr>
          <a:xfrm>
            <a:off x="6091210" y="12001403"/>
            <a:ext cx="10136889" cy="604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3200">
                <a:solidFill>
                  <a:schemeClr val="accent5">
                    <a:lumOff val="-29866"/>
                  </a:schemeClr>
                </a:solidFill>
                <a:latin typeface="+mn-lt"/>
                <a:ea typeface="+mn-ea"/>
                <a:cs typeface="+mn-cs"/>
                <a:sym typeface="Chalkboard"/>
              </a:defRPr>
            </a:lvl1pPr>
          </a:lstStyle>
          <a:p>
            <a:pPr/>
            <a:r>
              <a:t>After these tests, FEBs are ready to be sent to Japan</a:t>
            </a:r>
          </a:p>
        </p:txBody>
      </p:sp>
      <p:sp>
        <p:nvSpPr>
          <p:cNvPr id="510"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511" name="Text"/>
          <p:cNvSpPr txBox="1"/>
          <p:nvPr/>
        </p:nvSpPr>
        <p:spPr>
          <a:xfrm>
            <a:off x="22182440"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Title 1"/>
          <p:cNvSpPr txBox="1"/>
          <p:nvPr/>
        </p:nvSpPr>
        <p:spPr>
          <a:xfrm>
            <a:off x="849127" y="-280916"/>
            <a:ext cx="23213221"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Super-FGD installation in the pit (October 2023)</a:t>
            </a:r>
          </a:p>
        </p:txBody>
      </p:sp>
      <p:pic>
        <p:nvPicPr>
          <p:cNvPr id="514" name="pasted-movie.png" descr="pasted-movie.png"/>
          <p:cNvPicPr>
            <a:picLocks noChangeAspect="1"/>
          </p:cNvPicPr>
          <p:nvPr/>
        </p:nvPicPr>
        <p:blipFill>
          <a:blip r:embed="rId2">
            <a:extLst/>
          </a:blip>
          <a:srcRect l="0" t="0" r="0" b="0"/>
          <a:stretch>
            <a:fillRect/>
          </a:stretch>
        </p:blipFill>
        <p:spPr>
          <a:xfrm>
            <a:off x="7614259" y="1505436"/>
            <a:ext cx="9682904" cy="8593578"/>
          </a:xfrm>
          <a:prstGeom prst="rect">
            <a:avLst/>
          </a:prstGeom>
          <a:ln w="12700">
            <a:miter lim="400000"/>
          </a:ln>
        </p:spPr>
      </p:pic>
      <p:pic>
        <p:nvPicPr>
          <p:cNvPr id="515" name="Screenshot 2024-01-29 at 15.49.32.png" descr="Screenshot 2024-01-29 at 15.49.32.png"/>
          <p:cNvPicPr>
            <a:picLocks noChangeAspect="1"/>
          </p:cNvPicPr>
          <p:nvPr/>
        </p:nvPicPr>
        <p:blipFill>
          <a:blip r:embed="rId3">
            <a:extLst/>
          </a:blip>
          <a:stretch>
            <a:fillRect/>
          </a:stretch>
        </p:blipFill>
        <p:spPr>
          <a:xfrm>
            <a:off x="408421" y="1916398"/>
            <a:ext cx="7154463" cy="4885207"/>
          </a:xfrm>
          <a:prstGeom prst="rect">
            <a:avLst/>
          </a:prstGeom>
          <a:ln w="12700">
            <a:miter lim="400000"/>
          </a:ln>
        </p:spPr>
      </p:pic>
      <p:pic>
        <p:nvPicPr>
          <p:cNvPr id="516" name="Screenshot 2023-11-21 at 11.36.08.png" descr="Screenshot 2023-11-21 at 11.36.08.png"/>
          <p:cNvPicPr>
            <a:picLocks noChangeAspect="1"/>
          </p:cNvPicPr>
          <p:nvPr/>
        </p:nvPicPr>
        <p:blipFill>
          <a:blip r:embed="rId4">
            <a:extLst/>
          </a:blip>
          <a:stretch>
            <a:fillRect/>
          </a:stretch>
        </p:blipFill>
        <p:spPr>
          <a:xfrm>
            <a:off x="408421" y="6997114"/>
            <a:ext cx="7154463" cy="4017905"/>
          </a:xfrm>
          <a:prstGeom prst="rect">
            <a:avLst/>
          </a:prstGeom>
          <a:ln w="12700">
            <a:miter lim="400000"/>
          </a:ln>
        </p:spPr>
      </p:pic>
      <p:sp>
        <p:nvSpPr>
          <p:cNvPr id="517" name="The pit of near detector complex"/>
          <p:cNvSpPr txBox="1"/>
          <p:nvPr/>
        </p:nvSpPr>
        <p:spPr>
          <a:xfrm>
            <a:off x="9606011" y="10344722"/>
            <a:ext cx="6376118" cy="1112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The pit of near detector complex</a:t>
            </a:r>
          </a:p>
        </p:txBody>
      </p:sp>
      <p:sp>
        <p:nvSpPr>
          <p:cNvPr id="518" name="The SFGD and its electronic system at assembly building next to the pit"/>
          <p:cNvSpPr txBox="1"/>
          <p:nvPr/>
        </p:nvSpPr>
        <p:spPr>
          <a:xfrm>
            <a:off x="508362" y="11210528"/>
            <a:ext cx="6954581" cy="1620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The SFGD and its electronic system at assembly building next to the pit</a:t>
            </a:r>
          </a:p>
        </p:txBody>
      </p:sp>
      <p:sp>
        <p:nvSpPr>
          <p:cNvPr id="519" name="Arrow"/>
          <p:cNvSpPr/>
          <p:nvPr/>
        </p:nvSpPr>
        <p:spPr>
          <a:xfrm>
            <a:off x="7780959" y="6446077"/>
            <a:ext cx="1792753" cy="897221"/>
          </a:xfrm>
          <a:prstGeom prst="rightArrow">
            <a:avLst>
              <a:gd name="adj1" fmla="val 32000"/>
              <a:gd name="adj2" fmla="val 139066"/>
            </a:avLst>
          </a:prstGeom>
          <a:solidFill>
            <a:schemeClr val="accent3">
              <a:hueOff val="914338"/>
              <a:satOff val="31515"/>
              <a:lumOff val="-30790"/>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520" name="IMG_8820.jpeg" descr="IMG_8820.jpeg"/>
          <p:cNvPicPr>
            <a:picLocks noChangeAspect="1"/>
          </p:cNvPicPr>
          <p:nvPr/>
        </p:nvPicPr>
        <p:blipFill>
          <a:blip r:embed="rId5">
            <a:extLst/>
          </a:blip>
          <a:stretch>
            <a:fillRect/>
          </a:stretch>
        </p:blipFill>
        <p:spPr>
          <a:xfrm>
            <a:off x="16006999" y="3498268"/>
            <a:ext cx="8114051" cy="6085539"/>
          </a:xfrm>
          <a:prstGeom prst="rect">
            <a:avLst/>
          </a:prstGeom>
          <a:ln w="12700">
            <a:miter lim="400000"/>
          </a:ln>
        </p:spPr>
      </p:pic>
      <p:sp>
        <p:nvSpPr>
          <p:cNvPr id="521" name="The pit from above"/>
          <p:cNvSpPr txBox="1"/>
          <p:nvPr/>
        </p:nvSpPr>
        <p:spPr>
          <a:xfrm>
            <a:off x="17839435" y="10035017"/>
            <a:ext cx="4449180" cy="1112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The pit from above</a:t>
            </a:r>
          </a:p>
        </p:txBody>
      </p:sp>
      <p:sp>
        <p:nvSpPr>
          <p:cNvPr id="522" name="Install"/>
          <p:cNvSpPr txBox="1"/>
          <p:nvPr/>
        </p:nvSpPr>
        <p:spPr>
          <a:xfrm>
            <a:off x="7861836" y="5660991"/>
            <a:ext cx="1483970" cy="1112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Install</a:t>
            </a:r>
          </a:p>
        </p:txBody>
      </p:sp>
      <p:sp>
        <p:nvSpPr>
          <p:cNvPr id="523"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524" name="Text"/>
          <p:cNvSpPr txBox="1"/>
          <p:nvPr/>
        </p:nvSpPr>
        <p:spPr>
          <a:xfrm>
            <a:off x="22232679" y="12939149"/>
            <a:ext cx="673270"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Title 1"/>
          <p:cNvSpPr txBox="1"/>
          <p:nvPr/>
        </p:nvSpPr>
        <p:spPr>
          <a:xfrm>
            <a:off x="386858" y="-280916"/>
            <a:ext cx="23213221"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Super-FGD preparation for installation</a:t>
            </a:r>
          </a:p>
        </p:txBody>
      </p:sp>
      <p:sp>
        <p:nvSpPr>
          <p:cNvPr id="527" name="Space around detector has been cleared…"/>
          <p:cNvSpPr txBox="1"/>
          <p:nvPr/>
        </p:nvSpPr>
        <p:spPr>
          <a:xfrm>
            <a:off x="4789419" y="9433807"/>
            <a:ext cx="13659719" cy="2128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200">
                <a:solidFill>
                  <a:schemeClr val="accent1">
                    <a:hueOff val="114395"/>
                    <a:lumOff val="-24975"/>
                  </a:schemeClr>
                </a:solidFill>
                <a:latin typeface="+mn-lt"/>
                <a:ea typeface="+mn-ea"/>
                <a:cs typeface="+mn-cs"/>
                <a:sym typeface="Chalkboard"/>
              </a:defRPr>
            </a:pPr>
            <a:r>
              <a:t>Space around detector has been cleared </a:t>
            </a:r>
          </a:p>
          <a:p>
            <a:pPr algn="just">
              <a:defRPr sz="3200">
                <a:solidFill>
                  <a:schemeClr val="accent1">
                    <a:hueOff val="114395"/>
                    <a:lumOff val="-24975"/>
                  </a:schemeClr>
                </a:solidFill>
                <a:latin typeface="+mn-lt"/>
                <a:ea typeface="+mn-ea"/>
                <a:cs typeface="+mn-cs"/>
                <a:sym typeface="Chalkboard"/>
              </a:defRPr>
            </a:pPr>
            <a:r>
              <a:t>MIBs and cables were bundled in groups in bubble wrap, for easily connect in future</a:t>
            </a:r>
          </a:p>
        </p:txBody>
      </p:sp>
      <p:pic>
        <p:nvPicPr>
          <p:cNvPr id="528" name="Screenshot 2024-01-29 at 16.10.35.png" descr="Screenshot 2024-01-29 at 16.10.35.png"/>
          <p:cNvPicPr>
            <a:picLocks noChangeAspect="1"/>
          </p:cNvPicPr>
          <p:nvPr/>
        </p:nvPicPr>
        <p:blipFill>
          <a:blip r:embed="rId2">
            <a:extLst/>
          </a:blip>
          <a:stretch>
            <a:fillRect/>
          </a:stretch>
        </p:blipFill>
        <p:spPr>
          <a:xfrm>
            <a:off x="3310597" y="2345220"/>
            <a:ext cx="17365743" cy="6564084"/>
          </a:xfrm>
          <a:prstGeom prst="rect">
            <a:avLst/>
          </a:prstGeom>
          <a:ln w="12700">
            <a:miter lim="400000"/>
          </a:ln>
        </p:spPr>
      </p:pic>
      <p:sp>
        <p:nvSpPr>
          <p:cNvPr id="529"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530" name="Text"/>
          <p:cNvSpPr txBox="1"/>
          <p:nvPr/>
        </p:nvSpPr>
        <p:spPr>
          <a:xfrm>
            <a:off x="22182440"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2" name="Screenshot 2023-11-21 at 14.30.26.png" descr="Screenshot 2023-11-21 at 14.30.26.png"/>
          <p:cNvPicPr>
            <a:picLocks noChangeAspect="1"/>
          </p:cNvPicPr>
          <p:nvPr/>
        </p:nvPicPr>
        <p:blipFill>
          <a:blip r:embed="rId2">
            <a:extLst/>
          </a:blip>
          <a:stretch>
            <a:fillRect/>
          </a:stretch>
        </p:blipFill>
        <p:spPr>
          <a:xfrm>
            <a:off x="8418108" y="3004322"/>
            <a:ext cx="7956876" cy="7707356"/>
          </a:xfrm>
          <a:prstGeom prst="rect">
            <a:avLst/>
          </a:prstGeom>
          <a:ln w="12700">
            <a:miter lim="400000"/>
          </a:ln>
        </p:spPr>
      </p:pic>
      <p:pic>
        <p:nvPicPr>
          <p:cNvPr id="533" name="Screenshot 2023-11-21 at 14.31.38.png" descr="Screenshot 2023-11-21 at 14.31.38.png"/>
          <p:cNvPicPr>
            <a:picLocks noChangeAspect="1"/>
          </p:cNvPicPr>
          <p:nvPr/>
        </p:nvPicPr>
        <p:blipFill>
          <a:blip r:embed="rId3">
            <a:extLst/>
          </a:blip>
          <a:stretch>
            <a:fillRect/>
          </a:stretch>
        </p:blipFill>
        <p:spPr>
          <a:xfrm>
            <a:off x="18252644" y="3088342"/>
            <a:ext cx="5553348" cy="7539316"/>
          </a:xfrm>
          <a:prstGeom prst="rect">
            <a:avLst/>
          </a:prstGeom>
          <a:ln w="12700">
            <a:miter lim="400000"/>
          </a:ln>
        </p:spPr>
      </p:pic>
      <p:pic>
        <p:nvPicPr>
          <p:cNvPr id="534" name="Screenshot 2024-01-29 at 16.15.45.png" descr="Screenshot 2024-01-29 at 16.15.45.png"/>
          <p:cNvPicPr>
            <a:picLocks noChangeAspect="1"/>
          </p:cNvPicPr>
          <p:nvPr/>
        </p:nvPicPr>
        <p:blipFill>
          <a:blip r:embed="rId4">
            <a:extLst/>
          </a:blip>
          <a:stretch>
            <a:fillRect/>
          </a:stretch>
        </p:blipFill>
        <p:spPr>
          <a:xfrm>
            <a:off x="798140" y="3004322"/>
            <a:ext cx="5742309" cy="7707356"/>
          </a:xfrm>
          <a:prstGeom prst="rect">
            <a:avLst/>
          </a:prstGeom>
          <a:ln w="12700">
            <a:miter lim="400000"/>
          </a:ln>
        </p:spPr>
      </p:pic>
      <p:sp>
        <p:nvSpPr>
          <p:cNvPr id="535" name="SFGD was moved from assembly point to near the pit"/>
          <p:cNvSpPr txBox="1"/>
          <p:nvPr/>
        </p:nvSpPr>
        <p:spPr>
          <a:xfrm>
            <a:off x="5181710" y="11403733"/>
            <a:ext cx="13659719"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SFGD was moved from assembly point to near the pit</a:t>
            </a:r>
          </a:p>
        </p:txBody>
      </p:sp>
      <p:sp>
        <p:nvSpPr>
          <p:cNvPr id="536" name="Title 1"/>
          <p:cNvSpPr txBox="1"/>
          <p:nvPr/>
        </p:nvSpPr>
        <p:spPr>
          <a:xfrm>
            <a:off x="404959" y="485812"/>
            <a:ext cx="23213221"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SFGD installation (October 2023)</a:t>
            </a:r>
          </a:p>
        </p:txBody>
      </p:sp>
      <p:sp>
        <p:nvSpPr>
          <p:cNvPr id="537"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538" name="Text"/>
          <p:cNvSpPr txBox="1"/>
          <p:nvPr/>
        </p:nvSpPr>
        <p:spPr>
          <a:xfrm>
            <a:off x="22182440"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0" name="Screenshot 2023-11-21 at 14.32.49.png" descr="Screenshot 2023-11-21 at 14.32.49.png"/>
          <p:cNvPicPr>
            <a:picLocks noChangeAspect="1"/>
          </p:cNvPicPr>
          <p:nvPr/>
        </p:nvPicPr>
        <p:blipFill>
          <a:blip r:embed="rId2">
            <a:extLst/>
          </a:blip>
          <a:stretch>
            <a:fillRect/>
          </a:stretch>
        </p:blipFill>
        <p:spPr>
          <a:xfrm>
            <a:off x="228467" y="3108989"/>
            <a:ext cx="8356207" cy="6264713"/>
          </a:xfrm>
          <a:prstGeom prst="rect">
            <a:avLst/>
          </a:prstGeom>
          <a:ln w="12700">
            <a:miter lim="400000"/>
          </a:ln>
        </p:spPr>
      </p:pic>
      <p:pic>
        <p:nvPicPr>
          <p:cNvPr id="541" name="Screenshot 2023-11-21 at 14.36.29.png" descr="Screenshot 2023-11-21 at 14.36.29.png"/>
          <p:cNvPicPr>
            <a:picLocks noChangeAspect="1"/>
          </p:cNvPicPr>
          <p:nvPr/>
        </p:nvPicPr>
        <p:blipFill>
          <a:blip r:embed="rId3">
            <a:extLst/>
          </a:blip>
          <a:stretch>
            <a:fillRect/>
          </a:stretch>
        </p:blipFill>
        <p:spPr>
          <a:xfrm>
            <a:off x="8925325" y="3074822"/>
            <a:ext cx="4848343" cy="6264713"/>
          </a:xfrm>
          <a:prstGeom prst="rect">
            <a:avLst/>
          </a:prstGeom>
          <a:ln w="12700">
            <a:miter lim="400000"/>
          </a:ln>
        </p:spPr>
      </p:pic>
      <p:pic>
        <p:nvPicPr>
          <p:cNvPr id="542" name="Screenshot 2023-11-21 at 14.41.21.png" descr="Screenshot 2023-11-21 at 14.41.21.png"/>
          <p:cNvPicPr>
            <a:picLocks noChangeAspect="1"/>
          </p:cNvPicPr>
          <p:nvPr/>
        </p:nvPicPr>
        <p:blipFill>
          <a:blip r:embed="rId4">
            <a:extLst/>
          </a:blip>
          <a:stretch>
            <a:fillRect/>
          </a:stretch>
        </p:blipFill>
        <p:spPr>
          <a:xfrm>
            <a:off x="14472378" y="3042524"/>
            <a:ext cx="9683155" cy="6329309"/>
          </a:xfrm>
          <a:prstGeom prst="rect">
            <a:avLst/>
          </a:prstGeom>
          <a:ln w="12700">
            <a:miter lim="400000"/>
          </a:ln>
        </p:spPr>
      </p:pic>
      <p:sp>
        <p:nvSpPr>
          <p:cNvPr id="543" name="SFGD was installed in ND280 near detector basket"/>
          <p:cNvSpPr txBox="1"/>
          <p:nvPr/>
        </p:nvSpPr>
        <p:spPr>
          <a:xfrm>
            <a:off x="6731369" y="10449252"/>
            <a:ext cx="10921262"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SFGD was installed in ND280 near detector basket</a:t>
            </a:r>
          </a:p>
        </p:txBody>
      </p:sp>
      <p:sp>
        <p:nvSpPr>
          <p:cNvPr id="544" name="Title 1"/>
          <p:cNvSpPr txBox="1"/>
          <p:nvPr/>
        </p:nvSpPr>
        <p:spPr>
          <a:xfrm>
            <a:off x="404959" y="485812"/>
            <a:ext cx="23213221"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SFGD installation (October 2023)</a:t>
            </a:r>
          </a:p>
        </p:txBody>
      </p:sp>
      <p:sp>
        <p:nvSpPr>
          <p:cNvPr id="545"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546" name="Text"/>
          <p:cNvSpPr txBox="1"/>
          <p:nvPr/>
        </p:nvSpPr>
        <p:spPr>
          <a:xfrm>
            <a:off x="22188896" y="12939149"/>
            <a:ext cx="760836"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8" name="Screenshot 2023-11-21 at 14.51.21.png" descr="Screenshot 2023-11-21 at 14.51.21.png"/>
          <p:cNvPicPr>
            <a:picLocks noChangeAspect="1"/>
          </p:cNvPicPr>
          <p:nvPr/>
        </p:nvPicPr>
        <p:blipFill>
          <a:blip r:embed="rId2">
            <a:extLst/>
          </a:blip>
          <a:stretch>
            <a:fillRect/>
          </a:stretch>
        </p:blipFill>
        <p:spPr>
          <a:xfrm>
            <a:off x="213943" y="2723158"/>
            <a:ext cx="13629991" cy="5071877"/>
          </a:xfrm>
          <a:prstGeom prst="rect">
            <a:avLst/>
          </a:prstGeom>
          <a:ln w="12700">
            <a:miter lim="400000"/>
          </a:ln>
        </p:spPr>
      </p:pic>
      <p:pic>
        <p:nvPicPr>
          <p:cNvPr id="549" name="Screenshot 2023-11-21 at 14.51.48.png" descr="Screenshot 2023-11-21 at 14.51.48.png"/>
          <p:cNvPicPr>
            <a:picLocks noChangeAspect="1"/>
          </p:cNvPicPr>
          <p:nvPr/>
        </p:nvPicPr>
        <p:blipFill>
          <a:blip r:embed="rId3">
            <a:extLst/>
          </a:blip>
          <a:stretch>
            <a:fillRect/>
          </a:stretch>
        </p:blipFill>
        <p:spPr>
          <a:xfrm>
            <a:off x="172750" y="8016292"/>
            <a:ext cx="6711492" cy="5071877"/>
          </a:xfrm>
          <a:prstGeom prst="rect">
            <a:avLst/>
          </a:prstGeom>
          <a:ln w="12700">
            <a:miter lim="400000"/>
          </a:ln>
        </p:spPr>
      </p:pic>
      <p:pic>
        <p:nvPicPr>
          <p:cNvPr id="550" name="Screenshot 2023-11-21 at 14.52.12.png" descr="Screenshot 2023-11-21 at 14.52.12.png"/>
          <p:cNvPicPr>
            <a:picLocks noChangeAspect="1"/>
          </p:cNvPicPr>
          <p:nvPr/>
        </p:nvPicPr>
        <p:blipFill>
          <a:blip r:embed="rId4">
            <a:extLst/>
          </a:blip>
          <a:stretch>
            <a:fillRect/>
          </a:stretch>
        </p:blipFill>
        <p:spPr>
          <a:xfrm>
            <a:off x="7152421" y="8016292"/>
            <a:ext cx="6711492" cy="5025407"/>
          </a:xfrm>
          <a:prstGeom prst="rect">
            <a:avLst/>
          </a:prstGeom>
          <a:ln w="12700">
            <a:miter lim="400000"/>
          </a:ln>
        </p:spPr>
      </p:pic>
      <p:sp>
        <p:nvSpPr>
          <p:cNvPr id="551" name="Left frame"/>
          <p:cNvSpPr txBox="1"/>
          <p:nvPr/>
        </p:nvSpPr>
        <p:spPr>
          <a:xfrm>
            <a:off x="2535001" y="12453195"/>
            <a:ext cx="1560577" cy="5557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400">
              <a:lnSpc>
                <a:spcPct val="90000"/>
              </a:lnSpc>
              <a:defRPr>
                <a:solidFill>
                  <a:srgbClr val="FFFFFF"/>
                </a:solidFill>
                <a:latin typeface="Canela Text Regular"/>
                <a:ea typeface="Canela Text Regular"/>
                <a:cs typeface="Canela Text Regular"/>
                <a:sym typeface="Canela Text Regular"/>
              </a:defRPr>
            </a:lvl1pPr>
          </a:lstStyle>
          <a:p>
            <a:pPr/>
            <a:r>
              <a:t>Left frame</a:t>
            </a:r>
          </a:p>
        </p:txBody>
      </p:sp>
      <p:sp>
        <p:nvSpPr>
          <p:cNvPr id="552" name="Right frame"/>
          <p:cNvSpPr txBox="1"/>
          <p:nvPr/>
        </p:nvSpPr>
        <p:spPr>
          <a:xfrm>
            <a:off x="9576749" y="12453195"/>
            <a:ext cx="1735837" cy="5557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400">
              <a:lnSpc>
                <a:spcPct val="90000"/>
              </a:lnSpc>
              <a:defRPr>
                <a:solidFill>
                  <a:srgbClr val="FFFFFF"/>
                </a:solidFill>
                <a:latin typeface="Canela Text Regular"/>
                <a:ea typeface="Canela Text Regular"/>
                <a:cs typeface="Canela Text Regular"/>
                <a:sym typeface="Canela Text Regular"/>
              </a:defRPr>
            </a:lvl1pPr>
          </a:lstStyle>
          <a:p>
            <a:pPr/>
            <a:r>
              <a:t>Right frame</a:t>
            </a:r>
          </a:p>
        </p:txBody>
      </p:sp>
      <p:sp>
        <p:nvSpPr>
          <p:cNvPr id="553" name="Slide Number"/>
          <p:cNvSpPr txBox="1"/>
          <p:nvPr>
            <p:ph type="sldNum" sz="quarter" idx="2"/>
          </p:nvPr>
        </p:nvSpPr>
        <p:spPr>
          <a:xfrm>
            <a:off x="11989942" y="12700000"/>
            <a:ext cx="404115"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4" name="A few days later, ~190 FEBs (out of ~230) were inserted into 2 frames, the rest were under debugging."/>
          <p:cNvSpPr txBox="1"/>
          <p:nvPr/>
        </p:nvSpPr>
        <p:spPr>
          <a:xfrm>
            <a:off x="15315964" y="6047894"/>
            <a:ext cx="7797463" cy="1620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A few days later, ~190 FEBs (out of ~230) were inserted into 2 frames, the rest were under debugging.</a:t>
            </a:r>
          </a:p>
        </p:txBody>
      </p:sp>
      <p:sp>
        <p:nvSpPr>
          <p:cNvPr id="555" name="Title 1"/>
          <p:cNvSpPr txBox="1"/>
          <p:nvPr/>
        </p:nvSpPr>
        <p:spPr>
          <a:xfrm>
            <a:off x="585389" y="206274"/>
            <a:ext cx="23213222"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SFGD electronic installation (October 2023)</a:t>
            </a:r>
          </a:p>
        </p:txBody>
      </p:sp>
      <p:sp>
        <p:nvSpPr>
          <p:cNvPr id="556"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557" name="Text"/>
          <p:cNvSpPr txBox="1"/>
          <p:nvPr/>
        </p:nvSpPr>
        <p:spPr>
          <a:xfrm>
            <a:off x="22182440"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Title 1"/>
          <p:cNvSpPr txBox="1"/>
          <p:nvPr/>
        </p:nvSpPr>
        <p:spPr>
          <a:xfrm>
            <a:off x="585389" y="23884"/>
            <a:ext cx="23213222"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first events with upgraded Nd280 (12/2023) </a:t>
            </a:r>
          </a:p>
        </p:txBody>
      </p:sp>
      <p:sp>
        <p:nvSpPr>
          <p:cNvPr id="560" name="First neutrino events from un upgraded beam and detected with an upgraded detector!!!"/>
          <p:cNvSpPr txBox="1"/>
          <p:nvPr/>
        </p:nvSpPr>
        <p:spPr>
          <a:xfrm>
            <a:off x="778504" y="8161711"/>
            <a:ext cx="10477362" cy="22277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4400">
                <a:solidFill>
                  <a:schemeClr val="accent6">
                    <a:satOff val="-16844"/>
                    <a:lumOff val="-30747"/>
                  </a:schemeClr>
                </a:solidFill>
                <a:latin typeface="+mn-lt"/>
                <a:ea typeface="+mn-ea"/>
                <a:cs typeface="+mn-cs"/>
                <a:sym typeface="Chalkboard"/>
              </a:defRPr>
            </a:lvl1pPr>
          </a:lstStyle>
          <a:p>
            <a:pPr/>
            <a:r>
              <a:t>First neutrino events from un upgraded beam and detected with an upgraded detector!!!</a:t>
            </a:r>
          </a:p>
        </p:txBody>
      </p:sp>
      <p:sp>
        <p:nvSpPr>
          <p:cNvPr id="561" name="These was a missing TPC, it was installed with missing Super-FGD electronic later in April 2024"/>
          <p:cNvSpPr txBox="1"/>
          <p:nvPr/>
        </p:nvSpPr>
        <p:spPr>
          <a:xfrm>
            <a:off x="806169" y="10882507"/>
            <a:ext cx="10609768" cy="1620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These was a missing TPC, it was installed with missing Super-FGD electronic later in April 2024</a:t>
            </a:r>
          </a:p>
        </p:txBody>
      </p:sp>
      <p:pic>
        <p:nvPicPr>
          <p:cNvPr id="562" name="pasted-movie.png" descr="pasted-movie.png"/>
          <p:cNvPicPr>
            <a:picLocks noChangeAspect="1"/>
          </p:cNvPicPr>
          <p:nvPr/>
        </p:nvPicPr>
        <p:blipFill>
          <a:blip r:embed="rId2">
            <a:extLst/>
          </a:blip>
          <a:stretch>
            <a:fillRect/>
          </a:stretch>
        </p:blipFill>
        <p:spPr>
          <a:xfrm>
            <a:off x="12123938" y="9232411"/>
            <a:ext cx="3928279" cy="2805914"/>
          </a:xfrm>
          <a:prstGeom prst="rect">
            <a:avLst/>
          </a:prstGeom>
          <a:ln w="12700">
            <a:miter lim="400000"/>
          </a:ln>
        </p:spPr>
      </p:pic>
      <p:pic>
        <p:nvPicPr>
          <p:cNvPr id="563" name="Screenshot 2024-01-30 at 18.28.45.png" descr="Screenshot 2024-01-30 at 18.28.45.png"/>
          <p:cNvPicPr>
            <a:picLocks noChangeAspect="1"/>
          </p:cNvPicPr>
          <p:nvPr/>
        </p:nvPicPr>
        <p:blipFill>
          <a:blip r:embed="rId3">
            <a:extLst/>
          </a:blip>
          <a:stretch>
            <a:fillRect/>
          </a:stretch>
        </p:blipFill>
        <p:spPr>
          <a:xfrm>
            <a:off x="12545193" y="2377501"/>
            <a:ext cx="10937703" cy="5907894"/>
          </a:xfrm>
          <a:prstGeom prst="rect">
            <a:avLst/>
          </a:prstGeom>
          <a:ln w="12700">
            <a:miter lim="400000"/>
          </a:ln>
        </p:spPr>
      </p:pic>
      <p:sp>
        <p:nvSpPr>
          <p:cNvPr id="564" name="CNRS press release: https://www.in2p3.cnrs.fr/fr/cnrsinfo/lexperience-t2k-redemarre-avec-un-detecteur-proche-ameliore"/>
          <p:cNvSpPr txBox="1"/>
          <p:nvPr/>
        </p:nvSpPr>
        <p:spPr>
          <a:xfrm>
            <a:off x="13460865" y="7095089"/>
            <a:ext cx="7816552" cy="1235392"/>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2500">
                <a:solidFill>
                  <a:srgbClr val="FFFFFF"/>
                </a:solidFill>
                <a:latin typeface="Helvetica Neue Medium"/>
                <a:ea typeface="Helvetica Neue Medium"/>
                <a:cs typeface="Helvetica Neue Medium"/>
                <a:sym typeface="Helvetica Neue Medium"/>
              </a:defRPr>
            </a:lvl1pPr>
          </a:lstStyle>
          <a:p>
            <a:pPr/>
            <a:r>
              <a:t>CNRS press release: https://www.in2p3.cnrs.fr/fr/cnrsinfo/lexperience-t2k-redemarre-avec-un-detecteur-proche-ameliore</a:t>
            </a:r>
          </a:p>
        </p:txBody>
      </p:sp>
      <p:sp>
        <p:nvSpPr>
          <p:cNvPr id="565" name="Successful beam upgrade"/>
          <p:cNvSpPr txBox="1"/>
          <p:nvPr/>
        </p:nvSpPr>
        <p:spPr>
          <a:xfrm>
            <a:off x="16592402" y="9151107"/>
            <a:ext cx="10477362" cy="6545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500">
                <a:solidFill>
                  <a:schemeClr val="accent1">
                    <a:hueOff val="114395"/>
                    <a:lumOff val="-24975"/>
                  </a:schemeClr>
                </a:solidFill>
                <a:latin typeface="+mn-lt"/>
                <a:ea typeface="+mn-ea"/>
                <a:cs typeface="+mn-cs"/>
                <a:sym typeface="Chalkboard"/>
              </a:defRPr>
            </a:lvl1pPr>
          </a:lstStyle>
          <a:p>
            <a:pPr/>
            <a:r>
              <a:t>Successful beam upgrade</a:t>
            </a:r>
          </a:p>
        </p:txBody>
      </p:sp>
      <p:pic>
        <p:nvPicPr>
          <p:cNvPr id="566" name="Screenshot 2024-01-31 at 10.01.06.png" descr="Screenshot 2024-01-31 at 10.01.06.png"/>
          <p:cNvPicPr>
            <a:picLocks noChangeAspect="1"/>
          </p:cNvPicPr>
          <p:nvPr/>
        </p:nvPicPr>
        <p:blipFill>
          <a:blip r:embed="rId4">
            <a:extLst/>
          </a:blip>
          <a:stretch>
            <a:fillRect/>
          </a:stretch>
        </p:blipFill>
        <p:spPr>
          <a:xfrm>
            <a:off x="18081556" y="9860425"/>
            <a:ext cx="1949174" cy="2583788"/>
          </a:xfrm>
          <a:prstGeom prst="rect">
            <a:avLst/>
          </a:prstGeom>
          <a:ln w="12700">
            <a:miter lim="400000"/>
          </a:ln>
        </p:spPr>
      </p:pic>
      <p:pic>
        <p:nvPicPr>
          <p:cNvPr id="567" name="pasted-movie.png" descr="pasted-movie.png"/>
          <p:cNvPicPr>
            <a:picLocks noChangeAspect="1"/>
          </p:cNvPicPr>
          <p:nvPr/>
        </p:nvPicPr>
        <p:blipFill>
          <a:blip r:embed="rId5">
            <a:extLst/>
          </a:blip>
          <a:stretch>
            <a:fillRect/>
          </a:stretch>
        </p:blipFill>
        <p:spPr>
          <a:xfrm>
            <a:off x="753104" y="2429218"/>
            <a:ext cx="10937703" cy="5239489"/>
          </a:xfrm>
          <a:prstGeom prst="rect">
            <a:avLst/>
          </a:prstGeom>
          <a:ln w="12700">
            <a:miter lim="400000"/>
          </a:ln>
        </p:spPr>
      </p:pic>
      <p:sp>
        <p:nvSpPr>
          <p:cNvPr id="568" name="Big milestone because……"/>
          <p:cNvSpPr txBox="1"/>
          <p:nvPr/>
        </p:nvSpPr>
        <p:spPr>
          <a:xfrm>
            <a:off x="12167990" y="12499025"/>
            <a:ext cx="11220505" cy="6545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500">
                <a:solidFill>
                  <a:schemeClr val="accent1">
                    <a:hueOff val="114395"/>
                    <a:lumOff val="-24975"/>
                  </a:schemeClr>
                </a:solidFill>
                <a:latin typeface="+mn-lt"/>
                <a:ea typeface="+mn-ea"/>
                <a:cs typeface="+mn-cs"/>
                <a:sym typeface="Chalkboard"/>
              </a:defRPr>
            </a:lvl1pPr>
          </a:lstStyle>
          <a:p>
            <a:pPr/>
            <a:r>
              <a:t>Big milestone because……</a:t>
            </a:r>
          </a:p>
        </p:txBody>
      </p:sp>
      <p:sp>
        <p:nvSpPr>
          <p:cNvPr id="569"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570" name="Text"/>
          <p:cNvSpPr txBox="1"/>
          <p:nvPr/>
        </p:nvSpPr>
        <p:spPr>
          <a:xfrm>
            <a:off x="22182440"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Title 1"/>
          <p:cNvSpPr txBox="1"/>
          <p:nvPr/>
        </p:nvSpPr>
        <p:spPr>
          <a:xfrm>
            <a:off x="585389" y="23884"/>
            <a:ext cx="23213222"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first events with upgraded Nd280 (12/2023) </a:t>
            </a:r>
          </a:p>
        </p:txBody>
      </p:sp>
      <p:pic>
        <p:nvPicPr>
          <p:cNvPr id="573" name="pasted-movie.png" descr="pasted-movie.png"/>
          <p:cNvPicPr>
            <a:picLocks noChangeAspect="1"/>
          </p:cNvPicPr>
          <p:nvPr/>
        </p:nvPicPr>
        <p:blipFill>
          <a:blip r:embed="rId2">
            <a:extLst/>
          </a:blip>
          <a:stretch>
            <a:fillRect/>
          </a:stretch>
        </p:blipFill>
        <p:spPr>
          <a:xfrm>
            <a:off x="12123938" y="9232411"/>
            <a:ext cx="3928279" cy="2805914"/>
          </a:xfrm>
          <a:prstGeom prst="rect">
            <a:avLst/>
          </a:prstGeom>
          <a:ln w="12700">
            <a:miter lim="400000"/>
          </a:ln>
        </p:spPr>
      </p:pic>
      <p:pic>
        <p:nvPicPr>
          <p:cNvPr id="574" name="Screenshot 2024-01-30 at 18.28.45.png" descr="Screenshot 2024-01-30 at 18.28.45.png"/>
          <p:cNvPicPr>
            <a:picLocks noChangeAspect="1"/>
          </p:cNvPicPr>
          <p:nvPr/>
        </p:nvPicPr>
        <p:blipFill>
          <a:blip r:embed="rId3">
            <a:extLst/>
          </a:blip>
          <a:stretch>
            <a:fillRect/>
          </a:stretch>
        </p:blipFill>
        <p:spPr>
          <a:xfrm>
            <a:off x="12545193" y="2377501"/>
            <a:ext cx="10937703" cy="5907894"/>
          </a:xfrm>
          <a:prstGeom prst="rect">
            <a:avLst/>
          </a:prstGeom>
          <a:ln w="12700">
            <a:miter lim="400000"/>
          </a:ln>
        </p:spPr>
      </p:pic>
      <p:sp>
        <p:nvSpPr>
          <p:cNvPr id="575" name="CNRS press release: https://www.in2p3.cnrs.fr/fr/cnrsinfo/lexperience-t2k-redemarre-avec-un-detecteur-proche-ameliore"/>
          <p:cNvSpPr txBox="1"/>
          <p:nvPr/>
        </p:nvSpPr>
        <p:spPr>
          <a:xfrm>
            <a:off x="13460865" y="7095089"/>
            <a:ext cx="7816552" cy="1235392"/>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2500">
                <a:solidFill>
                  <a:srgbClr val="FFFFFF"/>
                </a:solidFill>
                <a:latin typeface="Helvetica Neue Medium"/>
                <a:ea typeface="Helvetica Neue Medium"/>
                <a:cs typeface="Helvetica Neue Medium"/>
                <a:sym typeface="Helvetica Neue Medium"/>
              </a:defRPr>
            </a:lvl1pPr>
          </a:lstStyle>
          <a:p>
            <a:pPr/>
            <a:r>
              <a:t>CNRS press release: https://www.in2p3.cnrs.fr/fr/cnrsinfo/lexperience-t2k-redemarre-avec-un-detecteur-proche-ameliore</a:t>
            </a:r>
          </a:p>
        </p:txBody>
      </p:sp>
      <p:sp>
        <p:nvSpPr>
          <p:cNvPr id="576" name="Successful beam upgrade"/>
          <p:cNvSpPr txBox="1"/>
          <p:nvPr/>
        </p:nvSpPr>
        <p:spPr>
          <a:xfrm>
            <a:off x="16592402" y="9151107"/>
            <a:ext cx="10477362" cy="6545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500">
                <a:solidFill>
                  <a:schemeClr val="accent1">
                    <a:hueOff val="114395"/>
                    <a:lumOff val="-24975"/>
                  </a:schemeClr>
                </a:solidFill>
                <a:latin typeface="+mn-lt"/>
                <a:ea typeface="+mn-ea"/>
                <a:cs typeface="+mn-cs"/>
                <a:sym typeface="Chalkboard"/>
              </a:defRPr>
            </a:lvl1pPr>
          </a:lstStyle>
          <a:p>
            <a:pPr/>
            <a:r>
              <a:t>Successful beam upgrade</a:t>
            </a:r>
          </a:p>
        </p:txBody>
      </p:sp>
      <p:pic>
        <p:nvPicPr>
          <p:cNvPr id="577" name="Screenshot 2024-01-31 at 10.01.06.png" descr="Screenshot 2024-01-31 at 10.01.06.png"/>
          <p:cNvPicPr>
            <a:picLocks noChangeAspect="1"/>
          </p:cNvPicPr>
          <p:nvPr/>
        </p:nvPicPr>
        <p:blipFill>
          <a:blip r:embed="rId4">
            <a:extLst/>
          </a:blip>
          <a:stretch>
            <a:fillRect/>
          </a:stretch>
        </p:blipFill>
        <p:spPr>
          <a:xfrm>
            <a:off x="18081556" y="9860425"/>
            <a:ext cx="1949174" cy="2583788"/>
          </a:xfrm>
          <a:prstGeom prst="rect">
            <a:avLst/>
          </a:prstGeom>
          <a:ln w="12700">
            <a:miter lim="400000"/>
          </a:ln>
        </p:spPr>
      </p:pic>
      <p:pic>
        <p:nvPicPr>
          <p:cNvPr id="578" name="pasted-movie.png" descr="pasted-movie.png"/>
          <p:cNvPicPr>
            <a:picLocks noChangeAspect="1"/>
          </p:cNvPicPr>
          <p:nvPr/>
        </p:nvPicPr>
        <p:blipFill>
          <a:blip r:embed="rId5">
            <a:extLst/>
          </a:blip>
          <a:srcRect l="27777" t="18688" r="27065" b="18667"/>
          <a:stretch>
            <a:fillRect/>
          </a:stretch>
        </p:blipFill>
        <p:spPr>
          <a:xfrm>
            <a:off x="18436096" y="10860081"/>
            <a:ext cx="1011838" cy="1403694"/>
          </a:xfrm>
          <a:custGeom>
            <a:avLst/>
            <a:gdLst/>
            <a:ahLst/>
            <a:cxnLst>
              <a:cxn ang="0">
                <a:pos x="wd2" y="hd2"/>
              </a:cxn>
              <a:cxn ang="5400000">
                <a:pos x="wd2" y="hd2"/>
              </a:cxn>
              <a:cxn ang="10800000">
                <a:pos x="wd2" y="hd2"/>
              </a:cxn>
              <a:cxn ang="16200000">
                <a:pos x="wd2" y="hd2"/>
              </a:cxn>
            </a:cxnLst>
            <a:rect l="0" t="0" r="r" b="b"/>
            <a:pathLst>
              <a:path w="21589" h="19683" fill="norm" stroke="1" extrusionOk="0">
                <a:moveTo>
                  <a:pt x="9281" y="0"/>
                </a:moveTo>
                <a:lnTo>
                  <a:pt x="8798" y="1185"/>
                </a:lnTo>
                <a:cubicBezTo>
                  <a:pt x="8715" y="1391"/>
                  <a:pt x="8506" y="1702"/>
                  <a:pt x="8214" y="2076"/>
                </a:cubicBezTo>
                <a:cubicBezTo>
                  <a:pt x="7682" y="3073"/>
                  <a:pt x="6707" y="4094"/>
                  <a:pt x="5149" y="5326"/>
                </a:cubicBezTo>
                <a:cubicBezTo>
                  <a:pt x="4804" y="5653"/>
                  <a:pt x="4465" y="5980"/>
                  <a:pt x="4107" y="6300"/>
                </a:cubicBezTo>
                <a:cubicBezTo>
                  <a:pt x="672" y="9366"/>
                  <a:pt x="0" y="10391"/>
                  <a:pt x="0" y="12560"/>
                </a:cubicBezTo>
                <a:cubicBezTo>
                  <a:pt x="0" y="15763"/>
                  <a:pt x="1078" y="17138"/>
                  <a:pt x="4708" y="18593"/>
                </a:cubicBezTo>
                <a:cubicBezTo>
                  <a:pt x="12213" y="21600"/>
                  <a:pt x="21359" y="18008"/>
                  <a:pt x="21585" y="12415"/>
                </a:cubicBezTo>
                <a:cubicBezTo>
                  <a:pt x="21600" y="12043"/>
                  <a:pt x="21576" y="11658"/>
                  <a:pt x="21509" y="11269"/>
                </a:cubicBezTo>
                <a:cubicBezTo>
                  <a:pt x="21285" y="9977"/>
                  <a:pt x="20347" y="8279"/>
                  <a:pt x="19434" y="7490"/>
                </a:cubicBezTo>
                <a:cubicBezTo>
                  <a:pt x="18761" y="6909"/>
                  <a:pt x="18378" y="6601"/>
                  <a:pt x="18189" y="6528"/>
                </a:cubicBezTo>
                <a:cubicBezTo>
                  <a:pt x="18211" y="6638"/>
                  <a:pt x="18226" y="6898"/>
                  <a:pt x="18232" y="7218"/>
                </a:cubicBezTo>
                <a:cubicBezTo>
                  <a:pt x="18238" y="7235"/>
                  <a:pt x="18242" y="7244"/>
                  <a:pt x="18249" y="7262"/>
                </a:cubicBezTo>
                <a:cubicBezTo>
                  <a:pt x="18369" y="7572"/>
                  <a:pt x="18333" y="7902"/>
                  <a:pt x="18189" y="8219"/>
                </a:cubicBezTo>
                <a:cubicBezTo>
                  <a:pt x="18124" y="8629"/>
                  <a:pt x="17973" y="8883"/>
                  <a:pt x="17647" y="9210"/>
                </a:cubicBezTo>
                <a:cubicBezTo>
                  <a:pt x="16930" y="9930"/>
                  <a:pt x="15642" y="10095"/>
                  <a:pt x="14836" y="9566"/>
                </a:cubicBezTo>
                <a:cubicBezTo>
                  <a:pt x="14223" y="9164"/>
                  <a:pt x="14015" y="8643"/>
                  <a:pt x="14065" y="7657"/>
                </a:cubicBezTo>
                <a:cubicBezTo>
                  <a:pt x="14075" y="7466"/>
                  <a:pt x="14076" y="7334"/>
                  <a:pt x="14082" y="7168"/>
                </a:cubicBezTo>
                <a:cubicBezTo>
                  <a:pt x="14014" y="6897"/>
                  <a:pt x="13939" y="6630"/>
                  <a:pt x="13888" y="6344"/>
                </a:cubicBezTo>
                <a:cubicBezTo>
                  <a:pt x="13640" y="4969"/>
                  <a:pt x="12802" y="3248"/>
                  <a:pt x="11889" y="2131"/>
                </a:cubicBezTo>
                <a:cubicBezTo>
                  <a:pt x="11165" y="1426"/>
                  <a:pt x="10286" y="702"/>
                  <a:pt x="9289" y="6"/>
                </a:cubicBezTo>
                <a:lnTo>
                  <a:pt x="9281" y="0"/>
                </a:lnTo>
                <a:close/>
              </a:path>
            </a:pathLst>
          </a:custGeom>
          <a:ln w="12700">
            <a:miter lim="400000"/>
          </a:ln>
        </p:spPr>
      </p:pic>
      <p:sp>
        <p:nvSpPr>
          <p:cNvPr id="579" name="Big milestone because there is no more fire at JPARC"/>
          <p:cNvSpPr txBox="1"/>
          <p:nvPr/>
        </p:nvSpPr>
        <p:spPr>
          <a:xfrm>
            <a:off x="12167990" y="12492759"/>
            <a:ext cx="11220505" cy="6670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600">
                <a:solidFill>
                  <a:schemeClr val="accent1">
                    <a:hueOff val="114395"/>
                    <a:lumOff val="-24975"/>
                  </a:schemeClr>
                </a:solidFill>
                <a:latin typeface="+mn-lt"/>
                <a:ea typeface="+mn-ea"/>
                <a:cs typeface="+mn-cs"/>
                <a:sym typeface="Chalkboard"/>
              </a:defRPr>
            </a:pPr>
            <a:r>
              <a:t>Big milestone because </a:t>
            </a:r>
            <a:r>
              <a:rPr>
                <a:solidFill>
                  <a:schemeClr val="accent5">
                    <a:lumOff val="-29866"/>
                  </a:schemeClr>
                </a:solidFill>
              </a:rPr>
              <a:t>there is no more fire at JPARC</a:t>
            </a:r>
          </a:p>
        </p:txBody>
      </p:sp>
      <p:sp>
        <p:nvSpPr>
          <p:cNvPr id="580" name="Line"/>
          <p:cNvSpPr/>
          <p:nvPr/>
        </p:nvSpPr>
        <p:spPr>
          <a:xfrm flipV="1">
            <a:off x="18307015" y="11071456"/>
            <a:ext cx="1270001" cy="1270001"/>
          </a:xfrm>
          <a:prstGeom prst="line">
            <a:avLst/>
          </a:prstGeom>
          <a:ln w="114300">
            <a:solidFill>
              <a:srgbClr val="000000"/>
            </a:solidFill>
            <a:miter lim="400000"/>
          </a:ln>
        </p:spPr>
        <p:txBody>
          <a:bodyPr lIns="50800" tIns="50800" rIns="50800" bIns="50800" anchor="ctr"/>
          <a:lstStyle/>
          <a:p>
            <a:pPr/>
          </a:p>
        </p:txBody>
      </p:sp>
      <p:sp>
        <p:nvSpPr>
          <p:cNvPr id="581" name="Line"/>
          <p:cNvSpPr/>
          <p:nvPr/>
        </p:nvSpPr>
        <p:spPr>
          <a:xfrm flipH="1" flipV="1">
            <a:off x="18434015" y="11234513"/>
            <a:ext cx="1016000" cy="1016001"/>
          </a:xfrm>
          <a:prstGeom prst="line">
            <a:avLst/>
          </a:prstGeom>
          <a:ln w="114300">
            <a:solidFill>
              <a:srgbClr val="000000"/>
            </a:solidFill>
            <a:miter lim="400000"/>
          </a:ln>
        </p:spPr>
        <p:txBody>
          <a:bodyPr lIns="50800" tIns="50800" rIns="50800" bIns="50800" anchor="ctr"/>
          <a:lstStyle/>
          <a:p>
            <a:pPr/>
          </a:p>
        </p:txBody>
      </p:sp>
      <p:pic>
        <p:nvPicPr>
          <p:cNvPr id="582" name="pasted-movie.png" descr="pasted-movie.png"/>
          <p:cNvPicPr>
            <a:picLocks noChangeAspect="1"/>
          </p:cNvPicPr>
          <p:nvPr/>
        </p:nvPicPr>
        <p:blipFill>
          <a:blip r:embed="rId6">
            <a:extLst/>
          </a:blip>
          <a:stretch>
            <a:fillRect/>
          </a:stretch>
        </p:blipFill>
        <p:spPr>
          <a:xfrm>
            <a:off x="753104" y="2429218"/>
            <a:ext cx="10937703" cy="5239489"/>
          </a:xfrm>
          <a:prstGeom prst="rect">
            <a:avLst/>
          </a:prstGeom>
          <a:ln w="12700">
            <a:miter lim="400000"/>
          </a:ln>
        </p:spPr>
      </p:pic>
      <p:sp>
        <p:nvSpPr>
          <p:cNvPr id="583"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584" name="Text"/>
          <p:cNvSpPr txBox="1"/>
          <p:nvPr/>
        </p:nvSpPr>
        <p:spPr>
          <a:xfrm>
            <a:off x="22182440"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
        <p:nvSpPr>
          <p:cNvPr id="585" name="First neutrino events from un upgraded beam and detected with an upgraded detector!!!"/>
          <p:cNvSpPr txBox="1"/>
          <p:nvPr/>
        </p:nvSpPr>
        <p:spPr>
          <a:xfrm>
            <a:off x="778504" y="8161711"/>
            <a:ext cx="10477362" cy="22277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4400">
                <a:solidFill>
                  <a:schemeClr val="accent6">
                    <a:satOff val="-16844"/>
                    <a:lumOff val="-30747"/>
                  </a:schemeClr>
                </a:solidFill>
                <a:latin typeface="+mn-lt"/>
                <a:ea typeface="+mn-ea"/>
                <a:cs typeface="+mn-cs"/>
                <a:sym typeface="Chalkboard"/>
              </a:defRPr>
            </a:lvl1pPr>
          </a:lstStyle>
          <a:p>
            <a:pPr/>
            <a:r>
              <a:t>First neutrino events from un upgraded beam and detected with an upgraded detector!!!</a:t>
            </a:r>
          </a:p>
        </p:txBody>
      </p:sp>
      <p:sp>
        <p:nvSpPr>
          <p:cNvPr id="586" name="These was a missing TPC, it was installed with missing Super-FGD electronic later in April 2024"/>
          <p:cNvSpPr txBox="1"/>
          <p:nvPr/>
        </p:nvSpPr>
        <p:spPr>
          <a:xfrm>
            <a:off x="806169" y="10882507"/>
            <a:ext cx="10609768" cy="1620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These was a missing TPC, it was installed with missing Super-FGD electronic later in April 2024</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Left frame"/>
          <p:cNvSpPr txBox="1"/>
          <p:nvPr/>
        </p:nvSpPr>
        <p:spPr>
          <a:xfrm>
            <a:off x="2535001" y="12453195"/>
            <a:ext cx="1560577" cy="5557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400">
              <a:lnSpc>
                <a:spcPct val="90000"/>
              </a:lnSpc>
              <a:defRPr>
                <a:solidFill>
                  <a:srgbClr val="FFFFFF"/>
                </a:solidFill>
                <a:latin typeface="Canela Text Regular"/>
                <a:ea typeface="Canela Text Regular"/>
                <a:cs typeface="Canela Text Regular"/>
                <a:sym typeface="Canela Text Regular"/>
              </a:defRPr>
            </a:lvl1pPr>
          </a:lstStyle>
          <a:p>
            <a:pPr/>
            <a:r>
              <a:t>Left frame</a:t>
            </a:r>
          </a:p>
        </p:txBody>
      </p:sp>
      <p:pic>
        <p:nvPicPr>
          <p:cNvPr id="589" name="IMG_7485.jpeg" descr="IMG_7485.jpeg"/>
          <p:cNvPicPr>
            <a:picLocks noChangeAspect="1"/>
          </p:cNvPicPr>
          <p:nvPr/>
        </p:nvPicPr>
        <p:blipFill>
          <a:blip r:embed="rId2">
            <a:extLst/>
          </a:blip>
          <a:stretch>
            <a:fillRect/>
          </a:stretch>
        </p:blipFill>
        <p:spPr>
          <a:xfrm>
            <a:off x="16198606" y="2795389"/>
            <a:ext cx="6739627" cy="8986168"/>
          </a:xfrm>
          <a:prstGeom prst="rect">
            <a:avLst/>
          </a:prstGeom>
          <a:ln w="12700">
            <a:miter lim="400000"/>
          </a:ln>
        </p:spPr>
      </p:pic>
      <p:pic>
        <p:nvPicPr>
          <p:cNvPr id="590" name="IMG_7484.jpeg" descr="IMG_7484.jpeg"/>
          <p:cNvPicPr>
            <a:picLocks noChangeAspect="1"/>
          </p:cNvPicPr>
          <p:nvPr/>
        </p:nvPicPr>
        <p:blipFill>
          <a:blip r:embed="rId3">
            <a:extLst/>
          </a:blip>
          <a:stretch>
            <a:fillRect/>
          </a:stretch>
        </p:blipFill>
        <p:spPr>
          <a:xfrm>
            <a:off x="9390614" y="2811786"/>
            <a:ext cx="5602772" cy="4202080"/>
          </a:xfrm>
          <a:prstGeom prst="rect">
            <a:avLst/>
          </a:prstGeom>
          <a:ln w="12700">
            <a:miter lim="400000"/>
          </a:ln>
        </p:spPr>
      </p:pic>
      <p:sp>
        <p:nvSpPr>
          <p:cNvPr id="591" name="After the installation, there were many things to be done:…"/>
          <p:cNvSpPr txBox="1"/>
          <p:nvPr>
            <p:ph type="body" sz="quarter" idx="1"/>
          </p:nvPr>
        </p:nvSpPr>
        <p:spPr>
          <a:xfrm>
            <a:off x="512965" y="4370443"/>
            <a:ext cx="8487709" cy="4975114"/>
          </a:xfrm>
          <a:prstGeom prst="rect">
            <a:avLst/>
          </a:prstGeom>
        </p:spPr>
        <p:txBody>
          <a:bodyPr anchor="ctr"/>
          <a:lstStyle/>
          <a:p>
            <a:pPr marL="2849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After the installation, there were many things to be done:</a:t>
            </a:r>
          </a:p>
          <a:p>
            <a:pPr lvl="1" marL="8310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Got the SFGD running stably</a:t>
            </a:r>
          </a:p>
          <a:p>
            <a:pPr lvl="1" marL="8310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Slow control and calibration</a:t>
            </a:r>
          </a:p>
          <a:p>
            <a:pPr lvl="1" marL="8310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Check all channels to study gain and dead channels. </a:t>
            </a:r>
          </a:p>
          <a:p>
            <a:pPr lvl="1" marL="8310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Complete the software analysis chain</a:t>
            </a:r>
          </a:p>
          <a:p>
            <a:pPr lvl="1" marL="8310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Stability studies</a:t>
            </a:r>
          </a:p>
        </p:txBody>
      </p:sp>
      <p:sp>
        <p:nvSpPr>
          <p:cNvPr id="592" name="Munoz-san installing electronic cables"/>
          <p:cNvSpPr txBox="1"/>
          <p:nvPr/>
        </p:nvSpPr>
        <p:spPr>
          <a:xfrm>
            <a:off x="15732205" y="12058247"/>
            <a:ext cx="7672429"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Munoz-san installing electronic cables</a:t>
            </a:r>
          </a:p>
        </p:txBody>
      </p:sp>
      <p:sp>
        <p:nvSpPr>
          <p:cNvPr id="593" name="SuperFGD is under a very active period with many people involved"/>
          <p:cNvSpPr txBox="1"/>
          <p:nvPr/>
        </p:nvSpPr>
        <p:spPr>
          <a:xfrm>
            <a:off x="8355786" y="9388585"/>
            <a:ext cx="7672428" cy="1112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5">
                    <a:lumOff val="-29866"/>
                  </a:schemeClr>
                </a:solidFill>
                <a:latin typeface="+mn-lt"/>
                <a:ea typeface="+mn-ea"/>
                <a:cs typeface="+mn-cs"/>
                <a:sym typeface="Chalkboard"/>
              </a:defRPr>
            </a:lvl1pPr>
          </a:lstStyle>
          <a:p>
            <a:pPr/>
            <a:r>
              <a:t>SuperFGD is under a very active period with many people involved</a:t>
            </a:r>
          </a:p>
        </p:txBody>
      </p:sp>
      <p:sp>
        <p:nvSpPr>
          <p:cNvPr id="594" name="Title 1"/>
          <p:cNvSpPr txBox="1"/>
          <p:nvPr/>
        </p:nvSpPr>
        <p:spPr>
          <a:xfrm>
            <a:off x="585389" y="-171877"/>
            <a:ext cx="23213222"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After the installation</a:t>
            </a:r>
          </a:p>
        </p:txBody>
      </p:sp>
      <p:sp>
        <p:nvSpPr>
          <p:cNvPr id="595"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596" name="Text"/>
          <p:cNvSpPr txBox="1"/>
          <p:nvPr/>
        </p:nvSpPr>
        <p:spPr>
          <a:xfrm>
            <a:off x="22182440"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Title 1"/>
          <p:cNvSpPr txBox="1"/>
          <p:nvPr/>
        </p:nvSpPr>
        <p:spPr>
          <a:xfrm>
            <a:off x="585389" y="23884"/>
            <a:ext cx="23213222"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Calibration (High Gain)</a:t>
            </a:r>
          </a:p>
        </p:txBody>
      </p:sp>
      <p:sp>
        <p:nvSpPr>
          <p:cNvPr id="599"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600" name="Text"/>
          <p:cNvSpPr txBox="1"/>
          <p:nvPr/>
        </p:nvSpPr>
        <p:spPr>
          <a:xfrm>
            <a:off x="22182440"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
        <p:nvSpPr>
          <p:cNvPr id="601" name="Many procedures for calibration have been established: baseline/threshold tunings, High Gain/ pedestal calibration, High Voltage tuning."/>
          <p:cNvSpPr txBox="1"/>
          <p:nvPr/>
        </p:nvSpPr>
        <p:spPr>
          <a:xfrm>
            <a:off x="1002305" y="2266469"/>
            <a:ext cx="21834648" cy="1112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Many procedures for calibration have been established: baseline/threshold tunings, High Gain/ pedestal calibration, High Voltage tuning. </a:t>
            </a:r>
          </a:p>
        </p:txBody>
      </p:sp>
      <p:pic>
        <p:nvPicPr>
          <p:cNvPr id="602" name="Screenshot 2024-05-22 at 11.32.55.png" descr="Screenshot 2024-05-22 at 11.32.55.png"/>
          <p:cNvPicPr>
            <a:picLocks noChangeAspect="1"/>
          </p:cNvPicPr>
          <p:nvPr/>
        </p:nvPicPr>
        <p:blipFill>
          <a:blip r:embed="rId2">
            <a:extLst/>
          </a:blip>
          <a:stretch>
            <a:fillRect/>
          </a:stretch>
        </p:blipFill>
        <p:spPr>
          <a:xfrm>
            <a:off x="3474128" y="3791688"/>
            <a:ext cx="16891001" cy="778510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Road to cp violation discovery"/>
          <p:cNvSpPr txBox="1"/>
          <p:nvPr>
            <p:ph type="title"/>
          </p:nvPr>
        </p:nvSpPr>
        <p:spPr>
          <a:xfrm>
            <a:off x="3860931" y="28401"/>
            <a:ext cx="17311211" cy="2295627"/>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Road to cp violation discovery</a:t>
            </a:r>
          </a:p>
        </p:txBody>
      </p:sp>
      <p:sp>
        <p:nvSpPr>
          <p:cNvPr id="269" name="For T2K oscillation analysis 2022: over a total systematic uncertainty of 5.2% (  appearance in neutrino mode), mainly comes from neutrino interaction processes.…"/>
          <p:cNvSpPr txBox="1"/>
          <p:nvPr>
            <p:ph type="body" sz="half" idx="1"/>
          </p:nvPr>
        </p:nvSpPr>
        <p:spPr>
          <a:xfrm>
            <a:off x="13527575" y="2809845"/>
            <a:ext cx="10329824" cy="6648849"/>
          </a:xfrm>
          <a:prstGeom prst="rect">
            <a:avLst/>
          </a:prstGeom>
        </p:spPr>
        <p:txBody>
          <a:bodyPr anchor="ctr"/>
          <a:lstStyle/>
          <a:p>
            <a:pPr marL="284921" indent="-284921">
              <a:lnSpc>
                <a:spcPct val="100000"/>
              </a:lnSpc>
              <a:spcBef>
                <a:spcPts val="0"/>
              </a:spcBef>
              <a:buSzPct val="75000"/>
              <a:defRPr sz="3500">
                <a:solidFill>
                  <a:schemeClr val="accent1">
                    <a:hueOff val="114395"/>
                    <a:lumOff val="-24975"/>
                  </a:schemeClr>
                </a:solidFill>
                <a:latin typeface="+mn-lt"/>
                <a:ea typeface="+mn-ea"/>
                <a:cs typeface="+mn-cs"/>
                <a:sym typeface="Chalkboard"/>
              </a:defRPr>
            </a:pPr>
            <a:r>
              <a:t>For T2K oscillation analysis 2022: over a </a:t>
            </a:r>
            <a:r>
              <a:rPr>
                <a:solidFill>
                  <a:schemeClr val="accent5">
                    <a:lumOff val="-29866"/>
                  </a:schemeClr>
                </a:solidFill>
              </a:rPr>
              <a:t>total systematic uncertainty of 5.2%</a:t>
            </a:r>
            <a:r>
              <a:t> (</a:t>
            </a:r>
            <a14:m>
              <m:oMath>
                <m:sSub>
                  <m:e>
                    <m:r>
                      <a:rPr xmlns:a="http://schemas.openxmlformats.org/drawingml/2006/main" sz="4100" i="1">
                        <a:solidFill>
                          <a:srgbClr val="004C7F"/>
                        </a:solidFill>
                        <a:latin typeface="Cambria Math" panose="02040503050406030204" pitchFamily="18" charset="0"/>
                      </a:rPr>
                      <m:t>ν</m:t>
                    </m:r>
                  </m:e>
                  <m:sub>
                    <m:r>
                      <a:rPr xmlns:a="http://schemas.openxmlformats.org/drawingml/2006/main" sz="4100" i="1">
                        <a:solidFill>
                          <a:srgbClr val="004C7F"/>
                        </a:solidFill>
                        <a:latin typeface="Cambria Math" panose="02040503050406030204" pitchFamily="18" charset="0"/>
                      </a:rPr>
                      <m:t>e</m:t>
                    </m:r>
                  </m:sub>
                </m:sSub>
              </m:oMath>
            </a14:m>
            <a:r>
              <a:t> appearance in neutrino mode), mainly comes from </a:t>
            </a:r>
            <a:r>
              <a:rPr>
                <a:solidFill>
                  <a:schemeClr val="accent5">
                    <a:lumOff val="-29866"/>
                  </a:schemeClr>
                </a:solidFill>
              </a:rPr>
              <a:t>neutrino interaction</a:t>
            </a:r>
            <a:r>
              <a:t> processes.</a:t>
            </a:r>
          </a:p>
          <a:p>
            <a:pPr marL="284921" indent="-284921">
              <a:lnSpc>
                <a:spcPct val="100000"/>
              </a:lnSpc>
              <a:spcBef>
                <a:spcPts val="0"/>
              </a:spcBef>
              <a:buSzPct val="75000"/>
              <a:defRPr sz="3500">
                <a:solidFill>
                  <a:schemeClr val="accent1">
                    <a:hueOff val="114395"/>
                    <a:lumOff val="-24975"/>
                  </a:schemeClr>
                </a:solidFill>
                <a:latin typeface="+mn-lt"/>
                <a:ea typeface="+mn-ea"/>
                <a:cs typeface="+mn-cs"/>
                <a:sym typeface="Chalkboard"/>
              </a:defRPr>
            </a:pPr>
          </a:p>
          <a:p>
            <a:pPr marL="284921" indent="-284921">
              <a:lnSpc>
                <a:spcPct val="100000"/>
              </a:lnSpc>
              <a:spcBef>
                <a:spcPts val="0"/>
              </a:spcBef>
              <a:buSzPct val="75000"/>
              <a:defRPr sz="3500">
                <a:solidFill>
                  <a:schemeClr val="accent1">
                    <a:hueOff val="114395"/>
                    <a:lumOff val="-24975"/>
                  </a:schemeClr>
                </a:solidFill>
                <a:latin typeface="+mn-lt"/>
                <a:ea typeface="+mn-ea"/>
                <a:cs typeface="+mn-cs"/>
                <a:sym typeface="Chalkboard"/>
              </a:defRPr>
            </a:pPr>
            <a:r>
              <a:t>Today, statistic is dominant, but this will become a problem soon.</a:t>
            </a:r>
            <a:br/>
          </a:p>
        </p:txBody>
      </p:sp>
      <p:sp>
        <p:nvSpPr>
          <p:cNvPr id="270"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271" name="Text"/>
          <p:cNvSpPr txBox="1"/>
          <p:nvPr/>
        </p:nvSpPr>
        <p:spPr>
          <a:xfrm>
            <a:off x="22326982" y="12939149"/>
            <a:ext cx="484664"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
        <p:nvSpPr>
          <p:cNvPr id="272" name="To be ready for Hyper Kamiokande era, we started the second phase of T2K which contains Near detector upgrade: better constrain  -nucleus interactions and hence improve systematic uncertainties"/>
          <p:cNvSpPr txBox="1"/>
          <p:nvPr/>
        </p:nvSpPr>
        <p:spPr>
          <a:xfrm>
            <a:off x="408180" y="10946185"/>
            <a:ext cx="21656368" cy="13184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500">
                <a:solidFill>
                  <a:schemeClr val="accent1">
                    <a:hueOff val="114395"/>
                    <a:lumOff val="-24975"/>
                  </a:schemeClr>
                </a:solidFill>
                <a:latin typeface="+mn-lt"/>
                <a:ea typeface="+mn-ea"/>
                <a:cs typeface="+mn-cs"/>
                <a:sym typeface="Chalkboard"/>
              </a:defRPr>
            </a:pPr>
            <a:r>
              <a:t>To be ready for Hyper Kamiokande era, we started the second phase of T2K which contains</a:t>
            </a:r>
            <a:br/>
            <a:r>
              <a:rPr>
                <a:solidFill>
                  <a:schemeClr val="accent5">
                    <a:lumOff val="-29866"/>
                  </a:schemeClr>
                </a:solidFill>
              </a:rPr>
              <a:t>Near detector upgrade:</a:t>
            </a:r>
            <a:r>
              <a:t> better </a:t>
            </a:r>
            <a:r>
              <a:rPr>
                <a:solidFill>
                  <a:schemeClr val="accent5">
                    <a:lumOff val="-29866"/>
                  </a:schemeClr>
                </a:solidFill>
              </a:rPr>
              <a:t>constrain </a:t>
            </a:r>
            <a14:m>
              <m:oMath>
                <m:r>
                  <a:rPr xmlns:a="http://schemas.openxmlformats.org/drawingml/2006/main" sz="4100" i="1">
                    <a:solidFill>
                      <a:srgbClr val="B41700"/>
                    </a:solidFill>
                    <a:latin typeface="Cambria Math" panose="02040503050406030204" pitchFamily="18" charset="0"/>
                  </a:rPr>
                  <m:t>ν</m:t>
                </m:r>
              </m:oMath>
            </a14:m>
            <a:r>
              <a:rPr>
                <a:solidFill>
                  <a:schemeClr val="accent5">
                    <a:lumOff val="-29866"/>
                  </a:schemeClr>
                </a:solidFill>
              </a:rPr>
              <a:t>-nucleus interactions</a:t>
            </a:r>
            <a:r>
              <a:t> and hence </a:t>
            </a:r>
            <a:r>
              <a:rPr>
                <a:solidFill>
                  <a:schemeClr val="accent5">
                    <a:lumOff val="-29866"/>
                  </a:schemeClr>
                </a:solidFill>
              </a:rPr>
              <a:t>improve systematic uncertainties</a:t>
            </a:r>
            <a:endParaRPr>
              <a:solidFill>
                <a:srgbClr val="B51700"/>
              </a:solidFill>
            </a:endParaRPr>
          </a:p>
        </p:txBody>
      </p:sp>
      <p:pic>
        <p:nvPicPr>
          <p:cNvPr id="273" name="Screenshot 2024-01-30 at 17.53.24.png" descr="Screenshot 2024-01-30 at 17.53.24.png"/>
          <p:cNvPicPr>
            <a:picLocks noChangeAspect="1"/>
          </p:cNvPicPr>
          <p:nvPr/>
        </p:nvPicPr>
        <p:blipFill>
          <a:blip r:embed="rId2">
            <a:extLst/>
          </a:blip>
          <a:stretch>
            <a:fillRect/>
          </a:stretch>
        </p:blipFill>
        <p:spPr>
          <a:xfrm>
            <a:off x="1259547" y="3246324"/>
            <a:ext cx="11385849" cy="6268168"/>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Title 1"/>
          <p:cNvSpPr txBox="1"/>
          <p:nvPr/>
        </p:nvSpPr>
        <p:spPr>
          <a:xfrm>
            <a:off x="585389" y="23884"/>
            <a:ext cx="23213222"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Calibration (Low Gain)</a:t>
            </a:r>
          </a:p>
        </p:txBody>
      </p:sp>
      <p:sp>
        <p:nvSpPr>
          <p:cNvPr id="605"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606" name="Text"/>
          <p:cNvSpPr txBox="1"/>
          <p:nvPr/>
        </p:nvSpPr>
        <p:spPr>
          <a:xfrm>
            <a:off x="22182440"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
        <p:nvSpPr>
          <p:cNvPr id="607" name="Many procedures for calibration have been established: baseline/threshold tunings, High Gain/ pedestal calibration, High Voltage tuning, Low Gain calibration."/>
          <p:cNvSpPr txBox="1"/>
          <p:nvPr/>
        </p:nvSpPr>
        <p:spPr>
          <a:xfrm>
            <a:off x="1002305" y="2266469"/>
            <a:ext cx="21834648" cy="1112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Many procedures for calibration have been established: baseline/threshold tunings, High Gain/ pedestal calibration, High Voltage tuning, Low Gain calibration.</a:t>
            </a:r>
          </a:p>
        </p:txBody>
      </p:sp>
      <p:pic>
        <p:nvPicPr>
          <p:cNvPr id="608" name="Screenshot 2024-05-22 at 14.36.16.png" descr="Screenshot 2024-05-22 at 14.36.16.png"/>
          <p:cNvPicPr>
            <a:picLocks noChangeAspect="1"/>
          </p:cNvPicPr>
          <p:nvPr/>
        </p:nvPicPr>
        <p:blipFill>
          <a:blip r:embed="rId2">
            <a:extLst/>
          </a:blip>
          <a:stretch>
            <a:fillRect/>
          </a:stretch>
        </p:blipFill>
        <p:spPr>
          <a:xfrm>
            <a:off x="-82428" y="4430310"/>
            <a:ext cx="14862075" cy="6136787"/>
          </a:xfrm>
          <a:prstGeom prst="rect">
            <a:avLst/>
          </a:prstGeom>
          <a:ln w="12700">
            <a:miter lim="400000"/>
          </a:ln>
        </p:spPr>
      </p:pic>
      <p:sp>
        <p:nvSpPr>
          <p:cNvPr id="609" name="Work by L.Giannessi"/>
          <p:cNvSpPr txBox="1"/>
          <p:nvPr/>
        </p:nvSpPr>
        <p:spPr>
          <a:xfrm>
            <a:off x="10213905" y="11618725"/>
            <a:ext cx="3956190" cy="5851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Work by L.Giannessi</a:t>
            </a:r>
          </a:p>
        </p:txBody>
      </p:sp>
      <p:pic>
        <p:nvPicPr>
          <p:cNvPr id="610" name="Screenshot 2024-05-22 at 17.15.03.png" descr="Screenshot 2024-05-22 at 17.15.03.png"/>
          <p:cNvPicPr>
            <a:picLocks noChangeAspect="1"/>
          </p:cNvPicPr>
          <p:nvPr/>
        </p:nvPicPr>
        <p:blipFill>
          <a:blip r:embed="rId3">
            <a:extLst/>
          </a:blip>
          <a:stretch>
            <a:fillRect/>
          </a:stretch>
        </p:blipFill>
        <p:spPr>
          <a:xfrm>
            <a:off x="11615638" y="3806698"/>
            <a:ext cx="12620268" cy="7384011"/>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Title 1"/>
          <p:cNvSpPr txBox="1"/>
          <p:nvPr/>
        </p:nvSpPr>
        <p:spPr>
          <a:xfrm>
            <a:off x="585389" y="23884"/>
            <a:ext cx="23213222"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Stability studies</a:t>
            </a:r>
          </a:p>
        </p:txBody>
      </p:sp>
      <p:sp>
        <p:nvSpPr>
          <p:cNvPr id="613"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614" name="Text"/>
          <p:cNvSpPr txBox="1"/>
          <p:nvPr/>
        </p:nvSpPr>
        <p:spPr>
          <a:xfrm>
            <a:off x="22232679" y="12939149"/>
            <a:ext cx="673270"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
        <p:nvSpPr>
          <p:cNvPr id="615" name="Since this is a recently installed detector, many aspects must be taken care of to check its running stability. Many packages are under development for online monitor: timing monitor, hit rate stability, Light yield stability, Trigger rate stability."/>
          <p:cNvSpPr txBox="1"/>
          <p:nvPr/>
        </p:nvSpPr>
        <p:spPr>
          <a:xfrm>
            <a:off x="1002305" y="2012469"/>
            <a:ext cx="21834648" cy="1620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Since this is a recently installed detector, many aspects must be taken care of to check its running stability. Many packages are under development for online monitor: timing monitor, hit rate stability, Light yield stability, Trigger rate stability. </a:t>
            </a:r>
          </a:p>
        </p:txBody>
      </p:sp>
      <p:pic>
        <p:nvPicPr>
          <p:cNvPr id="616" name="Screenshot 2024-05-13 at 18.06.00.png" descr="Screenshot 2024-05-13 at 18.06.00.png"/>
          <p:cNvPicPr>
            <a:picLocks noChangeAspect="1"/>
          </p:cNvPicPr>
          <p:nvPr/>
        </p:nvPicPr>
        <p:blipFill>
          <a:blip r:embed="rId2">
            <a:extLst/>
          </a:blip>
          <a:stretch>
            <a:fillRect/>
          </a:stretch>
        </p:blipFill>
        <p:spPr>
          <a:xfrm>
            <a:off x="5666375" y="3465890"/>
            <a:ext cx="13051250" cy="9456698"/>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SuperFGD full installation (March 2024)"/>
          <p:cNvSpPr txBox="1"/>
          <p:nvPr>
            <p:ph type="title"/>
          </p:nvPr>
        </p:nvSpPr>
        <p:spPr>
          <a:prstGeom prst="rect">
            <a:avLst/>
          </a:prstGeom>
        </p:spPr>
        <p:txBody>
          <a:bodyPr/>
          <a:lstStyle/>
          <a:p>
            <a:pPr/>
            <a:r>
              <a:t>SuperFGD full installation (March 2024)</a:t>
            </a:r>
          </a:p>
        </p:txBody>
      </p:sp>
      <p:pic>
        <p:nvPicPr>
          <p:cNvPr id="619" name="Screenshot 2024-05-22 at 15.58.26.png" descr="Screenshot 2024-05-22 at 15.58.26.png"/>
          <p:cNvPicPr>
            <a:picLocks noChangeAspect="1"/>
          </p:cNvPicPr>
          <p:nvPr/>
        </p:nvPicPr>
        <p:blipFill>
          <a:blip r:embed="rId2">
            <a:extLst/>
          </a:blip>
          <a:stretch>
            <a:fillRect/>
          </a:stretch>
        </p:blipFill>
        <p:spPr>
          <a:xfrm>
            <a:off x="1206500" y="3099405"/>
            <a:ext cx="21971001" cy="6203068"/>
          </a:xfrm>
          <a:prstGeom prst="rect">
            <a:avLst/>
          </a:prstGeom>
          <a:ln w="12700">
            <a:miter lim="400000"/>
          </a:ln>
        </p:spPr>
      </p:pic>
      <p:sp>
        <p:nvSpPr>
          <p:cNvPr id="620" name="In March 2024, SuperFGD was fully installed with all the OCB and FEB boards"/>
          <p:cNvSpPr txBox="1"/>
          <p:nvPr/>
        </p:nvSpPr>
        <p:spPr>
          <a:xfrm>
            <a:off x="1274677" y="9887429"/>
            <a:ext cx="21834648"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In March 2024, SuperFGD was fully installed with all the OCB and FEB boards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SuperFGD full installation"/>
          <p:cNvSpPr txBox="1"/>
          <p:nvPr>
            <p:ph type="title"/>
          </p:nvPr>
        </p:nvSpPr>
        <p:spPr>
          <a:prstGeom prst="rect">
            <a:avLst/>
          </a:prstGeom>
        </p:spPr>
        <p:txBody>
          <a:bodyPr/>
          <a:lstStyle/>
          <a:p>
            <a:pPr/>
            <a:r>
              <a:t>SuperFGD full installation</a:t>
            </a:r>
          </a:p>
        </p:txBody>
      </p:sp>
      <p:pic>
        <p:nvPicPr>
          <p:cNvPr id="623" name="Screenshot 2024-05-22 at 17.18.07.png" descr="Screenshot 2024-05-22 at 17.18.07.png"/>
          <p:cNvPicPr>
            <a:picLocks noChangeAspect="1"/>
          </p:cNvPicPr>
          <p:nvPr/>
        </p:nvPicPr>
        <p:blipFill>
          <a:blip r:embed="rId2">
            <a:extLst/>
          </a:blip>
          <a:stretch>
            <a:fillRect/>
          </a:stretch>
        </p:blipFill>
        <p:spPr>
          <a:xfrm>
            <a:off x="1254703" y="5152637"/>
            <a:ext cx="22744043" cy="7664889"/>
          </a:xfrm>
          <a:prstGeom prst="rect">
            <a:avLst/>
          </a:prstGeom>
          <a:ln w="12700">
            <a:miter lim="400000"/>
          </a:ln>
        </p:spPr>
      </p:pic>
      <p:sp>
        <p:nvSpPr>
          <p:cNvPr id="624" name="Full hit map of SuperFGD is available. Super FGD is ready for the next beam run"/>
          <p:cNvSpPr txBox="1"/>
          <p:nvPr/>
        </p:nvSpPr>
        <p:spPr>
          <a:xfrm>
            <a:off x="2036677" y="3537429"/>
            <a:ext cx="21834648" cy="604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Full hit map of SuperFGD is available. Super FGD is ready for the next beam run</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ND280 upgrade installation complete (last week)"/>
          <p:cNvSpPr txBox="1"/>
          <p:nvPr>
            <p:ph type="title"/>
          </p:nvPr>
        </p:nvSpPr>
        <p:spPr>
          <a:xfrm>
            <a:off x="977900" y="427981"/>
            <a:ext cx="21971000" cy="1434949"/>
          </a:xfrm>
          <a:prstGeom prst="rect">
            <a:avLst/>
          </a:prstGeom>
        </p:spPr>
        <p:txBody>
          <a:bodyPr/>
          <a:lstStyle/>
          <a:p>
            <a:pPr/>
            <a:r>
              <a:t>ND280 upgrade installation complete (last week)</a:t>
            </a:r>
          </a:p>
        </p:txBody>
      </p:sp>
      <p:sp>
        <p:nvSpPr>
          <p:cNvPr id="627" name="In 25th April 2024, Top High-angle TPC was installed…"/>
          <p:cNvSpPr txBox="1"/>
          <p:nvPr/>
        </p:nvSpPr>
        <p:spPr>
          <a:xfrm>
            <a:off x="2062077" y="11868629"/>
            <a:ext cx="21834648" cy="1112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200">
                <a:solidFill>
                  <a:schemeClr val="accent1">
                    <a:hueOff val="114395"/>
                    <a:lumOff val="-24975"/>
                  </a:schemeClr>
                </a:solidFill>
                <a:latin typeface="+mn-lt"/>
                <a:ea typeface="+mn-ea"/>
                <a:cs typeface="+mn-cs"/>
                <a:sym typeface="Chalkboard"/>
              </a:defRPr>
            </a:pPr>
            <a:r>
              <a:t>In 25th April 2024, Top High-angle TPC was installed</a:t>
            </a:r>
          </a:p>
          <a:p>
            <a:pPr algn="just">
              <a:defRPr sz="3200">
                <a:solidFill>
                  <a:schemeClr val="accent1">
                    <a:hueOff val="114395"/>
                    <a:lumOff val="-24975"/>
                  </a:schemeClr>
                </a:solidFill>
                <a:latin typeface="+mn-lt"/>
                <a:ea typeface="+mn-ea"/>
                <a:cs typeface="+mn-cs"/>
                <a:sym typeface="Chalkboard"/>
              </a:defRPr>
            </a:pPr>
            <a:r>
              <a:t>Last week, all the TOF modules were installed =&gt; </a:t>
            </a:r>
            <a:r>
              <a:rPr>
                <a:solidFill>
                  <a:schemeClr val="accent5">
                    <a:lumOff val="-29866"/>
                  </a:schemeClr>
                </a:solidFill>
              </a:rPr>
              <a:t>Upgraded T2K near detector: Mission complete!!!</a:t>
            </a:r>
          </a:p>
        </p:txBody>
      </p:sp>
      <p:pic>
        <p:nvPicPr>
          <p:cNvPr id="628" name="Screenshot 2024-05-22 at 10.53.29.png" descr="Screenshot 2024-05-22 at 10.53.29.png"/>
          <p:cNvPicPr>
            <a:picLocks noChangeAspect="1"/>
          </p:cNvPicPr>
          <p:nvPr/>
        </p:nvPicPr>
        <p:blipFill>
          <a:blip r:embed="rId2">
            <a:extLst/>
          </a:blip>
          <a:stretch>
            <a:fillRect/>
          </a:stretch>
        </p:blipFill>
        <p:spPr>
          <a:xfrm>
            <a:off x="1746669" y="2753879"/>
            <a:ext cx="11673200" cy="8731801"/>
          </a:xfrm>
          <a:prstGeom prst="rect">
            <a:avLst/>
          </a:prstGeom>
          <a:ln w="12700">
            <a:miter lim="400000"/>
          </a:ln>
        </p:spPr>
      </p:pic>
      <p:pic>
        <p:nvPicPr>
          <p:cNvPr id="629" name="Screenshot 2024-05-22 at 16.09.34.png" descr="Screenshot 2024-05-22 at 16.09.34.png"/>
          <p:cNvPicPr>
            <a:picLocks noChangeAspect="1"/>
          </p:cNvPicPr>
          <p:nvPr/>
        </p:nvPicPr>
        <p:blipFill>
          <a:blip r:embed="rId3">
            <a:extLst/>
          </a:blip>
          <a:stretch>
            <a:fillRect/>
          </a:stretch>
        </p:blipFill>
        <p:spPr>
          <a:xfrm>
            <a:off x="15509875" y="2761357"/>
            <a:ext cx="6541166" cy="8716846"/>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Title 1"/>
          <p:cNvSpPr txBox="1"/>
          <p:nvPr/>
        </p:nvSpPr>
        <p:spPr>
          <a:xfrm>
            <a:off x="874527" y="-1516"/>
            <a:ext cx="23213221"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Super FGD expected performance</a:t>
            </a:r>
          </a:p>
        </p:txBody>
      </p:sp>
      <p:sp>
        <p:nvSpPr>
          <p:cNvPr id="632" name="4  coverage (isotropic)"/>
          <p:cNvSpPr txBox="1"/>
          <p:nvPr>
            <p:ph type="body" sz="quarter" idx="4294967295"/>
          </p:nvPr>
        </p:nvSpPr>
        <p:spPr>
          <a:xfrm>
            <a:off x="2588735" y="4537698"/>
            <a:ext cx="8564369" cy="1969671"/>
          </a:xfrm>
          <a:prstGeom prst="rect">
            <a:avLst/>
          </a:prstGeom>
        </p:spPr>
        <p:txBody>
          <a:bodyPr anchor="ctr"/>
          <a:lstStyle/>
          <a:p>
            <a:pPr marL="284921" indent="-284921" algn="just">
              <a:lnSpc>
                <a:spcPct val="100000"/>
              </a:lnSpc>
              <a:spcBef>
                <a:spcPts val="0"/>
              </a:spcBef>
              <a:buSzPct val="75000"/>
              <a:defRPr sz="3700">
                <a:solidFill>
                  <a:schemeClr val="accent5">
                    <a:lumOff val="-29866"/>
                  </a:schemeClr>
                </a:solidFill>
                <a:latin typeface="+mn-lt"/>
                <a:ea typeface="+mn-ea"/>
                <a:cs typeface="+mn-cs"/>
                <a:sym typeface="Chalkboard"/>
              </a:defRPr>
            </a:pPr>
            <a:r>
              <a:t>4</a:t>
            </a:r>
            <a14:m>
              <m:oMath>
                <m:r>
                  <a:rPr xmlns:a="http://schemas.openxmlformats.org/drawingml/2006/main" sz="4300" i="1">
                    <a:solidFill>
                      <a:srgbClr val="B41700"/>
                    </a:solidFill>
                    <a:latin typeface="Cambria Math" panose="02040503050406030204" pitchFamily="18" charset="0"/>
                  </a:rPr>
                  <m:t>π</m:t>
                </m:r>
              </m:oMath>
            </a14:m>
            <a:r>
              <a:t> coverage (isotropic)</a:t>
            </a:r>
            <a:endParaRPr>
              <a:solidFill>
                <a:srgbClr val="B51700"/>
              </a:solidFill>
            </a:endParaRPr>
          </a:p>
        </p:txBody>
      </p:sp>
      <p:pic>
        <p:nvPicPr>
          <p:cNvPr id="633" name="efficiency_muon.png" descr="efficiency_muon.png"/>
          <p:cNvPicPr>
            <a:picLocks noChangeAspect="1"/>
          </p:cNvPicPr>
          <p:nvPr/>
        </p:nvPicPr>
        <p:blipFill>
          <a:blip r:embed="rId2">
            <a:extLst/>
          </a:blip>
          <a:stretch>
            <a:fillRect/>
          </a:stretch>
        </p:blipFill>
        <p:spPr>
          <a:xfrm>
            <a:off x="12294561" y="3117605"/>
            <a:ext cx="11156480" cy="6798779"/>
          </a:xfrm>
          <a:prstGeom prst="rect">
            <a:avLst/>
          </a:prstGeom>
          <a:ln w="12700">
            <a:miter lim="400000"/>
          </a:ln>
        </p:spPr>
      </p:pic>
      <p:sp>
        <p:nvSpPr>
          <p:cNvPr id="634"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635" name="Text"/>
          <p:cNvSpPr txBox="1"/>
          <p:nvPr/>
        </p:nvSpPr>
        <p:spPr>
          <a:xfrm>
            <a:off x="22182440"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Title 1"/>
          <p:cNvSpPr txBox="1"/>
          <p:nvPr/>
        </p:nvSpPr>
        <p:spPr>
          <a:xfrm>
            <a:off x="874527" y="-1516"/>
            <a:ext cx="23213221"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Super FGD expected performance</a:t>
            </a:r>
          </a:p>
        </p:txBody>
      </p:sp>
      <p:sp>
        <p:nvSpPr>
          <p:cNvPr id="638" name="4  coverage (isotropic)…"/>
          <p:cNvSpPr txBox="1"/>
          <p:nvPr>
            <p:ph type="body" sz="quarter" idx="4294967295"/>
          </p:nvPr>
        </p:nvSpPr>
        <p:spPr>
          <a:xfrm>
            <a:off x="2443863" y="3456551"/>
            <a:ext cx="8564368" cy="5332939"/>
          </a:xfrm>
          <a:prstGeom prst="rect">
            <a:avLst/>
          </a:prstGeom>
        </p:spPr>
        <p:txBody>
          <a:bodyPr anchor="ctr"/>
          <a:lstStyle/>
          <a:p>
            <a:pPr marL="284921" indent="-284921" algn="just">
              <a:lnSpc>
                <a:spcPct val="100000"/>
              </a:lnSpc>
              <a:spcBef>
                <a:spcPts val="0"/>
              </a:spcBef>
              <a:buSzPct val="75000"/>
              <a:defRPr sz="3700">
                <a:solidFill>
                  <a:schemeClr val="accent5">
                    <a:lumOff val="-29866"/>
                  </a:schemeClr>
                </a:solidFill>
                <a:latin typeface="+mn-lt"/>
                <a:ea typeface="+mn-ea"/>
                <a:cs typeface="+mn-cs"/>
                <a:sym typeface="Chalkboard"/>
              </a:defRPr>
            </a:pPr>
            <a:r>
              <a:t>4</a:t>
            </a:r>
            <a14:m>
              <m:oMath>
                <m:r>
                  <a:rPr xmlns:a="http://schemas.openxmlformats.org/drawingml/2006/main" sz="4300" i="1">
                    <a:solidFill>
                      <a:srgbClr val="B41700"/>
                    </a:solidFill>
                    <a:latin typeface="Cambria Math" panose="02040503050406030204" pitchFamily="18" charset="0"/>
                  </a:rPr>
                  <m:t>π</m:t>
                </m:r>
              </m:oMath>
            </a14:m>
            <a:r>
              <a:t> coverage (isotropic)</a:t>
            </a:r>
          </a:p>
          <a:p>
            <a:pPr marL="284921" indent="-284921" algn="just">
              <a:lnSpc>
                <a:spcPct val="100000"/>
              </a:lnSpc>
              <a:spcBef>
                <a:spcPts val="0"/>
              </a:spcBef>
              <a:buSzPct val="75000"/>
              <a:defRPr sz="3700">
                <a:solidFill>
                  <a:schemeClr val="accent1">
                    <a:hueOff val="114395"/>
                    <a:lumOff val="-24975"/>
                  </a:schemeClr>
                </a:solidFill>
                <a:latin typeface="+mn-lt"/>
                <a:ea typeface="+mn-ea"/>
                <a:cs typeface="+mn-cs"/>
                <a:sym typeface="Chalkboard"/>
              </a:defRPr>
            </a:pPr>
            <a:r>
              <a:rPr>
                <a:solidFill>
                  <a:schemeClr val="accent5">
                    <a:lumOff val="-29866"/>
                  </a:schemeClr>
                </a:solidFill>
              </a:rPr>
              <a:t>Lower proton momentum</a:t>
            </a:r>
            <a:r>
              <a:t> threshold (</a:t>
            </a:r>
            <a:r>
              <a:rPr>
                <a:solidFill>
                  <a:schemeClr val="accent5">
                    <a:lumOff val="-29866"/>
                  </a:schemeClr>
                </a:solidFill>
              </a:rPr>
              <a:t>300MeV/c</a:t>
            </a:r>
            <a:r>
              <a:t>)</a:t>
            </a:r>
          </a:p>
        </p:txBody>
      </p:sp>
      <p:pic>
        <p:nvPicPr>
          <p:cNvPr id="639" name="Screenshot 2023-07-25 at 16.45.50.png" descr="Screenshot 2023-07-25 at 16.45.50.png"/>
          <p:cNvPicPr>
            <a:picLocks noChangeAspect="1"/>
          </p:cNvPicPr>
          <p:nvPr/>
        </p:nvPicPr>
        <p:blipFill>
          <a:blip r:embed="rId2">
            <a:extLst/>
          </a:blip>
          <a:stretch>
            <a:fillRect/>
          </a:stretch>
        </p:blipFill>
        <p:spPr>
          <a:xfrm>
            <a:off x="12289603" y="3135149"/>
            <a:ext cx="10086191" cy="7445702"/>
          </a:xfrm>
          <a:prstGeom prst="rect">
            <a:avLst/>
          </a:prstGeom>
          <a:ln w="12700">
            <a:miter lim="400000"/>
          </a:ln>
        </p:spPr>
      </p:pic>
      <p:sp>
        <p:nvSpPr>
          <p:cNvPr id="640"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641" name="Text"/>
          <p:cNvSpPr txBox="1"/>
          <p:nvPr/>
        </p:nvSpPr>
        <p:spPr>
          <a:xfrm>
            <a:off x="22182440"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Title 1"/>
          <p:cNvSpPr txBox="1"/>
          <p:nvPr/>
        </p:nvSpPr>
        <p:spPr>
          <a:xfrm>
            <a:off x="874527" y="-1516"/>
            <a:ext cx="23213221"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Super FGD expected performance</a:t>
            </a:r>
          </a:p>
        </p:txBody>
      </p:sp>
      <p:sp>
        <p:nvSpPr>
          <p:cNvPr id="644" name="4  coverage (isotropic)…"/>
          <p:cNvSpPr txBox="1"/>
          <p:nvPr>
            <p:ph type="body" sz="quarter" idx="4294967295"/>
          </p:nvPr>
        </p:nvSpPr>
        <p:spPr>
          <a:xfrm>
            <a:off x="1006300" y="4525574"/>
            <a:ext cx="8564369" cy="5332939"/>
          </a:xfrm>
          <a:prstGeom prst="rect">
            <a:avLst/>
          </a:prstGeom>
        </p:spPr>
        <p:txBody>
          <a:bodyPr anchor="ctr"/>
          <a:lstStyle/>
          <a:p>
            <a:pPr marL="284921" indent="-284921" algn="just">
              <a:lnSpc>
                <a:spcPct val="100000"/>
              </a:lnSpc>
              <a:spcBef>
                <a:spcPts val="0"/>
              </a:spcBef>
              <a:buSzPct val="75000"/>
              <a:defRPr sz="3700">
                <a:solidFill>
                  <a:schemeClr val="accent5">
                    <a:lumOff val="-29866"/>
                  </a:schemeClr>
                </a:solidFill>
                <a:latin typeface="+mn-lt"/>
                <a:ea typeface="+mn-ea"/>
                <a:cs typeface="+mn-cs"/>
                <a:sym typeface="Chalkboard"/>
              </a:defRPr>
            </a:pPr>
            <a:r>
              <a:t>4</a:t>
            </a:r>
            <a14:m>
              <m:oMath>
                <m:r>
                  <a:rPr xmlns:a="http://schemas.openxmlformats.org/drawingml/2006/main" sz="4300" i="1">
                    <a:solidFill>
                      <a:srgbClr val="B41700"/>
                    </a:solidFill>
                    <a:latin typeface="Cambria Math" panose="02040503050406030204" pitchFamily="18" charset="0"/>
                  </a:rPr>
                  <m:t>π</m:t>
                </m:r>
              </m:oMath>
            </a14:m>
            <a:r>
              <a:t> coverage (isotropic)</a:t>
            </a:r>
          </a:p>
          <a:p>
            <a:pPr marL="284921" indent="-284921" algn="just">
              <a:lnSpc>
                <a:spcPct val="100000"/>
              </a:lnSpc>
              <a:spcBef>
                <a:spcPts val="0"/>
              </a:spcBef>
              <a:buSzPct val="75000"/>
              <a:defRPr sz="3700">
                <a:solidFill>
                  <a:schemeClr val="accent1">
                    <a:hueOff val="114395"/>
                    <a:lumOff val="-24975"/>
                  </a:schemeClr>
                </a:solidFill>
                <a:latin typeface="+mn-lt"/>
                <a:ea typeface="+mn-ea"/>
                <a:cs typeface="+mn-cs"/>
                <a:sym typeface="Chalkboard"/>
              </a:defRPr>
            </a:pPr>
            <a:r>
              <a:rPr>
                <a:solidFill>
                  <a:schemeClr val="accent5">
                    <a:lumOff val="-29866"/>
                  </a:schemeClr>
                </a:solidFill>
              </a:rPr>
              <a:t>Lower proton momentum</a:t>
            </a:r>
            <a:r>
              <a:t> threshold (</a:t>
            </a:r>
            <a:r>
              <a:rPr>
                <a:solidFill>
                  <a:schemeClr val="accent5">
                    <a:lumOff val="-29866"/>
                  </a:schemeClr>
                </a:solidFill>
              </a:rPr>
              <a:t>300MeV/c</a:t>
            </a:r>
            <a:r>
              <a:t>)</a:t>
            </a:r>
          </a:p>
          <a:p>
            <a:pPr marL="284921" indent="-284921" algn="just">
              <a:lnSpc>
                <a:spcPct val="100000"/>
              </a:lnSpc>
              <a:spcBef>
                <a:spcPts val="0"/>
              </a:spcBef>
              <a:buSzPct val="75000"/>
              <a:defRPr sz="3700">
                <a:solidFill>
                  <a:schemeClr val="accent1">
                    <a:hueOff val="114395"/>
                    <a:lumOff val="-24975"/>
                  </a:schemeClr>
                </a:solidFill>
                <a:latin typeface="+mn-lt"/>
                <a:ea typeface="+mn-ea"/>
                <a:cs typeface="+mn-cs"/>
                <a:sym typeface="Chalkboard"/>
              </a:defRPr>
            </a:pPr>
            <a:r>
              <a:rPr>
                <a:solidFill>
                  <a:schemeClr val="accent5">
                    <a:lumOff val="-29866"/>
                  </a:schemeClr>
                </a:solidFill>
              </a:rPr>
              <a:t>Neutron kinematics</a:t>
            </a:r>
            <a:r>
              <a:t> reconstruction by time of flight technique (0.6 ns time resolution)</a:t>
            </a:r>
          </a:p>
        </p:txBody>
      </p:sp>
      <p:pic>
        <p:nvPicPr>
          <p:cNvPr id="645" name="Screenshot 2021-02-09 at 19.26.24.png" descr="Screenshot 2021-02-09 at 19.26.24.png"/>
          <p:cNvPicPr>
            <a:picLocks noChangeAspect="1"/>
          </p:cNvPicPr>
          <p:nvPr/>
        </p:nvPicPr>
        <p:blipFill>
          <a:blip r:embed="rId2">
            <a:extLst/>
          </a:blip>
          <a:stretch>
            <a:fillRect/>
          </a:stretch>
        </p:blipFill>
        <p:spPr>
          <a:xfrm>
            <a:off x="9510204" y="1790152"/>
            <a:ext cx="8171485" cy="5865019"/>
          </a:xfrm>
          <a:prstGeom prst="rect">
            <a:avLst/>
          </a:prstGeom>
          <a:ln w="12700">
            <a:miter lim="400000"/>
          </a:ln>
        </p:spPr>
      </p:pic>
      <p:sp>
        <p:nvSpPr>
          <p:cNvPr id="646" name="Neutron detection through time of flight technique"/>
          <p:cNvSpPr txBox="1"/>
          <p:nvPr/>
        </p:nvSpPr>
        <p:spPr>
          <a:xfrm>
            <a:off x="18103825" y="4826892"/>
            <a:ext cx="5062382" cy="9858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2800">
                <a:solidFill>
                  <a:schemeClr val="accent1">
                    <a:hueOff val="114395"/>
                    <a:lumOff val="-24975"/>
                  </a:schemeClr>
                </a:solidFill>
                <a:latin typeface="+mn-lt"/>
                <a:ea typeface="+mn-ea"/>
                <a:cs typeface="+mn-cs"/>
                <a:sym typeface="Chalkboard"/>
              </a:defRPr>
            </a:lvl1pPr>
          </a:lstStyle>
          <a:p>
            <a:pPr/>
            <a:r>
              <a:t>Neutron detection through time of flight technique</a:t>
            </a:r>
          </a:p>
        </p:txBody>
      </p:sp>
      <p:pic>
        <p:nvPicPr>
          <p:cNvPr id="647" name="Screenshot 2021-02-09 at 19.26.31.png" descr="Screenshot 2021-02-09 at 19.26.31.png"/>
          <p:cNvPicPr>
            <a:picLocks noChangeAspect="1"/>
          </p:cNvPicPr>
          <p:nvPr/>
        </p:nvPicPr>
        <p:blipFill>
          <a:blip r:embed="rId3">
            <a:extLst/>
          </a:blip>
          <a:stretch>
            <a:fillRect/>
          </a:stretch>
        </p:blipFill>
        <p:spPr>
          <a:xfrm>
            <a:off x="10192415" y="7705963"/>
            <a:ext cx="7691388" cy="5755342"/>
          </a:xfrm>
          <a:prstGeom prst="rect">
            <a:avLst/>
          </a:prstGeom>
          <a:ln w="12700">
            <a:miter lim="400000"/>
          </a:ln>
        </p:spPr>
      </p:pic>
      <p:sp>
        <p:nvSpPr>
          <p:cNvPr id="648" name="Neutron detection efficiency"/>
          <p:cNvSpPr txBox="1"/>
          <p:nvPr/>
        </p:nvSpPr>
        <p:spPr>
          <a:xfrm>
            <a:off x="18103825" y="9945578"/>
            <a:ext cx="5062382" cy="5413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2800">
                <a:solidFill>
                  <a:schemeClr val="accent1">
                    <a:hueOff val="114395"/>
                    <a:lumOff val="-24975"/>
                  </a:schemeClr>
                </a:solidFill>
                <a:latin typeface="+mn-lt"/>
                <a:ea typeface="+mn-ea"/>
                <a:cs typeface="+mn-cs"/>
                <a:sym typeface="Chalkboard"/>
              </a:defRPr>
            </a:lvl1pPr>
          </a:lstStyle>
          <a:p>
            <a:pPr/>
            <a:r>
              <a:t>Neutron detection efficiency</a:t>
            </a:r>
          </a:p>
        </p:txBody>
      </p:sp>
      <p:sp>
        <p:nvSpPr>
          <p:cNvPr id="649"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650" name="Text"/>
          <p:cNvSpPr txBox="1"/>
          <p:nvPr/>
        </p:nvSpPr>
        <p:spPr>
          <a:xfrm>
            <a:off x="22182440"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Title 1"/>
          <p:cNvSpPr txBox="1"/>
          <p:nvPr/>
        </p:nvSpPr>
        <p:spPr>
          <a:xfrm>
            <a:off x="874527" y="-1516"/>
            <a:ext cx="23213221"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Super FGD expected performance</a:t>
            </a:r>
          </a:p>
        </p:txBody>
      </p:sp>
      <p:sp>
        <p:nvSpPr>
          <p:cNvPr id="653" name="4  coverage (isotropic)…"/>
          <p:cNvSpPr txBox="1"/>
          <p:nvPr>
            <p:ph type="body" sz="quarter" idx="4294967295"/>
          </p:nvPr>
        </p:nvSpPr>
        <p:spPr>
          <a:xfrm>
            <a:off x="1623535" y="4116326"/>
            <a:ext cx="8564369" cy="5332940"/>
          </a:xfrm>
          <a:prstGeom prst="rect">
            <a:avLst/>
          </a:prstGeom>
        </p:spPr>
        <p:txBody>
          <a:bodyPr anchor="ctr"/>
          <a:lstStyle/>
          <a:p>
            <a:pPr marL="284921" indent="-284921" algn="just">
              <a:lnSpc>
                <a:spcPct val="100000"/>
              </a:lnSpc>
              <a:spcBef>
                <a:spcPts val="0"/>
              </a:spcBef>
              <a:buSzPct val="75000"/>
              <a:defRPr sz="3700">
                <a:solidFill>
                  <a:schemeClr val="accent5">
                    <a:lumOff val="-29866"/>
                  </a:schemeClr>
                </a:solidFill>
                <a:latin typeface="+mn-lt"/>
                <a:ea typeface="+mn-ea"/>
                <a:cs typeface="+mn-cs"/>
                <a:sym typeface="Chalkboard"/>
              </a:defRPr>
            </a:pPr>
            <a:r>
              <a:t>4</a:t>
            </a:r>
            <a14:m>
              <m:oMath>
                <m:r>
                  <a:rPr xmlns:a="http://schemas.openxmlformats.org/drawingml/2006/main" sz="4300" i="1">
                    <a:solidFill>
                      <a:srgbClr val="B41700"/>
                    </a:solidFill>
                    <a:latin typeface="Cambria Math" panose="02040503050406030204" pitchFamily="18" charset="0"/>
                  </a:rPr>
                  <m:t>π</m:t>
                </m:r>
              </m:oMath>
            </a14:m>
            <a:r>
              <a:t> coverage (isotropic)</a:t>
            </a:r>
          </a:p>
          <a:p>
            <a:pPr marL="284921" indent="-284921" algn="just">
              <a:lnSpc>
                <a:spcPct val="100000"/>
              </a:lnSpc>
              <a:spcBef>
                <a:spcPts val="0"/>
              </a:spcBef>
              <a:buSzPct val="75000"/>
              <a:defRPr sz="3700">
                <a:solidFill>
                  <a:schemeClr val="accent1">
                    <a:hueOff val="114395"/>
                    <a:lumOff val="-24975"/>
                  </a:schemeClr>
                </a:solidFill>
                <a:latin typeface="+mn-lt"/>
                <a:ea typeface="+mn-ea"/>
                <a:cs typeface="+mn-cs"/>
                <a:sym typeface="Chalkboard"/>
              </a:defRPr>
            </a:pPr>
            <a:r>
              <a:rPr>
                <a:solidFill>
                  <a:schemeClr val="accent5">
                    <a:lumOff val="-29866"/>
                  </a:schemeClr>
                </a:solidFill>
              </a:rPr>
              <a:t>Lower proton momentum</a:t>
            </a:r>
            <a:r>
              <a:t> threshold (</a:t>
            </a:r>
            <a:r>
              <a:rPr>
                <a:solidFill>
                  <a:schemeClr val="accent5">
                    <a:lumOff val="-29866"/>
                  </a:schemeClr>
                </a:solidFill>
              </a:rPr>
              <a:t>300MeV/c</a:t>
            </a:r>
            <a:r>
              <a:t>)</a:t>
            </a:r>
          </a:p>
          <a:p>
            <a:pPr marL="284921" indent="-284921" algn="just">
              <a:lnSpc>
                <a:spcPct val="100000"/>
              </a:lnSpc>
              <a:spcBef>
                <a:spcPts val="0"/>
              </a:spcBef>
              <a:buSzPct val="75000"/>
              <a:defRPr sz="3700">
                <a:solidFill>
                  <a:schemeClr val="accent1">
                    <a:hueOff val="114395"/>
                    <a:lumOff val="-24975"/>
                  </a:schemeClr>
                </a:solidFill>
                <a:latin typeface="+mn-lt"/>
                <a:ea typeface="+mn-ea"/>
                <a:cs typeface="+mn-cs"/>
                <a:sym typeface="Chalkboard"/>
              </a:defRPr>
            </a:pPr>
            <a:r>
              <a:rPr>
                <a:solidFill>
                  <a:schemeClr val="accent5">
                    <a:lumOff val="-29866"/>
                  </a:schemeClr>
                </a:solidFill>
              </a:rPr>
              <a:t>Neutron kinematics</a:t>
            </a:r>
            <a:r>
              <a:t> reconstruction by time of flight technique (0.6 ns time resolution)</a:t>
            </a:r>
          </a:p>
        </p:txBody>
      </p:sp>
      <p:pic>
        <p:nvPicPr>
          <p:cNvPr id="654" name="reco_CC0pi_Evis_Enu_QE.pdf" descr="reco_CC0pi_Evis_Enu_QE.pdf"/>
          <p:cNvPicPr>
            <a:picLocks noChangeAspect="1"/>
          </p:cNvPicPr>
          <p:nvPr/>
        </p:nvPicPr>
        <p:blipFill>
          <a:blip r:embed="rId2">
            <a:extLst/>
          </a:blip>
          <a:stretch>
            <a:fillRect/>
          </a:stretch>
        </p:blipFill>
        <p:spPr>
          <a:xfrm>
            <a:off x="12204625" y="2693037"/>
            <a:ext cx="11339332" cy="8179518"/>
          </a:xfrm>
          <a:prstGeom prst="rect">
            <a:avLst/>
          </a:prstGeom>
          <a:ln w="12700">
            <a:miter lim="400000"/>
          </a:ln>
        </p:spPr>
      </p:pic>
      <p:sp>
        <p:nvSpPr>
          <p:cNvPr id="655" name="Improved neutrino energy resolution with hadronic kinematic in addition"/>
          <p:cNvSpPr txBox="1"/>
          <p:nvPr/>
        </p:nvSpPr>
        <p:spPr>
          <a:xfrm>
            <a:off x="14511263" y="11230552"/>
            <a:ext cx="6833177" cy="9858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2800">
                <a:solidFill>
                  <a:schemeClr val="accent1">
                    <a:hueOff val="114395"/>
                    <a:lumOff val="-24975"/>
                  </a:schemeClr>
                </a:solidFill>
                <a:latin typeface="+mn-lt"/>
                <a:ea typeface="+mn-ea"/>
                <a:cs typeface="+mn-cs"/>
                <a:sym typeface="Chalkboard"/>
              </a:defRPr>
            </a:lvl1pPr>
          </a:lstStyle>
          <a:p>
            <a:pPr/>
            <a:r>
              <a:t>Improved neutrino energy resolution with hadronic kinematic in addition</a:t>
            </a:r>
          </a:p>
        </p:txBody>
      </p:sp>
      <p:sp>
        <p:nvSpPr>
          <p:cNvPr id="656"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657" name="Text"/>
          <p:cNvSpPr txBox="1"/>
          <p:nvPr/>
        </p:nvSpPr>
        <p:spPr>
          <a:xfrm>
            <a:off x="22182440"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9" name="all_vsPOT_dptEvis_nu_rebin22.pdf" descr="all_vsPOT_dptEvis_nu_rebin22.pdf"/>
          <p:cNvPicPr>
            <a:picLocks noChangeAspect="1"/>
          </p:cNvPicPr>
          <p:nvPr/>
        </p:nvPicPr>
        <p:blipFill>
          <a:blip r:embed="rId2">
            <a:extLst/>
          </a:blip>
          <a:stretch>
            <a:fillRect/>
          </a:stretch>
        </p:blipFill>
        <p:spPr>
          <a:xfrm>
            <a:off x="486655" y="2006182"/>
            <a:ext cx="8814168" cy="6000474"/>
          </a:xfrm>
          <a:prstGeom prst="rect">
            <a:avLst/>
          </a:prstGeom>
          <a:ln w="12700">
            <a:miter lim="400000"/>
          </a:ln>
        </p:spPr>
      </p:pic>
      <p:sp>
        <p:nvSpPr>
          <p:cNvPr id="660" name="Title 1"/>
          <p:cNvSpPr txBox="1"/>
          <p:nvPr/>
        </p:nvSpPr>
        <p:spPr>
          <a:xfrm>
            <a:off x="1492294" y="-333131"/>
            <a:ext cx="21399412"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Upgraded near detector ND280: performance</a:t>
            </a:r>
          </a:p>
        </p:txBody>
      </p:sp>
      <p:sp>
        <p:nvSpPr>
          <p:cNvPr id="661" name="At ultimate statistic, dramatic reduction on the uncertainties of all systematics parameters. These systematic play important role in neutrino energy reconstruction and thus on the oscillation analysis."/>
          <p:cNvSpPr txBox="1"/>
          <p:nvPr/>
        </p:nvSpPr>
        <p:spPr>
          <a:xfrm>
            <a:off x="753205" y="8587264"/>
            <a:ext cx="7654799" cy="34485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2438339">
              <a:defRPr sz="3500">
                <a:solidFill>
                  <a:schemeClr val="accent1">
                    <a:hueOff val="114395"/>
                    <a:lumOff val="-24975"/>
                  </a:schemeClr>
                </a:solidFill>
                <a:latin typeface="+mn-lt"/>
                <a:ea typeface="+mn-ea"/>
                <a:cs typeface="+mn-cs"/>
                <a:sym typeface="Chalkboard"/>
              </a:defRPr>
            </a:pPr>
            <a:r>
              <a:t>At ultimate statistic, </a:t>
            </a:r>
            <a:r>
              <a:rPr>
                <a:solidFill>
                  <a:schemeClr val="accent5">
                    <a:lumOff val="-29866"/>
                  </a:schemeClr>
                </a:solidFill>
              </a:rPr>
              <a:t>dramatic reduction</a:t>
            </a:r>
            <a:r>
              <a:t> on the uncertainties of </a:t>
            </a:r>
            <a:r>
              <a:rPr>
                <a:solidFill>
                  <a:schemeClr val="accent5">
                    <a:lumOff val="-29866"/>
                  </a:schemeClr>
                </a:solidFill>
              </a:rPr>
              <a:t>all systematics parameters</a:t>
            </a:r>
            <a:r>
              <a:t>. These systematic play important role in neutrino energy reconstruction and thus on the oscillation analysis.</a:t>
            </a:r>
          </a:p>
        </p:txBody>
      </p:sp>
      <p:sp>
        <p:nvSpPr>
          <p:cNvPr id="662" name="Phys. Rev. D 105, 032010"/>
          <p:cNvSpPr txBox="1"/>
          <p:nvPr/>
        </p:nvSpPr>
        <p:spPr>
          <a:xfrm>
            <a:off x="2991003" y="2424620"/>
            <a:ext cx="4164090" cy="510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500"/>
              </a:spcBef>
              <a:defRPr sz="2771" u="sng">
                <a:solidFill>
                  <a:srgbClr val="555555"/>
                </a:solidFill>
                <a:hlinkClick r:id="rId3" invalidUrl="" action="" tgtFrame="" tooltip="" history="1" highlightClick="0" endSnd="0"/>
              </a:defRPr>
            </a:lvl1pPr>
          </a:lstStyle>
          <a:p>
            <a:pPr>
              <a:defRPr u="none"/>
            </a:pPr>
            <a:r>
              <a:rPr u="sng">
                <a:hlinkClick r:id="rId3" invalidUrl="" action="" tgtFrame="" tooltip="" history="1" highlightClick="0" endSnd="0"/>
              </a:rPr>
              <a:t>Phys. Rev. D 105, 032010</a:t>
            </a:r>
          </a:p>
        </p:txBody>
      </p:sp>
      <p:sp>
        <p:nvSpPr>
          <p:cNvPr id="663"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664" name="Text"/>
          <p:cNvSpPr txBox="1"/>
          <p:nvPr/>
        </p:nvSpPr>
        <p:spPr>
          <a:xfrm>
            <a:off x="22182440"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pic>
        <p:nvPicPr>
          <p:cNvPr id="665" name="pasted-movie.png" descr="pasted-movie.png"/>
          <p:cNvPicPr>
            <a:picLocks noChangeAspect="1"/>
          </p:cNvPicPr>
          <p:nvPr/>
        </p:nvPicPr>
        <p:blipFill>
          <a:blip r:embed="rId4">
            <a:extLst/>
          </a:blip>
          <a:stretch>
            <a:fillRect/>
          </a:stretch>
        </p:blipFill>
        <p:spPr>
          <a:xfrm>
            <a:off x="10397449" y="2267227"/>
            <a:ext cx="6162648" cy="6000473"/>
          </a:xfrm>
          <a:prstGeom prst="rect">
            <a:avLst/>
          </a:prstGeom>
          <a:ln w="12700">
            <a:miter lim="400000"/>
          </a:ln>
        </p:spPr>
      </p:pic>
      <p:pic>
        <p:nvPicPr>
          <p:cNvPr id="666" name="pasted-movie.png" descr="pasted-movie.png"/>
          <p:cNvPicPr>
            <a:picLocks noChangeAspect="1"/>
          </p:cNvPicPr>
          <p:nvPr/>
        </p:nvPicPr>
        <p:blipFill>
          <a:blip r:embed="rId5">
            <a:extLst/>
          </a:blip>
          <a:stretch>
            <a:fillRect/>
          </a:stretch>
        </p:blipFill>
        <p:spPr>
          <a:xfrm>
            <a:off x="16760149" y="2186139"/>
            <a:ext cx="6162648" cy="6162649"/>
          </a:xfrm>
          <a:prstGeom prst="rect">
            <a:avLst/>
          </a:prstGeom>
          <a:ln w="12700">
            <a:miter lim="400000"/>
          </a:ln>
        </p:spPr>
      </p:pic>
      <p:pic>
        <p:nvPicPr>
          <p:cNvPr id="667" name="Screenshot 2024-02-01 at 12.17.09.png" descr="Screenshot 2024-02-01 at 12.17.09.png"/>
          <p:cNvPicPr>
            <a:picLocks noChangeAspect="1"/>
          </p:cNvPicPr>
          <p:nvPr/>
        </p:nvPicPr>
        <p:blipFill>
          <a:blip r:embed="rId6">
            <a:extLst/>
          </a:blip>
          <a:stretch>
            <a:fillRect/>
          </a:stretch>
        </p:blipFill>
        <p:spPr>
          <a:xfrm>
            <a:off x="7587187" y="1606549"/>
            <a:ext cx="1683884" cy="2170790"/>
          </a:xfrm>
          <a:prstGeom prst="rect">
            <a:avLst/>
          </a:prstGeom>
          <a:ln w="12700">
            <a:miter lim="400000"/>
          </a:ln>
        </p:spPr>
      </p:pic>
      <p:sp>
        <p:nvSpPr>
          <p:cNvPr id="668" name="Me"/>
          <p:cNvSpPr txBox="1"/>
          <p:nvPr/>
        </p:nvSpPr>
        <p:spPr>
          <a:xfrm>
            <a:off x="8720167" y="1582747"/>
            <a:ext cx="54346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r>
              <a:t>Me</a:t>
            </a:r>
          </a:p>
        </p:txBody>
      </p:sp>
      <p:sp>
        <p:nvSpPr>
          <p:cNvPr id="669" name="Line"/>
          <p:cNvSpPr/>
          <p:nvPr/>
        </p:nvSpPr>
        <p:spPr>
          <a:xfrm>
            <a:off x="11328400" y="8506927"/>
            <a:ext cx="648146" cy="1"/>
          </a:xfrm>
          <a:prstGeom prst="line">
            <a:avLst/>
          </a:prstGeom>
          <a:ln w="63500">
            <a:solidFill>
              <a:srgbClr val="F07368"/>
            </a:solidFill>
            <a:miter lim="400000"/>
          </a:ln>
        </p:spPr>
        <p:txBody>
          <a:bodyPr lIns="50800" tIns="50800" rIns="50800" bIns="50800" anchor="ctr"/>
          <a:lstStyle/>
          <a:p>
            <a:pPr/>
          </a:p>
        </p:txBody>
      </p:sp>
      <p:sp>
        <p:nvSpPr>
          <p:cNvPr id="670" name="Line"/>
          <p:cNvSpPr/>
          <p:nvPr/>
        </p:nvSpPr>
        <p:spPr>
          <a:xfrm>
            <a:off x="11328400" y="8964127"/>
            <a:ext cx="648146" cy="1"/>
          </a:xfrm>
          <a:prstGeom prst="line">
            <a:avLst/>
          </a:prstGeom>
          <a:ln w="63500">
            <a:solidFill>
              <a:srgbClr val="391DD4"/>
            </a:solidFill>
            <a:miter lim="400000"/>
          </a:ln>
        </p:spPr>
        <p:txBody>
          <a:bodyPr lIns="50800" tIns="50800" rIns="50800" bIns="50800" anchor="ctr"/>
          <a:lstStyle/>
          <a:p>
            <a:pPr/>
          </a:p>
        </p:txBody>
      </p:sp>
      <p:sp>
        <p:nvSpPr>
          <p:cNvPr id="671" name="Line"/>
          <p:cNvSpPr/>
          <p:nvPr/>
        </p:nvSpPr>
        <p:spPr>
          <a:xfrm>
            <a:off x="17868055" y="8564077"/>
            <a:ext cx="648146" cy="1"/>
          </a:xfrm>
          <a:prstGeom prst="line">
            <a:avLst/>
          </a:prstGeom>
          <a:ln w="63500">
            <a:solidFill>
              <a:srgbClr val="F07368"/>
            </a:solidFill>
            <a:miter lim="400000"/>
          </a:ln>
        </p:spPr>
        <p:txBody>
          <a:bodyPr lIns="50800" tIns="50800" rIns="50800" bIns="50800" anchor="ctr"/>
          <a:lstStyle/>
          <a:p>
            <a:pPr/>
          </a:p>
        </p:txBody>
      </p:sp>
      <p:sp>
        <p:nvSpPr>
          <p:cNvPr id="672" name="Line"/>
          <p:cNvSpPr/>
          <p:nvPr/>
        </p:nvSpPr>
        <p:spPr>
          <a:xfrm>
            <a:off x="17868055" y="8970477"/>
            <a:ext cx="648146" cy="1"/>
          </a:xfrm>
          <a:prstGeom prst="line">
            <a:avLst/>
          </a:prstGeom>
          <a:ln w="63500">
            <a:solidFill>
              <a:srgbClr val="391DD4"/>
            </a:solidFill>
            <a:miter lim="400000"/>
          </a:ln>
        </p:spPr>
        <p:txBody>
          <a:bodyPr lIns="50800" tIns="50800" rIns="50800" bIns="50800" anchor="ctr"/>
          <a:lstStyle/>
          <a:p>
            <a:pPr/>
          </a:p>
        </p:txBody>
      </p:sp>
      <p:sp>
        <p:nvSpPr>
          <p:cNvPr id="673" name="Line"/>
          <p:cNvSpPr/>
          <p:nvPr/>
        </p:nvSpPr>
        <p:spPr>
          <a:xfrm>
            <a:off x="17868055" y="9389577"/>
            <a:ext cx="648146" cy="1"/>
          </a:xfrm>
          <a:prstGeom prst="line">
            <a:avLst/>
          </a:prstGeom>
          <a:ln w="63500">
            <a:solidFill>
              <a:srgbClr val="85FB61"/>
            </a:solidFill>
            <a:miter lim="400000"/>
          </a:ln>
        </p:spPr>
        <p:txBody>
          <a:bodyPr lIns="50800" tIns="50800" rIns="50800" bIns="50800" anchor="ctr"/>
          <a:lstStyle/>
          <a:p>
            <a:pPr/>
          </a:p>
        </p:txBody>
      </p:sp>
      <p:sp>
        <p:nvSpPr>
          <p:cNvPr id="674" name="Post fit   resolution w/o SFGD"/>
          <p:cNvSpPr txBox="1"/>
          <p:nvPr/>
        </p:nvSpPr>
        <p:spPr>
          <a:xfrm>
            <a:off x="18536203" y="8261671"/>
            <a:ext cx="4405794" cy="5540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Post fit </a:t>
            </a:r>
            <a14:m>
              <m:oMath>
                <m:sSub>
                  <m:e>
                    <m:r>
                      <a:rPr xmlns:a="http://schemas.openxmlformats.org/drawingml/2006/main" sz="2850" i="1">
                        <a:solidFill>
                          <a:srgbClr val="5E5E5E"/>
                        </a:solidFill>
                        <a:latin typeface="Cambria Math" panose="02040503050406030204" pitchFamily="18" charset="0"/>
                      </a:rPr>
                      <m:t>E</m:t>
                    </m:r>
                  </m:e>
                  <m:sub>
                    <m:r>
                      <a:rPr xmlns:a="http://schemas.openxmlformats.org/drawingml/2006/main" sz="2850" i="1">
                        <a:solidFill>
                          <a:srgbClr val="5E5E5E"/>
                        </a:solidFill>
                        <a:latin typeface="Cambria Math" panose="02040503050406030204" pitchFamily="18" charset="0"/>
                      </a:rPr>
                      <m:t>ν</m:t>
                    </m:r>
                  </m:sub>
                </m:sSub>
              </m:oMath>
            </a14:m>
            <a:r>
              <a:t> resolution w/o SFGD</a:t>
            </a:r>
          </a:p>
        </p:txBody>
      </p:sp>
      <p:sp>
        <p:nvSpPr>
          <p:cNvPr id="675" name="Post fit   resolution w SFGD"/>
          <p:cNvSpPr txBox="1"/>
          <p:nvPr/>
        </p:nvSpPr>
        <p:spPr>
          <a:xfrm>
            <a:off x="18560129" y="8693471"/>
            <a:ext cx="4129341" cy="5540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Post fit </a:t>
            </a:r>
            <a14:m>
              <m:oMath>
                <m:sSub>
                  <m:e>
                    <m:r>
                      <a:rPr xmlns:a="http://schemas.openxmlformats.org/drawingml/2006/main" sz="2850" i="1">
                        <a:solidFill>
                          <a:srgbClr val="5E5E5E"/>
                        </a:solidFill>
                        <a:latin typeface="Cambria Math" panose="02040503050406030204" pitchFamily="18" charset="0"/>
                      </a:rPr>
                      <m:t>E</m:t>
                    </m:r>
                  </m:e>
                  <m:sub>
                    <m:r>
                      <a:rPr xmlns:a="http://schemas.openxmlformats.org/drawingml/2006/main" sz="2850" i="1">
                        <a:solidFill>
                          <a:srgbClr val="5E5E5E"/>
                        </a:solidFill>
                        <a:latin typeface="Cambria Math" panose="02040503050406030204" pitchFamily="18" charset="0"/>
                      </a:rPr>
                      <m:t>ν</m:t>
                    </m:r>
                  </m:sub>
                </m:sSub>
              </m:oMath>
            </a14:m>
            <a:r>
              <a:t> resolution w SFGD</a:t>
            </a:r>
          </a:p>
        </p:txBody>
      </p:sp>
      <p:sp>
        <p:nvSpPr>
          <p:cNvPr id="676" name="Post fit   resolution w SFGD +"/>
          <p:cNvSpPr txBox="1"/>
          <p:nvPr/>
        </p:nvSpPr>
        <p:spPr>
          <a:xfrm>
            <a:off x="18551831" y="9112571"/>
            <a:ext cx="4984138" cy="5540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Post fit </a:t>
            </a:r>
            <a14:m>
              <m:oMath>
                <m:sSub>
                  <m:e>
                    <m:r>
                      <a:rPr xmlns:a="http://schemas.openxmlformats.org/drawingml/2006/main" sz="2850" i="1">
                        <a:solidFill>
                          <a:srgbClr val="5E5E5E"/>
                        </a:solidFill>
                        <a:latin typeface="Cambria Math" panose="02040503050406030204" pitchFamily="18" charset="0"/>
                      </a:rPr>
                      <m:t>E</m:t>
                    </m:r>
                  </m:e>
                  <m:sub>
                    <m:r>
                      <a:rPr xmlns:a="http://schemas.openxmlformats.org/drawingml/2006/main" sz="2850" i="1">
                        <a:solidFill>
                          <a:srgbClr val="5E5E5E"/>
                        </a:solidFill>
                        <a:latin typeface="Cambria Math" panose="02040503050406030204" pitchFamily="18" charset="0"/>
                      </a:rPr>
                      <m:t>ν</m:t>
                    </m:r>
                  </m:sub>
                </m:sSub>
              </m:oMath>
            </a14:m>
            <a:r>
              <a:t> resolution w SFGD + </a:t>
            </a:r>
            <a14:m>
              <m:oMath>
                <m:sSub>
                  <m:e>
                    <m:r>
                      <a:rPr xmlns:a="http://schemas.openxmlformats.org/drawingml/2006/main" sz="2850" i="1">
                        <a:solidFill>
                          <a:srgbClr val="5E5E5E"/>
                        </a:solidFill>
                        <a:latin typeface="Cambria Math" panose="02040503050406030204" pitchFamily="18" charset="0"/>
                      </a:rPr>
                      <m:t>E</m:t>
                    </m:r>
                  </m:e>
                  <m:sub>
                    <m:r>
                      <a:rPr xmlns:a="http://schemas.openxmlformats.org/drawingml/2006/main" sz="2850" i="1">
                        <a:solidFill>
                          <a:srgbClr val="5E5E5E"/>
                        </a:solidFill>
                        <a:latin typeface="Cambria Math" panose="02040503050406030204" pitchFamily="18" charset="0"/>
                      </a:rPr>
                      <m:t>v</m:t>
                    </m:r>
                    <m:r>
                      <a:rPr xmlns:a="http://schemas.openxmlformats.org/drawingml/2006/main" sz="2850" i="1">
                        <a:solidFill>
                          <a:srgbClr val="5E5E5E"/>
                        </a:solidFill>
                        <a:latin typeface="Cambria Math" panose="02040503050406030204" pitchFamily="18" charset="0"/>
                      </a:rPr>
                      <m:t>i</m:t>
                    </m:r>
                    <m:r>
                      <a:rPr xmlns:a="http://schemas.openxmlformats.org/drawingml/2006/main" sz="2850" i="1">
                        <a:solidFill>
                          <a:srgbClr val="5E5E5E"/>
                        </a:solidFill>
                        <a:latin typeface="Cambria Math" panose="02040503050406030204" pitchFamily="18" charset="0"/>
                      </a:rPr>
                      <m:t>s</m:t>
                    </m:r>
                  </m:sub>
                </m:sSub>
              </m:oMath>
            </a14:m>
          </a:p>
        </p:txBody>
      </p:sp>
      <p:sp>
        <p:nvSpPr>
          <p:cNvPr id="677" name="Post fit   resolution w SFGD"/>
          <p:cNvSpPr txBox="1"/>
          <p:nvPr/>
        </p:nvSpPr>
        <p:spPr>
          <a:xfrm>
            <a:off x="12133929" y="8703777"/>
            <a:ext cx="4129341" cy="5540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Post fit </a:t>
            </a:r>
            <a14:m>
              <m:oMath>
                <m:sSub>
                  <m:e>
                    <m:r>
                      <a:rPr xmlns:a="http://schemas.openxmlformats.org/drawingml/2006/main" sz="2850" i="1">
                        <a:solidFill>
                          <a:srgbClr val="5E5E5E"/>
                        </a:solidFill>
                        <a:latin typeface="Cambria Math" panose="02040503050406030204" pitchFamily="18" charset="0"/>
                      </a:rPr>
                      <m:t>E</m:t>
                    </m:r>
                  </m:e>
                  <m:sub>
                    <m:r>
                      <a:rPr xmlns:a="http://schemas.openxmlformats.org/drawingml/2006/main" sz="2850" i="1">
                        <a:solidFill>
                          <a:srgbClr val="5E5E5E"/>
                        </a:solidFill>
                        <a:latin typeface="Cambria Math" panose="02040503050406030204" pitchFamily="18" charset="0"/>
                      </a:rPr>
                      <m:t>ν</m:t>
                    </m:r>
                  </m:sub>
                </m:sSub>
              </m:oMath>
            </a14:m>
            <a:r>
              <a:t> resolution w SFGD</a:t>
            </a:r>
          </a:p>
        </p:txBody>
      </p:sp>
      <p:sp>
        <p:nvSpPr>
          <p:cNvPr id="678" name="Pre-fit   resolution"/>
          <p:cNvSpPr txBox="1"/>
          <p:nvPr/>
        </p:nvSpPr>
        <p:spPr>
          <a:xfrm>
            <a:off x="12100864" y="8229921"/>
            <a:ext cx="2865336" cy="5540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Pre-fit </a:t>
            </a:r>
            <a14:m>
              <m:oMath>
                <m:sSub>
                  <m:e>
                    <m:r>
                      <a:rPr xmlns:a="http://schemas.openxmlformats.org/drawingml/2006/main" sz="2850" i="1">
                        <a:solidFill>
                          <a:srgbClr val="5E5E5E"/>
                        </a:solidFill>
                        <a:latin typeface="Cambria Math" panose="02040503050406030204" pitchFamily="18" charset="0"/>
                      </a:rPr>
                      <m:t>E</m:t>
                    </m:r>
                  </m:e>
                  <m:sub>
                    <m:r>
                      <a:rPr xmlns:a="http://schemas.openxmlformats.org/drawingml/2006/main" sz="2850" i="1">
                        <a:solidFill>
                          <a:srgbClr val="5E5E5E"/>
                        </a:solidFill>
                        <a:latin typeface="Cambria Math" panose="02040503050406030204" pitchFamily="18" charset="0"/>
                      </a:rPr>
                      <m:t>ν</m:t>
                    </m:r>
                  </m:sub>
                </m:sSub>
              </m:oMath>
            </a14:m>
            <a:r>
              <a:t> resolution </a:t>
            </a:r>
          </a:p>
        </p:txBody>
      </p:sp>
      <p:sp>
        <p:nvSpPr>
          <p:cNvPr id="679" name="GUNDAM fit results, the   resolution is improved with SFGD and becomes amazingly good with hadronic kinematic."/>
          <p:cNvSpPr txBox="1"/>
          <p:nvPr/>
        </p:nvSpPr>
        <p:spPr>
          <a:xfrm>
            <a:off x="10913205" y="9938810"/>
            <a:ext cx="11879434" cy="1877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2438339">
              <a:defRPr sz="3500">
                <a:solidFill>
                  <a:schemeClr val="accent1">
                    <a:hueOff val="114395"/>
                    <a:lumOff val="-24975"/>
                  </a:schemeClr>
                </a:solidFill>
                <a:latin typeface="+mn-lt"/>
                <a:ea typeface="+mn-ea"/>
                <a:cs typeface="+mn-cs"/>
                <a:sym typeface="Chalkboard"/>
              </a:defRPr>
            </a:pPr>
            <a:r>
              <a:t>GUNDAM fit results, the </a:t>
            </a:r>
            <a14:m>
              <m:oMath>
                <m:sSub>
                  <m:e>
                    <m:r>
                      <a:rPr xmlns:a="http://schemas.openxmlformats.org/drawingml/2006/main" sz="4100" i="1">
                        <a:solidFill>
                          <a:srgbClr val="004C7F"/>
                        </a:solidFill>
                        <a:latin typeface="Cambria Math" panose="02040503050406030204" pitchFamily="18" charset="0"/>
                      </a:rPr>
                      <m:t>E</m:t>
                    </m:r>
                  </m:e>
                  <m:sub>
                    <m:r>
                      <a:rPr xmlns:a="http://schemas.openxmlformats.org/drawingml/2006/main" sz="4100" i="1">
                        <a:solidFill>
                          <a:srgbClr val="004C7F"/>
                        </a:solidFill>
                        <a:latin typeface="Cambria Math" panose="02040503050406030204" pitchFamily="18" charset="0"/>
                      </a:rPr>
                      <m:t>ν</m:t>
                    </m:r>
                  </m:sub>
                </m:sSub>
              </m:oMath>
            </a14:m>
            <a:r>
              <a:t> resolution is improved with SFGD and becomes amazingly good with hadronic kinematic. </a:t>
            </a:r>
            <a:endParaRPr>
              <a:solidFill>
                <a:srgbClr val="004D80"/>
              </a:solidFill>
            </a:endParaRPr>
          </a:p>
        </p:txBody>
      </p:sp>
      <p:sp>
        <p:nvSpPr>
          <p:cNvPr id="680" name="2027 statistic"/>
          <p:cNvSpPr txBox="1"/>
          <p:nvPr/>
        </p:nvSpPr>
        <p:spPr>
          <a:xfrm>
            <a:off x="14401534" y="2591892"/>
            <a:ext cx="1932433"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2027 statistic</a:t>
            </a:r>
          </a:p>
        </p:txBody>
      </p:sp>
      <p:pic>
        <p:nvPicPr>
          <p:cNvPr id="681" name="Rectangle Rectangle" descr="Rectangle Rectangle"/>
          <p:cNvPicPr>
            <a:picLocks noChangeAspect="0"/>
          </p:cNvPicPr>
          <p:nvPr/>
        </p:nvPicPr>
        <p:blipFill>
          <a:blip r:embed="rId7">
            <a:extLst/>
          </a:blip>
          <a:stretch>
            <a:fillRect/>
          </a:stretch>
        </p:blipFill>
        <p:spPr>
          <a:xfrm>
            <a:off x="4387248" y="5174990"/>
            <a:ext cx="1683884" cy="554014"/>
          </a:xfrm>
          <a:prstGeom prst="rect">
            <a:avLst/>
          </a:prstGeom>
        </p:spPr>
      </p:pic>
      <p:sp>
        <p:nvSpPr>
          <p:cNvPr id="683" name="Total x-sec&amp;flux systematics at few % level"/>
          <p:cNvSpPr txBox="1"/>
          <p:nvPr/>
        </p:nvSpPr>
        <p:spPr>
          <a:xfrm>
            <a:off x="6413781" y="4717838"/>
            <a:ext cx="3031418" cy="1468318"/>
          </a:xfrm>
          <a:prstGeom prst="rect">
            <a:avLst/>
          </a:prstGeom>
          <a:solidFill>
            <a:srgbClr val="3D89F7"/>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2438339">
              <a:defRPr sz="2900">
                <a:solidFill>
                  <a:srgbClr val="FFFFFF"/>
                </a:solidFill>
                <a:latin typeface="+mn-lt"/>
                <a:ea typeface="+mn-ea"/>
                <a:cs typeface="+mn-cs"/>
                <a:sym typeface="Chalkboard"/>
              </a:defRPr>
            </a:lvl1pPr>
          </a:lstStyle>
          <a:p>
            <a:pPr/>
            <a:r>
              <a:t>Total x-sec&amp;flux systematics at few % level</a:t>
            </a:r>
          </a:p>
        </p:txBody>
      </p:sp>
      <p:pic>
        <p:nvPicPr>
          <p:cNvPr id="684" name="pasted-movie.png" descr="pasted-movie.png"/>
          <p:cNvPicPr>
            <a:picLocks noChangeAspect="1"/>
          </p:cNvPicPr>
          <p:nvPr/>
        </p:nvPicPr>
        <p:blipFill>
          <a:blip r:embed="rId8">
            <a:extLst/>
          </a:blip>
          <a:stretch>
            <a:fillRect/>
          </a:stretch>
        </p:blipFill>
        <p:spPr>
          <a:xfrm>
            <a:off x="21218089" y="1671041"/>
            <a:ext cx="2702449" cy="2874096"/>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T2K experiment: former Near detector (ND280)"/>
          <p:cNvSpPr txBox="1"/>
          <p:nvPr>
            <p:ph type="title"/>
          </p:nvPr>
        </p:nvSpPr>
        <p:spPr>
          <a:xfrm>
            <a:off x="1834594" y="-204716"/>
            <a:ext cx="22350594" cy="2295627"/>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T2K experiment: former Near detector (ND280)</a:t>
            </a:r>
          </a:p>
        </p:txBody>
      </p:sp>
      <p:sp>
        <p:nvSpPr>
          <p:cNvPr id="276" name="Near detector ND280 is designed to constrain the neutrino flux cross-section…"/>
          <p:cNvSpPr txBox="1"/>
          <p:nvPr>
            <p:ph type="body" sz="half" idx="1"/>
          </p:nvPr>
        </p:nvSpPr>
        <p:spPr>
          <a:xfrm>
            <a:off x="678486" y="1620437"/>
            <a:ext cx="22045896" cy="3504498"/>
          </a:xfrm>
          <a:prstGeom prst="rect">
            <a:avLst/>
          </a:prstGeom>
        </p:spPr>
        <p:txBody>
          <a:bodyPr anchor="ctr"/>
          <a:lstStyle/>
          <a:p>
            <a:pPr marL="284921" indent="-284921" algn="just">
              <a:lnSpc>
                <a:spcPct val="100000"/>
              </a:lnSpc>
              <a:spcBef>
                <a:spcPts val="0"/>
              </a:spcBef>
              <a:buSzPct val="75000"/>
              <a:defRPr sz="3800">
                <a:solidFill>
                  <a:schemeClr val="accent1">
                    <a:hueOff val="114395"/>
                    <a:lumOff val="-24975"/>
                  </a:schemeClr>
                </a:solidFill>
                <a:latin typeface="+mn-lt"/>
                <a:ea typeface="+mn-ea"/>
                <a:cs typeface="+mn-cs"/>
                <a:sym typeface="Chalkboard"/>
              </a:defRPr>
            </a:pPr>
            <a:r>
              <a:t>Near detector ND280 is designed to constrain the </a:t>
            </a:r>
            <a:r>
              <a:rPr>
                <a:solidFill>
                  <a:schemeClr val="accent5">
                    <a:lumOff val="-29866"/>
                  </a:schemeClr>
                </a:solidFill>
              </a:rPr>
              <a:t>neutrino flux</a:t>
            </a:r>
            <a14:m>
              <m:oMath>
                <m:r>
                  <a:rPr xmlns:a="http://schemas.openxmlformats.org/drawingml/2006/main" sz="4450" i="1">
                    <a:solidFill>
                      <a:srgbClr val="B41700"/>
                    </a:solidFill>
                    <a:latin typeface="Cambria Math" panose="02040503050406030204" pitchFamily="18" charset="0"/>
                  </a:rPr>
                  <m:t>⊗</m:t>
                </m:r>
              </m:oMath>
            </a14:m>
            <a:r>
              <a:rPr>
                <a:solidFill>
                  <a:schemeClr val="accent5">
                    <a:lumOff val="-29866"/>
                  </a:schemeClr>
                </a:solidFill>
              </a:rPr>
              <a:t>cross-section</a:t>
            </a:r>
            <a:endParaRPr>
              <a:solidFill>
                <a:schemeClr val="accent5">
                  <a:lumOff val="-29866"/>
                </a:schemeClr>
              </a:solidFill>
            </a:endParaRPr>
          </a:p>
          <a:p>
            <a:pPr marL="284921" indent="-284921" algn="just">
              <a:lnSpc>
                <a:spcPct val="100000"/>
              </a:lnSpc>
              <a:spcBef>
                <a:spcPts val="0"/>
              </a:spcBef>
              <a:buSzPct val="75000"/>
              <a:defRPr sz="3800">
                <a:solidFill>
                  <a:schemeClr val="accent1">
                    <a:hueOff val="114395"/>
                    <a:lumOff val="-24975"/>
                  </a:schemeClr>
                </a:solidFill>
                <a:latin typeface="+mn-lt"/>
                <a:ea typeface="+mn-ea"/>
                <a:cs typeface="+mn-cs"/>
                <a:sym typeface="Chalkboard"/>
              </a:defRPr>
            </a:pPr>
          </a:p>
          <a:p>
            <a:pPr marL="284921" indent="-284921" algn="just">
              <a:lnSpc>
                <a:spcPct val="100000"/>
              </a:lnSpc>
              <a:spcBef>
                <a:spcPts val="0"/>
              </a:spcBef>
              <a:buSzPct val="75000"/>
              <a:defRPr sz="3800">
                <a:solidFill>
                  <a:schemeClr val="accent1">
                    <a:hueOff val="114395"/>
                    <a:lumOff val="-24975"/>
                  </a:schemeClr>
                </a:solidFill>
                <a:latin typeface="+mn-lt"/>
                <a:ea typeface="+mn-ea"/>
                <a:cs typeface="+mn-cs"/>
                <a:sym typeface="Chalkboard"/>
              </a:defRPr>
            </a:pPr>
            <a:r>
              <a:t>The tracker includes 2 Fine Grained Detectors (FGD) and 3 Time Projection Chambers (TPC)</a:t>
            </a:r>
            <a:br/>
            <a:r>
              <a:t>=&gt; measure the momentum of charged particles and particle identification.</a:t>
            </a:r>
          </a:p>
        </p:txBody>
      </p:sp>
      <p:pic>
        <p:nvPicPr>
          <p:cNvPr id="277" name="Image" descr="Image"/>
          <p:cNvPicPr>
            <a:picLocks noChangeAspect="1"/>
          </p:cNvPicPr>
          <p:nvPr/>
        </p:nvPicPr>
        <p:blipFill>
          <a:blip r:embed="rId2">
            <a:extLst/>
          </a:blip>
          <a:stretch>
            <a:fillRect/>
          </a:stretch>
        </p:blipFill>
        <p:spPr>
          <a:xfrm>
            <a:off x="440492" y="4681005"/>
            <a:ext cx="9060424" cy="7995824"/>
          </a:xfrm>
          <a:prstGeom prst="rect">
            <a:avLst/>
          </a:prstGeom>
          <a:ln w="12700">
            <a:miter lim="400000"/>
          </a:ln>
        </p:spPr>
      </p:pic>
      <p:sp>
        <p:nvSpPr>
          <p:cNvPr id="278" name="ND280 configuration"/>
          <p:cNvSpPr txBox="1"/>
          <p:nvPr/>
        </p:nvSpPr>
        <p:spPr>
          <a:xfrm>
            <a:off x="444798" y="9999708"/>
            <a:ext cx="2525102" cy="1112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1">
                    <a:hueOff val="114395"/>
                    <a:lumOff val="-24975"/>
                  </a:schemeClr>
                </a:solidFill>
                <a:latin typeface="+mn-lt"/>
                <a:ea typeface="+mn-ea"/>
                <a:cs typeface="+mn-cs"/>
                <a:sym typeface="Chalkboard"/>
              </a:defRPr>
            </a:lvl1pPr>
          </a:lstStyle>
          <a:p>
            <a:pPr/>
            <a:r>
              <a:t>ND280 configuration</a:t>
            </a:r>
          </a:p>
        </p:txBody>
      </p:sp>
      <p:pic>
        <p:nvPicPr>
          <p:cNvPr id="279" name="Image" descr="Image"/>
          <p:cNvPicPr>
            <a:picLocks noChangeAspect="1"/>
          </p:cNvPicPr>
          <p:nvPr/>
        </p:nvPicPr>
        <p:blipFill>
          <a:blip r:embed="rId3">
            <a:extLst/>
          </a:blip>
          <a:stretch>
            <a:fillRect/>
          </a:stretch>
        </p:blipFill>
        <p:spPr>
          <a:xfrm>
            <a:off x="16345272" y="6533202"/>
            <a:ext cx="7324796" cy="4575843"/>
          </a:xfrm>
          <a:prstGeom prst="rect">
            <a:avLst/>
          </a:prstGeom>
          <a:ln w="12700">
            <a:miter lim="400000"/>
          </a:ln>
        </p:spPr>
      </p:pic>
      <p:sp>
        <p:nvSpPr>
          <p:cNvPr id="280" name="Rectangle"/>
          <p:cNvSpPr/>
          <p:nvPr/>
        </p:nvSpPr>
        <p:spPr>
          <a:xfrm>
            <a:off x="18647681" y="6884199"/>
            <a:ext cx="2274386" cy="1707080"/>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81" name="Image" descr="Image"/>
          <p:cNvPicPr>
            <a:picLocks noChangeAspect="1"/>
          </p:cNvPicPr>
          <p:nvPr/>
        </p:nvPicPr>
        <p:blipFill>
          <a:blip r:embed="rId4">
            <a:extLst/>
          </a:blip>
          <a:stretch>
            <a:fillRect/>
          </a:stretch>
        </p:blipFill>
        <p:spPr>
          <a:xfrm>
            <a:off x="9547803" y="8758805"/>
            <a:ext cx="6342385" cy="3594019"/>
          </a:xfrm>
          <a:prstGeom prst="rect">
            <a:avLst/>
          </a:prstGeom>
          <a:ln w="12700">
            <a:miter lim="400000"/>
          </a:ln>
        </p:spPr>
      </p:pic>
      <p:sp>
        <p:nvSpPr>
          <p:cNvPr id="282" name="QE event at ND280 under magnetic field"/>
          <p:cNvSpPr txBox="1"/>
          <p:nvPr/>
        </p:nvSpPr>
        <p:spPr>
          <a:xfrm>
            <a:off x="8906574" y="12517312"/>
            <a:ext cx="7624843"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chemeClr val="accent1">
                    <a:hueOff val="114395"/>
                    <a:lumOff val="-24975"/>
                  </a:schemeClr>
                </a:solidFill>
                <a:latin typeface="+mn-lt"/>
                <a:ea typeface="+mn-ea"/>
                <a:cs typeface="+mn-cs"/>
                <a:sym typeface="Chalkboard"/>
              </a:defRPr>
            </a:lvl1pPr>
          </a:lstStyle>
          <a:p>
            <a:pPr/>
            <a:r>
              <a:t>QE event at ND280 under magnetic field</a:t>
            </a:r>
          </a:p>
        </p:txBody>
      </p:sp>
      <p:pic>
        <p:nvPicPr>
          <p:cNvPr id="283" name="Image" descr="Image"/>
          <p:cNvPicPr>
            <a:picLocks noChangeAspect="1"/>
          </p:cNvPicPr>
          <p:nvPr/>
        </p:nvPicPr>
        <p:blipFill>
          <a:blip r:embed="rId5">
            <a:extLst/>
          </a:blip>
          <a:stretch>
            <a:fillRect/>
          </a:stretch>
        </p:blipFill>
        <p:spPr>
          <a:xfrm>
            <a:off x="10461566" y="4777397"/>
            <a:ext cx="4923056" cy="3594019"/>
          </a:xfrm>
          <a:prstGeom prst="rect">
            <a:avLst/>
          </a:prstGeom>
          <a:ln w="12700">
            <a:miter lim="400000"/>
          </a:ln>
        </p:spPr>
      </p:pic>
      <p:sp>
        <p:nvSpPr>
          <p:cNvPr id="284" name="Text"/>
          <p:cNvSpPr txBox="1"/>
          <p:nvPr/>
        </p:nvSpPr>
        <p:spPr>
          <a:xfrm>
            <a:off x="12260284" y="9705730"/>
            <a:ext cx="299864" cy="5327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65DD62"/>
                </a:solidFill>
              </a:defRPr>
            </a:lvl1pPr>
          </a:lstStyle>
          <a:p>
            <a:pPr/>
            <a14:m>
              <m:oMathPara>
                <m:oMathParaPr>
                  <m:jc m:val="center"/>
                </m:oMathParaPr>
                <m:oMath>
                  <m:r>
                    <a:rPr xmlns:a="http://schemas.openxmlformats.org/drawingml/2006/main" sz="2850" i="1">
                      <a:solidFill>
                        <a:srgbClr val="64DD62"/>
                      </a:solidFill>
                      <a:latin typeface="Cambria Math" panose="02040503050406030204" pitchFamily="18" charset="0"/>
                    </a:rPr>
                    <m:t>p</m:t>
                  </m:r>
                </m:oMath>
              </m:oMathPara>
            </a14:m>
          </a:p>
        </p:txBody>
      </p:sp>
      <p:sp>
        <p:nvSpPr>
          <p:cNvPr id="285" name="Text"/>
          <p:cNvSpPr txBox="1"/>
          <p:nvPr/>
        </p:nvSpPr>
        <p:spPr>
          <a:xfrm>
            <a:off x="14113891" y="10745604"/>
            <a:ext cx="307964" cy="5327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65DD62"/>
                </a:solidFill>
              </a:defRPr>
            </a:lvl1pPr>
          </a:lstStyle>
          <a:p>
            <a:pPr/>
            <a14:m>
              <m:oMathPara>
                <m:oMathParaPr>
                  <m:jc m:val="center"/>
                </m:oMathParaPr>
                <m:oMath>
                  <m:r>
                    <a:rPr xmlns:a="http://schemas.openxmlformats.org/drawingml/2006/main" sz="2850" i="1">
                      <a:solidFill>
                        <a:srgbClr val="64DD62"/>
                      </a:solidFill>
                      <a:latin typeface="Cambria Math" panose="02040503050406030204" pitchFamily="18" charset="0"/>
                    </a:rPr>
                    <m:t>μ</m:t>
                  </m:r>
                </m:oMath>
              </m:oMathPara>
            </a14:m>
          </a:p>
        </p:txBody>
      </p:sp>
      <p:sp>
        <p:nvSpPr>
          <p:cNvPr id="286" name="QE-like sample at ND280"/>
          <p:cNvSpPr txBox="1"/>
          <p:nvPr/>
        </p:nvSpPr>
        <p:spPr>
          <a:xfrm>
            <a:off x="17918051" y="11734691"/>
            <a:ext cx="4721664"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chemeClr val="accent1">
                    <a:hueOff val="114395"/>
                    <a:lumOff val="-24975"/>
                  </a:schemeClr>
                </a:solidFill>
                <a:latin typeface="+mn-lt"/>
                <a:ea typeface="+mn-ea"/>
                <a:cs typeface="+mn-cs"/>
                <a:sym typeface="Chalkboard"/>
              </a:defRPr>
            </a:lvl1pPr>
          </a:lstStyle>
          <a:p>
            <a:pPr/>
            <a:r>
              <a:t>QE-like sample at ND280</a:t>
            </a:r>
          </a:p>
        </p:txBody>
      </p:sp>
      <p:sp>
        <p:nvSpPr>
          <p:cNvPr id="287"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288" name="Text"/>
          <p:cNvSpPr txBox="1"/>
          <p:nvPr/>
        </p:nvSpPr>
        <p:spPr>
          <a:xfrm>
            <a:off x="22326982" y="12939149"/>
            <a:ext cx="484664"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Title 1"/>
          <p:cNvSpPr txBox="1"/>
          <p:nvPr/>
        </p:nvSpPr>
        <p:spPr>
          <a:xfrm>
            <a:off x="1250823" y="113395"/>
            <a:ext cx="21399411"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Summary</a:t>
            </a:r>
          </a:p>
        </p:txBody>
      </p:sp>
      <p:sp>
        <p:nvSpPr>
          <p:cNvPr id="687" name="Upgraded ND280 helps to better measure high angle tracks, lower momentum particles, and better reconstruction of the hadronic part.…"/>
          <p:cNvSpPr txBox="1"/>
          <p:nvPr>
            <p:ph type="body" sz="quarter" idx="4294967295"/>
          </p:nvPr>
        </p:nvSpPr>
        <p:spPr>
          <a:xfrm>
            <a:off x="1046042" y="-4164611"/>
            <a:ext cx="12107721" cy="3526749"/>
          </a:xfrm>
          <a:prstGeom prst="rect">
            <a:avLst/>
          </a:prstGeom>
        </p:spPr>
        <p:txBody>
          <a:bodyPr/>
          <a:lstStyle/>
          <a:p>
            <a:pPr marL="369569" indent="-369569" defTabSz="1681912">
              <a:spcBef>
                <a:spcPts val="3100"/>
              </a:spcBef>
              <a:defRPr sz="3395">
                <a:solidFill>
                  <a:schemeClr val="accent1">
                    <a:hueOff val="114395"/>
                    <a:lumOff val="-24975"/>
                  </a:schemeClr>
                </a:solidFill>
                <a:latin typeface="+mn-lt"/>
                <a:ea typeface="+mn-ea"/>
                <a:cs typeface="+mn-cs"/>
                <a:sym typeface="Chalkboard"/>
              </a:defRPr>
            </a:pPr>
            <a:r>
              <a:t>Upgraded ND280 helps to better measure high angle tracks, lower momentum particles, and better reconstruction of the hadronic part.  </a:t>
            </a:r>
          </a:p>
          <a:p>
            <a:pPr marL="369569" indent="-369569" defTabSz="1681912">
              <a:spcBef>
                <a:spcPts val="3100"/>
              </a:spcBef>
              <a:defRPr sz="3395">
                <a:solidFill>
                  <a:schemeClr val="accent1">
                    <a:hueOff val="114395"/>
                    <a:lumOff val="-24975"/>
                  </a:schemeClr>
                </a:solidFill>
                <a:latin typeface="+mn-lt"/>
                <a:ea typeface="+mn-ea"/>
                <a:cs typeface="+mn-cs"/>
                <a:sym typeface="Chalkboard"/>
              </a:defRPr>
            </a:pPr>
            <a:br/>
            <a:r>
              <a:t>=&gt; It is thus more sensitive to important nuclear effects for our oscillation analyses.</a:t>
            </a:r>
          </a:p>
        </p:txBody>
      </p:sp>
      <p:sp>
        <p:nvSpPr>
          <p:cNvPr id="688"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atin typeface="+mn-lt"/>
                <a:ea typeface="+mn-ea"/>
                <a:cs typeface="+mn-cs"/>
                <a:sym typeface="Chalkboard"/>
              </a:defRPr>
            </a:lvl1pPr>
          </a:lstStyle>
          <a:p>
            <a:pPr/>
            <a:r>
              <a:t>NGUYEN Quoc Viet</a:t>
            </a:r>
          </a:p>
        </p:txBody>
      </p:sp>
      <p:sp>
        <p:nvSpPr>
          <p:cNvPr id="689" name="Thanks to the upgraded detector and beam, we expect to reach 3sigma sensitivity on CP conservation exclusion by 2027…"/>
          <p:cNvSpPr txBox="1"/>
          <p:nvPr/>
        </p:nvSpPr>
        <p:spPr>
          <a:xfrm>
            <a:off x="682103" y="3253894"/>
            <a:ext cx="12835599" cy="7208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2438339">
              <a:defRPr sz="3200">
                <a:solidFill>
                  <a:schemeClr val="accent1">
                    <a:hueOff val="114395"/>
                    <a:lumOff val="-24975"/>
                  </a:schemeClr>
                </a:solidFill>
                <a:latin typeface="+mn-lt"/>
                <a:ea typeface="+mn-ea"/>
                <a:cs typeface="+mn-cs"/>
                <a:sym typeface="Chalkboard"/>
              </a:defRPr>
            </a:pPr>
          </a:p>
          <a:p>
            <a:pPr algn="l" defTabSz="2438339">
              <a:defRPr sz="3200">
                <a:solidFill>
                  <a:schemeClr val="accent1">
                    <a:hueOff val="114395"/>
                    <a:lumOff val="-24975"/>
                  </a:schemeClr>
                </a:solidFill>
                <a:latin typeface="+mn-lt"/>
                <a:ea typeface="+mn-ea"/>
                <a:cs typeface="+mn-cs"/>
                <a:sym typeface="Chalkboard"/>
              </a:defRPr>
            </a:pPr>
          </a:p>
          <a:p>
            <a:pPr marL="406400" indent="-406400" algn="l" defTabSz="2438339">
              <a:buSzPct val="123000"/>
              <a:buChar char="•"/>
              <a:defRPr sz="3200">
                <a:solidFill>
                  <a:schemeClr val="accent1">
                    <a:hueOff val="114395"/>
                    <a:lumOff val="-24975"/>
                  </a:schemeClr>
                </a:solidFill>
                <a:latin typeface="+mn-lt"/>
                <a:ea typeface="+mn-ea"/>
                <a:cs typeface="+mn-cs"/>
                <a:sym typeface="Chalkboard"/>
              </a:defRPr>
            </a:pPr>
            <a:r>
              <a:t>Thanks to the upgraded detector and beam, we expect to reach 3sigma sensitivity on CP conservation exclusion by 2027</a:t>
            </a:r>
          </a:p>
          <a:p>
            <a:pPr marL="406400" indent="-406400" algn="l" defTabSz="2438339">
              <a:buSzPct val="123000"/>
              <a:buChar char="•"/>
              <a:defRPr sz="3200">
                <a:solidFill>
                  <a:schemeClr val="accent1">
                    <a:hueOff val="114395"/>
                    <a:lumOff val="-24975"/>
                  </a:schemeClr>
                </a:solidFill>
                <a:latin typeface="+mn-lt"/>
                <a:ea typeface="+mn-ea"/>
                <a:cs typeface="+mn-cs"/>
                <a:sym typeface="Chalkboard"/>
              </a:defRPr>
            </a:pPr>
          </a:p>
          <a:p>
            <a:pPr marL="406400" indent="-406400" algn="l" defTabSz="2438339">
              <a:buSzPct val="123000"/>
              <a:buChar char="•"/>
              <a:defRPr sz="3200">
                <a:solidFill>
                  <a:schemeClr val="accent1">
                    <a:hueOff val="114395"/>
                    <a:lumOff val="-24975"/>
                  </a:schemeClr>
                </a:solidFill>
                <a:latin typeface="+mn-lt"/>
                <a:ea typeface="+mn-ea"/>
                <a:cs typeface="+mn-cs"/>
                <a:sym typeface="Chalkboard"/>
              </a:defRPr>
            </a:pPr>
            <a:r>
              <a:t>The upgraded detector and beam represents the legacy from T2K to Hyper-Kamiokande that will start with a very well known and controlled near detector and neutrino flux.</a:t>
            </a:r>
          </a:p>
          <a:p>
            <a:pPr marL="406400" indent="-406400" algn="l" defTabSz="2438339">
              <a:buSzPct val="123000"/>
              <a:buChar char="•"/>
              <a:defRPr sz="3200">
                <a:solidFill>
                  <a:schemeClr val="accent1">
                    <a:hueOff val="114395"/>
                    <a:lumOff val="-24975"/>
                  </a:schemeClr>
                </a:solidFill>
                <a:latin typeface="+mn-lt"/>
                <a:ea typeface="+mn-ea"/>
                <a:cs typeface="+mn-cs"/>
                <a:sym typeface="Chalkboard"/>
              </a:defRPr>
            </a:pPr>
          </a:p>
          <a:p>
            <a:pPr marL="406400" indent="-406400" algn="l" defTabSz="2438339">
              <a:buSzPct val="123000"/>
              <a:buChar char="•"/>
              <a:defRPr sz="3200">
                <a:solidFill>
                  <a:schemeClr val="accent1">
                    <a:hueOff val="114395"/>
                    <a:lumOff val="-24975"/>
                  </a:schemeClr>
                </a:solidFill>
                <a:latin typeface="+mn-lt"/>
                <a:ea typeface="+mn-ea"/>
                <a:cs typeface="+mn-cs"/>
                <a:sym typeface="Chalkboard"/>
              </a:defRPr>
            </a:pPr>
            <a:r>
              <a:t>The next beam run with full configuration of upgraded ND280 will be June 5th 2024.</a:t>
            </a:r>
          </a:p>
          <a:p>
            <a:pPr algn="l" defTabSz="2438339">
              <a:defRPr sz="3200">
                <a:solidFill>
                  <a:schemeClr val="accent1">
                    <a:hueOff val="114395"/>
                    <a:lumOff val="-24975"/>
                  </a:schemeClr>
                </a:solidFill>
                <a:latin typeface="+mn-lt"/>
                <a:ea typeface="+mn-ea"/>
                <a:cs typeface="+mn-cs"/>
                <a:sym typeface="Chalkboard"/>
              </a:defRPr>
            </a:pPr>
          </a:p>
          <a:p>
            <a:pPr algn="l" defTabSz="2438339">
              <a:defRPr sz="3200">
                <a:solidFill>
                  <a:schemeClr val="accent1">
                    <a:hueOff val="114395"/>
                    <a:lumOff val="-24975"/>
                  </a:schemeClr>
                </a:solidFill>
                <a:latin typeface="+mn-lt"/>
                <a:ea typeface="+mn-ea"/>
                <a:cs typeface="+mn-cs"/>
                <a:sym typeface="Chalkboard"/>
              </a:defRPr>
            </a:pPr>
          </a:p>
          <a:p>
            <a:pPr algn="l" defTabSz="2438339">
              <a:defRPr sz="3200">
                <a:solidFill>
                  <a:schemeClr val="accent1">
                    <a:hueOff val="114395"/>
                    <a:lumOff val="-24975"/>
                  </a:schemeClr>
                </a:solidFill>
                <a:latin typeface="+mn-lt"/>
                <a:ea typeface="+mn-ea"/>
                <a:cs typeface="+mn-cs"/>
                <a:sym typeface="Chalkboard"/>
              </a:defRPr>
            </a:pPr>
            <a:r>
              <a:rPr>
                <a:solidFill>
                  <a:schemeClr val="accent5">
                    <a:lumOff val="-29866"/>
                  </a:schemeClr>
                </a:solidFill>
              </a:rPr>
              <a:t>Stay tuned </a:t>
            </a:r>
            <a:r>
              <a:t>for new results with upgraded ND280!</a:t>
            </a:r>
          </a:p>
        </p:txBody>
      </p:sp>
      <p:sp>
        <p:nvSpPr>
          <p:cNvPr id="690" name="Text"/>
          <p:cNvSpPr txBox="1"/>
          <p:nvPr/>
        </p:nvSpPr>
        <p:spPr>
          <a:xfrm>
            <a:off x="22401919" y="12939149"/>
            <a:ext cx="773746"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
        <p:nvSpPr>
          <p:cNvPr id="691" name="Upgraded ND280 is actively under installation and near to completion.…"/>
          <p:cNvSpPr txBox="1"/>
          <p:nvPr/>
        </p:nvSpPr>
        <p:spPr>
          <a:xfrm>
            <a:off x="772813" y="14353862"/>
            <a:ext cx="23273264" cy="4160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400" indent="-406400" algn="l" defTabSz="2438339">
              <a:buSzPct val="123000"/>
              <a:buChar char="•"/>
              <a:defRPr sz="3200">
                <a:solidFill>
                  <a:schemeClr val="accent1">
                    <a:hueOff val="114395"/>
                    <a:lumOff val="-24975"/>
                  </a:schemeClr>
                </a:solidFill>
                <a:latin typeface="+mn-lt"/>
                <a:ea typeface="+mn-ea"/>
                <a:cs typeface="+mn-cs"/>
                <a:sym typeface="Chalkboard"/>
              </a:defRPr>
            </a:pPr>
            <a:r>
              <a:t>Upgraded ND280 is actively under installation and near to completion.</a:t>
            </a:r>
          </a:p>
          <a:p>
            <a:pPr marL="406400" indent="-406400" algn="l" defTabSz="2438339">
              <a:buSzPct val="123000"/>
              <a:buChar char="•"/>
              <a:defRPr sz="3200">
                <a:solidFill>
                  <a:schemeClr val="accent1">
                    <a:hueOff val="114395"/>
                    <a:lumOff val="-24975"/>
                  </a:schemeClr>
                </a:solidFill>
                <a:latin typeface="+mn-lt"/>
                <a:ea typeface="+mn-ea"/>
                <a:cs typeface="+mn-cs"/>
                <a:sym typeface="Chalkboard"/>
              </a:defRPr>
            </a:pPr>
            <a:r>
              <a:t>To be ready for the Hyper-K period, where the statistical uncertainty is reduced and the systematic uncertainty becomes dominant,</a:t>
            </a:r>
            <a:r>
              <a:rPr>
                <a:solidFill>
                  <a:schemeClr val="accent5">
                    <a:lumOff val="-29866"/>
                  </a:schemeClr>
                </a:solidFill>
              </a:rPr>
              <a:t> </a:t>
            </a:r>
            <a:endParaRPr>
              <a:solidFill>
                <a:schemeClr val="accent5">
                  <a:lumOff val="-29866"/>
                </a:schemeClr>
              </a:solidFill>
            </a:endParaRPr>
          </a:p>
          <a:p>
            <a:pPr marL="406400" indent="-406400" algn="l" defTabSz="2438339">
              <a:buSzPct val="123000"/>
              <a:buChar char="•"/>
              <a:defRPr sz="3200">
                <a:solidFill>
                  <a:schemeClr val="accent1">
                    <a:hueOff val="114395"/>
                    <a:lumOff val="-24975"/>
                  </a:schemeClr>
                </a:solidFill>
                <a:latin typeface="+mn-lt"/>
                <a:ea typeface="+mn-ea"/>
                <a:cs typeface="+mn-cs"/>
                <a:sym typeface="Chalkboard"/>
              </a:defRPr>
            </a:pPr>
            <a:r>
              <a:rPr>
                <a:solidFill>
                  <a:schemeClr val="accent5">
                    <a:lumOff val="-29866"/>
                  </a:schemeClr>
                </a:solidFill>
              </a:rPr>
              <a:t>From December 2023. </a:t>
            </a:r>
            <a:endParaRPr>
              <a:solidFill>
                <a:schemeClr val="accent5">
                  <a:lumOff val="-29866"/>
                </a:schemeClr>
              </a:solidFill>
            </a:endParaRPr>
          </a:p>
          <a:p>
            <a:pPr lvl="1" marL="1016000" indent="-406400" algn="l" defTabSz="2438339">
              <a:buSzPct val="123000"/>
              <a:buChar char="•"/>
              <a:defRPr sz="3200">
                <a:solidFill>
                  <a:schemeClr val="accent1">
                    <a:hueOff val="114395"/>
                    <a:lumOff val="-24975"/>
                  </a:schemeClr>
                </a:solidFill>
                <a:latin typeface="+mn-lt"/>
                <a:ea typeface="+mn-ea"/>
                <a:cs typeface="+mn-cs"/>
                <a:sym typeface="Chalkboard"/>
              </a:defRPr>
            </a:pPr>
            <a:r>
              <a:rPr>
                <a:solidFill>
                  <a:schemeClr val="accent5">
                    <a:lumOff val="-29866"/>
                  </a:schemeClr>
                </a:solidFill>
              </a:rPr>
              <a:t>The neutrino beam power: 760kW, </a:t>
            </a:r>
            <a:endParaRPr>
              <a:solidFill>
                <a:schemeClr val="accent5">
                  <a:lumOff val="-29866"/>
                </a:schemeClr>
              </a:solidFill>
            </a:endParaRPr>
          </a:p>
          <a:p>
            <a:pPr lvl="1" marL="1016000" indent="-406400" algn="l" defTabSz="2438339">
              <a:buSzPct val="123000"/>
              <a:buChar char="•"/>
              <a:defRPr sz="3200">
                <a:solidFill>
                  <a:schemeClr val="accent1">
                    <a:hueOff val="114395"/>
                    <a:lumOff val="-24975"/>
                  </a:schemeClr>
                </a:solidFill>
                <a:latin typeface="+mn-lt"/>
                <a:ea typeface="+mn-ea"/>
                <a:cs typeface="+mn-cs"/>
                <a:sym typeface="Chalkboard"/>
              </a:defRPr>
            </a:pPr>
            <a:r>
              <a:rPr>
                <a:solidFill>
                  <a:schemeClr val="accent5">
                    <a:lumOff val="-29866"/>
                  </a:schemeClr>
                </a:solidFill>
              </a:rPr>
              <a:t>The electromagnetic horn current: from 250 kA to 320 kA </a:t>
            </a:r>
            <a:endParaRPr>
              <a:solidFill>
                <a:schemeClr val="accent5">
                  <a:lumOff val="-29866"/>
                </a:schemeClr>
              </a:solidFill>
            </a:endParaRPr>
          </a:p>
          <a:p>
            <a:pPr lvl="1" marL="1016000" indent="-406400" algn="l" defTabSz="2438339">
              <a:buSzPct val="123000"/>
              <a:buChar char="•"/>
              <a:defRPr sz="3200">
                <a:solidFill>
                  <a:schemeClr val="accent1">
                    <a:hueOff val="114395"/>
                    <a:lumOff val="-24975"/>
                  </a:schemeClr>
                </a:solidFill>
                <a:latin typeface="+mn-lt"/>
                <a:ea typeface="+mn-ea"/>
                <a:cs typeface="+mn-cs"/>
                <a:sym typeface="Chalkboard"/>
              </a:defRPr>
            </a:pPr>
            <a:r>
              <a:rPr>
                <a:solidFill>
                  <a:schemeClr val="accent5">
                    <a:lumOff val="-29866"/>
                  </a:schemeClr>
                </a:solidFill>
              </a:rPr>
              <a:t>Neutrino intensity increases by about 10%</a:t>
            </a:r>
            <a:endParaRPr>
              <a:solidFill>
                <a:schemeClr val="accent5">
                  <a:lumOff val="-29866"/>
                </a:schemeClr>
              </a:solidFill>
            </a:endParaRPr>
          </a:p>
        </p:txBody>
      </p:sp>
      <p:pic>
        <p:nvPicPr>
          <p:cNvPr id="692" name="Screenshot 2024-05-22 at 10.53.29.png" descr="Screenshot 2024-05-22 at 10.53.29.png"/>
          <p:cNvPicPr>
            <a:picLocks noChangeAspect="1"/>
          </p:cNvPicPr>
          <p:nvPr/>
        </p:nvPicPr>
        <p:blipFill>
          <a:blip r:embed="rId2">
            <a:extLst/>
          </a:blip>
          <a:stretch>
            <a:fillRect/>
          </a:stretch>
        </p:blipFill>
        <p:spPr>
          <a:xfrm>
            <a:off x="14322049" y="3423599"/>
            <a:ext cx="9182630" cy="6868802"/>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Title 1"/>
          <p:cNvSpPr txBox="1"/>
          <p:nvPr/>
        </p:nvSpPr>
        <p:spPr>
          <a:xfrm>
            <a:off x="2368423" y="105207"/>
            <a:ext cx="21399411" cy="1220592"/>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5">
                    <a:lumOff val="-29866"/>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Bonus slide: Proposal for Super-FGD use</a:t>
            </a:r>
          </a:p>
        </p:txBody>
      </p:sp>
      <p:sp>
        <p:nvSpPr>
          <p:cNvPr id="695" name="NGUYEN Quoc Viet"/>
          <p:cNvSpPr txBox="1"/>
          <p:nvPr/>
        </p:nvSpPr>
        <p:spPr>
          <a:xfrm>
            <a:off x="556943" y="13010177"/>
            <a:ext cx="3615628" cy="604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atin typeface="+mn-lt"/>
                <a:ea typeface="+mn-ea"/>
                <a:cs typeface="+mn-cs"/>
                <a:sym typeface="Chalkboard"/>
              </a:defRPr>
            </a:lvl1pPr>
          </a:lstStyle>
          <a:p>
            <a:pPr/>
            <a:r>
              <a:t>NGUYEN Quoc Viet</a:t>
            </a:r>
          </a:p>
        </p:txBody>
      </p:sp>
      <p:sp>
        <p:nvSpPr>
          <p:cNvPr id="696" name="Text"/>
          <p:cNvSpPr txBox="1"/>
          <p:nvPr/>
        </p:nvSpPr>
        <p:spPr>
          <a:xfrm>
            <a:off x="22225329" y="12900361"/>
            <a:ext cx="673270"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pic>
        <p:nvPicPr>
          <p:cNvPr id="697" name="Screenshot 2024-02-01 at 00.48.02.png" descr="Screenshot 2024-02-01 at 00.48.02.png"/>
          <p:cNvPicPr>
            <a:picLocks noChangeAspect="1"/>
          </p:cNvPicPr>
          <p:nvPr/>
        </p:nvPicPr>
        <p:blipFill>
          <a:blip r:embed="rId2">
            <a:extLst/>
          </a:blip>
          <a:stretch>
            <a:fillRect/>
          </a:stretch>
        </p:blipFill>
        <p:spPr>
          <a:xfrm>
            <a:off x="9438330" y="7158505"/>
            <a:ext cx="3177000" cy="2223901"/>
          </a:xfrm>
          <a:prstGeom prst="rect">
            <a:avLst/>
          </a:prstGeom>
          <a:ln w="12700">
            <a:miter lim="400000"/>
          </a:ln>
        </p:spPr>
      </p:pic>
      <p:pic>
        <p:nvPicPr>
          <p:cNvPr id="698" name="Screenshot 2024-02-01 at 00.49.24.png" descr="Screenshot 2024-02-01 at 00.49.24.png"/>
          <p:cNvPicPr>
            <a:picLocks noChangeAspect="1"/>
          </p:cNvPicPr>
          <p:nvPr/>
        </p:nvPicPr>
        <p:blipFill>
          <a:blip r:embed="rId3">
            <a:extLst/>
          </a:blip>
          <a:stretch>
            <a:fillRect/>
          </a:stretch>
        </p:blipFill>
        <p:spPr>
          <a:xfrm>
            <a:off x="4326457" y="7158505"/>
            <a:ext cx="4242517" cy="2223901"/>
          </a:xfrm>
          <a:prstGeom prst="rect">
            <a:avLst/>
          </a:prstGeom>
          <a:ln w="12700">
            <a:miter lim="400000"/>
          </a:ln>
        </p:spPr>
      </p:pic>
      <p:sp>
        <p:nvSpPr>
          <p:cNvPr id="699" name="To train your AI: “which cube to put in a coffee?”"/>
          <p:cNvSpPr txBox="1"/>
          <p:nvPr/>
        </p:nvSpPr>
        <p:spPr>
          <a:xfrm>
            <a:off x="3871306" y="6344422"/>
            <a:ext cx="10548563" cy="6419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28600" indent="-228600" algn="just">
              <a:buSzPct val="100000"/>
              <a:buChar char="•"/>
              <a:defRPr sz="3400">
                <a:solidFill>
                  <a:schemeClr val="accent1">
                    <a:hueOff val="114395"/>
                    <a:lumOff val="-24975"/>
                  </a:schemeClr>
                </a:solidFill>
                <a:latin typeface="+mn-lt"/>
                <a:ea typeface="+mn-ea"/>
                <a:cs typeface="+mn-cs"/>
                <a:sym typeface="Chalkboard"/>
              </a:defRPr>
            </a:lvl1pPr>
          </a:lstStyle>
          <a:p>
            <a:pPr/>
            <a:r>
              <a:t>To train your AI: “which cube to put in a coffee?” </a:t>
            </a:r>
          </a:p>
        </p:txBody>
      </p:sp>
      <p:sp>
        <p:nvSpPr>
          <p:cNvPr id="700" name="To make a necklace"/>
          <p:cNvSpPr txBox="1"/>
          <p:nvPr/>
        </p:nvSpPr>
        <p:spPr>
          <a:xfrm>
            <a:off x="3631188" y="10139102"/>
            <a:ext cx="4368922" cy="6545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28600" indent="-228600" algn="just">
              <a:buSzPct val="100000"/>
              <a:buChar char="•"/>
              <a:defRPr sz="3500">
                <a:solidFill>
                  <a:schemeClr val="accent1">
                    <a:hueOff val="114395"/>
                    <a:lumOff val="-24975"/>
                  </a:schemeClr>
                </a:solidFill>
                <a:latin typeface="+mn-lt"/>
                <a:ea typeface="+mn-ea"/>
                <a:cs typeface="+mn-cs"/>
                <a:sym typeface="Chalkboard"/>
              </a:defRPr>
            </a:lvl1pPr>
          </a:lstStyle>
          <a:p>
            <a:pPr/>
            <a:r>
              <a:t>To make a necklace</a:t>
            </a:r>
          </a:p>
        </p:txBody>
      </p:sp>
      <p:pic>
        <p:nvPicPr>
          <p:cNvPr id="701" name="Screenshot 2024-02-01 at 10.54.19.png" descr="Screenshot 2024-02-01 at 10.54.19.png"/>
          <p:cNvPicPr>
            <a:picLocks noChangeAspect="1"/>
          </p:cNvPicPr>
          <p:nvPr/>
        </p:nvPicPr>
        <p:blipFill>
          <a:blip r:embed="rId4">
            <a:extLst/>
          </a:blip>
          <a:stretch>
            <a:fillRect/>
          </a:stretch>
        </p:blipFill>
        <p:spPr>
          <a:xfrm>
            <a:off x="14635452" y="1547019"/>
            <a:ext cx="3345690" cy="2223900"/>
          </a:xfrm>
          <a:prstGeom prst="rect">
            <a:avLst/>
          </a:prstGeom>
          <a:ln w="12700">
            <a:miter lim="400000"/>
          </a:ln>
        </p:spPr>
      </p:pic>
      <p:pic>
        <p:nvPicPr>
          <p:cNvPr id="702" name="Screenshot 2024-02-01 at 11.24.25.png" descr="Screenshot 2024-02-01 at 11.24.25.png"/>
          <p:cNvPicPr>
            <a:picLocks noChangeAspect="1"/>
          </p:cNvPicPr>
          <p:nvPr/>
        </p:nvPicPr>
        <p:blipFill>
          <a:blip r:embed="rId5">
            <a:extLst/>
          </a:blip>
          <a:stretch>
            <a:fillRect/>
          </a:stretch>
        </p:blipFill>
        <p:spPr>
          <a:xfrm>
            <a:off x="14635452" y="4004169"/>
            <a:ext cx="3345690" cy="2183714"/>
          </a:xfrm>
          <a:prstGeom prst="rect">
            <a:avLst/>
          </a:prstGeom>
          <a:ln w="12700">
            <a:miter lim="400000"/>
          </a:ln>
        </p:spPr>
      </p:pic>
      <p:pic>
        <p:nvPicPr>
          <p:cNvPr id="703" name="Screenshot 2024-02-01 at 11.25.00.png" descr="Screenshot 2024-02-01 at 11.25.00.png"/>
          <p:cNvPicPr>
            <a:picLocks noChangeAspect="1"/>
          </p:cNvPicPr>
          <p:nvPr/>
        </p:nvPicPr>
        <p:blipFill>
          <a:blip r:embed="rId6">
            <a:extLst/>
          </a:blip>
          <a:stretch>
            <a:fillRect/>
          </a:stretch>
        </p:blipFill>
        <p:spPr>
          <a:xfrm>
            <a:off x="14601356" y="6979533"/>
            <a:ext cx="3413882" cy="2223900"/>
          </a:xfrm>
          <a:prstGeom prst="rect">
            <a:avLst/>
          </a:prstGeom>
          <a:ln w="12700">
            <a:miter lim="400000"/>
          </a:ln>
        </p:spPr>
      </p:pic>
      <p:pic>
        <p:nvPicPr>
          <p:cNvPr id="704" name="Screenshot 2024-02-01 at 11.25.41.png" descr="Screenshot 2024-02-01 at 11.25.41.png"/>
          <p:cNvPicPr>
            <a:picLocks noChangeAspect="1"/>
          </p:cNvPicPr>
          <p:nvPr/>
        </p:nvPicPr>
        <p:blipFill>
          <a:blip r:embed="rId7">
            <a:extLst/>
          </a:blip>
          <a:stretch>
            <a:fillRect/>
          </a:stretch>
        </p:blipFill>
        <p:spPr>
          <a:xfrm>
            <a:off x="14500483" y="10200381"/>
            <a:ext cx="3615628" cy="2348080"/>
          </a:xfrm>
          <a:prstGeom prst="rect">
            <a:avLst/>
          </a:prstGeom>
          <a:ln w="12700">
            <a:miter lim="400000"/>
          </a:ln>
        </p:spPr>
      </p:pic>
      <p:sp>
        <p:nvSpPr>
          <p:cNvPr id="705" name="To measure charged particles"/>
          <p:cNvSpPr txBox="1"/>
          <p:nvPr/>
        </p:nvSpPr>
        <p:spPr>
          <a:xfrm>
            <a:off x="4150706" y="1376997"/>
            <a:ext cx="9093381" cy="6419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28600" indent="-228600" algn="just">
              <a:buSzPct val="100000"/>
              <a:buChar char="•"/>
              <a:defRPr sz="3400">
                <a:solidFill>
                  <a:schemeClr val="accent1">
                    <a:hueOff val="114395"/>
                    <a:lumOff val="-24975"/>
                  </a:schemeClr>
                </a:solidFill>
                <a:latin typeface="+mn-lt"/>
                <a:ea typeface="+mn-ea"/>
                <a:cs typeface="+mn-cs"/>
                <a:sym typeface="Chalkboard"/>
              </a:defRPr>
            </a:lvl1pPr>
          </a:lstStyle>
          <a:p>
            <a:pPr/>
            <a:r>
              <a:t>To measure charged particles</a:t>
            </a:r>
          </a:p>
        </p:txBody>
      </p:sp>
      <p:sp>
        <p:nvSpPr>
          <p:cNvPr id="706" name="To measure neutrinos"/>
          <p:cNvSpPr txBox="1"/>
          <p:nvPr/>
        </p:nvSpPr>
        <p:spPr>
          <a:xfrm>
            <a:off x="4049106" y="3833270"/>
            <a:ext cx="7254997" cy="6419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28600" indent="-228600" algn="just">
              <a:buSzPct val="100000"/>
              <a:buChar char="•"/>
              <a:defRPr sz="3400">
                <a:solidFill>
                  <a:schemeClr val="accent1">
                    <a:hueOff val="114395"/>
                    <a:lumOff val="-24975"/>
                  </a:schemeClr>
                </a:solidFill>
                <a:latin typeface="+mn-lt"/>
                <a:ea typeface="+mn-ea"/>
                <a:cs typeface="+mn-cs"/>
                <a:sym typeface="Chalkboard"/>
              </a:defRPr>
            </a:lvl1pPr>
          </a:lstStyle>
          <a:p>
            <a:pPr/>
            <a:r>
              <a:t>To measure neutrinos</a:t>
            </a:r>
          </a:p>
        </p:txBody>
      </p:sp>
      <p:pic>
        <p:nvPicPr>
          <p:cNvPr id="707" name="Screenshot 2024-02-01 at 14.55.37.png" descr="Screenshot 2024-02-01 at 14.55.37.png"/>
          <p:cNvPicPr>
            <a:picLocks noChangeAspect="1"/>
          </p:cNvPicPr>
          <p:nvPr/>
        </p:nvPicPr>
        <p:blipFill>
          <a:blip r:embed="rId8">
            <a:extLst/>
          </a:blip>
          <a:stretch>
            <a:fillRect/>
          </a:stretch>
        </p:blipFill>
        <p:spPr>
          <a:xfrm>
            <a:off x="6163746" y="2097122"/>
            <a:ext cx="5482846" cy="1123694"/>
          </a:xfrm>
          <a:prstGeom prst="rect">
            <a:avLst/>
          </a:prstGeom>
          <a:ln w="12700">
            <a:miter lim="400000"/>
          </a:ln>
        </p:spPr>
      </p:pic>
      <p:pic>
        <p:nvPicPr>
          <p:cNvPr id="708" name="Screenshot 2024-02-01 at 14.57.00.png" descr="Screenshot 2024-02-01 at 14.57.00.png"/>
          <p:cNvPicPr>
            <a:picLocks noChangeAspect="1"/>
          </p:cNvPicPr>
          <p:nvPr/>
        </p:nvPicPr>
        <p:blipFill>
          <a:blip r:embed="rId9">
            <a:extLst/>
          </a:blip>
          <a:stretch>
            <a:fillRect/>
          </a:stretch>
        </p:blipFill>
        <p:spPr>
          <a:xfrm>
            <a:off x="6163746" y="4460084"/>
            <a:ext cx="5482846" cy="1271884"/>
          </a:xfrm>
          <a:prstGeom prst="rect">
            <a:avLst/>
          </a:prstGeom>
          <a:ln w="12700">
            <a:miter lim="400000"/>
          </a:ln>
        </p:spPr>
      </p:pic>
      <p:pic>
        <p:nvPicPr>
          <p:cNvPr id="709" name="pasted-movie.png" descr="pasted-movie.png"/>
          <p:cNvPicPr>
            <a:picLocks noChangeAspect="1"/>
          </p:cNvPicPr>
          <p:nvPr/>
        </p:nvPicPr>
        <p:blipFill>
          <a:blip r:embed="rId10">
            <a:extLst/>
          </a:blip>
          <a:stretch>
            <a:fillRect/>
          </a:stretch>
        </p:blipFill>
        <p:spPr>
          <a:xfrm>
            <a:off x="8425881" y="9847984"/>
            <a:ext cx="4849937" cy="3637454"/>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Title 1"/>
          <p:cNvSpPr txBox="1"/>
          <p:nvPr>
            <p:ph type="title"/>
          </p:nvPr>
        </p:nvSpPr>
        <p:spPr>
          <a:xfrm>
            <a:off x="3536394" y="4571965"/>
            <a:ext cx="17311212" cy="2295627"/>
          </a:xfrm>
          <a:prstGeom prst="rect">
            <a:avLst/>
          </a:prstGeom>
        </p:spPr>
        <p:txBody>
          <a:bodyPr/>
          <a:lstStyle>
            <a:lvl1pPr algn="ctr">
              <a:defRPr b="1">
                <a:latin typeface="+mn-lt"/>
                <a:ea typeface="+mn-ea"/>
                <a:cs typeface="+mn-cs"/>
                <a:sym typeface="Chalkboard"/>
              </a:defRPr>
            </a:lvl1pPr>
          </a:lstStyle>
          <a:p>
            <a:pPr/>
            <a:r>
              <a:t>Back up</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3" name="Screenshot 2023-03-14 at 14.12.31.png" descr="Screenshot 2023-03-14 at 14.12.31.png"/>
          <p:cNvPicPr>
            <a:picLocks noChangeAspect="1"/>
          </p:cNvPicPr>
          <p:nvPr/>
        </p:nvPicPr>
        <p:blipFill>
          <a:blip r:embed="rId2">
            <a:extLst/>
          </a:blip>
          <a:stretch>
            <a:fillRect/>
          </a:stretch>
        </p:blipFill>
        <p:spPr>
          <a:xfrm>
            <a:off x="17497516" y="821930"/>
            <a:ext cx="5666326" cy="6695150"/>
          </a:xfrm>
          <a:prstGeom prst="rect">
            <a:avLst/>
          </a:prstGeom>
          <a:ln w="12700">
            <a:miter lim="400000"/>
          </a:ln>
        </p:spPr>
      </p:pic>
      <p:sp>
        <p:nvSpPr>
          <p:cNvPr id="714" name="Front-End Board (FEB) 256 channels"/>
          <p:cNvSpPr txBox="1"/>
          <p:nvPr/>
        </p:nvSpPr>
        <p:spPr>
          <a:xfrm>
            <a:off x="17261591" y="-86478"/>
            <a:ext cx="7054004" cy="15117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just">
              <a:defRPr sz="3200">
                <a:solidFill>
                  <a:schemeClr val="accent1">
                    <a:hueOff val="114395"/>
                    <a:lumOff val="-24975"/>
                  </a:schemeClr>
                </a:solidFill>
                <a:latin typeface="+mn-lt"/>
                <a:ea typeface="+mn-ea"/>
                <a:cs typeface="+mn-cs"/>
                <a:sym typeface="Chalkboard"/>
              </a:defRPr>
            </a:lvl1pPr>
          </a:lstStyle>
          <a:p>
            <a:pPr/>
            <a:r>
              <a:t>Front-End Board (FEB) 256 channels</a:t>
            </a:r>
          </a:p>
        </p:txBody>
      </p:sp>
      <p:sp>
        <p:nvSpPr>
          <p:cNvPr id="715" name="Front-end board (FEB)"/>
          <p:cNvSpPr txBox="1"/>
          <p:nvPr>
            <p:ph type="title" idx="4294967295"/>
          </p:nvPr>
        </p:nvSpPr>
        <p:spPr>
          <a:xfrm>
            <a:off x="1834594" y="-204716"/>
            <a:ext cx="13198199" cy="2295627"/>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Front-end board (FEB)</a:t>
            </a:r>
          </a:p>
        </p:txBody>
      </p:sp>
      <p:sp>
        <p:nvSpPr>
          <p:cNvPr id="716" name="The FEB is the heart of the electronic system and it’s the joined LLR + Uni Geneva project.…"/>
          <p:cNvSpPr txBox="1"/>
          <p:nvPr>
            <p:ph type="body" sz="half" idx="4294967295"/>
          </p:nvPr>
        </p:nvSpPr>
        <p:spPr>
          <a:xfrm>
            <a:off x="330580" y="1813659"/>
            <a:ext cx="17046660" cy="5054521"/>
          </a:xfrm>
          <a:prstGeom prst="rect">
            <a:avLst/>
          </a:prstGeom>
        </p:spPr>
        <p:txBody>
          <a:bodyPr anchor="ctr"/>
          <a:lstStyle/>
          <a:p>
            <a:pPr marL="279223" indent="-279223" algn="just" defTabSz="2389572">
              <a:lnSpc>
                <a:spcPct val="100000"/>
              </a:lnSpc>
              <a:spcBef>
                <a:spcPts val="0"/>
              </a:spcBef>
              <a:buSzPct val="75000"/>
              <a:defRPr sz="3136">
                <a:solidFill>
                  <a:schemeClr val="accent1">
                    <a:hueOff val="114395"/>
                    <a:lumOff val="-24975"/>
                  </a:schemeClr>
                </a:solidFill>
                <a:latin typeface="+mn-lt"/>
                <a:ea typeface="+mn-ea"/>
                <a:cs typeface="+mn-cs"/>
                <a:sym typeface="Chalkboard"/>
              </a:defRPr>
            </a:pPr>
            <a:r>
              <a:t>The FEB is the heart of the electronic system and it’s the joined LLR + Uni Geneva project.</a:t>
            </a:r>
          </a:p>
          <a:p>
            <a:pPr marL="279223" indent="-279223" algn="just" defTabSz="2389572">
              <a:lnSpc>
                <a:spcPct val="100000"/>
              </a:lnSpc>
              <a:spcBef>
                <a:spcPts val="0"/>
              </a:spcBef>
              <a:buSzPct val="75000"/>
              <a:defRPr sz="3136">
                <a:solidFill>
                  <a:schemeClr val="accent1">
                    <a:hueOff val="114395"/>
                    <a:lumOff val="-24975"/>
                  </a:schemeClr>
                </a:solidFill>
                <a:latin typeface="+mn-lt"/>
                <a:ea typeface="+mn-ea"/>
                <a:cs typeface="+mn-cs"/>
                <a:sym typeface="Chalkboard"/>
              </a:defRPr>
            </a:pPr>
          </a:p>
          <a:p>
            <a:pPr marL="279223" indent="-279223" algn="just" defTabSz="2389572">
              <a:lnSpc>
                <a:spcPct val="100000"/>
              </a:lnSpc>
              <a:spcBef>
                <a:spcPts val="0"/>
              </a:spcBef>
              <a:buSzPct val="75000"/>
              <a:defRPr sz="3136">
                <a:solidFill>
                  <a:schemeClr val="accent1">
                    <a:hueOff val="114395"/>
                    <a:lumOff val="-24975"/>
                  </a:schemeClr>
                </a:solidFill>
                <a:latin typeface="+mn-lt"/>
                <a:ea typeface="+mn-ea"/>
                <a:cs typeface="+mn-cs"/>
                <a:sym typeface="Chalkboard"/>
              </a:defRPr>
            </a:pPr>
            <a:r>
              <a:t>Each CITIROC (Cherenkov Imaging Telescope Integrated Read Out Chip) can read 32 channels</a:t>
            </a:r>
          </a:p>
          <a:p>
            <a:pPr lvl="1" marL="814401" indent="-279223" algn="just" defTabSz="2389572">
              <a:lnSpc>
                <a:spcPct val="100000"/>
              </a:lnSpc>
              <a:spcBef>
                <a:spcPts val="0"/>
              </a:spcBef>
              <a:buSzPct val="75000"/>
              <a:defRPr sz="3136">
                <a:solidFill>
                  <a:schemeClr val="accent1">
                    <a:hueOff val="114395"/>
                    <a:lumOff val="-24975"/>
                  </a:schemeClr>
                </a:solidFill>
                <a:latin typeface="+mn-lt"/>
                <a:ea typeface="+mn-ea"/>
                <a:cs typeface="+mn-cs"/>
                <a:sym typeface="Chalkboard"/>
              </a:defRPr>
            </a:pPr>
            <a:r>
              <a:t>8 CITIROC &lt;=&gt; 256 channels for 1 FEB.</a:t>
            </a:r>
          </a:p>
          <a:p>
            <a:pPr marL="279223" indent="-279223" algn="just" defTabSz="2389572">
              <a:lnSpc>
                <a:spcPct val="100000"/>
              </a:lnSpc>
              <a:spcBef>
                <a:spcPts val="0"/>
              </a:spcBef>
              <a:buSzPct val="75000"/>
              <a:defRPr sz="3136">
                <a:solidFill>
                  <a:schemeClr val="accent1">
                    <a:hueOff val="114395"/>
                    <a:lumOff val="-24975"/>
                  </a:schemeClr>
                </a:solidFill>
                <a:latin typeface="+mn-lt"/>
                <a:ea typeface="+mn-ea"/>
                <a:cs typeface="+mn-cs"/>
                <a:sym typeface="Chalkboard"/>
              </a:defRPr>
            </a:pPr>
          </a:p>
          <a:p>
            <a:pPr marL="279223" indent="-279223" algn="just" defTabSz="2389572">
              <a:lnSpc>
                <a:spcPct val="100000"/>
              </a:lnSpc>
              <a:spcBef>
                <a:spcPts val="0"/>
              </a:spcBef>
              <a:buSzPct val="75000"/>
              <a:defRPr sz="3136">
                <a:solidFill>
                  <a:schemeClr val="accent1">
                    <a:hueOff val="114395"/>
                    <a:lumOff val="-24975"/>
                  </a:schemeClr>
                </a:solidFill>
                <a:latin typeface="+mn-lt"/>
                <a:ea typeface="+mn-ea"/>
                <a:cs typeface="+mn-cs"/>
                <a:sym typeface="Chalkboard"/>
              </a:defRPr>
            </a:pPr>
            <a:r>
              <a:t>For each channel, the input is handled by two independent signal paths: </a:t>
            </a:r>
          </a:p>
          <a:p>
            <a:pPr lvl="1" marL="814401" indent="-279223" algn="just" defTabSz="2389572">
              <a:lnSpc>
                <a:spcPct val="100000"/>
              </a:lnSpc>
              <a:spcBef>
                <a:spcPts val="0"/>
              </a:spcBef>
              <a:buSzPct val="75000"/>
              <a:defRPr sz="3136">
                <a:solidFill>
                  <a:schemeClr val="accent1">
                    <a:hueOff val="114395"/>
                    <a:lumOff val="-24975"/>
                  </a:schemeClr>
                </a:solidFill>
                <a:latin typeface="+mn-lt"/>
                <a:ea typeface="+mn-ea"/>
                <a:cs typeface="+mn-cs"/>
                <a:sym typeface="Chalkboard"/>
              </a:defRPr>
            </a:pPr>
            <a:r>
              <a:t>Low gain (LG) path</a:t>
            </a:r>
          </a:p>
          <a:p>
            <a:pPr lvl="1" marL="814401" indent="-279223" algn="just" defTabSz="2389572">
              <a:lnSpc>
                <a:spcPct val="100000"/>
              </a:lnSpc>
              <a:spcBef>
                <a:spcPts val="0"/>
              </a:spcBef>
              <a:buSzPct val="75000"/>
              <a:defRPr sz="3136">
                <a:solidFill>
                  <a:schemeClr val="accent1">
                    <a:hueOff val="114395"/>
                    <a:lumOff val="-24975"/>
                  </a:schemeClr>
                </a:solidFill>
                <a:latin typeface="+mn-lt"/>
                <a:ea typeface="+mn-ea"/>
                <a:cs typeface="+mn-cs"/>
                <a:sym typeface="Chalkboard"/>
              </a:defRPr>
            </a:pPr>
            <a:r>
              <a:t>High gain (HG) path</a:t>
            </a:r>
          </a:p>
        </p:txBody>
      </p:sp>
      <p:pic>
        <p:nvPicPr>
          <p:cNvPr id="717" name="Screenshot 2023-03-16 at 16.19.02.png" descr="Screenshot 2023-03-16 at 16.19.02.png"/>
          <p:cNvPicPr>
            <a:picLocks noChangeAspect="1"/>
          </p:cNvPicPr>
          <p:nvPr/>
        </p:nvPicPr>
        <p:blipFill>
          <a:blip r:embed="rId3">
            <a:extLst/>
          </a:blip>
          <a:stretch>
            <a:fillRect/>
          </a:stretch>
        </p:blipFill>
        <p:spPr>
          <a:xfrm>
            <a:off x="14375848" y="7596316"/>
            <a:ext cx="8879269" cy="5625962"/>
          </a:xfrm>
          <a:prstGeom prst="rect">
            <a:avLst/>
          </a:prstGeom>
          <a:ln w="12700">
            <a:miter lim="400000"/>
          </a:ln>
        </p:spPr>
      </p:pic>
      <p:sp>
        <p:nvSpPr>
          <p:cNvPr id="718"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719" name="Text"/>
          <p:cNvSpPr txBox="1"/>
          <p:nvPr/>
        </p:nvSpPr>
        <p:spPr>
          <a:xfrm>
            <a:off x="22182440"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pic>
        <p:nvPicPr>
          <p:cNvPr id="720" name="Screenshot 2024-05-22 at 17.05.10.png" descr="Screenshot 2024-05-22 at 17.05.10.png"/>
          <p:cNvPicPr>
            <a:picLocks noChangeAspect="1"/>
          </p:cNvPicPr>
          <p:nvPr/>
        </p:nvPicPr>
        <p:blipFill>
          <a:blip r:embed="rId4">
            <a:extLst/>
          </a:blip>
          <a:stretch>
            <a:fillRect/>
          </a:stretch>
        </p:blipFill>
        <p:spPr>
          <a:xfrm>
            <a:off x="1978421" y="6847189"/>
            <a:ext cx="12178874" cy="6235584"/>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2" name="Screenshot 2023-03-14 at 14.12.31.png" descr="Screenshot 2023-03-14 at 14.12.31.png"/>
          <p:cNvPicPr>
            <a:picLocks noChangeAspect="1"/>
          </p:cNvPicPr>
          <p:nvPr/>
        </p:nvPicPr>
        <p:blipFill>
          <a:blip r:embed="rId2">
            <a:extLst/>
          </a:blip>
          <a:stretch>
            <a:fillRect/>
          </a:stretch>
        </p:blipFill>
        <p:spPr>
          <a:xfrm>
            <a:off x="7259728" y="2033365"/>
            <a:ext cx="3849966" cy="4548997"/>
          </a:xfrm>
          <a:prstGeom prst="rect">
            <a:avLst/>
          </a:prstGeom>
          <a:ln w="12700">
            <a:miter lim="400000"/>
          </a:ln>
        </p:spPr>
      </p:pic>
      <p:sp>
        <p:nvSpPr>
          <p:cNvPr id="723" name="Front-end board (FEB) cooling plate production at LLR"/>
          <p:cNvSpPr txBox="1"/>
          <p:nvPr>
            <p:ph type="title" idx="4294967295"/>
          </p:nvPr>
        </p:nvSpPr>
        <p:spPr>
          <a:xfrm>
            <a:off x="1256297" y="-131514"/>
            <a:ext cx="21871406" cy="2295627"/>
          </a:xfrm>
          <a:prstGeom prst="rect">
            <a:avLst/>
          </a:prstGeom>
        </p:spPr>
        <p:txBody>
          <a:bodyPr lIns="91439" tIns="91439" rIns="91439" bIns="91439" anchor="ctr"/>
          <a:lstStyle/>
          <a:p>
            <a:pPr defTabSz="914400">
              <a:defRPr cap="all" sz="6400">
                <a:effectLst>
                  <a:outerShdw sx="100000" sy="100000" kx="0" ky="0" algn="b" rotWithShape="0" blurRad="25400" dist="38100" dir="14040000">
                    <a:srgbClr val="000000">
                      <a:alpha val="25000"/>
                    </a:srgbClr>
                  </a:outerShdw>
                </a:effectLst>
              </a:defRPr>
            </a:pPr>
            <a:r>
              <a:t>Front-end board (FEB) cooling plate </a:t>
            </a:r>
            <a:r>
              <a:rPr>
                <a:solidFill>
                  <a:schemeClr val="accent5">
                    <a:lumOff val="-29866"/>
                  </a:schemeClr>
                </a:solidFill>
              </a:rPr>
              <a:t>production at LLR</a:t>
            </a:r>
          </a:p>
        </p:txBody>
      </p:sp>
      <p:sp>
        <p:nvSpPr>
          <p:cNvPr id="724" name="~230 cooling plates were produced at LLR with a lot of help from SK group and Mechanic group!!"/>
          <p:cNvSpPr txBox="1"/>
          <p:nvPr>
            <p:ph type="body" sz="quarter" idx="4294967295"/>
          </p:nvPr>
        </p:nvSpPr>
        <p:spPr>
          <a:xfrm>
            <a:off x="12793668" y="8214052"/>
            <a:ext cx="10741401" cy="2429317"/>
          </a:xfrm>
          <a:prstGeom prst="rect">
            <a:avLst/>
          </a:prstGeom>
        </p:spPr>
        <p:txBody>
          <a:bodyPr anchor="ctr"/>
          <a:lstStyle/>
          <a:p>
            <a:pPr marL="0" indent="0" algn="just">
              <a:lnSpc>
                <a:spcPct val="100000"/>
              </a:lnSpc>
              <a:spcBef>
                <a:spcPts val="0"/>
              </a:spcBef>
              <a:buSzTx/>
              <a:buNone/>
              <a:defRPr sz="4400">
                <a:solidFill>
                  <a:schemeClr val="accent1">
                    <a:hueOff val="114395"/>
                    <a:lumOff val="-24975"/>
                  </a:schemeClr>
                </a:solidFill>
                <a:latin typeface="+mn-lt"/>
                <a:ea typeface="+mn-ea"/>
                <a:cs typeface="+mn-cs"/>
                <a:sym typeface="Chalkboard"/>
              </a:defRPr>
            </a:pPr>
            <a:r>
              <a:t>~230 cooling plates were produced at LLR with a lot of help from </a:t>
            </a:r>
            <a:r>
              <a:rPr>
                <a:solidFill>
                  <a:schemeClr val="accent5">
                    <a:lumOff val="-29866"/>
                  </a:schemeClr>
                </a:solidFill>
              </a:rPr>
              <a:t>SK group</a:t>
            </a:r>
            <a:r>
              <a:t> and </a:t>
            </a:r>
            <a:r>
              <a:rPr>
                <a:solidFill>
                  <a:schemeClr val="accent5">
                    <a:lumOff val="-29866"/>
                  </a:schemeClr>
                </a:solidFill>
              </a:rPr>
              <a:t>Mechanic group</a:t>
            </a:r>
            <a:r>
              <a:t>!!</a:t>
            </a:r>
          </a:p>
        </p:txBody>
      </p:sp>
      <p:pic>
        <p:nvPicPr>
          <p:cNvPr id="725" name="Screenshot 2024-01-22 at 17.05.38.png" descr="Screenshot 2024-01-22 at 17.05.38.png"/>
          <p:cNvPicPr>
            <a:picLocks noChangeAspect="1"/>
          </p:cNvPicPr>
          <p:nvPr/>
        </p:nvPicPr>
        <p:blipFill>
          <a:blip r:embed="rId3">
            <a:extLst/>
          </a:blip>
          <a:stretch>
            <a:fillRect/>
          </a:stretch>
        </p:blipFill>
        <p:spPr>
          <a:xfrm>
            <a:off x="458291" y="2613935"/>
            <a:ext cx="4874618" cy="3190660"/>
          </a:xfrm>
          <a:prstGeom prst="rect">
            <a:avLst/>
          </a:prstGeom>
          <a:ln w="12700">
            <a:miter lim="400000"/>
          </a:ln>
        </p:spPr>
      </p:pic>
      <p:pic>
        <p:nvPicPr>
          <p:cNvPr id="726" name="Screenshot 2024-01-22 at 17.07.19.png" descr="Screenshot 2024-01-22 at 17.07.19.png"/>
          <p:cNvPicPr>
            <a:picLocks noChangeAspect="1"/>
          </p:cNvPicPr>
          <p:nvPr/>
        </p:nvPicPr>
        <p:blipFill>
          <a:blip r:embed="rId4">
            <a:extLst/>
          </a:blip>
          <a:stretch>
            <a:fillRect/>
          </a:stretch>
        </p:blipFill>
        <p:spPr>
          <a:xfrm>
            <a:off x="427510" y="7172375"/>
            <a:ext cx="5864479" cy="5738555"/>
          </a:xfrm>
          <a:prstGeom prst="rect">
            <a:avLst/>
          </a:prstGeom>
          <a:ln w="12700">
            <a:miter lim="400000"/>
          </a:ln>
        </p:spPr>
      </p:pic>
      <p:pic>
        <p:nvPicPr>
          <p:cNvPr id="727" name="Screenshot 2024-01-22 at 17.07.34.png" descr="Screenshot 2024-01-22 at 17.07.34.png"/>
          <p:cNvPicPr>
            <a:picLocks noChangeAspect="1"/>
          </p:cNvPicPr>
          <p:nvPr/>
        </p:nvPicPr>
        <p:blipFill>
          <a:blip r:embed="rId5">
            <a:extLst/>
          </a:blip>
          <a:stretch>
            <a:fillRect/>
          </a:stretch>
        </p:blipFill>
        <p:spPr>
          <a:xfrm>
            <a:off x="5962555" y="7172375"/>
            <a:ext cx="5828784" cy="5738555"/>
          </a:xfrm>
          <a:prstGeom prst="rect">
            <a:avLst/>
          </a:prstGeom>
          <a:ln w="12700">
            <a:miter lim="400000"/>
          </a:ln>
        </p:spPr>
      </p:pic>
      <p:sp>
        <p:nvSpPr>
          <p:cNvPr id="728" name="Plus Mark"/>
          <p:cNvSpPr/>
          <p:nvPr/>
        </p:nvSpPr>
        <p:spPr>
          <a:xfrm>
            <a:off x="5800259" y="3574265"/>
            <a:ext cx="1270002" cy="1270001"/>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8909" y="0"/>
                </a:moveTo>
                <a:cubicBezTo>
                  <a:pt x="8827" y="0"/>
                  <a:pt x="8758" y="68"/>
                  <a:pt x="8758" y="151"/>
                </a:cubicBezTo>
                <a:lnTo>
                  <a:pt x="8758" y="8694"/>
                </a:lnTo>
                <a:cubicBezTo>
                  <a:pt x="8758" y="8730"/>
                  <a:pt x="8730" y="8759"/>
                  <a:pt x="8693" y="8759"/>
                </a:cubicBezTo>
                <a:lnTo>
                  <a:pt x="151" y="8759"/>
                </a:lnTo>
                <a:cubicBezTo>
                  <a:pt x="68" y="8759"/>
                  <a:pt x="0" y="8826"/>
                  <a:pt x="0" y="8910"/>
                </a:cubicBezTo>
                <a:lnTo>
                  <a:pt x="0" y="12690"/>
                </a:lnTo>
                <a:cubicBezTo>
                  <a:pt x="0" y="12773"/>
                  <a:pt x="68" y="12841"/>
                  <a:pt x="151" y="12841"/>
                </a:cubicBezTo>
                <a:lnTo>
                  <a:pt x="8693" y="12841"/>
                </a:lnTo>
                <a:cubicBezTo>
                  <a:pt x="8730" y="12841"/>
                  <a:pt x="8758" y="12870"/>
                  <a:pt x="8758" y="12906"/>
                </a:cubicBezTo>
                <a:lnTo>
                  <a:pt x="8758" y="21449"/>
                </a:lnTo>
                <a:cubicBezTo>
                  <a:pt x="8758" y="21532"/>
                  <a:pt x="8826" y="21600"/>
                  <a:pt x="8909" y="21600"/>
                </a:cubicBezTo>
                <a:lnTo>
                  <a:pt x="12690" y="21600"/>
                </a:lnTo>
                <a:cubicBezTo>
                  <a:pt x="12773" y="21600"/>
                  <a:pt x="12841" y="21532"/>
                  <a:pt x="12841" y="21449"/>
                </a:cubicBezTo>
                <a:lnTo>
                  <a:pt x="12841" y="12906"/>
                </a:lnTo>
                <a:cubicBezTo>
                  <a:pt x="12841" y="12870"/>
                  <a:pt x="12870" y="12841"/>
                  <a:pt x="12906" y="12841"/>
                </a:cubicBezTo>
                <a:lnTo>
                  <a:pt x="21449" y="12841"/>
                </a:lnTo>
                <a:cubicBezTo>
                  <a:pt x="21531" y="12841"/>
                  <a:pt x="21600" y="12773"/>
                  <a:pt x="21599" y="12690"/>
                </a:cubicBezTo>
                <a:lnTo>
                  <a:pt x="21599" y="8910"/>
                </a:lnTo>
                <a:cubicBezTo>
                  <a:pt x="21599" y="8827"/>
                  <a:pt x="21532" y="8759"/>
                  <a:pt x="21449" y="8759"/>
                </a:cubicBezTo>
                <a:lnTo>
                  <a:pt x="12906" y="8759"/>
                </a:lnTo>
                <a:cubicBezTo>
                  <a:pt x="12870" y="8759"/>
                  <a:pt x="12841" y="8730"/>
                  <a:pt x="12841" y="8694"/>
                </a:cubicBezTo>
                <a:lnTo>
                  <a:pt x="12841" y="151"/>
                </a:lnTo>
                <a:cubicBezTo>
                  <a:pt x="12841" y="68"/>
                  <a:pt x="12773" y="0"/>
                  <a:pt x="12690" y="0"/>
                </a:cubicBezTo>
                <a:lnTo>
                  <a:pt x="8909" y="0"/>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29" name="Minus"/>
          <p:cNvSpPr/>
          <p:nvPr/>
        </p:nvSpPr>
        <p:spPr>
          <a:xfrm>
            <a:off x="11463021" y="3747568"/>
            <a:ext cx="1457958" cy="2755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 y="0"/>
                </a:moveTo>
                <a:cubicBezTo>
                  <a:pt x="68" y="0"/>
                  <a:pt x="0" y="357"/>
                  <a:pt x="0" y="799"/>
                </a:cubicBezTo>
                <a:lnTo>
                  <a:pt x="0" y="20801"/>
                </a:lnTo>
                <a:cubicBezTo>
                  <a:pt x="0" y="21240"/>
                  <a:pt x="68" y="21600"/>
                  <a:pt x="151" y="21600"/>
                </a:cubicBezTo>
                <a:lnTo>
                  <a:pt x="21449" y="21600"/>
                </a:lnTo>
                <a:cubicBezTo>
                  <a:pt x="21532" y="21600"/>
                  <a:pt x="21600" y="21240"/>
                  <a:pt x="21600" y="20801"/>
                </a:cubicBezTo>
                <a:lnTo>
                  <a:pt x="21600" y="799"/>
                </a:lnTo>
                <a:cubicBezTo>
                  <a:pt x="21600" y="360"/>
                  <a:pt x="21532" y="0"/>
                  <a:pt x="21449" y="0"/>
                </a:cubicBezTo>
                <a:lnTo>
                  <a:pt x="151" y="0"/>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30" name="Minus"/>
          <p:cNvSpPr/>
          <p:nvPr/>
        </p:nvSpPr>
        <p:spPr>
          <a:xfrm>
            <a:off x="11463021" y="4306368"/>
            <a:ext cx="1457958" cy="2755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 y="0"/>
                </a:moveTo>
                <a:cubicBezTo>
                  <a:pt x="68" y="0"/>
                  <a:pt x="0" y="357"/>
                  <a:pt x="0" y="799"/>
                </a:cubicBezTo>
                <a:lnTo>
                  <a:pt x="0" y="20801"/>
                </a:lnTo>
                <a:cubicBezTo>
                  <a:pt x="0" y="21240"/>
                  <a:pt x="68" y="21600"/>
                  <a:pt x="151" y="21600"/>
                </a:cubicBezTo>
                <a:lnTo>
                  <a:pt x="21449" y="21600"/>
                </a:lnTo>
                <a:cubicBezTo>
                  <a:pt x="21532" y="21600"/>
                  <a:pt x="21600" y="21240"/>
                  <a:pt x="21600" y="20801"/>
                </a:cubicBezTo>
                <a:lnTo>
                  <a:pt x="21600" y="799"/>
                </a:lnTo>
                <a:cubicBezTo>
                  <a:pt x="21600" y="360"/>
                  <a:pt x="21532" y="0"/>
                  <a:pt x="21449" y="0"/>
                </a:cubicBezTo>
                <a:lnTo>
                  <a:pt x="151" y="0"/>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31" name="In June 2023:"/>
          <p:cNvSpPr txBox="1"/>
          <p:nvPr/>
        </p:nvSpPr>
        <p:spPr>
          <a:xfrm>
            <a:off x="12670758" y="7267449"/>
            <a:ext cx="4178301" cy="1718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5000">
                <a:solidFill>
                  <a:schemeClr val="accent1">
                    <a:hueOff val="114395"/>
                    <a:lumOff val="-24975"/>
                  </a:schemeClr>
                </a:solidFill>
                <a:latin typeface="+mn-lt"/>
                <a:ea typeface="+mn-ea"/>
                <a:cs typeface="+mn-cs"/>
                <a:sym typeface="Chalkboard"/>
              </a:defRPr>
            </a:lvl1pPr>
          </a:lstStyle>
          <a:p>
            <a:pPr/>
            <a:r>
              <a:t>In June 2023:</a:t>
            </a:r>
          </a:p>
        </p:txBody>
      </p:sp>
      <p:pic>
        <p:nvPicPr>
          <p:cNvPr id="732" name="Screenshot 2024-01-22 at 17.27.30.png" descr="Screenshot 2024-01-22 at 17.27.30.png"/>
          <p:cNvPicPr>
            <a:picLocks noChangeAspect="1"/>
          </p:cNvPicPr>
          <p:nvPr/>
        </p:nvPicPr>
        <p:blipFill>
          <a:blip r:embed="rId6">
            <a:extLst/>
          </a:blip>
          <a:stretch>
            <a:fillRect/>
          </a:stretch>
        </p:blipFill>
        <p:spPr>
          <a:xfrm>
            <a:off x="18123668" y="2359340"/>
            <a:ext cx="6173120" cy="3699851"/>
          </a:xfrm>
          <a:prstGeom prst="rect">
            <a:avLst/>
          </a:prstGeom>
          <a:ln w="12700">
            <a:miter lim="400000"/>
          </a:ln>
        </p:spPr>
      </p:pic>
      <p:pic>
        <p:nvPicPr>
          <p:cNvPr id="733" name="Screenshot 2024-01-22 at 17.27.56.png" descr="Screenshot 2024-01-22 at 17.27.56.png"/>
          <p:cNvPicPr>
            <a:picLocks noChangeAspect="1"/>
          </p:cNvPicPr>
          <p:nvPr/>
        </p:nvPicPr>
        <p:blipFill>
          <a:blip r:embed="rId7">
            <a:extLst/>
          </a:blip>
          <a:stretch>
            <a:fillRect/>
          </a:stretch>
        </p:blipFill>
        <p:spPr>
          <a:xfrm>
            <a:off x="13274306" y="2169653"/>
            <a:ext cx="3684445" cy="4548997"/>
          </a:xfrm>
          <a:prstGeom prst="rect">
            <a:avLst/>
          </a:prstGeom>
          <a:ln w="12700">
            <a:miter lim="400000"/>
          </a:ln>
        </p:spPr>
      </p:pic>
      <p:sp>
        <p:nvSpPr>
          <p:cNvPr id="734"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735" name="Text"/>
          <p:cNvSpPr txBox="1"/>
          <p:nvPr/>
        </p:nvSpPr>
        <p:spPr>
          <a:xfrm>
            <a:off x="22182440"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8" name="Screenshot 2024-01-31 at 10.54.35.png" descr="Screenshot 2024-01-31 at 10.54.35.png"/>
          <p:cNvPicPr>
            <a:picLocks noChangeAspect="1"/>
          </p:cNvPicPr>
          <p:nvPr/>
        </p:nvPicPr>
        <p:blipFill>
          <a:blip r:embed="rId2">
            <a:extLst/>
          </a:blip>
          <a:stretch>
            <a:fillRect/>
          </a:stretch>
        </p:blipFill>
        <p:spPr>
          <a:xfrm>
            <a:off x="4507645" y="1131929"/>
            <a:ext cx="14268890" cy="4366191"/>
          </a:xfrm>
          <a:prstGeom prst="rect">
            <a:avLst/>
          </a:prstGeom>
          <a:ln w="12700">
            <a:miter lim="400000"/>
          </a:ln>
        </p:spPr>
      </p:pic>
      <p:pic>
        <p:nvPicPr>
          <p:cNvPr id="739" name="Screenshot 2024-01-31 at 10.55.02.png" descr="Screenshot 2024-01-31 at 10.55.02.png"/>
          <p:cNvPicPr>
            <a:picLocks noChangeAspect="1"/>
          </p:cNvPicPr>
          <p:nvPr/>
        </p:nvPicPr>
        <p:blipFill>
          <a:blip r:embed="rId3">
            <a:extLst/>
          </a:blip>
          <a:stretch>
            <a:fillRect/>
          </a:stretch>
        </p:blipFill>
        <p:spPr>
          <a:xfrm>
            <a:off x="4507645" y="6555173"/>
            <a:ext cx="13900525" cy="4366191"/>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2" name="Screenshot 2024-01-31 at 10.55.52.png" descr="Screenshot 2024-01-31 at 10.55.52.png"/>
          <p:cNvPicPr>
            <a:picLocks noChangeAspect="1"/>
          </p:cNvPicPr>
          <p:nvPr/>
        </p:nvPicPr>
        <p:blipFill>
          <a:blip r:embed="rId2">
            <a:extLst/>
          </a:blip>
          <a:stretch>
            <a:fillRect/>
          </a:stretch>
        </p:blipFill>
        <p:spPr>
          <a:xfrm>
            <a:off x="3945427" y="758052"/>
            <a:ext cx="16111315" cy="1067282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4" name="Title 1"/>
          <p:cNvSpPr txBox="1"/>
          <p:nvPr/>
        </p:nvSpPr>
        <p:spPr>
          <a:xfrm>
            <a:off x="849127" y="-280916"/>
            <a:ext cx="23213221"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Super FGD assembly at J-parc</a:t>
            </a:r>
          </a:p>
        </p:txBody>
      </p:sp>
      <p:sp>
        <p:nvSpPr>
          <p:cNvPr id="745"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atin typeface="+mn-lt"/>
                <a:ea typeface="+mn-ea"/>
                <a:cs typeface="+mn-cs"/>
                <a:sym typeface="Chalkboard"/>
              </a:defRPr>
            </a:lvl1pPr>
          </a:lstStyle>
          <a:p>
            <a:pPr/>
            <a:r>
              <a:t>NGUYEN Quoc Viet</a:t>
            </a:r>
          </a:p>
        </p:txBody>
      </p:sp>
      <p:sp>
        <p:nvSpPr>
          <p:cNvPr id="746" name="Text"/>
          <p:cNvSpPr txBox="1"/>
          <p:nvPr/>
        </p:nvSpPr>
        <p:spPr>
          <a:xfrm>
            <a:off x="22632623" y="12939149"/>
            <a:ext cx="751294"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pic>
        <p:nvPicPr>
          <p:cNvPr id="747" name="Image" descr="Image"/>
          <p:cNvPicPr>
            <a:picLocks noChangeAspect="1"/>
          </p:cNvPicPr>
          <p:nvPr/>
        </p:nvPicPr>
        <p:blipFill>
          <a:blip r:embed="rId2">
            <a:extLst/>
          </a:blip>
          <a:stretch>
            <a:fillRect/>
          </a:stretch>
        </p:blipFill>
        <p:spPr>
          <a:xfrm>
            <a:off x="5039962" y="3975927"/>
            <a:ext cx="5058193" cy="6744257"/>
          </a:xfrm>
          <a:prstGeom prst="rect">
            <a:avLst/>
          </a:prstGeom>
          <a:ln w="12700">
            <a:miter lim="400000"/>
          </a:ln>
        </p:spPr>
      </p:pic>
      <p:pic>
        <p:nvPicPr>
          <p:cNvPr id="748" name="Image" descr="Image"/>
          <p:cNvPicPr>
            <a:picLocks noChangeAspect="1"/>
          </p:cNvPicPr>
          <p:nvPr/>
        </p:nvPicPr>
        <p:blipFill>
          <a:blip r:embed="rId3">
            <a:extLst/>
          </a:blip>
          <a:stretch>
            <a:fillRect/>
          </a:stretch>
        </p:blipFill>
        <p:spPr>
          <a:xfrm>
            <a:off x="11841799" y="4080127"/>
            <a:ext cx="8588997" cy="6441748"/>
          </a:xfrm>
          <a:prstGeom prst="rect">
            <a:avLst/>
          </a:prstGeom>
          <a:ln w="12700">
            <a:miter lim="400000"/>
          </a:ln>
        </p:spPr>
      </p:pic>
      <p:sp>
        <p:nvSpPr>
          <p:cNvPr id="749" name="Then the cables were attached on the MPPC64 boards and arranged."/>
          <p:cNvSpPr txBox="1"/>
          <p:nvPr/>
        </p:nvSpPr>
        <p:spPr>
          <a:xfrm>
            <a:off x="5343842" y="2203306"/>
            <a:ext cx="13188316" cy="12385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600">
                <a:solidFill>
                  <a:schemeClr val="accent1">
                    <a:hueOff val="114395"/>
                    <a:lumOff val="-24975"/>
                  </a:schemeClr>
                </a:solidFill>
                <a:latin typeface="+mn-lt"/>
                <a:ea typeface="+mn-ea"/>
                <a:cs typeface="+mn-cs"/>
                <a:sym typeface="Chalkboard"/>
              </a:defRPr>
            </a:lvl1pPr>
          </a:lstStyle>
          <a:p>
            <a:pPr/>
            <a:r>
              <a:t>Then the cables were attached on the MPPC64 boards and arranged.</a:t>
            </a:r>
          </a:p>
        </p:txBody>
      </p:sp>
      <p:sp>
        <p:nvSpPr>
          <p:cNvPr id="750" name="Lena working on arranging the cables."/>
          <p:cNvSpPr txBox="1"/>
          <p:nvPr/>
        </p:nvSpPr>
        <p:spPr>
          <a:xfrm>
            <a:off x="4749563" y="10976876"/>
            <a:ext cx="4681597" cy="1112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Lena working on arranging the cables.</a:t>
            </a:r>
          </a:p>
        </p:txBody>
      </p:sp>
      <p:sp>
        <p:nvSpPr>
          <p:cNvPr id="751" name="Move before 24"/>
          <p:cNvSpPr txBox="1"/>
          <p:nvPr/>
        </p:nvSpPr>
        <p:spPr>
          <a:xfrm>
            <a:off x="15940415" y="11768397"/>
            <a:ext cx="224851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Move before 24</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4" name="Screenshot 2023-03-14 at 14.12.31.png" descr="Screenshot 2023-03-14 at 14.12.31.png"/>
          <p:cNvPicPr>
            <a:picLocks noChangeAspect="1"/>
          </p:cNvPicPr>
          <p:nvPr/>
        </p:nvPicPr>
        <p:blipFill>
          <a:blip r:embed="rId2">
            <a:extLst/>
          </a:blip>
          <a:stretch>
            <a:fillRect/>
          </a:stretch>
        </p:blipFill>
        <p:spPr>
          <a:xfrm>
            <a:off x="15473404" y="1740371"/>
            <a:ext cx="8662436" cy="10235258"/>
          </a:xfrm>
          <a:prstGeom prst="rect">
            <a:avLst/>
          </a:prstGeom>
          <a:ln w="12700">
            <a:miter lim="400000"/>
          </a:ln>
        </p:spPr>
      </p:pic>
      <p:sp>
        <p:nvSpPr>
          <p:cNvPr id="755" name="MIB functional test"/>
          <p:cNvSpPr txBox="1"/>
          <p:nvPr>
            <p:ph type="title" idx="4294967295"/>
          </p:nvPr>
        </p:nvSpPr>
        <p:spPr>
          <a:xfrm>
            <a:off x="1834594" y="-204716"/>
            <a:ext cx="19733679" cy="2295627"/>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MIB functional test</a:t>
            </a:r>
          </a:p>
        </p:txBody>
      </p:sp>
      <p:pic>
        <p:nvPicPr>
          <p:cNvPr id="756" name="Screenshot 2023-03-20 at 17.25.53.png" descr="Screenshot 2023-03-20 at 17.25.53.png"/>
          <p:cNvPicPr>
            <a:picLocks noChangeAspect="1"/>
          </p:cNvPicPr>
          <p:nvPr/>
        </p:nvPicPr>
        <p:blipFill>
          <a:blip r:embed="rId3">
            <a:extLst/>
          </a:blip>
          <a:stretch>
            <a:fillRect/>
          </a:stretch>
        </p:blipFill>
        <p:spPr>
          <a:xfrm>
            <a:off x="13533959" y="1911855"/>
            <a:ext cx="1142891" cy="10063774"/>
          </a:xfrm>
          <a:prstGeom prst="rect">
            <a:avLst/>
          </a:prstGeom>
          <a:ln w="12700">
            <a:miter lim="400000"/>
          </a:ln>
        </p:spPr>
      </p:pic>
      <p:sp>
        <p:nvSpPr>
          <p:cNvPr id="757" name="Arrow"/>
          <p:cNvSpPr/>
          <p:nvPr/>
        </p:nvSpPr>
        <p:spPr>
          <a:xfrm>
            <a:off x="14665645" y="4048745"/>
            <a:ext cx="1270001" cy="1270001"/>
          </a:xfrm>
          <a:prstGeom prst="rightArrow">
            <a:avLst>
              <a:gd name="adj1" fmla="val 32000"/>
              <a:gd name="adj2" fmla="val 64000"/>
            </a:avLst>
          </a:prstGeom>
          <a:solidFill>
            <a:schemeClr val="accent3">
              <a:hueOff val="914338"/>
              <a:satOff val="31515"/>
              <a:lumOff val="-30790"/>
            </a:schemeClr>
          </a:solidFill>
          <a:ln w="12700">
            <a:miter lim="400000"/>
          </a:ln>
        </p:spPr>
        <p:txBody>
          <a:bodyPr lIns="50800" tIns="50800" rIns="50800" bIns="50800" anchor="ctr"/>
          <a:lstStyle/>
          <a:p>
            <a:pPr defTabSz="825500">
              <a:defRPr sz="3200">
                <a:solidFill>
                  <a:srgbClr val="897710"/>
                </a:solidFill>
                <a:latin typeface="Helvetica Neue Medium"/>
                <a:ea typeface="Helvetica Neue Medium"/>
                <a:cs typeface="Helvetica Neue Medium"/>
                <a:sym typeface="Helvetica Neue Medium"/>
              </a:defRPr>
            </a:pPr>
          </a:p>
        </p:txBody>
      </p:sp>
      <p:sp>
        <p:nvSpPr>
          <p:cNvPr id="758" name="Arrow"/>
          <p:cNvSpPr/>
          <p:nvPr/>
        </p:nvSpPr>
        <p:spPr>
          <a:xfrm>
            <a:off x="14665645" y="8560192"/>
            <a:ext cx="1270001" cy="1270001"/>
          </a:xfrm>
          <a:prstGeom prst="rightArrow">
            <a:avLst>
              <a:gd name="adj1" fmla="val 32000"/>
              <a:gd name="adj2" fmla="val 64000"/>
            </a:avLst>
          </a:prstGeom>
          <a:solidFill>
            <a:schemeClr val="accent3">
              <a:hueOff val="914338"/>
              <a:satOff val="31515"/>
              <a:lumOff val="-30790"/>
            </a:schemeClr>
          </a:solidFill>
          <a:ln w="12700">
            <a:miter lim="400000"/>
          </a:ln>
        </p:spPr>
        <p:txBody>
          <a:bodyPr lIns="50800" tIns="50800" rIns="50800" bIns="50800" anchor="ctr"/>
          <a:lstStyle/>
          <a:p>
            <a:pPr defTabSz="825500">
              <a:defRPr sz="3200">
                <a:solidFill>
                  <a:srgbClr val="897710"/>
                </a:solidFill>
                <a:latin typeface="Helvetica Neue Medium"/>
                <a:ea typeface="Helvetica Neue Medium"/>
                <a:cs typeface="Helvetica Neue Medium"/>
                <a:sym typeface="Helvetica Neue Medium"/>
              </a:defRPr>
            </a:pPr>
          </a:p>
        </p:txBody>
      </p:sp>
      <p:sp>
        <p:nvSpPr>
          <p:cNvPr id="759" name="The MIB is used to connect the cables from MPPC board to FEB.…"/>
          <p:cNvSpPr txBox="1"/>
          <p:nvPr>
            <p:ph type="body" sz="quarter" idx="4294967295"/>
          </p:nvPr>
        </p:nvSpPr>
        <p:spPr>
          <a:xfrm>
            <a:off x="861849" y="1332030"/>
            <a:ext cx="11679363" cy="5491171"/>
          </a:xfrm>
          <a:prstGeom prst="rect">
            <a:avLst/>
          </a:prstGeom>
        </p:spPr>
        <p:txBody>
          <a:bodyPr anchor="ctr"/>
          <a:lstStyle/>
          <a:p>
            <a:pPr marL="2849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The MIB is used to connect the cables from MPPC board to FEB.</a:t>
            </a:r>
          </a:p>
          <a:p>
            <a:pPr marL="2849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The MIB test (March/2023 Geneva for 224 MIB)  is to test the function of all the lines that pass through the MIB</a:t>
            </a:r>
          </a:p>
          <a:p>
            <a:pPr marL="2849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The test includes:</a:t>
            </a:r>
          </a:p>
          <a:p>
            <a:pPr lvl="1" marL="8310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Housekeeping test: High Voltage, temperature</a:t>
            </a:r>
          </a:p>
          <a:p>
            <a:pPr lvl="1" marL="8310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Debug line test.</a:t>
            </a:r>
          </a:p>
          <a:p>
            <a:pPr lvl="1" marL="8310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Analog channels test.</a:t>
            </a:r>
          </a:p>
        </p:txBody>
      </p:sp>
      <p:sp>
        <p:nvSpPr>
          <p:cNvPr id="760" name="MIB"/>
          <p:cNvSpPr txBox="1"/>
          <p:nvPr/>
        </p:nvSpPr>
        <p:spPr>
          <a:xfrm>
            <a:off x="13581967" y="12135232"/>
            <a:ext cx="1584608" cy="604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MIB</a:t>
            </a:r>
          </a:p>
        </p:txBody>
      </p:sp>
      <p:sp>
        <p:nvSpPr>
          <p:cNvPr id="761" name="FEB"/>
          <p:cNvSpPr txBox="1"/>
          <p:nvPr/>
        </p:nvSpPr>
        <p:spPr>
          <a:xfrm>
            <a:off x="18273106" y="12135232"/>
            <a:ext cx="1584607" cy="604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FEB</a:t>
            </a:r>
          </a:p>
        </p:txBody>
      </p:sp>
      <p:pic>
        <p:nvPicPr>
          <p:cNvPr id="762" name="Rounded Rectangle Rounded rectangle" descr="Rounded Rectangle Rounded rectangle"/>
          <p:cNvPicPr>
            <a:picLocks noChangeAspect="0"/>
          </p:cNvPicPr>
          <p:nvPr/>
        </p:nvPicPr>
        <p:blipFill>
          <a:blip r:embed="rId4">
            <a:extLst/>
          </a:blip>
          <a:stretch>
            <a:fillRect/>
          </a:stretch>
        </p:blipFill>
        <p:spPr>
          <a:xfrm>
            <a:off x="13419604" y="2384027"/>
            <a:ext cx="1371601" cy="8947945"/>
          </a:xfrm>
          <a:prstGeom prst="rect">
            <a:avLst/>
          </a:prstGeom>
        </p:spPr>
      </p:pic>
      <p:pic>
        <p:nvPicPr>
          <p:cNvPr id="764" name="Line Line" descr="Line Line"/>
          <p:cNvPicPr>
            <a:picLocks noChangeAspect="0"/>
          </p:cNvPicPr>
          <p:nvPr/>
        </p:nvPicPr>
        <p:blipFill>
          <a:blip r:embed="rId5">
            <a:extLst/>
          </a:blip>
          <a:stretch>
            <a:fillRect/>
          </a:stretch>
        </p:blipFill>
        <p:spPr>
          <a:xfrm rot="9360006">
            <a:off x="12263272" y="8651698"/>
            <a:ext cx="1297935" cy="457904"/>
          </a:xfrm>
          <a:prstGeom prst="rect">
            <a:avLst/>
          </a:prstGeom>
        </p:spPr>
      </p:pic>
      <p:sp>
        <p:nvSpPr>
          <p:cNvPr id="766" name="8 connectors, 32 channels each"/>
          <p:cNvSpPr txBox="1"/>
          <p:nvPr/>
        </p:nvSpPr>
        <p:spPr>
          <a:xfrm>
            <a:off x="9587739" y="8573711"/>
            <a:ext cx="2754702" cy="1620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5">
                    <a:hueOff val="-82419"/>
                    <a:satOff val="-9513"/>
                    <a:lumOff val="-16343"/>
                  </a:schemeClr>
                </a:solidFill>
                <a:latin typeface="+mn-lt"/>
                <a:ea typeface="+mn-ea"/>
                <a:cs typeface="+mn-cs"/>
                <a:sym typeface="Chalkboard"/>
              </a:defRPr>
            </a:lvl1pPr>
          </a:lstStyle>
          <a:p>
            <a:pPr/>
            <a:r>
              <a:t>8 connectors, 32 channels each</a:t>
            </a:r>
          </a:p>
        </p:txBody>
      </p:sp>
      <p:pic>
        <p:nvPicPr>
          <p:cNvPr id="767" name="Rounded Rectangle Rounded rectangle" descr="Rounded Rectangle Rounded rectangle"/>
          <p:cNvPicPr>
            <a:picLocks noChangeAspect="0"/>
          </p:cNvPicPr>
          <p:nvPr/>
        </p:nvPicPr>
        <p:blipFill>
          <a:blip r:embed="rId6">
            <a:extLst/>
          </a:blip>
          <a:stretch>
            <a:fillRect/>
          </a:stretch>
        </p:blipFill>
        <p:spPr>
          <a:xfrm>
            <a:off x="13419604" y="11392125"/>
            <a:ext cx="1371601" cy="682954"/>
          </a:xfrm>
          <a:prstGeom prst="rect">
            <a:avLst/>
          </a:prstGeom>
        </p:spPr>
      </p:pic>
      <p:pic>
        <p:nvPicPr>
          <p:cNvPr id="769" name="Line Line" descr="Line Line"/>
          <p:cNvPicPr>
            <a:picLocks noChangeAspect="0"/>
          </p:cNvPicPr>
          <p:nvPr/>
        </p:nvPicPr>
        <p:blipFill>
          <a:blip r:embed="rId7">
            <a:extLst/>
          </a:blip>
          <a:stretch>
            <a:fillRect/>
          </a:stretch>
        </p:blipFill>
        <p:spPr>
          <a:xfrm rot="10800000">
            <a:off x="12311536" y="11504650"/>
            <a:ext cx="1187190" cy="457905"/>
          </a:xfrm>
          <a:prstGeom prst="rect">
            <a:avLst/>
          </a:prstGeom>
        </p:spPr>
      </p:pic>
      <p:sp>
        <p:nvSpPr>
          <p:cNvPr id="771" name="Debug"/>
          <p:cNvSpPr txBox="1"/>
          <p:nvPr/>
        </p:nvSpPr>
        <p:spPr>
          <a:xfrm>
            <a:off x="10324083" y="11431496"/>
            <a:ext cx="2754702"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solidFill>
                <a:latin typeface="+mn-lt"/>
                <a:ea typeface="+mn-ea"/>
                <a:cs typeface="+mn-cs"/>
                <a:sym typeface="Chalkboard"/>
              </a:defRPr>
            </a:lvl1pPr>
          </a:lstStyle>
          <a:p>
            <a:pPr/>
            <a:r>
              <a:t>Debug</a:t>
            </a:r>
          </a:p>
        </p:txBody>
      </p:sp>
      <p:pic>
        <p:nvPicPr>
          <p:cNvPr id="772" name="Image" descr="Image"/>
          <p:cNvPicPr>
            <a:picLocks noChangeAspect="1"/>
          </p:cNvPicPr>
          <p:nvPr/>
        </p:nvPicPr>
        <p:blipFill>
          <a:blip r:embed="rId8">
            <a:extLst/>
          </a:blip>
          <a:stretch>
            <a:fillRect/>
          </a:stretch>
        </p:blipFill>
        <p:spPr>
          <a:xfrm>
            <a:off x="966661" y="7188526"/>
            <a:ext cx="6679602" cy="5009702"/>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75" name="Next functional test for FEB"/>
          <p:cNvSpPr txBox="1"/>
          <p:nvPr>
            <p:ph type="title" idx="4294967295"/>
          </p:nvPr>
        </p:nvSpPr>
        <p:spPr>
          <a:xfrm>
            <a:off x="2412527" y="92388"/>
            <a:ext cx="18789618" cy="1360741"/>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Next functional test for FEB</a:t>
            </a:r>
          </a:p>
        </p:txBody>
      </p:sp>
      <p:pic>
        <p:nvPicPr>
          <p:cNvPr id="776" name="Screenshot 2023-03-20 at 23.26.06.png" descr="Screenshot 2023-03-20 at 23.26.06.png"/>
          <p:cNvPicPr>
            <a:picLocks noChangeAspect="1"/>
          </p:cNvPicPr>
          <p:nvPr/>
        </p:nvPicPr>
        <p:blipFill>
          <a:blip r:embed="rId2">
            <a:extLst/>
          </a:blip>
          <a:stretch>
            <a:fillRect/>
          </a:stretch>
        </p:blipFill>
        <p:spPr>
          <a:xfrm>
            <a:off x="16131035" y="1947208"/>
            <a:ext cx="7366001" cy="9842501"/>
          </a:xfrm>
          <a:prstGeom prst="rect">
            <a:avLst/>
          </a:prstGeom>
          <a:ln w="12700">
            <a:miter lim="400000"/>
          </a:ln>
        </p:spPr>
      </p:pic>
      <p:sp>
        <p:nvSpPr>
          <p:cNvPr id="777" name="GPIO: auxiliary board that allow us to use the FEB without a backplane. It has ADCs that provide a reference for calibration…"/>
          <p:cNvSpPr txBox="1"/>
          <p:nvPr>
            <p:ph type="body" sz="half" idx="4294967295"/>
          </p:nvPr>
        </p:nvSpPr>
        <p:spPr>
          <a:xfrm>
            <a:off x="1049657" y="2432372"/>
            <a:ext cx="13740282" cy="8131268"/>
          </a:xfrm>
          <a:prstGeom prst="rect">
            <a:avLst/>
          </a:prstGeom>
        </p:spPr>
        <p:txBody>
          <a:bodyPr anchor="ctr"/>
          <a:lstStyle/>
          <a:p>
            <a:pPr marL="233635" indent="-233635" algn="just" defTabSz="1999437">
              <a:lnSpc>
                <a:spcPct val="100000"/>
              </a:lnSpc>
              <a:spcBef>
                <a:spcPts val="0"/>
              </a:spcBef>
              <a:buSzPct val="75000"/>
              <a:defRPr sz="2624">
                <a:solidFill>
                  <a:schemeClr val="accent1">
                    <a:hueOff val="114395"/>
                    <a:lumOff val="-24975"/>
                  </a:schemeClr>
                </a:solidFill>
                <a:latin typeface="+mn-lt"/>
                <a:ea typeface="+mn-ea"/>
                <a:cs typeface="+mn-cs"/>
                <a:sym typeface="Chalkboard"/>
              </a:defRPr>
            </a:pPr>
            <a:r>
              <a:t>GPIO: auxiliary board that allow us to use the FEB without a backplane. It has ADCs that provide a reference for calibration</a:t>
            </a:r>
          </a:p>
          <a:p>
            <a:pPr marL="233635" indent="-233635" algn="just" defTabSz="1999437">
              <a:lnSpc>
                <a:spcPct val="100000"/>
              </a:lnSpc>
              <a:spcBef>
                <a:spcPts val="0"/>
              </a:spcBef>
              <a:buSzPct val="75000"/>
              <a:defRPr sz="2624">
                <a:solidFill>
                  <a:schemeClr val="accent1">
                    <a:hueOff val="114395"/>
                    <a:lumOff val="-24975"/>
                  </a:schemeClr>
                </a:solidFill>
                <a:latin typeface="+mn-lt"/>
                <a:ea typeface="+mn-ea"/>
                <a:cs typeface="+mn-cs"/>
                <a:sym typeface="Chalkboard"/>
              </a:defRPr>
            </a:pPr>
          </a:p>
          <a:p>
            <a:pPr marL="233635" indent="-233635" algn="just" defTabSz="1999437">
              <a:lnSpc>
                <a:spcPct val="100000"/>
              </a:lnSpc>
              <a:spcBef>
                <a:spcPts val="0"/>
              </a:spcBef>
              <a:buSzPct val="75000"/>
              <a:defRPr sz="2624">
                <a:solidFill>
                  <a:schemeClr val="accent1">
                    <a:hueOff val="114395"/>
                    <a:lumOff val="-24975"/>
                  </a:schemeClr>
                </a:solidFill>
                <a:latin typeface="+mn-lt"/>
                <a:ea typeface="+mn-ea"/>
                <a:cs typeface="+mn-cs"/>
                <a:sym typeface="Chalkboard"/>
              </a:defRPr>
            </a:pPr>
            <a:r>
              <a:t>Kaladin (SOKENDAI): demultiplexer board that allows injecting signal in each channel individually with a single input signal. Controlled by the GPIO</a:t>
            </a:r>
          </a:p>
          <a:p>
            <a:pPr marL="233635" indent="-233635" algn="just" defTabSz="1999437">
              <a:lnSpc>
                <a:spcPct val="100000"/>
              </a:lnSpc>
              <a:spcBef>
                <a:spcPts val="0"/>
              </a:spcBef>
              <a:buSzPct val="75000"/>
              <a:defRPr sz="2624">
                <a:solidFill>
                  <a:schemeClr val="accent1">
                    <a:hueOff val="114395"/>
                    <a:lumOff val="-24975"/>
                  </a:schemeClr>
                </a:solidFill>
                <a:latin typeface="+mn-lt"/>
                <a:ea typeface="+mn-ea"/>
                <a:cs typeface="+mn-cs"/>
                <a:sym typeface="Chalkboard"/>
              </a:defRPr>
            </a:pPr>
          </a:p>
          <a:p>
            <a:pPr marL="233635" indent="-233635" algn="just" defTabSz="1999437">
              <a:lnSpc>
                <a:spcPct val="100000"/>
              </a:lnSpc>
              <a:spcBef>
                <a:spcPts val="0"/>
              </a:spcBef>
              <a:buSzPct val="75000"/>
              <a:defRPr sz="2624">
                <a:solidFill>
                  <a:schemeClr val="accent1">
                    <a:hueOff val="114395"/>
                    <a:lumOff val="-24975"/>
                  </a:schemeClr>
                </a:solidFill>
                <a:latin typeface="+mn-lt"/>
                <a:ea typeface="+mn-ea"/>
                <a:cs typeface="+mn-cs"/>
                <a:sym typeface="Chalkboard"/>
              </a:defRPr>
            </a:pPr>
            <a:r>
              <a:t>FEB: Device under test. This set up can easily remove and install a FEB.</a:t>
            </a:r>
          </a:p>
          <a:p>
            <a:pPr marL="233635" indent="-233635" algn="just" defTabSz="1999437">
              <a:lnSpc>
                <a:spcPct val="100000"/>
              </a:lnSpc>
              <a:spcBef>
                <a:spcPts val="0"/>
              </a:spcBef>
              <a:buSzPct val="75000"/>
              <a:defRPr sz="2624">
                <a:solidFill>
                  <a:schemeClr val="accent1">
                    <a:hueOff val="114395"/>
                    <a:lumOff val="-24975"/>
                  </a:schemeClr>
                </a:solidFill>
                <a:latin typeface="+mn-lt"/>
                <a:ea typeface="+mn-ea"/>
                <a:cs typeface="+mn-cs"/>
                <a:sym typeface="Chalkboard"/>
              </a:defRPr>
            </a:pPr>
          </a:p>
          <a:p>
            <a:pPr marL="233635" indent="-233635" algn="just" defTabSz="1999437">
              <a:lnSpc>
                <a:spcPct val="100000"/>
              </a:lnSpc>
              <a:spcBef>
                <a:spcPts val="0"/>
              </a:spcBef>
              <a:buSzPct val="75000"/>
              <a:defRPr sz="2624">
                <a:solidFill>
                  <a:schemeClr val="accent1">
                    <a:hueOff val="114395"/>
                    <a:lumOff val="-24975"/>
                  </a:schemeClr>
                </a:solidFill>
                <a:latin typeface="+mn-lt"/>
                <a:ea typeface="+mn-ea"/>
                <a:cs typeface="+mn-cs"/>
                <a:sym typeface="Chalkboard"/>
              </a:defRPr>
            </a:pPr>
            <a:r>
              <a:t>Functional test includes:</a:t>
            </a:r>
          </a:p>
          <a:p>
            <a:pPr lvl="1" marL="681437" indent="-233635" algn="just" defTabSz="1999437">
              <a:lnSpc>
                <a:spcPct val="100000"/>
              </a:lnSpc>
              <a:spcBef>
                <a:spcPts val="0"/>
              </a:spcBef>
              <a:buSzPct val="75000"/>
              <a:defRPr sz="2624">
                <a:solidFill>
                  <a:schemeClr val="accent1">
                    <a:hueOff val="114395"/>
                    <a:lumOff val="-24975"/>
                  </a:schemeClr>
                </a:solidFill>
                <a:latin typeface="+mn-lt"/>
                <a:ea typeface="+mn-ea"/>
                <a:cs typeface="+mn-cs"/>
                <a:sym typeface="Chalkboard"/>
              </a:defRPr>
            </a:pPr>
            <a:r>
              <a:t>Housekeeping and loopback </a:t>
            </a:r>
          </a:p>
          <a:p>
            <a:pPr lvl="2" marL="1129239" indent="-233635" algn="just" defTabSz="1999437">
              <a:lnSpc>
                <a:spcPct val="100000"/>
              </a:lnSpc>
              <a:spcBef>
                <a:spcPts val="0"/>
              </a:spcBef>
              <a:buSzPct val="75000"/>
              <a:defRPr sz="2624">
                <a:solidFill>
                  <a:schemeClr val="accent1">
                    <a:hueOff val="114395"/>
                    <a:lumOff val="-24975"/>
                  </a:schemeClr>
                </a:solidFill>
                <a:latin typeface="+mn-lt"/>
                <a:ea typeface="+mn-ea"/>
                <a:cs typeface="+mn-cs"/>
                <a:sym typeface="Chalkboard"/>
              </a:defRPr>
            </a:pPr>
            <a:r>
              <a:t>Test all the backplane lines: SYNC, trigger, busy</a:t>
            </a:r>
          </a:p>
          <a:p>
            <a:pPr lvl="2" marL="1129239" indent="-233635" algn="just" defTabSz="1999437">
              <a:lnSpc>
                <a:spcPct val="100000"/>
              </a:lnSpc>
              <a:spcBef>
                <a:spcPts val="0"/>
              </a:spcBef>
              <a:buSzPct val="75000"/>
              <a:defRPr sz="2624">
                <a:solidFill>
                  <a:schemeClr val="accent1">
                    <a:hueOff val="114395"/>
                    <a:lumOff val="-24975"/>
                  </a:schemeClr>
                </a:solidFill>
                <a:latin typeface="+mn-lt"/>
                <a:ea typeface="+mn-ea"/>
                <a:cs typeface="+mn-cs"/>
                <a:sym typeface="Chalkboard"/>
              </a:defRPr>
            </a:pPr>
            <a:r>
              <a:t>Test debug connector lines</a:t>
            </a:r>
          </a:p>
          <a:p>
            <a:pPr lvl="2" marL="1129239" indent="-233635" algn="just" defTabSz="1999437">
              <a:lnSpc>
                <a:spcPct val="100000"/>
              </a:lnSpc>
              <a:spcBef>
                <a:spcPts val="0"/>
              </a:spcBef>
              <a:buSzPct val="75000"/>
              <a:defRPr sz="2624">
                <a:solidFill>
                  <a:schemeClr val="accent1">
                    <a:hueOff val="114395"/>
                    <a:lumOff val="-24975"/>
                  </a:schemeClr>
                </a:solidFill>
                <a:latin typeface="+mn-lt"/>
                <a:ea typeface="+mn-ea"/>
                <a:cs typeface="+mn-cs"/>
                <a:sym typeface="Chalkboard"/>
              </a:defRPr>
            </a:pPr>
            <a:r>
              <a:t>Housekeeping (HK) values (currents, temperature, voltage)</a:t>
            </a:r>
          </a:p>
          <a:p>
            <a:pPr lvl="1" marL="681437" indent="-233635" algn="just" defTabSz="1999437">
              <a:lnSpc>
                <a:spcPct val="100000"/>
              </a:lnSpc>
              <a:spcBef>
                <a:spcPts val="0"/>
              </a:spcBef>
              <a:buSzPct val="75000"/>
              <a:defRPr sz="2624">
                <a:solidFill>
                  <a:schemeClr val="accent1">
                    <a:hueOff val="114395"/>
                    <a:lumOff val="-24975"/>
                  </a:schemeClr>
                </a:solidFill>
                <a:latin typeface="+mn-lt"/>
                <a:ea typeface="+mn-ea"/>
                <a:cs typeface="+mn-cs"/>
                <a:sym typeface="Chalkboard"/>
              </a:defRPr>
            </a:pPr>
            <a:r>
              <a:t>Calibration </a:t>
            </a:r>
          </a:p>
          <a:p>
            <a:pPr lvl="2" marL="1129239" indent="-233635" algn="just" defTabSz="1999437">
              <a:lnSpc>
                <a:spcPct val="100000"/>
              </a:lnSpc>
              <a:spcBef>
                <a:spcPts val="0"/>
              </a:spcBef>
              <a:buSzPct val="75000"/>
              <a:defRPr sz="2624">
                <a:solidFill>
                  <a:schemeClr val="accent1">
                    <a:hueOff val="114395"/>
                    <a:lumOff val="-24975"/>
                  </a:schemeClr>
                </a:solidFill>
                <a:latin typeface="+mn-lt"/>
                <a:ea typeface="+mn-ea"/>
                <a:cs typeface="+mn-cs"/>
                <a:sym typeface="Chalkboard"/>
              </a:defRPr>
            </a:pPr>
            <a:r>
              <a:t>Produce calibration parameters to be passed to DAQ</a:t>
            </a:r>
          </a:p>
          <a:p>
            <a:pPr lvl="1" marL="681437" indent="-233635" algn="just" defTabSz="1999437">
              <a:lnSpc>
                <a:spcPct val="100000"/>
              </a:lnSpc>
              <a:spcBef>
                <a:spcPts val="0"/>
              </a:spcBef>
              <a:buSzPct val="75000"/>
              <a:defRPr sz="2624">
                <a:solidFill>
                  <a:schemeClr val="accent1">
                    <a:hueOff val="114395"/>
                    <a:lumOff val="-24975"/>
                  </a:schemeClr>
                </a:solidFill>
                <a:latin typeface="+mn-lt"/>
                <a:ea typeface="+mn-ea"/>
                <a:cs typeface="+mn-cs"/>
                <a:sym typeface="Chalkboard"/>
              </a:defRPr>
            </a:pPr>
            <a:r>
              <a:t>All 256 channel test</a:t>
            </a:r>
          </a:p>
          <a:p>
            <a:pPr lvl="2" marL="1129239" indent="-233635" algn="just" defTabSz="1999437">
              <a:lnSpc>
                <a:spcPct val="100000"/>
              </a:lnSpc>
              <a:spcBef>
                <a:spcPts val="0"/>
              </a:spcBef>
              <a:buSzPct val="75000"/>
              <a:defRPr sz="2624">
                <a:solidFill>
                  <a:schemeClr val="accent1">
                    <a:hueOff val="114395"/>
                    <a:lumOff val="-24975"/>
                  </a:schemeClr>
                </a:solidFill>
                <a:latin typeface="+mn-lt"/>
                <a:ea typeface="+mn-ea"/>
                <a:cs typeface="+mn-cs"/>
                <a:sym typeface="Chalkboard"/>
              </a:defRPr>
            </a:pPr>
            <a:r>
              <a:t>Short test of each channel</a:t>
            </a:r>
          </a:p>
          <a:p>
            <a:pPr lvl="2" marL="1129239" indent="-233635" algn="just" defTabSz="1999437">
              <a:lnSpc>
                <a:spcPct val="100000"/>
              </a:lnSpc>
              <a:spcBef>
                <a:spcPts val="0"/>
              </a:spcBef>
              <a:buSzPct val="75000"/>
              <a:defRPr sz="2624">
                <a:solidFill>
                  <a:schemeClr val="accent1">
                    <a:hueOff val="114395"/>
                    <a:lumOff val="-24975"/>
                  </a:schemeClr>
                </a:solidFill>
                <a:latin typeface="+mn-lt"/>
                <a:ea typeface="+mn-ea"/>
                <a:cs typeface="+mn-cs"/>
                <a:sym typeface="Chalkboard"/>
              </a:defRPr>
            </a:pPr>
            <a:r>
              <a:t>Check ADC distribution in each channel</a:t>
            </a:r>
          </a:p>
          <a:p>
            <a:pPr lvl="2" marL="1129239" indent="-233635" algn="just" defTabSz="1999437">
              <a:lnSpc>
                <a:spcPct val="100000"/>
              </a:lnSpc>
              <a:spcBef>
                <a:spcPts val="0"/>
              </a:spcBef>
              <a:buSzPct val="75000"/>
              <a:defRPr sz="2624">
                <a:solidFill>
                  <a:schemeClr val="accent1">
                    <a:hueOff val="114395"/>
                    <a:lumOff val="-24975"/>
                  </a:schemeClr>
                </a:solidFill>
                <a:latin typeface="+mn-lt"/>
                <a:ea typeface="+mn-ea"/>
                <a:cs typeface="+mn-cs"/>
                <a:sym typeface="Chalkboard"/>
              </a:defRPr>
            </a:pPr>
            <a:r>
              <a:t>Citiroc triggers, baseline, noise.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The polar angle acceptances are not comparable between near and far detector…"/>
          <p:cNvSpPr txBox="1"/>
          <p:nvPr>
            <p:ph type="body" sz="quarter" idx="4294967295"/>
          </p:nvPr>
        </p:nvSpPr>
        <p:spPr>
          <a:xfrm>
            <a:off x="795603" y="8267893"/>
            <a:ext cx="6430476" cy="3703729"/>
          </a:xfrm>
          <a:prstGeom prst="rect">
            <a:avLst/>
          </a:prstGeom>
        </p:spPr>
        <p:txBody>
          <a:bodyPr anchor="ctr"/>
          <a:lstStyle/>
          <a:p>
            <a:pPr marL="139119" indent="-139119" algn="just" defTabSz="1731220">
              <a:lnSpc>
                <a:spcPct val="100000"/>
              </a:lnSpc>
              <a:spcBef>
                <a:spcPts val="0"/>
              </a:spcBef>
              <a:buSzPct val="75000"/>
              <a:defRPr sz="2768">
                <a:solidFill>
                  <a:schemeClr val="accent1">
                    <a:hueOff val="114395"/>
                    <a:lumOff val="-24975"/>
                  </a:schemeClr>
                </a:solidFill>
                <a:latin typeface="+mn-lt"/>
                <a:ea typeface="+mn-ea"/>
                <a:cs typeface="+mn-cs"/>
                <a:sym typeface="Chalkboard"/>
              </a:defRPr>
            </a:pPr>
            <a:r>
              <a:t>The polar angle acceptances are not comparable between near and far detector</a:t>
            </a:r>
          </a:p>
          <a:p>
            <a:pPr marL="139119" indent="-139119" algn="just" defTabSz="1731220">
              <a:lnSpc>
                <a:spcPct val="100000"/>
              </a:lnSpc>
              <a:spcBef>
                <a:spcPts val="0"/>
              </a:spcBef>
              <a:buSzPct val="75000"/>
              <a:defRPr sz="2768">
                <a:solidFill>
                  <a:schemeClr val="accent1">
                    <a:hueOff val="114395"/>
                    <a:lumOff val="-24975"/>
                  </a:schemeClr>
                </a:solidFill>
                <a:latin typeface="+mn-lt"/>
                <a:ea typeface="+mn-ea"/>
                <a:cs typeface="+mn-cs"/>
                <a:sym typeface="Chalkboard"/>
              </a:defRPr>
            </a:pPr>
          </a:p>
          <a:p>
            <a:pPr marL="139119" indent="-139119" algn="just" defTabSz="1731220">
              <a:lnSpc>
                <a:spcPct val="100000"/>
              </a:lnSpc>
              <a:spcBef>
                <a:spcPts val="0"/>
              </a:spcBef>
              <a:buSzPct val="75000"/>
              <a:defRPr sz="2768">
                <a:solidFill>
                  <a:schemeClr val="accent1">
                    <a:hueOff val="114395"/>
                    <a:lumOff val="-24975"/>
                  </a:schemeClr>
                </a:solidFill>
                <a:latin typeface="+mn-lt"/>
                <a:ea typeface="+mn-ea"/>
                <a:cs typeface="+mn-cs"/>
                <a:sym typeface="Chalkboard"/>
              </a:defRPr>
            </a:pPr>
            <a:r>
              <a:t>The proton detection threshold is high</a:t>
            </a:r>
            <a:br/>
          </a:p>
          <a:p>
            <a:pPr marL="139119" indent="-139119" algn="just" defTabSz="1731220">
              <a:lnSpc>
                <a:spcPct val="100000"/>
              </a:lnSpc>
              <a:spcBef>
                <a:spcPts val="0"/>
              </a:spcBef>
              <a:buSzPct val="75000"/>
              <a:defRPr sz="2768">
                <a:solidFill>
                  <a:schemeClr val="accent1">
                    <a:hueOff val="114395"/>
                    <a:lumOff val="-24975"/>
                  </a:schemeClr>
                </a:solidFill>
                <a:latin typeface="+mn-lt"/>
                <a:ea typeface="+mn-ea"/>
                <a:cs typeface="+mn-cs"/>
                <a:sym typeface="Chalkboard"/>
              </a:defRPr>
            </a:pPr>
            <a:r>
              <a:t>Only muon kinematics are used to reconstruct neutrino energy</a:t>
            </a:r>
          </a:p>
        </p:txBody>
      </p:sp>
      <p:pic>
        <p:nvPicPr>
          <p:cNvPr id="291" name="Screenshot 2022-09-19 at 00.08.05.png" descr="Screenshot 2022-09-19 at 00.08.05.png"/>
          <p:cNvPicPr>
            <a:picLocks noChangeAspect="1"/>
          </p:cNvPicPr>
          <p:nvPr/>
        </p:nvPicPr>
        <p:blipFill>
          <a:blip r:embed="rId2">
            <a:extLst/>
          </a:blip>
          <a:stretch>
            <a:fillRect/>
          </a:stretch>
        </p:blipFill>
        <p:spPr>
          <a:xfrm>
            <a:off x="6459320" y="1429090"/>
            <a:ext cx="18101727" cy="6466620"/>
          </a:xfrm>
          <a:prstGeom prst="rect">
            <a:avLst/>
          </a:prstGeom>
          <a:ln w="12700">
            <a:miter lim="400000"/>
          </a:ln>
        </p:spPr>
      </p:pic>
      <p:sp>
        <p:nvSpPr>
          <p:cNvPr id="292" name="ND280 acceptance"/>
          <p:cNvSpPr txBox="1"/>
          <p:nvPr/>
        </p:nvSpPr>
        <p:spPr>
          <a:xfrm>
            <a:off x="9456416" y="3043045"/>
            <a:ext cx="6430476"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1">
                    <a:hueOff val="114395"/>
                    <a:lumOff val="-24975"/>
                  </a:schemeClr>
                </a:solidFill>
                <a:latin typeface="+mn-lt"/>
                <a:ea typeface="+mn-ea"/>
                <a:cs typeface="+mn-cs"/>
                <a:sym typeface="Chalkboard"/>
              </a:defRPr>
            </a:lvl1pPr>
          </a:lstStyle>
          <a:p>
            <a:pPr/>
            <a:r>
              <a:t>ND280 acceptance</a:t>
            </a:r>
          </a:p>
        </p:txBody>
      </p:sp>
      <p:sp>
        <p:nvSpPr>
          <p:cNvPr id="293" name="SK acceptance"/>
          <p:cNvSpPr txBox="1"/>
          <p:nvPr/>
        </p:nvSpPr>
        <p:spPr>
          <a:xfrm>
            <a:off x="17978753" y="3043045"/>
            <a:ext cx="6430477"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1">
                    <a:hueOff val="114395"/>
                    <a:lumOff val="-24975"/>
                  </a:schemeClr>
                </a:solidFill>
                <a:latin typeface="+mn-lt"/>
                <a:ea typeface="+mn-ea"/>
                <a:cs typeface="+mn-cs"/>
                <a:sym typeface="Chalkboard"/>
              </a:defRPr>
            </a:lvl1pPr>
          </a:lstStyle>
          <a:p>
            <a:pPr/>
            <a:r>
              <a:t>SK acceptance</a:t>
            </a:r>
          </a:p>
        </p:txBody>
      </p:sp>
      <p:pic>
        <p:nvPicPr>
          <p:cNvPr id="294" name="Line Line" descr="Line Line"/>
          <p:cNvPicPr>
            <a:picLocks noChangeAspect="0"/>
          </p:cNvPicPr>
          <p:nvPr/>
        </p:nvPicPr>
        <p:blipFill>
          <a:blip r:embed="rId3">
            <a:extLst/>
          </a:blip>
          <a:stretch>
            <a:fillRect/>
          </a:stretch>
        </p:blipFill>
        <p:spPr>
          <a:xfrm>
            <a:off x="7682507" y="4163471"/>
            <a:ext cx="15655353" cy="127001"/>
          </a:xfrm>
          <a:prstGeom prst="rect">
            <a:avLst/>
          </a:prstGeom>
        </p:spPr>
      </p:pic>
      <p:pic>
        <p:nvPicPr>
          <p:cNvPr id="296" name="Screenshot 2022-09-21 at 18.28.17.png" descr="Screenshot 2022-09-21 at 18.28.17.png"/>
          <p:cNvPicPr>
            <a:picLocks noChangeAspect="1"/>
          </p:cNvPicPr>
          <p:nvPr/>
        </p:nvPicPr>
        <p:blipFill>
          <a:blip r:embed="rId4">
            <a:extLst/>
          </a:blip>
          <a:stretch>
            <a:fillRect/>
          </a:stretch>
        </p:blipFill>
        <p:spPr>
          <a:xfrm>
            <a:off x="7500891" y="8067357"/>
            <a:ext cx="7467151" cy="4674813"/>
          </a:xfrm>
          <a:prstGeom prst="rect">
            <a:avLst/>
          </a:prstGeom>
          <a:ln w="12700">
            <a:miter lim="400000"/>
          </a:ln>
        </p:spPr>
      </p:pic>
      <p:sp>
        <p:nvSpPr>
          <p:cNvPr id="297" name="Proton detection efficiency"/>
          <p:cNvSpPr txBox="1"/>
          <p:nvPr/>
        </p:nvSpPr>
        <p:spPr>
          <a:xfrm>
            <a:off x="8425219" y="12685598"/>
            <a:ext cx="6430476"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1">
                    <a:hueOff val="114395"/>
                    <a:lumOff val="-24975"/>
                  </a:schemeClr>
                </a:solidFill>
                <a:latin typeface="+mn-lt"/>
                <a:ea typeface="+mn-ea"/>
                <a:cs typeface="+mn-cs"/>
                <a:sym typeface="Chalkboard"/>
              </a:defRPr>
            </a:lvl1pPr>
          </a:lstStyle>
          <a:p>
            <a:pPr/>
            <a:r>
              <a:t>Proton detection efficiency</a:t>
            </a:r>
          </a:p>
        </p:txBody>
      </p:sp>
      <p:sp>
        <p:nvSpPr>
          <p:cNvPr id="298" name="Arbitrary unit"/>
          <p:cNvSpPr txBox="1"/>
          <p:nvPr/>
        </p:nvSpPr>
        <p:spPr>
          <a:xfrm rot="5400000">
            <a:off x="13774889" y="9796135"/>
            <a:ext cx="2811997"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Arbitrary unit</a:t>
            </a:r>
          </a:p>
        </p:txBody>
      </p:sp>
      <p:sp>
        <p:nvSpPr>
          <p:cNvPr id="299" name="Former ND280 limitations"/>
          <p:cNvSpPr txBox="1"/>
          <p:nvPr>
            <p:ph type="title"/>
          </p:nvPr>
        </p:nvSpPr>
        <p:spPr>
          <a:xfrm>
            <a:off x="877207" y="128903"/>
            <a:ext cx="21526501" cy="1562397"/>
          </a:xfrm>
          <a:prstGeom prst="rect">
            <a:avLst/>
          </a:prstGeom>
        </p:spPr>
        <p:txBody>
          <a:bodyPr anchor="ctr"/>
          <a:lstStyle/>
          <a:p>
            <a:pPr/>
            <a:r>
              <a:t>Former ND280 limitations</a:t>
            </a:r>
          </a:p>
        </p:txBody>
      </p:sp>
      <p:sp>
        <p:nvSpPr>
          <p:cNvPr id="300" name="Put the ccqe Enu reconstruction plot"/>
          <p:cNvSpPr txBox="1"/>
          <p:nvPr/>
        </p:nvSpPr>
        <p:spPr>
          <a:xfrm>
            <a:off x="8875305" y="7454476"/>
            <a:ext cx="510540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Put the ccqe Enu reconstruction plot</a:t>
            </a:r>
          </a:p>
        </p:txBody>
      </p:sp>
      <p:sp>
        <p:nvSpPr>
          <p:cNvPr id="301" name="Line"/>
          <p:cNvSpPr/>
          <p:nvPr/>
        </p:nvSpPr>
        <p:spPr>
          <a:xfrm>
            <a:off x="834365" y="5420015"/>
            <a:ext cx="2122245" cy="1"/>
          </a:xfrm>
          <a:prstGeom prst="line">
            <a:avLst/>
          </a:prstGeom>
          <a:ln w="76200">
            <a:solidFill>
              <a:srgbClr val="000000"/>
            </a:solidFill>
            <a:miter lim="400000"/>
            <a:tailEnd type="triangle"/>
          </a:ln>
        </p:spPr>
        <p:txBody>
          <a:bodyPr lIns="50800" tIns="50800" rIns="50800" bIns="50800" anchor="ctr"/>
          <a:lstStyle/>
          <a:p>
            <a:pPr/>
          </a:p>
        </p:txBody>
      </p:sp>
      <p:sp>
        <p:nvSpPr>
          <p:cNvPr id="302" name="Line"/>
          <p:cNvSpPr/>
          <p:nvPr/>
        </p:nvSpPr>
        <p:spPr>
          <a:xfrm flipV="1">
            <a:off x="3115595" y="3820569"/>
            <a:ext cx="2099917" cy="1531525"/>
          </a:xfrm>
          <a:prstGeom prst="line">
            <a:avLst/>
          </a:prstGeom>
          <a:ln w="76200">
            <a:solidFill>
              <a:srgbClr val="000000"/>
            </a:solidFill>
            <a:miter lim="400000"/>
            <a:tailEnd type="triangle"/>
          </a:ln>
        </p:spPr>
        <p:txBody>
          <a:bodyPr lIns="50800" tIns="50800" rIns="50800" bIns="50800" anchor="ctr"/>
          <a:lstStyle/>
          <a:p>
            <a:pPr/>
          </a:p>
        </p:txBody>
      </p:sp>
      <p:sp>
        <p:nvSpPr>
          <p:cNvPr id="303" name="Circle"/>
          <p:cNvSpPr/>
          <p:nvPr/>
        </p:nvSpPr>
        <p:spPr>
          <a:xfrm>
            <a:off x="2973026" y="5341069"/>
            <a:ext cx="147387" cy="157892"/>
          </a:xfrm>
          <a:prstGeom prst="ellipse">
            <a:avLst/>
          </a:prstGeom>
          <a:solidFill>
            <a:srgbClr val="000000"/>
          </a:solidFill>
          <a:ln w="12700">
            <a:miter lim="400000"/>
          </a:ln>
        </p:spPr>
        <p:txBody>
          <a:bodyPr lIns="50800" tIns="50800" rIns="50800" bIns="50800" anchor="ctr"/>
          <a:lstStyle/>
          <a:p>
            <a:pPr defTabSz="825500">
              <a:defRPr sz="1900">
                <a:solidFill>
                  <a:srgbClr val="FFFFFF"/>
                </a:solidFill>
                <a:latin typeface="Helvetica Neue Medium"/>
                <a:ea typeface="Helvetica Neue Medium"/>
                <a:cs typeface="Helvetica Neue Medium"/>
                <a:sym typeface="Helvetica Neue Medium"/>
              </a:defRPr>
            </a:pPr>
          </a:p>
        </p:txBody>
      </p:sp>
      <p:sp>
        <p:nvSpPr>
          <p:cNvPr id="304" name="Line"/>
          <p:cNvSpPr/>
          <p:nvPr/>
        </p:nvSpPr>
        <p:spPr>
          <a:xfrm>
            <a:off x="3281701" y="5420015"/>
            <a:ext cx="2122245" cy="1"/>
          </a:xfrm>
          <a:prstGeom prst="line">
            <a:avLst/>
          </a:prstGeom>
          <a:ln w="25400">
            <a:solidFill>
              <a:srgbClr val="000000"/>
            </a:solidFill>
            <a:prstDash val="sysDot"/>
            <a:miter lim="400000"/>
          </a:ln>
        </p:spPr>
        <p:txBody>
          <a:bodyPr lIns="50800" tIns="50800" rIns="50800" bIns="50800" anchor="ctr"/>
          <a:lstStyle/>
          <a:p>
            <a:pPr/>
          </a:p>
        </p:txBody>
      </p:sp>
      <p:sp>
        <p:nvSpPr>
          <p:cNvPr id="314" name="Connection Line"/>
          <p:cNvSpPr/>
          <p:nvPr/>
        </p:nvSpPr>
        <p:spPr>
          <a:xfrm>
            <a:off x="3610449" y="5010900"/>
            <a:ext cx="156531" cy="410319"/>
          </a:xfrm>
          <a:custGeom>
            <a:avLst/>
            <a:gdLst/>
            <a:ahLst/>
            <a:cxnLst>
              <a:cxn ang="0">
                <a:pos x="wd2" y="hd2"/>
              </a:cxn>
              <a:cxn ang="5400000">
                <a:pos x="wd2" y="hd2"/>
              </a:cxn>
              <a:cxn ang="10800000">
                <a:pos x="wd2" y="hd2"/>
              </a:cxn>
              <a:cxn ang="16200000">
                <a:pos x="wd2" y="hd2"/>
              </a:cxn>
            </a:cxnLst>
            <a:rect l="0" t="0" r="r" b="b"/>
            <a:pathLst>
              <a:path w="16276" h="21600" fill="norm" stroke="1" extrusionOk="0">
                <a:moveTo>
                  <a:pt x="4147" y="21600"/>
                </a:moveTo>
                <a:cubicBezTo>
                  <a:pt x="21600" y="15550"/>
                  <a:pt x="20218" y="8350"/>
                  <a:pt x="0" y="0"/>
                </a:cubicBezTo>
              </a:path>
            </a:pathLst>
          </a:custGeom>
          <a:ln w="25400">
            <a:solidFill>
              <a:srgbClr val="000000"/>
            </a:solidFill>
            <a:miter lim="400000"/>
          </a:ln>
        </p:spPr>
        <p:txBody>
          <a:bodyPr/>
          <a:lstStyle/>
          <a:p>
            <a:pPr/>
          </a:p>
        </p:txBody>
      </p:sp>
      <p:sp>
        <p:nvSpPr>
          <p:cNvPr id="306" name="Text"/>
          <p:cNvSpPr txBox="1"/>
          <p:nvPr/>
        </p:nvSpPr>
        <p:spPr>
          <a:xfrm>
            <a:off x="3803044" y="4767048"/>
            <a:ext cx="415593" cy="6028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14:m>
              <m:oMathPara>
                <m:oMathParaPr>
                  <m:jc m:val="center"/>
                </m:oMathParaPr>
                <m:oMath>
                  <m:sSub>
                    <m:e>
                      <m:r>
                        <a:rPr xmlns:a="http://schemas.openxmlformats.org/drawingml/2006/main" sz="2850" i="1">
                          <a:solidFill>
                            <a:srgbClr val="000000"/>
                          </a:solidFill>
                          <a:latin typeface="Cambria Math" panose="02040503050406030204" pitchFamily="18" charset="0"/>
                        </a:rPr>
                        <m:t>θ</m:t>
                      </m:r>
                    </m:e>
                    <m:sub>
                      <m:r>
                        <a:rPr xmlns:a="http://schemas.openxmlformats.org/drawingml/2006/main" sz="2850" i="1">
                          <a:solidFill>
                            <a:srgbClr val="000000"/>
                          </a:solidFill>
                          <a:latin typeface="Cambria Math" panose="02040503050406030204" pitchFamily="18" charset="0"/>
                        </a:rPr>
                        <m:t>μ</m:t>
                      </m:r>
                    </m:sub>
                  </m:sSub>
                </m:oMath>
              </m:oMathPara>
            </a14:m>
          </a:p>
        </p:txBody>
      </p:sp>
      <p:sp>
        <p:nvSpPr>
          <p:cNvPr id="307" name="Text"/>
          <p:cNvSpPr txBox="1"/>
          <p:nvPr/>
        </p:nvSpPr>
        <p:spPr>
          <a:xfrm>
            <a:off x="4744587" y="3078781"/>
            <a:ext cx="307964" cy="5327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14:m>
              <m:oMathPara>
                <m:oMathParaPr>
                  <m:jc m:val="center"/>
                </m:oMathParaPr>
                <m:oMath>
                  <m:r>
                    <a:rPr xmlns:a="http://schemas.openxmlformats.org/drawingml/2006/main" sz="2850" i="1">
                      <a:solidFill>
                        <a:srgbClr val="000000"/>
                      </a:solidFill>
                      <a:latin typeface="Cambria Math" panose="02040503050406030204" pitchFamily="18" charset="0"/>
                    </a:rPr>
                    <m:t>μ</m:t>
                  </m:r>
                </m:oMath>
              </m:oMathPara>
            </a14:m>
          </a:p>
        </p:txBody>
      </p:sp>
      <p:sp>
        <p:nvSpPr>
          <p:cNvPr id="308" name="Text"/>
          <p:cNvSpPr txBox="1"/>
          <p:nvPr/>
        </p:nvSpPr>
        <p:spPr>
          <a:xfrm>
            <a:off x="907090" y="4714332"/>
            <a:ext cx="287347" cy="5305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a14:m>
              <m:oMathPara>
                <m:oMathParaPr>
                  <m:jc m:val="center"/>
                </m:oMathParaPr>
                <m:oMath>
                  <m:r>
                    <a:rPr xmlns:a="http://schemas.openxmlformats.org/drawingml/2006/main" sz="2850" i="1">
                      <a:solidFill>
                        <a:srgbClr val="000000"/>
                      </a:solidFill>
                      <a:latin typeface="Cambria Math" panose="02040503050406030204" pitchFamily="18" charset="0"/>
                    </a:rPr>
                    <m:t>ν</m:t>
                  </m:r>
                </m:oMath>
              </m:oMathPara>
            </a14:m>
          </a:p>
        </p:txBody>
      </p:sp>
      <p:sp>
        <p:nvSpPr>
          <p:cNvPr id="309" name="Text"/>
          <p:cNvSpPr txBox="1"/>
          <p:nvPr/>
        </p:nvSpPr>
        <p:spPr>
          <a:xfrm>
            <a:off x="6885124" y="2991485"/>
            <a:ext cx="478362" cy="7073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solidFill>
                  <a:srgbClr val="000000"/>
                </a:solidFill>
              </a:defRPr>
            </a:lvl1pPr>
          </a:lstStyle>
          <a:p>
            <a:pPr/>
            <a14:m>
              <m:oMathPara>
                <m:oMathParaPr>
                  <m:jc m:val="center"/>
                </m:oMathParaPr>
                <m:oMath>
                  <m:sSub>
                    <m:e>
                      <m:r>
                        <a:rPr xmlns:a="http://schemas.openxmlformats.org/drawingml/2006/main" sz="3500" i="1">
                          <a:solidFill>
                            <a:srgbClr val="000000"/>
                          </a:solidFill>
                          <a:latin typeface="Cambria Math" panose="02040503050406030204" pitchFamily="18" charset="0"/>
                        </a:rPr>
                        <m:t>θ</m:t>
                      </m:r>
                    </m:e>
                    <m:sub>
                      <m:r>
                        <a:rPr xmlns:a="http://schemas.openxmlformats.org/drawingml/2006/main" sz="3500" i="1">
                          <a:solidFill>
                            <a:srgbClr val="000000"/>
                          </a:solidFill>
                          <a:latin typeface="Cambria Math" panose="02040503050406030204" pitchFamily="18" charset="0"/>
                        </a:rPr>
                        <m:t>μ</m:t>
                      </m:r>
                    </m:sub>
                  </m:sSub>
                </m:oMath>
              </m:oMathPara>
            </a14:m>
          </a:p>
        </p:txBody>
      </p:sp>
      <p:sp>
        <p:nvSpPr>
          <p:cNvPr id="310" name="Text"/>
          <p:cNvSpPr txBox="1"/>
          <p:nvPr/>
        </p:nvSpPr>
        <p:spPr>
          <a:xfrm>
            <a:off x="15407461" y="2468908"/>
            <a:ext cx="478362" cy="7073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solidFill>
                  <a:srgbClr val="000000"/>
                </a:solidFill>
              </a:defRPr>
            </a:lvl1pPr>
          </a:lstStyle>
          <a:p>
            <a:pPr/>
            <a14:m>
              <m:oMathPara>
                <m:oMathParaPr>
                  <m:jc m:val="center"/>
                </m:oMathParaPr>
                <m:oMath>
                  <m:sSub>
                    <m:e>
                      <m:r>
                        <a:rPr xmlns:a="http://schemas.openxmlformats.org/drawingml/2006/main" sz="3500" i="1">
                          <a:solidFill>
                            <a:srgbClr val="000000"/>
                          </a:solidFill>
                          <a:latin typeface="Cambria Math" panose="02040503050406030204" pitchFamily="18" charset="0"/>
                        </a:rPr>
                        <m:t>θ</m:t>
                      </m:r>
                    </m:e>
                    <m:sub>
                      <m:r>
                        <a:rPr xmlns:a="http://schemas.openxmlformats.org/drawingml/2006/main" sz="3500" i="1">
                          <a:solidFill>
                            <a:srgbClr val="000000"/>
                          </a:solidFill>
                          <a:latin typeface="Cambria Math" panose="02040503050406030204" pitchFamily="18" charset="0"/>
                        </a:rPr>
                        <m:t>μ</m:t>
                      </m:r>
                    </m:sub>
                  </m:sSub>
                </m:oMath>
              </m:oMathPara>
            </a14:m>
          </a:p>
        </p:txBody>
      </p:sp>
      <p:pic>
        <p:nvPicPr>
          <p:cNvPr id="311" name="reso_Eqe_only_for_biennale_LLR.pdf" descr="reso_Eqe_only_for_biennale_LLR.pdf"/>
          <p:cNvPicPr>
            <a:picLocks noChangeAspect="1"/>
          </p:cNvPicPr>
          <p:nvPr/>
        </p:nvPicPr>
        <p:blipFill>
          <a:blip r:embed="rId5">
            <a:extLst/>
          </a:blip>
          <a:stretch>
            <a:fillRect/>
          </a:stretch>
        </p:blipFill>
        <p:spPr>
          <a:xfrm>
            <a:off x="16541336" y="7807613"/>
            <a:ext cx="7200901" cy="5194301"/>
          </a:xfrm>
          <a:prstGeom prst="rect">
            <a:avLst/>
          </a:prstGeom>
          <a:ln w="12700">
            <a:miter lim="400000"/>
          </a:ln>
        </p:spPr>
      </p:pic>
      <p:sp>
        <p:nvSpPr>
          <p:cNvPr id="312"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313" name="Text"/>
          <p:cNvSpPr txBox="1"/>
          <p:nvPr/>
        </p:nvSpPr>
        <p:spPr>
          <a:xfrm>
            <a:off x="22326982" y="12939149"/>
            <a:ext cx="484664"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T2K statistic"/>
          <p:cNvSpPr txBox="1"/>
          <p:nvPr>
            <p:ph type="title"/>
          </p:nvPr>
        </p:nvSpPr>
        <p:spPr>
          <a:xfrm>
            <a:off x="2616331" y="-163290"/>
            <a:ext cx="17311211" cy="2295627"/>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T2K statistic</a:t>
            </a:r>
          </a:p>
        </p:txBody>
      </p:sp>
      <p:sp>
        <p:nvSpPr>
          <p:cNvPr id="780"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atin typeface="+mn-lt"/>
                <a:ea typeface="+mn-ea"/>
                <a:cs typeface="+mn-cs"/>
                <a:sym typeface="Chalkboard"/>
              </a:defRPr>
            </a:lvl1pPr>
          </a:lstStyle>
          <a:p>
            <a:pPr/>
            <a:r>
              <a:t>NGUYEN Quoc Viet</a:t>
            </a:r>
          </a:p>
        </p:txBody>
      </p:sp>
      <p:sp>
        <p:nvSpPr>
          <p:cNvPr id="781" name="Text"/>
          <p:cNvSpPr txBox="1"/>
          <p:nvPr/>
        </p:nvSpPr>
        <p:spPr>
          <a:xfrm>
            <a:off x="22182440"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pic>
        <p:nvPicPr>
          <p:cNvPr id="782" name="Screenshot 2023-08-07 at 17.29.19.png" descr="Screenshot 2023-08-07 at 17.29.19.png"/>
          <p:cNvPicPr>
            <a:picLocks noChangeAspect="1"/>
          </p:cNvPicPr>
          <p:nvPr/>
        </p:nvPicPr>
        <p:blipFill>
          <a:blip r:embed="rId2">
            <a:extLst/>
          </a:blip>
          <a:stretch>
            <a:fillRect/>
          </a:stretch>
        </p:blipFill>
        <p:spPr>
          <a:xfrm>
            <a:off x="3917979" y="2457450"/>
            <a:ext cx="15172666" cy="10349072"/>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4" name="T2K experiment: Current results"/>
          <p:cNvSpPr txBox="1"/>
          <p:nvPr>
            <p:ph type="title"/>
          </p:nvPr>
        </p:nvSpPr>
        <p:spPr>
          <a:xfrm>
            <a:off x="2818861" y="-235432"/>
            <a:ext cx="17311211" cy="2295627"/>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T2K experiment: Current results</a:t>
            </a:r>
          </a:p>
        </p:txBody>
      </p:sp>
      <p:sp>
        <p:nvSpPr>
          <p:cNvPr id="785" name="4 main oscillation channels in T2K:   disappearance (dominated by  ) and   appearance (dominated by   and mass hierarchy) and similar two for anti-neutrino."/>
          <p:cNvSpPr txBox="1"/>
          <p:nvPr>
            <p:ph type="body" sz="quarter" idx="1"/>
          </p:nvPr>
        </p:nvSpPr>
        <p:spPr>
          <a:xfrm>
            <a:off x="1095427" y="1983427"/>
            <a:ext cx="13167027" cy="3258382"/>
          </a:xfrm>
          <a:prstGeom prst="rect">
            <a:avLst/>
          </a:prstGeom>
        </p:spPr>
        <p:txBody>
          <a:bodyPr anchor="ctr"/>
          <a:lstStyle/>
          <a:p>
            <a:pPr marL="284921" indent="-284921">
              <a:lnSpc>
                <a:spcPct val="100000"/>
              </a:lnSpc>
              <a:spcBef>
                <a:spcPts val="0"/>
              </a:spcBef>
              <a:buSzPct val="75000"/>
              <a:defRPr sz="3700">
                <a:solidFill>
                  <a:schemeClr val="accent1">
                    <a:hueOff val="114395"/>
                    <a:lumOff val="-24975"/>
                  </a:schemeClr>
                </a:solidFill>
                <a:latin typeface="+mn-lt"/>
                <a:ea typeface="+mn-ea"/>
                <a:cs typeface="+mn-cs"/>
                <a:sym typeface="Chalkboard"/>
              </a:defRPr>
            </a:pPr>
            <a:r>
              <a:t>4 main oscillation channels in T2K: </a:t>
            </a:r>
            <a14:m>
              <m:oMath>
                <m:sSub>
                  <m:e>
                    <m:r>
                      <a:rPr xmlns:a="http://schemas.openxmlformats.org/drawingml/2006/main" sz="4300" i="1">
                        <a:solidFill>
                          <a:srgbClr val="004C7F"/>
                        </a:solidFill>
                        <a:latin typeface="Cambria Math" panose="02040503050406030204" pitchFamily="18" charset="0"/>
                      </a:rPr>
                      <m:t>ν</m:t>
                    </m:r>
                  </m:e>
                  <m:sub>
                    <m:r>
                      <a:rPr xmlns:a="http://schemas.openxmlformats.org/drawingml/2006/main" sz="4300" i="1">
                        <a:solidFill>
                          <a:srgbClr val="004C7F"/>
                        </a:solidFill>
                        <a:latin typeface="Cambria Math" panose="02040503050406030204" pitchFamily="18" charset="0"/>
                      </a:rPr>
                      <m:t>μ</m:t>
                    </m:r>
                  </m:sub>
                </m:sSub>
                <m:r>
                  <a:rPr xmlns:a="http://schemas.openxmlformats.org/drawingml/2006/main" sz="4300" i="1">
                    <a:solidFill>
                      <a:srgbClr val="004C7F"/>
                    </a:solidFill>
                    <a:latin typeface="Cambria Math" panose="02040503050406030204" pitchFamily="18" charset="0"/>
                  </a:rPr>
                  <m:t>→</m:t>
                </m:r>
                <m:sSub>
                  <m:e>
                    <m:r>
                      <a:rPr xmlns:a="http://schemas.openxmlformats.org/drawingml/2006/main" sz="4300" i="1">
                        <a:solidFill>
                          <a:srgbClr val="004C7F"/>
                        </a:solidFill>
                        <a:latin typeface="Cambria Math" panose="02040503050406030204" pitchFamily="18" charset="0"/>
                      </a:rPr>
                      <m:t>ν</m:t>
                    </m:r>
                  </m:e>
                  <m:sub>
                    <m:r>
                      <a:rPr xmlns:a="http://schemas.openxmlformats.org/drawingml/2006/main" sz="4300" i="1">
                        <a:solidFill>
                          <a:srgbClr val="004C7F"/>
                        </a:solidFill>
                        <a:latin typeface="Cambria Math" panose="02040503050406030204" pitchFamily="18" charset="0"/>
                      </a:rPr>
                      <m:t>μ</m:t>
                    </m:r>
                  </m:sub>
                </m:sSub>
              </m:oMath>
            </a14:m>
            <a:r>
              <a:t> disappearance (dominated by </a:t>
            </a:r>
            <a14:m>
              <m:oMath>
                <m:sSub>
                  <m:e>
                    <m:r>
                      <a:rPr xmlns:a="http://schemas.openxmlformats.org/drawingml/2006/main" sz="4300" i="1">
                        <a:solidFill>
                          <a:srgbClr val="004C7F"/>
                        </a:solidFill>
                        <a:latin typeface="Cambria Math" panose="02040503050406030204" pitchFamily="18" charset="0"/>
                      </a:rPr>
                      <m:t>θ</m:t>
                    </m:r>
                  </m:e>
                  <m:sub>
                    <m:r>
                      <a:rPr xmlns:a="http://schemas.openxmlformats.org/drawingml/2006/main" sz="4300" i="1">
                        <a:solidFill>
                          <a:srgbClr val="004C7F"/>
                        </a:solidFill>
                        <a:latin typeface="Cambria Math" panose="02040503050406030204" pitchFamily="18" charset="0"/>
                      </a:rPr>
                      <m:t>23</m:t>
                    </m:r>
                  </m:sub>
                </m:sSub>
                <m:r>
                  <m:rPr>
                    <m:nor/>
                  </m:rPr>
                  <a:rPr xmlns:a="http://schemas.openxmlformats.org/drawingml/2006/main" sz="4300" i="1">
                    <a:solidFill>
                      <a:srgbClr val="004C7F"/>
                    </a:solidFill>
                    <a:latin typeface="Cambria Math" panose="02040503050406030204" pitchFamily="18" charset="0"/>
                  </a:rPr>
                  <m:t>and</m:t>
                </m:r>
                <m:r>
                  <m:rPr>
                    <m:sty m:val="p"/>
                  </m:rPr>
                  <a:rPr xmlns:a="http://schemas.openxmlformats.org/drawingml/2006/main" sz="4300" i="1">
                    <a:solidFill>
                      <a:srgbClr val="004C7F"/>
                    </a:solidFill>
                    <a:latin typeface="Cambria Math" panose="02040503050406030204" pitchFamily="18" charset="0"/>
                  </a:rPr>
                  <m:t>Δ</m:t>
                </m:r>
                <m:sSubSup>
                  <m:e>
                    <m:r>
                      <a:rPr xmlns:a="http://schemas.openxmlformats.org/drawingml/2006/main" sz="4300" i="1">
                        <a:solidFill>
                          <a:srgbClr val="004C7F"/>
                        </a:solidFill>
                        <a:latin typeface="Cambria Math" panose="02040503050406030204" pitchFamily="18" charset="0"/>
                      </a:rPr>
                      <m:t>m</m:t>
                    </m:r>
                  </m:e>
                  <m:sub>
                    <m:r>
                      <a:rPr xmlns:a="http://schemas.openxmlformats.org/drawingml/2006/main" sz="4300" i="1">
                        <a:solidFill>
                          <a:srgbClr val="004C7F"/>
                        </a:solidFill>
                        <a:latin typeface="Cambria Math" panose="02040503050406030204" pitchFamily="18" charset="0"/>
                      </a:rPr>
                      <m:t>23</m:t>
                    </m:r>
                  </m:sub>
                  <m:sup>
                    <m:r>
                      <a:rPr xmlns:a="http://schemas.openxmlformats.org/drawingml/2006/main" sz="4300" i="1">
                        <a:solidFill>
                          <a:srgbClr val="004C7F"/>
                        </a:solidFill>
                        <a:latin typeface="Cambria Math" panose="02040503050406030204" pitchFamily="18" charset="0"/>
                      </a:rPr>
                      <m:t>2</m:t>
                    </m:r>
                  </m:sup>
                </m:sSubSup>
              </m:oMath>
            </a14:m>
            <a:r>
              <a:t>) and </a:t>
            </a:r>
            <a14:m>
              <m:oMath>
                <m:sSub>
                  <m:e>
                    <m:r>
                      <a:rPr xmlns:a="http://schemas.openxmlformats.org/drawingml/2006/main" sz="4300" i="1">
                        <a:solidFill>
                          <a:srgbClr val="004C7F"/>
                        </a:solidFill>
                        <a:latin typeface="Cambria Math" panose="02040503050406030204" pitchFamily="18" charset="0"/>
                      </a:rPr>
                      <m:t>ν</m:t>
                    </m:r>
                  </m:e>
                  <m:sub>
                    <m:r>
                      <a:rPr xmlns:a="http://schemas.openxmlformats.org/drawingml/2006/main" sz="4300" i="1">
                        <a:solidFill>
                          <a:srgbClr val="004C7F"/>
                        </a:solidFill>
                        <a:latin typeface="Cambria Math" panose="02040503050406030204" pitchFamily="18" charset="0"/>
                      </a:rPr>
                      <m:t>μ</m:t>
                    </m:r>
                  </m:sub>
                </m:sSub>
                <m:r>
                  <a:rPr xmlns:a="http://schemas.openxmlformats.org/drawingml/2006/main" sz="4300" i="1">
                    <a:solidFill>
                      <a:srgbClr val="004C7F"/>
                    </a:solidFill>
                    <a:latin typeface="Cambria Math" panose="02040503050406030204" pitchFamily="18" charset="0"/>
                  </a:rPr>
                  <m:t>→</m:t>
                </m:r>
                <m:sSub>
                  <m:e>
                    <m:r>
                      <a:rPr xmlns:a="http://schemas.openxmlformats.org/drawingml/2006/main" sz="4300" i="1">
                        <a:solidFill>
                          <a:srgbClr val="004C7F"/>
                        </a:solidFill>
                        <a:latin typeface="Cambria Math" panose="02040503050406030204" pitchFamily="18" charset="0"/>
                      </a:rPr>
                      <m:t>ν</m:t>
                    </m:r>
                  </m:e>
                  <m:sub>
                    <m:r>
                      <a:rPr xmlns:a="http://schemas.openxmlformats.org/drawingml/2006/main" sz="4300" i="1">
                        <a:solidFill>
                          <a:srgbClr val="004C7F"/>
                        </a:solidFill>
                        <a:latin typeface="Cambria Math" panose="02040503050406030204" pitchFamily="18" charset="0"/>
                      </a:rPr>
                      <m:t>e</m:t>
                    </m:r>
                  </m:sub>
                </m:sSub>
              </m:oMath>
            </a14:m>
            <a:r>
              <a:t> appearance (dominated by </a:t>
            </a:r>
            <a14:m>
              <m:oMath>
                <m:sSub>
                  <m:e>
                    <m:r>
                      <a:rPr xmlns:a="http://schemas.openxmlformats.org/drawingml/2006/main" sz="4300" i="1">
                        <a:solidFill>
                          <a:srgbClr val="004C7F"/>
                        </a:solidFill>
                        <a:latin typeface="Cambria Math" panose="02040503050406030204" pitchFamily="18" charset="0"/>
                      </a:rPr>
                      <m:t>θ</m:t>
                    </m:r>
                  </m:e>
                  <m:sub>
                    <m:r>
                      <a:rPr xmlns:a="http://schemas.openxmlformats.org/drawingml/2006/main" sz="4300" i="1">
                        <a:solidFill>
                          <a:srgbClr val="004C7F"/>
                        </a:solidFill>
                        <a:latin typeface="Cambria Math" panose="02040503050406030204" pitchFamily="18" charset="0"/>
                      </a:rPr>
                      <m:t>13</m:t>
                    </m:r>
                  </m:sub>
                </m:sSub>
                <m:r>
                  <a:rPr xmlns:a="http://schemas.openxmlformats.org/drawingml/2006/main" sz="4300" i="1">
                    <a:solidFill>
                      <a:srgbClr val="004C7F"/>
                    </a:solidFill>
                    <a:latin typeface="Cambria Math" panose="02040503050406030204" pitchFamily="18" charset="0"/>
                  </a:rPr>
                  <m:t>,</m:t>
                </m:r>
                <m:sSub>
                  <m:e>
                    <m:r>
                      <a:rPr xmlns:a="http://schemas.openxmlformats.org/drawingml/2006/main" sz="4300" i="1">
                        <a:solidFill>
                          <a:srgbClr val="004C7F"/>
                        </a:solidFill>
                        <a:latin typeface="Cambria Math" panose="02040503050406030204" pitchFamily="18" charset="0"/>
                      </a:rPr>
                      <m:t>θ</m:t>
                    </m:r>
                  </m:e>
                  <m:sub>
                    <m:r>
                      <a:rPr xmlns:a="http://schemas.openxmlformats.org/drawingml/2006/main" sz="4300" i="1">
                        <a:solidFill>
                          <a:srgbClr val="004C7F"/>
                        </a:solidFill>
                        <a:latin typeface="Cambria Math" panose="02040503050406030204" pitchFamily="18" charset="0"/>
                      </a:rPr>
                      <m:t>23</m:t>
                    </m:r>
                  </m:sub>
                </m:sSub>
                <m:r>
                  <m:rPr>
                    <m:nor/>
                  </m:rPr>
                  <a:rPr xmlns:a="http://schemas.openxmlformats.org/drawingml/2006/main" sz="4300" i="1">
                    <a:solidFill>
                      <a:srgbClr val="004C7F"/>
                    </a:solidFill>
                    <a:latin typeface="Cambria Math" panose="02040503050406030204" pitchFamily="18" charset="0"/>
                  </a:rPr>
                  <m:t>and</m:t>
                </m:r>
                <m:sSub>
                  <m:e>
                    <m:r>
                      <a:rPr xmlns:a="http://schemas.openxmlformats.org/drawingml/2006/main" sz="4300" i="1">
                        <a:solidFill>
                          <a:srgbClr val="004C7F"/>
                        </a:solidFill>
                        <a:latin typeface="Cambria Math" panose="02040503050406030204" pitchFamily="18" charset="0"/>
                      </a:rPr>
                      <m:t>δ</m:t>
                    </m:r>
                  </m:e>
                  <m:sub>
                    <m:r>
                      <a:rPr xmlns:a="http://schemas.openxmlformats.org/drawingml/2006/main" sz="4300" i="1">
                        <a:solidFill>
                          <a:srgbClr val="004C7F"/>
                        </a:solidFill>
                        <a:latin typeface="Cambria Math" panose="02040503050406030204" pitchFamily="18" charset="0"/>
                      </a:rPr>
                      <m:t>C</m:t>
                    </m:r>
                    <m:r>
                      <a:rPr xmlns:a="http://schemas.openxmlformats.org/drawingml/2006/main" sz="4300" i="1">
                        <a:solidFill>
                          <a:srgbClr val="004C7F"/>
                        </a:solidFill>
                        <a:latin typeface="Cambria Math" panose="02040503050406030204" pitchFamily="18" charset="0"/>
                      </a:rPr>
                      <m:t>P</m:t>
                    </m:r>
                  </m:sub>
                </m:sSub>
              </m:oMath>
            </a14:m>
            <a:r>
              <a:t> and mass hierarchy) and similar two for anti-neutrino.</a:t>
            </a:r>
            <a:endParaRPr>
              <a:solidFill>
                <a:srgbClr val="004D80"/>
              </a:solidFill>
            </a:endParaRPr>
          </a:p>
        </p:txBody>
      </p:sp>
      <p:pic>
        <p:nvPicPr>
          <p:cNvPr id="786" name="Screenshot 2022-09-21 at 16.00.19.png" descr="Screenshot 2022-09-21 at 16.00.19.png"/>
          <p:cNvPicPr>
            <a:picLocks noChangeAspect="1"/>
          </p:cNvPicPr>
          <p:nvPr/>
        </p:nvPicPr>
        <p:blipFill>
          <a:blip r:embed="rId2">
            <a:extLst/>
          </a:blip>
          <a:stretch>
            <a:fillRect/>
          </a:stretch>
        </p:blipFill>
        <p:spPr>
          <a:xfrm>
            <a:off x="15224573" y="1575258"/>
            <a:ext cx="7325708" cy="5513343"/>
          </a:xfrm>
          <a:prstGeom prst="rect">
            <a:avLst/>
          </a:prstGeom>
          <a:ln w="12700">
            <a:miter lim="400000"/>
          </a:ln>
        </p:spPr>
      </p:pic>
      <p:pic>
        <p:nvPicPr>
          <p:cNvPr id="787" name="Screenshot 2022-09-21 at 16.09.40.png" descr="Screenshot 2022-09-21 at 16.09.40.png"/>
          <p:cNvPicPr>
            <a:picLocks noChangeAspect="1"/>
          </p:cNvPicPr>
          <p:nvPr/>
        </p:nvPicPr>
        <p:blipFill>
          <a:blip r:embed="rId3">
            <a:extLst/>
          </a:blip>
          <a:stretch>
            <a:fillRect/>
          </a:stretch>
        </p:blipFill>
        <p:spPr>
          <a:xfrm>
            <a:off x="76816" y="6884170"/>
            <a:ext cx="16310305" cy="5513343"/>
          </a:xfrm>
          <a:prstGeom prst="rect">
            <a:avLst/>
          </a:prstGeom>
          <a:ln w="12700">
            <a:miter lim="400000"/>
          </a:ln>
        </p:spPr>
      </p:pic>
      <p:sp>
        <p:nvSpPr>
          <p:cNvPr id="788" name="Data point around the maximum CP-violating value of…"/>
          <p:cNvSpPr txBox="1"/>
          <p:nvPr/>
        </p:nvSpPr>
        <p:spPr>
          <a:xfrm>
            <a:off x="16411162" y="7104750"/>
            <a:ext cx="7325708" cy="50721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L="284921" indent="-284921" algn="l">
              <a:buSzPct val="75000"/>
              <a:buChar char="•"/>
              <a:defRPr sz="3700">
                <a:solidFill>
                  <a:schemeClr val="accent1">
                    <a:hueOff val="114395"/>
                    <a:lumOff val="-24975"/>
                  </a:schemeClr>
                </a:solidFill>
                <a:latin typeface="+mn-lt"/>
                <a:ea typeface="+mn-ea"/>
                <a:cs typeface="+mn-cs"/>
                <a:sym typeface="Chalkboard"/>
              </a:defRPr>
            </a:pPr>
            <a:r>
              <a:t>Data point around the maximum CP-violating value of </a:t>
            </a:r>
            <a14:m>
              <m:oMath>
                <m:r>
                  <a:rPr xmlns:a="http://schemas.openxmlformats.org/drawingml/2006/main" sz="4300" i="1">
                    <a:solidFill>
                      <a:srgbClr val="004C7F"/>
                    </a:solidFill>
                    <a:latin typeface="Cambria Math" panose="02040503050406030204" pitchFamily="18" charset="0"/>
                  </a:rPr>
                  <m:t>-</m:t>
                </m:r>
                <m:r>
                  <a:rPr xmlns:a="http://schemas.openxmlformats.org/drawingml/2006/main" sz="4300" i="1">
                    <a:solidFill>
                      <a:srgbClr val="004C7F"/>
                    </a:solidFill>
                    <a:latin typeface="Cambria Math" panose="02040503050406030204" pitchFamily="18" charset="0"/>
                  </a:rPr>
                  <m:t>π</m:t>
                </m:r>
                <m:r>
                  <a:rPr xmlns:a="http://schemas.openxmlformats.org/drawingml/2006/main" sz="4300" i="1">
                    <a:solidFill>
                      <a:srgbClr val="004C7F"/>
                    </a:solidFill>
                    <a:latin typeface="Cambria Math" panose="02040503050406030204" pitchFamily="18" charset="0"/>
                  </a:rPr>
                  <m:t>/</m:t>
                </m:r>
                <m:r>
                  <a:rPr xmlns:a="http://schemas.openxmlformats.org/drawingml/2006/main" sz="4300" i="1">
                    <a:solidFill>
                      <a:srgbClr val="004C7F"/>
                    </a:solidFill>
                    <a:latin typeface="Cambria Math" panose="02040503050406030204" pitchFamily="18" charset="0"/>
                  </a:rPr>
                  <m:t>2</m:t>
                </m:r>
              </m:oMath>
            </a14:m>
          </a:p>
          <a:p>
            <a:pPr marL="284921" indent="-284921" algn="l">
              <a:buSzPct val="75000"/>
              <a:buChar char="•"/>
              <a:defRPr sz="3700">
                <a:solidFill>
                  <a:schemeClr val="accent1">
                    <a:hueOff val="114395"/>
                    <a:lumOff val="-24975"/>
                  </a:schemeClr>
                </a:solidFill>
                <a:latin typeface="+mn-lt"/>
                <a:ea typeface="+mn-ea"/>
                <a:cs typeface="+mn-cs"/>
                <a:sym typeface="Chalkboard"/>
              </a:defRPr>
            </a:pPr>
            <a:r>
              <a:t>A wide region of </a:t>
            </a:r>
            <a14:m>
              <m:oMath>
                <m:sSub>
                  <m:e>
                    <m:r>
                      <a:rPr xmlns:a="http://schemas.openxmlformats.org/drawingml/2006/main" sz="4300" i="1">
                        <a:solidFill>
                          <a:srgbClr val="004C7F"/>
                        </a:solidFill>
                        <a:latin typeface="Cambria Math" panose="02040503050406030204" pitchFamily="18" charset="0"/>
                      </a:rPr>
                      <m:t>δ</m:t>
                    </m:r>
                  </m:e>
                  <m:sub>
                    <m:r>
                      <a:rPr xmlns:a="http://schemas.openxmlformats.org/drawingml/2006/main" sz="4300" i="1">
                        <a:solidFill>
                          <a:srgbClr val="004C7F"/>
                        </a:solidFill>
                        <a:latin typeface="Cambria Math" panose="02040503050406030204" pitchFamily="18" charset="0"/>
                      </a:rPr>
                      <m:t>C</m:t>
                    </m:r>
                    <m:r>
                      <a:rPr xmlns:a="http://schemas.openxmlformats.org/drawingml/2006/main" sz="4300" i="1">
                        <a:solidFill>
                          <a:srgbClr val="004C7F"/>
                        </a:solidFill>
                        <a:latin typeface="Cambria Math" panose="02040503050406030204" pitchFamily="18" charset="0"/>
                      </a:rPr>
                      <m:t>P</m:t>
                    </m:r>
                  </m:sub>
                </m:sSub>
              </m:oMath>
            </a14:m>
            <a:r>
              <a:t> space is excluded at 3</a:t>
            </a:r>
            <a14:m>
              <m:oMath>
                <m:r>
                  <a:rPr xmlns:a="http://schemas.openxmlformats.org/drawingml/2006/main" sz="4300" i="1">
                    <a:solidFill>
                      <a:srgbClr val="004C7F"/>
                    </a:solidFill>
                    <a:latin typeface="Cambria Math" panose="02040503050406030204" pitchFamily="18" charset="0"/>
                  </a:rPr>
                  <m:t>σ</m:t>
                </m:r>
              </m:oMath>
            </a14:m>
            <a:r>
              <a:t> C.L.</a:t>
            </a:r>
          </a:p>
          <a:p>
            <a:pPr marL="284921" indent="-284921" algn="l">
              <a:buSzPct val="75000"/>
              <a:buChar char="•"/>
              <a:defRPr sz="3700">
                <a:solidFill>
                  <a:schemeClr val="accent1">
                    <a:hueOff val="114395"/>
                    <a:lumOff val="-24975"/>
                  </a:schemeClr>
                </a:solidFill>
                <a:latin typeface="+mn-lt"/>
                <a:ea typeface="+mn-ea"/>
                <a:cs typeface="+mn-cs"/>
                <a:sym typeface="Chalkboard"/>
              </a:defRPr>
            </a:pPr>
            <a:r>
              <a:t>The constraints for </a:t>
            </a:r>
            <a14:m>
              <m:oMath>
                <m:f>
                  <m:fPr>
                    <m:ctrlPr>
                      <a:rPr xmlns:a="http://schemas.openxmlformats.org/drawingml/2006/main" sz="4300" i="1">
                        <a:solidFill>
                          <a:srgbClr val="004C7F"/>
                        </a:solidFill>
                        <a:latin typeface="Cambria Math" panose="02040503050406030204" pitchFamily="18" charset="0"/>
                      </a:rPr>
                    </m:ctrlPr>
                    <m:type m:val="lin"/>
                  </m:fPr>
                  <m:num>
                    <m:sSub>
                      <m:e>
                        <m:r>
                          <a:rPr xmlns:a="http://schemas.openxmlformats.org/drawingml/2006/main" sz="4300" i="1">
                            <a:solidFill>
                              <a:srgbClr val="004C7F"/>
                            </a:solidFill>
                            <a:latin typeface="Cambria Math" panose="02040503050406030204" pitchFamily="18" charset="0"/>
                          </a:rPr>
                          <m:t>ν</m:t>
                        </m:r>
                      </m:e>
                      <m:sub>
                        <m:r>
                          <a:rPr xmlns:a="http://schemas.openxmlformats.org/drawingml/2006/main" sz="4300" i="1">
                            <a:solidFill>
                              <a:srgbClr val="004C7F"/>
                            </a:solidFill>
                            <a:latin typeface="Cambria Math" panose="02040503050406030204" pitchFamily="18" charset="0"/>
                          </a:rPr>
                          <m:t>e</m:t>
                        </m:r>
                      </m:sub>
                    </m:sSub>
                  </m:num>
                  <m:den>
                    <m:sSub>
                      <m:e>
                        <m:bar>
                          <m:barPr>
                            <m:ctrlPr>
                              <a:rPr xmlns:a="http://schemas.openxmlformats.org/drawingml/2006/main" sz="4300" i="1">
                                <a:solidFill>
                                  <a:srgbClr val="004C7F"/>
                                </a:solidFill>
                                <a:latin typeface="Cambria Math" panose="02040503050406030204" pitchFamily="18" charset="0"/>
                              </a:rPr>
                            </m:ctrlPr>
                            <m:pos m:val="top"/>
                          </m:barPr>
                          <m:e>
                            <m:r>
                              <a:rPr xmlns:a="http://schemas.openxmlformats.org/drawingml/2006/main" sz="4300" i="1">
                                <a:solidFill>
                                  <a:srgbClr val="004C7F"/>
                                </a:solidFill>
                                <a:latin typeface="Cambria Math" panose="02040503050406030204" pitchFamily="18" charset="0"/>
                              </a:rPr>
                              <m:t>ν</m:t>
                            </m:r>
                          </m:e>
                        </m:bar>
                      </m:e>
                      <m:sub>
                        <m:r>
                          <a:rPr xmlns:a="http://schemas.openxmlformats.org/drawingml/2006/main" sz="4300" i="1">
                            <a:solidFill>
                              <a:srgbClr val="004C7F"/>
                            </a:solidFill>
                            <a:latin typeface="Cambria Math" panose="02040503050406030204" pitchFamily="18" charset="0"/>
                          </a:rPr>
                          <m:t>e</m:t>
                        </m:r>
                      </m:sub>
                    </m:sSub>
                  </m:den>
                </m:f>
              </m:oMath>
            </a14:m>
            <a:r>
              <a:t> appearance are still dominated by the statistical uncertainty</a:t>
            </a:r>
            <a:endParaRPr>
              <a:solidFill>
                <a:srgbClr val="004D80"/>
              </a:solidFill>
            </a:endParaRPr>
          </a:p>
        </p:txBody>
      </p:sp>
      <p:sp>
        <p:nvSpPr>
          <p:cNvPr id="789"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atin typeface="+mn-lt"/>
                <a:ea typeface="+mn-ea"/>
                <a:cs typeface="+mn-cs"/>
                <a:sym typeface="Chalkboard"/>
              </a:defRPr>
            </a:lvl1pPr>
          </a:lstStyle>
          <a:p>
            <a:pPr/>
            <a:r>
              <a:t>NGUYEN Quoc Viet</a:t>
            </a:r>
          </a:p>
        </p:txBody>
      </p:sp>
      <p:sp>
        <p:nvSpPr>
          <p:cNvPr id="790" name="Text"/>
          <p:cNvSpPr txBox="1"/>
          <p:nvPr/>
        </p:nvSpPr>
        <p:spPr>
          <a:xfrm>
            <a:off x="22276574" y="12939149"/>
            <a:ext cx="673270"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2" name="resistive-micromegas.png" descr="resistive-micromegas.png"/>
          <p:cNvPicPr>
            <a:picLocks noChangeAspect="1"/>
          </p:cNvPicPr>
          <p:nvPr/>
        </p:nvPicPr>
        <p:blipFill>
          <a:blip r:embed="rId2">
            <a:extLst/>
          </a:blip>
          <a:stretch>
            <a:fillRect/>
          </a:stretch>
        </p:blipFill>
        <p:spPr>
          <a:xfrm>
            <a:off x="12823392" y="6458318"/>
            <a:ext cx="11359389" cy="3139323"/>
          </a:xfrm>
          <a:prstGeom prst="rect">
            <a:avLst/>
          </a:prstGeom>
          <a:ln w="12700">
            <a:miter lim="400000"/>
          </a:ln>
        </p:spPr>
      </p:pic>
      <p:sp>
        <p:nvSpPr>
          <p:cNvPr id="793" name="High Angle Time Projection Chamber…"/>
          <p:cNvSpPr txBox="1"/>
          <p:nvPr>
            <p:ph type="title"/>
          </p:nvPr>
        </p:nvSpPr>
        <p:spPr>
          <a:xfrm>
            <a:off x="821316" y="449614"/>
            <a:ext cx="11183571" cy="3495460"/>
          </a:xfrm>
          <a:prstGeom prst="rect">
            <a:avLst/>
          </a:prstGeom>
        </p:spPr>
        <p:txBody>
          <a:bodyPr anchor="b"/>
          <a:lstStyle/>
          <a:p>
            <a:pPr defTabSz="800735">
              <a:defRPr sz="6984">
                <a:effectLst>
                  <a:outerShdw sx="100000" sy="100000" kx="0" ky="0" algn="b" rotWithShape="0" blurRad="49276" dist="24638" dir="5400000">
                    <a:srgbClr val="000000"/>
                  </a:outerShdw>
                </a:effectLst>
              </a:defRPr>
            </a:pPr>
            <a:r>
              <a:t>High Angle Time Projection Chamber </a:t>
            </a:r>
            <a:endParaRPr sz="1164"/>
          </a:p>
          <a:p>
            <a:pPr defTabSz="800735">
              <a:defRPr sz="6984">
                <a:effectLst>
                  <a:outerShdw sx="100000" sy="100000" kx="0" ky="0" algn="b" rotWithShape="0" blurRad="49276" dist="24638" dir="5400000">
                    <a:srgbClr val="000000"/>
                  </a:outerShdw>
                </a:effectLst>
              </a:defRPr>
            </a:pPr>
            <a:r>
              <a:t> (HA-TPC)</a:t>
            </a:r>
          </a:p>
        </p:txBody>
      </p:sp>
      <p:pic>
        <p:nvPicPr>
          <p:cNvPr id="794" name="Content Placeholder 3" descr="Content Placeholder 3"/>
          <p:cNvPicPr>
            <a:picLocks noChangeAspect="1"/>
          </p:cNvPicPr>
          <p:nvPr/>
        </p:nvPicPr>
        <p:blipFill>
          <a:blip r:embed="rId3">
            <a:extLst/>
          </a:blip>
          <a:stretch>
            <a:fillRect/>
          </a:stretch>
        </p:blipFill>
        <p:spPr>
          <a:xfrm>
            <a:off x="13582893" y="768851"/>
            <a:ext cx="8980972" cy="5435123"/>
          </a:xfrm>
          <a:prstGeom prst="rect">
            <a:avLst/>
          </a:prstGeom>
          <a:ln w="12700">
            <a:miter lim="400000"/>
          </a:ln>
        </p:spPr>
      </p:pic>
      <p:sp>
        <p:nvSpPr>
          <p:cNvPr id="795" name="Test beam was high energy electron beam (1-5GeV), short chamber (15  cm  drift  distance)…"/>
          <p:cNvSpPr txBox="1"/>
          <p:nvPr/>
        </p:nvSpPr>
        <p:spPr>
          <a:xfrm>
            <a:off x="179809" y="13765054"/>
            <a:ext cx="11107146" cy="314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200">
                <a:solidFill>
                  <a:schemeClr val="accent1">
                    <a:hueOff val="114395"/>
                    <a:lumOff val="-24975"/>
                  </a:schemeClr>
                </a:solidFill>
                <a:latin typeface="+mn-lt"/>
                <a:ea typeface="+mn-ea"/>
                <a:cs typeface="+mn-cs"/>
                <a:sym typeface="Chalkboard"/>
              </a:defRPr>
            </a:pPr>
          </a:p>
          <a:p>
            <a:pPr marL="522356" indent="-522356" algn="l" defTabSz="457200">
              <a:buSzPct val="75000"/>
              <a:buChar char="•"/>
              <a:defRPr sz="3200">
                <a:solidFill>
                  <a:schemeClr val="accent1">
                    <a:hueOff val="114395"/>
                    <a:lumOff val="-24975"/>
                  </a:schemeClr>
                </a:solidFill>
                <a:latin typeface="+mn-lt"/>
                <a:ea typeface="+mn-ea"/>
                <a:cs typeface="+mn-cs"/>
                <a:sym typeface="Chalkboard"/>
              </a:defRPr>
            </a:pPr>
            <a:r>
              <a:t>Test beam was high energy electron beam (1-5GeV), short chamber (15  cm  drift  distance)</a:t>
            </a:r>
          </a:p>
          <a:p>
            <a:pPr marL="522356" indent="-522356" algn="l" defTabSz="457200">
              <a:buSzPct val="75000"/>
              <a:buChar char="•"/>
              <a:defRPr sz="3200">
                <a:solidFill>
                  <a:schemeClr val="accent1">
                    <a:hueOff val="114395"/>
                    <a:lumOff val="-24975"/>
                  </a:schemeClr>
                </a:solidFill>
                <a:latin typeface="+mn-lt"/>
                <a:ea typeface="+mn-ea"/>
                <a:cs typeface="+mn-cs"/>
                <a:sym typeface="Chalkboard"/>
              </a:defRPr>
            </a:pPr>
            <a:r>
              <a:t>Scan in in the detector plane and along drift distance</a:t>
            </a:r>
          </a:p>
          <a:p>
            <a:pPr marL="522356" indent="-522356" algn="l" defTabSz="457200">
              <a:buSzPct val="75000"/>
              <a:buChar char="•"/>
              <a:defRPr sz="3200">
                <a:solidFill>
                  <a:schemeClr val="accent1">
                    <a:hueOff val="114395"/>
                    <a:lumOff val="-24975"/>
                  </a:schemeClr>
                </a:solidFill>
                <a:latin typeface="+mn-lt"/>
                <a:ea typeface="+mn-ea"/>
                <a:cs typeface="+mn-cs"/>
                <a:sym typeface="Chalkboard"/>
              </a:defRPr>
            </a:pPr>
            <a:r>
              <a:t>Scan in angle: 0, 20, 30, 45, 60, 80 degree MicroMegas rotation</a:t>
            </a:r>
          </a:p>
        </p:txBody>
      </p:sp>
      <p:sp>
        <p:nvSpPr>
          <p:cNvPr id="796" name="Resistive MicroMegas."/>
          <p:cNvSpPr txBox="1"/>
          <p:nvPr/>
        </p:nvSpPr>
        <p:spPr>
          <a:xfrm>
            <a:off x="19171353" y="6458318"/>
            <a:ext cx="4109595" cy="8620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just" defTabSz="2413955">
              <a:defRPr sz="3168">
                <a:solidFill>
                  <a:srgbClr val="FF0000"/>
                </a:solidFill>
                <a:latin typeface="+mn-lt"/>
                <a:ea typeface="+mn-ea"/>
                <a:cs typeface="+mn-cs"/>
                <a:sym typeface="Chalkboard"/>
              </a:defRPr>
            </a:lvl1pPr>
          </a:lstStyle>
          <a:p>
            <a:pPr>
              <a:defRPr>
                <a:solidFill>
                  <a:schemeClr val="accent1">
                    <a:hueOff val="114395"/>
                    <a:lumOff val="-24975"/>
                  </a:schemeClr>
                </a:solidFill>
              </a:defRPr>
            </a:pPr>
            <a:r>
              <a:rPr>
                <a:solidFill>
                  <a:srgbClr val="FF0000"/>
                </a:solidFill>
              </a:rPr>
              <a:t>Resistive MicroMegas.</a:t>
            </a:r>
          </a:p>
        </p:txBody>
      </p:sp>
      <p:sp>
        <p:nvSpPr>
          <p:cNvPr id="797" name="Bulk MicroMegas."/>
          <p:cNvSpPr txBox="1"/>
          <p:nvPr/>
        </p:nvSpPr>
        <p:spPr>
          <a:xfrm>
            <a:off x="13310368" y="6458318"/>
            <a:ext cx="4109595" cy="8620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just">
              <a:defRPr sz="3200">
                <a:solidFill>
                  <a:srgbClr val="FF0000"/>
                </a:solidFill>
                <a:latin typeface="+mn-lt"/>
                <a:ea typeface="+mn-ea"/>
                <a:cs typeface="+mn-cs"/>
                <a:sym typeface="Chalkboard"/>
              </a:defRPr>
            </a:lvl1pPr>
          </a:lstStyle>
          <a:p>
            <a:pPr>
              <a:defRPr>
                <a:solidFill>
                  <a:schemeClr val="accent1">
                    <a:hueOff val="114395"/>
                    <a:lumOff val="-24975"/>
                  </a:schemeClr>
                </a:solidFill>
              </a:defRPr>
            </a:pPr>
            <a:r>
              <a:rPr>
                <a:solidFill>
                  <a:srgbClr val="FF0000"/>
                </a:solidFill>
              </a:rPr>
              <a:t>Bulk MicroMegas.</a:t>
            </a:r>
          </a:p>
        </p:txBody>
      </p:sp>
      <p:pic>
        <p:nvPicPr>
          <p:cNvPr id="798" name="IMG_0977.jpeg" descr="IMG_0977.jpeg"/>
          <p:cNvPicPr>
            <a:picLocks noChangeAspect="1"/>
          </p:cNvPicPr>
          <p:nvPr/>
        </p:nvPicPr>
        <p:blipFill>
          <a:blip r:embed="rId4">
            <a:extLst/>
          </a:blip>
          <a:stretch>
            <a:fillRect/>
          </a:stretch>
        </p:blipFill>
        <p:spPr>
          <a:xfrm>
            <a:off x="18115224" y="14984110"/>
            <a:ext cx="5142511" cy="3856883"/>
          </a:xfrm>
          <a:prstGeom prst="rect">
            <a:avLst/>
          </a:prstGeom>
          <a:ln w="12700">
            <a:miter lim="400000"/>
          </a:ln>
        </p:spPr>
      </p:pic>
      <p:sp>
        <p:nvSpPr>
          <p:cNvPr id="799" name="Cern-2022 with micro megas"/>
          <p:cNvSpPr txBox="1"/>
          <p:nvPr/>
        </p:nvSpPr>
        <p:spPr>
          <a:xfrm>
            <a:off x="13196701" y="16422580"/>
            <a:ext cx="3419038" cy="9799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just" defTabSz="2048204">
              <a:defRPr sz="2688">
                <a:solidFill>
                  <a:schemeClr val="accent1">
                    <a:hueOff val="114395"/>
                    <a:lumOff val="-24975"/>
                  </a:schemeClr>
                </a:solidFill>
                <a:latin typeface="+mn-lt"/>
                <a:ea typeface="+mn-ea"/>
                <a:cs typeface="+mn-cs"/>
                <a:sym typeface="Chalkboard"/>
              </a:defRPr>
            </a:lvl1pPr>
          </a:lstStyle>
          <a:p>
            <a:pPr/>
            <a:r>
              <a:t>Cern-2022 with micro megas</a:t>
            </a:r>
          </a:p>
        </p:txBody>
      </p:sp>
      <p:sp>
        <p:nvSpPr>
          <p:cNvPr id="800"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atin typeface="+mn-lt"/>
                <a:ea typeface="+mn-ea"/>
                <a:cs typeface="+mn-cs"/>
                <a:sym typeface="Chalkboard"/>
              </a:defRPr>
            </a:lvl1pPr>
          </a:lstStyle>
          <a:p>
            <a:pPr/>
            <a:r>
              <a:t>NGUYEN Quoc Viet</a:t>
            </a:r>
          </a:p>
        </p:txBody>
      </p:sp>
      <p:sp>
        <p:nvSpPr>
          <p:cNvPr id="801" name="Two new HA-TPCs…"/>
          <p:cNvSpPr txBox="1"/>
          <p:nvPr/>
        </p:nvSpPr>
        <p:spPr>
          <a:xfrm>
            <a:off x="1248897" y="4510812"/>
            <a:ext cx="8968969" cy="70343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L="284921" indent="-284921" algn="l">
              <a:buSzPct val="75000"/>
              <a:buChar char="•"/>
              <a:defRPr sz="3200">
                <a:solidFill>
                  <a:schemeClr val="accent1">
                    <a:hueOff val="114395"/>
                    <a:lumOff val="-24975"/>
                  </a:schemeClr>
                </a:solidFill>
                <a:latin typeface="+mn-lt"/>
                <a:ea typeface="+mn-ea"/>
                <a:cs typeface="+mn-cs"/>
                <a:sym typeface="Chalkboard"/>
              </a:defRPr>
            </a:pPr>
            <a:r>
              <a:t>Two new HA-TPCs</a:t>
            </a:r>
          </a:p>
          <a:p>
            <a:pPr lvl="1" marL="831021" indent="-284921" algn="l">
              <a:buSzPct val="75000"/>
              <a:buChar char="•"/>
              <a:defRPr sz="3200">
                <a:solidFill>
                  <a:schemeClr val="accent1">
                    <a:hueOff val="114395"/>
                    <a:lumOff val="-24975"/>
                  </a:schemeClr>
                </a:solidFill>
                <a:latin typeface="+mn-lt"/>
                <a:ea typeface="+mn-ea"/>
                <a:cs typeface="+mn-cs"/>
                <a:sym typeface="Chalkboard"/>
              </a:defRPr>
            </a:pPr>
            <a:r>
              <a:t>Dimensions: 1.865 x 2.0 x 0.82 m</a:t>
            </a:r>
            <a14:m>
              <m:oMath>
                <m:sSup>
                  <m:e/>
                  <m:sup>
                    <m:r>
                      <a:rPr xmlns:a="http://schemas.openxmlformats.org/drawingml/2006/main" sz="3750" i="1">
                        <a:solidFill>
                          <a:srgbClr val="004C7F"/>
                        </a:solidFill>
                        <a:latin typeface="Cambria Math" panose="02040503050406030204" pitchFamily="18" charset="0"/>
                      </a:rPr>
                      <m:t>3</m:t>
                    </m:r>
                  </m:sup>
                </m:sSup>
              </m:oMath>
            </a14:m>
          </a:p>
          <a:p>
            <a:pPr lvl="1" marL="831021" indent="-284921" algn="l">
              <a:buSzPct val="75000"/>
              <a:buChar char="•"/>
              <a:defRPr sz="3200">
                <a:solidFill>
                  <a:schemeClr val="accent1">
                    <a:hueOff val="114395"/>
                    <a:lumOff val="-24975"/>
                  </a:schemeClr>
                </a:solidFill>
                <a:latin typeface="+mn-lt"/>
                <a:ea typeface="+mn-ea"/>
                <a:cs typeface="+mn-cs"/>
                <a:sym typeface="Chalkboard"/>
              </a:defRPr>
            </a:pPr>
            <a:r>
              <a:t>Track reconstruction in 3D, PID by measuring momentum and deposited charge</a:t>
            </a:r>
          </a:p>
          <a:p>
            <a:pPr marL="406400" indent="-406400" algn="l">
              <a:buSzPct val="80000"/>
              <a:buChar char="•"/>
              <a:defRPr sz="3200">
                <a:solidFill>
                  <a:schemeClr val="accent1">
                    <a:hueOff val="114395"/>
                    <a:lumOff val="-24975"/>
                  </a:schemeClr>
                </a:solidFill>
                <a:latin typeface="+mn-lt"/>
                <a:ea typeface="+mn-ea"/>
                <a:cs typeface="+mn-cs"/>
                <a:sym typeface="Chalkboard"/>
              </a:defRPr>
            </a:pPr>
          </a:p>
          <a:p>
            <a:pPr marL="406400" indent="-406400" algn="l">
              <a:buSzPct val="80000"/>
              <a:buChar char="•"/>
              <a:defRPr sz="3200">
                <a:solidFill>
                  <a:schemeClr val="accent1">
                    <a:hueOff val="114395"/>
                    <a:lumOff val="-24975"/>
                  </a:schemeClr>
                </a:solidFill>
                <a:latin typeface="+mn-lt"/>
                <a:ea typeface="+mn-ea"/>
                <a:cs typeface="+mn-cs"/>
                <a:sym typeface="Chalkboard"/>
              </a:defRPr>
            </a:pPr>
            <a:r>
              <a:t>Main differences with current ND280 TPC</a:t>
            </a:r>
          </a:p>
          <a:p>
            <a:pPr lvl="1" marL="825500" indent="-254000" algn="l">
              <a:buSzPct val="80000"/>
              <a:buChar char="•"/>
              <a:defRPr sz="3200">
                <a:solidFill>
                  <a:schemeClr val="accent1">
                    <a:hueOff val="114395"/>
                    <a:lumOff val="-24975"/>
                  </a:schemeClr>
                </a:solidFill>
                <a:latin typeface="+mn-lt"/>
                <a:ea typeface="+mn-ea"/>
                <a:cs typeface="+mn-cs"/>
                <a:sym typeface="Chalkboard"/>
              </a:defRPr>
            </a:pPr>
            <a:r>
              <a:t>High-Angle TPC contains a new type of detector which is the </a:t>
            </a:r>
            <a:r>
              <a:rPr>
                <a:solidFill>
                  <a:srgbClr val="FF0000"/>
                </a:solidFill>
              </a:rPr>
              <a:t>Resistive MicroMegas (ERAM modules) with better spatial resolution.</a:t>
            </a:r>
          </a:p>
        </p:txBody>
      </p:sp>
      <p:pic>
        <p:nvPicPr>
          <p:cNvPr id="802" name="Screenshot 2023-07-26 at 14.12.19.png" descr="Screenshot 2023-07-26 at 14.12.19.png"/>
          <p:cNvPicPr>
            <a:picLocks noChangeAspect="1"/>
          </p:cNvPicPr>
          <p:nvPr/>
        </p:nvPicPr>
        <p:blipFill>
          <a:blip r:embed="rId5">
            <a:extLst/>
          </a:blip>
          <a:stretch>
            <a:fillRect/>
          </a:stretch>
        </p:blipFill>
        <p:spPr>
          <a:xfrm>
            <a:off x="13847516" y="9851904"/>
            <a:ext cx="3035301" cy="2247901"/>
          </a:xfrm>
          <a:prstGeom prst="rect">
            <a:avLst/>
          </a:prstGeom>
          <a:ln w="12700">
            <a:miter lim="400000"/>
          </a:ln>
        </p:spPr>
      </p:pic>
      <p:pic>
        <p:nvPicPr>
          <p:cNvPr id="803" name="Screenshot 2023-07-26 at 14.13.00.png" descr="Screenshot 2023-07-26 at 14.13.00.png"/>
          <p:cNvPicPr>
            <a:picLocks noChangeAspect="1"/>
          </p:cNvPicPr>
          <p:nvPr/>
        </p:nvPicPr>
        <p:blipFill>
          <a:blip r:embed="rId6">
            <a:extLst/>
          </a:blip>
          <a:stretch>
            <a:fillRect/>
          </a:stretch>
        </p:blipFill>
        <p:spPr>
          <a:xfrm>
            <a:off x="19695800" y="9877304"/>
            <a:ext cx="3060701" cy="2197101"/>
          </a:xfrm>
          <a:prstGeom prst="rect">
            <a:avLst/>
          </a:prstGeom>
          <a:ln w="12700">
            <a:miter lim="400000"/>
          </a:ln>
        </p:spPr>
      </p:pic>
      <p:sp>
        <p:nvSpPr>
          <p:cNvPr id="804" name="Text"/>
          <p:cNvSpPr txBox="1"/>
          <p:nvPr/>
        </p:nvSpPr>
        <p:spPr>
          <a:xfrm>
            <a:off x="22533605"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
        <p:nvSpPr>
          <p:cNvPr id="805" name="Charged particle"/>
          <p:cNvSpPr txBox="1"/>
          <p:nvPr/>
        </p:nvSpPr>
        <p:spPr>
          <a:xfrm>
            <a:off x="16604082" y="10745172"/>
            <a:ext cx="236921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Charged particle</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Six TOF planes will cover 2 HA-TPCs and SuperFGD.…"/>
          <p:cNvSpPr txBox="1"/>
          <p:nvPr/>
        </p:nvSpPr>
        <p:spPr>
          <a:xfrm>
            <a:off x="790007" y="3418734"/>
            <a:ext cx="10467128" cy="73613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400" indent="-406400" algn="just">
              <a:buSzPct val="123000"/>
              <a:buChar char="•"/>
              <a:defRPr sz="3200">
                <a:solidFill>
                  <a:schemeClr val="accent1">
                    <a:hueOff val="114395"/>
                    <a:lumOff val="-24975"/>
                  </a:schemeClr>
                </a:solidFill>
                <a:latin typeface="+mn-lt"/>
                <a:ea typeface="+mn-ea"/>
                <a:cs typeface="+mn-cs"/>
                <a:sym typeface="Chalkboard"/>
              </a:defRPr>
            </a:pPr>
          </a:p>
          <a:p>
            <a:pPr marL="406400" indent="-406400" algn="just">
              <a:buSzPct val="123000"/>
              <a:buChar char="•"/>
              <a:defRPr sz="3200">
                <a:solidFill>
                  <a:schemeClr val="accent1">
                    <a:hueOff val="114395"/>
                    <a:lumOff val="-24975"/>
                  </a:schemeClr>
                </a:solidFill>
                <a:latin typeface="+mn-lt"/>
                <a:ea typeface="+mn-ea"/>
                <a:cs typeface="+mn-cs"/>
                <a:sym typeface="Chalkboard"/>
              </a:defRPr>
            </a:pPr>
            <a:r>
              <a:t>Six TOF planes will cover 2 HA-TPCs and SuperFGD.</a:t>
            </a:r>
          </a:p>
          <a:p>
            <a:pPr marL="406400" indent="-406400" algn="just">
              <a:buSzPct val="123000"/>
              <a:buChar char="•"/>
              <a:defRPr sz="3200">
                <a:solidFill>
                  <a:schemeClr val="accent1">
                    <a:hueOff val="114395"/>
                    <a:lumOff val="-24975"/>
                  </a:schemeClr>
                </a:solidFill>
                <a:latin typeface="+mn-lt"/>
                <a:ea typeface="+mn-ea"/>
                <a:cs typeface="+mn-cs"/>
                <a:sym typeface="Chalkboard"/>
              </a:defRPr>
            </a:pPr>
            <a:r>
              <a:t>Each plane of 2.2 × 2.4 m</a:t>
            </a:r>
            <a14:m>
              <m:oMath>
                <m:sSup>
                  <m:e/>
                  <m:sup>
                    <m:r>
                      <a:rPr xmlns:a="http://schemas.openxmlformats.org/drawingml/2006/main" sz="3750" i="1">
                        <a:solidFill>
                          <a:srgbClr val="004C7F"/>
                        </a:solidFill>
                        <a:latin typeface="Cambria Math" panose="02040503050406030204" pitchFamily="18" charset="0"/>
                      </a:rPr>
                      <m:t>2</m:t>
                    </m:r>
                  </m:sup>
                </m:sSup>
              </m:oMath>
            </a14:m>
            <a:r>
              <a:t> consists of 20 scintillator bars.</a:t>
            </a:r>
          </a:p>
          <a:p>
            <a:pPr marL="406400" indent="-406400" algn="just">
              <a:buSzPct val="123000"/>
              <a:buChar char="•"/>
              <a:defRPr sz="3200">
                <a:solidFill>
                  <a:schemeClr val="accent1">
                    <a:hueOff val="114395"/>
                    <a:lumOff val="-24975"/>
                  </a:schemeClr>
                </a:solidFill>
                <a:latin typeface="+mn-lt"/>
                <a:ea typeface="+mn-ea"/>
                <a:cs typeface="+mn-cs"/>
                <a:sym typeface="Chalkboard"/>
              </a:defRPr>
            </a:pPr>
            <a:r>
              <a:t>Both ends readout by 8 MPPCs on each end of each bar.</a:t>
            </a:r>
          </a:p>
          <a:p>
            <a:pPr algn="just">
              <a:defRPr sz="3200">
                <a:solidFill>
                  <a:schemeClr val="accent1">
                    <a:hueOff val="114395"/>
                    <a:lumOff val="-24975"/>
                  </a:schemeClr>
                </a:solidFill>
                <a:latin typeface="+mn-lt"/>
                <a:ea typeface="+mn-ea"/>
                <a:cs typeface="+mn-cs"/>
                <a:sym typeface="Chalkboard"/>
              </a:defRPr>
            </a:pPr>
          </a:p>
          <a:p>
            <a:pPr marL="406400" indent="-406400" algn="just">
              <a:buSzPct val="123000"/>
              <a:buChar char="•"/>
              <a:defRPr sz="3200">
                <a:solidFill>
                  <a:schemeClr val="accent1">
                    <a:hueOff val="114395"/>
                    <a:lumOff val="-24975"/>
                  </a:schemeClr>
                </a:solidFill>
                <a:latin typeface="+mn-lt"/>
                <a:ea typeface="+mn-ea"/>
                <a:cs typeface="+mn-cs"/>
                <a:sym typeface="Chalkboard"/>
              </a:defRPr>
            </a:pPr>
            <a:r>
              <a:t>Precise timing measurement for particles as they traverse the TOF modules (resolution of 150 ps during commissioning at CERN).</a:t>
            </a:r>
          </a:p>
          <a:p>
            <a:pPr marL="406400" indent="-406400" algn="just">
              <a:buSzPct val="123000"/>
              <a:buChar char="•"/>
              <a:defRPr sz="3200">
                <a:solidFill>
                  <a:schemeClr val="accent1">
                    <a:hueOff val="114395"/>
                    <a:lumOff val="-24975"/>
                  </a:schemeClr>
                </a:solidFill>
                <a:latin typeface="+mn-lt"/>
                <a:ea typeface="+mn-ea"/>
                <a:cs typeface="+mn-cs"/>
                <a:sym typeface="Chalkboard"/>
              </a:defRPr>
            </a:pPr>
            <a:r>
              <a:t>Determine the track direction and minimise background</a:t>
            </a:r>
          </a:p>
          <a:p>
            <a:pPr marL="406400" indent="-406400" algn="just">
              <a:buSzPct val="123000"/>
              <a:buChar char="•"/>
              <a:defRPr sz="3200">
                <a:solidFill>
                  <a:schemeClr val="accent1">
                    <a:hueOff val="114395"/>
                    <a:lumOff val="-24975"/>
                  </a:schemeClr>
                </a:solidFill>
                <a:latin typeface="+mn-lt"/>
                <a:ea typeface="+mn-ea"/>
                <a:cs typeface="+mn-cs"/>
                <a:sym typeface="Chalkboard"/>
              </a:defRPr>
            </a:pPr>
            <a:r>
              <a:t>It is used as the cosmic trigger to calibrate SuperFGD and HA-TPCs</a:t>
            </a:r>
          </a:p>
        </p:txBody>
      </p:sp>
      <p:sp>
        <p:nvSpPr>
          <p:cNvPr id="808"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atin typeface="+mn-lt"/>
                <a:ea typeface="+mn-ea"/>
                <a:cs typeface="+mn-cs"/>
                <a:sym typeface="Chalkboard"/>
              </a:defRPr>
            </a:lvl1pPr>
          </a:lstStyle>
          <a:p>
            <a:pPr/>
            <a:r>
              <a:t>NGUYEN Quoc Viet</a:t>
            </a:r>
          </a:p>
        </p:txBody>
      </p:sp>
      <p:sp>
        <p:nvSpPr>
          <p:cNvPr id="809" name="Title 1"/>
          <p:cNvSpPr txBox="1"/>
          <p:nvPr/>
        </p:nvSpPr>
        <p:spPr>
          <a:xfrm>
            <a:off x="188727" y="303284"/>
            <a:ext cx="23213221"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TIME OF FLIGHT DETECTOR (TOF)</a:t>
            </a:r>
          </a:p>
        </p:txBody>
      </p:sp>
      <p:pic>
        <p:nvPicPr>
          <p:cNvPr id="810" name="Screenshot 2023-07-31 at 12.06.16.png" descr="Screenshot 2023-07-31 at 12.06.16.png"/>
          <p:cNvPicPr>
            <a:picLocks noChangeAspect="1"/>
          </p:cNvPicPr>
          <p:nvPr/>
        </p:nvPicPr>
        <p:blipFill>
          <a:blip r:embed="rId2">
            <a:extLst/>
          </a:blip>
          <a:stretch>
            <a:fillRect/>
          </a:stretch>
        </p:blipFill>
        <p:spPr>
          <a:xfrm>
            <a:off x="11942972" y="2176512"/>
            <a:ext cx="10985501" cy="5156201"/>
          </a:xfrm>
          <a:prstGeom prst="rect">
            <a:avLst/>
          </a:prstGeom>
          <a:ln w="12700">
            <a:miter lim="400000"/>
          </a:ln>
        </p:spPr>
      </p:pic>
      <p:pic>
        <p:nvPicPr>
          <p:cNvPr id="811" name="Screenshot 2023-07-31 at 12.18.15.png" descr="Screenshot 2023-07-31 at 12.18.15.png"/>
          <p:cNvPicPr>
            <a:picLocks noChangeAspect="1"/>
          </p:cNvPicPr>
          <p:nvPr/>
        </p:nvPicPr>
        <p:blipFill>
          <a:blip r:embed="rId3">
            <a:extLst/>
          </a:blip>
          <a:stretch>
            <a:fillRect/>
          </a:stretch>
        </p:blipFill>
        <p:spPr>
          <a:xfrm>
            <a:off x="13581584" y="7618628"/>
            <a:ext cx="8167132" cy="5954523"/>
          </a:xfrm>
          <a:prstGeom prst="rect">
            <a:avLst/>
          </a:prstGeom>
          <a:ln w="12700">
            <a:miter lim="400000"/>
          </a:ln>
        </p:spPr>
      </p:pic>
      <p:sp>
        <p:nvSpPr>
          <p:cNvPr id="812" name="Text"/>
          <p:cNvSpPr txBox="1"/>
          <p:nvPr/>
        </p:nvSpPr>
        <p:spPr>
          <a:xfrm>
            <a:off x="22270232" y="12939149"/>
            <a:ext cx="773747"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Neutrino-nucleus interaction: Nuclear effects"/>
          <p:cNvSpPr txBox="1"/>
          <p:nvPr>
            <p:ph type="title"/>
          </p:nvPr>
        </p:nvSpPr>
        <p:spPr>
          <a:xfrm>
            <a:off x="1111466" y="-1516"/>
            <a:ext cx="20776859" cy="2295627"/>
          </a:xfrm>
          <a:prstGeom prst="rect">
            <a:avLst/>
          </a:prstGeom>
        </p:spPr>
        <p:txBody>
          <a:bodyPr lIns="91439" tIns="91439" rIns="91439" bIns="91439" anchor="ctr"/>
          <a:lstStyle>
            <a:lvl1pPr algn="l" defTabSz="1633687">
              <a:lnSpc>
                <a:spcPct val="80000"/>
              </a:lnSpc>
              <a:defRPr spc="-155" sz="7772"/>
            </a:lvl1pPr>
          </a:lstStyle>
          <a:p>
            <a:pPr>
              <a:defRPr>
                <a:effectLst/>
              </a:defRPr>
            </a:pPr>
            <a:r>
              <a:t>Neutrino-nucleus interaction: Nuclear effects</a:t>
            </a:r>
          </a:p>
        </p:txBody>
      </p:sp>
      <p:pic>
        <p:nvPicPr>
          <p:cNvPr id="815" name="Picture 5" descr="Picture 5"/>
          <p:cNvPicPr>
            <a:picLocks noChangeAspect="1"/>
          </p:cNvPicPr>
          <p:nvPr/>
        </p:nvPicPr>
        <p:blipFill>
          <a:blip r:embed="rId2">
            <a:extLst/>
          </a:blip>
          <a:stretch>
            <a:fillRect/>
          </a:stretch>
        </p:blipFill>
        <p:spPr>
          <a:xfrm>
            <a:off x="1339297" y="1818817"/>
            <a:ext cx="19663369" cy="6089652"/>
          </a:xfrm>
          <a:prstGeom prst="rect">
            <a:avLst/>
          </a:prstGeom>
          <a:ln w="12700">
            <a:miter lim="400000"/>
          </a:ln>
        </p:spPr>
      </p:pic>
      <p:sp>
        <p:nvSpPr>
          <p:cNvPr id="816" name="Final State Interactions (FSI): Particles in the final state re-interact before going out of the nucleus."/>
          <p:cNvSpPr txBox="1"/>
          <p:nvPr/>
        </p:nvSpPr>
        <p:spPr>
          <a:xfrm>
            <a:off x="16752490" y="8291417"/>
            <a:ext cx="5184022" cy="2128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1">
                    <a:hueOff val="114395"/>
                    <a:lumOff val="-24975"/>
                  </a:schemeClr>
                </a:solidFill>
                <a:latin typeface="+mn-lt"/>
                <a:ea typeface="+mn-ea"/>
                <a:cs typeface="+mn-cs"/>
                <a:sym typeface="Chalkboard"/>
              </a:defRPr>
            </a:lvl1pPr>
          </a:lstStyle>
          <a:p>
            <a:pPr/>
            <a:r>
              <a:t>Final State Interactions (FSI): Particles in the final state re-interact before going out of the nucleus.  </a:t>
            </a:r>
          </a:p>
        </p:txBody>
      </p:sp>
      <p:sp>
        <p:nvSpPr>
          <p:cNvPr id="817" name="Text"/>
          <p:cNvSpPr txBox="1"/>
          <p:nvPr/>
        </p:nvSpPr>
        <p:spPr>
          <a:xfrm>
            <a:off x="11955253" y="13047167"/>
            <a:ext cx="453238"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a:solidFill>
                  <a:srgbClr val="EBEBEB"/>
                </a:solidFill>
              </a:defRPr>
            </a:lvl1pPr>
          </a:lstStyle>
          <a:p>
            <a:pPr/>
            <a:fld id="{86CB4B4D-7CA3-9044-876B-883B54F8677D}" type="slidenum"/>
          </a:p>
        </p:txBody>
      </p:sp>
      <p:sp>
        <p:nvSpPr>
          <p:cNvPr id="818" name="Fermi motion: Contribute to  the energy transfer in the interaction"/>
          <p:cNvSpPr txBox="1"/>
          <p:nvPr/>
        </p:nvSpPr>
        <p:spPr>
          <a:xfrm>
            <a:off x="5424285" y="8780192"/>
            <a:ext cx="5184021" cy="1620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1">
                    <a:hueOff val="114395"/>
                    <a:lumOff val="-24975"/>
                  </a:schemeClr>
                </a:solidFill>
                <a:latin typeface="+mn-lt"/>
                <a:ea typeface="+mn-ea"/>
                <a:cs typeface="+mn-cs"/>
                <a:sym typeface="Chalkboard"/>
              </a:defRPr>
            </a:lvl1pPr>
          </a:lstStyle>
          <a:p>
            <a:pPr/>
            <a:r>
              <a:t>Fermi motion: Contribute to  the energy transfer in the interaction</a:t>
            </a:r>
          </a:p>
        </p:txBody>
      </p:sp>
      <p:sp>
        <p:nvSpPr>
          <p:cNvPr id="819" name="No nuclear effects"/>
          <p:cNvSpPr txBox="1"/>
          <p:nvPr/>
        </p:nvSpPr>
        <p:spPr>
          <a:xfrm>
            <a:off x="193654" y="9288192"/>
            <a:ext cx="5184022"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1">
                    <a:hueOff val="114395"/>
                    <a:lumOff val="-24975"/>
                  </a:schemeClr>
                </a:solidFill>
                <a:latin typeface="+mn-lt"/>
                <a:ea typeface="+mn-ea"/>
                <a:cs typeface="+mn-cs"/>
                <a:sym typeface="Chalkboard"/>
              </a:defRPr>
            </a:lvl1pPr>
          </a:lstStyle>
          <a:p>
            <a:pPr/>
            <a:r>
              <a:t>No nuclear effects</a:t>
            </a:r>
          </a:p>
        </p:txBody>
      </p:sp>
      <p:sp>
        <p:nvSpPr>
          <p:cNvPr id="820" name="A nucleon strongly correlates with another nucleon. =&gt; one additional nucleon in the final state and changes the interaction topology."/>
          <p:cNvSpPr txBox="1"/>
          <p:nvPr/>
        </p:nvSpPr>
        <p:spPr>
          <a:xfrm>
            <a:off x="11182691" y="8287628"/>
            <a:ext cx="5184021" cy="3144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1">
                    <a:hueOff val="114395"/>
                    <a:lumOff val="-24975"/>
                  </a:schemeClr>
                </a:solidFill>
                <a:latin typeface="+mn-lt"/>
                <a:ea typeface="+mn-ea"/>
                <a:cs typeface="+mn-cs"/>
                <a:sym typeface="Chalkboard"/>
              </a:defRPr>
            </a:lvl1pPr>
          </a:lstStyle>
          <a:p>
            <a:pPr/>
            <a:r>
              <a:t> A nucleon strongly correlates with another nucleon. =&gt; one additional nucleon in the final state and changes the interaction topology.</a:t>
            </a:r>
          </a:p>
        </p:txBody>
      </p:sp>
      <p:sp>
        <p:nvSpPr>
          <p:cNvPr id="821" name="Slide Number"/>
          <p:cNvSpPr txBox="1"/>
          <p:nvPr>
            <p:ph type="sldNum" sz="quarter" idx="4294967295"/>
          </p:nvPr>
        </p:nvSpPr>
        <p:spPr>
          <a:xfrm>
            <a:off x="21905466" y="13123132"/>
            <a:ext cx="449784" cy="455880"/>
          </a:xfrm>
          <a:prstGeom prst="rect">
            <a:avLst/>
          </a:prstGeom>
          <a:extLst>
            <a:ext uri="{C572A759-6A51-4108-AA02-DFA0A04FC94B}">
              <ma14:wrappingTextBoxFlag xmlns:ma14="http://schemas.microsoft.com/office/mac/drawingml/2011/main" val="1"/>
            </a:ext>
          </a:extLst>
        </p:spPr>
        <p:txBody>
          <a:bodyPr lIns="91439" tIns="91439" rIns="91439" bIns="91439" anchor="ctr"/>
          <a:lstStyle/>
          <a:p>
            <a:pPr/>
            <a:fld id="{86CB4B4D-7CA3-9044-876B-883B54F8677D}" type="slidenum"/>
          </a:p>
        </p:txBody>
      </p:sp>
      <p:sp>
        <p:nvSpPr>
          <p:cNvPr id="822"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atin typeface="+mn-lt"/>
                <a:ea typeface="+mn-ea"/>
                <a:cs typeface="+mn-cs"/>
                <a:sym typeface="Chalkboard"/>
              </a:defRPr>
            </a:lvl1pPr>
          </a:lstStyle>
          <a:p>
            <a:pPr/>
            <a:r>
              <a:t>NGUYEN Quoc Viet</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Neutrino-nucleus interaction"/>
          <p:cNvSpPr txBox="1"/>
          <p:nvPr>
            <p:ph type="title"/>
          </p:nvPr>
        </p:nvSpPr>
        <p:spPr>
          <a:xfrm>
            <a:off x="5395666" y="-176228"/>
            <a:ext cx="17311211" cy="2295627"/>
          </a:xfrm>
          <a:prstGeom prst="rect">
            <a:avLst/>
          </a:prstGeom>
        </p:spPr>
        <p:txBody>
          <a:bodyPr lIns="91439" tIns="91439" rIns="91439" bIns="91439" anchor="ctr"/>
          <a:lstStyle>
            <a:lvl1pPr algn="l" defTabSz="2438338">
              <a:lnSpc>
                <a:spcPct val="80000"/>
              </a:lnSpc>
              <a:defRPr spc="-159" sz="8000"/>
            </a:lvl1pPr>
          </a:lstStyle>
          <a:p>
            <a:pPr>
              <a:defRPr>
                <a:effectLst/>
              </a:defRPr>
            </a:pPr>
            <a:r>
              <a:t>Neutrino-nucleus interaction</a:t>
            </a:r>
          </a:p>
        </p:txBody>
      </p:sp>
      <p:grpSp>
        <p:nvGrpSpPr>
          <p:cNvPr id="827" name="Content Placeholder 3"/>
          <p:cNvGrpSpPr/>
          <p:nvPr/>
        </p:nvGrpSpPr>
        <p:grpSpPr>
          <a:xfrm>
            <a:off x="889614" y="8156439"/>
            <a:ext cx="16460071" cy="2729831"/>
            <a:chOff x="0" y="0"/>
            <a:chExt cx="16460069" cy="2729829"/>
          </a:xfrm>
        </p:grpSpPr>
        <p:sp>
          <p:nvSpPr>
            <p:cNvPr id="825" name="Rectangle"/>
            <p:cNvSpPr/>
            <p:nvPr/>
          </p:nvSpPr>
          <p:spPr>
            <a:xfrm>
              <a:off x="0" y="0"/>
              <a:ext cx="16460070" cy="2729830"/>
            </a:xfrm>
            <a:prstGeom prst="rect">
              <a:avLst/>
            </a:prstGeom>
            <a:solidFill>
              <a:srgbClr val="EDEDED"/>
            </a:solidFill>
            <a:ln w="12700" cap="flat">
              <a:noFill/>
              <a:miter lim="400000"/>
            </a:ln>
            <a:effectLst/>
          </p:spPr>
          <p:txBody>
            <a:bodyPr wrap="square" lIns="45719" tIns="45719" rIns="45719" bIns="45719" numCol="1" anchor="ctr">
              <a:noAutofit/>
            </a:bodyPr>
            <a:lstStyle/>
            <a:p>
              <a:pPr algn="l" defTabSz="457200">
                <a:defRPr sz="1800">
                  <a:solidFill>
                    <a:srgbClr val="000000"/>
                  </a:solidFill>
                  <a:latin typeface="Century Gothic"/>
                  <a:ea typeface="Century Gothic"/>
                  <a:cs typeface="Century Gothic"/>
                  <a:sym typeface="Century Gothic"/>
                </a:defRPr>
              </a:pPr>
            </a:p>
          </p:txBody>
        </p:sp>
        <p:pic>
          <p:nvPicPr>
            <p:cNvPr id="826" name="image13.png" descr="image13.png"/>
            <p:cNvPicPr>
              <a:picLocks noChangeAspect="1"/>
            </p:cNvPicPr>
            <p:nvPr/>
          </p:nvPicPr>
          <p:blipFill>
            <a:blip r:embed="rId2">
              <a:extLst/>
            </a:blip>
            <a:stretch>
              <a:fillRect/>
            </a:stretch>
          </p:blipFill>
          <p:spPr>
            <a:xfrm>
              <a:off x="0" y="0"/>
              <a:ext cx="16460070" cy="2729830"/>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sp>
        <p:nvSpPr>
          <p:cNvPr id="828" name="Neutrino energy reconstruction is based on the Charge Current Quasi-Elastic (CCQE) kinematics…"/>
          <p:cNvSpPr txBox="1"/>
          <p:nvPr/>
        </p:nvSpPr>
        <p:spPr>
          <a:xfrm>
            <a:off x="475351" y="1978350"/>
            <a:ext cx="13151259" cy="60351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ts val="5200"/>
              </a:lnSpc>
              <a:defRPr sz="3200">
                <a:solidFill>
                  <a:schemeClr val="accent1">
                    <a:hueOff val="114395"/>
                    <a:lumOff val="-24975"/>
                  </a:schemeClr>
                </a:solidFill>
                <a:latin typeface="+mn-lt"/>
                <a:ea typeface="+mn-ea"/>
                <a:cs typeface="+mn-cs"/>
                <a:sym typeface="Chalkboard"/>
              </a:defRPr>
            </a:pPr>
            <a:r>
              <a:t>Neutrino energy reconstruction is based on the Charge Current Quasi-Elastic (CCQE) kinematics</a:t>
            </a:r>
          </a:p>
          <a:p>
            <a:pPr algn="just" defTabSz="457200">
              <a:lnSpc>
                <a:spcPts val="5200"/>
              </a:lnSpc>
              <a:defRPr sz="3200">
                <a:solidFill>
                  <a:schemeClr val="accent1">
                    <a:hueOff val="114395"/>
                    <a:lumOff val="-24975"/>
                  </a:schemeClr>
                </a:solidFill>
                <a:latin typeface="+mn-lt"/>
                <a:ea typeface="+mn-ea"/>
                <a:cs typeface="+mn-cs"/>
                <a:sym typeface="Chalkboard"/>
              </a:defRPr>
            </a:pPr>
            <a:r>
              <a:t>             </a:t>
            </a:r>
            <a14:m>
              <m:oMath>
                <m:sSub>
                  <m:e>
                    <m:r>
                      <a:rPr xmlns:a="http://schemas.openxmlformats.org/drawingml/2006/main" sz="3750" i="1">
                        <a:solidFill>
                          <a:srgbClr val="004C7F"/>
                        </a:solidFill>
                        <a:latin typeface="Cambria Math" panose="02040503050406030204" pitchFamily="18" charset="0"/>
                      </a:rPr>
                      <m:t>E</m:t>
                    </m:r>
                  </m:e>
                  <m:sub>
                    <m:r>
                      <a:rPr xmlns:a="http://schemas.openxmlformats.org/drawingml/2006/main" sz="3750" i="1">
                        <a:solidFill>
                          <a:srgbClr val="004C7F"/>
                        </a:solidFill>
                        <a:latin typeface="Cambria Math" panose="02040503050406030204" pitchFamily="18" charset="0"/>
                      </a:rPr>
                      <m:t>Q</m:t>
                    </m:r>
                    <m:r>
                      <a:rPr xmlns:a="http://schemas.openxmlformats.org/drawingml/2006/main" sz="3750" i="1">
                        <a:solidFill>
                          <a:srgbClr val="004C7F"/>
                        </a:solidFill>
                        <a:latin typeface="Cambria Math" panose="02040503050406030204" pitchFamily="18" charset="0"/>
                      </a:rPr>
                      <m:t>E</m:t>
                    </m:r>
                  </m:sub>
                </m:sSub>
                <m:r>
                  <a:rPr xmlns:a="http://schemas.openxmlformats.org/drawingml/2006/main" sz="3750" i="1">
                    <a:solidFill>
                      <a:srgbClr val="004C7F"/>
                    </a:solidFill>
                    <a:latin typeface="Cambria Math" panose="02040503050406030204" pitchFamily="18" charset="0"/>
                  </a:rPr>
                  <m:t>=</m:t>
                </m:r>
                <m:f>
                  <m:fPr>
                    <m:ctrlPr>
                      <a:rPr xmlns:a="http://schemas.openxmlformats.org/drawingml/2006/main" sz="3750" i="1">
                        <a:solidFill>
                          <a:srgbClr val="004C7F"/>
                        </a:solidFill>
                        <a:latin typeface="Cambria Math" panose="02040503050406030204" pitchFamily="18" charset="0"/>
                      </a:rPr>
                    </m:ctrlPr>
                    <m:type m:val="bar"/>
                  </m:fPr>
                  <m:num>
                    <m:sSubSup>
                      <m:e>
                        <m:r>
                          <a:rPr xmlns:a="http://schemas.openxmlformats.org/drawingml/2006/main" sz="3750" i="1">
                            <a:solidFill>
                              <a:srgbClr val="004C7F"/>
                            </a:solidFill>
                            <a:latin typeface="Cambria Math" panose="02040503050406030204" pitchFamily="18" charset="0"/>
                          </a:rPr>
                          <m:t>m</m:t>
                        </m:r>
                      </m:e>
                      <m:sub>
                        <m:r>
                          <a:rPr xmlns:a="http://schemas.openxmlformats.org/drawingml/2006/main" sz="3750" i="1">
                            <a:solidFill>
                              <a:srgbClr val="004C7F"/>
                            </a:solidFill>
                            <a:latin typeface="Cambria Math" panose="02040503050406030204" pitchFamily="18" charset="0"/>
                          </a:rPr>
                          <m:t>p</m:t>
                        </m:r>
                      </m:sub>
                      <m:sup>
                        <m:r>
                          <a:rPr xmlns:a="http://schemas.openxmlformats.org/drawingml/2006/main" sz="3750" i="1">
                            <a:solidFill>
                              <a:srgbClr val="004C7F"/>
                            </a:solidFill>
                            <a:latin typeface="Cambria Math" panose="02040503050406030204" pitchFamily="18" charset="0"/>
                          </a:rPr>
                          <m:t>2</m:t>
                        </m:r>
                      </m:sup>
                    </m:sSubSup>
                    <m:r>
                      <a:rPr xmlns:a="http://schemas.openxmlformats.org/drawingml/2006/main" sz="3750" i="1">
                        <a:solidFill>
                          <a:srgbClr val="004C7F"/>
                        </a:solidFill>
                        <a:latin typeface="Cambria Math" panose="02040503050406030204" pitchFamily="18" charset="0"/>
                      </a:rPr>
                      <m:t>-</m:t>
                    </m:r>
                    <m:sSubSup>
                      <m:e>
                        <m:r>
                          <a:rPr xmlns:a="http://schemas.openxmlformats.org/drawingml/2006/main" sz="3750" i="1">
                            <a:solidFill>
                              <a:srgbClr val="004C7F"/>
                            </a:solidFill>
                            <a:latin typeface="Cambria Math" panose="02040503050406030204" pitchFamily="18" charset="0"/>
                          </a:rPr>
                          <m:t>m</m:t>
                        </m:r>
                      </m:e>
                      <m:sub>
                        <m:r>
                          <a:rPr xmlns:a="http://schemas.openxmlformats.org/drawingml/2006/main" sz="3750" i="1">
                            <a:solidFill>
                              <a:srgbClr val="004C7F"/>
                            </a:solidFill>
                            <a:latin typeface="Cambria Math" panose="02040503050406030204" pitchFamily="18" charset="0"/>
                          </a:rPr>
                          <m:t>μ</m:t>
                        </m:r>
                      </m:sub>
                      <m:sup>
                        <m:r>
                          <a:rPr xmlns:a="http://schemas.openxmlformats.org/drawingml/2006/main" sz="3750" i="1">
                            <a:solidFill>
                              <a:srgbClr val="004C7F"/>
                            </a:solidFill>
                            <a:latin typeface="Cambria Math" panose="02040503050406030204" pitchFamily="18" charset="0"/>
                          </a:rPr>
                          <m:t>2</m:t>
                        </m:r>
                      </m:sup>
                    </m:sSubSup>
                    <m:r>
                      <a:rPr xmlns:a="http://schemas.openxmlformats.org/drawingml/2006/main" sz="3750" i="1">
                        <a:solidFill>
                          <a:srgbClr val="004C7F"/>
                        </a:solidFill>
                        <a:latin typeface="Cambria Math" panose="02040503050406030204" pitchFamily="18" charset="0"/>
                      </a:rPr>
                      <m:t>-</m:t>
                    </m:r>
                    <m:r>
                      <a:rPr xmlns:a="http://schemas.openxmlformats.org/drawingml/2006/main" sz="3750" i="1">
                        <a:solidFill>
                          <a:srgbClr val="004C7F"/>
                        </a:solidFill>
                        <a:latin typeface="Cambria Math" panose="02040503050406030204" pitchFamily="18" charset="0"/>
                      </a:rPr>
                      <m:t>(</m:t>
                    </m:r>
                    <m:sSub>
                      <m:e>
                        <m:r>
                          <a:rPr xmlns:a="http://schemas.openxmlformats.org/drawingml/2006/main" sz="3750" i="1">
                            <a:solidFill>
                              <a:srgbClr val="004C7F"/>
                            </a:solidFill>
                            <a:latin typeface="Cambria Math" panose="02040503050406030204" pitchFamily="18" charset="0"/>
                          </a:rPr>
                          <m:t>m</m:t>
                        </m:r>
                      </m:e>
                      <m:sub>
                        <m:r>
                          <a:rPr xmlns:a="http://schemas.openxmlformats.org/drawingml/2006/main" sz="3750" i="1">
                            <a:solidFill>
                              <a:srgbClr val="004C7F"/>
                            </a:solidFill>
                            <a:latin typeface="Cambria Math" panose="02040503050406030204" pitchFamily="18" charset="0"/>
                          </a:rPr>
                          <m:t>n</m:t>
                        </m:r>
                      </m:sub>
                    </m:sSub>
                    <m:r>
                      <a:rPr xmlns:a="http://schemas.openxmlformats.org/drawingml/2006/main" sz="3750" i="1">
                        <a:solidFill>
                          <a:srgbClr val="004C7F"/>
                        </a:solidFill>
                        <a:latin typeface="Cambria Math" panose="02040503050406030204" pitchFamily="18" charset="0"/>
                      </a:rPr>
                      <m:t>-</m:t>
                    </m:r>
                    <m:sSub>
                      <m:e>
                        <m:r>
                          <a:rPr xmlns:a="http://schemas.openxmlformats.org/drawingml/2006/main" sz="3750" i="1">
                            <a:solidFill>
                              <a:srgbClr val="004C7F"/>
                            </a:solidFill>
                            <a:latin typeface="Cambria Math" panose="02040503050406030204" pitchFamily="18" charset="0"/>
                          </a:rPr>
                          <m:t>E</m:t>
                        </m:r>
                      </m:e>
                      <m:sub>
                        <m:r>
                          <a:rPr xmlns:a="http://schemas.openxmlformats.org/drawingml/2006/main" sz="3750" i="1">
                            <a:solidFill>
                              <a:srgbClr val="004C7F"/>
                            </a:solidFill>
                            <a:latin typeface="Cambria Math" panose="02040503050406030204" pitchFamily="18" charset="0"/>
                          </a:rPr>
                          <m:t>r</m:t>
                        </m:r>
                        <m:r>
                          <a:rPr xmlns:a="http://schemas.openxmlformats.org/drawingml/2006/main" sz="3750" i="1">
                            <a:solidFill>
                              <a:srgbClr val="004C7F"/>
                            </a:solidFill>
                            <a:latin typeface="Cambria Math" panose="02040503050406030204" pitchFamily="18" charset="0"/>
                          </a:rPr>
                          <m:t>m</m:t>
                        </m:r>
                        <m:r>
                          <a:rPr xmlns:a="http://schemas.openxmlformats.org/drawingml/2006/main" sz="3750" i="1">
                            <a:solidFill>
                              <a:srgbClr val="004C7F"/>
                            </a:solidFill>
                            <a:latin typeface="Cambria Math" panose="02040503050406030204" pitchFamily="18" charset="0"/>
                          </a:rPr>
                          <m:t>v</m:t>
                        </m:r>
                      </m:sub>
                    </m:sSub>
                    <m:sSup>
                      <m:e>
                        <m:r>
                          <a:rPr xmlns:a="http://schemas.openxmlformats.org/drawingml/2006/main" sz="3750" i="1">
                            <a:solidFill>
                              <a:srgbClr val="004C7F"/>
                            </a:solidFill>
                            <a:latin typeface="Cambria Math" panose="02040503050406030204" pitchFamily="18" charset="0"/>
                          </a:rPr>
                          <m:t>)</m:t>
                        </m:r>
                      </m:e>
                      <m:sup>
                        <m:r>
                          <a:rPr xmlns:a="http://schemas.openxmlformats.org/drawingml/2006/main" sz="3750" i="1">
                            <a:solidFill>
                              <a:srgbClr val="004C7F"/>
                            </a:solidFill>
                            <a:latin typeface="Cambria Math" panose="02040503050406030204" pitchFamily="18" charset="0"/>
                          </a:rPr>
                          <m:t>2</m:t>
                        </m:r>
                      </m:sup>
                    </m:sSup>
                    <m:r>
                      <a:rPr xmlns:a="http://schemas.openxmlformats.org/drawingml/2006/main" sz="3750" i="1">
                        <a:solidFill>
                          <a:srgbClr val="004C7F"/>
                        </a:solidFill>
                        <a:latin typeface="Cambria Math" panose="02040503050406030204" pitchFamily="18" charset="0"/>
                      </a:rPr>
                      <m:t>+</m:t>
                    </m:r>
                    <m:r>
                      <a:rPr xmlns:a="http://schemas.openxmlformats.org/drawingml/2006/main" sz="3750" i="1">
                        <a:solidFill>
                          <a:srgbClr val="004C7F"/>
                        </a:solidFill>
                        <a:latin typeface="Cambria Math" panose="02040503050406030204" pitchFamily="18" charset="0"/>
                      </a:rPr>
                      <m:t>2</m:t>
                    </m:r>
                    <m:sSub>
                      <m:e>
                        <m:r>
                          <a:rPr xmlns:a="http://schemas.openxmlformats.org/drawingml/2006/main" sz="3750" i="1">
                            <a:solidFill>
                              <a:srgbClr val="004C7F"/>
                            </a:solidFill>
                            <a:latin typeface="Cambria Math" panose="02040503050406030204" pitchFamily="18" charset="0"/>
                          </a:rPr>
                          <m:t>E</m:t>
                        </m:r>
                      </m:e>
                      <m:sub>
                        <m:r>
                          <a:rPr xmlns:a="http://schemas.openxmlformats.org/drawingml/2006/main" sz="3750" i="1">
                            <a:solidFill>
                              <a:srgbClr val="004C7F"/>
                            </a:solidFill>
                            <a:latin typeface="Cambria Math" panose="02040503050406030204" pitchFamily="18" charset="0"/>
                          </a:rPr>
                          <m:t>μ</m:t>
                        </m:r>
                      </m:sub>
                    </m:sSub>
                    <m:r>
                      <a:rPr xmlns:a="http://schemas.openxmlformats.org/drawingml/2006/main" sz="3750" i="1">
                        <a:solidFill>
                          <a:srgbClr val="004C7F"/>
                        </a:solidFill>
                        <a:latin typeface="Cambria Math" panose="02040503050406030204" pitchFamily="18" charset="0"/>
                      </a:rPr>
                      <m:t>(</m:t>
                    </m:r>
                    <m:sSub>
                      <m:e>
                        <m:r>
                          <a:rPr xmlns:a="http://schemas.openxmlformats.org/drawingml/2006/main" sz="3750" i="1">
                            <a:solidFill>
                              <a:srgbClr val="004C7F"/>
                            </a:solidFill>
                            <a:latin typeface="Cambria Math" panose="02040503050406030204" pitchFamily="18" charset="0"/>
                          </a:rPr>
                          <m:t>m</m:t>
                        </m:r>
                      </m:e>
                      <m:sub>
                        <m:r>
                          <a:rPr xmlns:a="http://schemas.openxmlformats.org/drawingml/2006/main" sz="3750" i="1">
                            <a:solidFill>
                              <a:srgbClr val="004C7F"/>
                            </a:solidFill>
                            <a:latin typeface="Cambria Math" panose="02040503050406030204" pitchFamily="18" charset="0"/>
                          </a:rPr>
                          <m:t>n</m:t>
                        </m:r>
                      </m:sub>
                    </m:sSub>
                    <m:r>
                      <a:rPr xmlns:a="http://schemas.openxmlformats.org/drawingml/2006/main" sz="3750" i="1">
                        <a:solidFill>
                          <a:srgbClr val="004C7F"/>
                        </a:solidFill>
                        <a:latin typeface="Cambria Math" panose="02040503050406030204" pitchFamily="18" charset="0"/>
                      </a:rPr>
                      <m:t>-</m:t>
                    </m:r>
                    <m:sSub>
                      <m:e>
                        <m:r>
                          <a:rPr xmlns:a="http://schemas.openxmlformats.org/drawingml/2006/main" sz="3750" i="1">
                            <a:solidFill>
                              <a:srgbClr val="004C7F"/>
                            </a:solidFill>
                            <a:latin typeface="Cambria Math" panose="02040503050406030204" pitchFamily="18" charset="0"/>
                          </a:rPr>
                          <m:t>E</m:t>
                        </m:r>
                      </m:e>
                      <m:sub>
                        <m:r>
                          <a:rPr xmlns:a="http://schemas.openxmlformats.org/drawingml/2006/main" sz="3750" i="1">
                            <a:solidFill>
                              <a:srgbClr val="004C7F"/>
                            </a:solidFill>
                            <a:latin typeface="Cambria Math" panose="02040503050406030204" pitchFamily="18" charset="0"/>
                          </a:rPr>
                          <m:t>r</m:t>
                        </m:r>
                        <m:r>
                          <a:rPr xmlns:a="http://schemas.openxmlformats.org/drawingml/2006/main" sz="3750" i="1">
                            <a:solidFill>
                              <a:srgbClr val="004C7F"/>
                            </a:solidFill>
                            <a:latin typeface="Cambria Math" panose="02040503050406030204" pitchFamily="18" charset="0"/>
                          </a:rPr>
                          <m:t>m</m:t>
                        </m:r>
                        <m:r>
                          <a:rPr xmlns:a="http://schemas.openxmlformats.org/drawingml/2006/main" sz="3750" i="1">
                            <a:solidFill>
                              <a:srgbClr val="004C7F"/>
                            </a:solidFill>
                            <a:latin typeface="Cambria Math" panose="02040503050406030204" pitchFamily="18" charset="0"/>
                          </a:rPr>
                          <m:t>v</m:t>
                        </m:r>
                      </m:sub>
                    </m:sSub>
                    <m:r>
                      <a:rPr xmlns:a="http://schemas.openxmlformats.org/drawingml/2006/main" sz="3750" i="1">
                        <a:solidFill>
                          <a:srgbClr val="004C7F"/>
                        </a:solidFill>
                        <a:latin typeface="Cambria Math" panose="02040503050406030204" pitchFamily="18" charset="0"/>
                      </a:rPr>
                      <m:t>)</m:t>
                    </m:r>
                  </m:num>
                  <m:den>
                    <m:r>
                      <a:rPr xmlns:a="http://schemas.openxmlformats.org/drawingml/2006/main" sz="3750" i="1">
                        <a:solidFill>
                          <a:srgbClr val="004C7F"/>
                        </a:solidFill>
                        <a:latin typeface="Cambria Math" panose="02040503050406030204" pitchFamily="18" charset="0"/>
                      </a:rPr>
                      <m:t>2</m:t>
                    </m:r>
                    <m:r>
                      <a:rPr xmlns:a="http://schemas.openxmlformats.org/drawingml/2006/main" sz="3750" i="1">
                        <a:solidFill>
                          <a:srgbClr val="004C7F"/>
                        </a:solidFill>
                        <a:latin typeface="Cambria Math" panose="02040503050406030204" pitchFamily="18" charset="0"/>
                      </a:rPr>
                      <m:t>(</m:t>
                    </m:r>
                    <m:sSub>
                      <m:e>
                        <m:r>
                          <a:rPr xmlns:a="http://schemas.openxmlformats.org/drawingml/2006/main" sz="3750" i="1">
                            <a:solidFill>
                              <a:srgbClr val="004C7F"/>
                            </a:solidFill>
                            <a:latin typeface="Cambria Math" panose="02040503050406030204" pitchFamily="18" charset="0"/>
                          </a:rPr>
                          <m:t>m</m:t>
                        </m:r>
                      </m:e>
                      <m:sub>
                        <m:r>
                          <a:rPr xmlns:a="http://schemas.openxmlformats.org/drawingml/2006/main" sz="3750" i="1">
                            <a:solidFill>
                              <a:srgbClr val="004C7F"/>
                            </a:solidFill>
                            <a:latin typeface="Cambria Math" panose="02040503050406030204" pitchFamily="18" charset="0"/>
                          </a:rPr>
                          <m:t>n</m:t>
                        </m:r>
                      </m:sub>
                    </m:sSub>
                    <m:r>
                      <a:rPr xmlns:a="http://schemas.openxmlformats.org/drawingml/2006/main" sz="3750" i="1">
                        <a:solidFill>
                          <a:srgbClr val="004C7F"/>
                        </a:solidFill>
                        <a:latin typeface="Cambria Math" panose="02040503050406030204" pitchFamily="18" charset="0"/>
                      </a:rPr>
                      <m:t>-</m:t>
                    </m:r>
                    <m:sSub>
                      <m:e>
                        <m:r>
                          <a:rPr xmlns:a="http://schemas.openxmlformats.org/drawingml/2006/main" sz="3750" i="1">
                            <a:solidFill>
                              <a:srgbClr val="004C7F"/>
                            </a:solidFill>
                            <a:latin typeface="Cambria Math" panose="02040503050406030204" pitchFamily="18" charset="0"/>
                          </a:rPr>
                          <m:t>E</m:t>
                        </m:r>
                      </m:e>
                      <m:sub>
                        <m:r>
                          <a:rPr xmlns:a="http://schemas.openxmlformats.org/drawingml/2006/main" sz="3750" i="1">
                            <a:solidFill>
                              <a:srgbClr val="004C7F"/>
                            </a:solidFill>
                            <a:latin typeface="Cambria Math" panose="02040503050406030204" pitchFamily="18" charset="0"/>
                          </a:rPr>
                          <m:t>r</m:t>
                        </m:r>
                        <m:r>
                          <a:rPr xmlns:a="http://schemas.openxmlformats.org/drawingml/2006/main" sz="3750" i="1">
                            <a:solidFill>
                              <a:srgbClr val="004C7F"/>
                            </a:solidFill>
                            <a:latin typeface="Cambria Math" panose="02040503050406030204" pitchFamily="18" charset="0"/>
                          </a:rPr>
                          <m:t>m</m:t>
                        </m:r>
                        <m:r>
                          <a:rPr xmlns:a="http://schemas.openxmlformats.org/drawingml/2006/main" sz="3750" i="1">
                            <a:solidFill>
                              <a:srgbClr val="004C7F"/>
                            </a:solidFill>
                            <a:latin typeface="Cambria Math" panose="02040503050406030204" pitchFamily="18" charset="0"/>
                          </a:rPr>
                          <m:t>v</m:t>
                        </m:r>
                      </m:sub>
                    </m:sSub>
                    <m:r>
                      <a:rPr xmlns:a="http://schemas.openxmlformats.org/drawingml/2006/main" sz="3750" i="1">
                        <a:solidFill>
                          <a:srgbClr val="004C7F"/>
                        </a:solidFill>
                        <a:latin typeface="Cambria Math" panose="02040503050406030204" pitchFamily="18" charset="0"/>
                      </a:rPr>
                      <m:t>-</m:t>
                    </m:r>
                    <m:sSub>
                      <m:e>
                        <m:r>
                          <a:rPr xmlns:a="http://schemas.openxmlformats.org/drawingml/2006/main" sz="3750" i="1">
                            <a:solidFill>
                              <a:srgbClr val="004C7F"/>
                            </a:solidFill>
                            <a:latin typeface="Cambria Math" panose="02040503050406030204" pitchFamily="18" charset="0"/>
                          </a:rPr>
                          <m:t>E</m:t>
                        </m:r>
                      </m:e>
                      <m:sub>
                        <m:r>
                          <a:rPr xmlns:a="http://schemas.openxmlformats.org/drawingml/2006/main" sz="3750" i="1">
                            <a:solidFill>
                              <a:srgbClr val="004C7F"/>
                            </a:solidFill>
                            <a:latin typeface="Cambria Math" panose="02040503050406030204" pitchFamily="18" charset="0"/>
                          </a:rPr>
                          <m:t>μ</m:t>
                        </m:r>
                      </m:sub>
                    </m:sSub>
                    <m:r>
                      <a:rPr xmlns:a="http://schemas.openxmlformats.org/drawingml/2006/main" sz="3750" i="1">
                        <a:solidFill>
                          <a:srgbClr val="004C7F"/>
                        </a:solidFill>
                        <a:latin typeface="Cambria Math" panose="02040503050406030204" pitchFamily="18" charset="0"/>
                      </a:rPr>
                      <m:t>+</m:t>
                    </m:r>
                    <m:sSubSup>
                      <m:e>
                        <m:r>
                          <a:rPr xmlns:a="http://schemas.openxmlformats.org/drawingml/2006/main" sz="3750" i="1">
                            <a:solidFill>
                              <a:srgbClr val="004C7F"/>
                            </a:solidFill>
                            <a:latin typeface="Cambria Math" panose="02040503050406030204" pitchFamily="18" charset="0"/>
                          </a:rPr>
                          <m:t>p</m:t>
                        </m:r>
                      </m:e>
                      <m:sub>
                        <m:r>
                          <a:rPr xmlns:a="http://schemas.openxmlformats.org/drawingml/2006/main" sz="3750" i="1">
                            <a:solidFill>
                              <a:srgbClr val="004C7F"/>
                            </a:solidFill>
                            <a:latin typeface="Cambria Math" panose="02040503050406030204" pitchFamily="18" charset="0"/>
                          </a:rPr>
                          <m:t>μ</m:t>
                        </m:r>
                      </m:sub>
                      <m:sup>
                        <m:r>
                          <a:rPr xmlns:a="http://schemas.openxmlformats.org/drawingml/2006/main" sz="3750" i="1">
                            <a:solidFill>
                              <a:srgbClr val="004C7F"/>
                            </a:solidFill>
                            <a:latin typeface="Cambria Math" panose="02040503050406030204" pitchFamily="18" charset="0"/>
                          </a:rPr>
                          <m:t>z</m:t>
                        </m:r>
                      </m:sup>
                    </m:sSubSup>
                    <m:r>
                      <a:rPr xmlns:a="http://schemas.openxmlformats.org/drawingml/2006/main" sz="3750" i="1">
                        <a:solidFill>
                          <a:srgbClr val="004C7F"/>
                        </a:solidFill>
                        <a:latin typeface="Cambria Math" panose="02040503050406030204" pitchFamily="18" charset="0"/>
                      </a:rPr>
                      <m:t>)</m:t>
                    </m:r>
                  </m:den>
                </m:f>
              </m:oMath>
            </a14:m>
            <a:r>
              <a:t> </a:t>
            </a:r>
            <a:br/>
            <a:r>
              <a:t>=&gt;</a:t>
            </a:r>
            <a:r>
              <a:rPr>
                <a:solidFill>
                  <a:schemeClr val="accent5">
                    <a:lumOff val="-29866"/>
                  </a:schemeClr>
                </a:solidFill>
              </a:rPr>
              <a:t> only lepton kinematics</a:t>
            </a:r>
            <a:endParaRPr>
              <a:solidFill>
                <a:schemeClr val="accent5">
                  <a:lumOff val="-29866"/>
                </a:schemeClr>
              </a:solidFill>
            </a:endParaRPr>
          </a:p>
          <a:p>
            <a:pPr algn="just" defTabSz="457200">
              <a:lnSpc>
                <a:spcPts val="5200"/>
              </a:lnSpc>
              <a:defRPr sz="3200">
                <a:solidFill>
                  <a:schemeClr val="accent1">
                    <a:hueOff val="114395"/>
                    <a:lumOff val="-24975"/>
                  </a:schemeClr>
                </a:solidFill>
                <a:latin typeface="+mn-lt"/>
                <a:ea typeface="+mn-ea"/>
                <a:cs typeface="+mn-cs"/>
                <a:sym typeface="Chalkboard"/>
              </a:defRPr>
            </a:pPr>
            <a:br/>
            <a:r>
              <a:t>Only single ring is selected at SK. Unfortunately, sometime the hadronic part is below Cherenkov threshold and hence not reconstructed. These modes could mimic CCQE events. </a:t>
            </a:r>
            <a:br/>
            <a:r>
              <a:t>=&gt; ND280 need to carefully model the QE and the non-QE interactions</a:t>
            </a:r>
          </a:p>
        </p:txBody>
      </p:sp>
      <p:pic>
        <p:nvPicPr>
          <p:cNvPr id="829" name="Oval Oval" descr="Oval Oval"/>
          <p:cNvPicPr>
            <a:picLocks noChangeAspect="0"/>
          </p:cNvPicPr>
          <p:nvPr/>
        </p:nvPicPr>
        <p:blipFill>
          <a:blip r:embed="rId3">
            <a:extLst/>
          </a:blip>
          <a:stretch>
            <a:fillRect/>
          </a:stretch>
        </p:blipFill>
        <p:spPr>
          <a:xfrm>
            <a:off x="4778577" y="7671108"/>
            <a:ext cx="12842409" cy="3700492"/>
          </a:xfrm>
          <a:prstGeom prst="rect">
            <a:avLst/>
          </a:prstGeom>
          <a:effectLst>
            <a:outerShdw sx="100000" sy="100000" kx="0" ky="0" algn="b" rotWithShape="0" blurRad="50800" dist="25400" dir="5400000">
              <a:srgbClr val="000000">
                <a:alpha val="50000"/>
              </a:srgbClr>
            </a:outerShdw>
          </a:effectLst>
        </p:spPr>
      </p:pic>
      <p:sp>
        <p:nvSpPr>
          <p:cNvPr id="830" name="These modes also contribute to reconstructed quasi-elastic events"/>
          <p:cNvSpPr txBox="1"/>
          <p:nvPr/>
        </p:nvSpPr>
        <p:spPr>
          <a:xfrm>
            <a:off x="18840096" y="7803725"/>
            <a:ext cx="5494380" cy="26856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4000">
                <a:solidFill>
                  <a:schemeClr val="accent4">
                    <a:hueOff val="-1247790"/>
                    <a:lumOff val="-12326"/>
                  </a:schemeClr>
                </a:solidFill>
                <a:effectLst>
                  <a:outerShdw sx="100000" sy="100000" kx="0" ky="0" algn="b" rotWithShape="0" blurRad="50800" dist="25400" dir="5400000">
                    <a:srgbClr val="000000"/>
                  </a:outerShdw>
                </a:effectLst>
                <a:latin typeface="+mn-lt"/>
                <a:ea typeface="+mn-ea"/>
                <a:cs typeface="+mn-cs"/>
                <a:sym typeface="Chalkboard"/>
              </a:defRPr>
            </a:lvl1pPr>
          </a:lstStyle>
          <a:p>
            <a:pPr/>
            <a:r>
              <a:t>These modes also contribute to reconstructed quasi-elastic events</a:t>
            </a:r>
          </a:p>
        </p:txBody>
      </p:sp>
      <p:pic>
        <p:nvPicPr>
          <p:cNvPr id="831" name="Line Line" descr="Line Line"/>
          <p:cNvPicPr>
            <a:picLocks noChangeAspect="0"/>
          </p:cNvPicPr>
          <p:nvPr/>
        </p:nvPicPr>
        <p:blipFill>
          <a:blip r:embed="rId4">
            <a:extLst/>
          </a:blip>
          <a:stretch>
            <a:fillRect/>
          </a:stretch>
        </p:blipFill>
        <p:spPr>
          <a:xfrm>
            <a:off x="17177074" y="9047421"/>
            <a:ext cx="1900901" cy="457905"/>
          </a:xfrm>
          <a:prstGeom prst="rect">
            <a:avLst/>
          </a:prstGeom>
        </p:spPr>
      </p:pic>
      <p:sp>
        <p:nvSpPr>
          <p:cNvPr id="833" name="The nuclear effects can change the final state topology and kinematic =&gt; Bias in neutrino energy reconstruction."/>
          <p:cNvSpPr txBox="1"/>
          <p:nvPr/>
        </p:nvSpPr>
        <p:spPr>
          <a:xfrm>
            <a:off x="1436301" y="11555310"/>
            <a:ext cx="21511398" cy="604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ts val="5200"/>
              </a:lnSpc>
              <a:defRPr sz="3200">
                <a:solidFill>
                  <a:schemeClr val="accent1">
                    <a:hueOff val="114395"/>
                    <a:lumOff val="-24975"/>
                  </a:schemeClr>
                </a:solidFill>
                <a:latin typeface="+mn-lt"/>
                <a:ea typeface="+mn-ea"/>
                <a:cs typeface="+mn-cs"/>
                <a:sym typeface="Chalkboard"/>
              </a:defRPr>
            </a:lvl1pPr>
          </a:lstStyle>
          <a:p>
            <a:pPr/>
            <a:r>
              <a:t>The nuclear effects can change the final state topology and kinematic =&gt; Bias in neutrino energy reconstruction.</a:t>
            </a:r>
          </a:p>
        </p:txBody>
      </p:sp>
      <p:pic>
        <p:nvPicPr>
          <p:cNvPr id="834" name="Screenshot 2022-09-22 at 02.03.45.png" descr="Screenshot 2022-09-22 at 02.03.45.png"/>
          <p:cNvPicPr>
            <a:picLocks noChangeAspect="1"/>
          </p:cNvPicPr>
          <p:nvPr/>
        </p:nvPicPr>
        <p:blipFill>
          <a:blip r:embed="rId5">
            <a:extLst/>
          </a:blip>
          <a:stretch>
            <a:fillRect/>
          </a:stretch>
        </p:blipFill>
        <p:spPr>
          <a:xfrm>
            <a:off x="15071146" y="2089317"/>
            <a:ext cx="7912412" cy="5813201"/>
          </a:xfrm>
          <a:prstGeom prst="rect">
            <a:avLst/>
          </a:prstGeom>
          <a:ln w="12700">
            <a:miter lim="400000"/>
          </a:ln>
        </p:spPr>
      </p:pic>
      <p:sp>
        <p:nvSpPr>
          <p:cNvPr id="835" name="Slide Number"/>
          <p:cNvSpPr txBox="1"/>
          <p:nvPr>
            <p:ph type="sldNum" sz="quarter" idx="4294967295"/>
          </p:nvPr>
        </p:nvSpPr>
        <p:spPr>
          <a:xfrm>
            <a:off x="21905466" y="13123132"/>
            <a:ext cx="449784" cy="455880"/>
          </a:xfrm>
          <a:prstGeom prst="rect">
            <a:avLst/>
          </a:prstGeom>
          <a:extLst>
            <a:ext uri="{C572A759-6A51-4108-AA02-DFA0A04FC94B}">
              <ma14:wrappingTextBoxFlag xmlns:ma14="http://schemas.microsoft.com/office/mac/drawingml/2011/main" val="1"/>
            </a:ext>
          </a:extLst>
        </p:spPr>
        <p:txBody>
          <a:bodyPr lIns="91439" tIns="91439" rIns="91439" bIns="91439" anchor="ctr"/>
          <a:lstStyle/>
          <a:p>
            <a:pPr/>
            <a:fld id="{86CB4B4D-7CA3-9044-876B-883B54F8677D}" type="slidenum"/>
          </a:p>
        </p:txBody>
      </p:sp>
      <p:sp>
        <p:nvSpPr>
          <p:cNvPr id="836"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atin typeface="+mn-lt"/>
                <a:ea typeface="+mn-ea"/>
                <a:cs typeface="+mn-cs"/>
                <a:sym typeface="Chalkboard"/>
              </a:defRPr>
            </a:lvl1pPr>
          </a:lstStyle>
          <a:p>
            <a:pPr/>
            <a:r>
              <a:t>NGUYEN Quoc Viet</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8" name="T2K experiment"/>
          <p:cNvSpPr txBox="1"/>
          <p:nvPr>
            <p:ph type="title"/>
          </p:nvPr>
        </p:nvSpPr>
        <p:spPr>
          <a:xfrm>
            <a:off x="3536394" y="-285547"/>
            <a:ext cx="17311212" cy="2295627"/>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T2K experiment</a:t>
            </a:r>
          </a:p>
        </p:txBody>
      </p:sp>
      <p:sp>
        <p:nvSpPr>
          <p:cNvPr id="839" name="T2K is the first experiment to report evidence for the neutrino appearance oscillation ( ) in 2013 (Phys. Rev. Lett:12:061802, 2014.)…"/>
          <p:cNvSpPr txBox="1"/>
          <p:nvPr>
            <p:ph type="body" sz="half" idx="1"/>
          </p:nvPr>
        </p:nvSpPr>
        <p:spPr>
          <a:xfrm>
            <a:off x="1053266" y="7672151"/>
            <a:ext cx="21825641" cy="4800210"/>
          </a:xfrm>
          <a:prstGeom prst="rect">
            <a:avLst/>
          </a:prstGeom>
        </p:spPr>
        <p:txBody>
          <a:bodyPr anchor="ctr"/>
          <a:lstStyle/>
          <a:p>
            <a:pPr marL="210842" indent="-210842" algn="just" defTabSz="1804370">
              <a:lnSpc>
                <a:spcPct val="100000"/>
              </a:lnSpc>
              <a:spcBef>
                <a:spcPts val="0"/>
              </a:spcBef>
              <a:buSzPct val="75000"/>
              <a:defRPr sz="3478">
                <a:solidFill>
                  <a:schemeClr val="accent1">
                    <a:hueOff val="114395"/>
                    <a:lumOff val="-24975"/>
                  </a:schemeClr>
                </a:solidFill>
                <a:latin typeface="+mn-lt"/>
                <a:ea typeface="+mn-ea"/>
                <a:cs typeface="+mn-cs"/>
                <a:sym typeface="Chalkboard"/>
              </a:defRPr>
            </a:pPr>
          </a:p>
          <a:p>
            <a:pPr marL="210842" indent="-210842" algn="just" defTabSz="1804370">
              <a:lnSpc>
                <a:spcPct val="100000"/>
              </a:lnSpc>
              <a:spcBef>
                <a:spcPts val="0"/>
              </a:spcBef>
              <a:buSzPct val="75000"/>
              <a:defRPr sz="3478">
                <a:solidFill>
                  <a:schemeClr val="accent1">
                    <a:hueOff val="114395"/>
                    <a:lumOff val="-24975"/>
                  </a:schemeClr>
                </a:solidFill>
                <a:latin typeface="+mn-lt"/>
                <a:ea typeface="+mn-ea"/>
                <a:cs typeface="+mn-cs"/>
                <a:sym typeface="Chalkboard"/>
              </a:defRPr>
            </a:pPr>
            <a:r>
              <a:t>T2K is the first experiment to report evidence for the neutrino appearance oscillation (</a:t>
            </a:r>
            <a14:m>
              <m:oMath>
                <m:sSub>
                  <m:e>
                    <m:r>
                      <a:rPr xmlns:a="http://schemas.openxmlformats.org/drawingml/2006/main" sz="4050" i="1">
                        <a:solidFill>
                          <a:srgbClr val="004C7F"/>
                        </a:solidFill>
                        <a:latin typeface="Cambria Math" panose="02040503050406030204" pitchFamily="18" charset="0"/>
                      </a:rPr>
                      <m:t>ν</m:t>
                    </m:r>
                  </m:e>
                  <m:sub>
                    <m:r>
                      <a:rPr xmlns:a="http://schemas.openxmlformats.org/drawingml/2006/main" sz="4050" i="1">
                        <a:solidFill>
                          <a:srgbClr val="004C7F"/>
                        </a:solidFill>
                        <a:latin typeface="Cambria Math" panose="02040503050406030204" pitchFamily="18" charset="0"/>
                      </a:rPr>
                      <m:t>μ</m:t>
                    </m:r>
                  </m:sub>
                </m:sSub>
                <m:r>
                  <a:rPr xmlns:a="http://schemas.openxmlformats.org/drawingml/2006/main" sz="4050" i="1">
                    <a:solidFill>
                      <a:srgbClr val="004C7F"/>
                    </a:solidFill>
                    <a:latin typeface="Cambria Math" panose="02040503050406030204" pitchFamily="18" charset="0"/>
                  </a:rPr>
                  <m:t>→</m:t>
                </m:r>
                <m:sSub>
                  <m:e>
                    <m:r>
                      <a:rPr xmlns:a="http://schemas.openxmlformats.org/drawingml/2006/main" sz="4050" i="1">
                        <a:solidFill>
                          <a:srgbClr val="004C7F"/>
                        </a:solidFill>
                        <a:latin typeface="Cambria Math" panose="02040503050406030204" pitchFamily="18" charset="0"/>
                      </a:rPr>
                      <m:t>ν</m:t>
                    </m:r>
                  </m:e>
                  <m:sub>
                    <m:r>
                      <a:rPr xmlns:a="http://schemas.openxmlformats.org/drawingml/2006/main" sz="4050" i="1">
                        <a:solidFill>
                          <a:srgbClr val="004C7F"/>
                        </a:solidFill>
                        <a:latin typeface="Cambria Math" panose="02040503050406030204" pitchFamily="18" charset="0"/>
                      </a:rPr>
                      <m:t>e</m:t>
                    </m:r>
                  </m:sub>
                </m:sSub>
              </m:oMath>
            </a14:m>
            <a:r>
              <a:t>) in 2013 (Phys. Rev. Lett:12:061802, 2014.)</a:t>
            </a:r>
            <a:br/>
          </a:p>
          <a:p>
            <a:pPr marL="210842" indent="-210842" algn="just" defTabSz="1804370">
              <a:lnSpc>
                <a:spcPct val="100000"/>
              </a:lnSpc>
              <a:spcBef>
                <a:spcPts val="0"/>
              </a:spcBef>
              <a:buSzPct val="75000"/>
              <a:defRPr sz="3478">
                <a:solidFill>
                  <a:schemeClr val="accent1">
                    <a:hueOff val="114395"/>
                    <a:lumOff val="-24975"/>
                  </a:schemeClr>
                </a:solidFill>
                <a:latin typeface="+mn-lt"/>
                <a:ea typeface="+mn-ea"/>
                <a:cs typeface="+mn-cs"/>
                <a:sym typeface="Chalkboard"/>
              </a:defRPr>
            </a:pPr>
            <a:r>
              <a:t>The current goal of T2K is searching for the CP violation in the lepton sector by comparing the appearance probabilities of neutrino and antineutrinos. (T2K can produce either neutrino or anti-neutrino beam). </a:t>
            </a:r>
            <a:br/>
            <a:r>
              <a:t>=&gt; First hint of CP violation at 3sigma CL in 2020</a:t>
            </a:r>
            <a:r>
              <a:rPr>
                <a:solidFill>
                  <a:schemeClr val="accent5">
                    <a:lumOff val="-29866"/>
                  </a:schemeClr>
                </a:solidFill>
              </a:rPr>
              <a:t> (</a:t>
            </a:r>
            <a:r>
              <a:rPr>
                <a:solidFill>
                  <a:schemeClr val="accent5">
                    <a:lumOff val="-29866"/>
                  </a:schemeClr>
                </a:solidFill>
              </a:rPr>
              <a:t>Nature 580, 339-344 (2020))</a:t>
            </a:r>
          </a:p>
        </p:txBody>
      </p:sp>
      <p:sp>
        <p:nvSpPr>
          <p:cNvPr id="840" name="By changing the direction of magnetic field in the horns, we are able to create whether neutrino beam or anti-neutrino beam later."/>
          <p:cNvSpPr txBox="1"/>
          <p:nvPr/>
        </p:nvSpPr>
        <p:spPr>
          <a:xfrm>
            <a:off x="3429475" y="14742938"/>
            <a:ext cx="13441131" cy="1112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84921" indent="-284921" algn="just">
              <a:buSzPct val="75000"/>
              <a:buChar char="•"/>
              <a:defRPr sz="3200">
                <a:solidFill>
                  <a:schemeClr val="accent1">
                    <a:hueOff val="114395"/>
                    <a:lumOff val="-24975"/>
                  </a:schemeClr>
                </a:solidFill>
                <a:latin typeface="+mn-lt"/>
                <a:ea typeface="+mn-ea"/>
                <a:cs typeface="+mn-cs"/>
                <a:sym typeface="Chalkboard"/>
              </a:defRPr>
            </a:lvl1pPr>
          </a:lstStyle>
          <a:p>
            <a:pPr/>
            <a:r>
              <a:t>By changing the direction of magnetic field in the horns, we are able to create whether neutrino beam or anti-neutrino beam later.</a:t>
            </a:r>
          </a:p>
        </p:txBody>
      </p:sp>
      <p:pic>
        <p:nvPicPr>
          <p:cNvPr id="841" name="Screenshot 2022-09-21 at 19.14.08.png" descr="Screenshot 2022-09-21 at 19.14.08.png"/>
          <p:cNvPicPr>
            <a:picLocks noChangeAspect="1"/>
          </p:cNvPicPr>
          <p:nvPr/>
        </p:nvPicPr>
        <p:blipFill>
          <a:blip r:embed="rId2">
            <a:extLst/>
          </a:blip>
          <a:stretch>
            <a:fillRect/>
          </a:stretch>
        </p:blipFill>
        <p:spPr>
          <a:xfrm>
            <a:off x="3929219" y="2295337"/>
            <a:ext cx="16525562" cy="4800210"/>
          </a:xfrm>
          <a:prstGeom prst="rect">
            <a:avLst/>
          </a:prstGeom>
          <a:ln w="12700">
            <a:miter lim="400000"/>
          </a:ln>
        </p:spPr>
      </p:pic>
      <p:sp>
        <p:nvSpPr>
          <p:cNvPr id="842"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atin typeface="+mn-lt"/>
                <a:ea typeface="+mn-ea"/>
                <a:cs typeface="+mn-cs"/>
                <a:sym typeface="Chalkboard"/>
              </a:defRPr>
            </a:lvl1pPr>
          </a:lstStyle>
          <a:p>
            <a:pPr/>
            <a:r>
              <a:t>NGUYEN Quoc Viet</a:t>
            </a:r>
          </a:p>
        </p:txBody>
      </p:sp>
      <p:sp>
        <p:nvSpPr>
          <p:cNvPr id="843" name="Text"/>
          <p:cNvSpPr txBox="1"/>
          <p:nvPr/>
        </p:nvSpPr>
        <p:spPr>
          <a:xfrm>
            <a:off x="22433128" y="12939149"/>
            <a:ext cx="755223"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5" name="T2K experiment: beam"/>
          <p:cNvSpPr txBox="1"/>
          <p:nvPr>
            <p:ph type="title"/>
          </p:nvPr>
        </p:nvSpPr>
        <p:spPr>
          <a:xfrm>
            <a:off x="29370" y="-43054"/>
            <a:ext cx="17311211" cy="2295627"/>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T2K experiment: beam</a:t>
            </a:r>
          </a:p>
        </p:txBody>
      </p:sp>
      <p:sp>
        <p:nvSpPr>
          <p:cNvPr id="846" name="An intense muon neutrino beam is sent through 295~km from Tokai to Kamioka, produced by high-intensity accelerated proton beam produced by the J-PARC beamline…"/>
          <p:cNvSpPr txBox="1"/>
          <p:nvPr>
            <p:ph type="body" sz="quarter" idx="1"/>
          </p:nvPr>
        </p:nvSpPr>
        <p:spPr>
          <a:xfrm>
            <a:off x="518291" y="2127711"/>
            <a:ext cx="14561850" cy="3258382"/>
          </a:xfrm>
          <a:prstGeom prst="rect">
            <a:avLst/>
          </a:prstGeom>
        </p:spPr>
        <p:txBody>
          <a:bodyPr anchor="ctr"/>
          <a:lstStyle/>
          <a:p>
            <a:pPr marL="247881" indent="-247881" defTabSz="2121354">
              <a:lnSpc>
                <a:spcPct val="100000"/>
              </a:lnSpc>
              <a:spcBef>
                <a:spcPts val="0"/>
              </a:spcBef>
              <a:buSzPct val="75000"/>
              <a:defRPr sz="2784">
                <a:solidFill>
                  <a:schemeClr val="accent1">
                    <a:hueOff val="114395"/>
                    <a:lumOff val="-24975"/>
                  </a:schemeClr>
                </a:solidFill>
                <a:latin typeface="+mn-lt"/>
                <a:ea typeface="+mn-ea"/>
                <a:cs typeface="+mn-cs"/>
                <a:sym typeface="Chalkboard"/>
              </a:defRPr>
            </a:pPr>
            <a:r>
              <a:t>An intense muon neutrino beam is sent through 295~km from Tokai to Kamioka, produced by high-intensity accelerated proton beam produced by the J-PARC beamline</a:t>
            </a:r>
          </a:p>
          <a:p>
            <a:pPr marL="247881" indent="-247881" defTabSz="2121354">
              <a:lnSpc>
                <a:spcPct val="100000"/>
              </a:lnSpc>
              <a:spcBef>
                <a:spcPts val="0"/>
              </a:spcBef>
              <a:buSzPct val="75000"/>
              <a:defRPr sz="2784">
                <a:solidFill>
                  <a:schemeClr val="accent1">
                    <a:hueOff val="114395"/>
                    <a:lumOff val="-24975"/>
                  </a:schemeClr>
                </a:solidFill>
                <a:latin typeface="+mn-lt"/>
                <a:ea typeface="+mn-ea"/>
                <a:cs typeface="+mn-cs"/>
                <a:sym typeface="Chalkboard"/>
              </a:defRPr>
            </a:pPr>
          </a:p>
          <a:p>
            <a:pPr marL="247881" indent="-247881" defTabSz="2121354">
              <a:lnSpc>
                <a:spcPct val="100000"/>
              </a:lnSpc>
              <a:spcBef>
                <a:spcPts val="0"/>
              </a:spcBef>
              <a:buSzPct val="75000"/>
              <a:defRPr sz="2784">
                <a:solidFill>
                  <a:schemeClr val="accent1">
                    <a:hueOff val="114395"/>
                    <a:lumOff val="-24975"/>
                  </a:schemeClr>
                </a:solidFill>
                <a:latin typeface="+mn-lt"/>
                <a:ea typeface="+mn-ea"/>
                <a:cs typeface="+mn-cs"/>
                <a:sym typeface="Chalkboard"/>
              </a:defRPr>
            </a:pPr>
            <a:r>
              <a:t>T2K uses the off-axis beam technique =&gt; the flux is narrower at 0.6 GeV</a:t>
            </a:r>
            <a:br/>
            <a:r>
              <a:t>which is sensitive to the first oscillation maximum with the 295Km baseline.</a:t>
            </a:r>
          </a:p>
          <a:p>
            <a:pPr marL="247881" indent="-247881" defTabSz="2121354">
              <a:lnSpc>
                <a:spcPct val="100000"/>
              </a:lnSpc>
              <a:spcBef>
                <a:spcPts val="0"/>
              </a:spcBef>
              <a:buSzPct val="75000"/>
              <a:defRPr sz="2784">
                <a:solidFill>
                  <a:schemeClr val="accent1">
                    <a:hueOff val="114395"/>
                    <a:lumOff val="-24975"/>
                  </a:schemeClr>
                </a:solidFill>
                <a:latin typeface="+mn-lt"/>
                <a:ea typeface="+mn-ea"/>
                <a:cs typeface="+mn-cs"/>
                <a:sym typeface="Chalkboard"/>
              </a:defRPr>
            </a:pPr>
          </a:p>
          <a:p>
            <a:pPr marL="247881" indent="-247881" defTabSz="2121354">
              <a:lnSpc>
                <a:spcPct val="100000"/>
              </a:lnSpc>
              <a:spcBef>
                <a:spcPts val="0"/>
              </a:spcBef>
              <a:buSzPct val="75000"/>
              <a:defRPr sz="2784">
                <a:solidFill>
                  <a:schemeClr val="accent1">
                    <a:hueOff val="114395"/>
                    <a:lumOff val="-24975"/>
                  </a:schemeClr>
                </a:solidFill>
                <a:latin typeface="+mn-lt"/>
                <a:ea typeface="+mn-ea"/>
                <a:cs typeface="+mn-cs"/>
                <a:sym typeface="Chalkboard"/>
              </a:defRPr>
            </a:pPr>
            <a:r>
              <a:t>Since the flux peaks at 0.6 GeV, the Quasi-Elastic (QE) is the dominant interaction.</a:t>
            </a:r>
          </a:p>
        </p:txBody>
      </p:sp>
      <p:pic>
        <p:nvPicPr>
          <p:cNvPr id="847" name="Screenshot 2022-06-10 at 01.41.42.png" descr="Screenshot 2022-06-10 at 01.41.42.png"/>
          <p:cNvPicPr>
            <a:picLocks noChangeAspect="1"/>
          </p:cNvPicPr>
          <p:nvPr/>
        </p:nvPicPr>
        <p:blipFill>
          <a:blip r:embed="rId2">
            <a:extLst/>
          </a:blip>
          <a:stretch>
            <a:fillRect/>
          </a:stretch>
        </p:blipFill>
        <p:spPr>
          <a:xfrm>
            <a:off x="15324458" y="1765304"/>
            <a:ext cx="8912218" cy="10185392"/>
          </a:xfrm>
          <a:prstGeom prst="rect">
            <a:avLst/>
          </a:prstGeom>
          <a:ln w="12700">
            <a:miter lim="400000"/>
          </a:ln>
        </p:spPr>
      </p:pic>
      <p:pic>
        <p:nvPicPr>
          <p:cNvPr id="848" name="Screenshot 2022-09-18 at 23.13.16.png" descr="Screenshot 2022-09-18 at 23.13.16.png"/>
          <p:cNvPicPr>
            <a:picLocks noChangeAspect="1"/>
          </p:cNvPicPr>
          <p:nvPr/>
        </p:nvPicPr>
        <p:blipFill>
          <a:blip r:embed="rId3">
            <a:extLst/>
          </a:blip>
          <a:stretch>
            <a:fillRect/>
          </a:stretch>
        </p:blipFill>
        <p:spPr>
          <a:xfrm>
            <a:off x="770112" y="6588396"/>
            <a:ext cx="6087368" cy="4634310"/>
          </a:xfrm>
          <a:prstGeom prst="rect">
            <a:avLst/>
          </a:prstGeom>
          <a:ln w="12700">
            <a:miter lim="400000"/>
          </a:ln>
        </p:spPr>
      </p:pic>
      <p:sp>
        <p:nvSpPr>
          <p:cNvPr id="849" name="J-PARC"/>
          <p:cNvSpPr txBox="1"/>
          <p:nvPr/>
        </p:nvSpPr>
        <p:spPr>
          <a:xfrm>
            <a:off x="1779814" y="11460304"/>
            <a:ext cx="1456544"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chemeClr val="accent1">
                    <a:hueOff val="114395"/>
                    <a:lumOff val="-24975"/>
                  </a:schemeClr>
                </a:solidFill>
                <a:latin typeface="+mn-lt"/>
                <a:ea typeface="+mn-ea"/>
                <a:cs typeface="+mn-cs"/>
                <a:sym typeface="Chalkboard"/>
              </a:defRPr>
            </a:lvl1pPr>
          </a:lstStyle>
          <a:p>
            <a:pPr/>
            <a:r>
              <a:t>J-PARC</a:t>
            </a:r>
          </a:p>
        </p:txBody>
      </p:sp>
      <p:pic>
        <p:nvPicPr>
          <p:cNvPr id="850" name="Screenshot 2022-09-21 at 11.51.04.png" descr="Screenshot 2022-09-21 at 11.51.04.png"/>
          <p:cNvPicPr>
            <a:picLocks noChangeAspect="1"/>
          </p:cNvPicPr>
          <p:nvPr/>
        </p:nvPicPr>
        <p:blipFill>
          <a:blip r:embed="rId4">
            <a:extLst/>
          </a:blip>
          <a:stretch>
            <a:fillRect/>
          </a:stretch>
        </p:blipFill>
        <p:spPr>
          <a:xfrm>
            <a:off x="6790159" y="6335792"/>
            <a:ext cx="8015601" cy="4081435"/>
          </a:xfrm>
          <a:prstGeom prst="rect">
            <a:avLst/>
          </a:prstGeom>
          <a:ln w="12700">
            <a:miter lim="400000"/>
          </a:ln>
        </p:spPr>
      </p:pic>
      <p:sp>
        <p:nvSpPr>
          <p:cNvPr id="851" name="Slide Number"/>
          <p:cNvSpPr txBox="1"/>
          <p:nvPr>
            <p:ph type="sldNum" sz="quarter" idx="4294967295"/>
          </p:nvPr>
        </p:nvSpPr>
        <p:spPr>
          <a:xfrm>
            <a:off x="21905466" y="13123132"/>
            <a:ext cx="449784" cy="455880"/>
          </a:xfrm>
          <a:prstGeom prst="rect">
            <a:avLst/>
          </a:prstGeom>
          <a:extLst>
            <a:ext uri="{C572A759-6A51-4108-AA02-DFA0A04FC94B}">
              <ma14:wrappingTextBoxFlag xmlns:ma14="http://schemas.microsoft.com/office/mac/drawingml/2011/main" val="1"/>
            </a:ext>
          </a:extLst>
        </p:spPr>
        <p:txBody>
          <a:bodyPr lIns="91439" tIns="91439" rIns="91439" bIns="91439" anchor="ctr"/>
          <a:lstStyle/>
          <a:p>
            <a:pPr/>
            <a:fld id="{86CB4B4D-7CA3-9044-876B-883B54F8677D}" type="slidenum"/>
          </a:p>
        </p:txBody>
      </p:sp>
      <p:sp>
        <p:nvSpPr>
          <p:cNvPr id="852"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atin typeface="+mn-lt"/>
                <a:ea typeface="+mn-ea"/>
                <a:cs typeface="+mn-cs"/>
                <a:sym typeface="Chalkboard"/>
              </a:defRPr>
            </a:lvl1pPr>
          </a:lstStyle>
          <a:p>
            <a:pPr/>
            <a:r>
              <a:t>NGUYEN Quoc Viet</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4"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5" name="Screenshot 2023-03-14 at 15.46.38.png" descr="Screenshot 2023-03-14 at 15.46.38.png"/>
          <p:cNvPicPr>
            <a:picLocks noChangeAspect="1"/>
          </p:cNvPicPr>
          <p:nvPr/>
        </p:nvPicPr>
        <p:blipFill>
          <a:blip r:embed="rId2">
            <a:extLst/>
          </a:blip>
          <a:stretch>
            <a:fillRect/>
          </a:stretch>
        </p:blipFill>
        <p:spPr>
          <a:xfrm>
            <a:off x="2148666" y="6745009"/>
            <a:ext cx="11509607" cy="6189715"/>
          </a:xfrm>
          <a:prstGeom prst="rect">
            <a:avLst/>
          </a:prstGeom>
          <a:ln w="12700">
            <a:miter lim="400000"/>
          </a:ln>
        </p:spPr>
      </p:pic>
      <p:pic>
        <p:nvPicPr>
          <p:cNvPr id="856" name="Screenshot 2023-03-14 at 14.12.31.png" descr="Screenshot 2023-03-14 at 14.12.31.png"/>
          <p:cNvPicPr>
            <a:picLocks noChangeAspect="1"/>
          </p:cNvPicPr>
          <p:nvPr/>
        </p:nvPicPr>
        <p:blipFill>
          <a:blip r:embed="rId3">
            <a:extLst/>
          </a:blip>
          <a:stretch>
            <a:fillRect/>
          </a:stretch>
        </p:blipFill>
        <p:spPr>
          <a:xfrm>
            <a:off x="171303" y="2019259"/>
            <a:ext cx="1906629" cy="2252812"/>
          </a:xfrm>
          <a:prstGeom prst="rect">
            <a:avLst/>
          </a:prstGeom>
          <a:ln w="12700">
            <a:miter lim="400000"/>
          </a:ln>
        </p:spPr>
      </p:pic>
      <p:pic>
        <p:nvPicPr>
          <p:cNvPr id="857" name="Screenshot 2023-03-14 at 14.12.31.png" descr="Screenshot 2023-03-14 at 14.12.31.png"/>
          <p:cNvPicPr>
            <a:picLocks noChangeAspect="1"/>
          </p:cNvPicPr>
          <p:nvPr/>
        </p:nvPicPr>
        <p:blipFill>
          <a:blip r:embed="rId3">
            <a:extLst/>
          </a:blip>
          <a:stretch>
            <a:fillRect/>
          </a:stretch>
        </p:blipFill>
        <p:spPr>
          <a:xfrm>
            <a:off x="418286" y="2819850"/>
            <a:ext cx="1906629" cy="2252812"/>
          </a:xfrm>
          <a:prstGeom prst="rect">
            <a:avLst/>
          </a:prstGeom>
          <a:ln w="12700">
            <a:miter lim="400000"/>
          </a:ln>
        </p:spPr>
      </p:pic>
      <p:pic>
        <p:nvPicPr>
          <p:cNvPr id="858" name="Screenshot 2023-03-14 at 14.12.31.png" descr="Screenshot 2023-03-14 at 14.12.31.png"/>
          <p:cNvPicPr>
            <a:picLocks noChangeAspect="1"/>
          </p:cNvPicPr>
          <p:nvPr/>
        </p:nvPicPr>
        <p:blipFill>
          <a:blip r:embed="rId3">
            <a:extLst/>
          </a:blip>
          <a:stretch>
            <a:fillRect/>
          </a:stretch>
        </p:blipFill>
        <p:spPr>
          <a:xfrm>
            <a:off x="732629" y="3440817"/>
            <a:ext cx="1906629" cy="2252812"/>
          </a:xfrm>
          <a:prstGeom prst="rect">
            <a:avLst/>
          </a:prstGeom>
          <a:ln w="12700">
            <a:miter lim="400000"/>
          </a:ln>
        </p:spPr>
      </p:pic>
      <p:pic>
        <p:nvPicPr>
          <p:cNvPr id="859" name="Screenshot 2023-03-14 at 14.12.31.png" descr="Screenshot 2023-03-14 at 14.12.31.png"/>
          <p:cNvPicPr>
            <a:picLocks noChangeAspect="1"/>
          </p:cNvPicPr>
          <p:nvPr/>
        </p:nvPicPr>
        <p:blipFill>
          <a:blip r:embed="rId3">
            <a:extLst/>
          </a:blip>
          <a:stretch>
            <a:fillRect/>
          </a:stretch>
        </p:blipFill>
        <p:spPr>
          <a:xfrm>
            <a:off x="1069424" y="4286315"/>
            <a:ext cx="1906629" cy="2252812"/>
          </a:xfrm>
          <a:prstGeom prst="rect">
            <a:avLst/>
          </a:prstGeom>
          <a:ln w="12700">
            <a:miter lim="400000"/>
          </a:ln>
        </p:spPr>
      </p:pic>
      <p:pic>
        <p:nvPicPr>
          <p:cNvPr id="860" name="Screenshot 2023-03-14 at 16.07.11.png" descr="Screenshot 2023-03-14 at 16.07.11.png"/>
          <p:cNvPicPr>
            <a:picLocks noChangeAspect="1"/>
          </p:cNvPicPr>
          <p:nvPr/>
        </p:nvPicPr>
        <p:blipFill>
          <a:blip r:embed="rId4">
            <a:extLst/>
          </a:blip>
          <a:stretch>
            <a:fillRect/>
          </a:stretch>
        </p:blipFill>
        <p:spPr>
          <a:xfrm rot="5409661">
            <a:off x="2213773" y="3399598"/>
            <a:ext cx="4444589" cy="1821015"/>
          </a:xfrm>
          <a:prstGeom prst="rect">
            <a:avLst/>
          </a:prstGeom>
          <a:ln w="12700">
            <a:miter lim="400000"/>
          </a:ln>
        </p:spPr>
      </p:pic>
      <p:sp>
        <p:nvSpPr>
          <p:cNvPr id="861" name="LVDS"/>
          <p:cNvSpPr txBox="1"/>
          <p:nvPr/>
        </p:nvSpPr>
        <p:spPr>
          <a:xfrm>
            <a:off x="11246817" y="8246019"/>
            <a:ext cx="49827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pPr/>
            <a:r>
              <a:t>LVDS</a:t>
            </a:r>
          </a:p>
        </p:txBody>
      </p:sp>
      <p:sp>
        <p:nvSpPr>
          <p:cNvPr id="862" name="The primary function of the Optical Concentrator Board (OCB) in the sFGD electronics system is to move and organise digital data and commands.…"/>
          <p:cNvSpPr txBox="1"/>
          <p:nvPr/>
        </p:nvSpPr>
        <p:spPr>
          <a:xfrm>
            <a:off x="15348754" y="1636048"/>
            <a:ext cx="8526907" cy="53481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L="284921" indent="-284921" algn="just">
              <a:buSzPct val="75000"/>
              <a:buChar char="•"/>
              <a:defRPr sz="3200">
                <a:solidFill>
                  <a:schemeClr val="accent1">
                    <a:hueOff val="114395"/>
                    <a:lumOff val="-24975"/>
                  </a:schemeClr>
                </a:solidFill>
                <a:latin typeface="+mn-lt"/>
                <a:ea typeface="+mn-ea"/>
                <a:cs typeface="+mn-cs"/>
                <a:sym typeface="Chalkboard"/>
              </a:defRPr>
            </a:pPr>
            <a:r>
              <a:t>The primary function of the Optical Concentrator Board (OCB) in the sFGD electronics system is to move and organise digital data and commands.</a:t>
            </a:r>
          </a:p>
          <a:p>
            <a:pPr marL="284921" indent="-284921" algn="just">
              <a:buSzPct val="75000"/>
              <a:buChar char="•"/>
              <a:defRPr sz="3200">
                <a:solidFill>
                  <a:schemeClr val="accent1">
                    <a:hueOff val="114395"/>
                    <a:lumOff val="-24975"/>
                  </a:schemeClr>
                </a:solidFill>
                <a:latin typeface="+mn-lt"/>
                <a:ea typeface="+mn-ea"/>
                <a:cs typeface="+mn-cs"/>
                <a:sym typeface="Chalkboard"/>
              </a:defRPr>
            </a:pPr>
            <a:r>
              <a:t>The DAQ and slow control systems are connected to 14 FEBs in a sFGD crate via the OCB.</a:t>
            </a:r>
          </a:p>
          <a:p>
            <a:pPr marL="284921" indent="-284921" algn="just">
              <a:buSzPct val="75000"/>
              <a:buChar char="•"/>
              <a:defRPr sz="3200">
                <a:solidFill>
                  <a:schemeClr val="accent1">
                    <a:hueOff val="114395"/>
                    <a:lumOff val="-24975"/>
                  </a:schemeClr>
                </a:solidFill>
                <a:latin typeface="+mn-lt"/>
                <a:ea typeface="+mn-ea"/>
                <a:cs typeface="+mn-cs"/>
                <a:sym typeface="Chalkboard"/>
              </a:defRPr>
            </a:pPr>
            <a:r>
              <a:t>Moreover, OCB functions as a link between the MCB and the 14 FEBs.</a:t>
            </a:r>
          </a:p>
        </p:txBody>
      </p:sp>
      <p:sp>
        <p:nvSpPr>
          <p:cNvPr id="863" name="Function of different boards"/>
          <p:cNvSpPr txBox="1"/>
          <p:nvPr>
            <p:ph type="title" idx="4294967295"/>
          </p:nvPr>
        </p:nvSpPr>
        <p:spPr>
          <a:xfrm>
            <a:off x="2988586" y="74419"/>
            <a:ext cx="18789619" cy="1360741"/>
          </a:xfrm>
          <a:prstGeom prst="rect">
            <a:avLst/>
          </a:prstGeom>
        </p:spPr>
        <p:txBody>
          <a:bodyPr lIns="91439" tIns="91439" rIns="91439" bIns="91439" anchor="ctr"/>
          <a:lstStyle>
            <a:lvl1pPr defTabSz="914400">
              <a:defRPr cap="all" sz="6400">
                <a:effectLst>
                  <a:outerShdw sx="100000" sy="100000" kx="0" ky="0" algn="b" rotWithShape="0" blurRad="25400" dist="38100" dir="14040000">
                    <a:srgbClr val="000000">
                      <a:alpha val="25000"/>
                    </a:srgbClr>
                  </a:outerShdw>
                </a:effectLst>
              </a:defRPr>
            </a:lvl1pPr>
          </a:lstStyle>
          <a:p>
            <a:pPr/>
            <a:r>
              <a:t>Function of different boards</a:t>
            </a:r>
          </a:p>
        </p:txBody>
      </p:sp>
      <p:pic>
        <p:nvPicPr>
          <p:cNvPr id="864" name="Screenshot 2023-03-16 at 16.04.29.png" descr="Screenshot 2023-03-16 at 16.04.29.png"/>
          <p:cNvPicPr>
            <a:picLocks noChangeAspect="1"/>
          </p:cNvPicPr>
          <p:nvPr/>
        </p:nvPicPr>
        <p:blipFill>
          <a:blip r:embed="rId5">
            <a:extLst/>
          </a:blip>
          <a:stretch>
            <a:fillRect/>
          </a:stretch>
        </p:blipFill>
        <p:spPr>
          <a:xfrm>
            <a:off x="5710554" y="1856219"/>
            <a:ext cx="4183415" cy="4907772"/>
          </a:xfrm>
          <a:prstGeom prst="rect">
            <a:avLst/>
          </a:prstGeom>
          <a:ln w="12700">
            <a:miter lim="400000"/>
          </a:ln>
        </p:spPr>
      </p:pic>
      <p:pic>
        <p:nvPicPr>
          <p:cNvPr id="865" name="Image" descr="Image"/>
          <p:cNvPicPr>
            <a:picLocks noChangeAspect="1"/>
          </p:cNvPicPr>
          <p:nvPr/>
        </p:nvPicPr>
        <p:blipFill>
          <a:blip r:embed="rId6">
            <a:extLst/>
          </a:blip>
          <a:stretch>
            <a:fillRect/>
          </a:stretch>
        </p:blipFill>
        <p:spPr>
          <a:xfrm>
            <a:off x="10458121" y="3088181"/>
            <a:ext cx="4326481" cy="3298942"/>
          </a:xfrm>
          <a:prstGeom prst="rect">
            <a:avLst/>
          </a:prstGeom>
          <a:ln w="12700">
            <a:miter lim="400000"/>
          </a:ln>
        </p:spPr>
      </p:pic>
      <p:sp>
        <p:nvSpPr>
          <p:cNvPr id="866" name="Backplane: Point-to-point and multi-drop signals that transit via the backplane make up the FEB - OCB communication."/>
          <p:cNvSpPr txBox="1"/>
          <p:nvPr>
            <p:ph type="body" sz="quarter" idx="4294967295"/>
          </p:nvPr>
        </p:nvSpPr>
        <p:spPr>
          <a:xfrm>
            <a:off x="15519482" y="6904747"/>
            <a:ext cx="8185450" cy="3594224"/>
          </a:xfrm>
          <a:prstGeom prst="rect">
            <a:avLst/>
          </a:prstGeom>
        </p:spPr>
        <p:txBody>
          <a:bodyPr anchor="ctr"/>
          <a:lstStyle/>
          <a:p>
            <a:pPr marL="284921" indent="-284921"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Backplane: Point-to-point and multi-drop signals that transit via the backplane make up the </a:t>
            </a:r>
            <a:r>
              <a:rPr>
                <a:solidFill>
                  <a:schemeClr val="accent5">
                    <a:lumOff val="-29866"/>
                  </a:schemeClr>
                </a:solidFill>
              </a:rPr>
              <a:t>FEB - OCB communication.</a:t>
            </a:r>
          </a:p>
        </p:txBody>
      </p:sp>
      <p:sp>
        <p:nvSpPr>
          <p:cNvPr id="867" name="MCB is used to send digital signals such as the clock, SYNC (GTS, gate, event number), trigger."/>
          <p:cNvSpPr txBox="1"/>
          <p:nvPr/>
        </p:nvSpPr>
        <p:spPr>
          <a:xfrm>
            <a:off x="15491420" y="9772160"/>
            <a:ext cx="7367397" cy="35942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marL="284921" indent="-284921" algn="just">
              <a:buSzPct val="75000"/>
              <a:buChar char="•"/>
              <a:defRPr sz="3200">
                <a:solidFill>
                  <a:schemeClr val="accent1">
                    <a:hueOff val="114395"/>
                    <a:lumOff val="-24975"/>
                  </a:schemeClr>
                </a:solidFill>
                <a:latin typeface="+mn-lt"/>
                <a:ea typeface="+mn-ea"/>
                <a:cs typeface="+mn-cs"/>
                <a:sym typeface="Chalkboard"/>
              </a:defRPr>
            </a:lvl1pPr>
          </a:lstStyle>
          <a:p>
            <a:pPr/>
            <a:r>
              <a:t>MCB is used to send digital signals such as the clock, SYNC (GTS, gate, event number), trigger. </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9" name="Title 1"/>
          <p:cNvSpPr txBox="1"/>
          <p:nvPr/>
        </p:nvSpPr>
        <p:spPr>
          <a:xfrm>
            <a:off x="874527" y="-1516"/>
            <a:ext cx="23213221"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Super FGD production and pre-assembly</a:t>
            </a:r>
          </a:p>
        </p:txBody>
      </p:sp>
      <p:sp>
        <p:nvSpPr>
          <p:cNvPr id="870"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atin typeface="+mn-lt"/>
                <a:ea typeface="+mn-ea"/>
                <a:cs typeface="+mn-cs"/>
                <a:sym typeface="Chalkboard"/>
              </a:defRPr>
            </a:lvl1pPr>
          </a:lstStyle>
          <a:p>
            <a:pPr/>
            <a:r>
              <a:t>NGUYEN Quoc Viet</a:t>
            </a:r>
          </a:p>
        </p:txBody>
      </p:sp>
      <p:sp>
        <p:nvSpPr>
          <p:cNvPr id="871" name="Text"/>
          <p:cNvSpPr txBox="1"/>
          <p:nvPr/>
        </p:nvSpPr>
        <p:spPr>
          <a:xfrm>
            <a:off x="22621397" y="12939149"/>
            <a:ext cx="773746"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
        <p:nvSpPr>
          <p:cNvPr id="872" name="The production of the 2 million cubes was done by Uniplast (Vladimir, Russia), with a rate of ~100,000 cubes/month, and took over 1.5 years…"/>
          <p:cNvSpPr txBox="1"/>
          <p:nvPr/>
        </p:nvSpPr>
        <p:spPr>
          <a:xfrm>
            <a:off x="1079144" y="1784622"/>
            <a:ext cx="22803986" cy="1620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400" indent="-406400" algn="just">
              <a:buSzPct val="123000"/>
              <a:buChar char="•"/>
              <a:defRPr sz="3200">
                <a:solidFill>
                  <a:schemeClr val="accent1">
                    <a:hueOff val="114395"/>
                    <a:lumOff val="-24975"/>
                  </a:schemeClr>
                </a:solidFill>
                <a:latin typeface="+mn-lt"/>
                <a:ea typeface="+mn-ea"/>
                <a:cs typeface="+mn-cs"/>
                <a:sym typeface="Chalkboard"/>
              </a:defRPr>
            </a:pPr>
            <a:r>
              <a:t>The production of the 2 million cubes was done by Uniplast (Vladimir, Russia), with a rate of ~100,000 cubes/month, and took over 1.5 years</a:t>
            </a:r>
          </a:p>
          <a:p>
            <a:pPr marL="406400" indent="-406400" algn="just">
              <a:buSzPct val="123000"/>
              <a:buChar char="•"/>
              <a:defRPr sz="3200">
                <a:solidFill>
                  <a:schemeClr val="accent1">
                    <a:hueOff val="114395"/>
                    <a:lumOff val="-24975"/>
                  </a:schemeClr>
                </a:solidFill>
                <a:latin typeface="+mn-lt"/>
                <a:ea typeface="+mn-ea"/>
                <a:cs typeface="+mn-cs"/>
                <a:sym typeface="Chalkboard"/>
              </a:defRPr>
            </a:pPr>
            <a:r>
              <a:t>After quality checks, all the cubes were assembled layer by layer using fishing lines before delivering.</a:t>
            </a:r>
          </a:p>
        </p:txBody>
      </p:sp>
      <p:pic>
        <p:nvPicPr>
          <p:cNvPr id="873" name="LxA2rERQhBq3RY7ROtWWSnFFZEAKkhj_-tRShEOFJhY3i8lzM3DNoIr1KpyCnMp1ILHJ-mOLnoR1-ZOive_A4N89aUmGIgCV62D-_fDq-g2eAmwOm7Z4Lw8vvCFDIdcyFajMonWqletvcFULvmm9Iy4Rng=s2048.png" descr="LxA2rERQhBq3RY7ROtWWSnFFZEAKkhj_-tRShEOFJhY3i8lzM3DNoIr1KpyCnMp1ILHJ-mOLnoR1-ZOive_A4N89aUmGIgCV62D-_fDq-g2eAmwOm7Z4Lw8vvCFDIdcyFajMonWqletvcFULvmm9Iy4Rng=s2048.png"/>
          <p:cNvPicPr>
            <a:picLocks noChangeAspect="1"/>
          </p:cNvPicPr>
          <p:nvPr/>
        </p:nvPicPr>
        <p:blipFill>
          <a:blip r:embed="rId2">
            <a:extLst/>
          </a:blip>
          <a:stretch>
            <a:fillRect/>
          </a:stretch>
        </p:blipFill>
        <p:spPr>
          <a:xfrm>
            <a:off x="1473200" y="4091212"/>
            <a:ext cx="5858084" cy="7777112"/>
          </a:xfrm>
          <a:prstGeom prst="rect">
            <a:avLst/>
          </a:prstGeom>
          <a:ln w="12700">
            <a:miter lim="400000"/>
          </a:ln>
        </p:spPr>
      </p:pic>
      <p:pic>
        <p:nvPicPr>
          <p:cNvPr id="874" name="HY99aH5D5o9gh97UoLTEeMtdjmHYB4dQcKw93uj7-iChvirwzmCJu6iAegM2CwDn0lVgzj1LKdHi2bmQ1IXJvWHT2A5ljZ_ywszYfbKFQWq4Jt0ExeZcfjnAqP3NLl4Q6du_S3X_qYIwq7TBADPiN_pehg=s2048.png" descr="HY99aH5D5o9gh97UoLTEeMtdjmHYB4dQcKw93uj7-iChvirwzmCJu6iAegM2CwDn0lVgzj1LKdHi2bmQ1IXJvWHT2A5ljZ_ywszYfbKFQWq4Jt0ExeZcfjnAqP3NLl4Q6du_S3X_qYIwq7TBADPiN_pehg=s2048.png"/>
          <p:cNvPicPr>
            <a:picLocks noChangeAspect="1"/>
          </p:cNvPicPr>
          <p:nvPr/>
        </p:nvPicPr>
        <p:blipFill>
          <a:blip r:embed="rId3">
            <a:extLst/>
          </a:blip>
          <a:stretch>
            <a:fillRect/>
          </a:stretch>
        </p:blipFill>
        <p:spPr>
          <a:xfrm>
            <a:off x="7689850" y="7214513"/>
            <a:ext cx="15656265" cy="5170711"/>
          </a:xfrm>
          <a:prstGeom prst="rect">
            <a:avLst/>
          </a:prstGeom>
          <a:ln w="12700">
            <a:miter lim="400000"/>
          </a:ln>
        </p:spPr>
      </p:pic>
      <p:pic>
        <p:nvPicPr>
          <p:cNvPr id="875" name="6G77HXUrhAW8_sbJaJ7JCaNUox4CMaKsV8KsIOZkAM9Z5fo75vb-qesL8abNZA9JomW9O_0_JFBPE76bIh9dqrkjqoePOuyl0e2HW0AiRIhv-VRjGebq4iMtbQAv8knJmcnZaWU3iBeizo9ic29_4zlOAg=s2048.png" descr="6G77HXUrhAW8_sbJaJ7JCaNUox4CMaKsV8KsIOZkAM9Z5fo75vb-qesL8abNZA9JomW9O_0_JFBPE76bIh9dqrkjqoePOuyl0e2HW0AiRIhv-VRjGebq4iMtbQAv8knJmcnZaWU3iBeizo9ic29_4zlOAg=s2048.png"/>
          <p:cNvPicPr>
            <a:picLocks noChangeAspect="1"/>
          </p:cNvPicPr>
          <p:nvPr/>
        </p:nvPicPr>
        <p:blipFill>
          <a:blip r:embed="rId4">
            <a:extLst/>
          </a:blip>
          <a:stretch>
            <a:fillRect/>
          </a:stretch>
        </p:blipFill>
        <p:spPr>
          <a:xfrm>
            <a:off x="8049233" y="4091212"/>
            <a:ext cx="8285534" cy="2436922"/>
          </a:xfrm>
          <a:prstGeom prst="rect">
            <a:avLst/>
          </a:prstGeom>
          <a:ln w="12700">
            <a:miter lim="400000"/>
          </a:ln>
        </p:spPr>
      </p:pic>
      <p:pic>
        <p:nvPicPr>
          <p:cNvPr id="876" name="Screenshot 2024-01-18 at 23.24.16.png" descr="Screenshot 2024-01-18 at 23.24.16.png"/>
          <p:cNvPicPr>
            <a:picLocks noChangeAspect="1"/>
          </p:cNvPicPr>
          <p:nvPr/>
        </p:nvPicPr>
        <p:blipFill>
          <a:blip r:embed="rId5">
            <a:extLst/>
          </a:blip>
          <a:stretch>
            <a:fillRect/>
          </a:stretch>
        </p:blipFill>
        <p:spPr>
          <a:xfrm>
            <a:off x="18805525" y="3661848"/>
            <a:ext cx="4001190" cy="3295644"/>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Title 1"/>
          <p:cNvSpPr txBox="1"/>
          <p:nvPr/>
        </p:nvSpPr>
        <p:spPr>
          <a:xfrm>
            <a:off x="874527" y="-1516"/>
            <a:ext cx="23213221"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Upgraded near detector ND280: configuration</a:t>
            </a:r>
          </a:p>
        </p:txBody>
      </p:sp>
      <p:pic>
        <p:nvPicPr>
          <p:cNvPr id="317" name="Image" descr="Image"/>
          <p:cNvPicPr>
            <a:picLocks noChangeAspect="1"/>
          </p:cNvPicPr>
          <p:nvPr/>
        </p:nvPicPr>
        <p:blipFill>
          <a:blip r:embed="rId2">
            <a:extLst/>
          </a:blip>
          <a:stretch>
            <a:fillRect/>
          </a:stretch>
        </p:blipFill>
        <p:spPr>
          <a:xfrm>
            <a:off x="12349191" y="2265108"/>
            <a:ext cx="10582304" cy="5865019"/>
          </a:xfrm>
          <a:prstGeom prst="rect">
            <a:avLst/>
          </a:prstGeom>
          <a:ln w="12700">
            <a:miter lim="400000"/>
          </a:ln>
        </p:spPr>
      </p:pic>
      <p:pic>
        <p:nvPicPr>
          <p:cNvPr id="318" name="Screenshot 2022-09-20 at 17.49.50.png" descr="Screenshot 2022-09-20 at 17.49.50.png"/>
          <p:cNvPicPr>
            <a:picLocks noChangeAspect="1"/>
          </p:cNvPicPr>
          <p:nvPr/>
        </p:nvPicPr>
        <p:blipFill>
          <a:blip r:embed="rId3">
            <a:extLst/>
          </a:blip>
          <a:stretch>
            <a:fillRect/>
          </a:stretch>
        </p:blipFill>
        <p:spPr>
          <a:xfrm>
            <a:off x="1765327" y="2488135"/>
            <a:ext cx="9237470" cy="5641992"/>
          </a:xfrm>
          <a:prstGeom prst="rect">
            <a:avLst/>
          </a:prstGeom>
          <a:ln w="12700">
            <a:miter lim="400000"/>
          </a:ln>
        </p:spPr>
      </p:pic>
      <p:sp>
        <p:nvSpPr>
          <p:cNvPr id="319" name="2 new High Angle TPC (HA-TPC) (see Ulysse 先生 talk right after me)…"/>
          <p:cNvSpPr txBox="1"/>
          <p:nvPr>
            <p:ph type="body" sz="half" idx="4294967295"/>
          </p:nvPr>
        </p:nvSpPr>
        <p:spPr>
          <a:xfrm>
            <a:off x="1163664" y="8324151"/>
            <a:ext cx="22634947" cy="4086829"/>
          </a:xfrm>
          <a:prstGeom prst="rect">
            <a:avLst/>
          </a:prstGeom>
        </p:spPr>
        <p:txBody>
          <a:bodyPr anchor="ctr"/>
          <a:lstStyle/>
          <a:p>
            <a:pPr marL="195942" indent="-195942" algn="just">
              <a:lnSpc>
                <a:spcPct val="100000"/>
              </a:lnSpc>
              <a:spcBef>
                <a:spcPts val="0"/>
              </a:spcBef>
              <a:buSzPct val="75000"/>
              <a:defRPr sz="4000">
                <a:solidFill>
                  <a:schemeClr val="accent1">
                    <a:hueOff val="114395"/>
                    <a:lumOff val="-24975"/>
                  </a:schemeClr>
                </a:solidFill>
                <a:latin typeface="+mn-lt"/>
                <a:ea typeface="+mn-ea"/>
                <a:cs typeface="+mn-cs"/>
                <a:sym typeface="Chalkboard"/>
              </a:defRPr>
            </a:pPr>
            <a:r>
              <a:t> 2 new High Angle TPC (HA-TPC) (see </a:t>
            </a:r>
            <a:r>
              <a:rPr>
                <a:solidFill>
                  <a:schemeClr val="accent5">
                    <a:lumOff val="-29866"/>
                  </a:schemeClr>
                </a:solidFill>
              </a:rPr>
              <a:t>Ulysse 先生 talk</a:t>
            </a:r>
            <a:r>
              <a:t> right after me)</a:t>
            </a:r>
          </a:p>
          <a:p>
            <a:pPr marL="195942" indent="-195942" algn="just">
              <a:lnSpc>
                <a:spcPct val="100000"/>
              </a:lnSpc>
              <a:spcBef>
                <a:spcPts val="0"/>
              </a:spcBef>
              <a:buSzPct val="75000"/>
              <a:defRPr sz="4000">
                <a:solidFill>
                  <a:schemeClr val="accent1">
                    <a:hueOff val="114395"/>
                    <a:lumOff val="-24975"/>
                  </a:schemeClr>
                </a:solidFill>
                <a:latin typeface="+mn-lt"/>
                <a:ea typeface="+mn-ea"/>
                <a:cs typeface="+mn-cs"/>
                <a:sym typeface="Chalkboard"/>
              </a:defRPr>
            </a:pPr>
          </a:p>
          <a:p>
            <a:pPr marL="195942" indent="-195942" algn="just">
              <a:lnSpc>
                <a:spcPct val="100000"/>
              </a:lnSpc>
              <a:spcBef>
                <a:spcPts val="0"/>
              </a:spcBef>
              <a:buSzPct val="75000"/>
              <a:defRPr sz="4000">
                <a:solidFill>
                  <a:schemeClr val="accent1">
                    <a:hueOff val="114395"/>
                    <a:lumOff val="-24975"/>
                  </a:schemeClr>
                </a:solidFill>
                <a:latin typeface="+mn-lt"/>
                <a:ea typeface="+mn-ea"/>
                <a:cs typeface="+mn-cs"/>
                <a:sym typeface="Chalkboard"/>
              </a:defRPr>
            </a:pPr>
            <a:r>
              <a:t> New Time Of Flight detector (TOF)</a:t>
            </a:r>
          </a:p>
          <a:p>
            <a:pPr marL="195942" indent="-195942" algn="just">
              <a:lnSpc>
                <a:spcPct val="100000"/>
              </a:lnSpc>
              <a:spcBef>
                <a:spcPts val="0"/>
              </a:spcBef>
              <a:buSzPct val="75000"/>
              <a:defRPr sz="4000">
                <a:solidFill>
                  <a:schemeClr val="accent1">
                    <a:hueOff val="114395"/>
                    <a:lumOff val="-24975"/>
                  </a:schemeClr>
                </a:solidFill>
                <a:latin typeface="+mn-lt"/>
                <a:ea typeface="+mn-ea"/>
                <a:cs typeface="+mn-cs"/>
                <a:sym typeface="Chalkboard"/>
              </a:defRPr>
            </a:pPr>
          </a:p>
          <a:p>
            <a:pPr marL="195942" indent="-195942" algn="just">
              <a:lnSpc>
                <a:spcPct val="100000"/>
              </a:lnSpc>
              <a:spcBef>
                <a:spcPts val="0"/>
              </a:spcBef>
              <a:buClr>
                <a:schemeClr val="accent1">
                  <a:hueOff val="114395"/>
                  <a:lumOff val="-24975"/>
                </a:schemeClr>
              </a:buClr>
              <a:buSzPct val="75000"/>
              <a:defRPr sz="4000">
                <a:solidFill>
                  <a:schemeClr val="accent1">
                    <a:hueOff val="114395"/>
                    <a:lumOff val="-24975"/>
                  </a:schemeClr>
                </a:solidFill>
                <a:latin typeface="+mn-lt"/>
                <a:ea typeface="+mn-ea"/>
                <a:cs typeface="+mn-cs"/>
                <a:sym typeface="Chalkboard"/>
              </a:defRPr>
            </a:pPr>
            <a:r>
              <a:t> 1 </a:t>
            </a:r>
            <a:r>
              <a:rPr>
                <a:solidFill>
                  <a:schemeClr val="accent5">
                    <a:lumOff val="-29866"/>
                  </a:schemeClr>
                </a:solidFill>
              </a:rPr>
              <a:t>Super-fine-grained-detector (super-FGD)</a:t>
            </a:r>
            <a:r>
              <a:t> =&gt; the target of the near detector where the </a:t>
            </a:r>
            <a:r>
              <a:rPr>
                <a:solidFill>
                  <a:schemeClr val="accent5">
                    <a:lumOff val="-29866"/>
                  </a:schemeClr>
                </a:solidFill>
              </a:rPr>
              <a:t>LLR is involved</a:t>
            </a:r>
            <a:r>
              <a:t> </a:t>
            </a:r>
          </a:p>
        </p:txBody>
      </p:sp>
      <p:pic>
        <p:nvPicPr>
          <p:cNvPr id="320" name="Line Line" descr="Line Line"/>
          <p:cNvPicPr>
            <a:picLocks noChangeAspect="0"/>
          </p:cNvPicPr>
          <p:nvPr/>
        </p:nvPicPr>
        <p:blipFill>
          <a:blip r:embed="rId4">
            <a:extLst/>
          </a:blip>
          <a:stretch>
            <a:fillRect/>
          </a:stretch>
        </p:blipFill>
        <p:spPr>
          <a:xfrm rot="18706093">
            <a:off x="13049340" y="6273160"/>
            <a:ext cx="3100639" cy="457905"/>
          </a:xfrm>
          <a:prstGeom prst="rect">
            <a:avLst/>
          </a:prstGeom>
        </p:spPr>
      </p:pic>
      <p:sp>
        <p:nvSpPr>
          <p:cNvPr id="322"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323" name="Text"/>
          <p:cNvSpPr txBox="1"/>
          <p:nvPr/>
        </p:nvSpPr>
        <p:spPr>
          <a:xfrm>
            <a:off x="22326982" y="12939149"/>
            <a:ext cx="484664"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8" name="Title 1"/>
          <p:cNvSpPr txBox="1"/>
          <p:nvPr/>
        </p:nvSpPr>
        <p:spPr>
          <a:xfrm>
            <a:off x="849127" y="-280916"/>
            <a:ext cx="23213221"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Super FGD assembly at J-parc</a:t>
            </a:r>
          </a:p>
        </p:txBody>
      </p:sp>
      <p:sp>
        <p:nvSpPr>
          <p:cNvPr id="879"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atin typeface="+mn-lt"/>
                <a:ea typeface="+mn-ea"/>
                <a:cs typeface="+mn-cs"/>
                <a:sym typeface="Chalkboard"/>
              </a:defRPr>
            </a:lvl1pPr>
          </a:lstStyle>
          <a:p>
            <a:pPr/>
            <a:r>
              <a:t>NGUYEN Quoc Viet</a:t>
            </a:r>
          </a:p>
        </p:txBody>
      </p:sp>
      <p:sp>
        <p:nvSpPr>
          <p:cNvPr id="880" name="Text"/>
          <p:cNvSpPr txBox="1"/>
          <p:nvPr/>
        </p:nvSpPr>
        <p:spPr>
          <a:xfrm>
            <a:off x="22621397" y="12939149"/>
            <a:ext cx="773746"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pic>
        <p:nvPicPr>
          <p:cNvPr id="881" name="_eEFPSWMkNOLRVfICjXJWd_iSIl7ho4TIAyd3jX9pMuTzVXJMme_ITLoG_SPlL6cMfSH-wahDeRpFa7GqygXFEKBSAHxjRWX4GI8ZsDcozKxPnS_mcJkE2Z0OIsWYa2YGEbhapt0p4I6DLB80Qgugvt4ZA=s2048.png" descr="_eEFPSWMkNOLRVfICjXJWd_iSIl7ho4TIAyd3jX9pMuTzVXJMme_ITLoG_SPlL6cMfSH-wahDeRpFa7GqygXFEKBSAHxjRWX4GI8ZsDcozKxPnS_mcJkE2Z0OIsWYa2YGEbhapt0p4I6DLB80Qgugvt4ZA=s2048.png"/>
          <p:cNvPicPr>
            <a:picLocks noChangeAspect="1"/>
          </p:cNvPicPr>
          <p:nvPr/>
        </p:nvPicPr>
        <p:blipFill>
          <a:blip r:embed="rId2">
            <a:extLst/>
          </a:blip>
          <a:stretch>
            <a:fillRect/>
          </a:stretch>
        </p:blipFill>
        <p:spPr>
          <a:xfrm>
            <a:off x="1124738" y="4540873"/>
            <a:ext cx="8070447" cy="5360500"/>
          </a:xfrm>
          <a:prstGeom prst="rect">
            <a:avLst/>
          </a:prstGeom>
          <a:ln w="12700">
            <a:miter lim="400000"/>
          </a:ln>
        </p:spPr>
      </p:pic>
      <p:pic>
        <p:nvPicPr>
          <p:cNvPr id="882" name="-7NCOZwPcOFuKbu4usXg0vqdvBYpVD8-ufxg3QpT8cQ75WTkrxxTPcdR9GMP93lXluiQa-XgTRrX7sMnlxIPLdsRamksK_6PWH5VzMDQVcjKwPGqA2OteHImYaAOQgMQCl9NLtn0XxaGT7IIDaE0akOuPQ=s2048.png" descr="-7NCOZwPcOFuKbu4usXg0vqdvBYpVD8-ufxg3QpT8cQ75WTkrxxTPcdR9GMP93lXluiQa-XgTRrX7sMnlxIPLdsRamksK_6PWH5VzMDQVcjKwPGqA2OteHImYaAOQgMQCl9NLtn0XxaGT7IIDaE0akOuPQ=s2048.png"/>
          <p:cNvPicPr>
            <a:picLocks noChangeAspect="1"/>
          </p:cNvPicPr>
          <p:nvPr/>
        </p:nvPicPr>
        <p:blipFill>
          <a:blip r:embed="rId3">
            <a:extLst/>
          </a:blip>
          <a:stretch>
            <a:fillRect/>
          </a:stretch>
        </p:blipFill>
        <p:spPr>
          <a:xfrm>
            <a:off x="9603998" y="4426049"/>
            <a:ext cx="5703480" cy="7042051"/>
          </a:xfrm>
          <a:prstGeom prst="rect">
            <a:avLst/>
          </a:prstGeom>
          <a:ln w="12700">
            <a:miter lim="400000"/>
          </a:ln>
        </p:spPr>
      </p:pic>
      <p:pic>
        <p:nvPicPr>
          <p:cNvPr id="883" name="O4FkL8k9vW66_vtriin_Pl9U8I_kOfuHRz2eRUj7ubqYfi-TMMdld7q7pjxYOL3t1qyWh2OLB8dBgmIG0P_-VWlDe8gDwWr6ofEr2pdr6WzWtTMCTUQM4Y5OyvmbUfGd_vdqKhC8UxtZgVivYei8Y5kEsA=s2048.png" descr="O4FkL8k9vW66_vtriin_Pl9U8I_kOfuHRz2eRUj7ubqYfi-TMMdld7q7pjxYOL3t1qyWh2OLB8dBgmIG0P_-VWlDe8gDwWr6ofEr2pdr6WzWtTMCTUQM4Y5OyvmbUfGd_vdqKhC8UxtZgVivYei8Y5kEsA=s2048.png"/>
          <p:cNvPicPr>
            <a:picLocks noChangeAspect="1"/>
          </p:cNvPicPr>
          <p:nvPr/>
        </p:nvPicPr>
        <p:blipFill>
          <a:blip r:embed="rId4">
            <a:extLst/>
          </a:blip>
          <a:stretch>
            <a:fillRect/>
          </a:stretch>
        </p:blipFill>
        <p:spPr>
          <a:xfrm>
            <a:off x="15716290" y="5248324"/>
            <a:ext cx="18300701" cy="5397501"/>
          </a:xfrm>
          <a:prstGeom prst="rect">
            <a:avLst/>
          </a:prstGeom>
          <a:ln w="12700">
            <a:miter lim="400000"/>
          </a:ln>
        </p:spPr>
      </p:pic>
      <p:sp>
        <p:nvSpPr>
          <p:cNvPr id="884" name="Attach MPPC boards on the sides of the box"/>
          <p:cNvSpPr txBox="1"/>
          <p:nvPr/>
        </p:nvSpPr>
        <p:spPr>
          <a:xfrm>
            <a:off x="2159686" y="2956617"/>
            <a:ext cx="5491620" cy="1112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Attach MPPC boards on the sides of the box</a:t>
            </a:r>
          </a:p>
        </p:txBody>
      </p:sp>
      <p:sp>
        <p:nvSpPr>
          <p:cNvPr id="885" name="Install LED calibration system"/>
          <p:cNvSpPr txBox="1"/>
          <p:nvPr/>
        </p:nvSpPr>
        <p:spPr>
          <a:xfrm>
            <a:off x="10008286" y="3146497"/>
            <a:ext cx="5703481" cy="1112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Install LED calibration system</a:t>
            </a:r>
          </a:p>
        </p:txBody>
      </p:sp>
      <p:sp>
        <p:nvSpPr>
          <p:cNvPr id="886" name="Install light barriers"/>
          <p:cNvSpPr txBox="1"/>
          <p:nvPr/>
        </p:nvSpPr>
        <p:spPr>
          <a:xfrm>
            <a:off x="18068748" y="3146497"/>
            <a:ext cx="5703480" cy="1112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Install light barriers</a:t>
            </a:r>
          </a:p>
        </p:txBody>
      </p:sp>
      <p:sp>
        <p:nvSpPr>
          <p:cNvPr id="887" name="How to read the light, LLR activity to do electronic from here. Move electronic after here"/>
          <p:cNvSpPr txBox="1"/>
          <p:nvPr/>
        </p:nvSpPr>
        <p:spPr>
          <a:xfrm>
            <a:off x="1831238" y="11910517"/>
            <a:ext cx="12110924"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How to read the light, LLR activity to do electronic from here. Move electronic after here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Picture 4" descr="Picture 4"/>
          <p:cNvPicPr>
            <a:picLocks noChangeAspect="1"/>
          </p:cNvPicPr>
          <p:nvPr/>
        </p:nvPicPr>
        <p:blipFill>
          <a:blip r:embed="rId2">
            <a:extLst/>
          </a:blip>
          <a:stretch>
            <a:fillRect/>
          </a:stretch>
        </p:blipFill>
        <p:spPr>
          <a:xfrm>
            <a:off x="1094693" y="2410514"/>
            <a:ext cx="13652662" cy="6588999"/>
          </a:xfrm>
          <a:prstGeom prst="rect">
            <a:avLst/>
          </a:prstGeom>
          <a:ln w="12700">
            <a:miter lim="400000"/>
          </a:ln>
        </p:spPr>
      </p:pic>
      <p:sp>
        <p:nvSpPr>
          <p:cNvPr id="326" name="Title 1"/>
          <p:cNvSpPr txBox="1"/>
          <p:nvPr/>
        </p:nvSpPr>
        <p:spPr>
          <a:xfrm>
            <a:off x="874527" y="-1516"/>
            <a:ext cx="23213221"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Super FGD detector</a:t>
            </a:r>
          </a:p>
        </p:txBody>
      </p:sp>
      <p:sp>
        <p:nvSpPr>
          <p:cNvPr id="327" name="Super-FGD: 182 × 192 × 56 scintillator cubes (2 million) with 3D readout =&gt; 2 tons of fully active target"/>
          <p:cNvSpPr txBox="1"/>
          <p:nvPr>
            <p:ph type="body" sz="quarter" idx="4294967295"/>
          </p:nvPr>
        </p:nvSpPr>
        <p:spPr>
          <a:xfrm>
            <a:off x="1106132" y="9431894"/>
            <a:ext cx="8901154" cy="2645505"/>
          </a:xfrm>
          <a:prstGeom prst="rect">
            <a:avLst/>
          </a:prstGeom>
        </p:spPr>
        <p:txBody>
          <a:bodyPr anchor="ctr"/>
          <a:lstStyle/>
          <a:p>
            <a:pPr marL="195942" indent="-195942" algn="just">
              <a:lnSpc>
                <a:spcPct val="100000"/>
              </a:lnSpc>
              <a:spcBef>
                <a:spcPts val="0"/>
              </a:spcBef>
              <a:buSzPct val="75000"/>
              <a:defRPr sz="3200">
                <a:solidFill>
                  <a:schemeClr val="accent1">
                    <a:hueOff val="114395"/>
                    <a:lumOff val="-24975"/>
                  </a:schemeClr>
                </a:solidFill>
                <a:latin typeface="+mn-lt"/>
                <a:ea typeface="+mn-ea"/>
                <a:cs typeface="+mn-cs"/>
                <a:sym typeface="Chalkboard"/>
              </a:defRPr>
            </a:pPr>
            <a:r>
              <a:t>Super-FGD: 182 × 192 × 56 scintillator cubes (</a:t>
            </a:r>
            <a:r>
              <a:rPr>
                <a:solidFill>
                  <a:schemeClr val="accent5">
                    <a:lumOff val="-29866"/>
                  </a:schemeClr>
                </a:solidFill>
              </a:rPr>
              <a:t>2 million</a:t>
            </a:r>
            <a:r>
              <a:t>) with </a:t>
            </a:r>
            <a:r>
              <a:rPr>
                <a:solidFill>
                  <a:schemeClr val="accent5">
                    <a:lumOff val="-29866"/>
                  </a:schemeClr>
                </a:solidFill>
              </a:rPr>
              <a:t>3D readout</a:t>
            </a:r>
            <a:r>
              <a:t> =&gt; 2 tons of fully active target</a:t>
            </a:r>
            <a:br/>
          </a:p>
        </p:txBody>
      </p:sp>
      <p:pic>
        <p:nvPicPr>
          <p:cNvPr id="328" name="Screenshot 2023-03-14 at 11.25.34.png" descr="Screenshot 2023-03-14 at 11.25.34.png"/>
          <p:cNvPicPr>
            <a:picLocks noChangeAspect="1"/>
          </p:cNvPicPr>
          <p:nvPr/>
        </p:nvPicPr>
        <p:blipFill>
          <a:blip r:embed="rId3">
            <a:extLst/>
          </a:blip>
          <a:stretch>
            <a:fillRect/>
          </a:stretch>
        </p:blipFill>
        <p:spPr>
          <a:xfrm>
            <a:off x="14942900" y="2807103"/>
            <a:ext cx="2933701" cy="3860801"/>
          </a:xfrm>
          <a:prstGeom prst="rect">
            <a:avLst/>
          </a:prstGeom>
          <a:ln w="12700">
            <a:miter lim="400000"/>
          </a:ln>
        </p:spPr>
      </p:pic>
      <p:sp>
        <p:nvSpPr>
          <p:cNvPr id="329" name="Wavelength shifting (WLS) fibers are used to collect light from scintillator cubes. (70 km of WLS fiber in total)…"/>
          <p:cNvSpPr txBox="1"/>
          <p:nvPr/>
        </p:nvSpPr>
        <p:spPr>
          <a:xfrm>
            <a:off x="12167761" y="9115916"/>
            <a:ext cx="10063012" cy="346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L="182226" indent="-182226" algn="just" defTabSz="2267655">
              <a:buSzPct val="75000"/>
              <a:buChar char="•"/>
              <a:defRPr sz="2976">
                <a:solidFill>
                  <a:schemeClr val="accent1">
                    <a:hueOff val="114395"/>
                    <a:lumOff val="-24975"/>
                  </a:schemeClr>
                </a:solidFill>
                <a:latin typeface="+mn-lt"/>
                <a:ea typeface="+mn-ea"/>
                <a:cs typeface="+mn-cs"/>
                <a:sym typeface="Chalkboard"/>
              </a:defRPr>
            </a:pPr>
            <a:r>
              <a:t>Wavelength shifting (WLS) fibers are used to collect light from scintillator cubes. </a:t>
            </a:r>
            <a:r>
              <a:rPr>
                <a:solidFill>
                  <a:schemeClr val="accent5">
                    <a:lumOff val="-29866"/>
                  </a:schemeClr>
                </a:solidFill>
              </a:rPr>
              <a:t>(70 km of WLS fiber in total)</a:t>
            </a:r>
            <a:endParaRPr>
              <a:solidFill>
                <a:schemeClr val="accent5">
                  <a:lumOff val="-29866"/>
                </a:schemeClr>
              </a:solidFill>
            </a:endParaRPr>
          </a:p>
          <a:p>
            <a:pPr marL="182226" indent="-182226" algn="just" defTabSz="2267655">
              <a:buSzPct val="75000"/>
              <a:buChar char="•"/>
              <a:defRPr sz="2976">
                <a:solidFill>
                  <a:schemeClr val="accent1">
                    <a:hueOff val="114395"/>
                    <a:lumOff val="-24975"/>
                  </a:schemeClr>
                </a:solidFill>
                <a:latin typeface="+mn-lt"/>
                <a:ea typeface="+mn-ea"/>
                <a:cs typeface="+mn-cs"/>
                <a:sym typeface="Chalkboard"/>
              </a:defRPr>
            </a:pPr>
          </a:p>
          <a:p>
            <a:pPr marL="182226" indent="-182226" algn="just" defTabSz="2267655">
              <a:buSzPct val="75000"/>
              <a:buChar char="•"/>
              <a:defRPr sz="2976">
                <a:solidFill>
                  <a:schemeClr val="accent1">
                    <a:hueOff val="114395"/>
                    <a:lumOff val="-24975"/>
                  </a:schemeClr>
                </a:solidFill>
                <a:latin typeface="+mn-lt"/>
                <a:ea typeface="+mn-ea"/>
                <a:cs typeface="+mn-cs"/>
                <a:sym typeface="Chalkboard"/>
              </a:defRPr>
            </a:pPr>
            <a:r>
              <a:t>One end of the fibers is connected to a </a:t>
            </a:r>
            <a:r>
              <a:rPr>
                <a:solidFill>
                  <a:schemeClr val="accent5">
                    <a:lumOff val="-29866"/>
                  </a:schemeClr>
                </a:solidFill>
              </a:rPr>
              <a:t>Multi-Pixel Photon Counter (MPPC)</a:t>
            </a:r>
            <a:r>
              <a:t> the other end is mirrored.</a:t>
            </a:r>
            <a:br/>
            <a:r>
              <a:t>=&gt; around</a:t>
            </a:r>
            <a:r>
              <a:rPr>
                <a:solidFill>
                  <a:schemeClr val="accent5">
                    <a:hueOff val="-82419"/>
                    <a:satOff val="-9513"/>
                    <a:lumOff val="-16343"/>
                  </a:schemeClr>
                </a:solidFill>
              </a:rPr>
              <a:t> 60.000 channels.</a:t>
            </a:r>
            <a:r>
              <a:rPr>
                <a:solidFill>
                  <a:schemeClr val="accent5">
                    <a:lumOff val="-29866"/>
                  </a:schemeClr>
                </a:solidFill>
              </a:rPr>
              <a:t> </a:t>
            </a:r>
          </a:p>
        </p:txBody>
      </p:sp>
      <p:pic>
        <p:nvPicPr>
          <p:cNvPr id="330" name="Screenshot 2023-03-14 at 13.49.41.png" descr="Screenshot 2023-03-14 at 13.49.41.png"/>
          <p:cNvPicPr>
            <a:picLocks noChangeAspect="1"/>
          </p:cNvPicPr>
          <p:nvPr/>
        </p:nvPicPr>
        <p:blipFill>
          <a:blip r:embed="rId4">
            <a:extLst/>
          </a:blip>
          <a:stretch>
            <a:fillRect/>
          </a:stretch>
        </p:blipFill>
        <p:spPr>
          <a:xfrm>
            <a:off x="18309899" y="3297046"/>
            <a:ext cx="5828564" cy="3347548"/>
          </a:xfrm>
          <a:prstGeom prst="rect">
            <a:avLst/>
          </a:prstGeom>
          <a:ln w="12700">
            <a:miter lim="400000"/>
          </a:ln>
        </p:spPr>
      </p:pic>
      <p:sp>
        <p:nvSpPr>
          <p:cNvPr id="331" name="1   1   1"/>
          <p:cNvSpPr txBox="1"/>
          <p:nvPr/>
        </p:nvSpPr>
        <p:spPr>
          <a:xfrm>
            <a:off x="12041761" y="3547040"/>
            <a:ext cx="2090819" cy="8238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gn="just" defTabSz="1853137">
              <a:defRPr sz="2432">
                <a:solidFill>
                  <a:srgbClr val="FFFFFF"/>
                </a:solidFill>
                <a:latin typeface="+mn-lt"/>
                <a:ea typeface="+mn-ea"/>
                <a:cs typeface="+mn-cs"/>
                <a:sym typeface="Chalkboard"/>
              </a:defRPr>
            </a:pPr>
            <a:r>
              <a:t>1 </a:t>
            </a:r>
            <a14:m>
              <m:oMath>
                <m:r>
                  <a:rPr xmlns:a="http://schemas.openxmlformats.org/drawingml/2006/main" sz="2850" i="1">
                    <a:solidFill>
                      <a:srgbClr val="FEFFFE"/>
                    </a:solidFill>
                    <a:latin typeface="Cambria Math" panose="02040503050406030204" pitchFamily="18" charset="0"/>
                  </a:rPr>
                  <m:t>×</m:t>
                </m:r>
              </m:oMath>
            </a14:m>
            <a:r>
              <a:t> 1 </a:t>
            </a:r>
            <a14:m>
              <m:oMath>
                <m:r>
                  <a:rPr xmlns:a="http://schemas.openxmlformats.org/drawingml/2006/main" sz="2850" i="1">
                    <a:solidFill>
                      <a:srgbClr val="FEFFFE"/>
                    </a:solidFill>
                    <a:latin typeface="Cambria Math" panose="02040503050406030204" pitchFamily="18" charset="0"/>
                  </a:rPr>
                  <m:t>×</m:t>
                </m:r>
              </m:oMath>
            </a14:m>
            <a:r>
              <a:t> 1 </a:t>
            </a:r>
            <a14:m>
              <m:oMath>
                <m:r>
                  <a:rPr xmlns:a="http://schemas.openxmlformats.org/drawingml/2006/main" sz="2850" i="1">
                    <a:solidFill>
                      <a:srgbClr val="FEFFFE"/>
                    </a:solidFill>
                    <a:latin typeface="Cambria Math" panose="02040503050406030204" pitchFamily="18" charset="0"/>
                  </a:rPr>
                  <m:t>c</m:t>
                </m:r>
                <m:sSup>
                  <m:e>
                    <m:r>
                      <a:rPr xmlns:a="http://schemas.openxmlformats.org/drawingml/2006/main" sz="2850" i="1">
                        <a:solidFill>
                          <a:srgbClr val="FEFFFE"/>
                        </a:solidFill>
                        <a:latin typeface="Cambria Math" panose="02040503050406030204" pitchFamily="18" charset="0"/>
                      </a:rPr>
                      <m:t>m</m:t>
                    </m:r>
                  </m:e>
                  <m:sup>
                    <m:r>
                      <a:rPr xmlns:a="http://schemas.openxmlformats.org/drawingml/2006/main" sz="2850" i="1">
                        <a:solidFill>
                          <a:srgbClr val="FEFFFE"/>
                        </a:solidFill>
                        <a:latin typeface="Cambria Math" panose="02040503050406030204" pitchFamily="18" charset="0"/>
                      </a:rPr>
                      <m:t>3</m:t>
                    </m:r>
                  </m:sup>
                </m:sSup>
              </m:oMath>
            </a14:m>
            <a:endParaRPr sz="3200"/>
          </a:p>
        </p:txBody>
      </p:sp>
      <p:sp>
        <p:nvSpPr>
          <p:cNvPr id="332"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333" name="Text"/>
          <p:cNvSpPr txBox="1"/>
          <p:nvPr/>
        </p:nvSpPr>
        <p:spPr>
          <a:xfrm>
            <a:off x="22326982" y="12939149"/>
            <a:ext cx="484664"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Title 1"/>
          <p:cNvSpPr txBox="1"/>
          <p:nvPr/>
        </p:nvSpPr>
        <p:spPr>
          <a:xfrm>
            <a:off x="874527" y="-1516"/>
            <a:ext cx="23213221"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Super FGD assembly at J-parc (early 2023)</a:t>
            </a:r>
          </a:p>
        </p:txBody>
      </p:sp>
      <p:pic>
        <p:nvPicPr>
          <p:cNvPr id="336" name="s1OR24I_alFmQf6hEETp4NB-HdQ-yrIBh10FLRhTa7E14NQvD_xHgqnNcq-dN0ZZoc5_pd-ekVhbnodGx21xbodGVhLhxsMUQFGX1YXjaOYFwhz9S4TKQVLzpeiID0tZXapyJbp_NC0LGQOrBVSENVRf5Q=s2048.png" descr="s1OR24I_alFmQf6hEETp4NB-HdQ-yrIBh10FLRhTa7E14NQvD_xHgqnNcq-dN0ZZoc5_pd-ekVhbnodGx21xbodGVhLhxsMUQFGX1YXjaOYFwhz9S4TKQVLzpeiID0tZXapyJbp_NC0LGQOrBVSENVRf5Q=s2048.png"/>
          <p:cNvPicPr>
            <a:picLocks noChangeAspect="1"/>
          </p:cNvPicPr>
          <p:nvPr/>
        </p:nvPicPr>
        <p:blipFill>
          <a:blip r:embed="rId2">
            <a:extLst/>
          </a:blip>
          <a:stretch>
            <a:fillRect/>
          </a:stretch>
        </p:blipFill>
        <p:spPr>
          <a:xfrm>
            <a:off x="2418925" y="3913071"/>
            <a:ext cx="10533981" cy="6625320"/>
          </a:xfrm>
          <a:prstGeom prst="rect">
            <a:avLst/>
          </a:prstGeom>
          <a:ln w="12700">
            <a:miter lim="400000"/>
          </a:ln>
        </p:spPr>
      </p:pic>
      <p:pic>
        <p:nvPicPr>
          <p:cNvPr id="337" name="7myChgfJjnvkF9roz15FG2sZJr-KMqT41pNL-AGUDg19zl7_Zbzu9ND1-Hmbml0qnZXs8hml151MDnIVTaYxBunhKjekBOarpp_w6EUfS_MYQyqhmsPTGECkYUB8GW26US7vXWcIOw82hjwyczX7uDpBRA=s2048.png" descr="7myChgfJjnvkF9roz15FG2sZJr-KMqT41pNL-AGUDg19zl7_Zbzu9ND1-Hmbml0qnZXs8hml151MDnIVTaYxBunhKjekBOarpp_w6EUfS_MYQyqhmsPTGECkYUB8GW26US7vXWcIOw82hjwyczX7uDpBRA=s2048.png"/>
          <p:cNvPicPr>
            <a:picLocks noChangeAspect="1"/>
          </p:cNvPicPr>
          <p:nvPr/>
        </p:nvPicPr>
        <p:blipFill>
          <a:blip r:embed="rId3">
            <a:extLst/>
          </a:blip>
          <a:stretch>
            <a:fillRect/>
          </a:stretch>
        </p:blipFill>
        <p:spPr>
          <a:xfrm>
            <a:off x="14612701" y="4146550"/>
            <a:ext cx="8787050" cy="6070600"/>
          </a:xfrm>
          <a:prstGeom prst="rect">
            <a:avLst/>
          </a:prstGeom>
          <a:ln w="12700">
            <a:miter lim="400000"/>
          </a:ln>
        </p:spPr>
      </p:pic>
      <p:sp>
        <p:nvSpPr>
          <p:cNvPr id="338" name="The cubes were shipped from Russia to Japan by plane"/>
          <p:cNvSpPr txBox="1"/>
          <p:nvPr/>
        </p:nvSpPr>
        <p:spPr>
          <a:xfrm>
            <a:off x="2095144" y="10796683"/>
            <a:ext cx="9957951" cy="1112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The cubes were shipped from Russia to Japan by plane</a:t>
            </a:r>
          </a:p>
        </p:txBody>
      </p:sp>
      <p:sp>
        <p:nvSpPr>
          <p:cNvPr id="339" name="The Super-FGD box which carry all the cubes"/>
          <p:cNvSpPr txBox="1"/>
          <p:nvPr/>
        </p:nvSpPr>
        <p:spPr>
          <a:xfrm>
            <a:off x="14027250" y="10850388"/>
            <a:ext cx="9957952" cy="604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The Super-FGD box which carry all the cubes</a:t>
            </a:r>
          </a:p>
        </p:txBody>
      </p:sp>
      <p:pic>
        <p:nvPicPr>
          <p:cNvPr id="340" name="6G77HXUrhAW8_sbJaJ7JCaNUox4CMaKsV8KsIOZkAM9Z5fo75vb-qesL8abNZA9JomW9O_0_JFBPE76bIh9dqrkjqoePOuyl0e2HW0AiRIhv-VRjGebq4iMtbQAv8knJmcnZaWU3iBeizo9ic29_4zlOAg=s2048.png" descr="6G77HXUrhAW8_sbJaJ7JCaNUox4CMaKsV8KsIOZkAM9Z5fo75vb-qesL8abNZA9JomW9O_0_JFBPE76bIh9dqrkjqoePOuyl0e2HW0AiRIhv-VRjGebq4iMtbQAv8knJmcnZaWU3iBeizo9ic29_4zlOAg=s2048.png"/>
          <p:cNvPicPr>
            <a:picLocks noChangeAspect="1"/>
          </p:cNvPicPr>
          <p:nvPr/>
        </p:nvPicPr>
        <p:blipFill>
          <a:blip r:embed="rId4">
            <a:extLst/>
          </a:blip>
          <a:stretch>
            <a:fillRect/>
          </a:stretch>
        </p:blipFill>
        <p:spPr>
          <a:xfrm>
            <a:off x="3522370" y="2327514"/>
            <a:ext cx="4512699" cy="1327265"/>
          </a:xfrm>
          <a:prstGeom prst="rect">
            <a:avLst/>
          </a:prstGeom>
          <a:ln w="12700">
            <a:miter lim="400000"/>
          </a:ln>
        </p:spPr>
      </p:pic>
      <p:sp>
        <p:nvSpPr>
          <p:cNvPr id="341"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342" name="Text"/>
          <p:cNvSpPr txBox="1"/>
          <p:nvPr/>
        </p:nvSpPr>
        <p:spPr>
          <a:xfrm>
            <a:off x="22326982" y="12939149"/>
            <a:ext cx="484664"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Title 1"/>
          <p:cNvSpPr txBox="1"/>
          <p:nvPr/>
        </p:nvSpPr>
        <p:spPr>
          <a:xfrm>
            <a:off x="849127" y="-280916"/>
            <a:ext cx="23213221" cy="2295627"/>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914400">
              <a:defRPr b="1" cap="all" sz="6400">
                <a:solidFill>
                  <a:schemeClr val="accent1">
                    <a:hueOff val="114395"/>
                    <a:lumOff val="-24975"/>
                  </a:schemeClr>
                </a:solidFill>
                <a:effectLst>
                  <a:outerShdw sx="100000" sy="100000" kx="0" ky="0" algn="b" rotWithShape="0" blurRad="25400" dist="38100" dir="14040000">
                    <a:srgbClr val="000000">
                      <a:alpha val="25000"/>
                    </a:srgbClr>
                  </a:outerShdw>
                </a:effectLst>
                <a:latin typeface="+mn-lt"/>
                <a:ea typeface="+mn-ea"/>
                <a:cs typeface="+mn-cs"/>
                <a:sym typeface="Chalkboard"/>
              </a:defRPr>
            </a:lvl1pPr>
          </a:lstStyle>
          <a:p>
            <a:pPr/>
            <a:r>
              <a:t>Super FGD assembly at J-parc (early 2023)</a:t>
            </a:r>
          </a:p>
        </p:txBody>
      </p:sp>
      <p:pic>
        <p:nvPicPr>
          <p:cNvPr id="345" name="YtMXGXc9p00vQht0NhBvvbRhzpGjl2MonmLsBnmBHILxYJ31EtoyGl548NMPuZXxZHXH6efmv99g2e5cKblJFdD7ofNOsYaKQfoSqJD56zvg7uvvG0b2LoZphttizCUKX0df1dNCwFTLNaz8RgkJInhxYw=s2048.jpg" descr="YtMXGXc9p00vQht0NhBvvbRhzpGjl2MonmLsBnmBHILxYJ31EtoyGl548NMPuZXxZHXH6efmv99g2e5cKblJFdD7ofNOsYaKQfoSqJD56zvg7uvvG0b2LoZphttizCUKX0df1dNCwFTLNaz8RgkJInhxYw=s2048.jpg"/>
          <p:cNvPicPr>
            <a:picLocks noChangeAspect="1"/>
          </p:cNvPicPr>
          <p:nvPr/>
        </p:nvPicPr>
        <p:blipFill>
          <a:blip r:embed="rId2">
            <a:extLst/>
          </a:blip>
          <a:stretch>
            <a:fillRect/>
          </a:stretch>
        </p:blipFill>
        <p:spPr>
          <a:xfrm>
            <a:off x="879947" y="1703387"/>
            <a:ext cx="7547515" cy="5660637"/>
          </a:xfrm>
          <a:prstGeom prst="rect">
            <a:avLst/>
          </a:prstGeom>
          <a:ln w="12700">
            <a:miter lim="400000"/>
          </a:ln>
        </p:spPr>
      </p:pic>
      <p:pic>
        <p:nvPicPr>
          <p:cNvPr id="346" name="u3VVZRRpP9iK9V7yAACClZ-obPKsbKAS9TGxFpbd0LQ40eTFe92A1R4hB2De-Cj3C1VSMp5kyYUuvhWFG8wXTvHmgcgtqvwG6QifTRzWvXxHhihaQR9YHS8W2mDeGP6vH5d1K7MACv0U2QLX22UqRuEYNQ=s2048.png" descr="u3VVZRRpP9iK9V7yAACClZ-obPKsbKAS9TGxFpbd0LQ40eTFe92A1R4hB2De-Cj3C1VSMp5kyYUuvhWFG8wXTvHmgcgtqvwG6QifTRzWvXxHhihaQR9YHS8W2mDeGP6vH5d1K7MACv0U2QLX22UqRuEYNQ=s2048.png"/>
          <p:cNvPicPr>
            <a:picLocks noChangeAspect="1"/>
          </p:cNvPicPr>
          <p:nvPr/>
        </p:nvPicPr>
        <p:blipFill>
          <a:blip r:embed="rId3">
            <a:extLst/>
          </a:blip>
          <a:stretch>
            <a:fillRect/>
          </a:stretch>
        </p:blipFill>
        <p:spPr>
          <a:xfrm>
            <a:off x="9465105" y="1703387"/>
            <a:ext cx="6699285" cy="5660637"/>
          </a:xfrm>
          <a:prstGeom prst="rect">
            <a:avLst/>
          </a:prstGeom>
          <a:ln w="12700">
            <a:miter lim="400000"/>
          </a:ln>
        </p:spPr>
      </p:pic>
      <p:pic>
        <p:nvPicPr>
          <p:cNvPr id="347" name="MQqhqVfXk7FXS2P9La0NytQq59zdRewUlotE2wlwUWMrqEOTwqx2Qw-vyN7ENbCzq43qUGWYni-vMkKBkXEGo1AnyqzkKJchKzA293eUC-fAPvcxMi-PmvPBOHCzx2MkuxJSVyyG3E6uBdKmUD8l-nAqTw=s2048.png" descr="MQqhqVfXk7FXS2P9La0NytQq59zdRewUlotE2wlwUWMrqEOTwqx2Qw-vyN7ENbCzq43qUGWYni-vMkKBkXEGo1AnyqzkKJchKzA293eUC-fAPvcxMi-PmvPBOHCzx2MkuxJSVyyG3E6uBdKmUD8l-nAqTw=s2048.png"/>
          <p:cNvPicPr>
            <a:picLocks noChangeAspect="1"/>
          </p:cNvPicPr>
          <p:nvPr/>
        </p:nvPicPr>
        <p:blipFill>
          <a:blip r:embed="rId4">
            <a:extLst/>
          </a:blip>
          <a:stretch>
            <a:fillRect/>
          </a:stretch>
        </p:blipFill>
        <p:spPr>
          <a:xfrm>
            <a:off x="1702185" y="7472629"/>
            <a:ext cx="5903040" cy="5467732"/>
          </a:xfrm>
          <a:prstGeom prst="rect">
            <a:avLst/>
          </a:prstGeom>
          <a:ln w="12700">
            <a:miter lim="400000"/>
          </a:ln>
        </p:spPr>
      </p:pic>
      <p:pic>
        <p:nvPicPr>
          <p:cNvPr id="348" name="yqDioCxgkRG0-aeAQeeHi3dij2NEbTTrM1k0yW93ddLbMl8ySvTUHy40HT4lf5c0nDj5IVoy7oz21jREF4036tCrdFb_xWb1lerCU079yJ494IC-6vO3GTtjYPic6djR7iT9lTk67CG0hhPr6hi7Z98QDQ=s2048.png" descr="yqDioCxgkRG0-aeAQeeHi3dij2NEbTTrM1k0yW93ddLbMl8ySvTUHy40HT4lf5c0nDj5IVoy7oz21jREF4036tCrdFb_xWb1lerCU079yJ494IC-6vO3GTtjYPic6djR7iT9lTk67CG0hhPr6hi7Z98QDQ=s2048.png"/>
          <p:cNvPicPr>
            <a:picLocks noChangeAspect="1"/>
          </p:cNvPicPr>
          <p:nvPr/>
        </p:nvPicPr>
        <p:blipFill>
          <a:blip r:embed="rId5">
            <a:extLst/>
          </a:blip>
          <a:stretch>
            <a:fillRect/>
          </a:stretch>
        </p:blipFill>
        <p:spPr>
          <a:xfrm>
            <a:off x="9635366" y="7842879"/>
            <a:ext cx="7274684" cy="4727232"/>
          </a:xfrm>
          <a:prstGeom prst="rect">
            <a:avLst/>
          </a:prstGeom>
          <a:ln w="12700">
            <a:miter lim="400000"/>
          </a:ln>
        </p:spPr>
      </p:pic>
      <p:sp>
        <p:nvSpPr>
          <p:cNvPr id="349" name="Insert the fishing lines"/>
          <p:cNvSpPr txBox="1"/>
          <p:nvPr/>
        </p:nvSpPr>
        <p:spPr>
          <a:xfrm>
            <a:off x="16637686" y="3630439"/>
            <a:ext cx="9957952" cy="604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Insert the fishing lines</a:t>
            </a:r>
          </a:p>
        </p:txBody>
      </p:sp>
      <p:sp>
        <p:nvSpPr>
          <p:cNvPr id="350" name="Insert the 2 million cubes in the Super-FGD box layer by layer"/>
          <p:cNvSpPr txBox="1"/>
          <p:nvPr/>
        </p:nvSpPr>
        <p:spPr>
          <a:xfrm>
            <a:off x="16688486" y="1809269"/>
            <a:ext cx="6246972" cy="1620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Insert the 2 million cubes in the Super-FGD box layer by layer</a:t>
            </a:r>
          </a:p>
        </p:txBody>
      </p:sp>
      <p:sp>
        <p:nvSpPr>
          <p:cNvPr id="351" name="After closing the Super-FGD box, the fishing lines will be replaced by the wavelength shifting fibers"/>
          <p:cNvSpPr txBox="1"/>
          <p:nvPr/>
        </p:nvSpPr>
        <p:spPr>
          <a:xfrm>
            <a:off x="17679086" y="8507238"/>
            <a:ext cx="5519401" cy="2128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solidFill>
                  <a:schemeClr val="accent1">
                    <a:hueOff val="114395"/>
                    <a:lumOff val="-24975"/>
                  </a:schemeClr>
                </a:solidFill>
                <a:latin typeface="+mn-lt"/>
                <a:ea typeface="+mn-ea"/>
                <a:cs typeface="+mn-cs"/>
                <a:sym typeface="Chalkboard"/>
              </a:defRPr>
            </a:lvl1pPr>
          </a:lstStyle>
          <a:p>
            <a:pPr/>
            <a:r>
              <a:t>After closing the Super-FGD box, the fishing lines will be replaced by the wavelength shifting fibers</a:t>
            </a:r>
          </a:p>
        </p:txBody>
      </p:sp>
      <p:sp>
        <p:nvSpPr>
          <p:cNvPr id="352" name="NGUYEN Quoc Viet"/>
          <p:cNvSpPr txBox="1"/>
          <p:nvPr/>
        </p:nvSpPr>
        <p:spPr>
          <a:xfrm>
            <a:off x="783771" y="13048966"/>
            <a:ext cx="3615627" cy="6042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mn-lt"/>
                <a:ea typeface="+mn-ea"/>
                <a:cs typeface="+mn-cs"/>
                <a:sym typeface="Chalkboard"/>
              </a:defRPr>
            </a:lvl1pPr>
          </a:lstStyle>
          <a:p>
            <a:pPr/>
            <a:r>
              <a:t>NGUYEN Quoc Viet</a:t>
            </a:r>
          </a:p>
        </p:txBody>
      </p:sp>
      <p:sp>
        <p:nvSpPr>
          <p:cNvPr id="353" name="Text"/>
          <p:cNvSpPr txBox="1"/>
          <p:nvPr/>
        </p:nvSpPr>
        <p:spPr>
          <a:xfrm>
            <a:off x="22326982" y="12939149"/>
            <a:ext cx="484664" cy="823845"/>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lvl1pPr defTabSz="584200">
              <a:defRPr sz="4000">
                <a:solidFill>
                  <a:srgbClr val="000000"/>
                </a:solidFill>
                <a:latin typeface="+mn-lt"/>
                <a:ea typeface="+mn-ea"/>
                <a:cs typeface="+mn-cs"/>
                <a:sym typeface="Chalkboard"/>
              </a:defRPr>
            </a:lvl1p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Chalkboard"/>
        <a:ea typeface="Chalkboard"/>
        <a:cs typeface="Chalkboar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Chalkboard"/>
        <a:ea typeface="Chalkboard"/>
        <a:cs typeface="Chalkboar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