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sldIdLst>
    <p:sldId id="1004" r:id="rId2"/>
    <p:sldId id="943" r:id="rId3"/>
    <p:sldId id="1011" r:id="rId4"/>
    <p:sldId id="912" r:id="rId5"/>
    <p:sldId id="988" r:id="rId6"/>
    <p:sldId id="917" r:id="rId7"/>
    <p:sldId id="919" r:id="rId8"/>
    <p:sldId id="986" r:id="rId9"/>
    <p:sldId id="989" r:id="rId10"/>
    <p:sldId id="1009" r:id="rId11"/>
    <p:sldId id="1010" r:id="rId12"/>
    <p:sldId id="279" r:id="rId13"/>
    <p:sldId id="260" r:id="rId14"/>
    <p:sldId id="261" r:id="rId15"/>
    <p:sldId id="990" r:id="rId16"/>
    <p:sldId id="263" r:id="rId17"/>
    <p:sldId id="277" r:id="rId18"/>
    <p:sldId id="942" r:id="rId19"/>
    <p:sldId id="265" r:id="rId20"/>
    <p:sldId id="266" r:id="rId21"/>
    <p:sldId id="947" r:id="rId22"/>
    <p:sldId id="268" r:id="rId23"/>
    <p:sldId id="262" r:id="rId24"/>
    <p:sldId id="948" r:id="rId25"/>
    <p:sldId id="269" r:id="rId26"/>
    <p:sldId id="940" r:id="rId27"/>
    <p:sldId id="270" r:id="rId28"/>
    <p:sldId id="271" r:id="rId29"/>
    <p:sldId id="991" r:id="rId30"/>
    <p:sldId id="273" r:id="rId31"/>
    <p:sldId id="953" r:id="rId32"/>
    <p:sldId id="1005" r:id="rId33"/>
    <p:sldId id="994" r:id="rId34"/>
    <p:sldId id="955" r:id="rId35"/>
    <p:sldId id="956" r:id="rId36"/>
    <p:sldId id="957" r:id="rId37"/>
    <p:sldId id="996" r:id="rId38"/>
    <p:sldId id="997" r:id="rId39"/>
    <p:sldId id="998" r:id="rId40"/>
    <p:sldId id="1000" r:id="rId41"/>
    <p:sldId id="1001" r:id="rId42"/>
    <p:sldId id="1002" r:id="rId43"/>
    <p:sldId id="999" r:id="rId44"/>
    <p:sldId id="1008" r:id="rId45"/>
    <p:sldId id="331" r:id="rId46"/>
    <p:sldId id="1006" r:id="rId47"/>
    <p:sldId id="1007" r:id="rId48"/>
    <p:sldId id="960" r:id="rId49"/>
    <p:sldId id="961" r:id="rId50"/>
    <p:sldId id="963" r:id="rId51"/>
    <p:sldId id="958" r:id="rId52"/>
    <p:sldId id="962" r:id="rId53"/>
    <p:sldId id="94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2F528F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/>
    <p:restoredTop sz="96327"/>
  </p:normalViewPr>
  <p:slideViewPr>
    <p:cSldViewPr snapToGrid="0">
      <p:cViewPr varScale="1">
        <p:scale>
          <a:sx n="78" d="100"/>
          <a:sy n="78" d="100"/>
        </p:scale>
        <p:origin x="192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49114-E372-2D45-A97B-EADF206B5EE6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DB0A9-0A92-B347-AD20-A8091D34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0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0A3C094-5DD7-C64A-821F-DDC33485D43B}" type="slidenum">
              <a:rPr lang="en-GB" sz="1200"/>
              <a:pPr>
                <a:defRPr/>
              </a:pPr>
              <a:t>3</a:t>
            </a:fld>
            <a:endParaRPr lang="en-GB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2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Blow-out – size ~ plasma wavelength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7EFC3-ED90-8A44-BEEC-5EA85B402D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77EFC3-ED90-8A44-BEEC-5EA85B402D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6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A5E0A6D-34A4-3045-997D-64DF846F5EB0}" type="slidenum">
              <a:rPr lang="en-GB" sz="1200"/>
              <a:pPr>
                <a:defRPr/>
              </a:pPr>
              <a:t>8</a:t>
            </a:fld>
            <a:endParaRPr lang="en-GB" sz="1200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Gill Sans" charset="0"/>
                <a:cs typeface="ＭＳ Ｐゴシック" charset="0"/>
              </a:rPr>
              <a:t>Contrast with conventional cavities….</a:t>
            </a:r>
          </a:p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Gill Sans" charset="0"/>
                <a:cs typeface="ＭＳ Ｐゴシック" charset="0"/>
              </a:rPr>
              <a:t>Work at Lawrence Berkeley Laboratory. 40 TW laser pulse (3 * 10 18 W/cm2) – 1 </a:t>
            </a:r>
            <a:r>
              <a:rPr lang="en-US" dirty="0" err="1">
                <a:latin typeface="Gill Sans" charset="0"/>
                <a:cs typeface="ＭＳ Ｐゴシック" charset="0"/>
              </a:rPr>
              <a:t>GeV</a:t>
            </a:r>
            <a:r>
              <a:rPr lang="en-US" dirty="0">
                <a:latin typeface="Gill Sans" charset="0"/>
                <a:cs typeface="ＭＳ Ｐゴシック" charset="0"/>
              </a:rPr>
              <a:t> in 3.3 cm</a:t>
            </a:r>
          </a:p>
          <a:p>
            <a:pPr>
              <a:defRPr/>
            </a:pPr>
            <a:r>
              <a:rPr lang="en-US" dirty="0">
                <a:latin typeface="Gill Sans" charset="0"/>
                <a:cs typeface="ＭＳ Ｐゴシック" charset="0"/>
              </a:rPr>
              <a:t>produced 33 GV/m fields. Beam quality lousy! Florian is at forefront of this table top infra-red FELs.</a:t>
            </a:r>
          </a:p>
        </p:txBody>
      </p:sp>
    </p:spTree>
    <p:extLst>
      <p:ext uri="{BB962C8B-B14F-4D97-AF65-F5344CB8AC3E}">
        <p14:creationId xmlns:p14="http://schemas.microsoft.com/office/powerpoint/2010/main" val="161384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0A3C094-5DD7-C64A-821F-DDC33485D43B}" type="slidenum">
              <a:rPr lang="en-GB" sz="1200"/>
              <a:pPr>
                <a:defRPr/>
              </a:pPr>
              <a:t>9</a:t>
            </a:fld>
            <a:endParaRPr lang="en-GB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88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0A3C094-5DD7-C64A-821F-DDC33485D43B}" type="slidenum">
              <a:rPr lang="en-GB" sz="1200"/>
              <a:pPr>
                <a:defRPr/>
              </a:pPr>
              <a:t>10</a:t>
            </a:fld>
            <a:endParaRPr lang="en-GB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0A3C094-5DD7-C64A-821F-DDC33485D43B}" type="slidenum">
              <a:rPr lang="en-GB" sz="1200"/>
              <a:pPr>
                <a:defRPr/>
              </a:pPr>
              <a:t>11</a:t>
            </a:fld>
            <a:endParaRPr lang="en-GB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84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In principle, the plasma recovers quickly enough to enable MHz acceleration. However, there are also other mechanisms in play, such as cell heating and gas expulsion.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BRIDGE: Now we want to actually do acceleration at MHz</a:t>
            </a:r>
          </a:p>
        </p:txBody>
      </p:sp>
      <p:sp>
        <p:nvSpPr>
          <p:cNvPr id="61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7ADA8A-8431-4C0C-B0C2-407B71372DDD}" type="slidenum">
              <a:rPr lang="de-DE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080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In principle, the plasma recovers quickly enough to enable MHz acceleration. However, there are also other mechanisms in play, such as cell heating and gas expulsion.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BRIDGE: Now we want to actually do acceleration at MHz</a:t>
            </a:r>
          </a:p>
        </p:txBody>
      </p:sp>
      <p:sp>
        <p:nvSpPr>
          <p:cNvPr id="61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7ADA8A-8431-4C0C-B0C2-407B71372DDD}" type="slidenum">
              <a:rPr lang="de-DE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42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D6C5-7CAF-E22D-490B-69830109D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29392-ECA2-8463-91D6-BDCAB71E3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00DD-599D-2397-5EEA-FB3E8B08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BC56B-2A61-7244-8535-D7A0CF3899A1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08FE9-10C0-8E41-D9E9-7579BA47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5B027-202C-DDED-9FF9-83052C11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C4762F-1A68-8C28-6AE4-952F1BA11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215" y="0"/>
            <a:ext cx="895531" cy="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D8B3-8401-CD77-949F-8A6BB90A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00916-747E-87FA-C388-DA0422E55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5815B-3BCE-1F40-7105-9B803865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B81D-67BE-2C45-8670-8F203A9E29BB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B977-1CFC-D5C9-56C0-2565200C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41A03-A355-F7D6-2A0F-10CE860D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3E7E6-27B8-4208-36C0-4285400CB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BC5C3-C551-68A2-B9D3-555941777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932C-1C25-0DEB-610E-1F0A0B25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7677-84B1-0843-9A0A-250A48B8855B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7DB6-A3B2-7472-7345-036D615F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25583-7585-4340-FACA-F33918A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3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AF68-55B7-E4A1-2A0B-B5E556DC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C8944-8226-7DB2-3AFE-FCBEECBC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9D60-BAED-6C4E-9D06-0A74FD495AFD}" type="datetime1">
              <a:rPr lang="en-GB" smtClean="0"/>
              <a:t>11/04/2024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FB990-0C99-DD01-3A01-2AB1E3F2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AB085-367F-8C71-DF4B-CE0E29D9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DEA0-BE1E-D656-0235-7F01ACAE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339D1-1563-9961-6D99-8B7C5F9E8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27A5-EC0A-13B7-1AD1-45944A49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A334-2E97-6045-A401-D8D9D802C770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83FCD-6AF7-71D2-99D2-BEE9A1E9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3627A-9586-3217-FD19-0AE4C443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EBB-44D5-CC23-5EC1-1F6D7AB6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8FB76-29B5-CEB7-2C5C-C3C9327C4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569D1-8EEE-86F0-5EC6-D84C5B42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20D-6463-4447-A3AC-500D06661EFD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D02A1-DCA9-E66E-AAEC-A8DEC725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CB803-EE29-4365-D610-5C82FEDB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9980-8912-A2A0-1126-3C95E194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35585-A780-2A54-3FF5-13211C942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1F1DC-C5F0-3419-ADED-1482ABE08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97A62-412C-F9F6-8EE5-7B1F4C14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5691-51B7-CC45-B51B-863369486AF6}" type="datetime1">
              <a:rPr lang="en-GB" smtClean="0"/>
              <a:t>11/04/2024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B22DD-7450-D521-0650-3B7B6D51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14544-5F43-A953-16F7-1A57F916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8072-FFBF-ADF7-776C-A66FA0DC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C6EAB-21EB-F569-A88A-62EC285E8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FCC66-6492-995A-7F7F-43D91040C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C270B-3398-28B0-8F9B-38B622BED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7821D-F000-F029-6A15-E765DB559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3F983-9A94-4B04-0DBF-01E81BCB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6E53-1554-084C-97D4-33730AE61507}" type="datetime1">
              <a:rPr lang="en-GB" smtClean="0"/>
              <a:t>11/04/2024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1616D-CB37-EA12-A0E5-75DEFE70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135C8-D8B9-56C7-165A-B890B81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71F2-3158-EAF1-555C-8541C287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54B04-8594-19E8-EF02-A5432DDF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2B5C-CBC8-B240-AA31-4A15215D3B58}" type="datetime1">
              <a:rPr lang="en-GB" smtClean="0"/>
              <a:t>11/04/2024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978CD-7E9D-F20B-5063-F0BF7779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1A1C4-3B9C-D789-2C6E-54207519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1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AABC5-2AD9-ADF3-48E0-DB95C9A6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07BD-31C0-C247-B9A6-871A5CFF63FC}" type="datetime1">
              <a:rPr lang="en-GB" smtClean="0"/>
              <a:t>11/04/2024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DDAD6-517C-A741-064C-893CE040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BF58D-CD8E-D39C-9584-AE695623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CD00-AB9B-5A08-BD6C-8DEDF565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4B8D-85E3-2BEB-5E65-668C90BB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37E7D-5F72-C12F-EC32-9D1D89BFC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FEEE9-62C2-FD21-7DE1-DB18C96E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73FE-0371-BC43-8B09-1C0AB02F326B}" type="datetime1">
              <a:rPr lang="en-GB" smtClean="0"/>
              <a:t>11/04/2024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4B8B6-4C29-593F-2858-321DBD60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9FFF7-92E6-2775-CA32-74EB2D57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7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CE31-873E-BE46-862F-EAC6AB82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B97ED-64C7-1421-FCDE-AFC7988F5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B46A2-6F3D-75A0-5294-806485F57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E26A8-BE1A-0968-723B-285324E4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EE6E-4B85-1246-A2D8-48919CC5EAEA}" type="datetime1">
              <a:rPr lang="en-GB" smtClean="0"/>
              <a:t>11/04/2024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4A465-FA36-83E3-ABE6-BE89DF60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Foster, LLR 04/24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E4051-1556-A9D7-6EC3-FEC13B1C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7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7E9A1-4C4B-38D2-200A-CD1DBE2D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97791-31B8-DEB4-D7CD-A50BC166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20344-0F3B-8835-CCAA-39E043EE2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94512-5FD2-C844-9337-FE6B1D91B325}" type="datetime1">
              <a:rPr lang="en-GB" smtClean="0"/>
              <a:t>11/04/2024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05536-A991-19B9-13C6-865F85D88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ACD5C0E-471D-1DA5-B3CB-EAFB15A4A4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xford_logo.jpg">
            <a:extLst>
              <a:ext uri="{FF2B5EF4-FFF2-40B4-BE49-F238E27FC236}">
                <a16:creationId xmlns:a16="http://schemas.microsoft.com/office/drawing/2014/main" id="{4BDE9E01-AF26-D334-5415-6755583880F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0"/>
            <a:ext cx="715929" cy="8686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7ED68DD-05F4-A6B7-9C7D-7585091E96D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154" y="0"/>
            <a:ext cx="895531" cy="895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695CB-413D-64D3-3433-E80E592073C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812" y="1544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367-2630/acf39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12.0497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506" y="768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Hybrid Asymmetric Linear Higgs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Factory (HALHF)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0394FB-56E6-05D4-15DB-F0B0714E4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9" y="2446064"/>
            <a:ext cx="11508738" cy="294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CA69E-8CFC-EE9E-4C4A-648E367BB7B1}"/>
              </a:ext>
            </a:extLst>
          </p:cNvPr>
          <p:cNvSpPr txBox="1"/>
          <p:nvPr/>
        </p:nvSpPr>
        <p:spPr>
          <a:xfrm>
            <a:off x="6358273" y="5667921"/>
            <a:ext cx="5158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A62B17"/>
                </a:solidFill>
                <a:effectLst/>
                <a:latin typeface="Helvetica" pitchFamily="2" charset="0"/>
                <a:hlinkClick r:id="rId3"/>
              </a:rPr>
              <a:t>Foster, D’Arcy and </a:t>
            </a:r>
            <a:r>
              <a:rPr lang="en-GB" sz="1400" dirty="0" err="1">
                <a:solidFill>
                  <a:srgbClr val="A62B17"/>
                </a:solidFill>
                <a:effectLst/>
                <a:latin typeface="Helvetica" pitchFamily="2" charset="0"/>
                <a:hlinkClick r:id="rId3"/>
              </a:rPr>
              <a:t>Lindstrøm</a:t>
            </a:r>
            <a:r>
              <a:rPr lang="en-GB" sz="1400" dirty="0">
                <a:solidFill>
                  <a:srgbClr val="A62B17"/>
                </a:solidFill>
                <a:effectLst/>
                <a:latin typeface="Helvetica" pitchFamily="2" charset="0"/>
                <a:hlinkClick r:id="rId3"/>
              </a:rPr>
              <a:t>, New J. Phys. 25, 093037 (2023)</a:t>
            </a:r>
            <a:endParaRPr lang="en-GB" sz="1400" dirty="0">
              <a:solidFill>
                <a:srgbClr val="A62B17"/>
              </a:solidFill>
              <a:effectLst/>
              <a:latin typeface="Helvetica" pitchFamily="2" charset="0"/>
            </a:endParaRPr>
          </a:p>
          <a:p>
            <a:r>
              <a:rPr lang="en-GB" sz="1400" dirty="0" err="1">
                <a:solidFill>
                  <a:srgbClr val="A62B17"/>
                </a:solidFill>
                <a:latin typeface="Helvetica" pitchFamily="2" charset="0"/>
                <a:hlinkClick r:id="rId4"/>
              </a:rPr>
              <a:t>Lindstrøm</a:t>
            </a:r>
            <a:r>
              <a:rPr lang="en-GB" sz="1400" dirty="0">
                <a:solidFill>
                  <a:srgbClr val="A62B17"/>
                </a:solidFill>
                <a:latin typeface="Helvetica" pitchFamily="2" charset="0"/>
                <a:hlinkClick r:id="rId4"/>
              </a:rPr>
              <a:t>, D’Arcy and Foster, </a:t>
            </a:r>
            <a:r>
              <a:rPr lang="en-GB" sz="1400" b="0" i="0" u="none" strike="noStrike" dirty="0">
                <a:effectLst/>
                <a:latin typeface="Lucida Grande" panose="020B0600040502020204" pitchFamily="34" charset="0"/>
                <a:hlinkClick r:id="rId4"/>
              </a:rPr>
              <a:t>arXiv:2312.04975</a:t>
            </a:r>
            <a:endParaRPr lang="en-GB" sz="1400" dirty="0">
              <a:solidFill>
                <a:srgbClr val="A62B1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D48EE-0E31-0B9E-B305-12021D8BCD30}"/>
              </a:ext>
            </a:extLst>
          </p:cNvPr>
          <p:cNvSpPr txBox="1"/>
          <p:nvPr/>
        </p:nvSpPr>
        <p:spPr>
          <a:xfrm>
            <a:off x="3275763" y="1446965"/>
            <a:ext cx="6165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B. Foster, R. D’Arcy &amp; C.A. </a:t>
            </a:r>
            <a:r>
              <a:rPr lang="en-US" sz="3200" dirty="0" err="1"/>
              <a:t>Lindstr</a:t>
            </a:r>
            <a:r>
              <a:rPr lang="en-GB" sz="3200" dirty="0" err="1">
                <a:solidFill>
                  <a:srgbClr val="333333"/>
                </a:solidFill>
              </a:rPr>
              <a:t>øm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9781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>
          <a:xfrm>
            <a:off x="3868438" y="-66031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Positron Acceleration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57908" y="847120"/>
            <a:ext cx="10356891" cy="1570039"/>
            <a:chOff x="193" y="2037"/>
            <a:chExt cx="6524" cy="989"/>
          </a:xfrm>
        </p:grpSpPr>
        <p:sp>
          <p:nvSpPr>
            <p:cNvPr id="80902" name="Oval 8"/>
            <p:cNvSpPr>
              <a:spLocks noChangeArrowheads="1"/>
            </p:cNvSpPr>
            <p:nvPr/>
          </p:nvSpPr>
          <p:spPr bwMode="auto">
            <a:xfrm>
              <a:off x="193" y="212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3" name="Text Box 9"/>
            <p:cNvSpPr txBox="1">
              <a:spLocks noChangeArrowheads="1"/>
            </p:cNvSpPr>
            <p:nvPr/>
          </p:nvSpPr>
          <p:spPr bwMode="auto">
            <a:xfrm>
              <a:off x="369" y="2037"/>
              <a:ext cx="6348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There are many schemes for e+ acceleration – but currently, none can be tested </a:t>
              </a:r>
              <a:br>
                <a:rPr lang="en-GB" sz="2400" dirty="0">
                  <a:solidFill>
                    <a:srgbClr val="000000"/>
                  </a:solidFill>
                  <a:latin typeface="+mj-lt"/>
                </a:rPr>
              </a:br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experimentally.</a:t>
              </a:r>
            </a:p>
            <a:p>
              <a:endParaRPr lang="en-GB" sz="2400" dirty="0">
                <a:solidFill>
                  <a:srgbClr val="000000"/>
                </a:solidFill>
                <a:latin typeface="+mj-lt"/>
              </a:endParaRPr>
            </a:p>
            <a:p>
              <a:endParaRPr lang="en-GB" sz="240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6BA4D-36C9-6602-A57C-5597CECB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0" y="6505309"/>
            <a:ext cx="4114800" cy="365125"/>
          </a:xfrm>
        </p:spPr>
        <p:txBody>
          <a:bodyPr/>
          <a:lstStyle/>
          <a:p>
            <a:r>
              <a:rPr lang="en-US" sz="1200" dirty="0"/>
              <a:t>B. Foster, LLR 04/24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525412-8FBD-7CC8-C7A3-7D8888FE985E}"/>
              </a:ext>
            </a:extLst>
          </p:cNvPr>
          <p:cNvGrpSpPr/>
          <p:nvPr/>
        </p:nvGrpSpPr>
        <p:grpSpPr>
          <a:xfrm>
            <a:off x="263347" y="1766971"/>
            <a:ext cx="11768871" cy="1200329"/>
            <a:chOff x="263347" y="1766971"/>
            <a:chExt cx="11768871" cy="1200329"/>
          </a:xfrm>
        </p:grpSpPr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803D2465-6B3A-D76D-F059-3112A5D9E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47" y="1908254"/>
              <a:ext cx="185738" cy="1603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D33DE33D-9D7C-456F-56E1-39223452D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077" y="1766971"/>
              <a:ext cx="1147314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Most involve some short of shaping or  truncation of plasma to inhibit or stop return flow of</a:t>
              </a:r>
            </a:p>
            <a:p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electrons from blowout.</a:t>
              </a:r>
            </a:p>
            <a:p>
              <a:endParaRPr lang="en-GB" sz="24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089AC4F7-BB8D-20AD-BB1F-7E4AE5ADF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46" y="2537436"/>
            <a:ext cx="4845230" cy="3954295"/>
          </a:xfrm>
          <a:prstGeom prst="rect">
            <a:avLst/>
          </a:prstGeom>
        </p:spPr>
      </p:pic>
      <p:pic>
        <p:nvPicPr>
          <p:cNvPr id="18" name="Picture 17" descr="A diagram of a graph&#10;&#10;Description automatically generated">
            <a:extLst>
              <a:ext uri="{FF2B5EF4-FFF2-40B4-BE49-F238E27FC236}">
                <a16:creationId xmlns:a16="http://schemas.microsoft.com/office/drawing/2014/main" id="{A365E71F-CE9B-9098-9CE0-00F58AA3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651" y="2472120"/>
            <a:ext cx="5156200" cy="3987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1BB5B3-3C1A-DA88-45AE-98830CBE9DC7}"/>
              </a:ext>
            </a:extLst>
          </p:cNvPr>
          <p:cNvSpPr txBox="1"/>
          <p:nvPr/>
        </p:nvSpPr>
        <p:spPr>
          <a:xfrm>
            <a:off x="5288876" y="6308079"/>
            <a:ext cx="5665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Ack: S. </a:t>
            </a:r>
            <a:r>
              <a:rPr lang="en-US" sz="1200" dirty="0" err="1"/>
              <a:t>Deiderichs</a:t>
            </a:r>
            <a:r>
              <a:rPr lang="en-US" sz="1200" dirty="0"/>
              <a:t>: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ediss.sub.uni-hamburg.de</a:t>
            </a:r>
            <a:r>
              <a:rPr lang="en-US" sz="1200" dirty="0"/>
              <a:t>/bitstream/</a:t>
            </a:r>
            <a:r>
              <a:rPr lang="en-US" sz="1200" dirty="0" err="1"/>
              <a:t>ediss</a:t>
            </a:r>
            <a:r>
              <a:rPr lang="en-US" sz="1200" dirty="0"/>
              <a:t>/10403/1/</a:t>
            </a:r>
            <a:r>
              <a:rPr lang="en-US" sz="1200" dirty="0" err="1"/>
              <a:t>SDiederichs</a:t>
            </a:r>
            <a:r>
              <a:rPr lang="en-US" sz="1200" dirty="0"/>
              <a:t>-PhD-</a:t>
            </a:r>
            <a:r>
              <a:rPr lang="en-US" sz="1200" dirty="0" err="1"/>
              <a:t>Thesis.pdf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2865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>
          <a:xfrm>
            <a:off x="3868438" y="-66031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Positron Acceleration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66726" y="1076969"/>
            <a:ext cx="992476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dirty="0">
                <a:solidFill>
                  <a:srgbClr val="000000"/>
                </a:solidFill>
                <a:latin typeface="+mj-lt"/>
              </a:rPr>
              <a:t>Even if one of these schemes proves to work reliably and reproducibly, they are </a:t>
            </a:r>
            <a:br>
              <a:rPr lang="en-GB" sz="2400" dirty="0">
                <a:solidFill>
                  <a:srgbClr val="000000"/>
                </a:solidFill>
                <a:latin typeface="+mj-lt"/>
              </a:rPr>
            </a:br>
            <a:r>
              <a:rPr lang="en-GB" sz="2400" dirty="0">
                <a:solidFill>
                  <a:srgbClr val="000000"/>
                </a:solidFill>
                <a:latin typeface="+mj-lt"/>
              </a:rPr>
              <a:t>generally VERY inefficient</a:t>
            </a:r>
          </a:p>
          <a:p>
            <a:endParaRPr lang="en-GB" sz="2800" dirty="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6BA4D-36C9-6602-A57C-5597CECB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0" y="6407335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F4BA8D8-5EE4-47F8-F12B-E7BB3232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438" y="1508561"/>
            <a:ext cx="7772400" cy="5263899"/>
          </a:xfrm>
          <a:prstGeom prst="rect">
            <a:avLst/>
          </a:prstGeom>
        </p:spPr>
      </p:pic>
      <p:sp>
        <p:nvSpPr>
          <p:cNvPr id="3" name="Oval 8">
            <a:extLst>
              <a:ext uri="{FF2B5EF4-FFF2-40B4-BE49-F238E27FC236}">
                <a16:creationId xmlns:a16="http://schemas.microsoft.com/office/drawing/2014/main" id="{C7A58247-D0F6-BCAE-89BF-E584A81B1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08" y="1249672"/>
            <a:ext cx="185738" cy="16033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3437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80" y="768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II: Hybrid Asymmetric Linear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Higgs Factory (HALHF)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564"/>
            <a:ext cx="10515600" cy="5260975"/>
          </a:xfrm>
        </p:spPr>
        <p:txBody>
          <a:bodyPr>
            <a:normAutofit/>
          </a:bodyPr>
          <a:lstStyle/>
          <a:p>
            <a:r>
              <a:rPr lang="en-US" sz="3600" dirty="0"/>
              <a:t>The basic idea is – there are enough problems with a PWFA e</a:t>
            </a:r>
            <a:r>
              <a:rPr lang="en-US" sz="3600" baseline="30000" dirty="0"/>
              <a:t>- </a:t>
            </a:r>
            <a:r>
              <a:rPr lang="en-US" sz="3600" dirty="0"/>
              <a:t>accelerator; e</a:t>
            </a:r>
            <a:r>
              <a:rPr lang="en-US" sz="3600" baseline="30000" dirty="0"/>
              <a:t>+</a:t>
            </a:r>
            <a:r>
              <a:rPr lang="en-US" sz="3600" dirty="0"/>
              <a:t> is even more difficult. Bypass this for </a:t>
            </a:r>
            <a:r>
              <a:rPr lang="en-US" sz="3600" dirty="0" err="1"/>
              <a:t>e</a:t>
            </a:r>
            <a:r>
              <a:rPr lang="en-US" sz="3600" baseline="30000" dirty="0" err="1"/>
              <a:t>+</a:t>
            </a:r>
            <a:r>
              <a:rPr lang="en-US" sz="3600" dirty="0" err="1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collider by using conventional </a:t>
            </a:r>
            <a:r>
              <a:rPr lang="en-US" sz="3600" dirty="0" err="1"/>
              <a:t>linac</a:t>
            </a:r>
            <a:r>
              <a:rPr lang="en-US" sz="3600" dirty="0"/>
              <a:t> for e</a:t>
            </a:r>
            <a:r>
              <a:rPr lang="en-US" sz="3600" baseline="30000" dirty="0"/>
              <a:t>+</a:t>
            </a:r>
            <a:r>
              <a:rPr lang="en-US" sz="3600" dirty="0"/>
              <a:t>.</a:t>
            </a:r>
          </a:p>
          <a:p>
            <a:r>
              <a:rPr lang="en-US" sz="3600" dirty="0"/>
              <a:t>For this to be attractive financially, conventional </a:t>
            </a:r>
            <a:r>
              <a:rPr lang="en-US" sz="3600" dirty="0" err="1"/>
              <a:t>linac</a:t>
            </a:r>
            <a:r>
              <a:rPr lang="en-US" sz="3600" dirty="0"/>
              <a:t> must be low energy =&gt; </a:t>
            </a:r>
            <a:r>
              <a:rPr lang="en-US" sz="3600" dirty="0">
                <a:solidFill>
                  <a:srgbClr val="FF0000"/>
                </a:solidFill>
              </a:rPr>
              <a:t>asymmetric energy </a:t>
            </a:r>
            <a:r>
              <a:rPr lang="en-US" sz="3600" dirty="0"/>
              <a:t>machine.</a:t>
            </a:r>
          </a:p>
          <a:p>
            <a:r>
              <a:rPr lang="en-US" sz="3600" dirty="0"/>
              <a:t>This requirement led to (at least for us) unexpected directions – the more </a:t>
            </a:r>
            <a:r>
              <a:rPr lang="en-US" sz="3600" dirty="0">
                <a:solidFill>
                  <a:srgbClr val="FF0000"/>
                </a:solidFill>
              </a:rPr>
              <a:t>asymmetric</a:t>
            </a:r>
            <a:r>
              <a:rPr lang="en-US" sz="3600" dirty="0"/>
              <a:t> the machine became, the better!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Relativistic Refresher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3" y="4742905"/>
            <a:ext cx="11519263" cy="5260975"/>
          </a:xfrm>
        </p:spPr>
        <p:txBody>
          <a:bodyPr>
            <a:normAutofit/>
          </a:bodyPr>
          <a:lstStyle/>
          <a:p>
            <a:r>
              <a:rPr lang="en-US" sz="3600" dirty="0"/>
              <a:t>It turns out that the (an) optimum (see below) for </a:t>
            </a:r>
            <a:r>
              <a:rPr lang="en-US" sz="3600" dirty="0" err="1"/>
              <a:t>E</a:t>
            </a:r>
            <a:r>
              <a:rPr lang="en-US" sz="3600" baseline="-25000" dirty="0" err="1"/>
              <a:t>cm</a:t>
            </a:r>
            <a:r>
              <a:rPr lang="en-US" sz="3600" dirty="0"/>
              <a:t> = 250 GeV is to pick </a:t>
            </a:r>
            <a:r>
              <a:rPr lang="en-US" sz="3600" dirty="0" err="1"/>
              <a:t>E</a:t>
            </a:r>
            <a:r>
              <a:rPr lang="en-US" sz="3600" baseline="-25000" dirty="0" err="1"/>
              <a:t>e</a:t>
            </a:r>
            <a:r>
              <a:rPr lang="en-US" sz="3600" dirty="0"/>
              <a:t> = 500 GeV, E</a:t>
            </a:r>
            <a:r>
              <a:rPr lang="en-US" sz="3600" baseline="-25000" dirty="0"/>
              <a:t>p</a:t>
            </a:r>
            <a:r>
              <a:rPr lang="en-US" sz="3600" dirty="0"/>
              <a:t>= 31 GeV, which gives a boost in the electron direction of </a:t>
            </a:r>
            <a:r>
              <a:rPr lang="en-US" sz="3600" dirty="0">
                <a:latin typeface="Symbol" pitchFamily="2" charset="2"/>
              </a:rPr>
              <a:t>g</a:t>
            </a:r>
            <a:r>
              <a:rPr lang="en-US" sz="3600" dirty="0"/>
              <a:t> ~ 2.13.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E14AA888-5769-B95C-1C3B-5C9A1AA9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10" y="884588"/>
            <a:ext cx="5922351" cy="38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HALHF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4" y="4874102"/>
            <a:ext cx="10515600" cy="5260975"/>
          </a:xfrm>
        </p:spPr>
        <p:txBody>
          <a:bodyPr>
            <a:normAutofit/>
          </a:bodyPr>
          <a:lstStyle/>
          <a:p>
            <a:r>
              <a:rPr lang="en-US" sz="3600" dirty="0"/>
              <a:t>Overall facility length ~ 3.3 km – which will fit on ~ any of the major (or even ex-major) pp labs. </a:t>
            </a:r>
            <a:r>
              <a:rPr lang="en-US" sz="2400" dirty="0"/>
              <a:t>(NB. A service tunnel a la ILC is costed  but not shown)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14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E06FC7-595D-1B33-EE42-17E4924F089E}"/>
              </a:ext>
            </a:extLst>
          </p:cNvPr>
          <p:cNvGrpSpPr/>
          <p:nvPr/>
        </p:nvGrpSpPr>
        <p:grpSpPr>
          <a:xfrm>
            <a:off x="10550434" y="3814351"/>
            <a:ext cx="1451781" cy="830997"/>
            <a:chOff x="10093229" y="3997233"/>
            <a:chExt cx="1451781" cy="83099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2EADA1-C8D7-C0E2-5478-E9FBBCA848BC}"/>
                </a:ext>
              </a:extLst>
            </p:cNvPr>
            <p:cNvCxnSpPr/>
            <p:nvPr/>
          </p:nvCxnSpPr>
          <p:spPr>
            <a:xfrm>
              <a:off x="10123714" y="4127863"/>
              <a:ext cx="744583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6A53C5-3208-355F-09B5-466CF7751413}"/>
                </a:ext>
              </a:extLst>
            </p:cNvPr>
            <p:cNvCxnSpPr/>
            <p:nvPr/>
          </p:nvCxnSpPr>
          <p:spPr>
            <a:xfrm>
              <a:off x="10132421" y="4319452"/>
              <a:ext cx="74458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0D519-271B-BA77-B99A-3B1A5AB20C8B}"/>
                </a:ext>
              </a:extLst>
            </p:cNvPr>
            <p:cNvCxnSpPr/>
            <p:nvPr/>
          </p:nvCxnSpPr>
          <p:spPr>
            <a:xfrm>
              <a:off x="10154191" y="4511041"/>
              <a:ext cx="744583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122303-A967-B8CD-4D90-D99ED6335252}"/>
                </a:ext>
              </a:extLst>
            </p:cNvPr>
            <p:cNvCxnSpPr/>
            <p:nvPr/>
          </p:nvCxnSpPr>
          <p:spPr>
            <a:xfrm>
              <a:off x="10123709" y="4506685"/>
              <a:ext cx="744583" cy="0"/>
            </a:xfrm>
            <a:prstGeom prst="line">
              <a:avLst/>
            </a:prstGeom>
            <a:ln w="38100">
              <a:solidFill>
                <a:srgbClr val="0D0D0D">
                  <a:alpha val="58824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4F35A5-68CA-8EC3-4369-9EB5034263F9}"/>
                </a:ext>
              </a:extLst>
            </p:cNvPr>
            <p:cNvCxnSpPr/>
            <p:nvPr/>
          </p:nvCxnSpPr>
          <p:spPr>
            <a:xfrm>
              <a:off x="10158545" y="4698278"/>
              <a:ext cx="744583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D83EAC-0F50-B216-49A5-1335451B26A2}"/>
                </a:ext>
              </a:extLst>
            </p:cNvPr>
            <p:cNvCxnSpPr/>
            <p:nvPr/>
          </p:nvCxnSpPr>
          <p:spPr>
            <a:xfrm>
              <a:off x="10093229" y="4698274"/>
              <a:ext cx="744583" cy="0"/>
            </a:xfrm>
            <a:prstGeom prst="line">
              <a:avLst/>
            </a:prstGeom>
            <a:ln w="38100">
              <a:solidFill>
                <a:srgbClr val="0D0D0D">
                  <a:alpha val="36078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568126-D97F-4717-EB5E-37FB65B9D663}"/>
                </a:ext>
              </a:extLst>
            </p:cNvPr>
            <p:cNvSpPr txBox="1"/>
            <p:nvPr/>
          </p:nvSpPr>
          <p:spPr>
            <a:xfrm>
              <a:off x="10922724" y="3997233"/>
              <a:ext cx="622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e-</a:t>
              </a:r>
            </a:p>
            <a:p>
              <a:r>
                <a:rPr lang="en-US" sz="1200" dirty="0"/>
                <a:t>e+</a:t>
              </a:r>
            </a:p>
            <a:p>
              <a:r>
                <a:rPr lang="en-US" sz="1200" dirty="0"/>
                <a:t>e+ BDS</a:t>
              </a:r>
            </a:p>
            <a:p>
              <a:r>
                <a:rPr lang="en-US" sz="1200" dirty="0"/>
                <a:t>e- BDS</a:t>
              </a: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96B22B5-7FD4-7C48-E664-BF11F0BE1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69" y="910201"/>
            <a:ext cx="11508738" cy="29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5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HALHF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4" y="4803762"/>
            <a:ext cx="10515600" cy="5260975"/>
          </a:xfrm>
        </p:spPr>
        <p:txBody>
          <a:bodyPr>
            <a:normAutofit/>
          </a:bodyPr>
          <a:lstStyle/>
          <a:p>
            <a:r>
              <a:rPr lang="en-US" sz="3600" dirty="0"/>
              <a:t>Overall facility length ~ 3.3 km </a:t>
            </a:r>
            <a:r>
              <a:rPr lang="en-US" sz="2400" dirty="0"/>
              <a:t>(NB. A service tunnel </a:t>
            </a:r>
            <a:r>
              <a:rPr lang="en-US" sz="2400" dirty="0" err="1"/>
              <a:t>à</a:t>
            </a:r>
            <a:r>
              <a:rPr lang="en-US" sz="2400" dirty="0"/>
              <a:t> la ILC is costed  but not shown)</a:t>
            </a:r>
          </a:p>
          <a:p>
            <a:r>
              <a:rPr lang="en-US" sz="3600" dirty="0"/>
              <a:t>fits on ~ any of the major (or even ex-major) pp labs.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E06FC7-595D-1B33-EE42-17E4924F089E}"/>
              </a:ext>
            </a:extLst>
          </p:cNvPr>
          <p:cNvGrpSpPr/>
          <p:nvPr/>
        </p:nvGrpSpPr>
        <p:grpSpPr>
          <a:xfrm>
            <a:off x="10550434" y="3814351"/>
            <a:ext cx="1451781" cy="830997"/>
            <a:chOff x="10093229" y="3997233"/>
            <a:chExt cx="1451781" cy="83099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2EADA1-C8D7-C0E2-5478-E9FBBCA848BC}"/>
                </a:ext>
              </a:extLst>
            </p:cNvPr>
            <p:cNvCxnSpPr/>
            <p:nvPr/>
          </p:nvCxnSpPr>
          <p:spPr>
            <a:xfrm>
              <a:off x="10123714" y="4127863"/>
              <a:ext cx="744583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6A53C5-3208-355F-09B5-466CF7751413}"/>
                </a:ext>
              </a:extLst>
            </p:cNvPr>
            <p:cNvCxnSpPr/>
            <p:nvPr/>
          </p:nvCxnSpPr>
          <p:spPr>
            <a:xfrm>
              <a:off x="10132421" y="4319452"/>
              <a:ext cx="74458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0D519-271B-BA77-B99A-3B1A5AB20C8B}"/>
                </a:ext>
              </a:extLst>
            </p:cNvPr>
            <p:cNvCxnSpPr/>
            <p:nvPr/>
          </p:nvCxnSpPr>
          <p:spPr>
            <a:xfrm>
              <a:off x="10154191" y="4511041"/>
              <a:ext cx="744583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122303-A967-B8CD-4D90-D99ED6335252}"/>
                </a:ext>
              </a:extLst>
            </p:cNvPr>
            <p:cNvCxnSpPr/>
            <p:nvPr/>
          </p:nvCxnSpPr>
          <p:spPr>
            <a:xfrm>
              <a:off x="10123709" y="4506685"/>
              <a:ext cx="744583" cy="0"/>
            </a:xfrm>
            <a:prstGeom prst="line">
              <a:avLst/>
            </a:prstGeom>
            <a:ln w="38100">
              <a:solidFill>
                <a:srgbClr val="0D0D0D">
                  <a:alpha val="58824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4F35A5-68CA-8EC3-4369-9EB5034263F9}"/>
                </a:ext>
              </a:extLst>
            </p:cNvPr>
            <p:cNvCxnSpPr/>
            <p:nvPr/>
          </p:nvCxnSpPr>
          <p:spPr>
            <a:xfrm>
              <a:off x="10158545" y="4698278"/>
              <a:ext cx="744583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D83EAC-0F50-B216-49A5-1335451B26A2}"/>
                </a:ext>
              </a:extLst>
            </p:cNvPr>
            <p:cNvCxnSpPr/>
            <p:nvPr/>
          </p:nvCxnSpPr>
          <p:spPr>
            <a:xfrm>
              <a:off x="10093229" y="4698274"/>
              <a:ext cx="744583" cy="0"/>
            </a:xfrm>
            <a:prstGeom prst="line">
              <a:avLst/>
            </a:prstGeom>
            <a:ln w="38100">
              <a:solidFill>
                <a:srgbClr val="0D0D0D">
                  <a:alpha val="36078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568126-D97F-4717-EB5E-37FB65B9D663}"/>
                </a:ext>
              </a:extLst>
            </p:cNvPr>
            <p:cNvSpPr txBox="1"/>
            <p:nvPr/>
          </p:nvSpPr>
          <p:spPr>
            <a:xfrm>
              <a:off x="10922724" y="3997233"/>
              <a:ext cx="622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e-</a:t>
              </a:r>
            </a:p>
            <a:p>
              <a:r>
                <a:rPr lang="en-US" sz="1200" dirty="0"/>
                <a:t>e+</a:t>
              </a:r>
            </a:p>
            <a:p>
              <a:r>
                <a:rPr lang="en-US" sz="1200" dirty="0"/>
                <a:t>e+ BDS</a:t>
              </a:r>
            </a:p>
            <a:p>
              <a:r>
                <a:rPr lang="en-US" sz="1200" dirty="0"/>
                <a:t>e- BDS</a:t>
              </a: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96B22B5-7FD4-7C48-E664-BF11F0BE1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69" y="910201"/>
            <a:ext cx="11508738" cy="2948250"/>
          </a:xfrm>
          <a:prstGeom prst="rect">
            <a:avLst/>
          </a:prstGeom>
        </p:spPr>
      </p:pic>
      <p:pic>
        <p:nvPicPr>
          <p:cNvPr id="7" name="Picture 6" descr="A map of a runway&#10;&#10;Description automatically generated">
            <a:extLst>
              <a:ext uri="{FF2B5EF4-FFF2-40B4-BE49-F238E27FC236}">
                <a16:creationId xmlns:a16="http://schemas.microsoft.com/office/drawing/2014/main" id="{0F36CEAD-F0D0-AD5F-49CB-3AA0DE469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2127250"/>
            <a:ext cx="4775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Energy Efficiency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032880"/>
            <a:ext cx="11162091" cy="5260975"/>
          </a:xfrm>
        </p:spPr>
        <p:txBody>
          <a:bodyPr>
            <a:normAutofit/>
          </a:bodyPr>
          <a:lstStyle/>
          <a:p>
            <a:r>
              <a:rPr lang="en-US" dirty="0"/>
              <a:t>Asymmetric machines less energy efficient than symmetric – energy lost “in accelerating the </a:t>
            </a:r>
            <a:r>
              <a:rPr lang="en-US" dirty="0" err="1"/>
              <a:t>C.o.M.</a:t>
            </a:r>
            <a:r>
              <a:rPr lang="en-US" dirty="0"/>
              <a:t>” For equal bunch charges =&gt; 2.5 times more energy required for same </a:t>
            </a:r>
            <a:r>
              <a:rPr lang="en-US" dirty="0" err="1"/>
              <a:t>C.o.M.</a:t>
            </a:r>
            <a:r>
              <a:rPr lang="en-US" dirty="0"/>
              <a:t> energy.</a:t>
            </a:r>
          </a:p>
          <a:p>
            <a:r>
              <a:rPr lang="en-US" dirty="0"/>
              <a:t>Can be reduced by introducing asymmetry into beam charges – increase charge of low-energy beam and decrease high-energy </a:t>
            </a:r>
            <a:r>
              <a:rPr lang="en-US" dirty="0" err="1"/>
              <a:t>s.t.</a:t>
            </a:r>
            <a:r>
              <a:rPr lang="en-US" dirty="0"/>
              <a:t> N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dirty="0" err="1"/>
              <a:t>N</a:t>
            </a:r>
            <a:r>
              <a:rPr lang="en-US" baseline="-25000" dirty="0" err="1"/>
              <a:t>e</a:t>
            </a:r>
            <a:r>
              <a:rPr lang="en-US" dirty="0" err="1"/>
              <a:t>N</a:t>
            </a:r>
            <a:r>
              <a:rPr lang="en-US" baseline="-25000" dirty="0" err="1"/>
              <a:t>p</a:t>
            </a:r>
            <a:r>
              <a:rPr lang="en-US" dirty="0"/>
              <a:t> constant =&gt; </a:t>
            </a:r>
            <a:r>
              <a:rPr lang="en-US" dirty="0">
                <a:latin typeface="Lucida Blackletter" pitchFamily="2" charset="77"/>
              </a:rPr>
              <a:t>L</a:t>
            </a:r>
            <a:r>
              <a:rPr lang="en-US" dirty="0"/>
              <a:t> conserved.</a:t>
            </a:r>
          </a:p>
          <a:p>
            <a:r>
              <a:rPr lang="en-US" dirty="0"/>
              <a:t>P/P</a:t>
            </a:r>
            <a:r>
              <a:rPr lang="en-US" baseline="-25000" dirty="0"/>
              <a:t>0</a:t>
            </a:r>
            <a:r>
              <a:rPr lang="en-US" dirty="0"/>
              <a:t> = (</a:t>
            </a:r>
            <a:r>
              <a:rPr lang="en-US" dirty="0" err="1"/>
              <a:t>N</a:t>
            </a:r>
            <a:r>
              <a:rPr lang="en-US" baseline="-25000" dirty="0" err="1"/>
              <a:t>e</a:t>
            </a:r>
            <a:r>
              <a:rPr lang="en-US" dirty="0" err="1"/>
              <a:t>E</a:t>
            </a:r>
            <a:r>
              <a:rPr lang="en-US" baseline="-25000" dirty="0" err="1"/>
              <a:t>e</a:t>
            </a:r>
            <a:r>
              <a:rPr lang="en-US" dirty="0" err="1"/>
              <a:t>+N</a:t>
            </a:r>
            <a:r>
              <a:rPr lang="en-US" baseline="-25000" dirty="0" err="1"/>
              <a:t>p</a:t>
            </a:r>
            <a:r>
              <a:rPr lang="en-US" dirty="0" err="1"/>
              <a:t>E</a:t>
            </a:r>
            <a:r>
              <a:rPr lang="en-US" baseline="-25000" dirty="0" err="1"/>
              <a:t>p</a:t>
            </a:r>
            <a:r>
              <a:rPr lang="en-US" dirty="0"/>
              <a:t>)/(N*sqrt(s))</a:t>
            </a:r>
          </a:p>
          <a:p>
            <a:r>
              <a:rPr lang="en-US" dirty="0"/>
              <a:t>Optimum is to scale e</a:t>
            </a:r>
            <a:r>
              <a:rPr lang="en-US" baseline="30000" dirty="0"/>
              <a:t>+</a:t>
            </a:r>
            <a:r>
              <a:rPr lang="en-US" dirty="0"/>
              <a:t> charge by sqrt(s)/(2E</a:t>
            </a:r>
            <a:r>
              <a:rPr lang="en-US" baseline="-25000" dirty="0"/>
              <a:t>p</a:t>
            </a:r>
            <a:r>
              <a:rPr lang="en-US" dirty="0"/>
              <a:t>), i.e. factor ~ 4. </a:t>
            </a:r>
          </a:p>
          <a:p>
            <a:r>
              <a:rPr lang="en-US" dirty="0"/>
              <a:t>Producing so many e</a:t>
            </a:r>
            <a:r>
              <a:rPr lang="en-US" baseline="30000" dirty="0"/>
              <a:t>+</a:t>
            </a:r>
            <a:r>
              <a:rPr lang="en-US" dirty="0"/>
              <a:t> problematic – compromise by scaling by factor 2 (2*e</a:t>
            </a:r>
            <a:r>
              <a:rPr lang="en-US" baseline="30000" dirty="0"/>
              <a:t>+</a:t>
            </a:r>
            <a:r>
              <a:rPr lang="en-US" dirty="0"/>
              <a:t>, ½* e</a:t>
            </a:r>
            <a:r>
              <a:rPr lang="en-US" baseline="30000" dirty="0"/>
              <a:t>-</a:t>
            </a:r>
            <a:r>
              <a:rPr lang="en-US" dirty="0"/>
              <a:t>). </a:t>
            </a:r>
          </a:p>
          <a:p>
            <a:r>
              <a:rPr lang="en-US" dirty="0">
                <a:solidFill>
                  <a:srgbClr val="FF0000"/>
                </a:solidFill>
              </a:rPr>
              <a:t>Reduces energy increase to 1.25. Also reduces bunch charge in PWFA arm.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1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Emittance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1032880"/>
            <a:ext cx="10515600" cy="526097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17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379A01-5191-3D5B-1CB1-25425FA3181E}"/>
              </a:ext>
            </a:extLst>
          </p:cNvPr>
          <p:cNvSpPr txBox="1">
            <a:spLocks/>
          </p:cNvSpPr>
          <p:nvPr/>
        </p:nvSpPr>
        <p:spPr>
          <a:xfrm>
            <a:off x="349650" y="976608"/>
            <a:ext cx="11523479" cy="56394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Geometric emittance of bunch scales with 1/E .</a:t>
            </a:r>
          </a:p>
          <a:p>
            <a:r>
              <a:rPr lang="en-US" sz="3600" dirty="0"/>
              <a:t>Lower-energy e</a:t>
            </a:r>
            <a:r>
              <a:rPr lang="en-US" sz="3600" baseline="30000" dirty="0"/>
              <a:t>+</a:t>
            </a:r>
            <a:r>
              <a:rPr lang="en-US" sz="3600" dirty="0"/>
              <a:t> beam must have smaller </a:t>
            </a:r>
            <a:r>
              <a:rPr lang="en-US" sz="3600" dirty="0">
                <a:latin typeface="Symbol" pitchFamily="2" charset="2"/>
              </a:rPr>
              <a:t>b</a:t>
            </a:r>
            <a:r>
              <a:rPr lang="en-US" sz="3600" dirty="0"/>
              <a:t> function at I.P. – use </a:t>
            </a:r>
            <a:r>
              <a:rPr lang="en-US" sz="3600" dirty="0">
                <a:latin typeface="Symbol" pitchFamily="2" charset="2"/>
              </a:rPr>
              <a:t>b</a:t>
            </a:r>
            <a:r>
              <a:rPr lang="en-US" sz="3600" baseline="-25000" dirty="0"/>
              <a:t>x</a:t>
            </a:r>
            <a:r>
              <a:rPr lang="en-US" sz="3600" dirty="0">
                <a:latin typeface="Symbol" pitchFamily="2" charset="2"/>
              </a:rPr>
              <a:t> /b</a:t>
            </a:r>
            <a:r>
              <a:rPr lang="en-US" sz="3600" baseline="-25000" dirty="0"/>
              <a:t>y </a:t>
            </a:r>
            <a:r>
              <a:rPr lang="en-US" sz="3600" dirty="0"/>
              <a:t>=</a:t>
            </a:r>
            <a:r>
              <a:rPr lang="en-US" sz="3600" baseline="-25000" dirty="0"/>
              <a:t> </a:t>
            </a:r>
            <a:r>
              <a:rPr lang="en-US" sz="3600" dirty="0"/>
              <a:t>3.3/0.1</a:t>
            </a:r>
            <a:r>
              <a:rPr lang="en-US" sz="3600" baseline="-25000" dirty="0"/>
              <a:t> </a:t>
            </a:r>
            <a:r>
              <a:rPr lang="en-US" sz="3600" dirty="0"/>
              <a:t>mm</a:t>
            </a:r>
            <a:r>
              <a:rPr lang="en-US" sz="3600" baseline="-25000" dirty="0"/>
              <a:t> </a:t>
            </a:r>
            <a:r>
              <a:rPr lang="en-US" sz="3600" dirty="0"/>
              <a:t>c.f. CLIC 8.0/0.1 mm. </a:t>
            </a:r>
            <a:endParaRPr lang="en-US" sz="3600" baseline="-25000" dirty="0"/>
          </a:p>
          <a:p>
            <a:r>
              <a:rPr lang="en-US" sz="3600" dirty="0"/>
              <a:t>In contrast, high-energy e</a:t>
            </a:r>
            <a:r>
              <a:rPr lang="en-US" sz="3600" baseline="30000" dirty="0"/>
              <a:t>-</a:t>
            </a:r>
            <a:r>
              <a:rPr lang="en-US" sz="3600" dirty="0"/>
              <a:t> beam - </a:t>
            </a:r>
            <a:r>
              <a:rPr lang="en-US" sz="3600" dirty="0">
                <a:latin typeface="Symbol" pitchFamily="2" charset="2"/>
              </a:rPr>
              <a:t>b</a:t>
            </a:r>
            <a:r>
              <a:rPr lang="en-US" sz="3600" dirty="0"/>
              <a:t> function can be increased. </a:t>
            </a:r>
          </a:p>
          <a:p>
            <a:r>
              <a:rPr lang="en-US" sz="3600" dirty="0"/>
              <a:t>More interesting is to increase the e</a:t>
            </a:r>
            <a:r>
              <a:rPr lang="en-US" sz="3600" baseline="30000" dirty="0"/>
              <a:t>-</a:t>
            </a:r>
            <a:r>
              <a:rPr lang="en-US" sz="3600" dirty="0"/>
              <a:t> emittance AND reduce the </a:t>
            </a:r>
            <a:r>
              <a:rPr lang="en-US" sz="3600" dirty="0">
                <a:latin typeface="Symbol" pitchFamily="2" charset="2"/>
              </a:rPr>
              <a:t>b</a:t>
            </a:r>
            <a:r>
              <a:rPr lang="en-US" sz="3600" dirty="0"/>
              <a:t> function =&gt; normalized emittance can be 16 times higher for the same </a:t>
            </a:r>
            <a:r>
              <a:rPr lang="en-US" sz="3600" dirty="0">
                <a:latin typeface="Lucida Blackletter" pitchFamily="2" charset="77"/>
              </a:rPr>
              <a:t>L =&gt; </a:t>
            </a:r>
            <a:r>
              <a:rPr lang="en-US" sz="3600" dirty="0"/>
              <a:t>increased tolerances in PWFA arm.</a:t>
            </a:r>
          </a:p>
          <a:p>
            <a:r>
              <a:rPr lang="en-US" sz="3600" dirty="0"/>
              <a:t>Beam-beam focusing effect on </a:t>
            </a:r>
            <a:r>
              <a:rPr lang="en-US" sz="3600" dirty="0">
                <a:latin typeface="Lucida Blackletter" pitchFamily="2" charset="77"/>
              </a:rPr>
              <a:t>L</a:t>
            </a:r>
            <a:r>
              <a:rPr lang="en-US" sz="3600" dirty="0"/>
              <a:t> must be simulated with Guinea Pig. 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7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umber, font, screenshot&#10;&#10;Description automatically generated">
            <a:extLst>
              <a:ext uri="{FF2B5EF4-FFF2-40B4-BE49-F238E27FC236}">
                <a16:creationId xmlns:a16="http://schemas.microsoft.com/office/drawing/2014/main" id="{643B0CA3-A796-E412-1522-40E1E431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1" y="1721999"/>
            <a:ext cx="12010767" cy="2261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Beam-beam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1032880"/>
            <a:ext cx="10515600" cy="5260975"/>
          </a:xfrm>
        </p:spPr>
        <p:txBody>
          <a:bodyPr>
            <a:normAutofit/>
          </a:bodyPr>
          <a:lstStyle/>
          <a:p>
            <a:r>
              <a:rPr lang="en-US" sz="3600" dirty="0"/>
              <a:t>Guinea-Pig results: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B0F0"/>
                </a:solidFill>
              </a:rPr>
              <a:t>ILC</a:t>
            </a:r>
          </a:p>
          <a:p>
            <a:r>
              <a:rPr lang="en-US" dirty="0">
                <a:solidFill>
                  <a:srgbClr val="FF0000"/>
                </a:solidFill>
              </a:rPr>
              <a:t>HALHF</a:t>
            </a:r>
          </a:p>
          <a:p>
            <a:r>
              <a:rPr lang="en-US" dirty="0">
                <a:solidFill>
                  <a:srgbClr val="FFC000"/>
                </a:solidFill>
              </a:rPr>
              <a:t>HALHF with reduced emittance for PWFA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B483AE-D27A-5D6A-EEE4-A6FFC28A4809}"/>
              </a:ext>
            </a:extLst>
          </p:cNvPr>
          <p:cNvSpPr/>
          <p:nvPr/>
        </p:nvSpPr>
        <p:spPr>
          <a:xfrm>
            <a:off x="181233" y="2170483"/>
            <a:ext cx="11784227" cy="29353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33813-A1BC-5549-B8B4-4F2CEBD51845}"/>
              </a:ext>
            </a:extLst>
          </p:cNvPr>
          <p:cNvSpPr/>
          <p:nvPr/>
        </p:nvSpPr>
        <p:spPr>
          <a:xfrm>
            <a:off x="204427" y="2924405"/>
            <a:ext cx="11761034" cy="293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48A9E2-AB4D-FE85-5FB8-A1605D7FDB70}"/>
              </a:ext>
            </a:extLst>
          </p:cNvPr>
          <p:cNvGrpSpPr/>
          <p:nvPr/>
        </p:nvGrpSpPr>
        <p:grpSpPr>
          <a:xfrm>
            <a:off x="4551218" y="3675085"/>
            <a:ext cx="6361492" cy="319691"/>
            <a:chOff x="4425958" y="4070509"/>
            <a:chExt cx="6361492" cy="3196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D996A4-2D83-693A-4E51-E4EDC26BE500}"/>
                </a:ext>
              </a:extLst>
            </p:cNvPr>
            <p:cNvSpPr/>
            <p:nvPr/>
          </p:nvSpPr>
          <p:spPr>
            <a:xfrm>
              <a:off x="4425958" y="4071767"/>
              <a:ext cx="474034" cy="29918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7D345F-A941-CAD8-7C86-AD3035619C04}"/>
                </a:ext>
              </a:extLst>
            </p:cNvPr>
            <p:cNvSpPr/>
            <p:nvPr/>
          </p:nvSpPr>
          <p:spPr>
            <a:xfrm>
              <a:off x="8981394" y="4070509"/>
              <a:ext cx="1806056" cy="29353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F2BC37-99DF-3111-E584-5F104D338C2C}"/>
                </a:ext>
              </a:extLst>
            </p:cNvPr>
            <p:cNvSpPr/>
            <p:nvPr/>
          </p:nvSpPr>
          <p:spPr>
            <a:xfrm>
              <a:off x="5621966" y="4091016"/>
              <a:ext cx="474034" cy="29918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80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B51EF8D-644B-A03F-7175-BD91D5CE8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42" y="636363"/>
            <a:ext cx="5989983" cy="1534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54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Positron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" y="2051785"/>
            <a:ext cx="12298212" cy="5260975"/>
          </a:xfrm>
        </p:spPr>
        <p:txBody>
          <a:bodyPr>
            <a:normAutofit/>
          </a:bodyPr>
          <a:lstStyle/>
          <a:p>
            <a:r>
              <a:rPr lang="en-US" sz="3600" dirty="0"/>
              <a:t>“Conventional” e</a:t>
            </a:r>
            <a:r>
              <a:rPr lang="en-US" sz="3600" baseline="30000" dirty="0"/>
              <a:t>+</a:t>
            </a:r>
            <a:r>
              <a:rPr lang="en-US" sz="3600" dirty="0"/>
              <a:t> sources are not trivial – that for ILC, which has relaxed requirements </a:t>
            </a:r>
            <a:r>
              <a:rPr lang="en-US" sz="3600" dirty="0" err="1"/>
              <a:t>wrt</a:t>
            </a:r>
            <a:r>
              <a:rPr lang="en-US" sz="3600" dirty="0"/>
              <a:t> HAHLF, still under development.</a:t>
            </a:r>
          </a:p>
          <a:p>
            <a:r>
              <a:rPr lang="en-US" sz="3600" dirty="0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accelerated to 5 GeV and then collide with target to produce e</a:t>
            </a:r>
            <a:r>
              <a:rPr lang="en-US" sz="3600" baseline="30000" dirty="0"/>
              <a:t>+</a:t>
            </a:r>
            <a:r>
              <a:rPr lang="en-US" sz="3600" dirty="0"/>
              <a:t> which are accumulated, bunched and accelerated to 3 GeV and then damped in 2 rings (~identical to CLIC but bigger e</a:t>
            </a:r>
            <a:r>
              <a:rPr lang="en-US" sz="3600" baseline="30000" dirty="0"/>
              <a:t>+</a:t>
            </a:r>
            <a:r>
              <a:rPr lang="en-US" sz="3600" dirty="0"/>
              <a:t> bunch charge (4*10</a:t>
            </a:r>
            <a:r>
              <a:rPr lang="en-US" sz="3600" baseline="30000" dirty="0"/>
              <a:t>10 </a:t>
            </a:r>
            <a:r>
              <a:rPr lang="en-US" sz="3600" dirty="0"/>
              <a:t>e</a:t>
            </a:r>
            <a:r>
              <a:rPr lang="en-US" sz="3600" baseline="30000" dirty="0"/>
              <a:t>+</a:t>
            </a:r>
            <a:r>
              <a:rPr lang="en-US" sz="3600" dirty="0"/>
              <a:t>).</a:t>
            </a:r>
          </a:p>
          <a:p>
            <a:r>
              <a:rPr lang="en-US" sz="3600" dirty="0"/>
              <a:t>May be possible to use spent e</a:t>
            </a:r>
            <a:r>
              <a:rPr lang="en-US" sz="3600" baseline="30000" dirty="0"/>
              <a:t>+</a:t>
            </a:r>
            <a:r>
              <a:rPr lang="en-US" sz="3600" dirty="0"/>
              <a:t> bunch after collision rather than dedicated e</a:t>
            </a:r>
            <a:r>
              <a:rPr lang="en-US" sz="3600" baseline="30000" dirty="0"/>
              <a:t>-</a:t>
            </a:r>
            <a:r>
              <a:rPr lang="en-US" sz="3600" dirty="0"/>
              <a:t> bunch, with cost savings.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CBB96-43C7-CD66-E9A0-3A8A827E0C46}"/>
              </a:ext>
            </a:extLst>
          </p:cNvPr>
          <p:cNvSpPr/>
          <p:nvPr/>
        </p:nvSpPr>
        <p:spPr>
          <a:xfrm>
            <a:off x="4140926" y="901337"/>
            <a:ext cx="1214845" cy="64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506" y="768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Hybrid Asymmetric Linear Higgs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Factory (HALHF)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239FD56-E50D-689F-A3A9-6E5A6A1D4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138" y="6139891"/>
            <a:ext cx="2217968" cy="568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CA69E-8CFC-EE9E-4C4A-648E367BB7B1}"/>
              </a:ext>
            </a:extLst>
          </p:cNvPr>
          <p:cNvSpPr txBox="1"/>
          <p:nvPr/>
        </p:nvSpPr>
        <p:spPr>
          <a:xfrm>
            <a:off x="8796718" y="6374254"/>
            <a:ext cx="2307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/2303.10150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339B64-FDA1-8C74-0411-23D17955E599}"/>
              </a:ext>
            </a:extLst>
          </p:cNvPr>
          <p:cNvGrpSpPr/>
          <p:nvPr/>
        </p:nvGrpSpPr>
        <p:grpSpPr>
          <a:xfrm>
            <a:off x="1275522" y="1365222"/>
            <a:ext cx="8955156" cy="4883772"/>
            <a:chOff x="1275522" y="1365222"/>
            <a:chExt cx="8955156" cy="48837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DE8635-8A84-83D0-D5B8-D0032D77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311214" y="-670470"/>
              <a:ext cx="4883772" cy="89551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E4512A-AD38-5AAC-1FB4-C037B7821285}"/>
                </a:ext>
              </a:extLst>
            </p:cNvPr>
            <p:cNvSpPr txBox="1"/>
            <p:nvPr/>
          </p:nvSpPr>
          <p:spPr>
            <a:xfrm>
              <a:off x="6017402" y="1533394"/>
              <a:ext cx="7995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</a:rPr>
                <a:t>ILC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357CC5-77B8-6646-D030-E5B9087CE75A}"/>
              </a:ext>
            </a:extLst>
          </p:cNvPr>
          <p:cNvGrpSpPr/>
          <p:nvPr/>
        </p:nvGrpSpPr>
        <p:grpSpPr>
          <a:xfrm>
            <a:off x="1481960" y="-693275"/>
            <a:ext cx="9898882" cy="8639096"/>
            <a:chOff x="1481960" y="-693275"/>
            <a:chExt cx="9898882" cy="86390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5C7091-5368-B2D1-B0D2-6C086BEE50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1960" y="-693275"/>
              <a:ext cx="8628992" cy="863909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E3B5C4-813E-BB16-761B-9E055739E814}"/>
                </a:ext>
              </a:extLst>
            </p:cNvPr>
            <p:cNvSpPr txBox="1"/>
            <p:nvPr/>
          </p:nvSpPr>
          <p:spPr>
            <a:xfrm>
              <a:off x="10416796" y="3279228"/>
              <a:ext cx="9640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FCC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03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B9BF7FD-3BEA-F011-300E-EB06C1D380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42" y="636363"/>
            <a:ext cx="5989983" cy="1534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62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Main RF </a:t>
            </a:r>
            <a:r>
              <a:rPr lang="en-US" sz="5400" b="1" dirty="0" err="1">
                <a:solidFill>
                  <a:srgbClr val="FF0000"/>
                </a:solidFill>
              </a:rPr>
              <a:t>Linac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7" y="2247733"/>
            <a:ext cx="13055854" cy="5260975"/>
          </a:xfrm>
        </p:spPr>
        <p:txBody>
          <a:bodyPr>
            <a:normAutofit/>
          </a:bodyPr>
          <a:lstStyle/>
          <a:p>
            <a:r>
              <a:rPr lang="en-US" sz="3200" dirty="0"/>
              <a:t>Split in 2, to accelerate e</a:t>
            </a:r>
            <a:r>
              <a:rPr lang="en-US" sz="3200" baseline="30000" dirty="0"/>
              <a:t>-</a:t>
            </a:r>
            <a:r>
              <a:rPr lang="en-US" sz="3200" dirty="0"/>
              <a:t> PWFA drive beams from 1 – 5 GeV &amp; then </a:t>
            </a:r>
            <a:br>
              <a:rPr lang="en-US" sz="3200" dirty="0"/>
            </a:br>
            <a:r>
              <a:rPr lang="en-US" sz="3200" dirty="0"/>
              <a:t>both e</a:t>
            </a:r>
            <a:r>
              <a:rPr lang="en-US" sz="3200" baseline="30000" dirty="0"/>
              <a:t>+</a:t>
            </a:r>
            <a:r>
              <a:rPr lang="en-US" sz="3200" dirty="0"/>
              <a:t> and e</a:t>
            </a:r>
            <a:r>
              <a:rPr lang="en-US" sz="3200" baseline="30000" dirty="0"/>
              <a:t>-</a:t>
            </a:r>
            <a:r>
              <a:rPr lang="en-US" sz="3200" dirty="0"/>
              <a:t> from 5 GeV to 31.3 GeV.</a:t>
            </a:r>
          </a:p>
          <a:p>
            <a:r>
              <a:rPr lang="en-US" sz="3200" dirty="0"/>
              <a:t>Assumed gradient of 25 MV =&gt; 1.25 km long.</a:t>
            </a:r>
          </a:p>
          <a:p>
            <a:r>
              <a:rPr lang="en-US" sz="3200" dirty="0"/>
              <a:t>Delivers total average power of 21.4 MW =&gt; including e</a:t>
            </a:r>
            <a:r>
              <a:rPr lang="en-US" sz="3200" baseline="30000" dirty="0"/>
              <a:t>+</a:t>
            </a:r>
            <a:r>
              <a:rPr lang="en-US" sz="3200" dirty="0"/>
              <a:t> power and </a:t>
            </a:r>
            <a:br>
              <a:rPr lang="en-US" sz="3200" dirty="0"/>
            </a:br>
            <a:r>
              <a:rPr lang="en-US" sz="3200" dirty="0">
                <a:latin typeface="Symbol" pitchFamily="2" charset="2"/>
              </a:rPr>
              <a:t>e ~ </a:t>
            </a:r>
            <a:r>
              <a:rPr lang="en-US" sz="3200" dirty="0"/>
              <a:t>50%, wall-plug 47 MW.</a:t>
            </a:r>
          </a:p>
          <a:p>
            <a:r>
              <a:rPr lang="en-US" sz="3200" dirty="0"/>
              <a:t>Assumed warm L-band </a:t>
            </a:r>
            <a:r>
              <a:rPr lang="en-US" sz="3200" dirty="0" err="1"/>
              <a:t>linac</a:t>
            </a:r>
            <a:r>
              <a:rPr lang="en-US" sz="3200" dirty="0"/>
              <a:t> – CW SRF could be used but would change </a:t>
            </a:r>
            <a:br>
              <a:rPr lang="en-US" sz="3200" dirty="0"/>
            </a:br>
            <a:r>
              <a:rPr lang="en-US" sz="3200" dirty="0"/>
              <a:t>bunch pattern.</a:t>
            </a:r>
          </a:p>
          <a:p>
            <a:r>
              <a:rPr lang="en-US" sz="3200" dirty="0"/>
              <a:t>Before drivers, e</a:t>
            </a:r>
            <a:r>
              <a:rPr lang="en-US" sz="3200" baseline="30000" dirty="0"/>
              <a:t>+</a:t>
            </a:r>
            <a:r>
              <a:rPr lang="en-US" sz="3200" dirty="0"/>
              <a:t> bunch accelerated with 180</a:t>
            </a:r>
            <a:r>
              <a:rPr lang="en-US" sz="3200" baseline="30000" dirty="0"/>
              <a:t>o</a:t>
            </a:r>
            <a:r>
              <a:rPr lang="en-US" sz="3200" dirty="0"/>
              <a:t> phase offset.</a:t>
            </a:r>
          </a:p>
          <a:p>
            <a:pPr lvl="1"/>
            <a:endParaRPr lang="en-US" sz="32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81BFEE-A089-E686-F2CD-B9B6640491F1}"/>
              </a:ext>
            </a:extLst>
          </p:cNvPr>
          <p:cNvSpPr/>
          <p:nvPr/>
        </p:nvSpPr>
        <p:spPr>
          <a:xfrm>
            <a:off x="5342710" y="901337"/>
            <a:ext cx="2599507" cy="64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9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B439864-8366-31E4-E076-42CDD3E5FD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042" y="636363"/>
            <a:ext cx="5989983" cy="1534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23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PWFA </a:t>
            </a:r>
            <a:r>
              <a:rPr lang="en-US" sz="5400" b="1" dirty="0" err="1">
                <a:solidFill>
                  <a:srgbClr val="FF0000"/>
                </a:solidFill>
              </a:rPr>
              <a:t>Linac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2050723"/>
            <a:ext cx="10729604" cy="5639452"/>
          </a:xfrm>
        </p:spPr>
        <p:txBody>
          <a:bodyPr>
            <a:normAutofit/>
          </a:bodyPr>
          <a:lstStyle/>
          <a:p>
            <a:r>
              <a:rPr lang="en-US" sz="3200" dirty="0"/>
              <a:t>Drivers  go through turn-around and </a:t>
            </a:r>
            <a:br>
              <a:rPr lang="en-US" sz="3200" dirty="0"/>
            </a:br>
            <a:r>
              <a:rPr lang="en-US" sz="3200" dirty="0"/>
              <a:t>then distributed to plasma cells via </a:t>
            </a:r>
            <a:br>
              <a:rPr lang="en-US" sz="3200" dirty="0"/>
            </a:br>
            <a:r>
              <a:rPr lang="en-US" sz="3200" dirty="0"/>
              <a:t>undulating delay chicane.</a:t>
            </a:r>
          </a:p>
          <a:p>
            <a:r>
              <a:rPr lang="en-US" sz="3200" dirty="0"/>
              <a:t>Assuming TR ~ 1, e- bunch accelerated </a:t>
            </a:r>
            <a:br>
              <a:rPr lang="en-US" sz="3200" dirty="0"/>
            </a:br>
            <a:r>
              <a:rPr lang="en-US" sz="3200" dirty="0"/>
              <a:t>by 31 GeV/5m stage =&gt; 16 stages </a:t>
            </a:r>
            <a:br>
              <a:rPr lang="en-US" sz="3200" dirty="0"/>
            </a:br>
            <a:r>
              <a:rPr lang="en-US" sz="3200" dirty="0"/>
              <a:t>with </a:t>
            </a:r>
            <a:r>
              <a:rPr lang="en-US" sz="3200" dirty="0">
                <a:latin typeface="Symbol" pitchFamily="2" charset="2"/>
              </a:rPr>
              <a:t>r</a:t>
            </a:r>
            <a:r>
              <a:rPr lang="en-US" sz="3200" dirty="0"/>
              <a:t> ~ 7*10</a:t>
            </a:r>
            <a:r>
              <a:rPr lang="en-US" sz="3200" baseline="30000" dirty="0"/>
              <a:t>15</a:t>
            </a:r>
            <a:r>
              <a:rPr lang="en-US" sz="3200" dirty="0"/>
              <a:t> =&gt; 6.4 GV/m.</a:t>
            </a:r>
          </a:p>
          <a:p>
            <a:r>
              <a:rPr lang="en-US" sz="3200" dirty="0"/>
              <a:t>Interstage optics needs ~ &lt;26.5m&gt; </a:t>
            </a:r>
            <a:br>
              <a:rPr lang="en-US" sz="3200" dirty="0"/>
            </a:br>
            <a:r>
              <a:rPr lang="en-US" sz="3200" dirty="0"/>
              <a:t>but scales with sqrt(E); &lt;gradient&gt;~1.2 GV/m</a:t>
            </a:r>
          </a:p>
          <a:p>
            <a:r>
              <a:rPr lang="en-US" sz="3200" dirty="0"/>
              <a:t>Total length of PWFA </a:t>
            </a:r>
            <a:r>
              <a:rPr lang="en-US" sz="3200" dirty="0" err="1"/>
              <a:t>linac</a:t>
            </a:r>
            <a:r>
              <a:rPr lang="en-US" sz="3200" dirty="0"/>
              <a:t> = 410m.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193DFF-F5A5-809A-8DBB-E418D48696D9}"/>
              </a:ext>
            </a:extLst>
          </p:cNvPr>
          <p:cNvSpPr/>
          <p:nvPr/>
        </p:nvSpPr>
        <p:spPr>
          <a:xfrm>
            <a:off x="7798526" y="1384663"/>
            <a:ext cx="812074" cy="3526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05462D-B6AD-65F2-9640-DEFD56C1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847" y="2211039"/>
            <a:ext cx="3572455" cy="4501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934B9-F274-AABA-6D73-0CD323C99835}"/>
              </a:ext>
            </a:extLst>
          </p:cNvPr>
          <p:cNvSpPr txBox="1"/>
          <p:nvPr/>
        </p:nvSpPr>
        <p:spPr>
          <a:xfrm>
            <a:off x="9303025" y="1352853"/>
            <a:ext cx="23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80% polarized source</a:t>
            </a:r>
          </a:p>
        </p:txBody>
      </p:sp>
    </p:spTree>
    <p:extLst>
      <p:ext uri="{BB962C8B-B14F-4D97-AF65-F5344CB8AC3E}">
        <p14:creationId xmlns:p14="http://schemas.microsoft.com/office/powerpoint/2010/main" val="19880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Bunch-train pattern.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822811"/>
            <a:ext cx="10729604" cy="5639452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Assuming L-band </a:t>
            </a:r>
            <a:r>
              <a:rPr lang="en-US" sz="3600" dirty="0" err="1"/>
              <a:t>linac</a:t>
            </a:r>
            <a:r>
              <a:rPr lang="en-US" sz="3600" dirty="0"/>
              <a:t>: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5258A-550D-194D-382C-13C16EBB1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897" y="979304"/>
            <a:ext cx="5682048" cy="5567721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7971B18-86B5-0E1A-6C04-0C77EBB09C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79" y="979304"/>
            <a:ext cx="5989983" cy="15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HALHF Parameter Table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A table with text and numbers&#10;&#10;Description automatically generated">
            <a:extLst>
              <a:ext uri="{FF2B5EF4-FFF2-40B4-BE49-F238E27FC236}">
                <a16:creationId xmlns:a16="http://schemas.microsoft.com/office/drawing/2014/main" id="{EE5644B8-99A4-19F9-345A-09CE4F6BEE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66" y="894605"/>
            <a:ext cx="4921673" cy="5307358"/>
          </a:xfrm>
          <a:prstGeom prst="rect">
            <a:avLst/>
          </a:prstGeom>
        </p:spPr>
      </p:pic>
      <p:pic>
        <p:nvPicPr>
          <p:cNvPr id="8" name="Picture 7" descr="A table of electrical components&#10;&#10;Description automatically generated with medium confidence">
            <a:extLst>
              <a:ext uri="{FF2B5EF4-FFF2-40B4-BE49-F238E27FC236}">
                <a16:creationId xmlns:a16="http://schemas.microsoft.com/office/drawing/2014/main" id="{3EDC8C18-9932-75FC-E034-4857C6388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123" y="1099793"/>
            <a:ext cx="4720737" cy="55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8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0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HALHF Parameters </a:t>
            </a:r>
            <a:r>
              <a:rPr lang="en-US" sz="5400" b="1" dirty="0" err="1">
                <a:solidFill>
                  <a:srgbClr val="FF0000"/>
                </a:solidFill>
              </a:rPr>
              <a:t>cf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ILC &amp; CLIC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6A17F-A8CB-A2F1-BFE8-B44D8A245F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79" y="1182132"/>
            <a:ext cx="10918135" cy="51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96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46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Cost Estimate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548488"/>
            <a:ext cx="10729604" cy="5639452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Scale from existing costed projects wherever possible – mostly ILC – very rough – not better than 25% accurate.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E84C7FBB-76F4-E4B3-13D1-9B4642416F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030" y="2834769"/>
            <a:ext cx="9379794" cy="3775514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0581361-4750-24DC-D04B-F22C67538D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144" y="530395"/>
            <a:ext cx="5501734" cy="14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46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Cost Estimate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492645"/>
            <a:ext cx="10729604" cy="6636082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r>
              <a:rPr lang="en-US" sz="4000" dirty="0"/>
              <a:t>Snowmass study ITF of various accelerator costs gives ILC Higgs Factory Total Project Cost (TPC) (= US accounting) of $7 – 12B (2021 $). Scaling this by the value estimate (~European accounting) of HALHF/</a:t>
            </a:r>
            <a:r>
              <a:rPr lang="en-US" sz="4000" dirty="0" err="1"/>
              <a:t>ILC@Snowmass</a:t>
            </a:r>
            <a:r>
              <a:rPr lang="en-US" sz="4000" dirty="0"/>
              <a:t> gives HAHLF TPC ~ $2.3 – 3.9B: c.f. EIC TPC = ~&lt; $2.8B. Direct estimate by ITF people (Seeman/Gessner) gives $4.46B.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0581361-4750-24DC-D04B-F22C67538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092" y="616933"/>
            <a:ext cx="6362364" cy="16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1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77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Running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66" y="1841725"/>
            <a:ext cx="11814881" cy="5639452"/>
          </a:xfrm>
        </p:spPr>
        <p:txBody>
          <a:bodyPr>
            <a:normAutofit/>
          </a:bodyPr>
          <a:lstStyle/>
          <a:p>
            <a:r>
              <a:rPr lang="en-US" sz="3600" dirty="0"/>
              <a:t>Dominated by power to produce drive beams.</a:t>
            </a:r>
          </a:p>
          <a:p>
            <a:r>
              <a:rPr lang="en-US" sz="3600" dirty="0"/>
              <a:t>(100*16*4.3nC + 6.4nC)*100 =&gt; 47.5 MW@50% eff.</a:t>
            </a:r>
            <a:endParaRPr lang="en-US" sz="3600" dirty="0">
              <a:latin typeface="Symbol" pitchFamily="2" charset="2"/>
            </a:endParaRPr>
          </a:p>
          <a:p>
            <a:r>
              <a:rPr lang="en-US" sz="3600" dirty="0"/>
              <a:t>Damping rings: 2*10 MW.</a:t>
            </a:r>
          </a:p>
          <a:p>
            <a:r>
              <a:rPr lang="en-US" sz="3600" dirty="0"/>
              <a:t>Cooling – assume similar to CLIC =&gt; 50% of RF power (corresponds to 20 kW/m).</a:t>
            </a:r>
          </a:p>
          <a:p>
            <a:r>
              <a:rPr lang="en-US" sz="3600" dirty="0"/>
              <a:t>For magnets and other conventional sources assume ~9 MW.</a:t>
            </a:r>
          </a:p>
          <a:p>
            <a:r>
              <a:rPr lang="en-US" sz="3600" dirty="0"/>
              <a:t>Gives total power requirement ~ 100 MW – similar to other proposals.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FB90C69-FE98-9C88-3FC2-9CF5412B0C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844" y="633003"/>
            <a:ext cx="5238203" cy="13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50" y="-2169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Experimentation at HALHF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7" y="893150"/>
            <a:ext cx="10729604" cy="5651525"/>
          </a:xfrm>
        </p:spPr>
        <p:txBody>
          <a:bodyPr>
            <a:normAutofit fontScale="92500" lnSpcReduction="20000"/>
          </a:bodyPr>
          <a:lstStyle/>
          <a:p>
            <a:r>
              <a:rPr lang="en-US" sz="4200" dirty="0"/>
              <a:t>Boost is smaller than </a:t>
            </a:r>
            <a:br>
              <a:rPr lang="en-US" sz="4200" dirty="0"/>
            </a:br>
            <a:r>
              <a:rPr lang="en-US" sz="4200" dirty="0"/>
              <a:t>HERA - HERA detectors</a:t>
            </a:r>
            <a:br>
              <a:rPr lang="en-US" sz="4200" dirty="0"/>
            </a:br>
            <a:r>
              <a:rPr lang="en-US" sz="4200" dirty="0"/>
              <a:t>very similar to those at </a:t>
            </a:r>
            <a:br>
              <a:rPr lang="en-US" sz="4200" dirty="0"/>
            </a:br>
            <a:r>
              <a:rPr lang="en-US" sz="4200" dirty="0"/>
              <a:t>symmetric machines.</a:t>
            </a:r>
          </a:p>
          <a:p>
            <a:r>
              <a:rPr lang="en-US" sz="4200" dirty="0"/>
              <a:t>Measurement of </a:t>
            </a:r>
            <a:r>
              <a:rPr lang="en-US" sz="4200" dirty="0">
                <a:latin typeface="Lucida Blackletter" pitchFamily="2" charset="77"/>
              </a:rPr>
              <a:t>L</a:t>
            </a:r>
            <a:r>
              <a:rPr lang="en-US" sz="4200" dirty="0"/>
              <a:t> via</a:t>
            </a:r>
            <a:br>
              <a:rPr lang="en-US" sz="4200" dirty="0"/>
            </a:br>
            <a:r>
              <a:rPr lang="en-US" sz="4200" dirty="0"/>
              <a:t>Bhabha (</a:t>
            </a:r>
            <a:r>
              <a:rPr lang="en-US" sz="4200" dirty="0" err="1"/>
              <a:t>e</a:t>
            </a:r>
            <a:r>
              <a:rPr lang="en-US" sz="4200" baseline="30000" dirty="0" err="1"/>
              <a:t>+</a:t>
            </a:r>
            <a:r>
              <a:rPr lang="en-US" sz="4200" dirty="0" err="1"/>
              <a:t>e</a:t>
            </a:r>
            <a:r>
              <a:rPr lang="en-US" sz="4200" baseline="30000" dirty="0"/>
              <a:t>-</a:t>
            </a:r>
            <a:r>
              <a:rPr lang="en-US" sz="4200" dirty="0"/>
              <a:t> -&gt; </a:t>
            </a:r>
            <a:r>
              <a:rPr lang="en-US" sz="4200" dirty="0" err="1"/>
              <a:t>e</a:t>
            </a:r>
            <a:r>
              <a:rPr lang="en-US" sz="4200" baseline="30000" dirty="0" err="1"/>
              <a:t>+</a:t>
            </a:r>
            <a:r>
              <a:rPr lang="en-US" sz="4200" dirty="0" err="1"/>
              <a:t>e</a:t>
            </a:r>
            <a:r>
              <a:rPr lang="en-US" sz="4200" baseline="30000" dirty="0"/>
              <a:t>-</a:t>
            </a:r>
            <a:r>
              <a:rPr lang="en-US" sz="4200" dirty="0"/>
              <a:t>)</a:t>
            </a:r>
            <a:br>
              <a:rPr lang="en-US" sz="4200" dirty="0"/>
            </a:br>
            <a:r>
              <a:rPr lang="en-US" sz="4200" dirty="0"/>
              <a:t>- rate reduced by </a:t>
            </a:r>
            <a:br>
              <a:rPr lang="en-US" sz="4200" dirty="0"/>
            </a:br>
            <a:r>
              <a:rPr lang="en-US" sz="3900" dirty="0"/>
              <a:t>1/(</a:t>
            </a:r>
            <a:r>
              <a:rPr lang="en-US" sz="3900" dirty="0" err="1">
                <a:latin typeface="Symbol" pitchFamily="2" charset="2"/>
              </a:rPr>
              <a:t>qg</a:t>
            </a:r>
            <a:r>
              <a:rPr lang="en-US" sz="3900" dirty="0">
                <a:latin typeface="Symbol" pitchFamily="2" charset="2"/>
              </a:rPr>
              <a:t>)</a:t>
            </a:r>
            <a:r>
              <a:rPr lang="en-US" sz="3900" baseline="30000" dirty="0">
                <a:latin typeface="Symbol" pitchFamily="2" charset="2"/>
              </a:rPr>
              <a:t>2</a:t>
            </a:r>
            <a:r>
              <a:rPr lang="en-US" sz="4100" dirty="0">
                <a:latin typeface="Symbol" pitchFamily="2" charset="2"/>
              </a:rPr>
              <a:t> </a:t>
            </a:r>
            <a:r>
              <a:rPr lang="en-US" sz="4200" dirty="0"/>
              <a:t>&amp; e</a:t>
            </a:r>
            <a:r>
              <a:rPr lang="en-US" sz="4200" baseline="30000" dirty="0"/>
              <a:t>+</a:t>
            </a:r>
            <a:r>
              <a:rPr lang="en-US" sz="4200" dirty="0"/>
              <a:t> scattered</a:t>
            </a:r>
            <a:br>
              <a:rPr lang="en-US" sz="4200" dirty="0"/>
            </a:br>
            <a:r>
              <a:rPr lang="en-US" sz="4200" dirty="0"/>
              <a:t>into barrel – but not a </a:t>
            </a:r>
            <a:br>
              <a:rPr lang="en-US" sz="4200" dirty="0"/>
            </a:br>
            <a:r>
              <a:rPr lang="en-US" sz="4200" dirty="0"/>
              <a:t>problem. Singles rate </a:t>
            </a:r>
            <a:br>
              <a:rPr lang="en-US" sz="4200" dirty="0"/>
            </a:br>
            <a:r>
              <a:rPr lang="en-US" sz="4200" dirty="0"/>
              <a:t>good for machine </a:t>
            </a:r>
            <a:br>
              <a:rPr lang="en-US" sz="4200" dirty="0"/>
            </a:br>
            <a:r>
              <a:rPr lang="en-US" sz="4200" dirty="0" err="1"/>
              <a:t>optimisation</a:t>
            </a:r>
            <a:endParaRPr lang="en-US" sz="42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9FFC3AE-26B4-09E8-8606-1BEF98D9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t="5882" r="6061" b="8824"/>
          <a:stretch>
            <a:fillRect/>
          </a:stretch>
        </p:blipFill>
        <p:spPr bwMode="auto">
          <a:xfrm>
            <a:off x="5156083" y="940310"/>
            <a:ext cx="69342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8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50" y="-2169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Experimentation at HALHF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1061966"/>
            <a:ext cx="10729604" cy="5651525"/>
          </a:xfrm>
        </p:spPr>
        <p:txBody>
          <a:bodyPr>
            <a:normAutofit/>
          </a:bodyPr>
          <a:lstStyle/>
          <a:p>
            <a:r>
              <a:rPr lang="en-US" sz="4200" dirty="0"/>
              <a:t>Preliminary study </a:t>
            </a:r>
            <a:br>
              <a:rPr lang="en-US" sz="4200" dirty="0"/>
            </a:br>
            <a:r>
              <a:rPr lang="en-US" sz="4200" dirty="0"/>
              <a:t>(M. Berggren, </a:t>
            </a:r>
          </a:p>
          <a:p>
            <a:pPr marL="0" indent="0">
              <a:buNone/>
            </a:pPr>
            <a:r>
              <a:rPr lang="en-US" sz="4200" dirty="0"/>
              <a:t>  A. </a:t>
            </a:r>
            <a:r>
              <a:rPr lang="en-US" sz="4200" dirty="0" err="1"/>
              <a:t>Laudrain</a:t>
            </a:r>
            <a:r>
              <a:rPr lang="en-US" sz="4200" dirty="0"/>
              <a:t>(DESY)) </a:t>
            </a:r>
          </a:p>
          <a:p>
            <a:pPr marL="0" indent="0">
              <a:buNone/>
            </a:pPr>
            <a:r>
              <a:rPr lang="en-US" sz="4200" dirty="0"/>
              <a:t>  with long ILD barrel: </a:t>
            </a:r>
          </a:p>
          <a:p>
            <a:pPr marL="0" indent="0">
              <a:buNone/>
            </a:pPr>
            <a:r>
              <a:rPr lang="en-US" sz="4200" dirty="0"/>
              <a:t>  ~ 20% degradation</a:t>
            </a:r>
          </a:p>
          <a:p>
            <a:pPr marL="0" indent="0">
              <a:buNone/>
            </a:pPr>
            <a:r>
              <a:rPr lang="en-US" sz="4200" dirty="0"/>
              <a:t>  of Higgs resolution.</a:t>
            </a:r>
          </a:p>
          <a:p>
            <a:r>
              <a:rPr lang="en-US" sz="4200" dirty="0"/>
              <a:t>“Proper” detector</a:t>
            </a:r>
          </a:p>
          <a:p>
            <a:pPr marL="0" indent="0">
              <a:buNone/>
            </a:pPr>
            <a:r>
              <a:rPr lang="en-US" sz="4200" dirty="0"/>
              <a:t>   design required.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ED59184-03D6-8DF4-3053-79CF6A95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348" y="938533"/>
            <a:ext cx="6615813" cy="55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>
          <a:xfrm>
            <a:off x="3868438" y="-66031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Outline of Talk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6BA4D-36C9-6602-A57C-5597CECB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0" y="6407335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E9FAC-D58B-E83C-4FA2-0404E0FB6976}"/>
              </a:ext>
            </a:extLst>
          </p:cNvPr>
          <p:cNvSpPr txBox="1"/>
          <p:nvPr/>
        </p:nvSpPr>
        <p:spPr>
          <a:xfrm>
            <a:off x="620486" y="1076970"/>
            <a:ext cx="10608032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Introduction to PWFA &amp; Motivation</a:t>
            </a:r>
          </a:p>
          <a:p>
            <a:endParaRPr lang="en-US" sz="4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The HALHF Concept</a:t>
            </a:r>
          </a:p>
          <a:p>
            <a:endParaRPr lang="en-US" sz="4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Upgrades to HALHF Infrastructure</a:t>
            </a:r>
          </a:p>
          <a:p>
            <a:endParaRPr lang="en-US" sz="4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Forward Look, Timeline &amp; Current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2272537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5" y="-2584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III: Upgrades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6F375AC-174D-4B5E-4603-9D9A0F7D5D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78" y="858436"/>
            <a:ext cx="5989983" cy="1534484"/>
          </a:xfrm>
          <a:prstGeom prst="rect">
            <a:avLst/>
          </a:prstGeom>
        </p:spPr>
      </p:pic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76BA2CA7-3FB2-1114-3F3E-63D39B93F9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807" y="4300777"/>
            <a:ext cx="7772400" cy="253499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70CA303-DD21-328E-8470-66DAEC1B1903}"/>
              </a:ext>
            </a:extLst>
          </p:cNvPr>
          <p:cNvGrpSpPr/>
          <p:nvPr/>
        </p:nvGrpSpPr>
        <p:grpSpPr>
          <a:xfrm>
            <a:off x="1484246" y="1277815"/>
            <a:ext cx="2577800" cy="694246"/>
            <a:chOff x="1484246" y="1277815"/>
            <a:chExt cx="2577800" cy="694246"/>
          </a:xfrm>
        </p:grpSpPr>
        <p:pic>
          <p:nvPicPr>
            <p:cNvPr id="9" name="Picture 8" descr="A diagram of a machine&#10;&#10;Description automatically generated">
              <a:extLst>
                <a:ext uri="{FF2B5EF4-FFF2-40B4-BE49-F238E27FC236}">
                  <a16:creationId xmlns:a16="http://schemas.microsoft.com/office/drawing/2014/main" id="{81268533-A1B3-DE8F-3F8D-66BC476C3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1484246" y="1354977"/>
              <a:ext cx="1892002" cy="617084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B9AEB5B-660E-DF34-6F6A-E99D3754A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8815" y="1277815"/>
              <a:ext cx="0" cy="1348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1024F29-E70F-D685-5F8B-BDDFFA44B37D}"/>
                </a:ext>
              </a:extLst>
            </p:cNvPr>
            <p:cNvCxnSpPr>
              <a:cxnSpLocks/>
            </p:cNvCxnSpPr>
            <p:nvPr/>
          </p:nvCxnSpPr>
          <p:spPr>
            <a:xfrm>
              <a:off x="1658815" y="1301448"/>
              <a:ext cx="2403231" cy="935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4" y="2320817"/>
            <a:ext cx="10729604" cy="2440370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prstClr val="black"/>
                </a:solidFill>
              </a:rPr>
              <a:t>Produce e</a:t>
            </a:r>
            <a:r>
              <a:rPr lang="en-US" sz="4200" baseline="30000" dirty="0">
                <a:solidFill>
                  <a:prstClr val="black"/>
                </a:solidFill>
              </a:rPr>
              <a:t>+</a:t>
            </a:r>
            <a:r>
              <a:rPr lang="en-US" sz="4200" dirty="0">
                <a:solidFill>
                  <a:prstClr val="black"/>
                </a:solidFill>
              </a:rPr>
              <a:t> polarization via ILC-like scheme - ideas exist for E(e</a:t>
            </a:r>
            <a:r>
              <a:rPr lang="en-US" sz="4200" baseline="30000" dirty="0">
                <a:solidFill>
                  <a:prstClr val="black"/>
                </a:solidFill>
              </a:rPr>
              <a:t>-</a:t>
            </a:r>
            <a:r>
              <a:rPr lang="en-US" sz="4200" dirty="0">
                <a:solidFill>
                  <a:prstClr val="black"/>
                </a:solidFill>
              </a:rPr>
              <a:t>) 500 GeV; wiggler probably longer and more expensive. Cost ~ 300 MILCU minus conventional source cost.</a:t>
            </a:r>
            <a:endParaRPr lang="en-US" dirty="0"/>
          </a:p>
          <a:p>
            <a:pPr lvl="4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Outline of Upgrade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905963"/>
            <a:ext cx="10729604" cy="5639452"/>
          </a:xfrm>
        </p:spPr>
        <p:txBody>
          <a:bodyPr>
            <a:normAutofit/>
          </a:bodyPr>
          <a:lstStyle/>
          <a:p>
            <a:r>
              <a:rPr lang="en-US" sz="4200" dirty="0"/>
              <a:t>Energy upgrade to ttbar (380 GeV).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31</a:t>
            </a:fld>
            <a:endParaRPr lang="en-US"/>
          </a:p>
        </p:txBody>
      </p:sp>
      <p:pic>
        <p:nvPicPr>
          <p:cNvPr id="14" name="Picture 13" descr="A diagram of a train track&#10;&#10;Description automatically generated">
            <a:extLst>
              <a:ext uri="{FF2B5EF4-FFF2-40B4-BE49-F238E27FC236}">
                <a16:creationId xmlns:a16="http://schemas.microsoft.com/office/drawing/2014/main" id="{A8704A68-4C89-AF28-9205-49B8C529E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2"/>
          <a:stretch/>
        </p:blipFill>
        <p:spPr>
          <a:xfrm>
            <a:off x="387350" y="1487156"/>
            <a:ext cx="11263016" cy="39540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1D6611-C441-9E00-2770-7C09C7B7892F}"/>
              </a:ext>
            </a:extLst>
          </p:cNvPr>
          <p:cNvSpPr/>
          <p:nvPr/>
        </p:nvSpPr>
        <p:spPr>
          <a:xfrm>
            <a:off x="1378226" y="3827695"/>
            <a:ext cx="9621078" cy="1470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C01A07-DF6D-7EE6-BBFB-8E938BFA6FB6}"/>
              </a:ext>
            </a:extLst>
          </p:cNvPr>
          <p:cNvSpPr txBox="1"/>
          <p:nvPr/>
        </p:nvSpPr>
        <p:spPr>
          <a:xfrm>
            <a:off x="276953" y="4605489"/>
            <a:ext cx="12087325" cy="1716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47.5 GeV positrons / 760 GeV electrons(same # of stages, same boost)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+130 m PWFA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r>
              <a:rPr lang="en-US" sz="3600" noProof="0" dirty="0">
                <a:solidFill>
                  <a:prstClr val="black"/>
                </a:solidFill>
              </a:rPr>
              <a:t>; </a:t>
            </a:r>
            <a:r>
              <a:rPr lang="en-US" sz="3600" dirty="0">
                <a:solidFill>
                  <a:prstClr val="black"/>
                </a:solidFill>
              </a:rPr>
              <a:t>Added cost ~23%; &gt;~25% more power.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Outline of Upgrade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905963"/>
            <a:ext cx="10729604" cy="5639452"/>
          </a:xfrm>
        </p:spPr>
        <p:txBody>
          <a:bodyPr>
            <a:normAutofit/>
          </a:bodyPr>
          <a:lstStyle/>
          <a:p>
            <a:r>
              <a:rPr lang="en-US" sz="4200" dirty="0"/>
              <a:t>Energy upgrade to Higgs self-coupling, </a:t>
            </a:r>
            <a:r>
              <a:rPr lang="en-US" sz="4200" dirty="0" err="1"/>
              <a:t>ttH</a:t>
            </a:r>
            <a:r>
              <a:rPr lang="en-US" sz="4200" dirty="0"/>
              <a:t> Yukawa (550 GeV).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C01A07-DF6D-7EE6-BBFB-8E938BFA6FB6}"/>
              </a:ext>
            </a:extLst>
          </p:cNvPr>
          <p:cNvSpPr txBox="1"/>
          <p:nvPr/>
        </p:nvSpPr>
        <p:spPr>
          <a:xfrm>
            <a:off x="389241" y="2286360"/>
            <a:ext cx="11835534" cy="346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68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.5 GeV positrons / 1.1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 electrons(same # of stages, same boost,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plasma cell length increased to 11m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RF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than doubled in length – 2.75 km;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+254 m PWFA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Roughly 48% increase in cost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cf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Higgs factory; power increases by 90 MW to 190 MW.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2-IP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899011"/>
            <a:ext cx="4913519" cy="5527189"/>
          </a:xfrm>
        </p:spPr>
        <p:txBody>
          <a:bodyPr>
            <a:normAutofit fontScale="77500" lnSpcReduction="20000"/>
          </a:bodyPr>
          <a:lstStyle/>
          <a:p>
            <a:r>
              <a:rPr lang="en-US" sz="4200" dirty="0"/>
              <a:t>Unlike circular machines, in LCs, extra IPs just share </a:t>
            </a:r>
            <a:r>
              <a:rPr lang="en-US" sz="4400" dirty="0">
                <a:latin typeface="Lucida Blackletter" pitchFamily="2" charset="77"/>
              </a:rPr>
              <a:t>L</a:t>
            </a:r>
            <a:r>
              <a:rPr lang="en-US" sz="4200" dirty="0"/>
              <a:t>. CLIC has only 1 detector; ILC has 2 “oscillating” ones. </a:t>
            </a:r>
          </a:p>
          <a:p>
            <a:r>
              <a:rPr lang="en-US" sz="4200" dirty="0"/>
              <a:t>HALHF can either share </a:t>
            </a:r>
            <a:r>
              <a:rPr lang="en-US" sz="4400" dirty="0">
                <a:latin typeface="Lucida Blackletter" pitchFamily="2" charset="77"/>
              </a:rPr>
              <a:t>L</a:t>
            </a:r>
            <a:r>
              <a:rPr lang="en-US" sz="4200" dirty="0"/>
              <a:t> or double it – with an extra </a:t>
            </a:r>
            <a:r>
              <a:rPr lang="en-US" sz="4200" dirty="0" err="1"/>
              <a:t>linac</a:t>
            </a:r>
            <a:r>
              <a:rPr lang="en-US" sz="4200" dirty="0"/>
              <a:t>!</a:t>
            </a:r>
          </a:p>
          <a:p>
            <a:r>
              <a:rPr lang="en-US" sz="4200" dirty="0"/>
              <a:t>Cost: T-shape: larger footprint - 250 MILCU; 2linac - 690 MILCU</a:t>
            </a:r>
          </a:p>
          <a:p>
            <a:r>
              <a:rPr lang="en-US" sz="4200" dirty="0"/>
              <a:t>Running costs @ Higgs: T-shape: same; 2linac – 150 MW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8019D-308B-E617-86DE-33FFCF5E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50" y="1183799"/>
            <a:ext cx="5143500" cy="4699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ECFBEFD-6098-D1CC-64EE-82350DB741C5}"/>
              </a:ext>
            </a:extLst>
          </p:cNvPr>
          <p:cNvSpPr/>
          <p:nvPr/>
        </p:nvSpPr>
        <p:spPr>
          <a:xfrm>
            <a:off x="6489700" y="4279900"/>
            <a:ext cx="165100" cy="165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27AA4F-BE88-A280-D59C-D33DC6E4E268}"/>
              </a:ext>
            </a:extLst>
          </p:cNvPr>
          <p:cNvSpPr/>
          <p:nvPr/>
        </p:nvSpPr>
        <p:spPr>
          <a:xfrm rot="5045319">
            <a:off x="9321800" y="4292600"/>
            <a:ext cx="165100" cy="165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A7AC57-BDAF-A9AB-9011-CA85D039AD33}"/>
              </a:ext>
            </a:extLst>
          </p:cNvPr>
          <p:cNvSpPr/>
          <p:nvPr/>
        </p:nvSpPr>
        <p:spPr>
          <a:xfrm>
            <a:off x="6502400" y="5537200"/>
            <a:ext cx="165100" cy="165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738A2F-4510-33A9-AF73-F8F53B282692}"/>
              </a:ext>
            </a:extLst>
          </p:cNvPr>
          <p:cNvSpPr/>
          <p:nvPr/>
        </p:nvSpPr>
        <p:spPr>
          <a:xfrm rot="5045319">
            <a:off x="9321800" y="5549900"/>
            <a:ext cx="165100" cy="165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Outline of Upgrade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905963"/>
            <a:ext cx="10729604" cy="5639452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Symbol" pitchFamily="2" charset="2"/>
              </a:rPr>
              <a:t>gg</a:t>
            </a:r>
            <a:r>
              <a:rPr lang="en-US" sz="4200" dirty="0"/>
              <a:t>.</a:t>
            </a:r>
          </a:p>
          <a:p>
            <a:pPr marL="0" indent="0">
              <a:buNone/>
            </a:pPr>
            <a:endParaRPr lang="en-US" sz="4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603C1069-6382-4308-D4A3-FF53D9EF2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5" y="1117539"/>
            <a:ext cx="8626868" cy="1536640"/>
          </a:xfrm>
          <a:prstGeom prst="rect">
            <a:avLst/>
          </a:prstGeom>
        </p:spPr>
      </p:pic>
      <p:pic>
        <p:nvPicPr>
          <p:cNvPr id="9" name="Picture 8" descr="A diagram of a laser&#10;&#10;Description automatically generated">
            <a:extLst>
              <a:ext uri="{FF2B5EF4-FFF2-40B4-BE49-F238E27FC236}">
                <a16:creationId xmlns:a16="http://schemas.microsoft.com/office/drawing/2014/main" id="{FBB79CC1-F25A-7D01-F41E-90177AE21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422" y="2664931"/>
            <a:ext cx="7772400" cy="388048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96DD945-0CA8-8508-99B7-FA9817662189}"/>
              </a:ext>
            </a:extLst>
          </p:cNvPr>
          <p:cNvSpPr/>
          <p:nvPr/>
        </p:nvSpPr>
        <p:spPr>
          <a:xfrm>
            <a:off x="3376246" y="2029767"/>
            <a:ext cx="1125416" cy="45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21ED73-11BD-9255-A72D-64AC32CDBC13}"/>
              </a:ext>
            </a:extLst>
          </p:cNvPr>
          <p:cNvSpPr/>
          <p:nvPr/>
        </p:nvSpPr>
        <p:spPr>
          <a:xfrm>
            <a:off x="7909739" y="2041495"/>
            <a:ext cx="1125416" cy="45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7557BF-E191-6EFB-3243-42B2C14294D9}"/>
              </a:ext>
            </a:extLst>
          </p:cNvPr>
          <p:cNvSpPr/>
          <p:nvPr/>
        </p:nvSpPr>
        <p:spPr>
          <a:xfrm>
            <a:off x="4091351" y="3950676"/>
            <a:ext cx="1125416" cy="45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199903-B3CE-608D-64F8-FD84B8FFCFA7}"/>
              </a:ext>
            </a:extLst>
          </p:cNvPr>
          <p:cNvSpPr/>
          <p:nvPr/>
        </p:nvSpPr>
        <p:spPr>
          <a:xfrm>
            <a:off x="8212856" y="3972447"/>
            <a:ext cx="1125416" cy="45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9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Outline of Upgrade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905963"/>
            <a:ext cx="10729604" cy="5639452"/>
          </a:xfrm>
        </p:spPr>
        <p:txBody>
          <a:bodyPr>
            <a:normAutofit/>
          </a:bodyPr>
          <a:lstStyle/>
          <a:p>
            <a:r>
              <a:rPr lang="en-US" sz="4200" dirty="0"/>
              <a:t>Multi-</a:t>
            </a:r>
            <a:r>
              <a:rPr lang="en-US" sz="4200" dirty="0" err="1"/>
              <a:t>TeV</a:t>
            </a:r>
            <a:endParaRPr lang="en-US" sz="4200" dirty="0"/>
          </a:p>
          <a:p>
            <a:r>
              <a:rPr lang="en-US" sz="4200" dirty="0"/>
              <a:t>Requires solution of positron </a:t>
            </a:r>
            <a:br>
              <a:rPr lang="en-US" sz="4200" dirty="0"/>
            </a:br>
            <a:r>
              <a:rPr lang="en-US" sz="4200" dirty="0"/>
              <a:t>acceleration in plasma</a:t>
            </a:r>
          </a:p>
          <a:p>
            <a:pPr marL="0" indent="0">
              <a:buNone/>
            </a:pPr>
            <a:endParaRPr lang="en-US" sz="4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714EA1-9AA9-1D1D-2D34-0EA16C44AB7B}"/>
              </a:ext>
            </a:extLst>
          </p:cNvPr>
          <p:cNvGrpSpPr/>
          <p:nvPr/>
        </p:nvGrpSpPr>
        <p:grpSpPr>
          <a:xfrm>
            <a:off x="1631198" y="3976735"/>
            <a:ext cx="9164969" cy="1632488"/>
            <a:chOff x="2627243" y="2621460"/>
            <a:chExt cx="9164969" cy="1632488"/>
          </a:xfrm>
        </p:grpSpPr>
        <p:pic>
          <p:nvPicPr>
            <p:cNvPr id="8" name="Picture 7" descr="A diagram of a machine&#10;&#10;Description automatically generated">
              <a:extLst>
                <a:ext uri="{FF2B5EF4-FFF2-40B4-BE49-F238E27FC236}">
                  <a16:creationId xmlns:a16="http://schemas.microsoft.com/office/drawing/2014/main" id="{C1E0F7CF-2323-006B-06C7-6075D3255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7243" y="2621460"/>
              <a:ext cx="9164969" cy="163248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6D3452-3CFC-91A0-FA1C-3856212FF0FF}"/>
                </a:ext>
              </a:extLst>
            </p:cNvPr>
            <p:cNvSpPr/>
            <p:nvPr/>
          </p:nvSpPr>
          <p:spPr>
            <a:xfrm>
              <a:off x="6758609" y="3737113"/>
              <a:ext cx="1073426" cy="503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Multi-</a:t>
              </a:r>
              <a:r>
                <a:rPr lang="en-US" sz="1400" dirty="0" err="1">
                  <a:solidFill>
                    <a:srgbClr val="FF0000"/>
                  </a:solidFill>
                </a:rPr>
                <a:t>TeV</a:t>
              </a:r>
              <a:endParaRPr lang="en-US" sz="14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400" dirty="0" err="1">
                  <a:solidFill>
                    <a:srgbClr val="FF0000"/>
                  </a:solidFill>
                </a:rPr>
                <a:t>e</a:t>
              </a:r>
              <a:r>
                <a:rPr lang="en-US" sz="1400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sz="1400" dirty="0" err="1">
                  <a:solidFill>
                    <a:srgbClr val="FF0000"/>
                  </a:solidFill>
                </a:rPr>
                <a:t>e</a:t>
              </a:r>
              <a:r>
                <a:rPr lang="en-US" sz="1400" baseline="30000" dirty="0">
                  <a:solidFill>
                    <a:srgbClr val="FF0000"/>
                  </a:solidFill>
                </a:rPr>
                <a:t>- </a:t>
              </a:r>
              <a:r>
                <a:rPr lang="en-US" sz="1400" dirty="0">
                  <a:solidFill>
                    <a:srgbClr val="FF0000"/>
                  </a:solidFill>
                </a:rPr>
                <a:t>IP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15900B-8BF1-25DF-8935-FCCB752DA467}"/>
                </a:ext>
              </a:extLst>
            </p:cNvPr>
            <p:cNvSpPr txBox="1"/>
            <p:nvPr/>
          </p:nvSpPr>
          <p:spPr>
            <a:xfrm>
              <a:off x="6029736" y="3578091"/>
              <a:ext cx="5890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30000" dirty="0"/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CAF81D-D2AF-37F9-41A4-DEEDD09465F1}"/>
                </a:ext>
              </a:extLst>
            </p:cNvPr>
            <p:cNvSpPr txBox="1"/>
            <p:nvPr/>
          </p:nvSpPr>
          <p:spPr>
            <a:xfrm>
              <a:off x="8176593" y="3578086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r>
                <a:rPr lang="en-US" sz="2400" baseline="30000" dirty="0"/>
                <a:t>-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2A3F6C3-F881-97E0-190B-DEFB37C4F373}"/>
                </a:ext>
              </a:extLst>
            </p:cNvPr>
            <p:cNvSpPr/>
            <p:nvPr/>
          </p:nvSpPr>
          <p:spPr>
            <a:xfrm>
              <a:off x="4272215" y="3588937"/>
              <a:ext cx="1125416" cy="459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E45413-258F-DE99-791D-3A581EC3E135}"/>
                </a:ext>
              </a:extLst>
            </p:cNvPr>
            <p:cNvSpPr/>
            <p:nvPr/>
          </p:nvSpPr>
          <p:spPr>
            <a:xfrm>
              <a:off x="9125584" y="3598985"/>
              <a:ext cx="1125416" cy="459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🪄 Magic Wand Emoji">
            <a:extLst>
              <a:ext uri="{FF2B5EF4-FFF2-40B4-BE49-F238E27FC236}">
                <a16:creationId xmlns:a16="http://schemas.microsoft.com/office/drawing/2014/main" id="{DE6CFA59-3286-88AD-AFA2-91CFFFA2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59" y="1014580"/>
            <a:ext cx="2588591" cy="25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0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Upgrade 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6D3452-3CFC-91A0-FA1C-3856212FF0FF}"/>
              </a:ext>
            </a:extLst>
          </p:cNvPr>
          <p:cNvSpPr/>
          <p:nvPr/>
        </p:nvSpPr>
        <p:spPr>
          <a:xfrm>
            <a:off x="6758609" y="3737113"/>
            <a:ext cx="1073426" cy="50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able with numbers and text&#10;&#10;Description automatically generated">
            <a:extLst>
              <a:ext uri="{FF2B5EF4-FFF2-40B4-BE49-F238E27FC236}">
                <a16:creationId xmlns:a16="http://schemas.microsoft.com/office/drawing/2014/main" id="{30B56B86-2A5C-A402-14F2-173E7E45B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799"/>
            <a:ext cx="12081751" cy="451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99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IV: R&amp;D Required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37</a:t>
            </a:fld>
            <a:endParaRPr lang="en-US" dirty="0"/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594F70D-98F6-23AE-D3C9-A948B83E8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037" y="1000124"/>
            <a:ext cx="9387994" cy="5337175"/>
          </a:xfrm>
        </p:spPr>
      </p:pic>
    </p:spTree>
    <p:extLst>
      <p:ext uri="{BB962C8B-B14F-4D97-AF65-F5344CB8AC3E}">
        <p14:creationId xmlns:p14="http://schemas.microsoft.com/office/powerpoint/2010/main" val="3596974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R&amp;D Required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F9621B3B-A152-917D-9ED5-E1361231D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69" y="1253330"/>
            <a:ext cx="10153250" cy="5103020"/>
          </a:xfrm>
        </p:spPr>
      </p:pic>
    </p:spTree>
    <p:extLst>
      <p:ext uri="{BB962C8B-B14F-4D97-AF65-F5344CB8AC3E}">
        <p14:creationId xmlns:p14="http://schemas.microsoft.com/office/powerpoint/2010/main" val="4098098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Path to construction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39</a:t>
            </a:fld>
            <a:endParaRPr lang="en-US" dirty="0"/>
          </a:p>
        </p:txBody>
      </p:sp>
      <p:pic>
        <p:nvPicPr>
          <p:cNvPr id="11" name="Picture 10" descr="A diagram of a diagram of a person&#10;&#10;Description automatically generated with medium confidence">
            <a:extLst>
              <a:ext uri="{FF2B5EF4-FFF2-40B4-BE49-F238E27FC236}">
                <a16:creationId xmlns:a16="http://schemas.microsoft.com/office/drawing/2014/main" id="{7BD2A7F9-A560-1FEE-2E2C-38A5CAD611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1676400"/>
            <a:ext cx="11353800" cy="470123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C5A7837-C6C1-E065-3C6C-DEAD1D62B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A1CBAE-3260-B3E3-FBFB-E973EB6175D7}"/>
              </a:ext>
            </a:extLst>
          </p:cNvPr>
          <p:cNvSpPr/>
          <p:nvPr/>
        </p:nvSpPr>
        <p:spPr>
          <a:xfrm>
            <a:off x="5867400" y="1524000"/>
            <a:ext cx="2095500" cy="26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B334BFA-0B16-B442-4C4A-99014064571D}"/>
              </a:ext>
            </a:extLst>
          </p:cNvPr>
          <p:cNvSpPr txBox="1">
            <a:spLocks/>
          </p:cNvSpPr>
          <p:nvPr/>
        </p:nvSpPr>
        <p:spPr>
          <a:xfrm>
            <a:off x="168965" y="976874"/>
            <a:ext cx="12175435" cy="797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/>
              <a:t>“Valley of death” in performance goal requires decoupled strategy.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48636" y="6485709"/>
            <a:ext cx="48892" cy="126628"/>
          </a:xfrm>
        </p:spPr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688" y="-99392"/>
            <a:ext cx="6481606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I: Plasma Wave Acceleration</a:t>
            </a:r>
          </a:p>
        </p:txBody>
      </p:sp>
      <p:sp>
        <p:nvSpPr>
          <p:cNvPr id="7" name="Shape 18"/>
          <p:cNvSpPr/>
          <p:nvPr/>
        </p:nvSpPr>
        <p:spPr>
          <a:xfrm>
            <a:off x="1740750" y="747682"/>
            <a:ext cx="7818873" cy="150"/>
          </a:xfrm>
          <a:prstGeom prst="line">
            <a:avLst/>
          </a:prstGeom>
          <a:ln w="12700">
            <a:solidFill>
              <a:srgbClr val="9B9B9B"/>
            </a:solidFill>
            <a:miter lim="400000"/>
          </a:ln>
        </p:spPr>
        <p:txBody>
          <a:bodyPr lIns="0" tIns="0" rIns="0" bIns="0" anchor="ctr"/>
          <a:lstStyle/>
          <a:p>
            <a:pPr defTabSz="21099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025434"/>
            <a:ext cx="4535855" cy="4202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00AEAC-D647-8D4D-F547-608A6E9AD335}"/>
              </a:ext>
            </a:extLst>
          </p:cNvPr>
          <p:cNvSpPr txBox="1"/>
          <p:nvPr/>
        </p:nvSpPr>
        <p:spPr>
          <a:xfrm>
            <a:off x="2122592" y="5301209"/>
            <a:ext cx="2830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Wake Excitation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146CE-CFC4-FF00-E204-F696E318C0C4}"/>
              </a:ext>
            </a:extLst>
          </p:cNvPr>
          <p:cNvGrpSpPr/>
          <p:nvPr/>
        </p:nvGrpSpPr>
        <p:grpSpPr>
          <a:xfrm>
            <a:off x="6139234" y="1025435"/>
            <a:ext cx="4528767" cy="4860549"/>
            <a:chOff x="4615233" y="1025434"/>
            <a:chExt cx="4528767" cy="48605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5233" y="1025434"/>
              <a:ext cx="4528767" cy="42028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72780F-524C-DEC7-9A6A-3A1FECF39CBD}"/>
                </a:ext>
              </a:extLst>
            </p:cNvPr>
            <p:cNvSpPr txBox="1"/>
            <p:nvPr/>
          </p:nvSpPr>
          <p:spPr>
            <a:xfrm>
              <a:off x="4921841" y="5301208"/>
              <a:ext cx="36020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Particle Acceleration</a:t>
              </a: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F067BFA-B296-5ECB-89D3-F4F2779A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" y="6429774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025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Path to construction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40</a:t>
            </a:fld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DA8814B-7113-39A6-F650-9EAE6186D1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923158"/>
            <a:ext cx="10515600" cy="53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4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Path to construction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A1EA72F-EB15-78D6-F534-5E3EA4B8DA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44" y="950560"/>
            <a:ext cx="10783956" cy="54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22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Path to construction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42</a:t>
            </a:fld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459DB16-DB82-B5F5-34D8-87CBEF074E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890004"/>
            <a:ext cx="10693400" cy="54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06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Long Journey Ahead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43</a:t>
            </a:fld>
            <a:endParaRPr lang="en-US" dirty="0"/>
          </a:p>
        </p:txBody>
      </p:sp>
      <p:pic>
        <p:nvPicPr>
          <p:cNvPr id="9" name="Content Placeholder 8" descr="A graph with red and green arrows&#10;&#10;Description automatically generated">
            <a:extLst>
              <a:ext uri="{FF2B5EF4-FFF2-40B4-BE49-F238E27FC236}">
                <a16:creationId xmlns:a16="http://schemas.microsoft.com/office/drawing/2014/main" id="{CF600D17-0E31-6AC2-4909-5DD2C7AB0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4966"/>
            <a:ext cx="4945910" cy="4775068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383F36-660B-546E-FC01-7C6FC52885C2}"/>
              </a:ext>
            </a:extLst>
          </p:cNvPr>
          <p:cNvGrpSpPr/>
          <p:nvPr/>
        </p:nvGrpSpPr>
        <p:grpSpPr>
          <a:xfrm>
            <a:off x="4945910" y="770984"/>
            <a:ext cx="7092280" cy="4588660"/>
            <a:chOff x="4945910" y="939800"/>
            <a:chExt cx="7092280" cy="45886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44F43F-55FD-EDE1-A9C5-B92D79847448}"/>
                </a:ext>
              </a:extLst>
            </p:cNvPr>
            <p:cNvSpPr txBox="1"/>
            <p:nvPr/>
          </p:nvSpPr>
          <p:spPr>
            <a:xfrm>
              <a:off x="5994400" y="939800"/>
              <a:ext cx="4410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FLASHForward@DESY</a:t>
              </a:r>
              <a:r>
                <a:rPr lang="en-US" sz="2800" dirty="0"/>
                <a:t> results</a:t>
              </a:r>
            </a:p>
          </p:txBody>
        </p:sp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FACEECD5-4D23-9DAF-21B5-DF80EF0B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5910" y="1732468"/>
              <a:ext cx="7092280" cy="379599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339C5-C9D2-0763-5730-ECB5F3A4E3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776" y="3589525"/>
            <a:ext cx="6206380" cy="2949387"/>
          </a:xfrm>
          <a:prstGeom prst="rect">
            <a:avLst/>
          </a:prstGeom>
        </p:spPr>
      </p:pic>
      <p:pic>
        <p:nvPicPr>
          <p:cNvPr id="18" name="Picture 17" descr="A picture containing monitor, indoor&#10;&#10;Description automatically generated">
            <a:extLst>
              <a:ext uri="{FF2B5EF4-FFF2-40B4-BE49-F238E27FC236}">
                <a16:creationId xmlns:a16="http://schemas.microsoft.com/office/drawing/2014/main" id="{7F8BF6C7-60E8-BF30-5734-635A1D3F20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115" y="4407893"/>
            <a:ext cx="6448041" cy="14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4"/>
          <p:cNvSpPr/>
          <p:nvPr/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228031-3D3F-23EC-C8E2-F944FD5FB7EE}"/>
              </a:ext>
            </a:extLst>
          </p:cNvPr>
          <p:cNvSpPr/>
          <p:nvPr/>
        </p:nvSpPr>
        <p:spPr>
          <a:xfrm>
            <a:off x="11038002" y="2451258"/>
            <a:ext cx="330562" cy="330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FF84C9-5D03-820E-456D-6E40C98A74C5}"/>
              </a:ext>
            </a:extLst>
          </p:cNvPr>
          <p:cNvSpPr/>
          <p:nvPr/>
        </p:nvSpPr>
        <p:spPr>
          <a:xfrm>
            <a:off x="8206966" y="1704987"/>
            <a:ext cx="330562" cy="330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9" name="CustomShape 10">
            <a:extLst>
              <a:ext uri="{FF2B5EF4-FFF2-40B4-BE49-F238E27FC236}">
                <a16:creationId xmlns:a16="http://schemas.microsoft.com/office/drawing/2014/main" id="{4E7A1421-84D5-F0C4-B183-5762918BB272}"/>
              </a:ext>
            </a:extLst>
          </p:cNvPr>
          <p:cNvSpPr/>
          <p:nvPr/>
        </p:nvSpPr>
        <p:spPr>
          <a:xfrm>
            <a:off x="6884304" y="6319309"/>
            <a:ext cx="5307696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b">
            <a:spAutoFit/>
          </a:bodyPr>
          <a:lstStyle/>
          <a:p>
            <a:r>
              <a:rPr lang="en-US" sz="1200" spc="-1" dirty="0">
                <a:solidFill>
                  <a:srgbClr val="808080"/>
                </a:solidFill>
                <a:latin typeface="Arial"/>
                <a:ea typeface="DejaVu Sans"/>
              </a:rPr>
              <a:t>Diagram and image courtesy: F. Pena, J. </a:t>
            </a:r>
            <a:r>
              <a:rPr lang="en-US" sz="1200" spc="-1" dirty="0" err="1">
                <a:solidFill>
                  <a:srgbClr val="808080"/>
                </a:solidFill>
                <a:latin typeface="Arial"/>
                <a:ea typeface="DejaVu Sans"/>
              </a:rPr>
              <a:t>Beinortaitė</a:t>
            </a:r>
            <a:endParaRPr lang="en-US" sz="1200" spc="-1" dirty="0">
              <a:solidFill>
                <a:srgbClr val="808080"/>
              </a:solidFill>
              <a:latin typeface="Arial"/>
              <a:ea typeface="DejaVu Sans"/>
            </a:endParaRPr>
          </a:p>
          <a:p>
            <a:r>
              <a:rPr lang="en-US" sz="1200" b="0" strike="noStrike" spc="-1" dirty="0">
                <a:solidFill>
                  <a:srgbClr val="808080"/>
                </a:solidFill>
                <a:latin typeface="Arial"/>
                <a:ea typeface="DejaVu Sans"/>
              </a:rPr>
              <a:t>[1] R. D’Arcy, BF, et al., Nature </a:t>
            </a:r>
            <a:r>
              <a:rPr lang="en-US" sz="1200" b="1" strike="noStrike" spc="-1" dirty="0">
                <a:solidFill>
                  <a:srgbClr val="808080"/>
                </a:solidFill>
                <a:latin typeface="Arial"/>
                <a:ea typeface="DejaVu Sans"/>
              </a:rPr>
              <a:t>603</a:t>
            </a:r>
            <a:r>
              <a:rPr lang="en-US" sz="1200" b="0" strike="noStrike" spc="-1" dirty="0">
                <a:solidFill>
                  <a:srgbClr val="808080"/>
                </a:solidFill>
                <a:latin typeface="Arial"/>
                <a:ea typeface="DejaVu Sans"/>
              </a:rPr>
              <a:t>, 58-62 (2022)</a:t>
            </a:r>
          </a:p>
        </p:txBody>
      </p:sp>
      <p:sp>
        <p:nvSpPr>
          <p:cNvPr id="4" name="TextShape 3">
            <a:extLst>
              <a:ext uri="{FF2B5EF4-FFF2-40B4-BE49-F238E27FC236}">
                <a16:creationId xmlns:a16="http://schemas.microsoft.com/office/drawing/2014/main" id="{A057658E-7ABA-344A-4B8E-0319FAAF4B6F}"/>
              </a:ext>
            </a:extLst>
          </p:cNvPr>
          <p:cNvSpPr txBox="1"/>
          <p:nvPr/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E368FA-F5EC-B3F3-A3F9-E8F736932FD4}"/>
              </a:ext>
            </a:extLst>
          </p:cNvPr>
          <p:cNvGrpSpPr/>
          <p:nvPr/>
        </p:nvGrpSpPr>
        <p:grpSpPr>
          <a:xfrm>
            <a:off x="8325753" y="3297398"/>
            <a:ext cx="3213610" cy="2283200"/>
            <a:chOff x="8325753" y="3297399"/>
            <a:chExt cx="3213610" cy="2283200"/>
          </a:xfrm>
        </p:grpSpPr>
        <p:grpSp>
          <p:nvGrpSpPr>
            <p:cNvPr id="18" name="Gruppieren 5">
              <a:extLst>
                <a:ext uri="{FF2B5EF4-FFF2-40B4-BE49-F238E27FC236}">
                  <a16:creationId xmlns:a16="http://schemas.microsoft.com/office/drawing/2014/main" id="{E3433AE5-B653-ED0C-6F37-76EA91427D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44644" y="3297399"/>
              <a:ext cx="2394719" cy="2283200"/>
              <a:chOff x="7335517" y="3694245"/>
              <a:chExt cx="2072852" cy="1976322"/>
            </a:xfrm>
          </p:grpSpPr>
          <p:pic>
            <p:nvPicPr>
              <p:cNvPr id="28" name="Picture 31">
                <a:extLst>
                  <a:ext uri="{FF2B5EF4-FFF2-40B4-BE49-F238E27FC236}">
                    <a16:creationId xmlns:a16="http://schemas.microsoft.com/office/drawing/2014/main" id="{CE44B936-36EA-3CF1-DF1E-75712C10C0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24193" y="3694245"/>
                <a:ext cx="1584176" cy="1976321"/>
              </a:xfrm>
              <a:prstGeom prst="rect">
                <a:avLst/>
              </a:prstGeom>
            </p:spPr>
          </p:pic>
          <p:pic>
            <p:nvPicPr>
              <p:cNvPr id="29" name="Picture 31">
                <a:extLst>
                  <a:ext uri="{FF2B5EF4-FFF2-40B4-BE49-F238E27FC236}">
                    <a16:creationId xmlns:a16="http://schemas.microsoft.com/office/drawing/2014/main" id="{EA2023D4-5066-BFD2-8EBF-FF108BF199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35517" y="3694246"/>
                <a:ext cx="488676" cy="1976321"/>
              </a:xfrm>
              <a:prstGeom prst="rect">
                <a:avLst/>
              </a:prstGeom>
            </p:spPr>
          </p:pic>
        </p:grpSp>
        <p:cxnSp>
          <p:nvCxnSpPr>
            <p:cNvPr id="24" name="Gerade Verbindung mit Pfeil 18">
              <a:extLst>
                <a:ext uri="{FF2B5EF4-FFF2-40B4-BE49-F238E27FC236}">
                  <a16:creationId xmlns:a16="http://schemas.microsoft.com/office/drawing/2014/main" id="{0D6B7A5C-3F6D-C886-8973-D8D830299F78}"/>
                </a:ext>
              </a:extLst>
            </p:cNvPr>
            <p:cNvCxnSpPr>
              <a:cxnSpLocks/>
            </p:cNvCxnSpPr>
            <p:nvPr/>
          </p:nvCxnSpPr>
          <p:spPr>
            <a:xfrm>
              <a:off x="9235036" y="3839774"/>
              <a:ext cx="900000" cy="0"/>
            </a:xfrm>
            <a:prstGeom prst="straightConnector1">
              <a:avLst/>
            </a:prstGeom>
            <a:ln w="31750">
              <a:solidFill>
                <a:srgbClr val="78A7D6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1">
              <a:extLst>
                <a:ext uri="{FF2B5EF4-FFF2-40B4-BE49-F238E27FC236}">
                  <a16:creationId xmlns:a16="http://schemas.microsoft.com/office/drawing/2014/main" id="{4451A264-26F1-AEFF-E4A9-2F58FE473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5036" y="4834412"/>
              <a:ext cx="900000" cy="0"/>
            </a:xfrm>
            <a:prstGeom prst="straightConnector1">
              <a:avLst/>
            </a:prstGeom>
            <a:ln w="31750">
              <a:solidFill>
                <a:srgbClr val="FFD190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0">
              <a:extLst>
                <a:ext uri="{FF2B5EF4-FFF2-40B4-BE49-F238E27FC236}">
                  <a16:creationId xmlns:a16="http://schemas.microsoft.com/office/drawing/2014/main" id="{6704D4C5-EF9A-887D-7CBB-9CEFD97C29D4}"/>
                </a:ext>
              </a:extLst>
            </p:cNvPr>
            <p:cNvSpPr txBox="1"/>
            <p:nvPr/>
          </p:nvSpPr>
          <p:spPr>
            <a:xfrm>
              <a:off x="8325753" y="3547386"/>
              <a:ext cx="927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Trailing bunch</a:t>
              </a:r>
              <a:endParaRPr lang="de-DE" sz="1600" dirty="0" err="1"/>
            </a:p>
          </p:txBody>
        </p:sp>
        <p:sp>
          <p:nvSpPr>
            <p:cNvPr id="27" name="Textfeld 23">
              <a:extLst>
                <a:ext uri="{FF2B5EF4-FFF2-40B4-BE49-F238E27FC236}">
                  <a16:creationId xmlns:a16="http://schemas.microsoft.com/office/drawing/2014/main" id="{DCBA95B8-E24B-6A57-1CC8-A1E28E736F82}"/>
                </a:ext>
              </a:extLst>
            </p:cNvPr>
            <p:cNvSpPr txBox="1"/>
            <p:nvPr/>
          </p:nvSpPr>
          <p:spPr>
            <a:xfrm>
              <a:off x="8424031" y="4680770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Driver</a:t>
              </a:r>
              <a:endParaRPr lang="de-DE" sz="1600" dirty="0" err="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9C56BE-6A8C-27A9-7DF4-98AB72AFADF5}"/>
              </a:ext>
            </a:extLst>
          </p:cNvPr>
          <p:cNvGrpSpPr/>
          <p:nvPr/>
        </p:nvGrpSpPr>
        <p:grpSpPr>
          <a:xfrm>
            <a:off x="507767" y="3004893"/>
            <a:ext cx="6164297" cy="3358133"/>
            <a:chOff x="507767" y="3145568"/>
            <a:chExt cx="6164297" cy="3358133"/>
          </a:xfrm>
        </p:grpSpPr>
        <p:grpSp>
          <p:nvGrpSpPr>
            <p:cNvPr id="12" name="Gruppieren 16">
              <a:extLst>
                <a:ext uri="{FF2B5EF4-FFF2-40B4-BE49-F238E27FC236}">
                  <a16:creationId xmlns:a16="http://schemas.microsoft.com/office/drawing/2014/main" id="{32A92EBA-2012-86BD-8DBB-9402D32FD069}"/>
                </a:ext>
              </a:extLst>
            </p:cNvPr>
            <p:cNvGrpSpPr/>
            <p:nvPr/>
          </p:nvGrpSpPr>
          <p:grpSpPr>
            <a:xfrm>
              <a:off x="507767" y="3145568"/>
              <a:ext cx="6164297" cy="3358133"/>
              <a:chOff x="263352" y="3030667"/>
              <a:chExt cx="6164297" cy="335813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51A1048-5CC5-4201-DED4-92E3F89243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021"/>
              <a:stretch/>
            </p:blipFill>
            <p:spPr>
              <a:xfrm>
                <a:off x="263352" y="3311625"/>
                <a:ext cx="6164297" cy="258062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94C6E1B-5B73-8106-11E7-D561E22E9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7200" y="5752566"/>
                <a:ext cx="5421600" cy="628762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A817586-CA2A-7866-7E87-095F0C135706}"/>
                  </a:ext>
                </a:extLst>
              </p:cNvPr>
              <p:cNvSpPr/>
              <p:nvPr/>
            </p:nvSpPr>
            <p:spPr>
              <a:xfrm>
                <a:off x="263352" y="3030667"/>
                <a:ext cx="356955" cy="54216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AE60BA5-A56D-1D05-4194-213DED066AA2}"/>
                  </a:ext>
                </a:extLst>
              </p:cNvPr>
              <p:cNvSpPr/>
              <p:nvPr/>
            </p:nvSpPr>
            <p:spPr>
              <a:xfrm>
                <a:off x="271221" y="5846639"/>
                <a:ext cx="356955" cy="54216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133187-B3C4-6556-E324-7C8FCDD4D3DD}"/>
                  </a:ext>
                </a:extLst>
              </p:cNvPr>
              <p:cNvSpPr txBox="1"/>
              <p:nvPr/>
            </p:nvSpPr>
            <p:spPr>
              <a:xfrm>
                <a:off x="5554704" y="3055775"/>
                <a:ext cx="864096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spc="-1" dirty="0">
                    <a:solidFill>
                      <a:srgbClr val="F18F1F"/>
                    </a:solidFill>
                    <a:latin typeface="Arial"/>
                    <a:sym typeface="Helvetica Neue Light"/>
                  </a:rPr>
                  <a:t>63 ns</a:t>
                </a:r>
                <a:endParaRPr lang="en-GB" b="1" spc="-1" dirty="0">
                  <a:solidFill>
                    <a:srgbClr val="F18F1F"/>
                  </a:solidFill>
                  <a:latin typeface="Arial"/>
                  <a:sym typeface="Helvetica Neue Light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183F5BB-AFCC-C015-B150-62CF3E11DAE2}"/>
                </a:ext>
              </a:extLst>
            </p:cNvPr>
            <p:cNvCxnSpPr/>
            <p:nvPr/>
          </p:nvCxnSpPr>
          <p:spPr>
            <a:xfrm flipV="1">
              <a:off x="6132212" y="3520226"/>
              <a:ext cx="0" cy="2414155"/>
            </a:xfrm>
            <a:prstGeom prst="line">
              <a:avLst/>
            </a:prstGeom>
            <a:ln w="57150">
              <a:solidFill>
                <a:srgbClr val="F18F1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7" name="TextBox 416">
            <a:extLst>
              <a:ext uri="{FF2B5EF4-FFF2-40B4-BE49-F238E27FC236}">
                <a16:creationId xmlns:a16="http://schemas.microsoft.com/office/drawing/2014/main" id="{50D3A71C-10BE-1663-BBD2-47657FBCDEB6}"/>
              </a:ext>
            </a:extLst>
          </p:cNvPr>
          <p:cNvSpPr txBox="1"/>
          <p:nvPr/>
        </p:nvSpPr>
        <p:spPr>
          <a:xfrm>
            <a:off x="9205803" y="5518772"/>
            <a:ext cx="264457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sym typeface="Helvetica Neue Light"/>
              </a:rPr>
              <a:t>Accelerated bunch on the energy spectrometer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FillTx/>
              <a:sym typeface="Helvetica Neue Light"/>
            </a:endParaRPr>
          </a:p>
        </p:txBody>
      </p:sp>
      <p:sp>
        <p:nvSpPr>
          <p:cNvPr id="418" name="CustomShape 2">
            <a:extLst>
              <a:ext uri="{FF2B5EF4-FFF2-40B4-BE49-F238E27FC236}">
                <a16:creationId xmlns:a16="http://schemas.microsoft.com/office/drawing/2014/main" id="{8C95F8A1-A449-6265-8BBB-A70F0721B8EC}"/>
              </a:ext>
            </a:extLst>
          </p:cNvPr>
          <p:cNvSpPr/>
          <p:nvPr/>
        </p:nvSpPr>
        <p:spPr>
          <a:xfrm>
            <a:off x="407880" y="2289186"/>
            <a:ext cx="7072420" cy="4710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61800" indent="-361080">
              <a:lnSpc>
                <a:spcPct val="110000"/>
              </a:lnSpc>
              <a:spcAft>
                <a:spcPts val="1199"/>
              </a:spcAft>
              <a:buClr>
                <a:srgbClr val="F18F1F"/>
              </a:buClr>
              <a:buFont typeface="Arial"/>
              <a:buChar char="˃"/>
              <a:tabLst>
                <a:tab pos="361800" algn="l"/>
              </a:tabLst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2A3761-A54E-BCF3-2DEE-C0F454BEF136}"/>
              </a:ext>
            </a:extLst>
          </p:cNvPr>
          <p:cNvGrpSpPr/>
          <p:nvPr/>
        </p:nvGrpSpPr>
        <p:grpSpPr>
          <a:xfrm>
            <a:off x="542078" y="1229181"/>
            <a:ext cx="5496945" cy="1595015"/>
            <a:chOff x="4467472" y="2220320"/>
            <a:chExt cx="7021684" cy="2037439"/>
          </a:xfrm>
        </p:grpSpPr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id="{A49D2F1E-278F-D4BA-3FDB-1097EC37A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472" y="2220320"/>
              <a:ext cx="7021684" cy="751480"/>
            </a:xfrm>
            <a:prstGeom prst="rect">
              <a:avLst/>
            </a:prstGeom>
          </p:spPr>
        </p:pic>
        <p:pic>
          <p:nvPicPr>
            <p:cNvPr id="20" name="Picture 34">
              <a:extLst>
                <a:ext uri="{FF2B5EF4-FFF2-40B4-BE49-F238E27FC236}">
                  <a16:creationId xmlns:a16="http://schemas.microsoft.com/office/drawing/2014/main" id="{5F8AFD5F-24D4-6643-7652-09E3A97E1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19"/>
            <a:stretch/>
          </p:blipFill>
          <p:spPr>
            <a:xfrm>
              <a:off x="4467472" y="2949951"/>
              <a:ext cx="7021684" cy="1307808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86B05-5B7E-A966-DE0E-32FBEFBBAA3A}"/>
              </a:ext>
            </a:extLst>
          </p:cNvPr>
          <p:cNvSpPr txBox="1">
            <a:spLocks/>
          </p:cNvSpPr>
          <p:nvPr/>
        </p:nvSpPr>
        <p:spPr>
          <a:xfrm>
            <a:off x="838200" y="-909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0000"/>
                </a:solidFill>
              </a:rPr>
              <a:t>Rate limits in Plasma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D11308EA-5188-73F0-311E-F77B0C037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233" y="1217133"/>
            <a:ext cx="611071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b="1" dirty="0">
                <a:solidFill>
                  <a:srgbClr val="FF0000"/>
                </a:solidFill>
                <a:latin typeface="+mj-lt"/>
              </a:rPr>
              <a:t>Demonstrates &gt;10 MHz repetition </a:t>
            </a:r>
          </a:p>
          <a:p>
            <a:r>
              <a:rPr lang="en-GB" sz="3200" b="1" dirty="0">
                <a:solidFill>
                  <a:srgbClr val="FF0000"/>
                </a:solidFill>
                <a:latin typeface="+mj-lt"/>
              </a:rPr>
              <a:t>Rate in </a:t>
            </a:r>
            <a:r>
              <a:rPr lang="en-GB" sz="3200" b="1" dirty="0" err="1">
                <a:solidFill>
                  <a:srgbClr val="FF0000"/>
                </a:solidFill>
                <a:latin typeface="+mj-lt"/>
              </a:rPr>
              <a:t>Ar</a:t>
            </a:r>
            <a:r>
              <a:rPr lang="en-GB" sz="3200" b="1" dirty="0">
                <a:solidFill>
                  <a:srgbClr val="FF0000"/>
                </a:solidFill>
                <a:latin typeface="+mj-lt"/>
              </a:rPr>
              <a:t> – lighter gases faster. </a:t>
            </a:r>
          </a:p>
          <a:p>
            <a:pPr marL="514350" indent="-514350">
              <a:buAutoNum type="alphaLcParenR"/>
            </a:pPr>
            <a:endParaRPr lang="en-GB" sz="2800" dirty="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02164-54C9-2FCF-F301-1E8B82D1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204" y="6368663"/>
            <a:ext cx="4114800" cy="365125"/>
          </a:xfrm>
        </p:spPr>
        <p:txBody>
          <a:bodyPr/>
          <a:lstStyle/>
          <a:p>
            <a:r>
              <a:rPr lang="en-US" sz="1200" dirty="0"/>
              <a:t>B. Foster, LLR 04/24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AB7B70E-63AE-2B19-3D07-30D31C21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7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4"/>
          <p:cNvSpPr/>
          <p:nvPr/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228031-3D3F-23EC-C8E2-F944FD5FB7EE}"/>
              </a:ext>
            </a:extLst>
          </p:cNvPr>
          <p:cNvSpPr/>
          <p:nvPr/>
        </p:nvSpPr>
        <p:spPr>
          <a:xfrm>
            <a:off x="11038002" y="2451258"/>
            <a:ext cx="330562" cy="330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FF84C9-5D03-820E-456D-6E40C98A74C5}"/>
              </a:ext>
            </a:extLst>
          </p:cNvPr>
          <p:cNvSpPr/>
          <p:nvPr/>
        </p:nvSpPr>
        <p:spPr>
          <a:xfrm>
            <a:off x="8206966" y="1704987"/>
            <a:ext cx="330562" cy="33056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" name="TextShape 3">
            <a:extLst>
              <a:ext uri="{FF2B5EF4-FFF2-40B4-BE49-F238E27FC236}">
                <a16:creationId xmlns:a16="http://schemas.microsoft.com/office/drawing/2014/main" id="{A057658E-7ABA-344A-4B8E-0319FAAF4B6F}"/>
              </a:ext>
            </a:extLst>
          </p:cNvPr>
          <p:cNvSpPr txBox="1"/>
          <p:nvPr/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CustomShape 2">
            <a:extLst>
              <a:ext uri="{FF2B5EF4-FFF2-40B4-BE49-F238E27FC236}">
                <a16:creationId xmlns:a16="http://schemas.microsoft.com/office/drawing/2014/main" id="{8C95F8A1-A449-6265-8BBB-A70F0721B8EC}"/>
              </a:ext>
            </a:extLst>
          </p:cNvPr>
          <p:cNvSpPr/>
          <p:nvPr/>
        </p:nvSpPr>
        <p:spPr>
          <a:xfrm>
            <a:off x="407880" y="2289186"/>
            <a:ext cx="7072420" cy="4710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61800" indent="-361080">
              <a:lnSpc>
                <a:spcPct val="110000"/>
              </a:lnSpc>
              <a:spcAft>
                <a:spcPts val="1199"/>
              </a:spcAft>
              <a:buClr>
                <a:srgbClr val="F18F1F"/>
              </a:buClr>
              <a:buFont typeface="Arial"/>
              <a:buChar char="˃"/>
              <a:tabLst>
                <a:tab pos="361800" algn="l"/>
              </a:tabLst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86B05-5B7E-A966-DE0E-32FBEFBBAA3A}"/>
              </a:ext>
            </a:extLst>
          </p:cNvPr>
          <p:cNvSpPr txBox="1">
            <a:spLocks/>
          </p:cNvSpPr>
          <p:nvPr/>
        </p:nvSpPr>
        <p:spPr>
          <a:xfrm>
            <a:off x="838200" y="-909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0000"/>
                </a:solidFill>
              </a:rPr>
              <a:t>Plasma Progress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02164-54C9-2FCF-F301-1E8B82D1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697" y="6371425"/>
            <a:ext cx="4114800" cy="365125"/>
          </a:xfrm>
        </p:spPr>
        <p:txBody>
          <a:bodyPr/>
          <a:lstStyle/>
          <a:p>
            <a:r>
              <a:rPr lang="en-US" sz="1200" dirty="0"/>
              <a:t>B. Foster, LLR 04/24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AB7B70E-63AE-2B19-3D07-30D31C21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45</a:t>
            </a:fld>
            <a:endParaRPr lang="en-US"/>
          </a:p>
        </p:txBody>
      </p:sp>
      <p:pic>
        <p:nvPicPr>
          <p:cNvPr id="30" name="Picture 29" descr="A close-up of a graph&#10;&#10;Description automatically generated">
            <a:extLst>
              <a:ext uri="{FF2B5EF4-FFF2-40B4-BE49-F238E27FC236}">
                <a16:creationId xmlns:a16="http://schemas.microsoft.com/office/drawing/2014/main" id="{A8CB0B76-35BA-F63E-3499-FC773F35B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46" y="1033371"/>
            <a:ext cx="10900491" cy="5335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454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875819"/>
            <a:ext cx="5168347" cy="5639452"/>
          </a:xfrm>
        </p:spPr>
        <p:txBody>
          <a:bodyPr>
            <a:normAutofit/>
          </a:bodyPr>
          <a:lstStyle/>
          <a:p>
            <a:r>
              <a:rPr lang="en-US" sz="4200" dirty="0"/>
              <a:t>HALHF Collaboration </a:t>
            </a:r>
            <a:br>
              <a:rPr lang="en-US" sz="4200" dirty="0"/>
            </a:br>
            <a:r>
              <a:rPr lang="en-US" sz="4200" dirty="0"/>
              <a:t>“kick-off” meeting </a:t>
            </a:r>
            <a:br>
              <a:rPr lang="en-US" sz="4200" dirty="0"/>
            </a:br>
            <a:r>
              <a:rPr lang="en-US" sz="4200" dirty="0"/>
              <a:t>@ DESY 23/10/23. </a:t>
            </a:r>
            <a:br>
              <a:rPr lang="en-US" sz="4200" dirty="0"/>
            </a:br>
            <a:r>
              <a:rPr lang="en-US" sz="4200" dirty="0"/>
              <a:t>Attendance ~ 50.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A screenshot of a calendar&#10;&#10;Description automatically generated">
            <a:extLst>
              <a:ext uri="{FF2B5EF4-FFF2-40B4-BE49-F238E27FC236}">
                <a16:creationId xmlns:a16="http://schemas.microsoft.com/office/drawing/2014/main" id="{5400B522-3E6D-3816-8B7E-2865E27A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5" y="3240857"/>
            <a:ext cx="3602803" cy="34314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810F3D-3E86-E266-06F6-7BA955417B52}"/>
              </a:ext>
            </a:extLst>
          </p:cNvPr>
          <p:cNvGrpSpPr/>
          <p:nvPr/>
        </p:nvGrpSpPr>
        <p:grpSpPr>
          <a:xfrm>
            <a:off x="5599049" y="935455"/>
            <a:ext cx="6407421" cy="5639452"/>
            <a:chOff x="5599049" y="869195"/>
            <a:chExt cx="6407421" cy="5639452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9DBA4D4-D318-2C2E-23D4-A23DB7096E38}"/>
                </a:ext>
              </a:extLst>
            </p:cNvPr>
            <p:cNvSpPr txBox="1">
              <a:spLocks/>
            </p:cNvSpPr>
            <p:nvPr/>
          </p:nvSpPr>
          <p:spPr>
            <a:xfrm>
              <a:off x="5599049" y="869195"/>
              <a:ext cx="6407421" cy="56394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dirty="0"/>
                <a:t>HALHF Workshop </a:t>
              </a:r>
              <a:br>
                <a:rPr lang="en-US" sz="4200" dirty="0"/>
              </a:br>
              <a:r>
                <a:rPr lang="en-US" sz="4200" dirty="0"/>
                <a:t>@ Oslo 4-5/4/24. </a:t>
              </a:r>
              <a:br>
                <a:rPr lang="en-US" sz="4200" dirty="0"/>
              </a:br>
              <a:r>
                <a:rPr lang="en-US" sz="4200" dirty="0"/>
                <a:t>Attendance ~ 30 </a:t>
              </a:r>
              <a:r>
                <a:rPr lang="en-US" sz="2000" dirty="0"/>
                <a:t>(</a:t>
              </a:r>
              <a:r>
                <a:rPr lang="en-US" sz="2400" dirty="0"/>
                <a:t>physical+ Zoom).</a:t>
              </a:r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pPr marL="0" indent="0">
                <a:buNone/>
              </a:pPr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pPr marL="0" indent="0">
                <a:buNone/>
              </a:pPr>
              <a:endParaRPr lang="en-US" sz="1800" dirty="0"/>
            </a:p>
            <a:p>
              <a:pPr marL="0" indent="0">
                <a:buNone/>
              </a:pPr>
              <a:endParaRPr lang="en-US" sz="1800" dirty="0"/>
            </a:p>
            <a:p>
              <a:pPr marL="0" indent="0">
                <a:buNone/>
              </a:pPr>
              <a:r>
                <a:rPr lang="en-US" sz="1800" dirty="0"/>
                <a:t>https://</a:t>
              </a:r>
              <a:r>
                <a:rPr lang="en-US" sz="1800" dirty="0" err="1"/>
                <a:t>indico.cern.ch</a:t>
              </a:r>
              <a:r>
                <a:rPr lang="en-US" sz="1800" dirty="0"/>
                <a:t>/event/1370201/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  <a:p>
              <a:endParaRPr lang="en-US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F5AB88D-9204-9FC4-3CE6-E6F2BFEC1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704" y="2424963"/>
              <a:ext cx="5536096" cy="3689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68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Selected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9" y="1036587"/>
            <a:ext cx="10729604" cy="563945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B51700"/>
                </a:solidFill>
                <a:effectLst/>
                <a:latin typeface="Helvetica" pitchFamily="2" charset="0"/>
              </a:rPr>
              <a:t>PWFA arm:</a:t>
            </a:r>
            <a:endParaRPr lang="en-GB" sz="2800" dirty="0">
              <a:latin typeface="Helvetica" pitchFamily="2" charset="0"/>
            </a:endParaRPr>
          </a:p>
          <a:p>
            <a:pPr lvl="1"/>
            <a:r>
              <a:rPr lang="en-GB" sz="2800" dirty="0">
                <a:latin typeface="Helvetica" pitchFamily="2" charset="0"/>
              </a:rPr>
              <a:t>Flat beams (essential to get required </a:t>
            </a:r>
            <a:r>
              <a:rPr lang="en-GB" sz="2800" dirty="0" err="1">
                <a:latin typeface="Helvetica" pitchFamily="2" charset="0"/>
              </a:rPr>
              <a:t>lumi</a:t>
            </a:r>
            <a:r>
              <a:rPr lang="en-GB" sz="2800" dirty="0">
                <a:latin typeface="Helvetica" pitchFamily="2" charset="0"/>
              </a:rPr>
              <a:t> at IP while minimising </a:t>
            </a:r>
            <a:r>
              <a:rPr lang="en-GB" sz="2800" dirty="0" err="1">
                <a:latin typeface="Helvetica" pitchFamily="2" charset="0"/>
              </a:rPr>
              <a:t>beamsstrahlung</a:t>
            </a:r>
            <a:r>
              <a:rPr lang="en-GB" sz="2800" dirty="0">
                <a:latin typeface="Helvetica" pitchFamily="2" charset="0"/>
              </a:rPr>
              <a:t>)</a:t>
            </a:r>
          </a:p>
          <a:p>
            <a:pPr lvl="2"/>
            <a:r>
              <a:rPr lang="en-GB" sz="2400" dirty="0">
                <a:effectLst/>
                <a:latin typeface="Helvetica" pitchFamily="2" charset="0"/>
              </a:rPr>
              <a:t>“</a:t>
            </a:r>
            <a:r>
              <a:rPr lang="en-GB" sz="24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Resonant emittance mixing of flat beams in plasma accelerators</a:t>
            </a:r>
            <a:r>
              <a:rPr lang="en-GB" sz="24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</a:rPr>
              <a:t>”</a:t>
            </a:r>
          </a:p>
          <a:p>
            <a:pPr marL="914400" lvl="2" indent="0">
              <a:buNone/>
            </a:pPr>
            <a:r>
              <a:rPr lang="en-GB" sz="2400" dirty="0">
                <a:effectLst/>
                <a:latin typeface="Helvetica" pitchFamily="2" charset="0"/>
              </a:rPr>
              <a:t>  S. </a:t>
            </a:r>
            <a:r>
              <a:rPr lang="en-GB" sz="2400" dirty="0" err="1">
                <a:effectLst/>
                <a:latin typeface="Helvetica" pitchFamily="2" charset="0"/>
              </a:rPr>
              <a:t>Diederichs</a:t>
            </a:r>
            <a:r>
              <a:rPr lang="en-GB" sz="2400" dirty="0">
                <a:effectLst/>
                <a:latin typeface="Helvetica" pitchFamily="2" charset="0"/>
              </a:rPr>
              <a:t> et al., </a:t>
            </a:r>
            <a:r>
              <a:rPr lang="en-GB" sz="2000" dirty="0">
                <a:effectLst/>
                <a:latin typeface="Helvetica" pitchFamily="2" charset="0"/>
              </a:rPr>
              <a:t>arXiv:2403:05871 </a:t>
            </a:r>
          </a:p>
          <a:p>
            <a:pPr lvl="2"/>
            <a:r>
              <a:rPr lang="en-GB" sz="2400" dirty="0">
                <a:latin typeface="Helvetica" pitchFamily="2" charset="0"/>
              </a:rPr>
              <a:t>Issue: when ion motion present,</a:t>
            </a:r>
            <a:br>
              <a:rPr lang="en-GB" sz="2400" dirty="0">
                <a:latin typeface="Helvetica" pitchFamily="2" charset="0"/>
              </a:rPr>
            </a:br>
            <a:r>
              <a:rPr lang="en-GB" sz="2400" dirty="0">
                <a:latin typeface="Helvetica" pitchFamily="2" charset="0"/>
              </a:rPr>
              <a:t>non-linear focusing mixes planes</a:t>
            </a:r>
          </a:p>
          <a:p>
            <a:pPr lvl="2"/>
            <a:r>
              <a:rPr lang="en-GB" sz="2400" dirty="0">
                <a:effectLst/>
                <a:latin typeface="Helvetica" pitchFamily="2" charset="0"/>
              </a:rPr>
              <a:t>=&gt; Flat beams don’t stay flat</a:t>
            </a:r>
          </a:p>
          <a:p>
            <a:pPr lvl="2"/>
            <a:r>
              <a:rPr lang="en-GB" sz="2400" dirty="0">
                <a:latin typeface="Helvetica" pitchFamily="2" charset="0"/>
              </a:rPr>
              <a:t>Possible solution: flat drive beams</a:t>
            </a:r>
          </a:p>
          <a:p>
            <a:pPr lvl="2"/>
            <a:r>
              <a:rPr lang="en-GB" sz="2400" dirty="0">
                <a:latin typeface="Helvetica" pitchFamily="2" charset="0"/>
              </a:rPr>
              <a:t>Seems to work – but need to </a:t>
            </a:r>
            <a:br>
              <a:rPr lang="en-GB" sz="2400" dirty="0">
                <a:latin typeface="Helvetica" pitchFamily="2" charset="0"/>
              </a:rPr>
            </a:br>
            <a:r>
              <a:rPr lang="en-GB" sz="2400" dirty="0">
                <a:latin typeface="Helvetica" pitchFamily="2" charset="0"/>
              </a:rPr>
              <a:t>evaluate ion-motion from witness</a:t>
            </a:r>
            <a:br>
              <a:rPr lang="en-GB" sz="2400" dirty="0">
                <a:latin typeface="Helvetica" pitchFamily="2" charset="0"/>
              </a:rPr>
            </a:br>
            <a:r>
              <a:rPr lang="en-GB" sz="2400" dirty="0">
                <a:latin typeface="Helvetica" pitchFamily="2" charset="0"/>
              </a:rPr>
              <a:t>beam </a:t>
            </a:r>
            <a:endParaRPr lang="en-GB" sz="2400" dirty="0">
              <a:effectLst/>
              <a:latin typeface="Helvetica" pitchFamily="2" charset="0"/>
            </a:endParaRPr>
          </a:p>
          <a:p>
            <a:pPr marL="914400" lvl="2" indent="0">
              <a:buNone/>
            </a:pPr>
            <a:r>
              <a:rPr lang="en-GB" sz="2400" dirty="0">
                <a:effectLst/>
                <a:latin typeface="Helvetica" pitchFamily="2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47</a:t>
            </a:fld>
            <a:endParaRPr lang="en-US"/>
          </a:p>
        </p:txBody>
      </p:sp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D2644A1-8786-3B72-B34E-9A4DAA25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487272" y="2939280"/>
            <a:ext cx="5280662" cy="36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86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Parameter </a:t>
            </a:r>
            <a:r>
              <a:rPr lang="en-US" sz="5400" b="1" dirty="0" err="1">
                <a:solidFill>
                  <a:srgbClr val="FF0000"/>
                </a:solidFill>
              </a:rPr>
              <a:t>Optimisation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9" y="864310"/>
            <a:ext cx="10729604" cy="6450891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>
                <a:effectLst/>
                <a:latin typeface="Helvetica" pitchFamily="2" charset="0"/>
              </a:rPr>
              <a:t>A “simple” cost model utilising Bayesian optimisation: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effectLst/>
                <a:latin typeface="Helvetica" pitchFamily="2" charset="0"/>
              </a:rPr>
              <a:t>Need to implement sufficient complexity for all parameters to have high-cost extrema: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effectLst/>
                <a:latin typeface="Helvetica" pitchFamily="2" charset="0"/>
              </a:rPr>
              <a:t>Example: </a:t>
            </a:r>
          </a:p>
          <a:p>
            <a:pPr lvl="1"/>
            <a:r>
              <a:rPr lang="en-GB" sz="2200" dirty="0">
                <a:effectLst/>
                <a:latin typeface="Helvetica" pitchFamily="2" charset="0"/>
              </a:rPr>
              <a:t>Low rep. rate — long runtime = high cost of constant-power overheads</a:t>
            </a:r>
          </a:p>
          <a:p>
            <a:pPr lvl="1"/>
            <a:r>
              <a:rPr lang="en-GB" sz="2200" dirty="0">
                <a:effectLst/>
                <a:latin typeface="Helvetica" pitchFamily="2" charset="0"/>
              </a:rPr>
              <a:t>High rep. rate — high peak power = high cost of power infrastructure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effectLst/>
                <a:latin typeface="Helvetica" pitchFamily="2" charset="0"/>
              </a:rPr>
              <a:t>Currently implemented (analytic only, no simulation):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solidFill>
                  <a:srgbClr val="000000"/>
                </a:solidFill>
                <a:effectLst/>
                <a:latin typeface="Helvetica" pitchFamily="2" charset="0"/>
              </a:rPr>
              <a:t>RF </a:t>
            </a:r>
            <a:r>
              <a:rPr lang="en-GB" sz="2600" dirty="0" err="1">
                <a:solidFill>
                  <a:srgbClr val="000000"/>
                </a:solidFill>
                <a:effectLst/>
                <a:latin typeface="Helvetica" pitchFamily="2" charset="0"/>
              </a:rPr>
              <a:t>linacs</a:t>
            </a:r>
            <a:r>
              <a:rPr lang="en-GB" sz="2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2600" dirty="0">
                <a:solidFill>
                  <a:srgbClr val="939393"/>
                </a:solidFill>
                <a:effectLst/>
                <a:latin typeface="Helvetica" pitchFamily="2" charset="0"/>
              </a:rPr>
              <a:t>(voltage limited by power and BDR, efficiency based on filling time/cooling)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solidFill>
                  <a:srgbClr val="000000"/>
                </a:solidFill>
                <a:effectLst/>
                <a:latin typeface="Helvetica" pitchFamily="2" charset="0"/>
              </a:rPr>
              <a:t>Damping rings </a:t>
            </a:r>
            <a:r>
              <a:rPr lang="en-GB" sz="2600" dirty="0">
                <a:solidFill>
                  <a:srgbClr val="939393"/>
                </a:solidFill>
                <a:effectLst/>
                <a:latin typeface="Helvetica" pitchFamily="2" charset="0"/>
              </a:rPr>
              <a:t>(radius based on bunch-train length, damping-time limits, rep rate)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solidFill>
                  <a:srgbClr val="000000"/>
                </a:solidFill>
                <a:effectLst/>
                <a:latin typeface="Helvetica" pitchFamily="2" charset="0"/>
              </a:rPr>
              <a:t>Plasma </a:t>
            </a:r>
            <a:r>
              <a:rPr lang="en-GB" sz="2600" dirty="0" err="1">
                <a:solidFill>
                  <a:srgbClr val="000000"/>
                </a:solidFill>
                <a:effectLst/>
                <a:latin typeface="Helvetica" pitchFamily="2" charset="0"/>
              </a:rPr>
              <a:t>linac</a:t>
            </a:r>
            <a:r>
              <a:rPr lang="en-GB" sz="2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2600" dirty="0">
                <a:solidFill>
                  <a:srgbClr val="939393"/>
                </a:solidFill>
                <a:effectLst/>
                <a:latin typeface="Helvetica" pitchFamily="2" charset="0"/>
              </a:rPr>
              <a:t>(lengths and efficiencies, but not yet effect on emittance)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effectLst/>
                <a:latin typeface="Helvetica" pitchFamily="2" charset="0"/>
              </a:rPr>
              <a:t>PWFA emittance growth due to instabilities </a:t>
            </a:r>
            <a:r>
              <a:rPr lang="en-GB" sz="2600" dirty="0">
                <a:solidFill>
                  <a:srgbClr val="939393"/>
                </a:solidFill>
                <a:effectLst/>
                <a:latin typeface="Helvetica" pitchFamily="2" charset="0"/>
              </a:rPr>
              <a:t>(model by Lebedev et al.)</a:t>
            </a:r>
            <a:endParaRPr lang="en-GB" sz="2600" dirty="0">
              <a:effectLst/>
              <a:latin typeface="Helvetica" pitchFamily="2" charset="0"/>
            </a:endParaRP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effectLst/>
                <a:latin typeface="Helvetica" pitchFamily="2" charset="0"/>
              </a:rPr>
              <a:t>+ turnarounds, BDS, tunnels, power infrastructure, general overheads, dumps</a:t>
            </a:r>
          </a:p>
          <a:p>
            <a:pPr lvl="2"/>
            <a:endParaRPr lang="en-GB" sz="2400" dirty="0">
              <a:effectLst/>
              <a:latin typeface="Helvetica" pitchFamily="2" charset="0"/>
            </a:endParaRPr>
          </a:p>
          <a:p>
            <a:pPr marL="914400" lvl="2" indent="0">
              <a:buNone/>
            </a:pPr>
            <a:r>
              <a:rPr lang="en-GB" sz="2400" dirty="0">
                <a:effectLst/>
                <a:latin typeface="Helvetica" pitchFamily="2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50598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61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7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Parameter </a:t>
            </a:r>
            <a:r>
              <a:rPr lang="en-US" sz="5400" b="1" dirty="0" err="1">
                <a:solidFill>
                  <a:srgbClr val="FF0000"/>
                </a:solidFill>
              </a:rPr>
              <a:t>Optimisation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9" y="784798"/>
            <a:ext cx="10729604" cy="7338785"/>
          </a:xfrm>
        </p:spPr>
        <p:txBody>
          <a:bodyPr>
            <a:normAutofit lnSpcReduction="10000"/>
          </a:bodyPr>
          <a:lstStyle/>
          <a:p>
            <a:r>
              <a:rPr lang="en-GB" sz="2600" dirty="0">
                <a:effectLst/>
                <a:latin typeface="Helvetica" pitchFamily="2" charset="0"/>
              </a:rPr>
              <a:t>Very much work in progress</a:t>
            </a: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solidFill>
                  <a:srgbClr val="D59A56"/>
                </a:solidFill>
                <a:latin typeface="Helvetica" pitchFamily="2" charset="0"/>
              </a:rPr>
              <a:t>However, clear conclusion that reducing plasma density from original baseline of 7*10</a:t>
            </a:r>
            <a:r>
              <a:rPr lang="en-GB" sz="2600" baseline="30000" dirty="0">
                <a:solidFill>
                  <a:srgbClr val="D59A56"/>
                </a:solidFill>
                <a:latin typeface="Helvetica" pitchFamily="2" charset="0"/>
              </a:rPr>
              <a:t>15</a:t>
            </a:r>
            <a:r>
              <a:rPr lang="en-GB" sz="2600" dirty="0">
                <a:solidFill>
                  <a:srgbClr val="D59A56"/>
                </a:solidFill>
                <a:latin typeface="Helvetica" pitchFamily="2" charset="0"/>
              </a:rPr>
              <a:t> is beneficial;</a:t>
            </a:r>
            <a:endParaRPr lang="en-GB" sz="2600" dirty="0">
              <a:effectLst/>
              <a:latin typeface="Helvetica" pitchFamily="2" charset="0"/>
            </a:endParaRPr>
          </a:p>
          <a:p>
            <a:r>
              <a:rPr lang="en-GB" sz="2600" dirty="0">
                <a:solidFill>
                  <a:srgbClr val="D59A56"/>
                </a:solidFill>
                <a:effectLst/>
                <a:latin typeface="Helvetica" pitchFamily="2" charset="0"/>
              </a:rPr>
              <a:t>&gt; </a:t>
            </a:r>
            <a:r>
              <a:rPr lang="en-GB" sz="2600" dirty="0">
                <a:effectLst/>
                <a:latin typeface="Helvetica" pitchFamily="2" charset="0"/>
              </a:rPr>
              <a:t>Downside: Lower density reduces the accelerating gradient</a:t>
            </a:r>
          </a:p>
          <a:p>
            <a:pPr lvl="1"/>
            <a:r>
              <a:rPr lang="en-GB" sz="2200" dirty="0">
                <a:effectLst/>
                <a:latin typeface="Helvetica" pitchFamily="2" charset="0"/>
              </a:rPr>
              <a:t>It turns out the gradient is not so crucial (a major lesson learnt from HALHF, though this will be less true at multi-</a:t>
            </a:r>
            <a:r>
              <a:rPr lang="en-GB" sz="2200" dirty="0" err="1">
                <a:effectLst/>
                <a:latin typeface="Helvetica" pitchFamily="2" charset="0"/>
              </a:rPr>
              <a:t>TeV</a:t>
            </a:r>
            <a:r>
              <a:rPr lang="en-GB" sz="2200" dirty="0">
                <a:effectLst/>
                <a:latin typeface="Helvetica" pitchFamily="2" charset="0"/>
              </a:rPr>
              <a:t>)</a:t>
            </a:r>
          </a:p>
          <a:p>
            <a:pPr lvl="1"/>
            <a:r>
              <a:rPr lang="en-GB" sz="2200" dirty="0">
                <a:effectLst/>
                <a:latin typeface="Helvetica" pitchFamily="2" charset="0"/>
              </a:rPr>
              <a:t>At ~2 GV/m, the PWFA arm is ~850 m (x2 longer ➞ interstage optics dominate)</a:t>
            </a:r>
          </a:p>
          <a:p>
            <a:r>
              <a:rPr lang="en-GB" sz="2600" dirty="0">
                <a:solidFill>
                  <a:schemeClr val="accent6"/>
                </a:solidFill>
                <a:effectLst/>
                <a:latin typeface="Helvetica" pitchFamily="2" charset="0"/>
              </a:rPr>
              <a:t>Upside: Everything else is easier</a:t>
            </a:r>
          </a:p>
          <a:p>
            <a:pPr lvl="1"/>
            <a:r>
              <a:rPr lang="en-GB" sz="2200" dirty="0">
                <a:solidFill>
                  <a:schemeClr val="accent6"/>
                </a:solidFill>
                <a:effectLst/>
                <a:latin typeface="Helvetica" pitchFamily="2" charset="0"/>
              </a:rPr>
              <a:t>The cell cooling requirements go down (scales as </a:t>
            </a:r>
            <a:r>
              <a:rPr lang="en-GB" sz="2200" dirty="0" err="1">
                <a:solidFill>
                  <a:schemeClr val="accent6"/>
                </a:solidFill>
                <a:effectLst/>
                <a:latin typeface="Helvetica" pitchFamily="2" charset="0"/>
              </a:rPr>
              <a:t>E</a:t>
            </a:r>
            <a:r>
              <a:rPr lang="en-GB" sz="2200" baseline="-25000" dirty="0" err="1">
                <a:solidFill>
                  <a:schemeClr val="accent6"/>
                </a:solidFill>
                <a:effectLst/>
                <a:latin typeface="Helvetica" pitchFamily="2" charset="0"/>
              </a:rPr>
              <a:t>z</a:t>
            </a:r>
            <a:r>
              <a:rPr lang="en-GB" sz="2200" dirty="0">
                <a:solidFill>
                  <a:schemeClr val="accent6"/>
                </a:solidFill>
                <a:effectLst/>
                <a:latin typeface="Helvetica" pitchFamily="2" charset="0"/>
              </a:rPr>
              <a:t>) from ~90 to ~30 kW/m (2*CLIC)</a:t>
            </a:r>
          </a:p>
          <a:p>
            <a:pPr lvl="1"/>
            <a:r>
              <a:rPr lang="en-GB" sz="2200" dirty="0">
                <a:solidFill>
                  <a:schemeClr val="accent6"/>
                </a:solidFill>
                <a:effectLst/>
                <a:latin typeface="Helvetica" pitchFamily="2" charset="0"/>
              </a:rPr>
              <a:t>Transverse instabilities are reduced (parameter/jitter studies required to quantify exactly)</a:t>
            </a:r>
          </a:p>
          <a:p>
            <a:pPr lvl="1"/>
            <a:r>
              <a:rPr lang="en-GB" sz="2200" dirty="0">
                <a:solidFill>
                  <a:schemeClr val="accent6"/>
                </a:solidFill>
                <a:effectLst/>
                <a:latin typeface="Helvetica" pitchFamily="2" charset="0"/>
              </a:rPr>
              <a:t>Ionisation potential of the beam is reduced (beam density goes down), which permits use of heavier gases like xenon (also desired for reduced ion motion)</a:t>
            </a:r>
          </a:p>
          <a:p>
            <a:pPr lvl="1"/>
            <a:r>
              <a:rPr lang="en-GB" sz="2200" dirty="0">
                <a:solidFill>
                  <a:schemeClr val="accent6"/>
                </a:solidFill>
                <a:effectLst/>
                <a:latin typeface="Helvetica" pitchFamily="2" charset="0"/>
              </a:rPr>
              <a:t>Matching, alignment, and synchronisation tolerances reduced (beta functions are larger)</a:t>
            </a:r>
          </a:p>
          <a:p>
            <a:pPr lvl="1"/>
            <a:r>
              <a:rPr lang="en-GB" sz="2200" dirty="0">
                <a:solidFill>
                  <a:schemeClr val="accent6"/>
                </a:solidFill>
                <a:effectLst/>
                <a:latin typeface="Helvetica" pitchFamily="2" charset="0"/>
              </a:rPr>
              <a:t>Bunches are longer, currents are lower (less compression/stretching required)</a:t>
            </a:r>
          </a:p>
          <a:p>
            <a:endParaRPr lang="en-GB" sz="2400" dirty="0">
              <a:effectLst/>
              <a:latin typeface="Helvetica" pitchFamily="2" charset="0"/>
            </a:endParaRPr>
          </a:p>
          <a:p>
            <a:pPr lvl="1"/>
            <a:endParaRPr lang="en-GB" sz="2000" dirty="0">
              <a:effectLst/>
              <a:latin typeface="Helvetica" pitchFamily="2" charset="0"/>
            </a:endParaRPr>
          </a:p>
          <a:p>
            <a:pPr marL="914400" lvl="2" indent="0">
              <a:buNone/>
            </a:pPr>
            <a:r>
              <a:rPr lang="en-GB" sz="2400" dirty="0">
                <a:effectLst/>
                <a:latin typeface="Helvetica" pitchFamily="2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10" y="6531471"/>
            <a:ext cx="4114800" cy="365125"/>
          </a:xfrm>
        </p:spPr>
        <p:txBody>
          <a:bodyPr/>
          <a:lstStyle/>
          <a:p>
            <a:r>
              <a:rPr lang="en-US" sz="1200" dirty="0"/>
              <a:t>B. Foster, LLR 04/24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5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48636" y="6485709"/>
            <a:ext cx="48892" cy="126628"/>
          </a:xfrm>
        </p:spPr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688" y="-99392"/>
            <a:ext cx="6481606" cy="914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Plasma Wave Acceleration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1A3DB-3B9F-9A1D-79AA-CBD7BF75CB95}"/>
              </a:ext>
            </a:extLst>
          </p:cNvPr>
          <p:cNvGrpSpPr/>
          <p:nvPr/>
        </p:nvGrpSpPr>
        <p:grpSpPr>
          <a:xfrm>
            <a:off x="1524000" y="787226"/>
            <a:ext cx="9144000" cy="4107888"/>
            <a:chOff x="0" y="1375056"/>
            <a:chExt cx="9144000" cy="41078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97C8FB-DA90-2048-BCEF-F0A2C1B3F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75056"/>
              <a:ext cx="9144000" cy="410788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D287C5-C767-0D09-1326-852A6820CABB}"/>
                </a:ext>
              </a:extLst>
            </p:cNvPr>
            <p:cNvSpPr/>
            <p:nvPr/>
          </p:nvSpPr>
          <p:spPr bwMode="auto">
            <a:xfrm>
              <a:off x="72008" y="4581128"/>
              <a:ext cx="4211960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FD9F6-FD79-20FA-E266-23AC09D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09319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pic>
        <p:nvPicPr>
          <p:cNvPr id="12" name="Picture 11" descr="A diagram of a drive beam&#10;&#10;Description automatically generated">
            <a:extLst>
              <a:ext uri="{FF2B5EF4-FFF2-40B4-BE49-F238E27FC236}">
                <a16:creationId xmlns:a16="http://schemas.microsoft.com/office/drawing/2014/main" id="{49FBBABB-DBA0-75E7-3025-4AE4D6288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3152"/>
            <a:ext cx="3340224" cy="1636167"/>
          </a:xfrm>
          <a:prstGeom prst="rect">
            <a:avLst/>
          </a:prstGeom>
        </p:spPr>
      </p:pic>
      <p:pic>
        <p:nvPicPr>
          <p:cNvPr id="14" name="Picture 13" descr="A graph showing an equation&#10;&#10;Description automatically generated with medium confidence">
            <a:extLst>
              <a:ext uri="{FF2B5EF4-FFF2-40B4-BE49-F238E27FC236}">
                <a16:creationId xmlns:a16="http://schemas.microsoft.com/office/drawing/2014/main" id="{C4FBE712-6677-74E7-7AC3-7938C3DC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6"/>
          <a:stretch/>
        </p:blipFill>
        <p:spPr>
          <a:xfrm>
            <a:off x="3580830" y="4800919"/>
            <a:ext cx="3358182" cy="1508400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43635332-E237-1D13-9553-7176EC85F6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81"/>
          <a:stretch/>
        </p:blipFill>
        <p:spPr>
          <a:xfrm>
            <a:off x="7183943" y="4823341"/>
            <a:ext cx="3529696" cy="18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Parameter </a:t>
            </a:r>
            <a:r>
              <a:rPr lang="en-US" sz="5400" b="1" dirty="0" err="1">
                <a:solidFill>
                  <a:srgbClr val="FF0000"/>
                </a:solidFill>
              </a:rPr>
              <a:t>Optimisation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23" y="1182358"/>
            <a:ext cx="11956664" cy="6464146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Also indicates that separating positron and drive-beam acceleration </a:t>
            </a:r>
            <a:br>
              <a:rPr lang="en-GB" dirty="0">
                <a:effectLst/>
                <a:latin typeface="Helvetica" pitchFamily="2" charset="0"/>
              </a:rPr>
            </a:br>
            <a:r>
              <a:rPr lang="en-GB" dirty="0">
                <a:effectLst/>
                <a:latin typeface="Helvetica" pitchFamily="2" charset="0"/>
              </a:rPr>
              <a:t>may be advantageous both for flexibility and cost – but still exploring;</a:t>
            </a:r>
          </a:p>
          <a:p>
            <a:r>
              <a:rPr lang="en-GB" dirty="0">
                <a:effectLst/>
                <a:latin typeface="Helvetica" pitchFamily="2" charset="0"/>
              </a:rPr>
              <a:t>Also reduced energy asymmetry may be better – still exploring this too</a:t>
            </a:r>
          </a:p>
          <a:p>
            <a:r>
              <a:rPr lang="en-GB" dirty="0">
                <a:latin typeface="Helvetica" pitchFamily="2" charset="0"/>
              </a:rPr>
              <a:t>Comprehensive simulation campaign using </a:t>
            </a:r>
          </a:p>
          <a:p>
            <a:pPr lvl="1"/>
            <a:r>
              <a:rPr lang="en-GB" sz="2800" dirty="0">
                <a:latin typeface="Helvetica" pitchFamily="2" charset="0"/>
              </a:rPr>
              <a:t>plasma density 1*10</a:t>
            </a:r>
            <a:r>
              <a:rPr lang="en-GB" sz="2800" baseline="30000" dirty="0">
                <a:latin typeface="Helvetica" pitchFamily="2" charset="0"/>
              </a:rPr>
              <a:t>15</a:t>
            </a:r>
            <a:r>
              <a:rPr lang="en-GB" sz="2800" dirty="0">
                <a:latin typeface="Helvetica" pitchFamily="2" charset="0"/>
              </a:rPr>
              <a:t>. </a:t>
            </a:r>
          </a:p>
          <a:p>
            <a:pPr lvl="1"/>
            <a:r>
              <a:rPr lang="en-GB" sz="2800" dirty="0">
                <a:latin typeface="Helvetica" pitchFamily="2" charset="0"/>
              </a:rPr>
              <a:t>Gradient: 2 GV/m. </a:t>
            </a:r>
          </a:p>
          <a:p>
            <a:pPr lvl="1"/>
            <a:r>
              <a:rPr lang="en-GB" sz="2800" dirty="0">
                <a:latin typeface="Helvetica" pitchFamily="2" charset="0"/>
              </a:rPr>
              <a:t>Efficiency: ~35% wake-to-beam efficiency, driver depletion efficiency 75–80% </a:t>
            </a:r>
          </a:p>
          <a:p>
            <a:pPr lvl="1"/>
            <a:r>
              <a:rPr lang="en-GB" sz="2800" dirty="0">
                <a:latin typeface="Helvetica" pitchFamily="2" charset="0"/>
              </a:rPr>
              <a:t>Electron charge still about 1.6 </a:t>
            </a:r>
            <a:r>
              <a:rPr lang="en-GB" sz="2800" dirty="0" err="1">
                <a:latin typeface="Helvetica" pitchFamily="2" charset="0"/>
              </a:rPr>
              <a:t>nC</a:t>
            </a:r>
            <a:r>
              <a:rPr lang="en-GB" sz="2800" dirty="0">
                <a:latin typeface="Helvetica" pitchFamily="2" charset="0"/>
              </a:rPr>
              <a:t>. Driver charge around 8 </a:t>
            </a:r>
            <a:r>
              <a:rPr lang="en-GB" sz="2800" dirty="0" err="1">
                <a:latin typeface="Helvetica" pitchFamily="2" charset="0"/>
              </a:rPr>
              <a:t>nC</a:t>
            </a:r>
            <a:r>
              <a:rPr lang="en-GB" sz="2800" dirty="0">
                <a:latin typeface="Helvetica" pitchFamily="2" charset="0"/>
              </a:rPr>
              <a:t>. Transformer ratio ~1.5 (somewhat shaped/triangular driver) </a:t>
            </a:r>
          </a:p>
          <a:p>
            <a:endParaRPr lang="en-GB" sz="2400" dirty="0">
              <a:effectLst/>
              <a:latin typeface="Helvetica" pitchFamily="2" charset="0"/>
            </a:endParaRPr>
          </a:p>
          <a:p>
            <a:pPr lvl="1"/>
            <a:endParaRPr lang="en-GB" sz="2000" dirty="0">
              <a:effectLst/>
              <a:latin typeface="Helvetica" pitchFamily="2" charset="0"/>
            </a:endParaRPr>
          </a:p>
          <a:p>
            <a:pPr marL="914400" lvl="2" indent="0">
              <a:buNone/>
            </a:pPr>
            <a:r>
              <a:rPr lang="en-GB" sz="2400" dirty="0">
                <a:effectLst/>
                <a:latin typeface="Helvetica" pitchFamily="2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50598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2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-141764"/>
            <a:ext cx="80175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Status of “Conventional” 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9" y="1036587"/>
            <a:ext cx="10729604" cy="563945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B51700"/>
                </a:solidFill>
                <a:effectLst/>
                <a:latin typeface="Helvetica" pitchFamily="2" charset="0"/>
              </a:rPr>
              <a:t>Working Groups for:</a:t>
            </a:r>
          </a:p>
          <a:p>
            <a:r>
              <a:rPr lang="en-GB" sz="3200" dirty="0" err="1">
                <a:effectLst/>
                <a:latin typeface="Helvetica" pitchFamily="2" charset="0"/>
              </a:rPr>
              <a:t>Linac</a:t>
            </a:r>
            <a:r>
              <a:rPr lang="en-GB" sz="3200" dirty="0">
                <a:latin typeface="Helvetica" pitchFamily="2" charset="0"/>
              </a:rPr>
              <a:t>; </a:t>
            </a:r>
            <a:r>
              <a:rPr lang="en-GB" sz="3200" dirty="0">
                <a:effectLst/>
                <a:latin typeface="Helvetica" pitchFamily="2" charset="0"/>
              </a:rPr>
              <a:t>Polarisation in PWFA</a:t>
            </a:r>
            <a:r>
              <a:rPr lang="en-GB" sz="3200" dirty="0">
                <a:latin typeface="Helvetica" pitchFamily="2" charset="0"/>
              </a:rPr>
              <a:t>; Positron Source; </a:t>
            </a:r>
            <a:r>
              <a:rPr lang="en-GB" sz="3200" dirty="0">
                <a:effectLst/>
                <a:latin typeface="Helvetica" pitchFamily="2" charset="0"/>
              </a:rPr>
              <a:t>BDS</a:t>
            </a:r>
          </a:p>
          <a:p>
            <a:r>
              <a:rPr lang="en-GB" sz="3200" dirty="0">
                <a:latin typeface="Helvetica" pitchFamily="2" charset="0"/>
              </a:rPr>
              <a:t>Others required: Damping Rings, overall Beam Dynamics &amp; machine lattice, etc.</a:t>
            </a:r>
          </a:p>
          <a:p>
            <a:r>
              <a:rPr lang="en-GB" sz="3200" dirty="0">
                <a:latin typeface="Helvetica" pitchFamily="2" charset="0"/>
              </a:rPr>
              <a:t>Limited by lack of visible funding! CAL ERC Grant only explicit support</a:t>
            </a:r>
          </a:p>
          <a:p>
            <a:r>
              <a:rPr lang="en-GB" sz="3200" dirty="0" err="1">
                <a:solidFill>
                  <a:srgbClr val="FF0000"/>
                </a:solidFill>
                <a:latin typeface="Helvetica" pitchFamily="2" charset="0"/>
              </a:rPr>
              <a:t>Linac</a:t>
            </a:r>
            <a:r>
              <a:rPr lang="en-GB" sz="3200" dirty="0">
                <a:solidFill>
                  <a:srgbClr val="FF0000"/>
                </a:solidFill>
                <a:latin typeface="Helvetica" pitchFamily="2" charset="0"/>
              </a:rPr>
              <a:t>: </a:t>
            </a:r>
            <a:r>
              <a:rPr lang="en-GB" sz="3200" dirty="0">
                <a:latin typeface="Helvetica" pitchFamily="2" charset="0"/>
              </a:rPr>
              <a:t>both CW SCRF and warm L-band </a:t>
            </a:r>
            <a:r>
              <a:rPr lang="en-GB" sz="3200" dirty="0" err="1">
                <a:latin typeface="Helvetica" pitchFamily="2" charset="0"/>
              </a:rPr>
              <a:t>linacs</a:t>
            </a:r>
            <a:r>
              <a:rPr lang="en-GB" sz="3200" dirty="0">
                <a:latin typeface="Helvetica" pitchFamily="2" charset="0"/>
              </a:rPr>
              <a:t> seem possible, although difficult. “Combined function” also seems possible, although separated function would be advantageous if affordable – optimisation tool!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08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-141764"/>
            <a:ext cx="801756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Towards an advanced LC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9" y="890815"/>
            <a:ext cx="10729604" cy="563945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B51700"/>
                </a:solidFill>
                <a:effectLst/>
                <a:latin typeface="Helvetica" pitchFamily="2" charset="0"/>
              </a:rPr>
              <a:t>Technology being developed for HALHF could also enhance a “conventional” LC design</a:t>
            </a:r>
            <a:r>
              <a:rPr lang="en-GB" sz="3200" dirty="0">
                <a:solidFill>
                  <a:srgbClr val="B51700"/>
                </a:solidFill>
                <a:latin typeface="Helvetica" pitchFamily="2" charset="0"/>
              </a:rPr>
              <a:t>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558995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52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B17D6-DD54-2457-5344-5BDE49316742}"/>
              </a:ext>
            </a:extLst>
          </p:cNvPr>
          <p:cNvSpPr txBox="1">
            <a:spLocks/>
          </p:cNvSpPr>
          <p:nvPr/>
        </p:nvSpPr>
        <p:spPr>
          <a:xfrm>
            <a:off x="169452" y="1843743"/>
            <a:ext cx="5616575" cy="5010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Assume: ILC has been built, </a:t>
            </a:r>
            <a:br>
              <a:rPr lang="en-GB" dirty="0"/>
            </a:br>
            <a:r>
              <a:rPr lang="en-GB" dirty="0"/>
              <a:t>-&gt; 2x125GeV </a:t>
            </a:r>
            <a:r>
              <a:rPr lang="en-GB" dirty="0" err="1"/>
              <a:t>linacs</a:t>
            </a:r>
            <a:r>
              <a:rPr lang="en-GB" dirty="0"/>
              <a:t> available</a:t>
            </a:r>
          </a:p>
          <a:p>
            <a:r>
              <a:rPr lang="en-GB" dirty="0"/>
              <a:t>Goal: upgrade electron arm to 500GeV with plasma</a:t>
            </a:r>
            <a:br>
              <a:rPr lang="en-GB" dirty="0"/>
            </a:br>
            <a:r>
              <a:rPr lang="en-GB" dirty="0"/>
              <a:t>-&gt; 125x500GeV -&gt; 500GeV COM; 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~ 1.2</a:t>
            </a:r>
            <a:br>
              <a:rPr lang="en-GB" dirty="0"/>
            </a:br>
            <a:r>
              <a:rPr lang="en-GB" dirty="0"/>
              <a:t>-&gt; upgrade a Higgs factory to a </a:t>
            </a:r>
            <a:r>
              <a:rPr lang="en-GB" dirty="0" err="1"/>
              <a:t>tth</a:t>
            </a:r>
            <a:r>
              <a:rPr lang="en-GB" dirty="0"/>
              <a:t> / </a:t>
            </a:r>
            <a:r>
              <a:rPr lang="en-GB" dirty="0" err="1"/>
              <a:t>Zhh</a:t>
            </a:r>
            <a:r>
              <a:rPr lang="en-GB" dirty="0"/>
              <a:t> factory</a:t>
            </a:r>
          </a:p>
          <a:p>
            <a:r>
              <a:rPr lang="en-GB" dirty="0"/>
              <a:t>Use electron </a:t>
            </a:r>
            <a:r>
              <a:rPr lang="en-GB" dirty="0" err="1"/>
              <a:t>linac</a:t>
            </a:r>
            <a:r>
              <a:rPr lang="en-GB" dirty="0"/>
              <a:t> for drive and witness beam:</a:t>
            </a:r>
            <a:br>
              <a:rPr lang="en-GB" dirty="0"/>
            </a:br>
            <a:r>
              <a:rPr lang="en-GB" dirty="0"/>
              <a:t>run a lower gradient but higher current, upgrade RF on electron arm</a:t>
            </a:r>
          </a:p>
          <a:p>
            <a:r>
              <a:rPr lang="en-GB" dirty="0"/>
              <a:t>Use space for undulator source between electron ML and BDS to install plasma booster</a:t>
            </a:r>
          </a:p>
          <a:p>
            <a:r>
              <a:rPr lang="en-GB" dirty="0"/>
              <a:t>Feed boosted electrons into existing BDS (laid out for 500GeV)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51454-AA7A-43E0-C0A3-C8C093378AB1}"/>
              </a:ext>
            </a:extLst>
          </p:cNvPr>
          <p:cNvSpPr txBox="1"/>
          <p:nvPr/>
        </p:nvSpPr>
        <p:spPr>
          <a:xfrm>
            <a:off x="11199465" y="5487702"/>
            <a:ext cx="722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(B. List)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FC0B577-07DB-329C-B21D-ED6B800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3094081"/>
            <a:ext cx="5616575" cy="22555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84320E-1216-1796-FA52-E4977C3A0D1B}"/>
              </a:ext>
            </a:extLst>
          </p:cNvPr>
          <p:cNvGrpSpPr/>
          <p:nvPr/>
        </p:nvGrpSpPr>
        <p:grpSpPr>
          <a:xfrm>
            <a:off x="9390237" y="3071947"/>
            <a:ext cx="1587294" cy="2019127"/>
            <a:chOff x="9390237" y="2778025"/>
            <a:chExt cx="1587294" cy="20191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D69D5F-EB27-1345-08B2-1E5B78BD0E85}"/>
                </a:ext>
              </a:extLst>
            </p:cNvPr>
            <p:cNvSpPr/>
            <p:nvPr/>
          </p:nvSpPr>
          <p:spPr>
            <a:xfrm>
              <a:off x="9408368" y="3356992"/>
              <a:ext cx="432048" cy="14401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D361D4-1E94-DD13-6601-55788A1BB376}"/>
                </a:ext>
              </a:extLst>
            </p:cNvPr>
            <p:cNvSpPr txBox="1"/>
            <p:nvPr/>
          </p:nvSpPr>
          <p:spPr>
            <a:xfrm>
              <a:off x="9390237" y="2778025"/>
              <a:ext cx="1587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Space for </a:t>
              </a:r>
              <a:br>
                <a:rPr lang="en-GB" sz="1600" dirty="0"/>
              </a:br>
              <a:r>
                <a:rPr lang="en-GB" sz="1600" dirty="0"/>
                <a:t>plasma booster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17BF3E9B-21FF-E443-C951-5D4A72A07B1C}"/>
                </a:ext>
              </a:extLst>
            </p:cNvPr>
            <p:cNvSpPr/>
            <p:nvPr/>
          </p:nvSpPr>
          <p:spPr>
            <a:xfrm rot="21124892">
              <a:off x="9390766" y="3959194"/>
              <a:ext cx="387140" cy="111082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2" descr="🪄 Magic Wand Emoji">
            <a:extLst>
              <a:ext uri="{FF2B5EF4-FFF2-40B4-BE49-F238E27FC236}">
                <a16:creationId xmlns:a16="http://schemas.microsoft.com/office/drawing/2014/main" id="{123C6447-8DBB-E8D8-CA49-7B15DBD3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22" y="1081583"/>
            <a:ext cx="1823053" cy="18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5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77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Summary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57" y="980658"/>
            <a:ext cx="12729281" cy="5667236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HALHF is a smaller, cheaper, greener Higgs Factory - &amp; more</a:t>
            </a:r>
            <a:endParaRPr lang="en-US" sz="3600" dirty="0">
              <a:sym typeface="Wingdings" pitchFamily="2" charset="2"/>
            </a:endParaRPr>
          </a:p>
          <a:p>
            <a:r>
              <a:rPr lang="en-US" sz="3600" dirty="0"/>
              <a:t>Work on optimizing parameters underway – there will be </a:t>
            </a:r>
          </a:p>
          <a:p>
            <a:pPr marL="0" indent="0">
              <a:buNone/>
            </a:pPr>
            <a:r>
              <a:rPr lang="en-US" sz="3600" dirty="0"/>
              <a:t>changes!</a:t>
            </a:r>
          </a:p>
          <a:p>
            <a:r>
              <a:rPr lang="en-US" sz="3600" dirty="0"/>
              <a:t>Regular monthly HALHF accelerator meetings</a:t>
            </a:r>
          </a:p>
          <a:p>
            <a:r>
              <a:rPr lang="en-US" sz="3600" dirty="0"/>
              <a:t>In parallel, physics &amp; detector studies continue, </a:t>
            </a:r>
            <a:br>
              <a:rPr lang="en-US" sz="3600" dirty="0"/>
            </a:br>
            <a:r>
              <a:rPr lang="en-US" sz="3600" dirty="0"/>
              <a:t>coordinated by J. List.</a:t>
            </a:r>
          </a:p>
          <a:p>
            <a:r>
              <a:rPr lang="en-US" sz="3600" dirty="0"/>
              <a:t>Oslo Workshop last week; working towards next workshop </a:t>
            </a:r>
            <a:br>
              <a:rPr lang="en-US" sz="3600" dirty="0"/>
            </a:br>
            <a:r>
              <a:rPr lang="en-US" sz="3600" dirty="0"/>
              <a:t>in </a:t>
            </a:r>
            <a:r>
              <a:rPr lang="en-US" sz="3600" dirty="0" err="1"/>
              <a:t>Erice</a:t>
            </a:r>
            <a:r>
              <a:rPr lang="en-US" sz="3600" dirty="0"/>
              <a:t>, 3-8.10.24</a:t>
            </a:r>
          </a:p>
          <a:p>
            <a:r>
              <a:rPr lang="en-US" sz="3600" dirty="0"/>
              <a:t>Short-term goal: “pre-CDR” input to European Strategy and </a:t>
            </a:r>
            <a:br>
              <a:rPr lang="en-US" sz="3600" dirty="0"/>
            </a:br>
            <a:r>
              <a:rPr lang="en-US" sz="3600" dirty="0"/>
              <a:t>to comprehensive global LC plan.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49E9-F8BC-BA1E-3219-ECF97884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44" y="6307207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B15BF-7960-F288-54DC-FAEAEAE2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10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43401" y="-2814"/>
            <a:ext cx="8941444" cy="914400"/>
          </a:xfrm>
        </p:spPr>
        <p:txBody>
          <a:bodyPr>
            <a:noAutofit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Cavities </a:t>
            </a:r>
            <a:r>
              <a:rPr lang="en-US" b="1" dirty="0" err="1">
                <a:solidFill>
                  <a:srgbClr val="FF0000"/>
                </a:solidFill>
              </a:rPr>
              <a:t>cf</a:t>
            </a:r>
            <a:r>
              <a:rPr lang="en-US" b="1" dirty="0">
                <a:solidFill>
                  <a:srgbClr val="FF0000"/>
                </a:solidFill>
              </a:rPr>
              <a:t> Plasmas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50300" y="6553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 dirty="0"/>
              <a:t>13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806B5D-63BE-35C4-F183-835E465F2FA9}"/>
              </a:ext>
            </a:extLst>
          </p:cNvPr>
          <p:cNvGrpSpPr/>
          <p:nvPr/>
        </p:nvGrpSpPr>
        <p:grpSpPr>
          <a:xfrm>
            <a:off x="2178866" y="1147878"/>
            <a:ext cx="6221389" cy="2853525"/>
            <a:chOff x="2178866" y="1147878"/>
            <a:chExt cx="6221389" cy="28535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05B95-F121-8C02-5EC8-F498C23451AD}"/>
                </a:ext>
              </a:extLst>
            </p:cNvPr>
            <p:cNvSpPr txBox="1"/>
            <p:nvPr/>
          </p:nvSpPr>
          <p:spPr>
            <a:xfrm>
              <a:off x="2178866" y="2073389"/>
              <a:ext cx="1266032" cy="369322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/>
                <a:t>SCRF Cavity</a:t>
              </a:r>
            </a:p>
          </p:txBody>
        </p:sp>
        <p:pic>
          <p:nvPicPr>
            <p:cNvPr id="15" name="Picture 14" descr="rfCavity_pic1.pdf">
              <a:extLst>
                <a:ext uri="{FF2B5EF4-FFF2-40B4-BE49-F238E27FC236}">
                  <a16:creationId xmlns:a16="http://schemas.microsoft.com/office/drawing/2014/main" id="{09EC3411-F232-9468-E212-BFC68C9E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745" y="1147878"/>
              <a:ext cx="4608510" cy="2853525"/>
            </a:xfrm>
            <a:prstGeom prst="rect">
              <a:avLst/>
            </a:prstGeom>
          </p:spPr>
        </p:pic>
      </p:grpSp>
      <p:pic>
        <p:nvPicPr>
          <p:cNvPr id="3" name="Picture 2" descr="DE0083M.jpg">
            <a:extLst>
              <a:ext uri="{FF2B5EF4-FFF2-40B4-BE49-F238E27FC236}">
                <a16:creationId xmlns:a16="http://schemas.microsoft.com/office/drawing/2014/main" id="{8BC54422-E09E-1D79-F08A-720C6CE3D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519" y="786167"/>
            <a:ext cx="5295051" cy="9001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128BB6B-1CD5-80FA-866D-618DFABC64FA}"/>
              </a:ext>
            </a:extLst>
          </p:cNvPr>
          <p:cNvGrpSpPr/>
          <p:nvPr/>
        </p:nvGrpSpPr>
        <p:grpSpPr>
          <a:xfrm>
            <a:off x="726084" y="3426651"/>
            <a:ext cx="7427463" cy="3164289"/>
            <a:chOff x="845494" y="3445309"/>
            <a:chExt cx="7427463" cy="31642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A410347-2AC8-D912-1420-42446BD9775C}"/>
                </a:ext>
              </a:extLst>
            </p:cNvPr>
            <p:cNvGrpSpPr/>
            <p:nvPr/>
          </p:nvGrpSpPr>
          <p:grpSpPr>
            <a:xfrm>
              <a:off x="845494" y="3445309"/>
              <a:ext cx="7427463" cy="3164289"/>
              <a:chOff x="-2047200" y="3206642"/>
              <a:chExt cx="9355504" cy="311258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FC5D844-DF09-B098-1AA5-5763460022D7}"/>
                  </a:ext>
                </a:extLst>
              </p:cNvPr>
              <p:cNvSpPr/>
              <p:nvPr/>
            </p:nvSpPr>
            <p:spPr>
              <a:xfrm>
                <a:off x="2044974" y="3212976"/>
                <a:ext cx="5263330" cy="3106248"/>
              </a:xfrm>
              <a:prstGeom prst="rect">
                <a:avLst/>
              </a:prstGeom>
              <a:solidFill>
                <a:srgbClr val="8B8B8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wakeCavity_pic.pdf">
                <a:extLst>
                  <a:ext uri="{FF2B5EF4-FFF2-40B4-BE49-F238E27FC236}">
                    <a16:creationId xmlns:a16="http://schemas.microsoft.com/office/drawing/2014/main" id="{280319E4-40CE-0A84-12D2-928F78BA9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6349" y="3212976"/>
                <a:ext cx="4845749" cy="303014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ECD79C-559F-CE5E-949F-24CFDCC1F58C}"/>
                  </a:ext>
                </a:extLst>
              </p:cNvPr>
              <p:cNvSpPr/>
              <p:nvPr/>
            </p:nvSpPr>
            <p:spPr>
              <a:xfrm>
                <a:off x="-2047200" y="3206642"/>
                <a:ext cx="4323029" cy="31088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C6EEC0-431F-966F-F302-4B1D07144962}"/>
                </a:ext>
              </a:extLst>
            </p:cNvPr>
            <p:cNvSpPr txBox="1"/>
            <p:nvPr/>
          </p:nvSpPr>
          <p:spPr>
            <a:xfrm>
              <a:off x="2359738" y="4350788"/>
              <a:ext cx="982072" cy="596610"/>
            </a:xfrm>
            <a:prstGeom prst="rect">
              <a:avLst/>
            </a:prstGeom>
            <a:noFill/>
          </p:spPr>
          <p:txBody>
            <a:bodyPr wrap="none" lIns="42200" tIns="21100" rIns="42200" bIns="21100" rtlCol="0">
              <a:spAutoFit/>
            </a:bodyPr>
            <a:lstStyle/>
            <a:p>
              <a:pPr algn="ctr"/>
              <a:r>
                <a:rPr lang="en-US" dirty="0"/>
                <a:t>Plasma</a:t>
              </a:r>
              <a:br>
                <a:rPr lang="en-US" dirty="0"/>
              </a:br>
              <a:r>
                <a:rPr lang="en-US" dirty="0" err="1"/>
                <a:t>wakefield</a:t>
              </a:r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7CB1F-8EAF-AE5D-24D5-EDF668E8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" y="6356350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05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78866" y="2017117"/>
            <a:ext cx="126603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/>
              <a:t>SCRF Cavity</a:t>
            </a:r>
          </a:p>
        </p:txBody>
      </p:sp>
      <p:pic>
        <p:nvPicPr>
          <p:cNvPr id="8" name="Picture 7" descr="rfCavity_pic2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745" y="908722"/>
            <a:ext cx="4608510" cy="285352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8056" y="3115304"/>
            <a:ext cx="7509427" cy="3234337"/>
            <a:chOff x="-2047200" y="3206642"/>
            <a:chExt cx="9355504" cy="3108849"/>
          </a:xfrm>
        </p:grpSpPr>
        <p:sp>
          <p:nvSpPr>
            <p:cNvPr id="19" name="Rectangle 18"/>
            <p:cNvSpPr/>
            <p:nvPr/>
          </p:nvSpPr>
          <p:spPr>
            <a:xfrm>
              <a:off x="2267744" y="3212976"/>
              <a:ext cx="5040560" cy="3015933"/>
            </a:xfrm>
            <a:prstGeom prst="rect">
              <a:avLst/>
            </a:prstGeom>
            <a:solidFill>
              <a:srgbClr val="8B8B8B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21996"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ea typeface="ＭＳ Ｐゴシック"/>
                <a:cs typeface="Arial Unicode MS"/>
              </a:endParaRPr>
            </a:p>
          </p:txBody>
        </p:sp>
        <p:pic>
          <p:nvPicPr>
            <p:cNvPr id="20" name="Picture 19" descr="wakeCavity_pic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5656" y="3212976"/>
              <a:ext cx="4845749" cy="303014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-2047200" y="3206642"/>
              <a:ext cx="4323029" cy="310884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1996"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ea typeface="ＭＳ Ｐゴシック"/>
                <a:cs typeface="Arial Unicode M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359738" y="4350788"/>
            <a:ext cx="982072" cy="596610"/>
          </a:xfrm>
          <a:prstGeom prst="rect">
            <a:avLst/>
          </a:prstGeom>
          <a:noFill/>
        </p:spPr>
        <p:txBody>
          <a:bodyPr wrap="none" lIns="42200" tIns="21100" rIns="42200" bIns="21100" rtlCol="0">
            <a:spAutoFit/>
          </a:bodyPr>
          <a:lstStyle/>
          <a:p>
            <a:pPr algn="ctr"/>
            <a:r>
              <a:rPr lang="en-US" dirty="0"/>
              <a:t>Plasma</a:t>
            </a:r>
            <a:br>
              <a:rPr lang="en-US" dirty="0"/>
            </a:br>
            <a:r>
              <a:rPr lang="en-US" dirty="0" err="1"/>
              <a:t>wakefield</a:t>
            </a:r>
            <a:endParaRPr lang="en-US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50300" y="6553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 dirty="0"/>
              <a:t>15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66BCC-3AB2-C351-2C75-43DEC965B874}"/>
              </a:ext>
            </a:extLst>
          </p:cNvPr>
          <p:cNvSpPr txBox="1">
            <a:spLocks/>
          </p:cNvSpPr>
          <p:nvPr/>
        </p:nvSpPr>
        <p:spPr>
          <a:xfrm>
            <a:off x="3543401" y="-2814"/>
            <a:ext cx="894144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Cavities cf Plasmas</a:t>
            </a:r>
            <a:br>
              <a:rPr lang="en-US" b="1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EDC28-2C85-BD1F-E850-F91049CD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42" y="6366032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763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4"/>
          <p:cNvSpPr>
            <a:spLocks noGrp="1" noChangeArrowheads="1"/>
          </p:cNvSpPr>
          <p:nvPr>
            <p:ph type="title"/>
          </p:nvPr>
        </p:nvSpPr>
        <p:spPr>
          <a:xfrm>
            <a:off x="3355457" y="-149783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Setting the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010" y="1124744"/>
            <a:ext cx="5750639" cy="49685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77FB8-498A-0830-C90C-F50D27D7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960" y="6356350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877317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>
          <a:xfrm>
            <a:off x="3868438" y="-66031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LWFA &amp; PWFA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828800" y="1076970"/>
            <a:ext cx="7639066" cy="1631951"/>
            <a:chOff x="193" y="2051"/>
            <a:chExt cx="4812" cy="1028"/>
          </a:xfrm>
        </p:grpSpPr>
        <p:sp>
          <p:nvSpPr>
            <p:cNvPr id="80902" name="Oval 8"/>
            <p:cNvSpPr>
              <a:spLocks noChangeArrowheads="1"/>
            </p:cNvSpPr>
            <p:nvPr/>
          </p:nvSpPr>
          <p:spPr bwMode="auto">
            <a:xfrm>
              <a:off x="193" y="212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3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4636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Two main methods of exciting a wake-field in a plasma</a:t>
              </a:r>
            </a:p>
            <a:p>
              <a:pPr marL="514350" indent="-514350">
                <a:buAutoNum type="alphaLcParenR"/>
              </a:pPr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Using a high-powered laser (LWFA)</a:t>
              </a:r>
            </a:p>
            <a:p>
              <a:pPr marL="514350" indent="-514350">
                <a:buAutoNum type="alphaLcParenR"/>
              </a:pPr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Using electric field from intense particle beam (PWFA)</a:t>
              </a:r>
            </a:p>
            <a:p>
              <a:pPr marL="514350" indent="-514350">
                <a:buAutoNum type="alphaLcParenR"/>
              </a:pPr>
              <a:endParaRPr lang="en-GB" sz="2800" dirty="0">
                <a:solidFill>
                  <a:srgbClr val="000000"/>
                </a:solidFill>
                <a:latin typeface="Gill Sans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847529" y="2420887"/>
            <a:ext cx="6592909" cy="892175"/>
            <a:chOff x="193" y="2051"/>
            <a:chExt cx="4153" cy="562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93" y="2142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3977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400" dirty="0">
                  <a:solidFill>
                    <a:srgbClr val="000000"/>
                  </a:solidFill>
                  <a:latin typeface="+mj-lt"/>
                </a:rPr>
                <a:t>Each has advantages &amp; disadvantages – for PWFA:</a:t>
              </a:r>
            </a:p>
            <a:p>
              <a:endParaRPr lang="en-GB" sz="2800" dirty="0">
                <a:solidFill>
                  <a:srgbClr val="000000"/>
                </a:solidFill>
                <a:latin typeface="Gill Sans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2996953"/>
            <a:ext cx="7416824" cy="348747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6BA4D-36C9-6602-A57C-5597CECB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0" y="6407335"/>
            <a:ext cx="4114800" cy="365125"/>
          </a:xfrm>
        </p:spPr>
        <p:txBody>
          <a:bodyPr/>
          <a:lstStyle/>
          <a:p>
            <a:r>
              <a:rPr lang="en-US" sz="1200"/>
              <a:t>B. Foster, LLR 04/24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2605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2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2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31501</TotalTime>
  <Words>3027</Words>
  <Application>Microsoft Macintosh PowerPoint</Application>
  <PresentationFormat>Widescreen</PresentationFormat>
  <Paragraphs>441</Paragraphs>
  <Slides>53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ＭＳ Ｐゴシック</vt:lpstr>
      <vt:lpstr>Arial</vt:lpstr>
      <vt:lpstr>Calibri</vt:lpstr>
      <vt:lpstr>Calibri Light</vt:lpstr>
      <vt:lpstr>Gill Sans</vt:lpstr>
      <vt:lpstr>Helvetica</vt:lpstr>
      <vt:lpstr>Helvetica Neue Light</vt:lpstr>
      <vt:lpstr>Lucida Blackletter</vt:lpstr>
      <vt:lpstr>Lucida Grande</vt:lpstr>
      <vt:lpstr>Symbol</vt:lpstr>
      <vt:lpstr>Times New Roman</vt:lpstr>
      <vt:lpstr>Wingdings</vt:lpstr>
      <vt:lpstr>Office Theme</vt:lpstr>
      <vt:lpstr>Hybrid Asymmetric Linear Higgs  Factory (HALHF)</vt:lpstr>
      <vt:lpstr>Hybrid Asymmetric Linear Higgs  Factory (HALHF)</vt:lpstr>
      <vt:lpstr>Outline of Talk</vt:lpstr>
      <vt:lpstr>I: Plasma Wave Acceleration</vt:lpstr>
      <vt:lpstr>Plasma Wave Acceleration</vt:lpstr>
      <vt:lpstr> Cavities cf Plasmas </vt:lpstr>
      <vt:lpstr>PowerPoint Presentation</vt:lpstr>
      <vt:lpstr>Setting the scale</vt:lpstr>
      <vt:lpstr>LWFA &amp; PWFA</vt:lpstr>
      <vt:lpstr>Positron Acceleration</vt:lpstr>
      <vt:lpstr>Positron Acceleration</vt:lpstr>
      <vt:lpstr>II: Hybrid Asymmetric Linear  Higgs Factory (HALHF)</vt:lpstr>
      <vt:lpstr>Relativistic Refresher</vt:lpstr>
      <vt:lpstr>HALHF Layout</vt:lpstr>
      <vt:lpstr>HALHF Layout</vt:lpstr>
      <vt:lpstr>Energy Efficiency </vt:lpstr>
      <vt:lpstr>Emittance reduction</vt:lpstr>
      <vt:lpstr>Beam-beam Effects</vt:lpstr>
      <vt:lpstr>Positron Source</vt:lpstr>
      <vt:lpstr>Main RF Linac</vt:lpstr>
      <vt:lpstr>PWFA Linac</vt:lpstr>
      <vt:lpstr>Bunch-train pattern.</vt:lpstr>
      <vt:lpstr>HALHF Parameter Table</vt:lpstr>
      <vt:lpstr>HALHF Parameters cf  ILC &amp; CLIC</vt:lpstr>
      <vt:lpstr>Cost Estimate</vt:lpstr>
      <vt:lpstr>Cost Estimate</vt:lpstr>
      <vt:lpstr>Running Costs</vt:lpstr>
      <vt:lpstr>Experimentation at HALHF</vt:lpstr>
      <vt:lpstr>Experimentation at HALHF</vt:lpstr>
      <vt:lpstr>III: Upgrades</vt:lpstr>
      <vt:lpstr>Outline of Upgrade Suite</vt:lpstr>
      <vt:lpstr>Outline of Upgrade Suite</vt:lpstr>
      <vt:lpstr>2-IP Upgrade</vt:lpstr>
      <vt:lpstr>Outline of Upgrade Suite</vt:lpstr>
      <vt:lpstr>Outline of Upgrade Suite</vt:lpstr>
      <vt:lpstr>Upgrade Summary</vt:lpstr>
      <vt:lpstr>IV: R&amp;D Required</vt:lpstr>
      <vt:lpstr>R&amp;D Required</vt:lpstr>
      <vt:lpstr>Path to construction</vt:lpstr>
      <vt:lpstr>Path to construction</vt:lpstr>
      <vt:lpstr>Path to construction</vt:lpstr>
      <vt:lpstr>Path to construction</vt:lpstr>
      <vt:lpstr>Long Journey Ahead</vt:lpstr>
      <vt:lpstr>PowerPoint Presentation</vt:lpstr>
      <vt:lpstr>PowerPoint Presentation</vt:lpstr>
      <vt:lpstr>Current Status</vt:lpstr>
      <vt:lpstr>Selected Updates</vt:lpstr>
      <vt:lpstr>Parameter Optimisation</vt:lpstr>
      <vt:lpstr>Parameter Optimisation</vt:lpstr>
      <vt:lpstr>Parameter Optimisation</vt:lpstr>
      <vt:lpstr>Status of “Conventional” Arm</vt:lpstr>
      <vt:lpstr>Towards an advanced LC </vt:lpstr>
      <vt:lpstr>Summary &amp;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Hybrid Asymmetic Linear Higgs Factory  (HALHF) </dc:title>
  <dc:creator>Brian Foster</dc:creator>
  <cp:lastModifiedBy>Brian Foster</cp:lastModifiedBy>
  <cp:revision>71</cp:revision>
  <dcterms:created xsi:type="dcterms:W3CDTF">2023-03-06T16:29:05Z</dcterms:created>
  <dcterms:modified xsi:type="dcterms:W3CDTF">2024-04-12T11:47:03Z</dcterms:modified>
</cp:coreProperties>
</file>