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0" r:id="rId4"/>
    <p:sldId id="262" r:id="rId5"/>
    <p:sldId id="259" r:id="rId6"/>
    <p:sldId id="263" r:id="rId7"/>
    <p:sldId id="264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25" d="100"/>
          <a:sy n="125" d="100"/>
        </p:scale>
        <p:origin x="-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44A0-96D3-4D30-A6F8-C0611DB34DE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902E-99F0-4648-B307-38FE5F2D9B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8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2F90B-5C73-F548-BB1C-7CAABFE364E8}" type="slidenum">
              <a:rPr lang="fr-FR" sz="1200">
                <a:solidFill>
                  <a:prstClr val="black"/>
                </a:solidFill>
              </a:rPr>
              <a:pPr eaLnBrk="1" hangingPunct="1"/>
              <a:t>4</a:t>
            </a:fld>
            <a:endParaRPr 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2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6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8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347760"/>
            <a:ext cx="103632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27834" y="6561348"/>
            <a:ext cx="11641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3695733" y="6516000"/>
            <a:ext cx="6912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967541" y="6516000"/>
            <a:ext cx="1536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512-6CE3-6548-932C-EB4AA599411C}" type="datetime1">
              <a:rPr lang="fr-FR" smtClean="0"/>
              <a:t>21/05/2024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6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46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17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7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5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3655-E91C-43CB-AF8C-2E9EB4326817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FEFD-AC2C-405C-B9A8-E4DA9B921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9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GATA@GANIL.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anil-spiral2.eu/scientists/ganil-spiral-2-facilities/available-beam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385721" y="221571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5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131496" y="10674424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GRC - 2019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37284" y="2470484"/>
            <a:ext cx="57869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AGATA@GANIL.2</a:t>
            </a:r>
            <a:endParaRPr lang="fr-FR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03900" y="61087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Clément</a:t>
            </a:r>
            <a:endParaRPr lang="fr-F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" y="849716"/>
            <a:ext cx="11059648" cy="58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1201" y="1752285"/>
            <a:ext cx="7136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 of the workshop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 scientific interest to host AGATA at GANIL at the end of the decade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which physics cases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facility / setup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 the « GANIL » letter of intents to the AGATA steering committee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4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08" y="170338"/>
            <a:ext cx="711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AGATA campaign #1 at GANIL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629" y="957484"/>
            <a:ext cx="7782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[2014-2021], the AGATA@GANIL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7" y="1900501"/>
            <a:ext cx="7463245" cy="45041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30" y="1557877"/>
            <a:ext cx="3934979" cy="50557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491288" y="0"/>
            <a:ext cx="10184825" cy="6858000"/>
            <a:chOff x="1491288" y="0"/>
            <a:chExt cx="10184825" cy="6858000"/>
          </a:xfrm>
        </p:grpSpPr>
        <p:pic>
          <p:nvPicPr>
            <p:cNvPr id="67585" name="Immagine 72" descr="487697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86" name="Immagine 36" descr="NuclideMap_fu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688388" y="5949950"/>
              <a:ext cx="1655762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9651" y="765175"/>
              <a:ext cx="1584325" cy="863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524000" y="0"/>
              <a:ext cx="7524750" cy="369314"/>
            </a:xfrm>
            <a:prstGeom prst="rect">
              <a:avLst/>
            </a:prstGeom>
            <a:solidFill>
              <a:srgbClr val="7030A0"/>
            </a:solidFill>
            <a:ln cmpd="tri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21" tIns="45711" rIns="91421" bIns="4571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Experiments performed in 2015-2021 at GANIL with AGATA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491288" y="937443"/>
              <a:ext cx="10184825" cy="5874015"/>
              <a:chOff x="-32713" y="937442"/>
              <a:chExt cx="10184825" cy="58740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80112" y="2852936"/>
                <a:ext cx="457200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200" dirty="0"/>
                  <a:t>Shape transition in the neutron-rich W isotopes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72721" y="5856239"/>
                <a:ext cx="26199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Lifetime measurements of excited states in neutron-rich C and O isotopes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32330" y="1831503"/>
                <a:ext cx="27718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Octupole correlation in </a:t>
                </a:r>
                <a:r>
                  <a:rPr lang="en-US" sz="1200" baseline="30000" dirty="0"/>
                  <a:t>207</a:t>
                </a:r>
                <a:r>
                  <a:rPr lang="en-US" sz="1200" dirty="0"/>
                  <a:t>Pb  </a:t>
                </a:r>
              </a:p>
            </p:txBody>
          </p:sp>
          <p:sp>
            <p:nvSpPr>
              <p:cNvPr id="67587" name="CasellaDiTesto 38"/>
              <p:cNvSpPr txBox="1">
                <a:spLocks noChangeArrowheads="1"/>
              </p:cNvSpPr>
              <p:nvPr/>
            </p:nvSpPr>
            <p:spPr bwMode="auto">
              <a:xfrm>
                <a:off x="884972" y="5569269"/>
                <a:ext cx="442712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48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Ca</a:t>
                </a:r>
              </a:p>
            </p:txBody>
          </p:sp>
          <p:sp>
            <p:nvSpPr>
              <p:cNvPr id="67588" name="CasellaDiTesto 42"/>
              <p:cNvSpPr txBox="1">
                <a:spLocks noChangeArrowheads="1"/>
              </p:cNvSpPr>
              <p:nvPr/>
            </p:nvSpPr>
            <p:spPr bwMode="auto">
              <a:xfrm>
                <a:off x="4110236" y="3979544"/>
                <a:ext cx="489198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132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Sn</a:t>
                </a:r>
              </a:p>
            </p:txBody>
          </p:sp>
          <p:sp>
            <p:nvSpPr>
              <p:cNvPr id="67589" name="CasellaDiTesto 44"/>
              <p:cNvSpPr txBox="1">
                <a:spLocks noChangeArrowheads="1"/>
              </p:cNvSpPr>
              <p:nvPr/>
            </p:nvSpPr>
            <p:spPr bwMode="auto">
              <a:xfrm>
                <a:off x="1901660" y="4651744"/>
                <a:ext cx="421872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68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Ni</a:t>
                </a:r>
              </a:p>
            </p:txBody>
          </p:sp>
          <p:sp>
            <p:nvSpPr>
              <p:cNvPr id="67590" name="CasellaDiTesto 48"/>
              <p:cNvSpPr txBox="1">
                <a:spLocks noChangeArrowheads="1"/>
              </p:cNvSpPr>
              <p:nvPr/>
            </p:nvSpPr>
            <p:spPr bwMode="auto">
              <a:xfrm>
                <a:off x="2771775" y="4581525"/>
                <a:ext cx="421872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78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Ni</a:t>
                </a:r>
              </a:p>
            </p:txBody>
          </p:sp>
          <p:sp>
            <p:nvSpPr>
              <p:cNvPr id="67591" name="CasellaDiTesto 42"/>
              <p:cNvSpPr txBox="1">
                <a:spLocks noChangeArrowheads="1"/>
              </p:cNvSpPr>
              <p:nvPr/>
            </p:nvSpPr>
            <p:spPr bwMode="auto">
              <a:xfrm>
                <a:off x="2277104" y="3479322"/>
                <a:ext cx="489198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100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Sn</a:t>
                </a:r>
              </a:p>
            </p:txBody>
          </p:sp>
          <p:sp>
            <p:nvSpPr>
              <p:cNvPr id="67592" name="CasellaDiTesto 42"/>
              <p:cNvSpPr txBox="1">
                <a:spLocks noChangeArrowheads="1"/>
              </p:cNvSpPr>
              <p:nvPr/>
            </p:nvSpPr>
            <p:spPr bwMode="auto">
              <a:xfrm>
                <a:off x="5878864" y="1572365"/>
                <a:ext cx="498816" cy="2769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1" tIns="45711" rIns="91421" bIns="4571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cs typeface="Arial" charset="0"/>
                  </a:rPr>
                  <a:t>208</a:t>
                </a: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Pb</a:t>
                </a:r>
              </a:p>
            </p:txBody>
          </p:sp>
          <p:sp>
            <p:nvSpPr>
              <p:cNvPr id="44" name="Étoile à 5 branches 43"/>
              <p:cNvSpPr/>
              <p:nvPr/>
            </p:nvSpPr>
            <p:spPr>
              <a:xfrm>
                <a:off x="1979613" y="5013325"/>
                <a:ext cx="288925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Étoile à 5 branches 47"/>
              <p:cNvSpPr/>
              <p:nvPr/>
            </p:nvSpPr>
            <p:spPr>
              <a:xfrm>
                <a:off x="5867400" y="2349500"/>
                <a:ext cx="288925" cy="215900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Étoile à 5 branches 52"/>
              <p:cNvSpPr/>
              <p:nvPr/>
            </p:nvSpPr>
            <p:spPr>
              <a:xfrm>
                <a:off x="3779838" y="3860800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Étoile à 5 branches 55"/>
              <p:cNvSpPr/>
              <p:nvPr/>
            </p:nvSpPr>
            <p:spPr>
              <a:xfrm>
                <a:off x="6372225" y="1916113"/>
                <a:ext cx="287338" cy="217487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Étoile à 5 branches 57"/>
              <p:cNvSpPr/>
              <p:nvPr/>
            </p:nvSpPr>
            <p:spPr>
              <a:xfrm>
                <a:off x="503238" y="6116638"/>
                <a:ext cx="287337" cy="2159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Étoile à 5 branches 58"/>
              <p:cNvSpPr/>
              <p:nvPr/>
            </p:nvSpPr>
            <p:spPr>
              <a:xfrm>
                <a:off x="4284663" y="3357563"/>
                <a:ext cx="287337" cy="215900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Étoile à 5 branches 59"/>
              <p:cNvSpPr/>
              <p:nvPr/>
            </p:nvSpPr>
            <p:spPr>
              <a:xfrm>
                <a:off x="3276600" y="4221163"/>
                <a:ext cx="287338" cy="215900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Étoile à 5 branches 60"/>
              <p:cNvSpPr/>
              <p:nvPr/>
            </p:nvSpPr>
            <p:spPr>
              <a:xfrm>
                <a:off x="1464364" y="5569269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Étoile à 5 branches 61"/>
              <p:cNvSpPr/>
              <p:nvPr/>
            </p:nvSpPr>
            <p:spPr>
              <a:xfrm>
                <a:off x="468313" y="6381750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137111" y="5870873"/>
                <a:ext cx="27538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the shell structure in the region of neutron-rich </a:t>
                </a:r>
                <a:r>
                  <a:rPr lang="en-US" sz="1200" dirty="0" err="1"/>
                  <a:t>Ti</a:t>
                </a:r>
                <a:r>
                  <a:rPr lang="en-US" sz="1200" dirty="0"/>
                  <a:t> isotopes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486262" y="5219253"/>
                <a:ext cx="62281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collectivity around N=40: lifetime measurements in </a:t>
                </a:r>
                <a:r>
                  <a:rPr lang="en-US" sz="1200" baseline="30000" dirty="0"/>
                  <a:t>73,75</a:t>
                </a:r>
                <a:r>
                  <a:rPr lang="en-US" sz="1200" dirty="0"/>
                  <a:t>Ga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02022" y="3569953"/>
                <a:ext cx="435597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i</a:t>
                </a:r>
                <a:r>
                  <a:rPr lang="en-US" sz="1200" baseline="-25000" dirty="0"/>
                  <a:t>13/2</a:t>
                </a:r>
                <a:r>
                  <a:rPr lang="en-US" sz="1200" dirty="0"/>
                  <a:t> single particle state in </a:t>
                </a:r>
                <a:r>
                  <a:rPr lang="en-US" sz="1200" baseline="30000" dirty="0"/>
                  <a:t>133</a:t>
                </a:r>
                <a:r>
                  <a:rPr lang="en-US" sz="1200" dirty="0"/>
                  <a:t>Sn and high spin in </a:t>
                </a:r>
                <a:r>
                  <a:rPr lang="en-US" sz="1200" baseline="30000" dirty="0"/>
                  <a:t>108</a:t>
                </a:r>
                <a:r>
                  <a:rPr lang="en-US" sz="1200" dirty="0"/>
                  <a:t>Zr 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06328" y="6349792"/>
                <a:ext cx="22318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The lifetime in </a:t>
                </a:r>
                <a:r>
                  <a:rPr lang="en-US" sz="1200" baseline="30000" dirty="0"/>
                  <a:t>23</a:t>
                </a:r>
                <a:r>
                  <a:rPr lang="en-US" sz="1200" dirty="0"/>
                  <a:t>Mg as a probe for classical novae models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850633" y="2134998"/>
                <a:ext cx="23074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Exploration of alpha-cluster : the unique case of </a:t>
                </a:r>
                <a:r>
                  <a:rPr lang="en-US" sz="1200" baseline="30000" dirty="0"/>
                  <a:t>212</a:t>
                </a:r>
                <a:r>
                  <a:rPr lang="en-US" sz="1200" dirty="0"/>
                  <a:t>Po (</a:t>
                </a:r>
                <a:r>
                  <a:rPr lang="en-US" sz="1200" baseline="30000" dirty="0"/>
                  <a:t>208</a:t>
                </a:r>
                <a:r>
                  <a:rPr lang="en-US" sz="1200" dirty="0"/>
                  <a:t>Pb + α)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02116" y="3159972"/>
                <a:ext cx="41399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Transition Quadrupole Moments in </a:t>
                </a:r>
                <a:r>
                  <a:rPr lang="en-US" sz="1200" baseline="30000" dirty="0"/>
                  <a:t>166,168</a:t>
                </a:r>
                <a:r>
                  <a:rPr lang="en-US" sz="1200" dirty="0"/>
                  <a:t>Dy. 	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715745" y="3966666"/>
                <a:ext cx="31686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Shape evolution in neutron rich fission fragments in the mass A~100 region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7988" y="5512514"/>
                <a:ext cx="62281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collectivity around N=40: lifetime measurements in </a:t>
                </a:r>
                <a:r>
                  <a:rPr lang="en-US" sz="1200" baseline="30000" dirty="0"/>
                  <a:t>64</a:t>
                </a:r>
                <a:r>
                  <a:rPr lang="en-US" sz="1200" dirty="0"/>
                  <a:t>Fe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62421" y="4885843"/>
                <a:ext cx="62281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collectivity around N=52: lifetime measurements in </a:t>
                </a:r>
                <a:r>
                  <a:rPr lang="en-US" sz="1200" baseline="30000" dirty="0"/>
                  <a:t>83,84</a:t>
                </a:r>
                <a:r>
                  <a:rPr lang="en-US" sz="1200" dirty="0"/>
                  <a:t>Ge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42510" y="4533084"/>
                <a:ext cx="453498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Shell evolution around N=50: </a:t>
                </a:r>
                <a:r>
                  <a:rPr lang="en-US" sz="1200" baseline="30000" dirty="0"/>
                  <a:t>81</a:t>
                </a:r>
                <a:r>
                  <a:rPr lang="en-US" sz="1200" dirty="0"/>
                  <a:t>Ga spectroscopy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16464" y="2180524"/>
                <a:ext cx="32507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collectivity around N=50: lifetime measurements </a:t>
                </a:r>
                <a:r>
                  <a:rPr lang="en-US" sz="1200" baseline="30000" dirty="0"/>
                  <a:t>104,106</a:t>
                </a:r>
                <a:r>
                  <a:rPr lang="en-US" sz="1200" dirty="0"/>
                  <a:t>Sn 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28295" y="2741213"/>
                <a:ext cx="28036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Evolution of collectivity around N=50: lifetime measurements </a:t>
                </a:r>
                <a:r>
                  <a:rPr lang="en-US" sz="1200" baseline="30000" dirty="0"/>
                  <a:t>94</a:t>
                </a:r>
                <a:r>
                  <a:rPr lang="en-US" sz="1200" dirty="0"/>
                  <a:t>Ru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537660" y="1824865"/>
                <a:ext cx="28906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Studies of excited states in </a:t>
                </a:r>
                <a:r>
                  <a:rPr lang="en-US" sz="1200" baseline="30000" dirty="0"/>
                  <a:t>102,103</a:t>
                </a:r>
                <a:r>
                  <a:rPr lang="en-US" sz="1200" dirty="0"/>
                  <a:t>Sn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7807" y="3277683"/>
                <a:ext cx="21635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Search for </a:t>
                </a:r>
                <a:r>
                  <a:rPr lang="en-US" sz="1200" dirty="0" err="1"/>
                  <a:t>isoscalar</a:t>
                </a:r>
                <a:r>
                  <a:rPr lang="en-US" sz="1200" dirty="0"/>
                  <a:t> pairing in the N=Z nucleus </a:t>
                </a:r>
                <a:r>
                  <a:rPr lang="en-US" sz="1200" baseline="30000" dirty="0"/>
                  <a:t>88</a:t>
                </a:r>
                <a:r>
                  <a:rPr lang="en-US" sz="1200" dirty="0"/>
                  <a:t>Ru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-32713" y="3862517"/>
                <a:ext cx="2043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Isospin Symmetry Breaking in the A=63,71 mirror nuclei 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51383" y="1563243"/>
                <a:ext cx="28675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Octupole – Quadrupole correlation in </a:t>
                </a:r>
                <a:r>
                  <a:rPr lang="en-US" sz="1200" baseline="30000" dirty="0"/>
                  <a:t>112</a:t>
                </a:r>
                <a:r>
                  <a:rPr lang="en-US" sz="1200" dirty="0"/>
                  <a:t>Xe</a:t>
                </a:r>
              </a:p>
            </p:txBody>
          </p:sp>
          <p:sp>
            <p:nvSpPr>
              <p:cNvPr id="46" name="Étoile à 5 branches 45"/>
              <p:cNvSpPr/>
              <p:nvPr/>
            </p:nvSpPr>
            <p:spPr>
              <a:xfrm>
                <a:off x="1635125" y="5353369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Étoile à 5 branches 46"/>
              <p:cNvSpPr/>
              <p:nvPr/>
            </p:nvSpPr>
            <p:spPr>
              <a:xfrm>
                <a:off x="2399079" y="4618338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Étoile à 5 branches 53"/>
              <p:cNvSpPr/>
              <p:nvPr/>
            </p:nvSpPr>
            <p:spPr>
              <a:xfrm>
                <a:off x="2922974" y="4352809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Étoile à 5 branches 56"/>
              <p:cNvSpPr/>
              <p:nvPr/>
            </p:nvSpPr>
            <p:spPr>
              <a:xfrm>
                <a:off x="2949585" y="3601949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Étoile à 5 branches 64"/>
              <p:cNvSpPr/>
              <p:nvPr/>
            </p:nvSpPr>
            <p:spPr>
              <a:xfrm>
                <a:off x="2628106" y="3833485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Étoile à 5 branches 66"/>
              <p:cNvSpPr/>
              <p:nvPr/>
            </p:nvSpPr>
            <p:spPr>
              <a:xfrm>
                <a:off x="2557065" y="4056121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Étoile à 5 branches 67"/>
              <p:cNvSpPr/>
              <p:nvPr/>
            </p:nvSpPr>
            <p:spPr>
              <a:xfrm>
                <a:off x="1989767" y="4369110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Étoile à 5 branches 68"/>
              <p:cNvSpPr/>
              <p:nvPr/>
            </p:nvSpPr>
            <p:spPr>
              <a:xfrm>
                <a:off x="1354353" y="4989737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Étoile à 5 branches 69"/>
              <p:cNvSpPr/>
              <p:nvPr/>
            </p:nvSpPr>
            <p:spPr>
              <a:xfrm>
                <a:off x="4047960" y="3716928"/>
                <a:ext cx="287337" cy="2159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" name="ZoneTexte 1"/>
              <p:cNvSpPr txBox="1"/>
              <p:nvPr/>
            </p:nvSpPr>
            <p:spPr>
              <a:xfrm>
                <a:off x="2665469" y="1267710"/>
                <a:ext cx="28071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Reaction mechanism : Fission of Light Hg</a:t>
                </a:r>
              </a:p>
            </p:txBody>
          </p:sp>
          <p:sp>
            <p:nvSpPr>
              <p:cNvPr id="72" name="Étoile à 5 branches 71"/>
              <p:cNvSpPr/>
              <p:nvPr/>
            </p:nvSpPr>
            <p:spPr>
              <a:xfrm>
                <a:off x="5421135" y="1980302"/>
                <a:ext cx="287338" cy="217487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Étoile à 5 branches 73"/>
              <p:cNvSpPr/>
              <p:nvPr/>
            </p:nvSpPr>
            <p:spPr>
              <a:xfrm>
                <a:off x="5989175" y="1921497"/>
                <a:ext cx="287338" cy="217487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1" tIns="45711" rIns="91421" bIns="45711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231915" y="937442"/>
                <a:ext cx="31951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Search for Double Gamma decay in </a:t>
                </a:r>
                <a:r>
                  <a:rPr lang="en-US" sz="1200" baseline="30000" dirty="0"/>
                  <a:t>137</a:t>
                </a:r>
                <a:r>
                  <a:rPr lang="en-US" sz="1200" dirty="0"/>
                  <a:t>Cs source</a:t>
                </a:r>
              </a:p>
            </p:txBody>
          </p:sp>
        </p:grpSp>
        <p:pic>
          <p:nvPicPr>
            <p:cNvPr id="7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3" y="481011"/>
              <a:ext cx="1490120" cy="140908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28861" y="4319721"/>
              <a:ext cx="1547936" cy="461665"/>
            </a:xfrm>
            <a:prstGeom prst="rect">
              <a:avLst/>
            </a:prstGeom>
            <a:ln w="28575">
              <a:solidFill>
                <a:srgbClr val="0DFF7A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Above barrier narrow resonances in </a:t>
              </a:r>
              <a:r>
                <a:rPr lang="en-US" sz="1200" baseline="30000" dirty="0"/>
                <a:t>15</a:t>
              </a:r>
              <a:r>
                <a:rPr lang="en-US" sz="1200" dirty="0"/>
                <a:t>F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7894" y="6317905"/>
              <a:ext cx="2100787" cy="461665"/>
            </a:xfrm>
            <a:prstGeom prst="rect">
              <a:avLst/>
            </a:prstGeom>
            <a:ln w="28575">
              <a:solidFill>
                <a:srgbClr val="0DFF7A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Is there a problem with protons in N=28 nucleus </a:t>
              </a:r>
              <a:r>
                <a:rPr lang="en-US" sz="1200" baseline="30000" dirty="0"/>
                <a:t>46</a:t>
              </a:r>
              <a:r>
                <a:rPr lang="en-US" sz="1200" dirty="0"/>
                <a:t>Ar ?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1288" y="4979241"/>
              <a:ext cx="917685" cy="1015663"/>
            </a:xfrm>
            <a:prstGeom prst="rect">
              <a:avLst/>
            </a:prstGeom>
            <a:ln w="28575">
              <a:solidFill>
                <a:srgbClr val="0DFF7A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Deter. the α+</a:t>
              </a:r>
              <a:r>
                <a:rPr lang="en-US" sz="1200" baseline="30000" dirty="0"/>
                <a:t>15</a:t>
              </a:r>
              <a:r>
                <a:rPr lang="en-US" sz="1200" dirty="0"/>
                <a:t>O radiative capture rate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93396" y="6390052"/>
              <a:ext cx="1419516" cy="461665"/>
            </a:xfrm>
            <a:prstGeom prst="rect">
              <a:avLst/>
            </a:prstGeom>
            <a:ln w="28575">
              <a:solidFill>
                <a:srgbClr val="0DFF7A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3-body contribution in </a:t>
              </a:r>
              <a:r>
                <a:rPr lang="en-US" sz="1200" baseline="30000" dirty="0"/>
                <a:t>20</a:t>
              </a:r>
              <a:r>
                <a:rPr lang="en-US" sz="1200" dirty="0"/>
                <a:t>O structure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60775" y="5563396"/>
              <a:ext cx="2028868" cy="646331"/>
            </a:xfrm>
            <a:prstGeom prst="rect">
              <a:avLst/>
            </a:prstGeom>
            <a:ln w="28575">
              <a:solidFill>
                <a:srgbClr val="0DFF7A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Proton-neutron interactions across the N = 28 shell closure via </a:t>
              </a:r>
              <a:r>
                <a:rPr lang="en-US" sz="1200" baseline="30000" dirty="0"/>
                <a:t>47</a:t>
              </a:r>
              <a:r>
                <a:rPr lang="en-US" sz="1200" dirty="0"/>
                <a:t>K(</a:t>
              </a:r>
              <a:r>
                <a:rPr lang="en-US" sz="1200" dirty="0" err="1"/>
                <a:t>d,p</a:t>
              </a:r>
              <a:r>
                <a:rPr lang="en-US" sz="1200" dirty="0"/>
                <a:t>)</a:t>
              </a:r>
              <a:r>
                <a:rPr lang="en-US" sz="1200" baseline="30000" dirty="0"/>
                <a:t>48</a:t>
              </a:r>
              <a:r>
                <a:rPr lang="en-US" sz="1200" dirty="0"/>
                <a:t>K</a:t>
              </a:r>
              <a:endParaRPr lang="fr-FR" sz="12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184503" y="530230"/>
              <a:ext cx="492443" cy="369332"/>
            </a:xfrm>
            <a:prstGeom prst="rect">
              <a:avLst/>
            </a:prstGeom>
            <a:noFill/>
            <a:ln w="38100">
              <a:solidFill>
                <a:srgbClr val="0DFF7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RIB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7925" y="547948"/>
              <a:ext cx="23959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SHE Cross section </a:t>
              </a:r>
              <a:r>
                <a:rPr lang="en-US" sz="1200" baseline="30000" dirty="0" smtClean="0"/>
                <a:t>238</a:t>
              </a:r>
              <a:r>
                <a:rPr lang="en-US" sz="1200" dirty="0" smtClean="0"/>
                <a:t>U+</a:t>
              </a:r>
              <a:r>
                <a:rPr lang="en-US" sz="1200" baseline="30000" dirty="0" smtClean="0"/>
                <a:t>238</a:t>
              </a:r>
              <a:r>
                <a:rPr lang="en-US" sz="1200" dirty="0" smtClean="0"/>
                <a:t>U in MNT</a:t>
              </a:r>
              <a:endParaRPr lang="en-US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13323" y="2587765"/>
              <a:ext cx="25287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N=126 </a:t>
              </a:r>
              <a:r>
                <a:rPr lang="en-US" sz="1200" dirty="0" err="1" smtClean="0"/>
                <a:t>Xe+Pt</a:t>
              </a:r>
              <a:r>
                <a:rPr lang="en-US" sz="1200" dirty="0" smtClean="0"/>
                <a:t> spectroscopy after MNT</a:t>
              </a:r>
              <a:endParaRPr lang="en-US" sz="1200" dirty="0"/>
            </a:p>
          </p:txBody>
        </p:sp>
      </p:grpSp>
      <p:sp>
        <p:nvSpPr>
          <p:cNvPr id="78" name="Étoile à 5 branches 77"/>
          <p:cNvSpPr/>
          <p:nvPr/>
        </p:nvSpPr>
        <p:spPr>
          <a:xfrm>
            <a:off x="8511781" y="1447797"/>
            <a:ext cx="287337" cy="215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90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30" y="2455755"/>
            <a:ext cx="6669602" cy="4060288"/>
          </a:xfrm>
          <a:prstGeom prst="rect">
            <a:avLst/>
          </a:prstGeom>
        </p:spPr>
      </p:pic>
      <p:pic>
        <p:nvPicPr>
          <p:cNvPr id="5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92695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20733" y="633058"/>
            <a:ext cx="622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detailed Project Plan : </a:t>
            </a:r>
            <a:r>
              <a:rPr lang="en-US" dirty="0" smtClean="0"/>
              <a:t>ATRIUM-563607, ATRIUM-563609 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0733" y="48283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Plan Phase 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270" y="2455755"/>
            <a:ext cx="56180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plan, conceived technically for a 4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array,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foresees the construction of a 3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array with capital investment from 2021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2030, consistent with the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production of the Triple Clusters constrains the project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plan is based on an annual production of 2-3 Triple Clusters (ordered, produced, assembled and tested)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2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 available by the end of the LNL campaign ( ~ 2025-2026) and for the start of the next campaign &gt;2026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(SPES, FAIR, GANIL, ISOLDE …)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Close to the 3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 delivered by the end 2028-2029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project plan will evolve to the construction of the 4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array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8070642" y="472890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milestone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57951" y="2006153"/>
            <a:ext cx="35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funding scheme (section 3.6)</a:t>
            </a:r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9173199" y="4615385"/>
            <a:ext cx="2698636" cy="671200"/>
            <a:chOff x="2543029" y="3995930"/>
            <a:chExt cx="2698636" cy="67120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2543029" y="4180596"/>
              <a:ext cx="465667" cy="0"/>
            </a:xfrm>
            <a:prstGeom prst="line">
              <a:avLst/>
            </a:prstGeom>
            <a:ln w="57150">
              <a:solidFill>
                <a:srgbClr val="EFF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990215" y="3995930"/>
              <a:ext cx="2251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Capsules order placed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560057" y="4482464"/>
              <a:ext cx="465667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007243" y="4297798"/>
              <a:ext cx="21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Clusters in operation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806906" y="6211019"/>
            <a:ext cx="2311879" cy="21566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28000">
                <a:schemeClr val="bg2">
                  <a:lumMod val="50000"/>
                </a:schemeClr>
              </a:gs>
              <a:gs pos="64000">
                <a:schemeClr val="tx2">
                  <a:lumMod val="75000"/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781246" y="6161083"/>
            <a:ext cx="328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channels ordered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326846" y="4574950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62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776426" y="4420122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67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156156" y="4289947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70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8581606" y="4271860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72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035709" y="4178244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77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9519939" y="4125482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79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9954919" y="4008280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83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0443340" y="3897027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86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0830690" y="3791805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90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7452360" y="3815143"/>
            <a:ext cx="4511040" cy="840404"/>
          </a:xfrm>
          <a:custGeom>
            <a:avLst/>
            <a:gdLst>
              <a:gd name="connsiteX0" fmla="*/ 0 w 3948112"/>
              <a:gd name="connsiteY0" fmla="*/ 685420 h 685420"/>
              <a:gd name="connsiteX1" fmla="*/ 1209675 w 3948112"/>
              <a:gd name="connsiteY1" fmla="*/ 442532 h 685420"/>
              <a:gd name="connsiteX2" fmla="*/ 2538412 w 3948112"/>
              <a:gd name="connsiteY2" fmla="*/ 185357 h 685420"/>
              <a:gd name="connsiteX3" fmla="*/ 3014662 w 3948112"/>
              <a:gd name="connsiteY3" fmla="*/ 23432 h 685420"/>
              <a:gd name="connsiteX4" fmla="*/ 3948112 w 3948112"/>
              <a:gd name="connsiteY4" fmla="*/ 4382 h 6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112" h="685420">
                <a:moveTo>
                  <a:pt x="0" y="685420"/>
                </a:moveTo>
                <a:lnTo>
                  <a:pt x="1209675" y="442532"/>
                </a:lnTo>
                <a:cubicBezTo>
                  <a:pt x="1632744" y="359188"/>
                  <a:pt x="2237581" y="255207"/>
                  <a:pt x="2538412" y="185357"/>
                </a:cubicBezTo>
                <a:cubicBezTo>
                  <a:pt x="2839243" y="115507"/>
                  <a:pt x="2779712" y="53594"/>
                  <a:pt x="3014662" y="23432"/>
                </a:cubicBezTo>
                <a:cubicBezTo>
                  <a:pt x="3249612" y="-6730"/>
                  <a:pt x="3598862" y="-1174"/>
                  <a:pt x="3948112" y="4382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9205858" y="5292669"/>
            <a:ext cx="387350" cy="130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90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637412" y="5178959"/>
            <a:ext cx="25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Capsules order - visibility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580" y="-132816"/>
            <a:ext cx="10515600" cy="1325563"/>
          </a:xfrm>
        </p:spPr>
        <p:txBody>
          <a:bodyPr/>
          <a:lstStyle/>
          <a:p>
            <a:r>
              <a:rPr lang="fr-FR" dirty="0" smtClean="0"/>
              <a:t>AGATA at LNL –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2" y="2330177"/>
            <a:ext cx="6489032" cy="4179639"/>
          </a:xfrm>
          <a:prstGeom prst="rect">
            <a:avLst/>
          </a:prstGeom>
        </p:spPr>
      </p:pic>
      <p:pic>
        <p:nvPicPr>
          <p:cNvPr id="4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10637106" y="204777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35580" y="386599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2026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8264" y="852849"/>
            <a:ext cx="9369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AGATA Collaboration Council and AGATA Steering Committee 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last year about the location of AGATA after  2025.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Legnaro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campaign of AGATA, started in May 2022, has been officially approved by the AGATA Steering Committee until the end of 2026.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08547" y="5510891"/>
            <a:ext cx="324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structure </a:t>
            </a:r>
            <a:r>
              <a:rPr lang="fr-FR" dirty="0" err="1" smtClean="0"/>
              <a:t>using</a:t>
            </a:r>
            <a:r>
              <a:rPr lang="fr-FR" dirty="0" smtClean="0"/>
              <a:t> fusion of </a:t>
            </a:r>
            <a:r>
              <a:rPr lang="fr-FR" dirty="0" err="1" smtClean="0"/>
              <a:t>heavy</a:t>
            </a:r>
            <a:r>
              <a:rPr lang="fr-FR" dirty="0" smtClean="0"/>
              <a:t> ions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1661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0" y="1988997"/>
            <a:ext cx="6348533" cy="3994747"/>
          </a:xfrm>
          <a:prstGeom prst="rect">
            <a:avLst/>
          </a:prstGeom>
          <a:noFill/>
        </p:spPr>
      </p:pic>
      <p:pic>
        <p:nvPicPr>
          <p:cNvPr id="5" name="Picture 7" descr="logoAg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7" y="69028"/>
            <a:ext cx="8493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2020" y="295644"/>
            <a:ext cx="101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LNL Status and next campaigns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98756" y="6454469"/>
            <a:ext cx="247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Courtesy Magda and Javier.</a:t>
            </a:r>
            <a:endParaRPr lang="en-US" sz="1600" i="1" dirty="0"/>
          </a:p>
        </p:txBody>
      </p:sp>
      <p:sp>
        <p:nvSpPr>
          <p:cNvPr id="4" name="Flèche vers le bas 3"/>
          <p:cNvSpPr/>
          <p:nvPr/>
        </p:nvSpPr>
        <p:spPr>
          <a:xfrm>
            <a:off x="10796337" y="1194566"/>
            <a:ext cx="1395663" cy="5139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1163495" y="1925053"/>
            <a:ext cx="660368" cy="3861530"/>
            <a:chOff x="11163495" y="1925053"/>
            <a:chExt cx="660368" cy="3861530"/>
          </a:xfrm>
        </p:grpSpPr>
        <p:sp>
          <p:nvSpPr>
            <p:cNvPr id="11" name="ZoneTexte 10"/>
            <p:cNvSpPr txBox="1"/>
            <p:nvPr/>
          </p:nvSpPr>
          <p:spPr>
            <a:xfrm>
              <a:off x="11171120" y="192505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2028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1163495" y="296317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2029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167792" y="369550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2030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167792" y="455218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2031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167794" y="541725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2032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Connecteur en arc 17"/>
          <p:cNvCxnSpPr/>
          <p:nvPr/>
        </p:nvCxnSpPr>
        <p:spPr>
          <a:xfrm rot="5400000" flipH="1" flipV="1">
            <a:off x="5633809" y="2873190"/>
            <a:ext cx="3497512" cy="193812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81397" y="1936531"/>
            <a:ext cx="648767" cy="21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 rot="5400000">
            <a:off x="7899649" y="2604022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GANIL/SPIRAL1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6202" y="1258544"/>
            <a:ext cx="648767" cy="2806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 rot="5400000">
            <a:off x="8941335" y="2518612"/>
            <a:ext cx="13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LNL + SPES ?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0240" y="3936310"/>
            <a:ext cx="648767" cy="165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rot="5400000">
            <a:off x="9913400" y="4328020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GSI/FAIR ?</a:t>
            </a:r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09968" y="5168858"/>
            <a:ext cx="648767" cy="165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 rot="5400000">
            <a:off x="8224934" y="577539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HIE-ISOLDE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27182" y="5195283"/>
            <a:ext cx="648767" cy="165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 rot="5400000">
            <a:off x="7789470" y="558699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JYFL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1171120" y="12170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2027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92021" y="935795"/>
            <a:ext cx="806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ASC is currently assessing the future beyond 2026</a:t>
            </a:r>
            <a:r>
              <a:rPr lang="en-US" dirty="0" smtClean="0"/>
              <a:t>. A </a:t>
            </a:r>
            <a:r>
              <a:rPr lang="en-US" dirty="0" smtClean="0"/>
              <a:t>letter has been sent to the management of the host laboratories asking for their wishes by the end of May. </a:t>
            </a:r>
          </a:p>
          <a:p>
            <a:r>
              <a:rPr lang="en-US" dirty="0" smtClean="0"/>
              <a:t>The next step will be the AGATA / ACC week in Milan in September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4714" y="118196"/>
            <a:ext cx="7709457" cy="55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1" tIns="45715" rIns="91431" bIns="45715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fr-FR" sz="2400" dirty="0" smtClean="0">
                <a:latin typeface="Bahnschrift Light" panose="020B0502040204020203" pitchFamily="34" charset="0"/>
              </a:rPr>
              <a:t>AGATA@GANIL.2 Proposal : </a:t>
            </a:r>
          </a:p>
          <a:p>
            <a:pPr>
              <a:defRPr/>
            </a:pPr>
            <a:endParaRPr lang="en-US" altLang="fr-FR" sz="1800" dirty="0">
              <a:latin typeface="Bahnschrift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0055"/>
            <a:ext cx="12107285" cy="2482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0° degree campaign using the SPIRAL1 beams with MUGAST/GRIT and VAMOS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SPIRAL1 experiments have a strong impact (1 PRL and 1 Nature with AGATA+MUGAST under referee procedure at the moment) and are “uniqueness” experiments using coulomb excitation and transfer reactions in the fields of nuclear structure, astrophysics and dynamic.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He, Ne,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Kr, O, N, F, K beams are operational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GANIL is putting a strong effort on SPIRAL1 in-beam tests. Several tests have been performed in 2021-2023 leading to a list of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new isomers/isotopes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intensities suitable for acceleration using CIME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: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https://www.ganil-spiral2.eu/scientists/ganil-spiral-2-facilities/available-beams/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On-going developments on cryogenic targets 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JCLab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(H, He)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(F. Galtarossa et al, NIMA 108 (</a:t>
            </a:r>
            <a:r>
              <a:rPr lang="fr-FR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2021), 165830)</a:t>
            </a:r>
            <a:endParaRPr lang="en-US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40">
            <a:extLst>
              <a:ext uri="{FF2B5EF4-FFF2-40B4-BE49-F238E27FC236}">
                <a16:creationId xmlns:a16="http://schemas.microsoft.com/office/drawing/2014/main" id="{EF64AF3E-99F2-120D-0061-071F6A1B6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84" y="3044243"/>
            <a:ext cx="3691719" cy="1257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49" y="4865341"/>
            <a:ext cx="2905416" cy="2094711"/>
          </a:xfrm>
          <a:prstGeom prst="rect">
            <a:avLst/>
          </a:prstGeom>
        </p:spPr>
      </p:pic>
      <p:pic>
        <p:nvPicPr>
          <p:cNvPr id="13" name="Image 12" descr="Une image contenant machine, acier, ingénierie, métal&#10;&#10;Description générée automatiquement">
            <a:extLst>
              <a:ext uri="{FF2B5EF4-FFF2-40B4-BE49-F238E27FC236}">
                <a16:creationId xmlns:a16="http://schemas.microsoft.com/office/drawing/2014/main" id="{1C0BF0E5-75CC-B711-0D4D-509856A695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15" y="4249853"/>
            <a:ext cx="1959734" cy="24680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142597" y="4936488"/>
            <a:ext cx="500631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New PISTA array at forward angle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E*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fissionning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identification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4465" y="4236031"/>
            <a:ext cx="42072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~28°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 campaign for fission using the newly PISTA-VAMOS setup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07709" y="5543364"/>
            <a:ext cx="632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high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Pb,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(new)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identification of fission fragments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 to Gd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1" y="118196"/>
            <a:ext cx="3429007" cy="7315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1117"/>
            <a:ext cx="5283200" cy="2701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424"/>
            <a:ext cx="6172200" cy="31565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48" y="3616161"/>
            <a:ext cx="5981700" cy="30591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15175" y="2381250"/>
            <a:ext cx="344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AGATA 2</a:t>
            </a:r>
            <a:r>
              <a:rPr lang="fr-FR" sz="2800" dirty="0" smtClean="0">
                <a:latin typeface="Symbol" panose="05050102010706020507" pitchFamily="18" charset="2"/>
              </a:rPr>
              <a:t>p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fit in G1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7630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829</Words>
  <Application>Microsoft Office PowerPoint</Application>
  <PresentationFormat>Grand écran</PresentationFormat>
  <Paragraphs>115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Bahnschrift Light</vt:lpstr>
      <vt:lpstr>Calibri</vt:lpstr>
      <vt:lpstr>Calibri Light</vt:lpstr>
      <vt:lpstr>Helvetica Neue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AGATA at LNL – next steps</vt:lpstr>
      <vt:lpstr>Présentation PowerPoint</vt:lpstr>
      <vt:lpstr>Présentation PowerPoint</vt:lpstr>
      <vt:lpstr>Présentation PowerPoint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Emmanuel</dc:creator>
  <cp:lastModifiedBy>Clement Emmanuel</cp:lastModifiedBy>
  <cp:revision>9</cp:revision>
  <dcterms:created xsi:type="dcterms:W3CDTF">2024-05-16T14:24:43Z</dcterms:created>
  <dcterms:modified xsi:type="dcterms:W3CDTF">2024-05-21T15:54:05Z</dcterms:modified>
</cp:coreProperties>
</file>