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26"/>
  </p:notesMasterIdLst>
  <p:sldIdLst>
    <p:sldId id="256" r:id="rId5"/>
    <p:sldId id="330" r:id="rId6"/>
    <p:sldId id="350" r:id="rId7"/>
    <p:sldId id="353" r:id="rId8"/>
    <p:sldId id="354" r:id="rId9"/>
    <p:sldId id="355" r:id="rId10"/>
    <p:sldId id="371" r:id="rId11"/>
    <p:sldId id="359" r:id="rId12"/>
    <p:sldId id="367" r:id="rId13"/>
    <p:sldId id="356" r:id="rId14"/>
    <p:sldId id="361" r:id="rId15"/>
    <p:sldId id="369" r:id="rId16"/>
    <p:sldId id="366" r:id="rId17"/>
    <p:sldId id="368" r:id="rId18"/>
    <p:sldId id="360" r:id="rId19"/>
    <p:sldId id="362" r:id="rId20"/>
    <p:sldId id="372" r:id="rId21"/>
    <p:sldId id="358" r:id="rId22"/>
    <p:sldId id="357" r:id="rId23"/>
    <p:sldId id="363" r:id="rId24"/>
    <p:sldId id="3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B206"/>
    <a:srgbClr val="C420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C05703-9D78-48B7-8B92-AD02F3D941D1}" v="160" dt="2024-11-18T22:06:07.405"/>
    <p1510:client id="{06E5823A-68F2-40E9-8B33-19322E533BC0}" v="43" dt="2024-11-18T23:08:09.433"/>
    <p1510:client id="{2B441C82-4FBA-4581-A14E-9056F564DAB6}" v="1427" dt="2024-11-18T23:40:52.762"/>
    <p1510:client id="{D64A55A0-A9BF-8506-3989-ECB7D8C8E3AE}" v="8" dt="2024-11-18T21:55:57.5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>
        <p:scale>
          <a:sx n="110" d="100"/>
          <a:sy n="110" d="100"/>
        </p:scale>
        <p:origin x="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765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1088/1748-0221/17/04/C04027,2022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88/1748-0221/19/04/c04035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hyperlink" Target="https://doi.org/10.1117/12.3019976" TargetMode="External"/><Relationship Id="rId4" Type="http://schemas.openxmlformats.org/officeDocument/2006/relationships/hyperlink" Target="https://doi.org/10.1117/12.2676991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13.pn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700" y="423938"/>
            <a:ext cx="7636897" cy="19474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Calibri" panose="020F0502020204030204" pitchFamily="34" charset="0"/>
              </a:rPr>
              <a:t>A robust testing platform for pixelated detectors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457" y="6459600"/>
            <a:ext cx="10334625" cy="746185"/>
          </a:xfrm>
        </p:spPr>
        <p:txBody>
          <a:bodyPr/>
          <a:lstStyle/>
          <a:p>
            <a:r>
              <a:rPr lang="en-US" dirty="0"/>
              <a:t>Nov 18 -22 , 2024, Strasbourg , France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456" y="6057625"/>
            <a:ext cx="10334625" cy="401975"/>
          </a:xfrm>
        </p:spPr>
        <p:txBody>
          <a:bodyPr/>
          <a:lstStyle/>
          <a:p>
            <a:r>
              <a:rPr lang="en-US" b="1" i="0" dirty="0">
                <a:effectLst/>
                <a:latin typeface="Calibri" panose="020F0502020204030204" pitchFamily="34" charset="0"/>
              </a:rPr>
              <a:t>PIXEL 2024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CD421A-B39B-7964-378F-A22F9795BDC8}"/>
              </a:ext>
            </a:extLst>
          </p:cNvPr>
          <p:cNvSpPr txBox="1"/>
          <p:nvPr/>
        </p:nvSpPr>
        <p:spPr>
          <a:xfrm>
            <a:off x="266700" y="3901141"/>
            <a:ext cx="11811000" cy="6796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852438">
              <a:spcBef>
                <a:spcPts val="500"/>
              </a:spcBef>
            </a:pPr>
            <a:r>
              <a:rPr lang="en-US" sz="1800" b="1" dirty="0">
                <a:solidFill>
                  <a:schemeClr val="bg1"/>
                </a:solidFill>
              </a:rPr>
              <a:t>P. Maj</a:t>
            </a:r>
            <a:r>
              <a:rPr lang="en-US" sz="1800" b="1" baseline="30000" dirty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sz="1800" b="1" dirty="0" err="1">
                <a:solidFill>
                  <a:schemeClr val="bg1"/>
                </a:solidFill>
              </a:rPr>
              <a:t>G.W.Deptuch</a:t>
            </a:r>
            <a:r>
              <a:rPr lang="en-US" sz="1800" b="1" dirty="0">
                <a:solidFill>
                  <a:schemeClr val="bg1"/>
                </a:solidFill>
              </a:rPr>
              <a:t>, </a:t>
            </a:r>
            <a:r>
              <a:rPr lang="en-US" sz="1800" b="1" dirty="0" err="1">
                <a:solidFill>
                  <a:schemeClr val="bg1"/>
                </a:solidFill>
              </a:rPr>
              <a:t>D.S.Górni</a:t>
            </a:r>
            <a:r>
              <a:rPr lang="en-US" sz="1800" b="1" dirty="0">
                <a:solidFill>
                  <a:schemeClr val="bg1"/>
                </a:solidFill>
              </a:rPr>
              <a:t>, G. Pinaroli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sz="1800" b="1" dirty="0">
                <a:solidFill>
                  <a:schemeClr val="bg1"/>
                </a:solidFill>
              </a:rPr>
              <a:t>Timothy Kersten </a:t>
            </a:r>
          </a:p>
          <a:p>
            <a:pPr algn="ctr" defTabSz="5852438">
              <a:spcBef>
                <a:spcPts val="500"/>
              </a:spcBef>
            </a:pPr>
            <a:r>
              <a:rPr lang="en-US" sz="1600" b="1" i="1" dirty="0">
                <a:solidFill>
                  <a:schemeClr val="bg1"/>
                </a:solidFill>
              </a:rPr>
              <a:t>Instrumentation Department, Brookhaven National Laboratory, Upton NY</a:t>
            </a:r>
            <a:r>
              <a:rPr lang="pl-PL" sz="1600" b="1" i="1" dirty="0">
                <a:solidFill>
                  <a:schemeClr val="bg1"/>
                </a:solidFill>
              </a:rPr>
              <a:t> </a:t>
            </a:r>
            <a:r>
              <a:rPr lang="en-US" sz="1600" b="1" i="1" dirty="0">
                <a:solidFill>
                  <a:schemeClr val="bg1"/>
                </a:solidFill>
              </a:rPr>
              <a:t>11973, USA 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D59B0-8BA8-2FC3-6855-74BEEFA540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44E751E-5315-7CA7-6AC4-7D454B2DF3E6}"/>
              </a:ext>
            </a:extLst>
          </p:cNvPr>
          <p:cNvSpPr>
            <a:spLocks noGrp="1"/>
          </p:cNvSpPr>
          <p:nvPr/>
        </p:nvSpPr>
        <p:spPr>
          <a:xfrm>
            <a:off x="247692" y="176280"/>
            <a:ext cx="11085568" cy="635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5"/>
                </a:solidFill>
                <a:latin typeface="+mn-lt"/>
              </a:rPr>
              <a:t>Examples of BNL systems - EDWARD</a:t>
            </a:r>
          </a:p>
        </p:txBody>
      </p:sp>
      <p:pic>
        <p:nvPicPr>
          <p:cNvPr id="4" name="Content Placeholder 12">
            <a:extLst>
              <a:ext uri="{FF2B5EF4-FFF2-40B4-BE49-F238E27FC236}">
                <a16:creationId xmlns:a16="http://schemas.microsoft.com/office/drawing/2014/main" id="{6A415780-FA2F-A43E-5CC0-AA8E77A01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66951" y="3156672"/>
            <a:ext cx="3719862" cy="3249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FB336069-161E-C1FE-5858-2B2C18BBF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221" y="451342"/>
            <a:ext cx="3044603" cy="248705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0DD98AB-CB7E-605D-B121-CE4ABA544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47" y="992657"/>
            <a:ext cx="3752160" cy="2814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A3615C6-A02F-DD94-7365-233ECB5B6838}"/>
              </a:ext>
            </a:extLst>
          </p:cNvPr>
          <p:cNvSpPr/>
          <p:nvPr/>
        </p:nvSpPr>
        <p:spPr>
          <a:xfrm>
            <a:off x="2025650" y="1238928"/>
            <a:ext cx="1029933" cy="10421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42A83C-48CC-E01D-A26F-9A8E19D1881C}"/>
              </a:ext>
            </a:extLst>
          </p:cNvPr>
          <p:cNvSpPr txBox="1"/>
          <p:nvPr/>
        </p:nvSpPr>
        <p:spPr>
          <a:xfrm>
            <a:off x="1989267" y="1231017"/>
            <a:ext cx="1029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matrix of pixels</a:t>
            </a:r>
          </a:p>
          <a:p>
            <a:pPr algn="ctr"/>
            <a:r>
              <a:rPr lang="en-US">
                <a:solidFill>
                  <a:schemeClr val="bg1"/>
                </a:solidFill>
              </a:rPr>
              <a:t>32x32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04ED9B-F4D2-66DA-4DF1-D562FD658F02}"/>
              </a:ext>
            </a:extLst>
          </p:cNvPr>
          <p:cNvSpPr/>
          <p:nvPr/>
        </p:nvSpPr>
        <p:spPr>
          <a:xfrm>
            <a:off x="2025650" y="2281037"/>
            <a:ext cx="1029933" cy="24627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E3213E-24BB-6DD5-0E1C-8D969CDCDD91}"/>
              </a:ext>
            </a:extLst>
          </p:cNvPr>
          <p:cNvSpPr txBox="1"/>
          <p:nvPr/>
        </p:nvSpPr>
        <p:spPr>
          <a:xfrm>
            <a:off x="1069805" y="2199494"/>
            <a:ext cx="29276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peripherals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892C5A3-C5BD-8207-BCEA-186862A41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5045" y="1120095"/>
            <a:ext cx="3132835" cy="2557740"/>
          </a:xfrm>
          <a:prstGeom prst="rect">
            <a:avLst/>
          </a:prstGeom>
        </p:spPr>
      </p:pic>
      <p:pic>
        <p:nvPicPr>
          <p:cNvPr id="16" name="Picture 2" descr="Image preview">
            <a:extLst>
              <a:ext uri="{FF2B5EF4-FFF2-40B4-BE49-F238E27FC236}">
                <a16:creationId xmlns:a16="http://schemas.microsoft.com/office/drawing/2014/main" id="{B0BD419D-6EC3-CF10-85F7-6B67073D3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600" y="4053048"/>
            <a:ext cx="4795529" cy="2780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8A2422D-7AC0-EF06-010C-FD8DD1DC1378}"/>
              </a:ext>
            </a:extLst>
          </p:cNvPr>
          <p:cNvSpPr txBox="1"/>
          <p:nvPr/>
        </p:nvSpPr>
        <p:spPr>
          <a:xfrm>
            <a:off x="579378" y="4942013"/>
            <a:ext cx="182681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Results of tests presented at TWEPP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7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BE65D-0864-0961-F5A4-AA9D7E35F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:a16="http://schemas.microsoft.com/office/drawing/2014/main" id="{E8E980F9-C5F2-258D-1F31-82032A4A9D1E}"/>
              </a:ext>
            </a:extLst>
          </p:cNvPr>
          <p:cNvSpPr>
            <a:spLocks noGrp="1"/>
          </p:cNvSpPr>
          <p:nvPr/>
        </p:nvSpPr>
        <p:spPr>
          <a:xfrm>
            <a:off x="247692" y="176280"/>
            <a:ext cx="11822388" cy="635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5"/>
                </a:solidFill>
                <a:latin typeface="+mn-lt"/>
              </a:rPr>
              <a:t>Examples of BNL systems – Full Field Fluorescence Imager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1EE54D6-C2B9-A25E-653C-25792C403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315" y="1639650"/>
            <a:ext cx="9525401" cy="38267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9BD043-11E1-FC5D-82F0-FB5D212BAAA5}"/>
              </a:ext>
            </a:extLst>
          </p:cNvPr>
          <p:cNvSpPr txBox="1"/>
          <p:nvPr/>
        </p:nvSpPr>
        <p:spPr>
          <a:xfrm>
            <a:off x="2316604" y="5752427"/>
            <a:ext cx="8664147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074297">
              <a:spcBef>
                <a:spcPct val="20000"/>
              </a:spcBef>
            </a:pPr>
            <a:r>
              <a:rPr lang="en-US" sz="1800" dirty="0">
                <a:latin typeface="Helvetica" charset="0"/>
                <a:cs typeface="Helvetica" charset="0"/>
              </a:rPr>
              <a:t>[1] D.S. Gorni et al, </a:t>
            </a:r>
            <a:r>
              <a:rPr lang="en-US" sz="1800" dirty="0">
                <a:latin typeface="Helvetica" charset="0"/>
                <a:cs typeface="Helvetica" charset="0"/>
                <a:hlinkClick r:id="rId3"/>
              </a:rPr>
              <a:t>https://dx.doi.org/10.1088/1748-0221/17/04/C04027,2022</a:t>
            </a:r>
            <a:endParaRPr lang="en-US" sz="1800" dirty="0">
              <a:latin typeface="Helvetica" charset="0"/>
              <a:cs typeface="Helvetica" charset="0"/>
            </a:endParaRPr>
          </a:p>
          <a:p>
            <a:pPr defTabSz="4074297">
              <a:spcBef>
                <a:spcPct val="20000"/>
              </a:spcBef>
            </a:pPr>
            <a:r>
              <a:rPr lang="en-US" sz="1800" dirty="0">
                <a:latin typeface="Helvetica" charset="0"/>
                <a:cs typeface="Helvetica" charset="0"/>
              </a:rPr>
              <a:t>[2] D.S. Gorni et al, </a:t>
            </a:r>
            <a:r>
              <a:rPr lang="en-US" sz="1800" dirty="0">
                <a:latin typeface="Helvetica" charset="0"/>
                <a:cs typeface="Helvetica" charset="0"/>
                <a:hlinkClick r:id="rId4"/>
              </a:rPr>
              <a:t>https://doi.org/10.1088/1748-0221/19/04/c04035</a:t>
            </a:r>
            <a:endParaRPr lang="en-US" sz="1800" dirty="0"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447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3FDAC-7C6D-4A0C-EB56-54DD546C7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D6E395D-EDDF-AD36-13F2-0C47C49C44BF}"/>
              </a:ext>
            </a:extLst>
          </p:cNvPr>
          <p:cNvGrpSpPr/>
          <p:nvPr/>
        </p:nvGrpSpPr>
        <p:grpSpPr>
          <a:xfrm>
            <a:off x="614608" y="956847"/>
            <a:ext cx="5035781" cy="2731959"/>
            <a:chOff x="4493724" y="513692"/>
            <a:chExt cx="5939959" cy="322248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AFA127C-A7D6-1392-4B7F-A650C731A4B8}"/>
                </a:ext>
              </a:extLst>
            </p:cNvPr>
            <p:cNvGrpSpPr/>
            <p:nvPr/>
          </p:nvGrpSpPr>
          <p:grpSpPr>
            <a:xfrm>
              <a:off x="4493724" y="513692"/>
              <a:ext cx="5939959" cy="3222484"/>
              <a:chOff x="3290631" y="1178710"/>
              <a:chExt cx="5939959" cy="3222484"/>
            </a:xfrm>
          </p:grpSpPr>
          <p:pic>
            <p:nvPicPr>
              <p:cNvPr id="10" name="Picture 9" descr="Chart, histogram&#10;&#10;Description automatically generated">
                <a:extLst>
                  <a:ext uri="{FF2B5EF4-FFF2-40B4-BE49-F238E27FC236}">
                    <a16:creationId xmlns:a16="http://schemas.microsoft.com/office/drawing/2014/main" id="{DBCF01D7-DA50-A875-E6D6-93F6E4BAAA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290631" y="1178710"/>
                <a:ext cx="5495925" cy="2857500"/>
              </a:xfrm>
              <a:prstGeom prst="rect">
                <a:avLst/>
              </a:prstGeom>
            </p:spPr>
          </p:pic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0D2EBAC0-387D-DA7B-09F6-9A595FECD97F}"/>
                  </a:ext>
                </a:extLst>
              </p:cNvPr>
              <p:cNvCxnSpPr>
                <a:cxnSpLocks/>
                <a:stCxn id="12" idx="0"/>
              </p:cNvCxnSpPr>
              <p:nvPr/>
            </p:nvCxnSpPr>
            <p:spPr>
              <a:xfrm flipH="1" flipV="1">
                <a:off x="4463357" y="3139837"/>
                <a:ext cx="556793" cy="723082"/>
              </a:xfrm>
              <a:prstGeom prst="straightConnector1">
                <a:avLst/>
              </a:prstGeom>
              <a:ln w="317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36B147E-E67A-1227-47C0-F4CDD74DC03C}"/>
                  </a:ext>
                </a:extLst>
              </p:cNvPr>
              <p:cNvSpPr txBox="1"/>
              <p:nvPr/>
            </p:nvSpPr>
            <p:spPr>
              <a:xfrm>
                <a:off x="4530306" y="3862919"/>
                <a:ext cx="979688" cy="5309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17013" eaLnBrk="0" hangingPunct="0">
                  <a:lnSpc>
                    <a:spcPct val="95000"/>
                  </a:lnSpc>
                </a:pPr>
                <a:r>
                  <a:rPr lang="en-US" sz="1500" b="1" dirty="0">
                    <a:solidFill>
                      <a:srgbClr val="01ADDD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Central pixel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86ADB169-493D-F640-B7FE-801172CCBA4A}"/>
                  </a:ext>
                </a:extLst>
              </p:cNvPr>
              <p:cNvCxnSpPr>
                <a:cxnSpLocks/>
                <a:stCxn id="10" idx="2"/>
              </p:cNvCxnSpPr>
              <p:nvPr/>
            </p:nvCxnSpPr>
            <p:spPr>
              <a:xfrm flipH="1" flipV="1">
                <a:off x="4835806" y="3064790"/>
                <a:ext cx="1202788" cy="971420"/>
              </a:xfrm>
              <a:prstGeom prst="straightConnector1">
                <a:avLst/>
              </a:prstGeom>
              <a:ln w="317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4E97ED8-EA3D-A8EF-4E28-84D6F4B7C525}"/>
                  </a:ext>
                </a:extLst>
              </p:cNvPr>
              <p:cNvSpPr txBox="1"/>
              <p:nvPr/>
            </p:nvSpPr>
            <p:spPr>
              <a:xfrm>
                <a:off x="5578153" y="4089570"/>
                <a:ext cx="1357302" cy="311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17013" eaLnBrk="0" hangingPunct="0">
                  <a:lnSpc>
                    <a:spcPct val="95000"/>
                  </a:lnSpc>
                </a:pPr>
                <a:r>
                  <a:rPr lang="en-US" sz="1500" b="1" dirty="0">
                    <a:solidFill>
                      <a:srgbClr val="01ADDD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8 neighbors</a:t>
                </a: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9E86AAF-2337-51D9-DBAD-42C6E84128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1005" y="3081660"/>
                <a:ext cx="1734060" cy="954550"/>
              </a:xfrm>
              <a:prstGeom prst="straightConnector1">
                <a:avLst/>
              </a:prstGeom>
              <a:ln w="317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DE175913-8A87-4A67-7162-7007D664CB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59740" y="2824872"/>
                <a:ext cx="0" cy="1147693"/>
              </a:xfrm>
              <a:prstGeom prst="straightConnector1">
                <a:avLst/>
              </a:prstGeom>
              <a:ln w="31750">
                <a:solidFill>
                  <a:srgbClr val="72528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AF03C26-2AA1-D5D5-BF89-2DED4B98B196}"/>
                  </a:ext>
                </a:extLst>
              </p:cNvPr>
              <p:cNvSpPr txBox="1"/>
              <p:nvPr/>
            </p:nvSpPr>
            <p:spPr>
              <a:xfrm>
                <a:off x="3600647" y="3972565"/>
                <a:ext cx="1043333" cy="311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17013" eaLnBrk="0" hangingPunct="0">
                  <a:lnSpc>
                    <a:spcPct val="95000"/>
                  </a:lnSpc>
                </a:pPr>
                <a:r>
                  <a:rPr lang="en-US" sz="1500" b="1" dirty="0">
                    <a:solidFill>
                      <a:srgbClr val="115C79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No event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C26D8625-B316-F8DE-909B-5567B2420BD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97896" y="2855153"/>
                <a:ext cx="0" cy="1147693"/>
              </a:xfrm>
              <a:prstGeom prst="straightConnector1">
                <a:avLst/>
              </a:prstGeom>
              <a:ln w="31750">
                <a:solidFill>
                  <a:srgbClr val="72528A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964D6C2-DCDD-F1FF-572D-E1A2721578B2}"/>
                  </a:ext>
                </a:extLst>
              </p:cNvPr>
              <p:cNvSpPr txBox="1"/>
              <p:nvPr/>
            </p:nvSpPr>
            <p:spPr>
              <a:xfrm>
                <a:off x="7960933" y="4052454"/>
                <a:ext cx="1269657" cy="3400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17013" eaLnBrk="0" hangingPunct="0">
                  <a:lnSpc>
                    <a:spcPct val="95000"/>
                  </a:lnSpc>
                </a:pPr>
                <a:r>
                  <a:rPr lang="en-US" sz="1500" b="1" dirty="0">
                    <a:solidFill>
                      <a:srgbClr val="115C79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No event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E85FCC-02A9-1B64-6A7E-EF8F0374D6FA}"/>
                  </a:ext>
                </a:extLst>
              </p:cNvPr>
              <p:cNvSpPr txBox="1"/>
              <p:nvPr/>
            </p:nvSpPr>
            <p:spPr>
              <a:xfrm>
                <a:off x="7376484" y="3795124"/>
                <a:ext cx="828626" cy="267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defTabSz="817013" eaLnBrk="0" hangingPunct="0">
                  <a:lnSpc>
                    <a:spcPct val="95000"/>
                  </a:lnSpc>
                </a:pPr>
                <a:r>
                  <a:rPr lang="en-US" sz="1200" dirty="0">
                    <a:solidFill>
                      <a:srgbClr val="115C79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time [au]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B850CF6-819D-C4DB-444A-DC51FDE7AAE9}"/>
                </a:ext>
              </a:extLst>
            </p:cNvPr>
            <p:cNvSpPr txBox="1"/>
            <p:nvPr/>
          </p:nvSpPr>
          <p:spPr>
            <a:xfrm>
              <a:off x="6645995" y="1657308"/>
              <a:ext cx="3054994" cy="4356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115C79"/>
                  </a:solidFill>
                  <a:latin typeface="Arial Rounded MT Bold" panose="020F0704030504030204" pitchFamily="34" charset="0"/>
                  <a:ea typeface="Calibri" panose="020F0502020204030204" pitchFamily="34" charset="0"/>
                </a:rPr>
                <a:t>a</a:t>
              </a:r>
              <a:r>
                <a:rPr lang="en-US" sz="1800" dirty="0">
                  <a:solidFill>
                    <a:srgbClr val="115C79"/>
                  </a:solidFill>
                  <a:effectLst/>
                  <a:latin typeface="Arial Rounded MT Bold" panose="020F0704030504030204" pitchFamily="34" charset="0"/>
                  <a:ea typeface="Calibri" panose="020F0502020204030204" pitchFamily="34" charset="0"/>
                </a:rPr>
                <a:t>nalog amplitude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199B5E2-5631-0D04-292E-16FB79AA06FF}"/>
              </a:ext>
            </a:extLst>
          </p:cNvPr>
          <p:cNvGrpSpPr/>
          <p:nvPr/>
        </p:nvGrpSpPr>
        <p:grpSpPr>
          <a:xfrm>
            <a:off x="6163462" y="956847"/>
            <a:ext cx="5484830" cy="2912512"/>
            <a:chOff x="4493724" y="3640510"/>
            <a:chExt cx="5920933" cy="31440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C9119F4-77A7-595D-4EF0-37AEC1E31C3A}"/>
                </a:ext>
              </a:extLst>
            </p:cNvPr>
            <p:cNvGrpSpPr/>
            <p:nvPr/>
          </p:nvGrpSpPr>
          <p:grpSpPr>
            <a:xfrm>
              <a:off x="4493724" y="3640510"/>
              <a:ext cx="5920933" cy="3078475"/>
              <a:chOff x="4493724" y="3781864"/>
              <a:chExt cx="5920933" cy="3078475"/>
            </a:xfrm>
          </p:grpSpPr>
          <p:pic>
            <p:nvPicPr>
              <p:cNvPr id="24" name="Picture 23" descr="Chart, scatter chart&#10;&#10;Description automatically generated">
                <a:extLst>
                  <a:ext uri="{FF2B5EF4-FFF2-40B4-BE49-F238E27FC236}">
                    <a16:creationId xmlns:a16="http://schemas.microsoft.com/office/drawing/2014/main" id="{311C921C-B8D0-9B6D-EA8E-885177054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93724" y="3781864"/>
                <a:ext cx="5920933" cy="3078475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C655193-E108-8859-D2F7-A68B3A77BF8E}"/>
                  </a:ext>
                </a:extLst>
              </p:cNvPr>
              <p:cNvSpPr txBox="1"/>
              <p:nvPr/>
            </p:nvSpPr>
            <p:spPr>
              <a:xfrm>
                <a:off x="5989366" y="4177121"/>
                <a:ext cx="233835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115C79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</a:rPr>
                  <a:t>a</a:t>
                </a:r>
                <a:r>
                  <a:rPr lang="en-US" sz="1800" dirty="0">
                    <a:solidFill>
                      <a:srgbClr val="115C79"/>
                    </a:solidFill>
                    <a:effectLst/>
                    <a:latin typeface="Arial Rounded MT Bold" panose="020F0704030504030204" pitchFamily="34" charset="0"/>
                    <a:ea typeface="Calibri" panose="020F0502020204030204" pitchFamily="34" charset="0"/>
                  </a:rPr>
                  <a:t>nalog amplitude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90BC8E-08D6-16EC-78B7-29F792BC1B3E}"/>
                  </a:ext>
                </a:extLst>
              </p:cNvPr>
              <p:cNvSpPr txBox="1"/>
              <p:nvPr/>
            </p:nvSpPr>
            <p:spPr>
              <a:xfrm>
                <a:off x="5962069" y="5121753"/>
                <a:ext cx="3022256" cy="3986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FF0000"/>
                    </a:solidFill>
                    <a:latin typeface="Arial Rounded MT Bold" panose="020F0704030504030204" pitchFamily="34" charset="0"/>
                    <a:ea typeface="Calibri" panose="020F0502020204030204" pitchFamily="34" charset="0"/>
                  </a:rPr>
                  <a:t>numerical addresses</a:t>
                </a:r>
                <a:endParaRPr lang="en-US" sz="1800" dirty="0">
                  <a:solidFill>
                    <a:srgbClr val="FF0000"/>
                  </a:solidFill>
                  <a:effectLst/>
                  <a:latin typeface="Arial Rounded MT Bold" panose="020F0704030504030204" pitchFamily="34" charset="0"/>
                  <a:ea typeface="Calibri" panose="020F0502020204030204" pitchFamily="34" charset="0"/>
                </a:endParaRP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B9F675DB-199D-3668-0963-69A184C5EF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03871" y="4418625"/>
                <a:ext cx="940724" cy="0"/>
              </a:xfrm>
              <a:prstGeom prst="straightConnector1">
                <a:avLst/>
              </a:prstGeom>
              <a:ln w="31750">
                <a:solidFill>
                  <a:srgbClr val="115C7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E70B259B-C091-69D8-5026-D88DF61FA8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4143" y="5321101"/>
                <a:ext cx="861550" cy="0"/>
              </a:xfrm>
              <a:prstGeom prst="straightConnector1">
                <a:avLst/>
              </a:prstGeom>
              <a:ln w="317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5EB1BBC-1666-342F-482C-F124720D4F1F}"/>
                </a:ext>
              </a:extLst>
            </p:cNvPr>
            <p:cNvSpPr txBox="1"/>
            <p:nvPr/>
          </p:nvSpPr>
          <p:spPr>
            <a:xfrm>
              <a:off x="8327724" y="6495542"/>
              <a:ext cx="1163153" cy="289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817013" eaLnBrk="0" hangingPunct="0">
                <a:lnSpc>
                  <a:spcPct val="95000"/>
                </a:lnSpc>
              </a:pPr>
              <a:r>
                <a:rPr lang="en-US" sz="1200" dirty="0">
                  <a:solidFill>
                    <a:srgbClr val="115C7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time [au]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CA77F026-FF86-DD7B-781D-8F93988FE45A}"/>
              </a:ext>
            </a:extLst>
          </p:cNvPr>
          <p:cNvSpPr>
            <a:spLocks noGrp="1"/>
          </p:cNvSpPr>
          <p:nvPr/>
        </p:nvSpPr>
        <p:spPr>
          <a:xfrm>
            <a:off x="245498" y="207459"/>
            <a:ext cx="11085568" cy="635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5"/>
                </a:solidFill>
                <a:latin typeface="+mn-lt"/>
              </a:rPr>
              <a:t>Examples of BNL systems – FFFI (or 3FI)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329971-1564-E169-6AAD-DEB9FEF53647}"/>
              </a:ext>
            </a:extLst>
          </p:cNvPr>
          <p:cNvSpPr txBox="1"/>
          <p:nvPr/>
        </p:nvSpPr>
        <p:spPr>
          <a:xfrm>
            <a:off x="2798291" y="6104838"/>
            <a:ext cx="30353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Preliminary results presented at SRI 2024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E87A8-04E1-C83E-0641-AB96E99C5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911" y="3922583"/>
            <a:ext cx="4872191" cy="2904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8661C1-9EA7-556A-2A8E-245FB838B772}"/>
              </a:ext>
            </a:extLst>
          </p:cNvPr>
          <p:cNvSpPr txBox="1"/>
          <p:nvPr/>
        </p:nvSpPr>
        <p:spPr>
          <a:xfrm>
            <a:off x="8868037" y="4048686"/>
            <a:ext cx="1924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Fe55 Preliminary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18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34539-C2AC-454B-EB6F-065B46138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0E8440FD-7B9B-51A2-EDD4-F0171F921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740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51A269-C97A-32D0-B082-CDB4739E0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4098"/>
            <a:ext cx="12192000" cy="383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07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1551B-52E6-ECE6-737C-3D5C488B9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ADE7314-6BB3-56ED-67C0-F092B6F57676}"/>
              </a:ext>
            </a:extLst>
          </p:cNvPr>
          <p:cNvSpPr>
            <a:spLocks noGrp="1"/>
          </p:cNvSpPr>
          <p:nvPr/>
        </p:nvSpPr>
        <p:spPr>
          <a:xfrm>
            <a:off x="247692" y="176280"/>
            <a:ext cx="11085568" cy="635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5"/>
                </a:solidFill>
                <a:latin typeface="+mn-lt"/>
              </a:rPr>
              <a:t>Examples of BNL systems - HEXID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8D397-5204-80CE-EDBE-AECB74216EFA}"/>
              </a:ext>
            </a:extLst>
          </p:cNvPr>
          <p:cNvSpPr txBox="1"/>
          <p:nvPr/>
        </p:nvSpPr>
        <p:spPr>
          <a:xfrm>
            <a:off x="349487" y="721277"/>
            <a:ext cx="7593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The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Hyper-spectral Energy resolving X-ray Imaging Device (HEXID)</a:t>
            </a:r>
            <a:endParaRPr lang="en-US" sz="1800" b="1" i="0" u="none" strike="noStrike" baseline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>
                <a:solidFill>
                  <a:srgbClr val="000000"/>
                </a:solidFill>
                <a:latin typeface="Arial" panose="020B0604020202020204" pitchFamily="34" charset="0"/>
              </a:rPr>
              <a:t>CZT Imager for next generation Hard X-ray space telescope.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21E8BD-5456-D964-92DD-C37D513C6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731" y="1446348"/>
            <a:ext cx="3425811" cy="2568173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92A719E2-1003-D5AE-51A3-F995B6BB8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786" y="1243339"/>
            <a:ext cx="8066214" cy="30501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716517-C2DD-65FC-F111-27545345BEC7}"/>
              </a:ext>
            </a:extLst>
          </p:cNvPr>
          <p:cNvSpPr txBox="1"/>
          <p:nvPr/>
        </p:nvSpPr>
        <p:spPr>
          <a:xfrm>
            <a:off x="813266" y="4685940"/>
            <a:ext cx="28487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Preliminary Results presented at NSS 2024</a:t>
            </a:r>
            <a:endParaRPr lang="en-US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D362-BEE1-07B9-BDE7-0C705F943F7F}"/>
              </a:ext>
            </a:extLst>
          </p:cNvPr>
          <p:cNvSpPr txBox="1"/>
          <p:nvPr/>
        </p:nvSpPr>
        <p:spPr>
          <a:xfrm>
            <a:off x="813889" y="5356151"/>
            <a:ext cx="10818222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074297">
              <a:spcBef>
                <a:spcPct val="20000"/>
              </a:spcBef>
            </a:pPr>
            <a:r>
              <a:rPr lang="en-US" sz="1800">
                <a:latin typeface="Helvetica" charset="0"/>
                <a:cs typeface="Helvetica" charset="0"/>
              </a:rPr>
              <a:t>[1] G. Pinaroli et al, </a:t>
            </a:r>
            <a:r>
              <a:rPr lang="en-US" sz="1800">
                <a:latin typeface="Helvetica" charset="0"/>
                <a:cs typeface="Helvetica" charset="0"/>
                <a:hlinkClick r:id="rId4"/>
              </a:rPr>
              <a:t>https://doi.org/10.1117/12.26769913</a:t>
            </a:r>
            <a:r>
              <a:rPr lang="en-US" sz="1800">
                <a:latin typeface="Helvetica" charset="0"/>
                <a:cs typeface="Helvetica" charset="0"/>
              </a:rPr>
              <a:t>  </a:t>
            </a:r>
            <a:endParaRPr lang="en-US" sz="1800" i="1">
              <a:latin typeface="Helvetica" charset="0"/>
              <a:cs typeface="Helvetica" charset="0"/>
            </a:endParaRPr>
          </a:p>
          <a:p>
            <a:pPr defTabSz="4074297">
              <a:spcBef>
                <a:spcPct val="20000"/>
              </a:spcBef>
            </a:pPr>
            <a:r>
              <a:rPr lang="en-US" sz="1800">
                <a:latin typeface="Helvetica" charset="0"/>
                <a:cs typeface="Helvetica" charset="0"/>
              </a:rPr>
              <a:t>[2] G. Pinaroli et al, </a:t>
            </a:r>
            <a:r>
              <a:rPr lang="en-US" sz="1800">
                <a:latin typeface="Helvetica" charset="0"/>
                <a:cs typeface="Helvetica" charset="0"/>
                <a:hlinkClick r:id="rId5"/>
              </a:rPr>
              <a:t>https://doi.org/10.1117/12.3019976  </a:t>
            </a:r>
            <a:endParaRPr lang="en-US" sz="1800">
              <a:latin typeface="Helvetica" charset="0"/>
              <a:cs typeface="Helvetica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 13">
                <a:extLst>
                  <a:ext uri="{FF2B5EF4-FFF2-40B4-BE49-F238E27FC236}">
                    <a16:creationId xmlns:a16="http://schemas.microsoft.com/office/drawing/2014/main" id="{39A6DA87-621A-9B5F-C905-C0DF67C7C3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9212255"/>
                  </p:ext>
                </p:extLst>
              </p:nvPr>
            </p:nvGraphicFramePr>
            <p:xfrm>
              <a:off x="7396764" y="4357790"/>
              <a:ext cx="4235347" cy="2407920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400430">
                      <a:extLst>
                        <a:ext uri="{9D8B030D-6E8A-4147-A177-3AD203B41FA5}">
                          <a16:colId xmlns:a16="http://schemas.microsoft.com/office/drawing/2014/main" val="1734444934"/>
                        </a:ext>
                      </a:extLst>
                    </a:gridCol>
                    <a:gridCol w="2834917">
                      <a:extLst>
                        <a:ext uri="{9D8B030D-6E8A-4147-A177-3AD203B41FA5}">
                          <a16:colId xmlns:a16="http://schemas.microsoft.com/office/drawing/2014/main" val="1706836483"/>
                        </a:ext>
                      </a:extLst>
                    </a:gridCol>
                  </a:tblGrid>
                  <a:tr h="2319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b="0"/>
                            <a:t>Sensor material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b="0"/>
                            <a:t>CZT, W = 4.6 eV/pair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15354991"/>
                      </a:ext>
                    </a:extLst>
                  </a:tr>
                  <a:tr h="2319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Ileak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en-US" sz="1100"/>
                            <a:t>~10 pA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82204605"/>
                      </a:ext>
                    </a:extLst>
                  </a:tr>
                  <a:tr h="2319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Pixel capacitance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en-US" sz="1100"/>
                            <a:t>~ &lt;150 fF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1635119"/>
                      </a:ext>
                    </a:extLst>
                  </a:tr>
                  <a:tr h="2319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Collected Carriers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Electrons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4956488"/>
                      </a:ext>
                    </a:extLst>
                  </a:tr>
                  <a:tr h="2319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Energy Range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en-US" sz="1100"/>
                            <a:t>~2keV to ~180 keV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4150919"/>
                      </a:ext>
                    </a:extLst>
                  </a:tr>
                  <a:tr h="2319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ENC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&lt; 20 e</a:t>
                          </a:r>
                          <a14:m>
                            <m:oMath xmlns:m="http://schemas.openxmlformats.org/officeDocument/2006/math">
                              <m:r>
                                <a:rPr lang="en-US" sz="1100" i="1" baseline="30000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oMath>
                          </a14:m>
                          <a:endParaRPr lang="en-US" sz="1100" baseline="3000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81388819"/>
                      </a:ext>
                    </a:extLst>
                  </a:tr>
                  <a:tr h="2319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Pixel Pitch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150 um , hexagonal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2491755"/>
                      </a:ext>
                    </a:extLst>
                  </a:tr>
                  <a:tr h="53209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Detection Area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Target: ~ 12 mm x 10mm (64x80 pixels),</a:t>
                          </a:r>
                        </a:p>
                        <a:p>
                          <a:pPr algn="ctr"/>
                          <a:r>
                            <a:rPr lang="en-US" sz="1100" u="sng"/>
                            <a:t>Demonstrator</a:t>
                          </a:r>
                          <a:r>
                            <a:rPr lang="en-US" sz="1100"/>
                            <a:t>: ~1.2mm x 1.2mm (8x8 pixels)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48719450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 13">
                <a:extLst>
                  <a:ext uri="{FF2B5EF4-FFF2-40B4-BE49-F238E27FC236}">
                    <a16:creationId xmlns:a16="http://schemas.microsoft.com/office/drawing/2014/main" id="{39A6DA87-621A-9B5F-C905-C0DF67C7C33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19212255"/>
                  </p:ext>
                </p:extLst>
              </p:nvPr>
            </p:nvGraphicFramePr>
            <p:xfrm>
              <a:off x="7396764" y="4357790"/>
              <a:ext cx="4235347" cy="2407920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1400430">
                      <a:extLst>
                        <a:ext uri="{9D8B030D-6E8A-4147-A177-3AD203B41FA5}">
                          <a16:colId xmlns:a16="http://schemas.microsoft.com/office/drawing/2014/main" val="1734444934"/>
                        </a:ext>
                      </a:extLst>
                    </a:gridCol>
                    <a:gridCol w="2834917">
                      <a:extLst>
                        <a:ext uri="{9D8B030D-6E8A-4147-A177-3AD203B41FA5}">
                          <a16:colId xmlns:a16="http://schemas.microsoft.com/office/drawing/2014/main" val="1706836483"/>
                        </a:ext>
                      </a:extLst>
                    </a:gridCol>
                  </a:tblGrid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b="0"/>
                            <a:t>Sensor material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 b="0"/>
                            <a:t>CZT, W = 4.6 eV/pair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15354991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Ileak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en-US" sz="1100"/>
                            <a:t>~10 pA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82204605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Pixel capacitance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en-US" sz="1100"/>
                            <a:t>~ &lt;150 fF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51635119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Collected Carriers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Electrons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274956488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Energy Range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+mj-lt"/>
                            <a:buNone/>
                          </a:pPr>
                          <a:r>
                            <a:rPr lang="en-US" sz="1100"/>
                            <a:t>~2keV to ~180 keV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4150919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ENC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49571" t="-497674" r="-429" b="-3395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81388819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Pixel Pitch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150 um , hexagonal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2491755"/>
                      </a:ext>
                    </a:extLst>
                  </a:tr>
                  <a:tr h="5943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Detection Area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100"/>
                            <a:t>Target: ~ 12 mm x 10mm (64x80 pixels),</a:t>
                          </a:r>
                        </a:p>
                        <a:p>
                          <a:pPr algn="ctr"/>
                          <a:r>
                            <a:rPr lang="en-US" sz="1100" u="sng"/>
                            <a:t>Demonstrator</a:t>
                          </a:r>
                          <a:r>
                            <a:rPr lang="en-US" sz="1100"/>
                            <a:t>: ~1.2mm x 1.2mm (8x8 pixels)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4871945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3319923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85C0D-7EFB-000A-74FB-706DCF76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87A73CD-FCE6-C3D0-6F45-0A483F36B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161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12B1DE-88D8-B509-8F81-0DE5BF147E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16146"/>
            <a:ext cx="12192000" cy="441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64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E91640-128F-E4B7-AEC7-3CC5D3309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DAF200AE-BE17-3B28-3BF2-EA7A6407B738}"/>
              </a:ext>
            </a:extLst>
          </p:cNvPr>
          <p:cNvSpPr>
            <a:spLocks noGrp="1"/>
          </p:cNvSpPr>
          <p:nvPr/>
        </p:nvSpPr>
        <p:spPr>
          <a:xfrm>
            <a:off x="247692" y="176280"/>
            <a:ext cx="11085568" cy="635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5"/>
                </a:solidFill>
                <a:latin typeface="+mn-lt"/>
              </a:rPr>
              <a:t>Examples of BNL systems – AI/ML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B0A40E-2CE6-5947-84A0-7BD5F9FD2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243" y="3923063"/>
            <a:ext cx="2554697" cy="2007653"/>
          </a:xfrm>
          <a:prstGeom prst="rect">
            <a:avLst/>
          </a:prstGeom>
        </p:spPr>
      </p:pic>
      <p:pic>
        <p:nvPicPr>
          <p:cNvPr id="17" name="Picture 16" descr="Timeline&#10;&#10;Description automatically generated">
            <a:extLst>
              <a:ext uri="{FF2B5EF4-FFF2-40B4-BE49-F238E27FC236}">
                <a16:creationId xmlns:a16="http://schemas.microsoft.com/office/drawing/2014/main" id="{E669BDD5-EBC2-4932-CCE1-3525E55A2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632" y="927284"/>
            <a:ext cx="9515628" cy="48135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1C74282-BAB9-33F4-6725-703B1988B98F}"/>
              </a:ext>
            </a:extLst>
          </p:cNvPr>
          <p:cNvSpPr txBox="1"/>
          <p:nvPr/>
        </p:nvSpPr>
        <p:spPr>
          <a:xfrm>
            <a:off x="2872409" y="6312388"/>
            <a:ext cx="4514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Preliminary Results presented at NSS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542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0C018-9FE0-7925-E0D3-D3180C613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998F1CC-AEE1-C4DC-28EF-EB7A62DF87DE}"/>
              </a:ext>
            </a:extLst>
          </p:cNvPr>
          <p:cNvSpPr>
            <a:spLocks noGrp="1"/>
          </p:cNvSpPr>
          <p:nvPr/>
        </p:nvSpPr>
        <p:spPr>
          <a:xfrm>
            <a:off x="247692" y="176280"/>
            <a:ext cx="11085568" cy="635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5"/>
                </a:solidFill>
                <a:latin typeface="+mn-lt"/>
              </a:rPr>
              <a:t>Examples of BNL systems – AI/ML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B2266B-9EB2-D494-BEB2-A444100E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281" y="711389"/>
            <a:ext cx="4461925" cy="25188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B95BFD-0FDA-FE5E-91C1-42E028AA5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735" y="3479610"/>
            <a:ext cx="4410471" cy="2800299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B5DBFAA-C013-484C-4B61-02AF4FAFFC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4210"/>
          <a:stretch/>
        </p:blipFill>
        <p:spPr>
          <a:xfrm>
            <a:off x="247692" y="1022221"/>
            <a:ext cx="6260328" cy="481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079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256A6-47E9-B54B-C05C-1B519D41E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EFC5D17-5B63-B8F8-BE71-BD9F022665CD}"/>
              </a:ext>
            </a:extLst>
          </p:cNvPr>
          <p:cNvSpPr>
            <a:spLocks noGrp="1"/>
          </p:cNvSpPr>
          <p:nvPr/>
        </p:nvSpPr>
        <p:spPr>
          <a:xfrm>
            <a:off x="247692" y="176280"/>
            <a:ext cx="11085568" cy="635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5"/>
                </a:solidFill>
                <a:latin typeface="+mn-lt"/>
              </a:rPr>
              <a:t>Future plans – FFFI at </a:t>
            </a:r>
            <a:r>
              <a:rPr lang="en-US" sz="3200" b="1" dirty="0" err="1">
                <a:solidFill>
                  <a:schemeClr val="accent5"/>
                </a:solidFill>
                <a:latin typeface="+mn-lt"/>
              </a:rPr>
              <a:t>Sychrotron</a:t>
            </a:r>
            <a:endParaRPr lang="en-US" sz="3200" b="1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F2F0FD-4B92-2BEA-83A5-058861C42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86" y="2131936"/>
            <a:ext cx="6838867" cy="4444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D2E101-C456-FECB-D607-D876E6E83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4286" y="2131936"/>
            <a:ext cx="326970" cy="515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8DECAA-09F7-2B26-D24C-594511C011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4674" y="6128551"/>
            <a:ext cx="326970" cy="515394"/>
          </a:xfrm>
          <a:prstGeom prst="rect">
            <a:avLst/>
          </a:prstGeom>
        </p:spPr>
      </p:pic>
      <p:pic>
        <p:nvPicPr>
          <p:cNvPr id="10" name="Picture 9" descr="A picture containing indoor, cluttered, miller&#10;&#10;Description automatically generated">
            <a:extLst>
              <a:ext uri="{FF2B5EF4-FFF2-40B4-BE49-F238E27FC236}">
                <a16:creationId xmlns:a16="http://schemas.microsoft.com/office/drawing/2014/main" id="{449F4BBD-9334-4096-AC15-C31AC94999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044" y="2234317"/>
            <a:ext cx="4450080" cy="33375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282002-3904-3D83-4D1E-C30984B25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6743" y="1962080"/>
            <a:ext cx="1064039" cy="221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2902D0-46A4-B365-E6F5-98086838A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559" y="2183755"/>
            <a:ext cx="326970" cy="5153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86EFEB-D599-966B-C647-C8C94FDF2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4529" y="2234317"/>
            <a:ext cx="1011938" cy="4937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A053B4-7FD9-A87B-FEE9-C69185CB38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348" y="2234317"/>
            <a:ext cx="1011938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79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9A59DD-8D22-DC3D-A43F-A8D070477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3B1821E-3820-352B-D9E9-BE8380264C97}"/>
              </a:ext>
            </a:extLst>
          </p:cNvPr>
          <p:cNvSpPr>
            <a:spLocks noGrp="1"/>
          </p:cNvSpPr>
          <p:nvPr/>
        </p:nvSpPr>
        <p:spPr>
          <a:xfrm>
            <a:off x="247692" y="176280"/>
            <a:ext cx="11085568" cy="635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5"/>
                </a:solidFill>
                <a:latin typeface="+mn-lt"/>
              </a:rPr>
              <a:t>Conclusions</a:t>
            </a:r>
          </a:p>
        </p:txBody>
      </p:sp>
      <p:sp>
        <p:nvSpPr>
          <p:cNvPr id="3" name="TextBox 26">
            <a:extLst>
              <a:ext uri="{FF2B5EF4-FFF2-40B4-BE49-F238E27FC236}">
                <a16:creationId xmlns:a16="http://schemas.microsoft.com/office/drawing/2014/main" id="{4108F702-48DE-B3D7-66C2-09F7FD3207C9}"/>
              </a:ext>
            </a:extLst>
          </p:cNvPr>
          <p:cNvSpPr txBox="1"/>
          <p:nvPr/>
        </p:nvSpPr>
        <p:spPr>
          <a:xfrm>
            <a:off x="624984" y="1316633"/>
            <a:ext cx="110855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en-US" b="1" dirty="0"/>
              <a:t>Rapid Development Through Off-the-Shelf Controllers</a:t>
            </a:r>
            <a:r>
              <a:rPr lang="en-US" dirty="0"/>
              <a:t>: Leveraging commercially available platforms significantly accelerates the development of testing systems. </a:t>
            </a:r>
          </a:p>
          <a:p>
            <a:pPr>
              <a:buFont typeface="+mj-lt"/>
              <a:buAutoNum type="arabicPeriod"/>
            </a:pPr>
            <a:endParaRPr lang="en-US" b="1" dirty="0"/>
          </a:p>
          <a:p>
            <a:pPr>
              <a:buFont typeface="+mj-lt"/>
              <a:buAutoNum type="arabicPeriod"/>
            </a:pPr>
            <a:r>
              <a:rPr lang="en-US" b="1" dirty="0"/>
              <a:t>Streamlined ASIC Testing</a:t>
            </a:r>
            <a:r>
              <a:rPr lang="en-US" dirty="0"/>
              <a:t>: Dedicated prototyping systems allow us to focus on ASIC-specific challenges, such as power supply, biasing, and analog/digital signal analysis</a:t>
            </a:r>
          </a:p>
          <a:p>
            <a:pPr>
              <a:buFont typeface="+mj-lt"/>
              <a:buAutoNum type="arabicPeriod"/>
            </a:pPr>
            <a:endParaRPr lang="en-US" b="1" dirty="0"/>
          </a:p>
          <a:p>
            <a:pPr>
              <a:buFont typeface="+mj-lt"/>
              <a:buAutoNum type="arabicPeriod"/>
            </a:pPr>
            <a:r>
              <a:rPr lang="en-US" b="1" dirty="0"/>
              <a:t>Scalability and Reusability</a:t>
            </a:r>
            <a:r>
              <a:rPr lang="en-US" dirty="0"/>
              <a:t>: The modular design and flexible software ecosystem provide scalability, allowing components and code to be reused across projects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b="1" dirty="0"/>
              <a:t>Single Software Platform</a:t>
            </a:r>
            <a:r>
              <a:rPr lang="en-US" dirty="0"/>
              <a:t>: A single software platform makes it unique acceleration of system integration, data transfer and an efficiency of debugging.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b="1" dirty="0"/>
              <a:t>Proven Success</a:t>
            </a:r>
            <a:r>
              <a:rPr lang="en-US" dirty="0"/>
              <a:t>: From testing single dies, dies with sensor up to synchrotron experiments and a commercial product prototypes, these platforms have enabled quick, reliable solutions that meet our needs</a:t>
            </a:r>
          </a:p>
        </p:txBody>
      </p:sp>
    </p:spTree>
    <p:extLst>
      <p:ext uri="{BB962C8B-B14F-4D97-AF65-F5344CB8AC3E}">
        <p14:creationId xmlns:p14="http://schemas.microsoft.com/office/powerpoint/2010/main" val="2236353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8BD1824F-A952-BB42-362D-F4016FF16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27" y="207035"/>
            <a:ext cx="9550013" cy="74238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Outline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EBABC6-8525-2013-A5C0-5361EBEDFAA7}"/>
              </a:ext>
            </a:extLst>
          </p:cNvPr>
          <p:cNvSpPr txBox="1"/>
          <p:nvPr/>
        </p:nvSpPr>
        <p:spPr>
          <a:xfrm>
            <a:off x="665386" y="1460916"/>
            <a:ext cx="10861227" cy="25946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Challenges of pixelated structures testing</a:t>
            </a:r>
            <a:endParaRPr lang="en-US" sz="2800" i="0" dirty="0">
              <a:effectLst/>
              <a:latin typeface="Arial Rounded MT Bold" panose="020F0704030504030204" pitchFamily="34" charset="0"/>
            </a:endParaRP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i="0" dirty="0">
                <a:effectLst/>
                <a:latin typeface="Arial Rounded MT Bold" panose="020F0704030504030204" pitchFamily="34" charset="0"/>
              </a:rPr>
              <a:t>Testing priorities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Prototyping platform for ASIC testing at BNL</a:t>
            </a:r>
          </a:p>
          <a:p>
            <a:pPr marL="45720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i="0" dirty="0">
                <a:effectLst/>
                <a:latin typeface="Arial Rounded MT Bold" panose="020F0704030504030204" pitchFamily="34" charset="0"/>
              </a:rPr>
              <a:t>Examples of</a:t>
            </a:r>
            <a:r>
              <a:rPr lang="en-US" sz="2800" dirty="0">
                <a:latin typeface="Arial Rounded MT Bold" panose="020F0704030504030204" pitchFamily="34" charset="0"/>
              </a:rPr>
              <a:t> pixelated structures designed at BNL</a:t>
            </a:r>
            <a:endParaRPr lang="en-US" sz="2800" i="0" dirty="0">
              <a:effectLst/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766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85767D-087B-4157-E585-C2EFAE4A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0052C53-A494-1ED9-79EF-34C892D8C492}"/>
              </a:ext>
            </a:extLst>
          </p:cNvPr>
          <p:cNvSpPr>
            <a:spLocks noGrp="1"/>
          </p:cNvSpPr>
          <p:nvPr/>
        </p:nvSpPr>
        <p:spPr>
          <a:xfrm>
            <a:off x="247691" y="176280"/>
            <a:ext cx="11838291" cy="635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5"/>
                </a:solidFill>
                <a:latin typeface="+mn-lt"/>
              </a:rPr>
              <a:t>BCKP Examples of BNL systems – Fish Grid geometry CZT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C0F7E5-38DC-8BE6-7C57-C3568691974F}"/>
              </a:ext>
            </a:extLst>
          </p:cNvPr>
          <p:cNvSpPr txBox="1"/>
          <p:nvPr/>
        </p:nvSpPr>
        <p:spPr>
          <a:xfrm>
            <a:off x="564377" y="3874378"/>
            <a:ext cx="645729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32-channels 14-bit 65 MHz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30 Gbps data stream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in FPGA DSP:</a:t>
            </a:r>
            <a:b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Decimation, filtering, convolution, pedestal, peak detection, buffering, snippet handling, single channel stream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br>
              <a:rPr lang="en-US" kern="100" dirty="0">
                <a:latin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kern="100" dirty="0">
                <a:latin typeface="Aptos" panose="020B0004020202020204" pitchFamily="34" charset="0"/>
                <a:cs typeface="Times New Roman" panose="02020603050405020304" pitchFamily="18" charset="0"/>
              </a:rPr>
              <a:t>Data streaming to </a:t>
            </a:r>
            <a:r>
              <a:rPr lang="en-US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sd</a:t>
            </a:r>
            <a:r>
              <a:rPr lang="en-US" kern="100" dirty="0">
                <a:latin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US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usb</a:t>
            </a:r>
            <a:r>
              <a:rPr lang="en-US" kern="100" dirty="0">
                <a:latin typeface="Aptos" panose="020B0004020202020204" pitchFamily="34" charset="0"/>
                <a:cs typeface="Times New Roman" panose="02020603050405020304" pitchFamily="18" charset="0"/>
              </a:rPr>
              <a:t>-c, network, </a:t>
            </a:r>
            <a:r>
              <a:rPr lang="en-US" kern="100" dirty="0" err="1">
                <a:latin typeface="Aptos" panose="020B0004020202020204" pitchFamily="34" charset="0"/>
                <a:cs typeface="Times New Roman" panose="02020603050405020304" pitchFamily="18" charset="0"/>
              </a:rPr>
              <a:t>WiFi</a:t>
            </a:r>
            <a:r>
              <a:rPr lang="en-US" kern="100" dirty="0">
                <a:latin typeface="Aptos" panose="020B0004020202020204" pitchFamily="34" charset="0"/>
                <a:cs typeface="Times New Roman" panose="02020603050405020304" pitchFamily="18" charset="0"/>
              </a:rPr>
              <a:t>, embedded GUI</a:t>
            </a:r>
          </a:p>
          <a:p>
            <a:r>
              <a:rPr lang="en-US" kern="100" dirty="0">
                <a:latin typeface="Aptos" panose="020B0004020202020204" pitchFamily="34" charset="0"/>
                <a:cs typeface="Times New Roman" panose="02020603050405020304" pitchFamily="18" charset="0"/>
              </a:rPr>
              <a:t>battery powered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DD3371-ED42-E8DC-FAA0-9919E9F7F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881" y="883488"/>
            <a:ext cx="4300306" cy="265721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1F6DD5D-49F6-F592-F83A-801852344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45" y="883488"/>
            <a:ext cx="4723943" cy="265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061F0D-12C1-9897-F9CD-234C27925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086" y="3429000"/>
            <a:ext cx="3911537" cy="339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2910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8BE26-B19C-2B60-DA6B-65F54C9E2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3114AC8-DDC0-4BA9-F458-799996010E35}"/>
              </a:ext>
            </a:extLst>
          </p:cNvPr>
          <p:cNvSpPr>
            <a:spLocks noGrp="1"/>
          </p:cNvSpPr>
          <p:nvPr/>
        </p:nvSpPr>
        <p:spPr>
          <a:xfrm>
            <a:off x="247692" y="176280"/>
            <a:ext cx="11085568" cy="635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5"/>
                </a:solidFill>
                <a:latin typeface="+mn-lt"/>
              </a:rPr>
              <a:t>BCKP Examples of BNL systems - HEXID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BA6D4C-810B-2DD2-CB39-552D1DD8D0F0}"/>
              </a:ext>
            </a:extLst>
          </p:cNvPr>
          <p:cNvSpPr txBox="1"/>
          <p:nvPr/>
        </p:nvSpPr>
        <p:spPr>
          <a:xfrm>
            <a:off x="349487" y="721277"/>
            <a:ext cx="7593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The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Hyper-spectral Energy resolving X-ray Imaging Device (HEXID)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1AB9B5-7341-FC48-E049-170830AD3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830" y="1635606"/>
            <a:ext cx="2980861" cy="25383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3C71CD-CFD0-EEA1-58C6-3B87CAC1E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908" y="1368924"/>
            <a:ext cx="5338163" cy="3333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3D5C73-1A1C-85A4-D4F4-CEBD0415F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92" y="1605831"/>
            <a:ext cx="3425811" cy="25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279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088A0A9-E80D-AA3A-9C97-4796099A3DC0}"/>
              </a:ext>
            </a:extLst>
          </p:cNvPr>
          <p:cNvSpPr>
            <a:spLocks noGrp="1"/>
          </p:cNvSpPr>
          <p:nvPr/>
        </p:nvSpPr>
        <p:spPr>
          <a:xfrm>
            <a:off x="247692" y="176280"/>
            <a:ext cx="11085568" cy="635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5"/>
                </a:solidFill>
                <a:latin typeface="+mn-lt"/>
              </a:rPr>
              <a:t>Testing Challenges – author experience</a:t>
            </a:r>
          </a:p>
        </p:txBody>
      </p:sp>
      <p:sp>
        <p:nvSpPr>
          <p:cNvPr id="3" name="TextBox 26">
            <a:extLst>
              <a:ext uri="{FF2B5EF4-FFF2-40B4-BE49-F238E27FC236}">
                <a16:creationId xmlns:a16="http://schemas.microsoft.com/office/drawing/2014/main" id="{6DDE596F-967B-BE9B-49BA-0134C0AC6AB2}"/>
              </a:ext>
            </a:extLst>
          </p:cNvPr>
          <p:cNvSpPr txBox="1"/>
          <p:nvPr/>
        </p:nvSpPr>
        <p:spPr>
          <a:xfrm>
            <a:off x="529699" y="920112"/>
            <a:ext cx="3056339" cy="67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complex developments 	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	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07EE5E91-7284-DB3D-86C4-E7DB4D5C8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30" y="2932247"/>
            <a:ext cx="934904" cy="2078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DEC75E65-6113-C414-AFB1-3C759B9AB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r="7722"/>
          <a:stretch>
            <a:fillRect/>
          </a:stretch>
        </p:blipFill>
        <p:spPr bwMode="auto">
          <a:xfrm>
            <a:off x="2998487" y="3451336"/>
            <a:ext cx="1899500" cy="1571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">
            <a:extLst>
              <a:ext uri="{FF2B5EF4-FFF2-40B4-BE49-F238E27FC236}">
                <a16:creationId xmlns:a16="http://schemas.microsoft.com/office/drawing/2014/main" id="{EAEB6992-A230-BE1F-1519-37B4029F1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8" r="19694"/>
          <a:stretch/>
        </p:blipFill>
        <p:spPr bwMode="auto">
          <a:xfrm>
            <a:off x="1665466" y="3756393"/>
            <a:ext cx="1120413" cy="1254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503617-DF74-172B-A801-F4692DA7E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9" r="24655"/>
          <a:stretch/>
        </p:blipFill>
        <p:spPr bwMode="auto">
          <a:xfrm>
            <a:off x="5114193" y="2674550"/>
            <a:ext cx="1333261" cy="235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12" descr="Obraz zawierający sprzęt elektroniczny, obwód, stół, wewnątrz&#10;&#10;Opis wygenerowany automatycznie">
            <a:extLst>
              <a:ext uri="{FF2B5EF4-FFF2-40B4-BE49-F238E27FC236}">
                <a16:creationId xmlns:a16="http://schemas.microsoft.com/office/drawing/2014/main" id="{DABA83C1-916D-C2A4-79DB-788708F447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804" r="13021"/>
          <a:stretch/>
        </p:blipFill>
        <p:spPr>
          <a:xfrm>
            <a:off x="8041193" y="3421048"/>
            <a:ext cx="1181418" cy="1556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Obraz 28">
            <a:extLst>
              <a:ext uri="{FF2B5EF4-FFF2-40B4-BE49-F238E27FC236}">
                <a16:creationId xmlns:a16="http://schemas.microsoft.com/office/drawing/2014/main" id="{0393BDE5-2120-BF65-324F-13C3F23FE3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42"/>
          <a:stretch/>
        </p:blipFill>
        <p:spPr bwMode="auto">
          <a:xfrm>
            <a:off x="6622659" y="3770905"/>
            <a:ext cx="1168339" cy="1214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6">
            <a:extLst>
              <a:ext uri="{FF2B5EF4-FFF2-40B4-BE49-F238E27FC236}">
                <a16:creationId xmlns:a16="http://schemas.microsoft.com/office/drawing/2014/main" id="{544B8799-DC58-AF2E-FC65-816B0C6BFDDC}"/>
              </a:ext>
            </a:extLst>
          </p:cNvPr>
          <p:cNvSpPr txBox="1"/>
          <p:nvPr/>
        </p:nvSpPr>
        <p:spPr>
          <a:xfrm>
            <a:off x="367778" y="5051920"/>
            <a:ext cx="1117796" cy="67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2011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PXD18K</a:t>
            </a:r>
          </a:p>
        </p:txBody>
      </p:sp>
      <p:sp>
        <p:nvSpPr>
          <p:cNvPr id="13" name="TextBox 26">
            <a:extLst>
              <a:ext uri="{FF2B5EF4-FFF2-40B4-BE49-F238E27FC236}">
                <a16:creationId xmlns:a16="http://schemas.microsoft.com/office/drawing/2014/main" id="{C46B3BB5-7C4C-BD44-DB40-99679D4AD0AA}"/>
              </a:ext>
            </a:extLst>
          </p:cNvPr>
          <p:cNvSpPr txBox="1"/>
          <p:nvPr/>
        </p:nvSpPr>
        <p:spPr>
          <a:xfrm>
            <a:off x="3222201" y="5026729"/>
            <a:ext cx="1117796" cy="67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2014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UFXC</a:t>
            </a:r>
          </a:p>
        </p:txBody>
      </p:sp>
      <p:sp>
        <p:nvSpPr>
          <p:cNvPr id="14" name="TextBox 26">
            <a:extLst>
              <a:ext uri="{FF2B5EF4-FFF2-40B4-BE49-F238E27FC236}">
                <a16:creationId xmlns:a16="http://schemas.microsoft.com/office/drawing/2014/main" id="{A3A567BC-64D6-8448-5DED-7D9F86CEA478}"/>
              </a:ext>
            </a:extLst>
          </p:cNvPr>
          <p:cNvSpPr txBox="1"/>
          <p:nvPr/>
        </p:nvSpPr>
        <p:spPr>
          <a:xfrm>
            <a:off x="1668083" y="5058455"/>
            <a:ext cx="1117796" cy="67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2013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VIPIC</a:t>
            </a:r>
          </a:p>
        </p:txBody>
      </p:sp>
      <p:sp>
        <p:nvSpPr>
          <p:cNvPr id="15" name="TextBox 26">
            <a:extLst>
              <a:ext uri="{FF2B5EF4-FFF2-40B4-BE49-F238E27FC236}">
                <a16:creationId xmlns:a16="http://schemas.microsoft.com/office/drawing/2014/main" id="{5E804E54-F182-8EDA-0FD8-B4A222E681C6}"/>
              </a:ext>
            </a:extLst>
          </p:cNvPr>
          <p:cNvSpPr txBox="1"/>
          <p:nvPr/>
        </p:nvSpPr>
        <p:spPr>
          <a:xfrm>
            <a:off x="5090792" y="5026729"/>
            <a:ext cx="1117796" cy="67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2017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Chase Jr</a:t>
            </a:r>
          </a:p>
        </p:txBody>
      </p:sp>
      <p:sp>
        <p:nvSpPr>
          <p:cNvPr id="16" name="TextBox 26">
            <a:extLst>
              <a:ext uri="{FF2B5EF4-FFF2-40B4-BE49-F238E27FC236}">
                <a16:creationId xmlns:a16="http://schemas.microsoft.com/office/drawing/2014/main" id="{346A2127-A500-2DC2-78A2-2419251B5DF4}"/>
              </a:ext>
            </a:extLst>
          </p:cNvPr>
          <p:cNvSpPr txBox="1"/>
          <p:nvPr/>
        </p:nvSpPr>
        <p:spPr>
          <a:xfrm>
            <a:off x="8212811" y="5072354"/>
            <a:ext cx="799803" cy="67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2020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FRIC</a:t>
            </a:r>
          </a:p>
        </p:txBody>
      </p:sp>
      <p:sp>
        <p:nvSpPr>
          <p:cNvPr id="17" name="TextBox 26">
            <a:extLst>
              <a:ext uri="{FF2B5EF4-FFF2-40B4-BE49-F238E27FC236}">
                <a16:creationId xmlns:a16="http://schemas.microsoft.com/office/drawing/2014/main" id="{5D79B21C-60F2-E747-DC86-9747CB14615A}"/>
              </a:ext>
            </a:extLst>
          </p:cNvPr>
          <p:cNvSpPr txBox="1"/>
          <p:nvPr/>
        </p:nvSpPr>
        <p:spPr>
          <a:xfrm>
            <a:off x="6694819" y="5072354"/>
            <a:ext cx="1024021" cy="67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2018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COGITO</a:t>
            </a:r>
          </a:p>
        </p:txBody>
      </p:sp>
      <p:sp>
        <p:nvSpPr>
          <p:cNvPr id="18" name="TextBox 26">
            <a:extLst>
              <a:ext uri="{FF2B5EF4-FFF2-40B4-BE49-F238E27FC236}">
                <a16:creationId xmlns:a16="http://schemas.microsoft.com/office/drawing/2014/main" id="{80AC4167-7C31-E92C-1479-96859B37E747}"/>
              </a:ext>
            </a:extLst>
          </p:cNvPr>
          <p:cNvSpPr txBox="1"/>
          <p:nvPr/>
        </p:nvSpPr>
        <p:spPr>
          <a:xfrm>
            <a:off x="632697" y="1491934"/>
            <a:ext cx="8729443" cy="67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Chips grow with complexity due to lower technology node, increased functionality and increased readout speed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B5FB45-3179-D5CC-CA0A-8DBF335184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2852" y="2701221"/>
            <a:ext cx="326970" cy="5153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F2494AE-5457-EFC1-9BFE-5882A36673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3186" y="3659879"/>
            <a:ext cx="326970" cy="51539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800626B-B3B7-F0D6-5779-07F42C250F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0561" y="3143562"/>
            <a:ext cx="326970" cy="51539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CF0C82-5D96-453A-22DB-0ACE4BD5CC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0472" y="2602666"/>
            <a:ext cx="326970" cy="5153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44F8588-7EBD-24A9-22D8-D050253B43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9875" y="3409873"/>
            <a:ext cx="326970" cy="5153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6711F94-3C62-74B7-B0CA-026F08627D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99216" y="3208582"/>
            <a:ext cx="326970" cy="51539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3095823-A5BD-B646-BA20-B237840F69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4960" y="3459370"/>
            <a:ext cx="1064039" cy="22167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EAD0A3C-A3F8-FAB0-460C-59C06F3E8058}"/>
              </a:ext>
            </a:extLst>
          </p:cNvPr>
          <p:cNvSpPr txBox="1"/>
          <p:nvPr/>
        </p:nvSpPr>
        <p:spPr>
          <a:xfrm>
            <a:off x="3803118" y="930543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small technology node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614A6D-8DFE-5335-71BE-3BF181AE86CD}"/>
              </a:ext>
            </a:extLst>
          </p:cNvPr>
          <p:cNvSpPr txBox="1"/>
          <p:nvPr/>
        </p:nvSpPr>
        <p:spPr>
          <a:xfrm>
            <a:off x="6938446" y="919938"/>
            <a:ext cx="348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dvancement in development </a:t>
            </a:r>
            <a:endParaRPr lang="en-US" dirty="0"/>
          </a:p>
        </p:txBody>
      </p:sp>
      <p:sp>
        <p:nvSpPr>
          <p:cNvPr id="30" name="TextBox 26">
            <a:extLst>
              <a:ext uri="{FF2B5EF4-FFF2-40B4-BE49-F238E27FC236}">
                <a16:creationId xmlns:a16="http://schemas.microsoft.com/office/drawing/2014/main" id="{2661D45E-751A-845E-6029-CC49BD17352E}"/>
              </a:ext>
            </a:extLst>
          </p:cNvPr>
          <p:cNvSpPr txBox="1"/>
          <p:nvPr/>
        </p:nvSpPr>
        <p:spPr>
          <a:xfrm>
            <a:off x="10554042" y="5051920"/>
            <a:ext cx="1191902" cy="67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2023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IntelPixel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F3788D7-08E6-89B2-FAE7-3083D2A2A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5" r="14743"/>
          <a:stretch/>
        </p:blipFill>
        <p:spPr bwMode="auto">
          <a:xfrm>
            <a:off x="10472328" y="3658956"/>
            <a:ext cx="1670514" cy="1307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1FFA938-6834-817B-7227-AE8B309661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70933" y="3319284"/>
            <a:ext cx="326970" cy="5153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A9F5D4A-EB49-A4AD-6B51-6057B1C0CE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8820172" y="3533452"/>
            <a:ext cx="2216453" cy="733167"/>
          </a:xfrm>
          <a:prstGeom prst="rect">
            <a:avLst/>
          </a:prstGeom>
        </p:spPr>
      </p:pic>
      <p:sp>
        <p:nvSpPr>
          <p:cNvPr id="36" name="TextBox 26">
            <a:extLst>
              <a:ext uri="{FF2B5EF4-FFF2-40B4-BE49-F238E27FC236}">
                <a16:creationId xmlns:a16="http://schemas.microsoft.com/office/drawing/2014/main" id="{89B615CF-6CD2-38B3-4D41-38853E201230}"/>
              </a:ext>
            </a:extLst>
          </p:cNvPr>
          <p:cNvSpPr txBox="1"/>
          <p:nvPr/>
        </p:nvSpPr>
        <p:spPr>
          <a:xfrm>
            <a:off x="9362140" y="5051920"/>
            <a:ext cx="1191902" cy="674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2023</a:t>
            </a:r>
            <a:b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LN PIX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8475008-B71C-C788-50FD-E46DE5FEBE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69523" y="2628168"/>
            <a:ext cx="326970" cy="515394"/>
          </a:xfrm>
          <a:prstGeom prst="rect">
            <a:avLst/>
          </a:prstGeom>
        </p:spPr>
      </p:pic>
      <p:sp>
        <p:nvSpPr>
          <p:cNvPr id="38" name="TextBox 26">
            <a:extLst>
              <a:ext uri="{FF2B5EF4-FFF2-40B4-BE49-F238E27FC236}">
                <a16:creationId xmlns:a16="http://schemas.microsoft.com/office/drawing/2014/main" id="{4738A72E-AAF7-DAB5-5A90-BE2A686E22D2}"/>
              </a:ext>
            </a:extLst>
          </p:cNvPr>
          <p:cNvSpPr txBox="1"/>
          <p:nvPr/>
        </p:nvSpPr>
        <p:spPr>
          <a:xfrm>
            <a:off x="10578377" y="3130001"/>
            <a:ext cx="886757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28nm</a:t>
            </a:r>
          </a:p>
        </p:txBody>
      </p:sp>
      <p:sp>
        <p:nvSpPr>
          <p:cNvPr id="39" name="TextBox 26">
            <a:extLst>
              <a:ext uri="{FF2B5EF4-FFF2-40B4-BE49-F238E27FC236}">
                <a16:creationId xmlns:a16="http://schemas.microsoft.com/office/drawing/2014/main" id="{31BCA562-4B71-2B99-B53E-0D0B4EF31C37}"/>
              </a:ext>
            </a:extLst>
          </p:cNvPr>
          <p:cNvSpPr txBox="1"/>
          <p:nvPr/>
        </p:nvSpPr>
        <p:spPr>
          <a:xfrm>
            <a:off x="7986993" y="3041543"/>
            <a:ext cx="886757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40nm</a:t>
            </a:r>
          </a:p>
        </p:txBody>
      </p:sp>
      <p:sp>
        <p:nvSpPr>
          <p:cNvPr id="40" name="TextBox 26">
            <a:extLst>
              <a:ext uri="{FF2B5EF4-FFF2-40B4-BE49-F238E27FC236}">
                <a16:creationId xmlns:a16="http://schemas.microsoft.com/office/drawing/2014/main" id="{5943BA16-902F-5D81-2A22-2D330D800078}"/>
              </a:ext>
            </a:extLst>
          </p:cNvPr>
          <p:cNvSpPr txBox="1"/>
          <p:nvPr/>
        </p:nvSpPr>
        <p:spPr>
          <a:xfrm>
            <a:off x="6716976" y="3041543"/>
            <a:ext cx="886757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40nm</a:t>
            </a:r>
          </a:p>
        </p:txBody>
      </p:sp>
      <p:sp>
        <p:nvSpPr>
          <p:cNvPr id="41" name="TextBox 26">
            <a:extLst>
              <a:ext uri="{FF2B5EF4-FFF2-40B4-BE49-F238E27FC236}">
                <a16:creationId xmlns:a16="http://schemas.microsoft.com/office/drawing/2014/main" id="{9AE1C8C6-DFE2-6779-7D76-71DD4BA23598}"/>
              </a:ext>
            </a:extLst>
          </p:cNvPr>
          <p:cNvSpPr txBox="1"/>
          <p:nvPr/>
        </p:nvSpPr>
        <p:spPr>
          <a:xfrm>
            <a:off x="5090792" y="2241251"/>
            <a:ext cx="886757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40nm</a:t>
            </a:r>
          </a:p>
        </p:txBody>
      </p:sp>
      <p:sp>
        <p:nvSpPr>
          <p:cNvPr id="42" name="TextBox 26">
            <a:extLst>
              <a:ext uri="{FF2B5EF4-FFF2-40B4-BE49-F238E27FC236}">
                <a16:creationId xmlns:a16="http://schemas.microsoft.com/office/drawing/2014/main" id="{21ACBDEA-7737-01F9-1937-B71B226CEA0F}"/>
              </a:ext>
            </a:extLst>
          </p:cNvPr>
          <p:cNvSpPr txBox="1"/>
          <p:nvPr/>
        </p:nvSpPr>
        <p:spPr>
          <a:xfrm>
            <a:off x="1655970" y="2912324"/>
            <a:ext cx="886757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130nm</a:t>
            </a:r>
          </a:p>
        </p:txBody>
      </p:sp>
      <p:sp>
        <p:nvSpPr>
          <p:cNvPr id="43" name="TextBox 26">
            <a:extLst>
              <a:ext uri="{FF2B5EF4-FFF2-40B4-BE49-F238E27FC236}">
                <a16:creationId xmlns:a16="http://schemas.microsoft.com/office/drawing/2014/main" id="{3E8E1BC8-0F94-E2AA-B0C3-FA37130F97E6}"/>
              </a:ext>
            </a:extLst>
          </p:cNvPr>
          <p:cNvSpPr txBox="1"/>
          <p:nvPr/>
        </p:nvSpPr>
        <p:spPr>
          <a:xfrm>
            <a:off x="2998487" y="2912324"/>
            <a:ext cx="886757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130nm</a:t>
            </a:r>
          </a:p>
        </p:txBody>
      </p:sp>
      <p:sp>
        <p:nvSpPr>
          <p:cNvPr id="44" name="TextBox 26">
            <a:extLst>
              <a:ext uri="{FF2B5EF4-FFF2-40B4-BE49-F238E27FC236}">
                <a16:creationId xmlns:a16="http://schemas.microsoft.com/office/drawing/2014/main" id="{4B3D4E67-1C16-F759-247D-98CD5ACE9788}"/>
              </a:ext>
            </a:extLst>
          </p:cNvPr>
          <p:cNvSpPr txBox="1"/>
          <p:nvPr/>
        </p:nvSpPr>
        <p:spPr>
          <a:xfrm>
            <a:off x="547047" y="2468567"/>
            <a:ext cx="886757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180nm</a:t>
            </a:r>
          </a:p>
        </p:txBody>
      </p:sp>
      <p:sp>
        <p:nvSpPr>
          <p:cNvPr id="45" name="TextBox 26">
            <a:extLst>
              <a:ext uri="{FF2B5EF4-FFF2-40B4-BE49-F238E27FC236}">
                <a16:creationId xmlns:a16="http://schemas.microsoft.com/office/drawing/2014/main" id="{DBEDC260-8932-6F09-AB73-F96ADA464B0E}"/>
              </a:ext>
            </a:extLst>
          </p:cNvPr>
          <p:cNvSpPr txBox="1"/>
          <p:nvPr/>
        </p:nvSpPr>
        <p:spPr>
          <a:xfrm>
            <a:off x="9561815" y="2366290"/>
            <a:ext cx="886757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130nm</a:t>
            </a:r>
          </a:p>
        </p:txBody>
      </p:sp>
    </p:spTree>
    <p:extLst>
      <p:ext uri="{BB962C8B-B14F-4D97-AF65-F5344CB8AC3E}">
        <p14:creationId xmlns:p14="http://schemas.microsoft.com/office/powerpoint/2010/main" val="2595636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771DA-6A04-4487-F57A-F8C780B5A0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06FB5C6-0E97-6238-356B-5763D282F566}"/>
              </a:ext>
            </a:extLst>
          </p:cNvPr>
          <p:cNvSpPr>
            <a:spLocks noGrp="1"/>
          </p:cNvSpPr>
          <p:nvPr/>
        </p:nvSpPr>
        <p:spPr>
          <a:xfrm>
            <a:off x="247692" y="176280"/>
            <a:ext cx="11085568" cy="635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5"/>
                </a:solidFill>
                <a:latin typeface="+mn-lt"/>
              </a:rPr>
              <a:t>Testing Challenges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12ADC511-6AD2-094D-EAF1-F17241360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277" y="1396247"/>
            <a:ext cx="1832469" cy="2443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E7E3CF-6CE1-DFE8-E3B7-E6E576BFDA70}"/>
              </a:ext>
            </a:extLst>
          </p:cNvPr>
          <p:cNvSpPr txBox="1"/>
          <p:nvPr/>
        </p:nvSpPr>
        <p:spPr>
          <a:xfrm>
            <a:off x="1404044" y="4028821"/>
            <a:ext cx="1832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2024 EDWARD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1BB345-E049-A895-09AD-BA1BA042B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7271" y="2298407"/>
            <a:ext cx="1735023" cy="1547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627859-B503-A593-1FD6-840BDE602791}"/>
              </a:ext>
            </a:extLst>
          </p:cNvPr>
          <p:cNvSpPr txBox="1"/>
          <p:nvPr/>
        </p:nvSpPr>
        <p:spPr>
          <a:xfrm>
            <a:off x="3687602" y="4028821"/>
            <a:ext cx="1832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2024 HEXID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D49FF2-EE5C-34C2-71FA-6E46EFC92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396" y="1685904"/>
            <a:ext cx="2554697" cy="20076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F9EA48-A92A-5380-B677-8E1AFB11313B}"/>
              </a:ext>
            </a:extLst>
          </p:cNvPr>
          <p:cNvSpPr txBox="1"/>
          <p:nvPr/>
        </p:nvSpPr>
        <p:spPr>
          <a:xfrm>
            <a:off x="8989252" y="3803404"/>
            <a:ext cx="1832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2024 AI/ML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0E7B6E-BC4E-F7A9-F515-FFE5DD285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2234" y="1510946"/>
            <a:ext cx="1609432" cy="2357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3FD9B8-A492-186A-6F09-6BEBE9962CDB}"/>
              </a:ext>
            </a:extLst>
          </p:cNvPr>
          <p:cNvSpPr txBox="1"/>
          <p:nvPr/>
        </p:nvSpPr>
        <p:spPr>
          <a:xfrm>
            <a:off x="5717071" y="3988070"/>
            <a:ext cx="18324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2024 FFFI</a:t>
            </a:r>
            <a:endParaRPr lang="en-US" dirty="0"/>
          </a:p>
        </p:txBody>
      </p: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A15772F5-18F2-DF25-9D6B-1932CA0D44F2}"/>
              </a:ext>
            </a:extLst>
          </p:cNvPr>
          <p:cNvCxnSpPr>
            <a:cxnSpLocks/>
          </p:cNvCxnSpPr>
          <p:nvPr/>
        </p:nvCxnSpPr>
        <p:spPr>
          <a:xfrm rot="16200000" flipH="1">
            <a:off x="9276078" y="4238508"/>
            <a:ext cx="847552" cy="760658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D41894CA-BBCD-ABC6-A772-90A98B0FBCC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721938" y="4689524"/>
            <a:ext cx="1374724" cy="73864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8EFF8E25-F68C-1C61-C324-13B4DECA3243}"/>
              </a:ext>
            </a:extLst>
          </p:cNvPr>
          <p:cNvSpPr txBox="1"/>
          <p:nvPr/>
        </p:nvSpPr>
        <p:spPr>
          <a:xfrm>
            <a:off x="2823014" y="5514023"/>
            <a:ext cx="6096000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Only Digital output stream</a:t>
            </a:r>
          </a:p>
        </p:txBody>
      </p:sp>
      <p:cxnSp>
        <p:nvCxnSpPr>
          <p:cNvPr id="41" name="Connector: Elbow 40">
            <a:extLst>
              <a:ext uri="{FF2B5EF4-FFF2-40B4-BE49-F238E27FC236}">
                <a16:creationId xmlns:a16="http://schemas.microsoft.com/office/drawing/2014/main" id="{B870449D-2FF7-FC5C-B924-51336202EE61}"/>
              </a:ext>
            </a:extLst>
          </p:cNvPr>
          <p:cNvCxnSpPr>
            <a:cxnSpLocks/>
            <a:endCxn id="42" idx="1"/>
          </p:cNvCxnSpPr>
          <p:nvPr/>
        </p:nvCxnSpPr>
        <p:spPr>
          <a:xfrm rot="16200000" flipH="1">
            <a:off x="3821126" y="4796275"/>
            <a:ext cx="664112" cy="495565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6E710035-55FD-43EB-54F4-ADCCC5215EDB}"/>
              </a:ext>
            </a:extLst>
          </p:cNvPr>
          <p:cNvSpPr txBox="1"/>
          <p:nvPr/>
        </p:nvSpPr>
        <p:spPr>
          <a:xfrm>
            <a:off x="4858806" y="5042613"/>
            <a:ext cx="4121192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Analog and digital stream synchronized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4F8724-79A2-C5C1-3392-1822F116DE42}"/>
              </a:ext>
            </a:extLst>
          </p:cNvPr>
          <p:cNvSpPr txBox="1"/>
          <p:nvPr/>
        </p:nvSpPr>
        <p:spPr>
          <a:xfrm>
            <a:off x="9577333" y="4680280"/>
            <a:ext cx="2163519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Only digital stream</a:t>
            </a:r>
          </a:p>
        </p:txBody>
      </p:sp>
      <p:cxnSp>
        <p:nvCxnSpPr>
          <p:cNvPr id="46" name="Connector: Elbow 45">
            <a:extLst>
              <a:ext uri="{FF2B5EF4-FFF2-40B4-BE49-F238E27FC236}">
                <a16:creationId xmlns:a16="http://schemas.microsoft.com/office/drawing/2014/main" id="{D878DA27-D74F-79B8-DCA4-0448DFE75777}"/>
              </a:ext>
            </a:extLst>
          </p:cNvPr>
          <p:cNvCxnSpPr>
            <a:cxnSpLocks/>
          </p:cNvCxnSpPr>
          <p:nvPr/>
        </p:nvCxnSpPr>
        <p:spPr>
          <a:xfrm rot="16200000" flipH="1">
            <a:off x="6479227" y="4445860"/>
            <a:ext cx="982120" cy="24385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163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00332-F105-5D9B-5C79-147DE21EF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D557EC7-1B54-E618-54C6-3657C544CC05}"/>
              </a:ext>
            </a:extLst>
          </p:cNvPr>
          <p:cNvSpPr>
            <a:spLocks noGrp="1"/>
          </p:cNvSpPr>
          <p:nvPr/>
        </p:nvSpPr>
        <p:spPr>
          <a:xfrm>
            <a:off x="247692" y="176280"/>
            <a:ext cx="9001504" cy="635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5"/>
                </a:solidFill>
                <a:latin typeface="+mn-lt"/>
              </a:rPr>
              <a:t>A dedicated DAQ system’s drawbacks</a:t>
            </a:r>
          </a:p>
        </p:txBody>
      </p:sp>
      <p:sp>
        <p:nvSpPr>
          <p:cNvPr id="3" name="TextBox 26">
            <a:extLst>
              <a:ext uri="{FF2B5EF4-FFF2-40B4-BE49-F238E27FC236}">
                <a16:creationId xmlns:a16="http://schemas.microsoft.com/office/drawing/2014/main" id="{76A94FFF-54FE-4512-C315-643970D142F4}"/>
              </a:ext>
            </a:extLst>
          </p:cNvPr>
          <p:cNvSpPr txBox="1"/>
          <p:nvPr/>
        </p:nvSpPr>
        <p:spPr>
          <a:xfrm>
            <a:off x="384892" y="1000123"/>
            <a:ext cx="10544468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Challenges with developing a dedicated data acquisition system towards a single ASIC testing are flowing: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2B9BE2-817F-5120-45EE-8B74C07DF5CD}"/>
              </a:ext>
            </a:extLst>
          </p:cNvPr>
          <p:cNvSpPr txBox="1"/>
          <p:nvPr/>
        </p:nvSpPr>
        <p:spPr>
          <a:xfrm>
            <a:off x="669113" y="1693414"/>
            <a:ext cx="11307100" cy="1711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Time consuming design – design anticipating future changes</a:t>
            </a:r>
          </a:p>
          <a:p>
            <a:pPr marL="342900" marR="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Debuggin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 of the DAQ before connecting ASIC + necessary c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hanges</a:t>
            </a:r>
          </a:p>
          <a:p>
            <a:pPr marL="342900" marR="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Developing a firmware for FPGA and CPU</a:t>
            </a:r>
          </a:p>
          <a:p>
            <a:pPr marL="342900" marR="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Expensive due to time necessary for delivery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02C3EE-B6C3-BB83-46EA-51ECC1E951BC}"/>
              </a:ext>
            </a:extLst>
          </p:cNvPr>
          <p:cNvSpPr txBox="1"/>
          <p:nvPr/>
        </p:nvSpPr>
        <p:spPr>
          <a:xfrm>
            <a:off x="669112" y="3314731"/>
            <a:ext cx="7309635" cy="1298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50000"/>
              </a:lnSpc>
              <a:buFont typeface="+mj-lt"/>
              <a:buAutoNum type="arabicPeriod" startAt="5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Ages quickly</a:t>
            </a:r>
          </a:p>
          <a:p>
            <a:pPr marL="342900" marR="0" lvl="0" indent="-342900">
              <a:lnSpc>
                <a:spcPct val="150000"/>
              </a:lnSpc>
              <a:buFont typeface="+mj-lt"/>
              <a:buAutoNum type="arabicPeriod" startAt="5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Multiple developers involved - 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 coupling in the system as bug’s are targeted at different levels depending on developer’s availability.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D19593-8A69-6F6D-5998-AF40FC7E1333}"/>
              </a:ext>
            </a:extLst>
          </p:cNvPr>
          <p:cNvSpPr txBox="1"/>
          <p:nvPr/>
        </p:nvSpPr>
        <p:spPr>
          <a:xfrm>
            <a:off x="669112" y="52619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All the above isn’t helping with testing of our ASIC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380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4F751-764D-3A73-DFF4-B3214C44E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56F33F8-1E1D-E7C0-41EB-CE3FEDD20261}"/>
              </a:ext>
            </a:extLst>
          </p:cNvPr>
          <p:cNvSpPr>
            <a:spLocks noGrp="1"/>
          </p:cNvSpPr>
          <p:nvPr/>
        </p:nvSpPr>
        <p:spPr>
          <a:xfrm>
            <a:off x="247692" y="176280"/>
            <a:ext cx="11085568" cy="635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5"/>
                </a:solidFill>
                <a:latin typeface="+mn-lt"/>
              </a:rPr>
              <a:t>Overcoming dedicated DAQ drawbacks</a:t>
            </a:r>
          </a:p>
        </p:txBody>
      </p:sp>
      <p:sp>
        <p:nvSpPr>
          <p:cNvPr id="3" name="TextBox 26">
            <a:extLst>
              <a:ext uri="{FF2B5EF4-FFF2-40B4-BE49-F238E27FC236}">
                <a16:creationId xmlns:a16="http://schemas.microsoft.com/office/drawing/2014/main" id="{8F27956A-D659-34AC-3CA6-527C34229712}"/>
              </a:ext>
            </a:extLst>
          </p:cNvPr>
          <p:cNvSpPr txBox="1"/>
          <p:nvPr/>
        </p:nvSpPr>
        <p:spPr>
          <a:xfrm>
            <a:off x="518242" y="938117"/>
            <a:ext cx="10544468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Separate parts of the design which are an -dependent and which can be purchased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BC1A4F-14D2-4899-D99B-DAAB538831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67" y="2259052"/>
            <a:ext cx="6114809" cy="3408323"/>
          </a:xfrm>
          <a:prstGeom prst="rect">
            <a:avLst/>
          </a:prstGeom>
        </p:spPr>
      </p:pic>
      <p:pic>
        <p:nvPicPr>
          <p:cNvPr id="8" name="Picture 7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6A53816A-7055-3091-F55F-CDA6350CE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274" y="2259052"/>
            <a:ext cx="4575652" cy="4290945"/>
          </a:xfrm>
          <a:prstGeom prst="rect">
            <a:avLst/>
          </a:prstGeom>
        </p:spPr>
      </p:pic>
      <p:sp>
        <p:nvSpPr>
          <p:cNvPr id="2" name="TextBox 26">
            <a:extLst>
              <a:ext uri="{FF2B5EF4-FFF2-40B4-BE49-F238E27FC236}">
                <a16:creationId xmlns:a16="http://schemas.microsoft.com/office/drawing/2014/main" id="{A563E6E6-452C-1535-40BD-79E46C4AA506}"/>
              </a:ext>
            </a:extLst>
          </p:cNvPr>
          <p:cNvSpPr txBox="1"/>
          <p:nvPr/>
        </p:nvSpPr>
        <p:spPr>
          <a:xfrm>
            <a:off x="518242" y="1316682"/>
            <a:ext cx="10544468" cy="378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Define the hardware behavior with software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146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8EAEF3E8-D00B-DB5C-2D82-61D7F9A7A7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" y="1044342"/>
            <a:ext cx="11209972" cy="574870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072FF-6984-FF0A-37D8-943EA1C2B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AF0B198-EB46-5CDA-7D3E-799344A6FDFD}"/>
              </a:ext>
            </a:extLst>
          </p:cNvPr>
          <p:cNvSpPr>
            <a:spLocks noGrp="1"/>
          </p:cNvSpPr>
          <p:nvPr/>
        </p:nvSpPr>
        <p:spPr>
          <a:xfrm>
            <a:off x="230273" y="176280"/>
            <a:ext cx="5848308" cy="635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5"/>
                </a:solidFill>
                <a:latin typeface="+mn-lt"/>
              </a:rPr>
              <a:t>ASIC testing </a:t>
            </a:r>
            <a:r>
              <a:rPr lang="en-US" sz="3200" b="1" dirty="0" err="1">
                <a:solidFill>
                  <a:schemeClr val="accent5"/>
                </a:solidFill>
                <a:latin typeface="+mn-lt"/>
              </a:rPr>
              <a:t>patform</a:t>
            </a:r>
            <a:r>
              <a:rPr lang="en-US" sz="3200" b="1" dirty="0">
                <a:solidFill>
                  <a:schemeClr val="accent5"/>
                </a:solidFill>
                <a:latin typeface="+mn-lt"/>
              </a:rPr>
              <a:t> at BNL</a:t>
            </a:r>
          </a:p>
        </p:txBody>
      </p:sp>
    </p:spTree>
    <p:extLst>
      <p:ext uri="{BB962C8B-B14F-4D97-AF65-F5344CB8AC3E}">
        <p14:creationId xmlns:p14="http://schemas.microsoft.com/office/powerpoint/2010/main" val="41944392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9EE43-2F5B-6241-1788-D91842250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5F5B207-992B-DD87-5BFA-27BD05A2D838}"/>
              </a:ext>
            </a:extLst>
          </p:cNvPr>
          <p:cNvSpPr>
            <a:spLocks noGrp="1"/>
          </p:cNvSpPr>
          <p:nvPr/>
        </p:nvSpPr>
        <p:spPr>
          <a:xfrm>
            <a:off x="247692" y="176280"/>
            <a:ext cx="4407545" cy="635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5"/>
                </a:solidFill>
                <a:latin typeface="+mn-lt"/>
              </a:rPr>
              <a:t>ASIC testing at </a:t>
            </a:r>
            <a:r>
              <a:rPr lang="en-US" sz="3200" b="1">
                <a:solidFill>
                  <a:schemeClr val="accent5"/>
                </a:solidFill>
                <a:latin typeface="+mn-lt"/>
              </a:rPr>
              <a:t>BNL</a:t>
            </a:r>
            <a:endParaRPr lang="en-US" sz="3200" b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3" name="TextBox 26">
            <a:extLst>
              <a:ext uri="{FF2B5EF4-FFF2-40B4-BE49-F238E27FC236}">
                <a16:creationId xmlns:a16="http://schemas.microsoft.com/office/drawing/2014/main" id="{94639ADF-57C2-13CE-F93A-7A4970EE3B45}"/>
              </a:ext>
            </a:extLst>
          </p:cNvPr>
          <p:cNvSpPr txBox="1"/>
          <p:nvPr/>
        </p:nvSpPr>
        <p:spPr>
          <a:xfrm>
            <a:off x="435781" y="3755012"/>
            <a:ext cx="3587579" cy="1472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 of-the-shelf 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controller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Passive cooling</a:t>
            </a:r>
          </a:p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Metal </a:t>
            </a: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casing for cooling and </a:t>
            </a:r>
            <a:b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electromagnetic noise enclosure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740A7E4-CFE6-7342-D63F-90B983BD6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32" y="1483568"/>
            <a:ext cx="3743658" cy="2145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73054B-87C5-6F8D-3EB6-58EEF4F15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797" y="76228"/>
            <a:ext cx="5829781" cy="3279251"/>
          </a:xfrm>
          <a:prstGeom prst="rect">
            <a:avLst/>
          </a:prstGeom>
        </p:spPr>
      </p:pic>
      <p:sp>
        <p:nvSpPr>
          <p:cNvPr id="7" name="TextBox 26">
            <a:extLst>
              <a:ext uri="{FF2B5EF4-FFF2-40B4-BE49-F238E27FC236}">
                <a16:creationId xmlns:a16="http://schemas.microsoft.com/office/drawing/2014/main" id="{FB0BBA03-334B-A820-3A03-0A0564CDC758}"/>
              </a:ext>
            </a:extLst>
          </p:cNvPr>
          <p:cNvSpPr txBox="1"/>
          <p:nvPr/>
        </p:nvSpPr>
        <p:spPr>
          <a:xfrm>
            <a:off x="8928813" y="4308378"/>
            <a:ext cx="3055492" cy="2373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Daughter PCB</a:t>
            </a:r>
          </a:p>
          <a:p>
            <a:pPr marL="285750" marR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ADC</a:t>
            </a:r>
          </a:p>
          <a:p>
            <a:pPr marL="285750" marR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DACs for biasing</a:t>
            </a:r>
          </a:p>
          <a:p>
            <a:pPr marL="285750" marR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LDOs for power</a:t>
            </a:r>
          </a:p>
          <a:p>
            <a:pPr marL="285750" marR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Voltage level converters</a:t>
            </a:r>
          </a:p>
          <a:p>
            <a:pPr marL="285750" marR="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Connector for interface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7B42A5-269E-6D1C-4F12-4A5773854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4690" y="4105543"/>
            <a:ext cx="3609826" cy="27524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7562DD-46D5-B627-64AD-29103A34F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7224" y="3357407"/>
            <a:ext cx="1171576" cy="6433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C2B2920-F65C-28AE-6AD1-5ABE6A1048A6}"/>
              </a:ext>
            </a:extLst>
          </p:cNvPr>
          <p:cNvSpPr/>
          <p:nvPr/>
        </p:nvSpPr>
        <p:spPr>
          <a:xfrm>
            <a:off x="6159971" y="3355479"/>
            <a:ext cx="4658205" cy="645321"/>
          </a:xfrm>
          <a:prstGeom prst="rect">
            <a:avLst/>
          </a:prstGeom>
          <a:solidFill>
            <a:srgbClr val="F7B2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32BA3-6527-78AE-01C5-8FD84A9BD77F}"/>
              </a:ext>
            </a:extLst>
          </p:cNvPr>
          <p:cNvSpPr txBox="1"/>
          <p:nvPr/>
        </p:nvSpPr>
        <p:spPr>
          <a:xfrm>
            <a:off x="6682509" y="3502522"/>
            <a:ext cx="3934241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</a:pPr>
            <a:r>
              <a:rPr lang="en-US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</a:t>
            </a:r>
            <a:r>
              <a:rPr lang="en-US" b="1" kern="100" baseline="30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</a:t>
            </a:r>
            <a:r>
              <a:rPr lang="en-US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BNL BOOTH at IEEE/NSS 2024</a:t>
            </a:r>
          </a:p>
        </p:txBody>
      </p:sp>
    </p:spTree>
    <p:extLst>
      <p:ext uri="{BB962C8B-B14F-4D97-AF65-F5344CB8AC3E}">
        <p14:creationId xmlns:p14="http://schemas.microsoft.com/office/powerpoint/2010/main" val="178974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2C5E5B-71A7-8E87-0AC3-D6168D974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24B012-7D53-41A1-47C1-ED6381E1B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02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7C6A6C-29C9-C578-9A1A-FEFB1ACFA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74098"/>
            <a:ext cx="12192000" cy="3839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60144F9-64F3-8036-C818-1D6CFEB85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38" y="2933078"/>
            <a:ext cx="3028412" cy="299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00982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" id="{1E50E555-00B6-2147-91A8-A2CEA3515EB8}" vid="{2E9CFCAC-53E9-4D4D-AE1F-381DB7BC78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AADD7980F7EF4E86EEBDC4EA887007" ma:contentTypeVersion="10" ma:contentTypeDescription="Create a new document." ma:contentTypeScope="" ma:versionID="135752e12beb51fb4e3ef39af3f92e17">
  <xsd:schema xmlns:xsd="http://www.w3.org/2001/XMLSchema" xmlns:xs="http://www.w3.org/2001/XMLSchema" xmlns:p="http://schemas.microsoft.com/office/2006/metadata/properties" xmlns:ns3="4d676c88-2d1f-4070-87a0-abf9b57c702c" xmlns:ns4="29a176dd-81aa-4f1b-9d47-de21cb3ea305" targetNamespace="http://schemas.microsoft.com/office/2006/metadata/properties" ma:root="true" ma:fieldsID="a37936f6efae9490da5a53aa492fa7a3" ns3:_="" ns4:_="">
    <xsd:import namespace="4d676c88-2d1f-4070-87a0-abf9b57c702c"/>
    <xsd:import namespace="29a176dd-81aa-4f1b-9d47-de21cb3ea30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76c88-2d1f-4070-87a0-abf9b57c702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a176dd-81aa-4f1b-9d47-de21cb3ea3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3868260-D3FC-4B52-A5A0-141F657F57DF}">
  <ds:schemaRefs>
    <ds:schemaRef ds:uri="29a176dd-81aa-4f1b-9d47-de21cb3ea305"/>
    <ds:schemaRef ds:uri="4d676c88-2d1f-4070-87a0-abf9b57c702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F4FE6C9-A60C-40A6-A6CA-057FEEABD978}">
  <ds:schemaRefs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29a176dd-81aa-4f1b-9d47-de21cb3ea305"/>
    <ds:schemaRef ds:uri="http://schemas.microsoft.com/office/2006/documentManagement/types"/>
    <ds:schemaRef ds:uri="4d676c88-2d1f-4070-87a0-abf9b57c702c"/>
    <ds:schemaRef ds:uri="http://schemas.openxmlformats.org/package/2006/metadata/core-properties"/>
    <ds:schemaRef ds:uri="http://schemas.microsoft.com/office/infopath/2007/PartnerControl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EC9B855-A692-475B-AABB-B1098B4A74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BNL_PPT_Template_2021_Widescreen_Compressed</Template>
  <TotalTime>12517</TotalTime>
  <Words>793</Words>
  <Application>Microsoft Office PowerPoint</Application>
  <PresentationFormat>Widescreen</PresentationFormat>
  <Paragraphs>129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Arial</vt:lpstr>
      <vt:lpstr>Arial Rounded MT Bold</vt:lpstr>
      <vt:lpstr>Calibri</vt:lpstr>
      <vt:lpstr>Cambria Math</vt:lpstr>
      <vt:lpstr>Helvetica</vt:lpstr>
      <vt:lpstr>Tahoma</vt:lpstr>
      <vt:lpstr>BNL</vt:lpstr>
      <vt:lpstr>A robust testing platform for pixelated detectors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Pdevelopment of Readou ASIC for X-ray sensors</dc:title>
  <dc:subject/>
  <dc:creator>Deptuch, Grzegorz</dc:creator>
  <cp:keywords/>
  <dc:description/>
  <cp:lastModifiedBy>Maj, Piotr</cp:lastModifiedBy>
  <cp:revision>13</cp:revision>
  <cp:lastPrinted>2022-09-12T13:51:44Z</cp:lastPrinted>
  <dcterms:created xsi:type="dcterms:W3CDTF">2022-02-23T19:14:59Z</dcterms:created>
  <dcterms:modified xsi:type="dcterms:W3CDTF">2024-11-18T23:40:53Z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0x010100B5AADD7980F7EF4E86EEBDC4EA887007</vt:lpwstr>
  </property>
</Properties>
</file>