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369" r:id="rId3"/>
    <p:sldId id="260" r:id="rId4"/>
    <p:sldId id="262" r:id="rId5"/>
    <p:sldId id="363" r:id="rId6"/>
    <p:sldId id="259" r:id="rId7"/>
    <p:sldId id="269" r:id="rId8"/>
    <p:sldId id="297" r:id="rId9"/>
    <p:sldId id="368" r:id="rId10"/>
    <p:sldId id="298" r:id="rId11"/>
    <p:sldId id="279" r:id="rId12"/>
    <p:sldId id="370" r:id="rId13"/>
    <p:sldId id="366" r:id="rId14"/>
    <p:sldId id="371" r:id="rId15"/>
  </p:sldIdLst>
  <p:sldSz cx="12192000" cy="6858000"/>
  <p:notesSz cx="6858000" cy="9144000"/>
  <p:embeddedFontLst>
    <p:embeddedFont>
      <p:font typeface="Cambria Math" panose="02040503050406030204" pitchFamily="18" charset="0"/>
      <p:regular r:id="rId18"/>
    </p:embeddedFont>
    <p:embeddedFont>
      <p:font typeface="Lato Semibold" panose="020F0502020204030203" pitchFamily="34" charset="0"/>
      <p:bold r:id="rId19"/>
    </p:embeddedFont>
    <p:embeddedFont>
      <p:font typeface="Noto Sans" panose="020B0502040504020204" pitchFamily="34" charset="0"/>
      <p:regular r:id="rId20"/>
    </p:embeddedFont>
  </p:embeddedFontLst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8000"/>
    <a:srgbClr val="FF0000"/>
    <a:srgbClr val="40C47C"/>
    <a:srgbClr val="D5EAFF"/>
    <a:srgbClr val="FFFFFF"/>
    <a:srgbClr val="333333"/>
    <a:srgbClr val="666666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751" autoAdjust="0"/>
  </p:normalViewPr>
  <p:slideViewPr>
    <p:cSldViewPr snapToGrid="0" snapToObjects="1">
      <p:cViewPr varScale="1">
        <p:scale>
          <a:sx n="109" d="100"/>
          <a:sy n="109" d="100"/>
        </p:scale>
        <p:origin x="108" y="1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18.11.2024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18.11.2024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50716A1C-18EB-1742-BCAC-8F37B2C6F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09716" y="1212688"/>
            <a:ext cx="8429105" cy="535893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68751" y="3650764"/>
            <a:ext cx="8810021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4430630"/>
            <a:ext cx="85344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538789" y="6650182"/>
            <a:ext cx="4495031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 userDrawn="1"/>
        </p:nvSpPr>
        <p:spPr>
          <a:xfrm>
            <a:off x="686554" y="0"/>
            <a:ext cx="9089623" cy="496430"/>
          </a:xfrm>
          <a:prstGeom prst="rect">
            <a:avLst/>
          </a:prstGeom>
          <a:solidFill>
            <a:srgbClr val="EAEAEA"/>
          </a:solidFill>
        </p:spPr>
        <p:txBody>
          <a:bodyPr vert="horz" lIns="91440" tIns="45720" rIns="91440" bIns="45720" rtlCol="0" anchor="b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333333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1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" y="1"/>
            <a:ext cx="686553" cy="496430"/>
          </a:xfrm>
          <a:prstGeom prst="rect">
            <a:avLst/>
          </a:prstGeom>
          <a:solidFill>
            <a:srgbClr val="FDBB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9776176" y="0"/>
            <a:ext cx="2415824" cy="49643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2490" y="140945"/>
            <a:ext cx="1055522" cy="3514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6096" y="49146"/>
            <a:ext cx="615722" cy="512869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" y="6637873"/>
            <a:ext cx="304432" cy="220127"/>
          </a:xfrm>
          <a:prstGeom prst="rect">
            <a:avLst/>
          </a:prstGeom>
          <a:solidFill>
            <a:srgbClr val="FDBB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304434" y="6637873"/>
            <a:ext cx="11887567" cy="246221"/>
          </a:xfrm>
          <a:prstGeom prst="rect">
            <a:avLst/>
          </a:prstGeom>
          <a:solidFill>
            <a:srgbClr val="EAEAEA"/>
          </a:solidFill>
        </p:spPr>
        <p:txBody>
          <a:bodyPr wrap="square" rtlCol="0">
            <a:spAutoFit/>
          </a:bodyPr>
          <a:lstStyle/>
          <a:p>
            <a:r>
              <a:rPr lang="de-DE" sz="1000">
                <a:latin typeface="Arial" panose="020B0604020202020204" pitchFamily="34" charset="0"/>
                <a:cs typeface="Arial" panose="020B0604020202020204" pitchFamily="34" charset="0"/>
              </a:rPr>
              <a:t>Fair GmbH | GSI GmbH   Dr. Michael Deveaux </a:t>
            </a:r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1249872" y="6574435"/>
            <a:ext cx="942128" cy="365125"/>
          </a:xfrm>
        </p:spPr>
        <p:txBody>
          <a:bodyPr/>
          <a:lstStyle/>
          <a:p>
            <a:fld id="{125CBDDA-5CCF-8748-8988-9DC6C8981774}" type="slidenum">
              <a:rPr lang="de-DE" smtClean="0"/>
              <a:t>‹#›</a:t>
            </a:fld>
            <a:endParaRPr lang="de-DE"/>
          </a:p>
        </p:txBody>
      </p:sp>
      <p:sp>
        <p:nvSpPr>
          <p:cNvPr id="15" name="Datumsplatzhalter 4"/>
          <p:cNvSpPr>
            <a:spLocks noGrp="1"/>
          </p:cNvSpPr>
          <p:nvPr>
            <p:ph type="dt" sz="half" idx="2"/>
          </p:nvPr>
        </p:nvSpPr>
        <p:spPr>
          <a:xfrm>
            <a:off x="10102409" y="6574436"/>
            <a:ext cx="10748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31.03.14</a:t>
            </a:r>
            <a:endParaRPr lang="de-DE" dirty="0"/>
          </a:p>
        </p:txBody>
      </p:sp>
      <p:sp>
        <p:nvSpPr>
          <p:cNvPr id="16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24663" y="6582404"/>
            <a:ext cx="6119483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/>
              <a:t>Vortragstitel</a:t>
            </a:r>
            <a:endParaRPr lang="de-DE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686553" y="0"/>
            <a:ext cx="9254615" cy="48619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de-DE"/>
              <a:t>Click to insert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087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 userDrawn="1"/>
        </p:nvSpPr>
        <p:spPr>
          <a:xfrm>
            <a:off x="686554" y="0"/>
            <a:ext cx="9089623" cy="496430"/>
          </a:xfrm>
          <a:prstGeom prst="rect">
            <a:avLst/>
          </a:prstGeom>
          <a:solidFill>
            <a:srgbClr val="EAEAEA"/>
          </a:solidFill>
        </p:spPr>
        <p:txBody>
          <a:bodyPr vert="horz" lIns="91440" tIns="45720" rIns="91440" bIns="45720" rtlCol="0" anchor="b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333333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400"/>
              <a:t> </a:t>
            </a:r>
            <a:endParaRPr lang="de-DE" sz="2400"/>
          </a:p>
        </p:txBody>
      </p:sp>
      <p:sp>
        <p:nvSpPr>
          <p:cNvPr id="8" name="Rectangle 7"/>
          <p:cNvSpPr/>
          <p:nvPr userDrawn="1"/>
        </p:nvSpPr>
        <p:spPr>
          <a:xfrm>
            <a:off x="1" y="1"/>
            <a:ext cx="686553" cy="496430"/>
          </a:xfrm>
          <a:prstGeom prst="rect">
            <a:avLst/>
          </a:prstGeom>
          <a:solidFill>
            <a:srgbClr val="FDBB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9776176" y="0"/>
            <a:ext cx="2415824" cy="49643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3220" y="201314"/>
            <a:ext cx="889505" cy="2951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1184" y="136685"/>
            <a:ext cx="527884" cy="440596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" y="6637873"/>
            <a:ext cx="304432" cy="220127"/>
          </a:xfrm>
          <a:prstGeom prst="rect">
            <a:avLst/>
          </a:prstGeom>
          <a:solidFill>
            <a:srgbClr val="FDBB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04434" y="6637873"/>
            <a:ext cx="11887567" cy="246221"/>
          </a:xfrm>
          <a:prstGeom prst="rect">
            <a:avLst/>
          </a:prstGeom>
          <a:solidFill>
            <a:srgbClr val="EAEAEA"/>
          </a:solidFill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de-DE" sz="1000">
                <a:solidFill>
                  <a:prstClr val="black"/>
                </a:solidFill>
                <a:cs typeface="Arial" panose="020B0604020202020204" pitchFamily="34" charset="0"/>
              </a:rPr>
              <a:t>Fair GmbH|GSI GmbH  -  Dr. Michael Deveaux - </a:t>
            </a:r>
            <a:endParaRPr lang="en-US" sz="10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4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1249872" y="6574435"/>
            <a:ext cx="942128" cy="365125"/>
          </a:xfrm>
        </p:spPr>
        <p:txBody>
          <a:bodyPr/>
          <a:lstStyle>
            <a:lvl1pPr>
              <a:defRPr/>
            </a:lvl1pPr>
          </a:lstStyle>
          <a:p>
            <a:fld id="{8EFF1ADF-9389-4A0D-80E6-D0C20F26924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6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395537" y="6582404"/>
            <a:ext cx="6737683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>
                <a:solidFill>
                  <a:prstClr val="black"/>
                </a:solidFill>
              </a:rPr>
              <a:t>Vortragstitel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820095" y="40792"/>
            <a:ext cx="9061827" cy="42316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13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522482" y="40055"/>
            <a:ext cx="10971684" cy="323057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2540" b="1" strike="noStrike" spc="-1">
              <a:latin typeface="Lato Semibold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522482" y="587771"/>
            <a:ext cx="11233361" cy="587771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1996" b="0" strike="noStrike" spc="-1">
              <a:latin typeface="Noto Sans"/>
            </a:endParaRPr>
          </a:p>
        </p:txBody>
      </p:sp>
    </p:spTree>
    <p:extLst>
      <p:ext uri="{BB962C8B-B14F-4D97-AF65-F5344CB8AC3E}">
        <p14:creationId xmlns:p14="http://schemas.microsoft.com/office/powerpoint/2010/main" val="1429964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12192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63420" y="1450685"/>
            <a:ext cx="10949112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19990" y="6552644"/>
            <a:ext cx="993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4761" y="583588"/>
            <a:ext cx="1127771" cy="376847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12192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580357" y="6616076"/>
            <a:ext cx="270471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rgbClr val="333333"/>
                </a:solidFill>
                <a:latin typeface="Arial"/>
                <a:cs typeface="Arial"/>
              </a:rPr>
              <a:t>FAIR GmbH | GSI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63421" y="270001"/>
            <a:ext cx="7446047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3408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3408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9467275" y="6552644"/>
            <a:ext cx="11311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en-US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031068" y="6560612"/>
            <a:ext cx="6434265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Vortragstitel</a:t>
            </a:r>
            <a:endParaRPr lang="de-DE" dirty="0"/>
          </a:p>
        </p:txBody>
      </p:sp>
      <p:pic>
        <p:nvPicPr>
          <p:cNvPr id="13" name="Bild 12" descr="FAIR_Logo_rgb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1227" y="430945"/>
            <a:ext cx="775862" cy="64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  <p:sldLayoutId id="2147483660" r:id="rId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gif"/><Relationship Id="rId7" Type="http://schemas.openxmlformats.org/officeDocument/2006/relationships/image" Target="../media/image13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gif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4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43.png"/><Relationship Id="rId4" Type="http://schemas.openxmlformats.org/officeDocument/2006/relationships/image" Target="../media/image42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6" Type="http://schemas.openxmlformats.org/officeDocument/2006/relationships/image" Target="../media/image25.png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36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40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39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3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51901F9-B9B8-ADEA-9453-B6FC2584AC2C}"/>
              </a:ext>
            </a:extLst>
          </p:cNvPr>
          <p:cNvSpPr/>
          <p:nvPr/>
        </p:nvSpPr>
        <p:spPr>
          <a:xfrm>
            <a:off x="77492" y="5848353"/>
            <a:ext cx="3525864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90989" y="2951275"/>
            <a:ext cx="8810021" cy="779866"/>
          </a:xfrm>
        </p:spPr>
        <p:txBody>
          <a:bodyPr/>
          <a:lstStyle/>
          <a:p>
            <a:r>
              <a:rPr lang="de-DE" dirty="0"/>
              <a:t>Status </a:t>
            </a:r>
            <a:r>
              <a:rPr lang="de-DE" dirty="0" err="1"/>
              <a:t>of</a:t>
            </a:r>
            <a:r>
              <a:rPr lang="de-DE" dirty="0"/>
              <a:t> MIMOSIS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068273" y="3669216"/>
            <a:ext cx="8534400" cy="584660"/>
          </a:xfrm>
        </p:spPr>
        <p:txBody>
          <a:bodyPr>
            <a:normAutofit/>
          </a:bodyPr>
          <a:lstStyle/>
          <a:p>
            <a:r>
              <a:rPr lang="de-DE" sz="1800" dirty="0"/>
              <a:t>M. Deveaux</a:t>
            </a:r>
            <a:r>
              <a:rPr lang="de-DE" sz="1400" dirty="0"/>
              <a:t>,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CBM-MVD </a:t>
            </a:r>
            <a:r>
              <a:rPr lang="de-DE" sz="1400" dirty="0" err="1"/>
              <a:t>collaboration</a:t>
            </a:r>
            <a:endParaRPr lang="de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2C0DC3-F93B-7C71-BB65-6B5557C386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1104" y="136041"/>
            <a:ext cx="943081" cy="8088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1176B2-B118-CF0F-B89D-E8E6D2F510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5792" y="279934"/>
            <a:ext cx="1044740" cy="572598"/>
          </a:xfrm>
          <a:prstGeom prst="rect">
            <a:avLst/>
          </a:prstGeom>
        </p:spPr>
      </p:pic>
      <p:pic>
        <p:nvPicPr>
          <p:cNvPr id="8" name="Grafik 14">
            <a:extLst>
              <a:ext uri="{FF2B5EF4-FFF2-40B4-BE49-F238E27FC236}">
                <a16:creationId xmlns:a16="http://schemas.microsoft.com/office/drawing/2014/main" id="{8F94BEC9-B04E-0337-BEDF-661EB698306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686" y="1295025"/>
            <a:ext cx="1344704" cy="5238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01D96EF-57E3-66BC-B5FD-0222BD1B8DF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8552" y="208649"/>
            <a:ext cx="663604" cy="6636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18F8D01-9848-49AA-DBC3-10CC2F3E934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1472" y="324216"/>
            <a:ext cx="1214582" cy="52831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01A95F3-070A-364F-5A13-CC31065F9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661" y="136041"/>
            <a:ext cx="657639" cy="808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CEF617F-A110-FAD9-49CB-B7B706A8F1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686" y="1780142"/>
            <a:ext cx="2497680" cy="6001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1571C871-1405-FA21-0D80-4091D00BC531}"/>
              </a:ext>
            </a:extLst>
          </p:cNvPr>
          <p:cNvGrpSpPr/>
          <p:nvPr/>
        </p:nvGrpSpPr>
        <p:grpSpPr>
          <a:xfrm>
            <a:off x="0" y="2303951"/>
            <a:ext cx="1312485" cy="896964"/>
            <a:chOff x="5370600" y="131908"/>
            <a:chExt cx="1312485" cy="896964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816151E-E6C4-A45A-BCA2-BE105E29D45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70600" y="191668"/>
              <a:ext cx="1266120" cy="7840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AECE631-2F4E-C769-425B-5D450D17075B}"/>
                </a:ext>
              </a:extLst>
            </p:cNvPr>
            <p:cNvSpPr/>
            <p:nvPr/>
          </p:nvSpPr>
          <p:spPr>
            <a:xfrm>
              <a:off x="5629079" y="789063"/>
              <a:ext cx="1054006" cy="239809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vert="horz" wrap="none" lIns="91440" tIns="45720" rIns="91440" bIns="45720" anchor="ctr" anchorCtr="0" compatLnSpc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hangingPunct="0"/>
              <a:r>
                <a:rPr lang="en-US" sz="1000" dirty="0">
                  <a:solidFill>
                    <a:srgbClr val="000000"/>
                  </a:solidFill>
                  <a:latin typeface="Arial" panose="020B0604020202020204" pitchFamily="34" charset="0"/>
                  <a:ea typeface="Noto Sans CJK SC Regular" pitchFamily="2"/>
                  <a:cs typeface="Arial" panose="020B0604020202020204" pitchFamily="34" charset="0"/>
                </a:rPr>
                <a:t>(05P19RFFC1)</a:t>
              </a:r>
            </a:p>
          </p:txBody>
        </p:sp>
        <p:sp>
          <p:nvSpPr>
            <p:cNvPr id="22" name="TextBox 12">
              <a:extLst>
                <a:ext uri="{FF2B5EF4-FFF2-40B4-BE49-F238E27FC236}">
                  <a16:creationId xmlns:a16="http://schemas.microsoft.com/office/drawing/2014/main" id="{1DDD878B-9D17-C107-1784-8E3AAB7E5F09}"/>
                </a:ext>
              </a:extLst>
            </p:cNvPr>
            <p:cNvSpPr txBox="1"/>
            <p:nvPr/>
          </p:nvSpPr>
          <p:spPr>
            <a:xfrm>
              <a:off x="5691360" y="131908"/>
              <a:ext cx="871201" cy="22499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1440" tIns="45720" rIns="91440" bIns="45720" anchor="t" anchorCtr="0" compatLnSpc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900" dirty="0" err="1">
                  <a:solidFill>
                    <a:srgbClr val="000000"/>
                  </a:solidFill>
                  <a:latin typeface="Arial" panose="020B0604020202020204" pitchFamily="34" charset="0"/>
                  <a:ea typeface="Noto Sans CJK SC Regular" pitchFamily="2"/>
                  <a:cs typeface="Arial" panose="020B0604020202020204" pitchFamily="34" charset="0"/>
                </a:rPr>
                <a:t>Supported</a:t>
              </a:r>
              <a:r>
                <a:rPr lang="de-DE" sz="900" dirty="0">
                  <a:solidFill>
                    <a:srgbClr val="000000"/>
                  </a:solidFill>
                  <a:latin typeface="Arial" panose="020B0604020202020204" pitchFamily="34" charset="0"/>
                  <a:ea typeface="Noto Sans CJK SC Regular" pitchFamily="2"/>
                  <a:cs typeface="Arial" panose="020B0604020202020204" pitchFamily="34" charset="0"/>
                </a:rPr>
                <a:t> </a:t>
              </a:r>
              <a:r>
                <a:rPr lang="de-DE" sz="900" dirty="0" err="1">
                  <a:solidFill>
                    <a:srgbClr val="000000"/>
                  </a:solidFill>
                  <a:latin typeface="Arial" panose="020B0604020202020204" pitchFamily="34" charset="0"/>
                  <a:ea typeface="Noto Sans CJK SC Regular" pitchFamily="2"/>
                  <a:cs typeface="Arial" panose="020B0604020202020204" pitchFamily="34" charset="0"/>
                </a:rPr>
                <a:t>by</a:t>
              </a:r>
              <a:endParaRPr lang="de-DE" sz="900" dirty="0">
                <a:solidFill>
                  <a:srgbClr val="000000"/>
                </a:solidFill>
                <a:latin typeface="Arial" panose="020B0604020202020204" pitchFamily="34" charset="0"/>
                <a:ea typeface="Noto Sans CJK SC Regular" pitchFamily="2"/>
                <a:cs typeface="Arial" panose="020B0604020202020204" pitchFamily="34" charset="0"/>
              </a:endParaRPr>
            </a:p>
          </p:txBody>
        </p:sp>
      </p:grpSp>
      <p:pic>
        <p:nvPicPr>
          <p:cNvPr id="23" name="Image 28">
            <a:extLst>
              <a:ext uri="{FF2B5EF4-FFF2-40B4-BE49-F238E27FC236}">
                <a16:creationId xmlns:a16="http://schemas.microsoft.com/office/drawing/2014/main" id="{6119345C-25B7-1D0B-D7C7-DD86BB7C6605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325" y="3200915"/>
            <a:ext cx="1547664" cy="6926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59E54FA-6611-E5C6-E909-3935F8515EB5}"/>
              </a:ext>
            </a:extLst>
          </p:cNvPr>
          <p:cNvSpPr txBox="1"/>
          <p:nvPr/>
        </p:nvSpPr>
        <p:spPr>
          <a:xfrm>
            <a:off x="804593" y="5848353"/>
            <a:ext cx="294395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i="1" dirty="0"/>
              <a:t>Measurements leading to these results have been performed at the Test Beam Facility at DESY Hamburg (Germany), a member of the Helmholtz Association (HGF)</a:t>
            </a:r>
            <a:endParaRPr lang="en-US" sz="105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D2E7C0A-E97B-5CE6-422F-56BCFF51298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3326" y="5900579"/>
            <a:ext cx="613034" cy="598941"/>
          </a:xfrm>
          <a:prstGeom prst="rect">
            <a:avLst/>
          </a:prstGeom>
        </p:spPr>
      </p:pic>
      <p:sp>
        <p:nvSpPr>
          <p:cNvPr id="11" name="Textfeld 5">
            <a:extLst>
              <a:ext uri="{FF2B5EF4-FFF2-40B4-BE49-F238E27FC236}">
                <a16:creationId xmlns:a16="http://schemas.microsoft.com/office/drawing/2014/main" id="{EF9BDAC7-69EE-F81A-15D1-76C4DBD5C18E}"/>
              </a:ext>
            </a:extLst>
          </p:cNvPr>
          <p:cNvSpPr txBox="1"/>
          <p:nvPr/>
        </p:nvSpPr>
        <p:spPr>
          <a:xfrm>
            <a:off x="5846345" y="4187201"/>
            <a:ext cx="6288505" cy="236988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</a:rPr>
              <a:t>A. Altingun², Julio Andary</a:t>
            </a:r>
            <a:r>
              <a:rPr lang="en-US" sz="1100" baseline="30000" dirty="0">
                <a:solidFill>
                  <a:prstClr val="black"/>
                </a:solidFill>
                <a:latin typeface="Arial" panose="020B0604020202020204" pitchFamily="34" charset="0"/>
              </a:rPr>
              <a:t>1</a:t>
            </a: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</a:rPr>
              <a:t>, Benedict Arnoldi-Meadows</a:t>
            </a:r>
            <a:r>
              <a:rPr lang="en-US" sz="1100" baseline="30000" dirty="0">
                <a:solidFill>
                  <a:prstClr val="black"/>
                </a:solidFill>
                <a:latin typeface="Arial" panose="020B0604020202020204" pitchFamily="34" charset="0"/>
              </a:rPr>
              <a:t>1</a:t>
            </a: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</a:rPr>
              <a:t>, Ole Artz</a:t>
            </a:r>
            <a:r>
              <a:rPr lang="en-US" sz="1100" baseline="30000" dirty="0">
                <a:solidFill>
                  <a:prstClr val="black"/>
                </a:solidFill>
                <a:latin typeface="Arial" panose="020B0604020202020204" pitchFamily="34" charset="0"/>
              </a:rPr>
              <a:t>1</a:t>
            </a: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</a:rPr>
              <a:t>, Jérôme Baudot</a:t>
            </a:r>
            <a:r>
              <a:rPr lang="en-US" sz="1100" baseline="30000" dirty="0">
                <a:solidFill>
                  <a:prstClr val="black"/>
                </a:solidFill>
                <a:latin typeface="Arial" panose="020B0604020202020204" pitchFamily="34" charset="0"/>
              </a:rPr>
              <a:t>2</a:t>
            </a: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</a:rPr>
              <a:t>, </a:t>
            </a:r>
            <a:r>
              <a:rPr lang="en-US" sz="1100" dirty="0" err="1">
                <a:solidFill>
                  <a:prstClr val="black"/>
                </a:solidFill>
                <a:latin typeface="Arial" panose="020B0604020202020204" pitchFamily="34" charset="0"/>
              </a:rPr>
              <a:t>Grégory</a:t>
            </a: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</a:rPr>
              <a:t> Bertolone</a:t>
            </a:r>
            <a:r>
              <a:rPr lang="en-US" sz="1100" baseline="30000" dirty="0">
                <a:solidFill>
                  <a:prstClr val="black"/>
                </a:solidFill>
                <a:latin typeface="Arial" panose="020B0604020202020204" pitchFamily="34" charset="0"/>
              </a:rPr>
              <a:t>2</a:t>
            </a: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</a:rPr>
              <a:t>, Auguste Besson</a:t>
            </a:r>
            <a:r>
              <a:rPr lang="en-US" sz="1100" baseline="30000" dirty="0">
                <a:solidFill>
                  <a:prstClr val="black"/>
                </a:solidFill>
                <a:latin typeface="Arial" panose="020B0604020202020204" pitchFamily="34" charset="0"/>
              </a:rPr>
              <a:t>2</a:t>
            </a: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</a:rPr>
              <a:t>, Norbert Bialas</a:t>
            </a:r>
            <a:r>
              <a:rPr lang="en-US" sz="1100" baseline="30000" dirty="0">
                <a:solidFill>
                  <a:prstClr val="black"/>
                </a:solidFill>
                <a:latin typeface="Arial" panose="020B0604020202020204" pitchFamily="34" charset="0"/>
              </a:rPr>
              <a:t>1</a:t>
            </a: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</a:rPr>
              <a:t>, Roma Bugiel</a:t>
            </a:r>
            <a:r>
              <a:rPr lang="en-US" sz="1100" baseline="30000" dirty="0">
                <a:solidFill>
                  <a:prstClr val="black"/>
                </a:solidFill>
                <a:latin typeface="Arial" panose="020B0604020202020204" pitchFamily="34" charset="0"/>
              </a:rPr>
              <a:t>2</a:t>
            </a: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</a:rPr>
              <a:t>, Gilles Claus</a:t>
            </a:r>
            <a:r>
              <a:rPr lang="en-US" sz="1100" baseline="30000" dirty="0">
                <a:solidFill>
                  <a:prstClr val="black"/>
                </a:solidFill>
                <a:latin typeface="Arial" panose="020B0604020202020204" pitchFamily="34" charset="0"/>
              </a:rPr>
              <a:t>2</a:t>
            </a: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</a:rPr>
              <a:t>, Claude Colledani</a:t>
            </a:r>
            <a:r>
              <a:rPr lang="en-US" sz="1100" baseline="30000" dirty="0">
                <a:solidFill>
                  <a:prstClr val="black"/>
                </a:solidFill>
                <a:latin typeface="Arial" panose="020B0604020202020204" pitchFamily="34" charset="0"/>
              </a:rPr>
              <a:t>2</a:t>
            </a: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</a:rPr>
              <a:t>, Hasan Darwish</a:t>
            </a:r>
            <a:r>
              <a:rPr lang="en-US" sz="1100" baseline="30000" dirty="0">
                <a:solidFill>
                  <a:prstClr val="black"/>
                </a:solidFill>
                <a:latin typeface="Arial" panose="020B0604020202020204" pitchFamily="34" charset="0"/>
              </a:rPr>
              <a:t>1,2,3</a:t>
            </a: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</a:rPr>
              <a:t>, </a:t>
            </a:r>
            <a:r>
              <a:rPr lang="en-US" sz="1100" dirty="0">
                <a:solidFill>
                  <a:srgbClr val="4472C4"/>
                </a:solidFill>
                <a:latin typeface="Arial" panose="020B0604020202020204" pitchFamily="34" charset="0"/>
              </a:rPr>
              <a:t>Michael Deveaux</a:t>
            </a:r>
            <a:r>
              <a:rPr lang="en-US" sz="1100" baseline="30000" dirty="0">
                <a:solidFill>
                  <a:srgbClr val="4472C4"/>
                </a:solidFill>
                <a:latin typeface="Arial" panose="020B0604020202020204" pitchFamily="34" charset="0"/>
              </a:rPr>
              <a:t>1,3,6</a:t>
            </a: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</a:rPr>
              <a:t>, Andrei Dorokhov</a:t>
            </a:r>
            <a:r>
              <a:rPr lang="en-US" sz="1100" baseline="30000" dirty="0">
                <a:solidFill>
                  <a:prstClr val="black"/>
                </a:solidFill>
                <a:latin typeface="Arial" panose="020B0604020202020204" pitchFamily="34" charset="0"/>
              </a:rPr>
              <a:t>2</a:t>
            </a: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</a:rPr>
              <a:t>, Guy Dozière</a:t>
            </a:r>
            <a:r>
              <a:rPr lang="en-US" sz="1100" baseline="30000" dirty="0">
                <a:solidFill>
                  <a:prstClr val="black"/>
                </a:solidFill>
                <a:latin typeface="Arial" panose="020B0604020202020204" pitchFamily="34" charset="0"/>
              </a:rPr>
              <a:t>2</a:t>
            </a: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</a:rPr>
              <a:t>, Ziad El Bitar</a:t>
            </a:r>
            <a:r>
              <a:rPr lang="en-US" sz="1100" baseline="30000" dirty="0">
                <a:solidFill>
                  <a:prstClr val="black"/>
                </a:solidFill>
                <a:latin typeface="Arial" panose="020B0604020202020204" pitchFamily="34" charset="0"/>
              </a:rPr>
              <a:t>2</a:t>
            </a: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</a:rPr>
              <a:t>, Ingo Fröhlich</a:t>
            </a:r>
            <a:r>
              <a:rPr lang="en-US" sz="1100" baseline="30000" dirty="0">
                <a:solidFill>
                  <a:prstClr val="black"/>
                </a:solidFill>
                <a:latin typeface="Arial" panose="020B0604020202020204" pitchFamily="34" charset="0"/>
              </a:rPr>
              <a:t>1,3</a:t>
            </a: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</a:rPr>
              <a:t>, Mathieu Goffe</a:t>
            </a:r>
            <a:r>
              <a:rPr lang="en-US" sz="1100" baseline="30000" dirty="0">
                <a:solidFill>
                  <a:prstClr val="black"/>
                </a:solidFill>
                <a:latin typeface="Arial" panose="020B0604020202020204" pitchFamily="34" charset="0"/>
              </a:rPr>
              <a:t>2</a:t>
            </a: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</a:rPr>
              <a:t>, Benedikt Gutsche</a:t>
            </a:r>
            <a:r>
              <a:rPr lang="en-US" sz="1100" baseline="30000" dirty="0">
                <a:solidFill>
                  <a:prstClr val="black"/>
                </a:solidFill>
                <a:latin typeface="Arial" panose="020B0604020202020204" pitchFamily="34" charset="0"/>
              </a:rPr>
              <a:t>1</a:t>
            </a: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</a:rPr>
              <a:t>, Fabian Hebermehl</a:t>
            </a:r>
            <a:r>
              <a:rPr lang="en-US" sz="1100" baseline="30000" dirty="0">
                <a:solidFill>
                  <a:prstClr val="black"/>
                </a:solidFill>
                <a:latin typeface="Arial" panose="020B0604020202020204" pitchFamily="34" charset="0"/>
              </a:rPr>
              <a:t>1</a:t>
            </a: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</a:rPr>
              <a:t>, Abdelkader Himmi</a:t>
            </a:r>
            <a:r>
              <a:rPr lang="en-US" sz="1100" baseline="30000" dirty="0">
                <a:solidFill>
                  <a:prstClr val="black"/>
                </a:solidFill>
                <a:latin typeface="Arial" panose="020B0604020202020204" pitchFamily="34" charset="0"/>
              </a:rPr>
              <a:t>2</a:t>
            </a: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</a:rPr>
              <a:t>, Christine Hu-Guo</a:t>
            </a:r>
            <a:r>
              <a:rPr lang="en-US" sz="1100" baseline="30000" dirty="0">
                <a:solidFill>
                  <a:prstClr val="black"/>
                </a:solidFill>
                <a:latin typeface="Arial" panose="020B0604020202020204" pitchFamily="34" charset="0"/>
              </a:rPr>
              <a:t>2</a:t>
            </a: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</a:rPr>
              <a:t>, Kimmo Jaaskelainen</a:t>
            </a:r>
            <a:r>
              <a:rPr lang="en-US" sz="1100" baseline="30000" dirty="0">
                <a:solidFill>
                  <a:prstClr val="black"/>
                </a:solidFill>
                <a:latin typeface="Arial" panose="020B0604020202020204" pitchFamily="34" charset="0"/>
              </a:rPr>
              <a:t>2</a:t>
            </a: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</a:rPr>
              <a:t>, Oliver Michael Keller</a:t>
            </a:r>
            <a:r>
              <a:rPr lang="en-US" sz="1100" baseline="30000" dirty="0">
                <a:solidFill>
                  <a:prstClr val="black"/>
                </a:solidFill>
                <a:latin typeface="Arial" panose="020B0604020202020204" pitchFamily="34" charset="0"/>
              </a:rPr>
              <a:t>6</a:t>
            </a: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</a:rPr>
              <a:t>, Michal Koziel</a:t>
            </a:r>
            <a:r>
              <a:rPr lang="en-US" sz="1100" baseline="30000" dirty="0">
                <a:solidFill>
                  <a:prstClr val="black"/>
                </a:solidFill>
                <a:latin typeface="Arial" panose="020B0604020202020204" pitchFamily="34" charset="0"/>
              </a:rPr>
              <a:t>1</a:t>
            </a: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</a:rPr>
              <a:t>, Franz Matejcek</a:t>
            </a:r>
            <a:r>
              <a:rPr lang="en-US" sz="1100" baseline="30000" dirty="0">
                <a:solidFill>
                  <a:prstClr val="black"/>
                </a:solidFill>
                <a:latin typeface="Arial" panose="020B0604020202020204" pitchFamily="34" charset="0"/>
              </a:rPr>
              <a:t>1</a:t>
            </a: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</a:rPr>
              <a:t>, Jan Michel</a:t>
            </a:r>
            <a:r>
              <a:rPr lang="en-US" sz="1100" baseline="30000" dirty="0">
                <a:solidFill>
                  <a:prstClr val="black"/>
                </a:solidFill>
                <a:latin typeface="Arial" panose="020B0604020202020204" pitchFamily="34" charset="0"/>
              </a:rPr>
              <a:t>1</a:t>
            </a: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</a:rPr>
              <a:t>, Frédéric Morel</a:t>
            </a:r>
            <a:r>
              <a:rPr lang="en-US" sz="1100" baseline="30000" dirty="0">
                <a:solidFill>
                  <a:prstClr val="black"/>
                </a:solidFill>
                <a:latin typeface="Arial" panose="020B0604020202020204" pitchFamily="34" charset="0"/>
              </a:rPr>
              <a:t>2</a:t>
            </a: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</a:rPr>
              <a:t>, Christian Müntz</a:t>
            </a:r>
            <a:r>
              <a:rPr lang="en-US" sz="1100" baseline="30000" dirty="0">
                <a:solidFill>
                  <a:prstClr val="black"/>
                </a:solidFill>
                <a:latin typeface="Arial" panose="020B0604020202020204" pitchFamily="34" charset="0"/>
              </a:rPr>
              <a:t>1</a:t>
            </a: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</a:rPr>
              <a:t>, Hung Pham</a:t>
            </a:r>
            <a:r>
              <a:rPr lang="en-US" sz="1100" baseline="30000" dirty="0">
                <a:solidFill>
                  <a:prstClr val="black"/>
                </a:solidFill>
                <a:latin typeface="Arial" panose="020B0604020202020204" pitchFamily="34" charset="0"/>
              </a:rPr>
              <a:t>2</a:t>
            </a: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</a:rPr>
              <a:t>, Christian Joachim Schmidt</a:t>
            </a:r>
            <a:r>
              <a:rPr lang="en-US" sz="1100" baseline="30000" dirty="0">
                <a:solidFill>
                  <a:prstClr val="black"/>
                </a:solidFill>
                <a:latin typeface="Arial" panose="020B0604020202020204" pitchFamily="34" charset="0"/>
              </a:rPr>
              <a:t>3</a:t>
            </a: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</a:rPr>
              <a:t>, Stefan Schreiber</a:t>
            </a:r>
            <a:r>
              <a:rPr lang="en-US" sz="1100" baseline="30000" dirty="0">
                <a:solidFill>
                  <a:prstClr val="black"/>
                </a:solidFill>
                <a:latin typeface="Arial" panose="020B0604020202020204" pitchFamily="34" charset="0"/>
              </a:rPr>
              <a:t>1</a:t>
            </a: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</a:rPr>
              <a:t>, Matthieu Specht</a:t>
            </a:r>
            <a:r>
              <a:rPr lang="en-US" sz="1100" baseline="30000" dirty="0">
                <a:solidFill>
                  <a:prstClr val="black"/>
                </a:solidFill>
                <a:latin typeface="Arial" panose="020B0604020202020204" pitchFamily="34" charset="0"/>
              </a:rPr>
              <a:t>2</a:t>
            </a: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</a:rPr>
              <a:t>, Dennis Spicker</a:t>
            </a:r>
            <a:r>
              <a:rPr lang="en-US" sz="1100" baseline="30000" dirty="0">
                <a:solidFill>
                  <a:prstClr val="black"/>
                </a:solidFill>
                <a:latin typeface="Arial" panose="020B0604020202020204" pitchFamily="34" charset="0"/>
              </a:rPr>
              <a:t>1</a:t>
            </a: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</a:rPr>
              <a:t>, </a:t>
            </a:r>
            <a:r>
              <a:rPr lang="en-US" sz="1100" dirty="0">
                <a:latin typeface="Arial" panose="020B0604020202020204" pitchFamily="34" charset="0"/>
              </a:rPr>
              <a:t>Joachim Stroth</a:t>
            </a:r>
            <a:r>
              <a:rPr lang="en-US" sz="1100" baseline="30000" dirty="0">
                <a:latin typeface="Arial" panose="020B0604020202020204" pitchFamily="34" charset="0"/>
              </a:rPr>
              <a:t>1,3,4</a:t>
            </a: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</a:rPr>
              <a:t>, Isabelle Valin</a:t>
            </a:r>
            <a:r>
              <a:rPr lang="en-US" sz="1100" baseline="30000" dirty="0">
                <a:solidFill>
                  <a:prstClr val="black"/>
                </a:solidFill>
                <a:latin typeface="Arial" panose="020B0604020202020204" pitchFamily="34" charset="0"/>
              </a:rPr>
              <a:t>2</a:t>
            </a: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</a:rPr>
              <a:t>, Roland Weirich</a:t>
            </a:r>
            <a:r>
              <a:rPr lang="en-US" sz="1100" baseline="30000" dirty="0">
                <a:solidFill>
                  <a:prstClr val="black"/>
                </a:solidFill>
                <a:latin typeface="Arial" panose="020B0604020202020204" pitchFamily="34" charset="0"/>
              </a:rPr>
              <a:t>1,</a:t>
            </a: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</a:rPr>
              <a:t> Marc Winter</a:t>
            </a:r>
            <a:r>
              <a:rPr lang="en-US" sz="1100" baseline="30000" dirty="0">
                <a:solidFill>
                  <a:prstClr val="black"/>
                </a:solidFill>
                <a:latin typeface="Arial" panose="020B0604020202020204" pitchFamily="34" charset="0"/>
              </a:rPr>
              <a:t>5</a:t>
            </a: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</a:rPr>
              <a:t>and Yue Zhao</a:t>
            </a:r>
            <a:r>
              <a:rPr lang="en-US" sz="1100" baseline="30000" dirty="0">
                <a:solidFill>
                  <a:prstClr val="black"/>
                </a:solidFill>
                <a:latin typeface="Arial" panose="020B0604020202020204" pitchFamily="34" charset="0"/>
              </a:rPr>
              <a:t>2</a:t>
            </a:r>
            <a:br>
              <a:rPr lang="en-US" sz="1100" dirty="0">
                <a:solidFill>
                  <a:prstClr val="black"/>
                </a:solidFill>
              </a:rPr>
            </a:br>
            <a:r>
              <a:rPr lang="en-US" sz="1000" baseline="30000" dirty="0">
                <a:solidFill>
                  <a:prstClr val="black"/>
                </a:solidFill>
                <a:latin typeface="Arial" panose="020B0604020202020204" pitchFamily="34" charset="0"/>
              </a:rPr>
              <a:t>1</a:t>
            </a: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</a:rPr>
              <a:t>Goethe-Universität Frankfurt, Germany</a:t>
            </a:r>
            <a:br>
              <a:rPr lang="en-US" sz="1000" dirty="0">
                <a:solidFill>
                  <a:prstClr val="black"/>
                </a:solidFill>
              </a:rPr>
            </a:br>
            <a:r>
              <a:rPr lang="en-US" sz="1000" baseline="30000" dirty="0">
                <a:solidFill>
                  <a:prstClr val="black"/>
                </a:solidFill>
                <a:latin typeface="Arial" panose="020B0604020202020204" pitchFamily="34" charset="0"/>
              </a:rPr>
              <a:t>2</a:t>
            </a: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</a:rPr>
              <a:t>Université de Strasbourg, CNRS, IPHC UMR 7178, Strasbourg, France</a:t>
            </a:r>
            <a:br>
              <a:rPr lang="en-US" sz="1000" dirty="0">
                <a:solidFill>
                  <a:prstClr val="black"/>
                </a:solidFill>
              </a:rPr>
            </a:br>
            <a:r>
              <a:rPr lang="en-US" sz="1000" baseline="30000" dirty="0">
                <a:solidFill>
                  <a:prstClr val="black"/>
                </a:solidFill>
                <a:latin typeface="Arial" panose="020B0604020202020204" pitchFamily="34" charset="0"/>
              </a:rPr>
              <a:t>3</a:t>
            </a: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</a:rPr>
              <a:t>GSI </a:t>
            </a:r>
            <a:r>
              <a:rPr lang="en-US" sz="1000" dirty="0" err="1">
                <a:solidFill>
                  <a:prstClr val="black"/>
                </a:solidFill>
                <a:latin typeface="Arial" panose="020B0604020202020204" pitchFamily="34" charset="0"/>
              </a:rPr>
              <a:t>Helmholtzzentrum</a:t>
            </a: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</a:rPr>
              <a:t> für </a:t>
            </a:r>
            <a:r>
              <a:rPr lang="en-US" sz="1000" dirty="0" err="1">
                <a:solidFill>
                  <a:prstClr val="black"/>
                </a:solidFill>
                <a:latin typeface="Arial" panose="020B0604020202020204" pitchFamily="34" charset="0"/>
              </a:rPr>
              <a:t>Schwerionenforschung</a:t>
            </a: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</a:rPr>
              <a:t> GmbH, Germany</a:t>
            </a:r>
            <a:br>
              <a:rPr lang="en-US" sz="1000" dirty="0">
                <a:solidFill>
                  <a:prstClr val="black"/>
                </a:solidFill>
              </a:rPr>
            </a:br>
            <a:r>
              <a:rPr lang="en-US" sz="1000" baseline="30000" dirty="0">
                <a:solidFill>
                  <a:prstClr val="black"/>
                </a:solidFill>
                <a:latin typeface="Arial" panose="020B0604020202020204" pitchFamily="34" charset="0"/>
              </a:rPr>
              <a:t>4</a:t>
            </a: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</a:rPr>
              <a:t>Helmholtz </a:t>
            </a:r>
            <a:r>
              <a:rPr lang="en-US" sz="1000" dirty="0" err="1">
                <a:solidFill>
                  <a:prstClr val="black"/>
                </a:solidFill>
                <a:latin typeface="Arial" panose="020B0604020202020204" pitchFamily="34" charset="0"/>
              </a:rPr>
              <a:t>Forschungsakademie</a:t>
            </a: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</a:rPr>
              <a:t> Hessen für FAIR, Germany</a:t>
            </a:r>
            <a:br>
              <a:rPr lang="en-US" sz="1000" dirty="0">
                <a:solidFill>
                  <a:prstClr val="black"/>
                </a:solidFill>
              </a:rPr>
            </a:br>
            <a:r>
              <a:rPr lang="en-US" sz="1000" baseline="30000" dirty="0">
                <a:solidFill>
                  <a:prstClr val="black"/>
                </a:solidFill>
                <a:latin typeface="Arial" panose="020B0604020202020204" pitchFamily="34" charset="0"/>
              </a:rPr>
              <a:t>5</a:t>
            </a: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</a:rPr>
              <a:t>IJCLab, UMR9012 – CNRS / Université Paris-</a:t>
            </a:r>
            <a:r>
              <a:rPr lang="en-US" sz="1000" dirty="0" err="1">
                <a:solidFill>
                  <a:prstClr val="black"/>
                </a:solidFill>
                <a:latin typeface="Arial" panose="020B0604020202020204" pitchFamily="34" charset="0"/>
              </a:rPr>
              <a:t>Saclay</a:t>
            </a: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</a:rPr>
              <a:t> / Université de Paris, France</a:t>
            </a:r>
            <a:br>
              <a:rPr lang="en-US" sz="1000" dirty="0">
                <a:solidFill>
                  <a:prstClr val="black"/>
                </a:solidFill>
              </a:rPr>
            </a:br>
            <a:r>
              <a:rPr lang="en-US" sz="1000" baseline="30000" dirty="0">
                <a:solidFill>
                  <a:prstClr val="black"/>
                </a:solidFill>
                <a:latin typeface="Arial" panose="020B0604020202020204" pitchFamily="34" charset="0"/>
              </a:rPr>
              <a:t>6</a:t>
            </a: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</a:rPr>
              <a:t>Facility for Antiproton and Ion Research in Europe </a:t>
            </a:r>
            <a:r>
              <a:rPr lang="en-US" sz="1000" dirty="0" err="1">
                <a:solidFill>
                  <a:prstClr val="black"/>
                </a:solidFill>
                <a:latin typeface="Arial" panose="020B0604020202020204" pitchFamily="34" charset="0"/>
              </a:rPr>
              <a:t>GmbH,Germany</a:t>
            </a:r>
            <a:endParaRPr lang="en-US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837"/>
    </mc:Choice>
    <mc:Fallback>
      <p:transition spd="slow" advTm="2183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DBCDD34-E64C-876D-5931-B11B4AE6F2F7}"/>
              </a:ext>
            </a:extLst>
          </p:cNvPr>
          <p:cNvCxnSpPr>
            <a:cxnSpLocks/>
          </p:cNvCxnSpPr>
          <p:nvPr/>
        </p:nvCxnSpPr>
        <p:spPr>
          <a:xfrm>
            <a:off x="5313860" y="4089651"/>
            <a:ext cx="5161737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489D71AF-38CB-EAD2-78F8-48D568F09B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1378545"/>
              </p:ext>
            </p:extLst>
          </p:nvPr>
        </p:nvGraphicFramePr>
        <p:xfrm>
          <a:off x="3923773" y="621995"/>
          <a:ext cx="7715890" cy="5890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3" imgW="5789960" imgH="4420228" progId="Origin95.Graph">
                  <p:embed/>
                </p:oleObj>
              </mc:Choice>
              <mc:Fallback>
                <p:oleObj name="Graph" r:id="rId3" imgW="5789960" imgH="4420228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23773" y="621995"/>
                        <a:ext cx="7715890" cy="58900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35EF387-F51F-D5B3-7FCB-554D267EAE1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Spatial resolution, MIMOSIS-1 vs. MIMOSIS 2.1</a:t>
            </a:r>
          </a:p>
          <a:p>
            <a:endParaRPr lang="en-US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7293A5F1-D661-5D4A-1C30-67B3EC694374}"/>
              </a:ext>
            </a:extLst>
          </p:cNvPr>
          <p:cNvSpPr/>
          <p:nvPr/>
        </p:nvSpPr>
        <p:spPr>
          <a:xfrm flipH="1">
            <a:off x="10539933" y="3873140"/>
            <a:ext cx="1239722" cy="433022"/>
          </a:xfrm>
          <a:prstGeom prst="rightArrow">
            <a:avLst>
              <a:gd name="adj1" fmla="val 100000"/>
              <a:gd name="adj2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00" dirty="0"/>
              <a:t>Design goal (open charm)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AC1FA2D-D702-DA90-E089-6638BB79B616}"/>
              </a:ext>
            </a:extLst>
          </p:cNvPr>
          <p:cNvCxnSpPr/>
          <p:nvPr/>
        </p:nvCxnSpPr>
        <p:spPr>
          <a:xfrm>
            <a:off x="10279768" y="1758489"/>
            <a:ext cx="0" cy="553915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2F574A1-9B46-4F07-6083-491F373C8B3F}"/>
              </a:ext>
            </a:extLst>
          </p:cNvPr>
          <p:cNvSpPr txBox="1"/>
          <p:nvPr/>
        </p:nvSpPr>
        <p:spPr>
          <a:xfrm>
            <a:off x="10539933" y="1789184"/>
            <a:ext cx="1643275" cy="52322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400" dirty="0"/>
              <a:t>~500 nm align-</a:t>
            </a:r>
          </a:p>
          <a:p>
            <a:pPr algn="l"/>
            <a:r>
              <a:rPr lang="en-US" sz="1400" dirty="0" err="1"/>
              <a:t>ment</a:t>
            </a:r>
            <a:r>
              <a:rPr lang="en-US" sz="1400" dirty="0"/>
              <a:t> uncertainty?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A4F128-D7CE-4B7A-333B-05474A3B12F0}"/>
              </a:ext>
            </a:extLst>
          </p:cNvPr>
          <p:cNvSpPr txBox="1"/>
          <p:nvPr/>
        </p:nvSpPr>
        <p:spPr>
          <a:xfrm>
            <a:off x="7894728" y="5063515"/>
            <a:ext cx="2693879" cy="369332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Preliminary, 10. Sept. 24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BDEA2A-F7CB-B85E-28C6-FB16D1E1CCF0}"/>
              </a:ext>
            </a:extLst>
          </p:cNvPr>
          <p:cNvSpPr txBox="1"/>
          <p:nvPr/>
        </p:nvSpPr>
        <p:spPr>
          <a:xfrm>
            <a:off x="5420174" y="5018654"/>
            <a:ext cx="1635384" cy="261610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100" dirty="0"/>
              <a:t>H. Darwish, A. </a:t>
            </a:r>
            <a:r>
              <a:rPr lang="en-US" sz="1100" dirty="0" err="1"/>
              <a:t>Altingun</a:t>
            </a:r>
            <a:endParaRPr lang="en-US" sz="11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6B24F4-8D50-7E47-BD17-FE5C25B4D73A}"/>
              </a:ext>
            </a:extLst>
          </p:cNvPr>
          <p:cNvSpPr txBox="1"/>
          <p:nvPr/>
        </p:nvSpPr>
        <p:spPr>
          <a:xfrm>
            <a:off x="304801" y="1443840"/>
            <a:ext cx="3692770" cy="286232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O</a:t>
            </a:r>
            <a:r>
              <a:rPr lang="en-US" dirty="0"/>
              <a:t>bservations:</a:t>
            </a:r>
          </a:p>
          <a:p>
            <a:pPr algn="l"/>
            <a:endParaRPr lang="en-U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MIMOSIS-2.1 and MIMOSIS-1 show mostly same resolution for 25 µm (expected, discrepancy to be studied).</a:t>
            </a:r>
          </a:p>
          <a:p>
            <a:pPr algn="l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MIMOSIS-2.1 50 µm reaches better resolution (as hoped).</a:t>
            </a:r>
          </a:p>
          <a:p>
            <a:pPr algn="l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43A489-6CC7-E4F3-3DCF-407125A06959}"/>
              </a:ext>
            </a:extLst>
          </p:cNvPr>
          <p:cNvSpPr txBox="1"/>
          <p:nvPr/>
        </p:nvSpPr>
        <p:spPr>
          <a:xfrm>
            <a:off x="7457038" y="1136063"/>
            <a:ext cx="3082895" cy="307777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400" dirty="0"/>
              <a:t>+ ~0.5 µm for longer pixel dimension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E71C23-83B2-FC9D-3AE0-11C9BBC85691}"/>
              </a:ext>
            </a:extLst>
          </p:cNvPr>
          <p:cNvSpPr txBox="1"/>
          <p:nvPr/>
        </p:nvSpPr>
        <p:spPr>
          <a:xfrm>
            <a:off x="5420174" y="5224937"/>
            <a:ext cx="2361544" cy="246221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000" dirty="0"/>
              <a:t>p-stop, </a:t>
            </a:r>
            <a:r>
              <a:rPr lang="en-US" sz="1000" dirty="0" err="1"/>
              <a:t>vbb</a:t>
            </a:r>
            <a:r>
              <a:rPr lang="en-US" sz="1000" dirty="0"/>
              <a:t>=-1V, HV=10V, no masking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41223F-1690-4D90-6D67-A863DF026DE2}"/>
              </a:ext>
            </a:extLst>
          </p:cNvPr>
          <p:cNvSpPr txBox="1"/>
          <p:nvPr/>
        </p:nvSpPr>
        <p:spPr>
          <a:xfrm>
            <a:off x="378068" y="4732494"/>
            <a:ext cx="4315945" cy="1477328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/>
              <a:t>reliminary conclusion: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Novel 50 µm p-stop appears most promising.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Need to confirm radiation tolerance before concluding =&gt; </a:t>
            </a:r>
            <a:r>
              <a:rPr lang="en-US" dirty="0" err="1"/>
              <a:t>t.b.d.</a:t>
            </a:r>
            <a:r>
              <a:rPr lang="en-US" dirty="0"/>
              <a:t> Q1/2025.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B7F04420-0AEF-6FE0-D7F6-866B0704DA30}"/>
              </a:ext>
            </a:extLst>
          </p:cNvPr>
          <p:cNvSpPr/>
          <p:nvPr/>
        </p:nvSpPr>
        <p:spPr>
          <a:xfrm rot="16200000">
            <a:off x="7379200" y="378886"/>
            <a:ext cx="142709" cy="1367589"/>
          </a:xfrm>
          <a:prstGeom prst="righ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7A5C38-55FF-D827-E772-2621F0B661B3}"/>
              </a:ext>
            </a:extLst>
          </p:cNvPr>
          <p:cNvSpPr txBox="1"/>
          <p:nvPr/>
        </p:nvSpPr>
        <p:spPr>
          <a:xfrm>
            <a:off x="6323949" y="621995"/>
            <a:ext cx="2428870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/>
              <a:t>Default working range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B96940-F791-D2DC-E346-296F89CC6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10</a:t>
            </a:fld>
            <a:endParaRPr lang="de-DE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7D6A99C-81BF-0126-5EDF-C912412D548F}"/>
              </a:ext>
            </a:extLst>
          </p:cNvPr>
          <p:cNvCxnSpPr/>
          <p:nvPr/>
        </p:nvCxnSpPr>
        <p:spPr>
          <a:xfrm flipV="1">
            <a:off x="9849394" y="4537166"/>
            <a:ext cx="527127" cy="130628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867852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9115"/>
    </mc:Choice>
    <mc:Fallback>
      <p:transition spd="slow" advTm="691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46354A8-4C02-A3BE-A97C-18C86A36D8B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Latch-up studies (MIMOSIS-2 with ~4 </a:t>
            </a:r>
            <a:r>
              <a:rPr lang="en-US" dirty="0" err="1"/>
              <a:t>AMeV</a:t>
            </a:r>
            <a:r>
              <a:rPr lang="en-US" dirty="0"/>
              <a:t> Au-ions)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AD463F-65FC-AC57-6472-3F3422F559D2}"/>
              </a:ext>
            </a:extLst>
          </p:cNvPr>
          <p:cNvSpPr txBox="1"/>
          <p:nvPr/>
        </p:nvSpPr>
        <p:spPr>
          <a:xfrm>
            <a:off x="123695" y="665474"/>
            <a:ext cx="5596629" cy="470898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en-US" dirty="0"/>
              <a:t>equirement for MVD: </a:t>
            </a:r>
          </a:p>
          <a:p>
            <a:pPr algn="l"/>
            <a:endParaRPr lang="en-US" sz="1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Must withstand 1kHz/cm² ions with</a:t>
            </a:r>
          </a:p>
          <a:p>
            <a:pPr lvl="2"/>
            <a:r>
              <a:rPr lang="en-US" dirty="0"/>
              <a:t>LET&lt; 35 MeV cm²/mg.</a:t>
            </a:r>
          </a:p>
          <a:p>
            <a:pPr lvl="2"/>
            <a:r>
              <a:rPr lang="en-US" sz="1000" dirty="0"/>
              <a:t>(H. Darwish, PhD under preparation)</a:t>
            </a:r>
          </a:p>
          <a:p>
            <a:pPr algn="l"/>
            <a:endParaRPr lang="en-US" sz="1000" dirty="0"/>
          </a:p>
          <a:p>
            <a:pPr algn="l"/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/>
              <a:t>reliminary test results (</a:t>
            </a:r>
            <a:r>
              <a:rPr lang="en-US" dirty="0">
                <a:solidFill>
                  <a:srgbClr val="0000FF"/>
                </a:solidFill>
              </a:rPr>
              <a:t>Bit flips</a:t>
            </a:r>
            <a:r>
              <a:rPr lang="en-US" dirty="0"/>
              <a:t>):</a:t>
            </a:r>
          </a:p>
          <a:p>
            <a:pPr algn="l"/>
            <a:endParaRPr lang="en-US" sz="1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Frequent single bit errors seen.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Correction in status registers works…</a:t>
            </a:r>
          </a:p>
          <a:p>
            <a:pPr lvl="2"/>
            <a:r>
              <a:rPr lang="en-US" dirty="0"/>
              <a:t>… </a:t>
            </a:r>
            <a:r>
              <a:rPr lang="en-US" sz="1400" dirty="0"/>
              <a:t>but may be overwhelmed by simultaneous to 2-bit flips (at unrealistically high ion fluxes).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Data registers not protected.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000" dirty="0"/>
          </a:p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/>
              <a:t>reliminary test results (</a:t>
            </a:r>
            <a:r>
              <a:rPr lang="en-US" dirty="0">
                <a:solidFill>
                  <a:srgbClr val="0000FF"/>
                </a:solidFill>
              </a:rPr>
              <a:t>Latch-up</a:t>
            </a:r>
            <a:r>
              <a:rPr lang="en-US" dirty="0"/>
              <a:t>):</a:t>
            </a:r>
          </a:p>
          <a:p>
            <a:pPr algn="l"/>
            <a:endParaRPr lang="en-US" sz="1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No LU for LET≲50 MeV cm²/mg.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Some LU seen above.</a:t>
            </a:r>
          </a:p>
          <a:p>
            <a:endParaRPr lang="en-US" sz="1000" dirty="0"/>
          </a:p>
          <a:p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US" dirty="0"/>
              <a:t>eam impact test: few 100 MHz/cm² for few </a:t>
            </a:r>
            <a:r>
              <a:rPr lang="en-US" dirty="0" err="1"/>
              <a:t>ms</a:t>
            </a:r>
            <a:r>
              <a:rPr lang="en-US" dirty="0"/>
              <a:t> - OK.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785B4D-C41D-7FD0-A263-D4084D06F81C}"/>
              </a:ext>
            </a:extLst>
          </p:cNvPr>
          <p:cNvSpPr txBox="1"/>
          <p:nvPr/>
        </p:nvSpPr>
        <p:spPr>
          <a:xfrm>
            <a:off x="268558" y="5530298"/>
            <a:ext cx="5313575" cy="1046440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/>
              <a:t>reliminary conclusion: Sensor matches requirements – no LU protection system needed.</a:t>
            </a:r>
          </a:p>
          <a:p>
            <a:endParaRPr lang="en-US" sz="800" dirty="0">
              <a:solidFill>
                <a:srgbClr val="FF0000"/>
              </a:solidFill>
            </a:endParaRPr>
          </a:p>
          <a:p>
            <a:r>
              <a:rPr lang="en-US" dirty="0" err="1">
                <a:solidFill>
                  <a:srgbClr val="FF0000"/>
                </a:solidFill>
              </a:rPr>
              <a:t>T</a:t>
            </a:r>
            <a:r>
              <a:rPr lang="en-US" dirty="0" err="1"/>
              <a:t>.b.d</a:t>
            </a:r>
            <a:r>
              <a:rPr lang="en-US" dirty="0"/>
              <a:t>: Bit flip tolerance of data chain.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A35CC5-32AD-68D6-E701-3C362287B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11</a:t>
            </a:fld>
            <a:endParaRPr lang="de-DE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DBECFA1-9132-8812-E838-533172E20863}"/>
              </a:ext>
            </a:extLst>
          </p:cNvPr>
          <p:cNvGrpSpPr/>
          <p:nvPr/>
        </p:nvGrpSpPr>
        <p:grpSpPr>
          <a:xfrm>
            <a:off x="4180114" y="477838"/>
            <a:ext cx="8192861" cy="5649912"/>
            <a:chOff x="4180114" y="477838"/>
            <a:chExt cx="8192861" cy="5649912"/>
          </a:xfrm>
        </p:grpSpPr>
        <mc:AlternateContent xmlns:mc="http://schemas.openxmlformats.org/markup-compatibility/2006">
          <mc:Choice xmlns:a14="http://schemas.microsoft.com/office/drawing/2010/main" Requires="a14">
            <p:graphicFrame>
              <p:nvGraphicFramePr>
                <p:cNvPr id="10" name="Object 9">
                  <a:extLst>
                    <a:ext uri="{FF2B5EF4-FFF2-40B4-BE49-F238E27FC236}">
                      <a16:creationId xmlns:a16="http://schemas.microsoft.com/office/drawing/2014/main" id="{BB3D93F2-5FD6-BCB4-BCE5-FFA0E8CB11DF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922713239"/>
                    </p:ext>
                  </p:extLst>
                </p:nvPr>
              </p:nvGraphicFramePr>
              <p:xfrm>
                <a:off x="5164138" y="477838"/>
                <a:ext cx="7208837" cy="564991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Graph" r:id="rId3" imgW="3779404" imgH="2897042" progId="Origin95.Graph">
                        <p:embed/>
                      </p:oleObj>
                    </mc:Choice>
                    <mc:Fallback>
                      <p:oleObj name="Graph" r:id="rId3" imgW="3779404" imgH="2897042" progId="Origin95.Graph">
                        <p:embed/>
                        <p:pic>
                          <p:nvPicPr>
                            <p:cNvPr id="10" name="Object 9">
                              <a:extLst>
                                <a:ext uri="{FF2B5EF4-FFF2-40B4-BE49-F238E27FC236}">
                                  <a16:creationId xmlns:a16="http://schemas.microsoft.com/office/drawing/2014/main" id="{BB3D93F2-5FD6-BCB4-BCE5-FFA0E8CB11DF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4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5164138" y="477838"/>
                              <a:ext cx="7208837" cy="5649912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>
            <p:graphicFrame>
              <p:nvGraphicFramePr>
                <p:cNvPr id="10" name="Object 9">
                  <a:extLst>
                    <a:ext uri="{FF2B5EF4-FFF2-40B4-BE49-F238E27FC236}">
                      <a16:creationId xmlns:a16="http://schemas.microsoft.com/office/drawing/2014/main" id="{BB3D93F2-5FD6-BCB4-BCE5-FFA0E8CB11DF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922713239"/>
                    </p:ext>
                  </p:extLst>
                </p:nvPr>
              </p:nvGraphicFramePr>
              <p:xfrm>
                <a:off x="5164138" y="477838"/>
                <a:ext cx="7208837" cy="564991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Graph" r:id="rId3" imgW="3779404" imgH="2897042" progId="Origin95.Graph">
                        <p:embed/>
                      </p:oleObj>
                    </mc:Choice>
                    <mc:Fallback>
                      <p:oleObj name="Graph" r:id="rId3" imgW="3779404" imgH="2897042" progId="Origin95.Graph">
                        <p:embed/>
                        <p:pic>
                          <p:nvPicPr>
                            <p:cNvPr id="10" name="Object 9">
                              <a:extLst>
                                <a:ext uri="{FF2B5EF4-FFF2-40B4-BE49-F238E27FC236}">
                                  <a16:creationId xmlns:a16="http://schemas.microsoft.com/office/drawing/2014/main" id="{BB3D93F2-5FD6-BCB4-BCE5-FFA0E8CB11DF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4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5164138" y="477838"/>
                              <a:ext cx="7208837" cy="5649912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3FF1ECF-AE5E-4FEA-EACE-BCB7F4FDE889}"/>
                </a:ext>
              </a:extLst>
            </p:cNvPr>
            <p:cNvCxnSpPr/>
            <p:nvPr/>
          </p:nvCxnSpPr>
          <p:spPr>
            <a:xfrm flipV="1">
              <a:off x="8747376" y="960845"/>
              <a:ext cx="0" cy="428819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9CDE038-93FB-78AA-AAEE-663383284A36}"/>
                </a:ext>
              </a:extLst>
            </p:cNvPr>
            <p:cNvSpPr txBox="1"/>
            <p:nvPr/>
          </p:nvSpPr>
          <p:spPr>
            <a:xfrm>
              <a:off x="7989526" y="621144"/>
              <a:ext cx="1992853" cy="369332"/>
            </a:xfrm>
            <a:prstGeom prst="rect">
              <a:avLst/>
            </a:prstGeom>
            <a:ln>
              <a:noFill/>
            </a:ln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en-US" dirty="0">
                  <a:solidFill>
                    <a:srgbClr val="0000FF"/>
                  </a:solidFill>
                </a:rPr>
                <a:t>CBM requirement</a:t>
              </a:r>
            </a:p>
          </p:txBody>
        </p:sp>
        <p:sp>
          <p:nvSpPr>
            <p:cNvPr id="11" name="Arrow: Left-Right 10">
              <a:extLst>
                <a:ext uri="{FF2B5EF4-FFF2-40B4-BE49-F238E27FC236}">
                  <a16:creationId xmlns:a16="http://schemas.microsoft.com/office/drawing/2014/main" id="{35ABB486-B1A5-EA37-67F3-4EFBB3CB4B4C}"/>
                </a:ext>
              </a:extLst>
            </p:cNvPr>
            <p:cNvSpPr/>
            <p:nvPr/>
          </p:nvSpPr>
          <p:spPr>
            <a:xfrm>
              <a:off x="6448096" y="4784712"/>
              <a:ext cx="2299280" cy="339702"/>
            </a:xfrm>
            <a:prstGeom prst="leftRightArrow">
              <a:avLst>
                <a:gd name="adj1" fmla="val 100000"/>
                <a:gd name="adj2" fmla="val 50000"/>
              </a:avLst>
            </a:prstGeom>
            <a:solidFill>
              <a:srgbClr val="FDBB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/>
                <a:t>Required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AC8FDEA-C278-8ECD-B9DE-BF678CC40481}"/>
                </a:ext>
              </a:extLst>
            </p:cNvPr>
            <p:cNvSpPr txBox="1"/>
            <p:nvPr/>
          </p:nvSpPr>
          <p:spPr>
            <a:xfrm>
              <a:off x="10431560" y="3056263"/>
              <a:ext cx="16658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en-US" dirty="0">
                  <a:solidFill>
                    <a:srgbClr val="800000"/>
                  </a:solidFill>
                </a:rPr>
                <a:t>&gt; 1 LU/lifetime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FEBE259-13DB-FFA5-F492-1CB83F425DAC}"/>
                </a:ext>
              </a:extLst>
            </p:cNvPr>
            <p:cNvSpPr txBox="1"/>
            <p:nvPr/>
          </p:nvSpPr>
          <p:spPr>
            <a:xfrm>
              <a:off x="10431560" y="3578811"/>
              <a:ext cx="16658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en-US" dirty="0">
                  <a:solidFill>
                    <a:srgbClr val="800000"/>
                  </a:solidFill>
                </a:rPr>
                <a:t>&lt; 1 LU/lifetime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8E1BFE0-EB69-A57C-04CA-AB28D55E93A1}"/>
                </a:ext>
              </a:extLst>
            </p:cNvPr>
            <p:cNvSpPr txBox="1"/>
            <p:nvPr/>
          </p:nvSpPr>
          <p:spPr>
            <a:xfrm rot="20879073">
              <a:off x="7013263" y="2836011"/>
              <a:ext cx="1315280" cy="537860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en-US" sz="1600" dirty="0">
                  <a:solidFill>
                    <a:srgbClr val="FF0000"/>
                  </a:solidFill>
                </a:rPr>
                <a:t>Preliminary</a:t>
              </a:r>
            </a:p>
            <a:p>
              <a:pPr algn="l"/>
              <a:r>
                <a:rPr lang="en-US" sz="1600" dirty="0">
                  <a:solidFill>
                    <a:srgbClr val="FF0000"/>
                  </a:solidFill>
                </a:rPr>
                <a:t>10. Sept 2024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65508196-B34F-8B2B-07BD-C1879A7EAC26}"/>
                    </a:ext>
                  </a:extLst>
                </p:cNvPr>
                <p:cNvSpPr txBox="1"/>
                <p:nvPr/>
              </p:nvSpPr>
              <p:spPr>
                <a:xfrm>
                  <a:off x="9124633" y="1034283"/>
                  <a:ext cx="1066639" cy="609077"/>
                </a:xfrm>
                <a:prstGeom prst="rect">
                  <a:avLst/>
                </a:prstGeom>
              </p:spPr>
              <p:txBody>
                <a:bodyPr vert="horz" wrap="none" lIns="91440" tIns="45720" rIns="91440" bIns="45720" rtlCol="0" anchor="t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𝐿𝑈</m:t>
                                </m:r>
                              </m:sub>
                            </m:sSub>
                          </m:num>
                          <m:den>
                            <m:r>
                              <m:rPr>
                                <m:sty m:val="p"/>
                              </m:rPr>
                              <a:rPr lang="de-DE" b="0" i="1" smtClean="0">
                                <a:latin typeface="Cambria Math" panose="02040503050406030204" pitchFamily="18" charset="0"/>
                              </a:rPr>
                              <m:t>Φ</m:t>
                            </m:r>
                          </m:den>
                        </m:f>
                      </m:oMath>
                    </m:oMathPara>
                  </a14:m>
                  <a:endParaRPr lang="de-DE" b="0" dirty="0"/>
                </a:p>
              </p:txBody>
            </p:sp>
          </mc:Choice>
          <mc:Fallback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65508196-B34F-8B2B-07BD-C1879A7EAC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24633" y="1034283"/>
                  <a:ext cx="1066639" cy="60907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3B85949-5B01-7420-F8D8-516FCFB8A1E9}"/>
                </a:ext>
              </a:extLst>
            </p:cNvPr>
            <p:cNvSpPr txBox="1"/>
            <p:nvPr/>
          </p:nvSpPr>
          <p:spPr>
            <a:xfrm>
              <a:off x="6813754" y="4226392"/>
              <a:ext cx="139012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en-US" dirty="0"/>
                <a:t>MIMOSIS-2</a:t>
              </a:r>
            </a:p>
          </p:txBody>
        </p:sp>
        <p:sp>
          <p:nvSpPr>
            <p:cNvPr id="16" name="Arrow: Left-Right 15">
              <a:extLst>
                <a:ext uri="{FF2B5EF4-FFF2-40B4-BE49-F238E27FC236}">
                  <a16:creationId xmlns:a16="http://schemas.microsoft.com/office/drawing/2014/main" id="{1F9F034E-E7B3-80F0-82D4-23663E2BA73A}"/>
                </a:ext>
              </a:extLst>
            </p:cNvPr>
            <p:cNvSpPr/>
            <p:nvPr/>
          </p:nvSpPr>
          <p:spPr>
            <a:xfrm>
              <a:off x="8768476" y="4787874"/>
              <a:ext cx="1261119" cy="339702"/>
            </a:xfrm>
            <a:prstGeom prst="leftRightArrow">
              <a:avLst>
                <a:gd name="adj1" fmla="val 100000"/>
                <a:gd name="adj2" fmla="val 50000"/>
              </a:avLst>
            </a:prstGeom>
            <a:solidFill>
              <a:srgbClr val="92D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52F0DFF-7F03-224A-7911-4E99120D572B}"/>
                </a:ext>
              </a:extLst>
            </p:cNvPr>
            <p:cNvSpPr txBox="1"/>
            <p:nvPr/>
          </p:nvSpPr>
          <p:spPr>
            <a:xfrm>
              <a:off x="8785240" y="4787874"/>
              <a:ext cx="1197139" cy="307777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Safety margin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CF1ECF0-2DE4-9172-8330-2F69F77208CD}"/>
                </a:ext>
              </a:extLst>
            </p:cNvPr>
            <p:cNvCxnSpPr/>
            <p:nvPr/>
          </p:nvCxnSpPr>
          <p:spPr>
            <a:xfrm flipV="1">
              <a:off x="10029596" y="1809750"/>
              <a:ext cx="0" cy="3439286"/>
            </a:xfrm>
            <a:prstGeom prst="line">
              <a:avLst/>
            </a:prstGeom>
            <a:ln>
              <a:solidFill>
                <a:srgbClr val="008000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50C1142F-0E36-D57A-7838-B5BEF4EF4B03}"/>
                </a:ext>
              </a:extLst>
            </p:cNvPr>
            <p:cNvCxnSpPr/>
            <p:nvPr/>
          </p:nvCxnSpPr>
          <p:spPr>
            <a:xfrm>
              <a:off x="4180114" y="4038349"/>
              <a:ext cx="1210492" cy="0"/>
            </a:xfrm>
            <a:prstGeom prst="straightConnector1">
              <a:avLst/>
            </a:prstGeom>
            <a:ln>
              <a:solidFill>
                <a:srgbClr val="0000FF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CC9786F-D7CB-15CA-6E15-8C86B899062A}"/>
                </a:ext>
              </a:extLst>
            </p:cNvPr>
            <p:cNvSpPr txBox="1"/>
            <p:nvPr/>
          </p:nvSpPr>
          <p:spPr>
            <a:xfrm>
              <a:off x="10400118" y="4607059"/>
              <a:ext cx="1630347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sz="1100" dirty="0"/>
                <a:t>B. </a:t>
              </a:r>
              <a:r>
                <a:rPr lang="en-US" sz="1100" dirty="0" err="1"/>
                <a:t>Arnoldie</a:t>
              </a:r>
              <a:r>
                <a:rPr lang="en-US" sz="1100" dirty="0"/>
                <a:t>-Meadows, </a:t>
              </a:r>
            </a:p>
            <a:p>
              <a:r>
                <a:rPr lang="en-US" sz="1100" dirty="0"/>
                <a:t>PhD under preparation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46783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2034"/>
    </mc:Choice>
    <mc:Fallback>
      <p:transition spd="slow" advTm="1120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7AD6EE-B138-034C-8A11-E8240E0B4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12</a:t>
            </a:fld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DA9D0F-ABE4-62B1-8A44-DF343791F20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Summary and conclusion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E80F58-5527-94EF-16EC-9A4D6C9EB246}"/>
              </a:ext>
            </a:extLst>
          </p:cNvPr>
          <p:cNvSpPr txBox="1"/>
          <p:nvPr/>
        </p:nvSpPr>
        <p:spPr>
          <a:xfrm>
            <a:off x="262253" y="516220"/>
            <a:ext cx="1210119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14300"/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dirty="0"/>
              <a:t>IMOSIS-1/2.1 form the full-size prototypes of the MIMOSIS sensor for the CBM-MVD.</a:t>
            </a:r>
          </a:p>
          <a:p>
            <a:pPr marL="1028700" lvl="2" indent="-34290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1028700" lvl="2" indent="-342900">
              <a:buFont typeface="Wingdings" panose="05000000000000000000" pitchFamily="2" charset="2"/>
              <a:buChar char="ü"/>
            </a:pPr>
            <a:r>
              <a:rPr lang="en-US" dirty="0"/>
              <a:t>5 µs / ~5 µm time/spatial resolution.</a:t>
            </a:r>
          </a:p>
          <a:p>
            <a:pPr marL="1028700" lvl="2" indent="-342900">
              <a:buFont typeface="Wingdings" panose="05000000000000000000" pitchFamily="2" charset="2"/>
              <a:buChar char="ü"/>
            </a:pPr>
            <a:r>
              <a:rPr lang="de-DE" dirty="0"/>
              <a:t>80 MHz/cm² </a:t>
            </a:r>
            <a:r>
              <a:rPr lang="de-DE" dirty="0" err="1"/>
              <a:t>peak</a:t>
            </a:r>
            <a:r>
              <a:rPr lang="de-DE" dirty="0"/>
              <a:t> rate.</a:t>
            </a:r>
          </a:p>
          <a:p>
            <a:pPr marL="685800" lvl="2"/>
            <a:endParaRPr lang="de-DE" sz="1000" dirty="0"/>
          </a:p>
          <a:p>
            <a:pPr indent="-228600"/>
            <a:r>
              <a:rPr lang="de-DE" dirty="0">
                <a:solidFill>
                  <a:srgbClr val="FF0000"/>
                </a:solidFill>
              </a:rPr>
              <a:t>M</a:t>
            </a:r>
            <a:r>
              <a:rPr lang="de-DE" dirty="0"/>
              <a:t>IMOSIS-1: </a:t>
            </a:r>
            <a:r>
              <a:rPr lang="de-DE" dirty="0" err="1"/>
              <a:t>irradiated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3x10</a:t>
            </a:r>
            <a:r>
              <a:rPr lang="de-DE" baseline="30000" dirty="0"/>
              <a:t>14</a:t>
            </a:r>
            <a:r>
              <a:rPr lang="de-DE" dirty="0"/>
              <a:t> </a:t>
            </a:r>
            <a:r>
              <a:rPr lang="de-DE" dirty="0" err="1"/>
              <a:t>n</a:t>
            </a:r>
            <a:r>
              <a:rPr lang="de-DE" baseline="-25000" dirty="0" err="1"/>
              <a:t>eq</a:t>
            </a:r>
            <a:r>
              <a:rPr lang="de-DE" dirty="0"/>
              <a:t>/cm² </a:t>
            </a:r>
            <a:r>
              <a:rPr lang="de-DE" dirty="0" err="1"/>
              <a:t>were</a:t>
            </a:r>
            <a:r>
              <a:rPr lang="de-DE" dirty="0"/>
              <a:t> </a:t>
            </a:r>
            <a:r>
              <a:rPr lang="de-DE" dirty="0" err="1"/>
              <a:t>tested</a:t>
            </a:r>
            <a:r>
              <a:rPr lang="de-DE" dirty="0"/>
              <a:t> in </a:t>
            </a:r>
            <a:r>
              <a:rPr lang="de-DE" dirty="0" err="1"/>
              <a:t>laboratory</a:t>
            </a:r>
            <a:r>
              <a:rPr lang="de-DE" dirty="0"/>
              <a:t> and in beam.</a:t>
            </a:r>
          </a:p>
          <a:p>
            <a:pPr marL="1028700" lvl="2" indent="-342900">
              <a:buFont typeface="Arial" panose="020B0604020202020204" pitchFamily="34" charset="0"/>
              <a:buChar char="•"/>
            </a:pPr>
            <a:endParaRPr lang="de-DE" sz="1000" dirty="0"/>
          </a:p>
          <a:p>
            <a:pPr marL="1028700" lvl="2" indent="-342900">
              <a:buFont typeface="Arial" panose="020B0604020202020204" pitchFamily="34" charset="0"/>
              <a:buChar char="•"/>
            </a:pPr>
            <a:r>
              <a:rPr lang="de-DE" dirty="0"/>
              <a:t>&gt;&gt; 99% </a:t>
            </a:r>
            <a:r>
              <a:rPr lang="de-DE" dirty="0" err="1"/>
              <a:t>detection</a:t>
            </a:r>
            <a:r>
              <a:rPr lang="de-DE" dirty="0"/>
              <a:t> </a:t>
            </a:r>
            <a:r>
              <a:rPr lang="de-DE" dirty="0" err="1"/>
              <a:t>efficiency</a:t>
            </a:r>
            <a:r>
              <a:rPr lang="de-DE" dirty="0"/>
              <a:t> after 10</a:t>
            </a:r>
            <a:r>
              <a:rPr lang="de-DE" baseline="30000" dirty="0"/>
              <a:t>14 </a:t>
            </a:r>
            <a:r>
              <a:rPr lang="de-DE" dirty="0" err="1"/>
              <a:t>n</a:t>
            </a:r>
            <a:r>
              <a:rPr lang="de-DE" baseline="-25000" dirty="0" err="1"/>
              <a:t>eq</a:t>
            </a:r>
            <a:r>
              <a:rPr lang="de-DE" dirty="0"/>
              <a:t>/cm², 5 </a:t>
            </a:r>
            <a:r>
              <a:rPr lang="de-DE" dirty="0" err="1"/>
              <a:t>MRad</a:t>
            </a:r>
            <a:r>
              <a:rPr lang="de-DE" dirty="0"/>
              <a:t> and a </a:t>
            </a:r>
            <a:r>
              <a:rPr lang="de-DE" dirty="0" err="1"/>
              <a:t>combination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both</a:t>
            </a:r>
            <a:endParaRPr lang="de-DE" dirty="0"/>
          </a:p>
          <a:p>
            <a:pPr marL="1028700" lvl="2" indent="-342900">
              <a:buFont typeface="Arial" panose="020B0604020202020204" pitchFamily="34" charset="0"/>
              <a:buChar char="•"/>
            </a:pPr>
            <a:r>
              <a:rPr lang="de-DE" dirty="0"/>
              <a:t>&lt;10</a:t>
            </a:r>
            <a:r>
              <a:rPr lang="de-DE" baseline="30000" dirty="0"/>
              <a:t>-6</a:t>
            </a:r>
            <a:r>
              <a:rPr lang="de-DE" dirty="0"/>
              <a:t> fake </a:t>
            </a:r>
            <a:r>
              <a:rPr lang="de-DE" dirty="0" err="1"/>
              <a:t>hit</a:t>
            </a:r>
            <a:r>
              <a:rPr lang="de-DE" dirty="0"/>
              <a:t> rate (after 10</a:t>
            </a:r>
            <a:r>
              <a:rPr lang="de-DE" baseline="30000" dirty="0"/>
              <a:t>14 </a:t>
            </a:r>
            <a:r>
              <a:rPr lang="de-DE" dirty="0" err="1"/>
              <a:t>n</a:t>
            </a:r>
            <a:r>
              <a:rPr lang="de-DE" baseline="-25000" dirty="0" err="1"/>
              <a:t>eq</a:t>
            </a:r>
            <a:r>
              <a:rPr lang="de-DE" dirty="0"/>
              <a:t>/cm², &lt;0.05% </a:t>
            </a:r>
            <a:r>
              <a:rPr lang="de-DE" dirty="0" err="1"/>
              <a:t>of</a:t>
            </a:r>
            <a:r>
              <a:rPr lang="de-DE" dirty="0"/>
              <a:t> all </a:t>
            </a:r>
            <a:r>
              <a:rPr lang="de-DE" dirty="0" err="1"/>
              <a:t>pixels</a:t>
            </a:r>
            <a:r>
              <a:rPr lang="de-DE" dirty="0"/>
              <a:t> </a:t>
            </a:r>
            <a:r>
              <a:rPr lang="de-DE" dirty="0" err="1"/>
              <a:t>masked</a:t>
            </a:r>
            <a:r>
              <a:rPr lang="de-DE" dirty="0"/>
              <a:t>)</a:t>
            </a:r>
          </a:p>
          <a:p>
            <a:pPr marL="1028700" lvl="2" indent="-342900">
              <a:buFont typeface="Arial" panose="020B0604020202020204" pitchFamily="34" charset="0"/>
              <a:buChar char="•"/>
            </a:pPr>
            <a:r>
              <a:rPr lang="de-DE" dirty="0"/>
              <a:t>~6 µm </a:t>
            </a:r>
            <a:r>
              <a:rPr lang="de-DE" dirty="0" err="1"/>
              <a:t>spatial</a:t>
            </a:r>
            <a:r>
              <a:rPr lang="de-DE" dirty="0"/>
              <a:t> </a:t>
            </a:r>
            <a:r>
              <a:rPr lang="de-DE" dirty="0" err="1"/>
              <a:t>resolution</a:t>
            </a:r>
            <a:r>
              <a:rPr lang="de-DE" dirty="0"/>
              <a:t> </a:t>
            </a:r>
            <a:r>
              <a:rPr lang="de-DE" dirty="0" err="1"/>
              <a:t>before</a:t>
            </a:r>
            <a:r>
              <a:rPr lang="de-DE" dirty="0"/>
              <a:t> and after </a:t>
            </a:r>
            <a:r>
              <a:rPr lang="de-DE" dirty="0" err="1"/>
              <a:t>irradiation</a:t>
            </a:r>
            <a:r>
              <a:rPr lang="de-DE" dirty="0"/>
              <a:t> =&gt; </a:t>
            </a:r>
            <a:r>
              <a:rPr lang="de-DE" dirty="0" err="1"/>
              <a:t>Satisfactory</a:t>
            </a:r>
            <a:r>
              <a:rPr lang="de-DE" dirty="0"/>
              <a:t> w.r.t </a:t>
            </a:r>
            <a:r>
              <a:rPr lang="de-DE" dirty="0" err="1"/>
              <a:t>requirement</a:t>
            </a:r>
            <a:r>
              <a:rPr lang="de-DE" dirty="0"/>
              <a:t>.</a:t>
            </a:r>
          </a:p>
          <a:p>
            <a:pPr marL="1028700" lvl="2" indent="-342900">
              <a:buFont typeface="Arial" panose="020B0604020202020204" pitchFamily="34" charset="0"/>
              <a:buChar char="•"/>
            </a:pPr>
            <a:endParaRPr lang="de-DE" sz="1000" dirty="0"/>
          </a:p>
          <a:p>
            <a:pPr indent="-228600"/>
            <a:r>
              <a:rPr lang="de-DE" dirty="0">
                <a:solidFill>
                  <a:srgbClr val="FF0000"/>
                </a:solidFill>
              </a:rPr>
              <a:t>M</a:t>
            </a:r>
            <a:r>
              <a:rPr lang="de-DE" dirty="0"/>
              <a:t>IMOSIS-2.1:</a:t>
            </a:r>
          </a:p>
          <a:p>
            <a:pPr indent="-228600"/>
            <a:endParaRPr lang="de-DE" sz="1000" dirty="0"/>
          </a:p>
          <a:p>
            <a:pPr marL="1028700" lvl="2" indent="-342900">
              <a:buFont typeface="Arial" panose="020B0604020202020204" pitchFamily="34" charset="0"/>
              <a:buChar char="•"/>
            </a:pPr>
            <a:r>
              <a:rPr lang="de-DE" dirty="0"/>
              <a:t>Further </a:t>
            </a:r>
            <a:r>
              <a:rPr lang="de-DE" dirty="0" err="1"/>
              <a:t>improved</a:t>
            </a:r>
            <a:r>
              <a:rPr lang="de-DE" dirty="0"/>
              <a:t> </a:t>
            </a:r>
            <a:r>
              <a:rPr lang="de-DE" dirty="0" err="1"/>
              <a:t>detection</a:t>
            </a:r>
            <a:r>
              <a:rPr lang="de-DE" dirty="0"/>
              <a:t> </a:t>
            </a:r>
            <a:r>
              <a:rPr lang="de-DE" dirty="0" err="1"/>
              <a:t>efficiency</a:t>
            </a:r>
            <a:r>
              <a:rPr lang="de-DE" dirty="0"/>
              <a:t> and </a:t>
            </a:r>
            <a:r>
              <a:rPr lang="de-DE" dirty="0" err="1"/>
              <a:t>spat</a:t>
            </a:r>
            <a:r>
              <a:rPr lang="de-DE" dirty="0"/>
              <a:t>. </a:t>
            </a:r>
            <a:r>
              <a:rPr lang="de-DE" dirty="0" err="1"/>
              <a:t>resolution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50 µm p-</a:t>
            </a:r>
            <a:r>
              <a:rPr lang="de-DE" dirty="0" err="1"/>
              <a:t>stop</a:t>
            </a:r>
            <a:r>
              <a:rPr lang="de-DE" dirty="0"/>
              <a:t> </a:t>
            </a:r>
            <a:r>
              <a:rPr lang="de-DE" dirty="0" err="1"/>
              <a:t>sensing</a:t>
            </a:r>
            <a:r>
              <a:rPr lang="de-DE" dirty="0"/>
              <a:t> </a:t>
            </a:r>
            <a:r>
              <a:rPr lang="de-DE" dirty="0" err="1"/>
              <a:t>node</a:t>
            </a:r>
            <a:r>
              <a:rPr lang="de-DE" dirty="0"/>
              <a:t>.</a:t>
            </a:r>
          </a:p>
          <a:p>
            <a:pPr marL="1028700" lvl="2" indent="-342900">
              <a:buFont typeface="Arial" panose="020B0604020202020204" pitchFamily="34" charset="0"/>
              <a:buChar char="•"/>
            </a:pPr>
            <a:r>
              <a:rPr lang="de-DE" dirty="0" err="1"/>
              <a:t>Tolerates</a:t>
            </a:r>
            <a:r>
              <a:rPr lang="de-DE" dirty="0"/>
              <a:t> HI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LET ~50 MeV cm² / mg </a:t>
            </a:r>
            <a:r>
              <a:rPr lang="de-DE" dirty="0" err="1"/>
              <a:t>without</a:t>
            </a:r>
            <a:r>
              <a:rPr lang="de-DE" dirty="0"/>
              <a:t> </a:t>
            </a:r>
            <a:r>
              <a:rPr lang="de-DE" dirty="0" err="1"/>
              <a:t>observed</a:t>
            </a:r>
            <a:r>
              <a:rPr lang="de-DE" dirty="0"/>
              <a:t> </a:t>
            </a:r>
            <a:r>
              <a:rPr lang="de-DE" dirty="0" err="1"/>
              <a:t>latch-up</a:t>
            </a:r>
            <a:r>
              <a:rPr lang="de-DE" dirty="0"/>
              <a:t>.</a:t>
            </a:r>
          </a:p>
          <a:p>
            <a:pPr marL="1028700" lvl="2" indent="-342900">
              <a:buFont typeface="Arial" panose="020B0604020202020204" pitchFamily="34" charset="0"/>
              <a:buChar char="•"/>
            </a:pPr>
            <a:r>
              <a:rPr lang="de-DE" dirty="0" err="1"/>
              <a:t>Tolerates</a:t>
            </a:r>
            <a:r>
              <a:rPr lang="de-DE" dirty="0"/>
              <a:t> and </a:t>
            </a:r>
            <a:r>
              <a:rPr lang="de-DE" dirty="0" err="1"/>
              <a:t>corrects</a:t>
            </a:r>
            <a:r>
              <a:rPr lang="de-DE" dirty="0"/>
              <a:t> bit-flips in </a:t>
            </a:r>
            <a:r>
              <a:rPr lang="de-DE" dirty="0" err="1"/>
              <a:t>steering</a:t>
            </a:r>
            <a:r>
              <a:rPr lang="de-DE" dirty="0"/>
              <a:t> </a:t>
            </a:r>
            <a:r>
              <a:rPr lang="de-DE" dirty="0" err="1"/>
              <a:t>registers</a:t>
            </a:r>
            <a:r>
              <a:rPr lang="de-DE" dirty="0"/>
              <a:t>.</a:t>
            </a:r>
            <a:endParaRPr lang="de-DE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C27299-943A-33EA-A2C5-03F142215CD0}"/>
              </a:ext>
            </a:extLst>
          </p:cNvPr>
          <p:cNvSpPr txBox="1"/>
          <p:nvPr/>
        </p:nvSpPr>
        <p:spPr>
          <a:xfrm>
            <a:off x="346429" y="5446930"/>
            <a:ext cx="10797434" cy="106182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IMOSIS-2.1 </a:t>
            </a: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matches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requirements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CBM-MVD…</a:t>
            </a:r>
          </a:p>
          <a:p>
            <a:pPr marL="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		… and </a:t>
            </a: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forms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 </a:t>
            </a: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mile-stone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toward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 </a:t>
            </a: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sensor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higgs-factories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  <a:p>
            <a:pPr marL="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900" dirty="0">
              <a:solidFill>
                <a:prstClr val="black"/>
              </a:solidFill>
              <a:latin typeface="Arial"/>
            </a:endParaRPr>
          </a:p>
          <a:p>
            <a:pPr marL="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rgbClr val="FF0000"/>
                </a:solidFill>
                <a:latin typeface="Arial"/>
              </a:rPr>
              <a:t>S</a:t>
            </a:r>
            <a:r>
              <a:rPr lang="de-DE" dirty="0">
                <a:solidFill>
                  <a:prstClr val="black"/>
                </a:solidFill>
                <a:latin typeface="Arial"/>
              </a:rPr>
              <a:t>ubmission </a:t>
            </a:r>
            <a:r>
              <a:rPr lang="de-DE" dirty="0" err="1">
                <a:solidFill>
                  <a:prstClr val="black"/>
                </a:solidFill>
                <a:latin typeface="Arial"/>
              </a:rPr>
              <a:t>of</a:t>
            </a:r>
            <a:r>
              <a:rPr lang="de-DE" dirty="0">
                <a:solidFill>
                  <a:prstClr val="black"/>
                </a:solidFill>
                <a:latin typeface="Arial"/>
              </a:rPr>
              <a:t> final </a:t>
            </a:r>
            <a:r>
              <a:rPr lang="de-DE" dirty="0" err="1">
                <a:solidFill>
                  <a:prstClr val="black"/>
                </a:solidFill>
                <a:latin typeface="Arial"/>
              </a:rPr>
              <a:t>sensor</a:t>
            </a:r>
            <a:r>
              <a:rPr lang="de-DE" dirty="0">
                <a:solidFill>
                  <a:prstClr val="black"/>
                </a:solidFill>
                <a:latin typeface="Arial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Arial"/>
              </a:rPr>
              <a:t>foreseen</a:t>
            </a:r>
            <a:r>
              <a:rPr lang="de-DE" dirty="0">
                <a:solidFill>
                  <a:prstClr val="black"/>
                </a:solidFill>
                <a:latin typeface="Arial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Arial"/>
              </a:rPr>
              <a:t>mid</a:t>
            </a:r>
            <a:r>
              <a:rPr lang="de-DE" dirty="0">
                <a:solidFill>
                  <a:prstClr val="black"/>
                </a:solidFill>
                <a:latin typeface="Arial"/>
              </a:rPr>
              <a:t> 2025. Open </a:t>
            </a:r>
            <a:r>
              <a:rPr lang="de-DE" dirty="0" err="1">
                <a:solidFill>
                  <a:prstClr val="black"/>
                </a:solidFill>
                <a:latin typeface="Arial"/>
              </a:rPr>
              <a:t>for</a:t>
            </a:r>
            <a:r>
              <a:rPr lang="de-DE" dirty="0">
                <a:solidFill>
                  <a:prstClr val="black"/>
                </a:solidFill>
                <a:latin typeface="Arial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Arial"/>
              </a:rPr>
              <a:t>collaboration</a:t>
            </a:r>
            <a:r>
              <a:rPr lang="de-DE" dirty="0">
                <a:solidFill>
                  <a:prstClr val="black"/>
                </a:solidFill>
                <a:latin typeface="Arial"/>
              </a:rPr>
              <a:t> on </a:t>
            </a:r>
            <a:r>
              <a:rPr lang="de-DE" dirty="0" err="1">
                <a:solidFill>
                  <a:prstClr val="black"/>
                </a:solidFill>
                <a:latin typeface="Arial"/>
              </a:rPr>
              <a:t>further</a:t>
            </a:r>
            <a:r>
              <a:rPr lang="de-DE" dirty="0">
                <a:solidFill>
                  <a:prstClr val="black"/>
                </a:solidFill>
                <a:latin typeface="Arial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Arial"/>
              </a:rPr>
              <a:t>applications</a:t>
            </a:r>
            <a:r>
              <a:rPr lang="de-DE" dirty="0">
                <a:solidFill>
                  <a:prstClr val="black"/>
                </a:solidFill>
                <a:latin typeface="Arial"/>
              </a:rPr>
              <a:t>.</a:t>
            </a:r>
            <a:endParaRPr kumimoji="0" lang="de-DE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016692-C018-1E40-89A5-965EDE669EAB}"/>
              </a:ext>
            </a:extLst>
          </p:cNvPr>
          <p:cNvSpPr txBox="1"/>
          <p:nvPr/>
        </p:nvSpPr>
        <p:spPr>
          <a:xfrm>
            <a:off x="262253" y="4566624"/>
            <a:ext cx="10281982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O</a:t>
            </a:r>
            <a:r>
              <a:rPr lang="en-US" dirty="0"/>
              <a:t>pen issues (still </a:t>
            </a:r>
            <a:r>
              <a:rPr lang="en-US" dirty="0" err="1"/>
              <a:t>t.b.d</a:t>
            </a:r>
            <a:r>
              <a:rPr lang="en-US" dirty="0"/>
              <a:t>): SEE tolerance of data path, Rad. tolerance of p-stop 50µm sensing node.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9753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5286"/>
    </mc:Choice>
    <mc:Fallback>
      <p:transition spd="slow" advTm="1352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71B8DA-A136-F0CD-5E9E-254373D50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13</a:t>
            </a:fld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B4D61-21D1-1A59-D932-AD1A271AEC5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ABE9B0-CE9A-96BD-B478-E2F7D4D444D7}"/>
              </a:ext>
            </a:extLst>
          </p:cNvPr>
          <p:cNvSpPr txBox="1"/>
          <p:nvPr/>
        </p:nvSpPr>
        <p:spPr>
          <a:xfrm>
            <a:off x="4607169" y="3108012"/>
            <a:ext cx="2492990" cy="92333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5400" dirty="0"/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17083386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952CB2-CA2E-2EBD-7F99-DE55BA2B0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14</a:t>
            </a:fld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43BED-D81C-AA3C-E328-675CFA4C43E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MIMOSIS block diagram</a:t>
            </a:r>
          </a:p>
        </p:txBody>
      </p:sp>
      <p:pic>
        <p:nvPicPr>
          <p:cNvPr id="637" name="Picture 636">
            <a:extLst>
              <a:ext uri="{FF2B5EF4-FFF2-40B4-BE49-F238E27FC236}">
                <a16:creationId xmlns:a16="http://schemas.microsoft.com/office/drawing/2014/main" id="{C430D029-AD8D-BE6C-951C-C363CC632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3042" y="516134"/>
            <a:ext cx="8259784" cy="605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09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3A3D20-DAE5-CC68-C701-DC5795436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2</a:t>
            </a:fld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45604-B95C-9D30-621C-0884F3DB40F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Compressed Baryonic Matter (CBM) experiment @ FAIR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A63AEC-F6FB-706F-02BF-DF49379A08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6197"/>
            <a:ext cx="12191999" cy="6159083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B439ABAD-9847-C1AF-00E2-5DB9C26A6B4C}"/>
              </a:ext>
            </a:extLst>
          </p:cNvPr>
          <p:cNvSpPr/>
          <p:nvPr/>
        </p:nvSpPr>
        <p:spPr>
          <a:xfrm>
            <a:off x="4136499" y="4441371"/>
            <a:ext cx="1106061" cy="609600"/>
          </a:xfrm>
          <a:prstGeom prst="ellipse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E82CE94-EF31-62FE-9C09-5D44CBB19030}"/>
              </a:ext>
            </a:extLst>
          </p:cNvPr>
          <p:cNvGrpSpPr/>
          <p:nvPr/>
        </p:nvGrpSpPr>
        <p:grpSpPr>
          <a:xfrm>
            <a:off x="405242" y="705072"/>
            <a:ext cx="3893236" cy="3825573"/>
            <a:chOff x="405242" y="705072"/>
            <a:chExt cx="3893236" cy="382557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140E77B-CF5E-05B1-939F-B564479815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12038" r="36481" b="23917"/>
            <a:stretch/>
          </p:blipFill>
          <p:spPr>
            <a:xfrm>
              <a:off x="405242" y="705072"/>
              <a:ext cx="3731257" cy="2723928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887DC4F-BE1E-2FC5-B37F-857D5C39BA6B}"/>
                </a:ext>
              </a:extLst>
            </p:cNvPr>
            <p:cNvCxnSpPr>
              <a:stCxn id="9" idx="1"/>
              <a:endCxn id="8" idx="2"/>
            </p:cNvCxnSpPr>
            <p:nvPr/>
          </p:nvCxnSpPr>
          <p:spPr>
            <a:xfrm flipH="1" flipV="1">
              <a:off x="2270871" y="3429000"/>
              <a:ext cx="2027607" cy="110164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6867C1C-B1A5-0105-96E8-0371736D8002}"/>
                  </a:ext>
                </a:extLst>
              </p:cNvPr>
              <p:cNvSpPr txBox="1"/>
              <p:nvPr/>
            </p:nvSpPr>
            <p:spPr>
              <a:xfrm>
                <a:off x="582050" y="3906000"/>
                <a:ext cx="4955331" cy="24807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wrap="none" lIns="91440" tIns="45720" rIns="91440" bIns="45720" rtlCol="0" anchor="t">
                <a:spAutoFit/>
              </a:bodyPr>
              <a:lstStyle/>
              <a:p>
                <a:pPr algn="l"/>
                <a:r>
                  <a:rPr lang="en-US" dirty="0">
                    <a:solidFill>
                      <a:srgbClr val="FF0000"/>
                    </a:solidFill>
                  </a:rPr>
                  <a:t>A</a:t>
                </a:r>
                <a:r>
                  <a:rPr lang="en-US" dirty="0"/>
                  <a:t>im of the CBM Micro Vertex Detector (MVD):</a:t>
                </a:r>
              </a:p>
              <a:p>
                <a:pPr algn="l"/>
                <a:endParaRPr lang="en-US" sz="1100" dirty="0"/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dirty="0"/>
                  <a:t>Open charm reconstruction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dirty="0"/>
                  <a:t>Low momentum tracking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dirty="0"/>
                  <a:t>…</a:t>
                </a:r>
              </a:p>
              <a:p>
                <a:pPr algn="l"/>
                <a:endParaRPr lang="en-US" sz="1000" dirty="0"/>
              </a:p>
              <a:p>
                <a:pPr algn="l"/>
                <a:r>
                  <a:rPr lang="en-US" dirty="0"/>
                  <a:t>=&gt;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5 µ</m:t>
                    </m:r>
                    <m:r>
                      <m:rPr>
                        <m:sty m:val="p"/>
                      </m:rPr>
                      <a:rPr lang="de-DE" sz="2000" b="0" i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dirty="0"/>
                  <a:t> and &lt;0.5% X</a:t>
                </a:r>
                <a:r>
                  <a:rPr lang="en-US" baseline="-25000" dirty="0"/>
                  <a:t>0</a:t>
                </a:r>
                <a:r>
                  <a:rPr lang="en-US" dirty="0"/>
                  <a:t>/layer.</a:t>
                </a:r>
              </a:p>
              <a:p>
                <a:pPr algn="l"/>
                <a:endParaRPr lang="en-US" sz="1000" baseline="-25000" dirty="0"/>
              </a:p>
              <a:p>
                <a:pPr algn="l"/>
                <a:r>
                  <a:rPr lang="en-US" dirty="0"/>
                  <a:t>	at 	100  kHz ~10 </a:t>
                </a:r>
                <a:r>
                  <a:rPr lang="en-US" dirty="0" err="1"/>
                  <a:t>AGeV</a:t>
                </a:r>
                <a:r>
                  <a:rPr lang="en-US" dirty="0"/>
                  <a:t> </a:t>
                </a:r>
                <a:r>
                  <a:rPr lang="en-US" dirty="0" err="1"/>
                  <a:t>Au+Au</a:t>
                </a:r>
                <a:r>
                  <a:rPr lang="en-US" dirty="0"/>
                  <a:t> collisions.</a:t>
                </a:r>
              </a:p>
              <a:p>
                <a:pPr algn="l"/>
                <a:r>
                  <a:rPr lang="en-US" dirty="0"/>
                  <a:t>		 </a:t>
                </a:r>
                <a:r>
                  <a:rPr lang="en-US" sz="1000" dirty="0"/>
                  <a:t> </a:t>
                </a:r>
                <a:r>
                  <a:rPr lang="en-US" sz="500" dirty="0"/>
                  <a:t> </a:t>
                </a:r>
                <a:r>
                  <a:rPr lang="en-US" dirty="0"/>
                  <a:t>10 MHz ~30   </a:t>
                </a:r>
                <a:r>
                  <a:rPr lang="en-US" sz="400" dirty="0"/>
                  <a:t> </a:t>
                </a:r>
                <a:r>
                  <a:rPr lang="en-US" dirty="0"/>
                  <a:t>GeV  </a:t>
                </a:r>
                <a:r>
                  <a:rPr lang="en-US" sz="800" dirty="0"/>
                  <a:t>   </a:t>
                </a:r>
                <a:r>
                  <a:rPr lang="en-US" dirty="0" err="1"/>
                  <a:t>p+Au</a:t>
                </a:r>
                <a:r>
                  <a:rPr lang="en-US" dirty="0"/>
                  <a:t> collisions.</a:t>
                </a: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6867C1C-B1A5-0105-96E8-0371736D80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050" y="3906000"/>
                <a:ext cx="4955331" cy="2480744"/>
              </a:xfrm>
              <a:prstGeom prst="rect">
                <a:avLst/>
              </a:prstGeom>
              <a:blipFill>
                <a:blip r:embed="rId5"/>
                <a:stretch>
                  <a:fillRect l="-984" t="-1474" r="-738" b="-29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CB095B5F-B8AA-7AE4-DCCA-3F89C6FCE377}"/>
              </a:ext>
            </a:extLst>
          </p:cNvPr>
          <p:cNvGrpSpPr/>
          <p:nvPr/>
        </p:nvGrpSpPr>
        <p:grpSpPr>
          <a:xfrm>
            <a:off x="2986780" y="612118"/>
            <a:ext cx="8811242" cy="5332149"/>
            <a:chOff x="2986780" y="612118"/>
            <a:chExt cx="8811242" cy="5332149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C531C9B-97C9-E755-D795-7B83B47D1249}"/>
                </a:ext>
              </a:extLst>
            </p:cNvPr>
            <p:cNvGrpSpPr/>
            <p:nvPr/>
          </p:nvGrpSpPr>
          <p:grpSpPr>
            <a:xfrm>
              <a:off x="2986780" y="612118"/>
              <a:ext cx="8811242" cy="5332149"/>
              <a:chOff x="-4171950" y="563826"/>
              <a:chExt cx="8811242" cy="5332149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8565C1E5-4B8E-DDEE-847C-8F58C8A59802}"/>
                  </a:ext>
                </a:extLst>
              </p:cNvPr>
              <p:cNvGrpSpPr/>
              <p:nvPr/>
            </p:nvGrpSpPr>
            <p:grpSpPr>
              <a:xfrm>
                <a:off x="-4171950" y="563826"/>
                <a:ext cx="8811242" cy="5332149"/>
                <a:chOff x="-1680723" y="526698"/>
                <a:chExt cx="5599846" cy="3411523"/>
              </a:xfrm>
            </p:grpSpPr>
            <p:pic>
              <p:nvPicPr>
                <p:cNvPr id="15" name="Picture 14" descr="A machine with many boxes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ECD1ED9D-826F-8589-5D52-E237ED5BC9E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496" t="4001" r="31332"/>
                <a:stretch/>
              </p:blipFill>
              <p:spPr>
                <a:xfrm flipH="1">
                  <a:off x="1249545" y="526698"/>
                  <a:ext cx="2669578" cy="3411523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chemeClr val="accent6"/>
                  </a:solidFill>
                </a:ln>
              </p:spPr>
            </p:pic>
            <p:cxnSp>
              <p:nvCxnSpPr>
                <p:cNvPr id="16" name="Straight Arrow Connector 15">
                  <a:extLst>
                    <a:ext uri="{FF2B5EF4-FFF2-40B4-BE49-F238E27FC236}">
                      <a16:creationId xmlns:a16="http://schemas.microsoft.com/office/drawing/2014/main" id="{1807DD00-B665-8533-2A26-776F4160D8B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-1680723" y="1673125"/>
                  <a:ext cx="2930268" cy="0"/>
                </a:xfrm>
                <a:prstGeom prst="straightConnector1">
                  <a:avLst/>
                </a:prstGeom>
                <a:ln w="57150">
                  <a:solidFill>
                    <a:schemeClr val="accent6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5691C99-DFA5-F9BC-02BF-759F797836FA}"/>
                  </a:ext>
                </a:extLst>
              </p:cNvPr>
              <p:cNvSpPr txBox="1"/>
              <p:nvPr/>
            </p:nvSpPr>
            <p:spPr>
              <a:xfrm>
                <a:off x="2174089" y="5583420"/>
                <a:ext cx="160020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400" dirty="0"/>
                  <a:t>CAD: F. </a:t>
                </a:r>
                <a:r>
                  <a:rPr lang="en-US" sz="1400" dirty="0" err="1"/>
                  <a:t>Matejcek</a:t>
                </a:r>
                <a:endParaRPr lang="en-US" sz="1400" dirty="0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EBA763C-1E45-9FE8-0106-CA440FF474D6}"/>
                </a:ext>
              </a:extLst>
            </p:cNvPr>
            <p:cNvSpPr txBox="1"/>
            <p:nvPr/>
          </p:nvSpPr>
          <p:spPr>
            <a:xfrm>
              <a:off x="10494299" y="916329"/>
              <a:ext cx="869149" cy="461665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en-US" sz="2400" dirty="0"/>
                <a:t>MVD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5DBB4E7-7A66-3381-ECDA-E1565752EC7A}"/>
              </a:ext>
            </a:extLst>
          </p:cNvPr>
          <p:cNvGrpSpPr/>
          <p:nvPr/>
        </p:nvGrpSpPr>
        <p:grpSpPr>
          <a:xfrm>
            <a:off x="9941168" y="2301476"/>
            <a:ext cx="1702401" cy="589607"/>
            <a:chOff x="9941168" y="2301476"/>
            <a:chExt cx="1702401" cy="589607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A37DB6A7-942D-93C3-B86B-7DA932F7A96D}"/>
                </a:ext>
              </a:extLst>
            </p:cNvPr>
            <p:cNvCxnSpPr/>
            <p:nvPr/>
          </p:nvCxnSpPr>
          <p:spPr>
            <a:xfrm flipH="1">
              <a:off x="9941168" y="2708031"/>
              <a:ext cx="1225063" cy="18305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4DEDB32-677E-3CFB-DAD4-9E7897856EC4}"/>
                </a:ext>
              </a:extLst>
            </p:cNvPr>
            <p:cNvSpPr txBox="1"/>
            <p:nvPr/>
          </p:nvSpPr>
          <p:spPr>
            <a:xfrm rot="20957020">
              <a:off x="10856174" y="2301476"/>
              <a:ext cx="787395" cy="36933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en-US" dirty="0">
                  <a:solidFill>
                    <a:srgbClr val="FF0000"/>
                  </a:solidFill>
                </a:rPr>
                <a:t>Beam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59657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917"/>
    </mc:Choice>
    <mc:Fallback>
      <p:transition spd="slow" advTm="789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7BDD3F7-C5E8-EF16-F187-4C9C0939F37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sz="2400" spc="-1" dirty="0" err="1">
                <a:latin typeface="Lato Semibold"/>
              </a:rPr>
              <a:t>Requirements</a:t>
            </a:r>
            <a:r>
              <a:rPr lang="de-DE" sz="2400" spc="-1" dirty="0">
                <a:latin typeface="Lato Semibold"/>
              </a:rPr>
              <a:t> on </a:t>
            </a:r>
            <a:r>
              <a:rPr lang="de-DE" sz="2400" spc="-1" dirty="0" err="1">
                <a:latin typeface="Lato Semibold"/>
              </a:rPr>
              <a:t>the</a:t>
            </a:r>
            <a:r>
              <a:rPr lang="de-DE" sz="2400" spc="-1" dirty="0">
                <a:latin typeface="Lato Semibold"/>
              </a:rPr>
              <a:t> </a:t>
            </a:r>
            <a:r>
              <a:rPr lang="de-DE" sz="2400" spc="-1" dirty="0" err="1">
                <a:latin typeface="Lato Semibold"/>
              </a:rPr>
              <a:t>sensor</a:t>
            </a:r>
            <a:endParaRPr lang="en-US" dirty="0"/>
          </a:p>
        </p:txBody>
      </p:sp>
      <p:graphicFrame>
        <p:nvGraphicFramePr>
          <p:cNvPr id="179" name="Table 178"/>
          <p:cNvGraphicFramePr/>
          <p:nvPr>
            <p:extLst>
              <p:ext uri="{D42A27DB-BD31-4B8C-83A1-F6EECF244321}">
                <p14:modId xmlns:p14="http://schemas.microsoft.com/office/powerpoint/2010/main" val="514031100"/>
              </p:ext>
            </p:extLst>
          </p:nvPr>
        </p:nvGraphicFramePr>
        <p:xfrm>
          <a:off x="185770" y="788033"/>
          <a:ext cx="5771858" cy="3996878"/>
        </p:xfrm>
        <a:graphic>
          <a:graphicData uri="http://schemas.openxmlformats.org/drawingml/2006/table">
            <a:tbl>
              <a:tblPr/>
              <a:tblGrid>
                <a:gridCol w="35511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0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761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108847" marR="108847" marT="55294" marB="5529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trike="noStrike" spc="-1" dirty="0">
                          <a:latin typeface="Arial"/>
                        </a:rPr>
                        <a:t>Requirements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 marL="108847" marR="108847" marT="55294" marB="5529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205">
                <a:tc>
                  <a:txBody>
                    <a:bodyPr/>
                    <a:lstStyle/>
                    <a:p>
                      <a:r>
                        <a:rPr lang="en-US" sz="1800" b="0" strike="noStrike" spc="-1" dirty="0">
                          <a:latin typeface="Arial"/>
                        </a:rPr>
                        <a:t>Spatial, time resolution</a:t>
                      </a:r>
                    </a:p>
                  </a:txBody>
                  <a:tcPr marL="108847" marR="108847" marT="55294" marB="5529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 dirty="0">
                          <a:latin typeface="Arial"/>
                        </a:rPr>
                        <a:t>~5 µm, 5 µs</a:t>
                      </a:r>
                    </a:p>
                  </a:txBody>
                  <a:tcPr marL="108847" marR="108847" marT="55294" marB="5529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353">
                <a:tc>
                  <a:txBody>
                    <a:bodyPr/>
                    <a:lstStyle/>
                    <a:p>
                      <a:r>
                        <a:rPr lang="en-US" sz="1800" b="0" strike="noStrike" spc="-1" dirty="0">
                          <a:latin typeface="Arial"/>
                        </a:rPr>
                        <a:t>Sensor thickness</a:t>
                      </a:r>
                    </a:p>
                  </a:txBody>
                  <a:tcPr marL="108847" marR="108847" marT="55294" marB="5529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 dirty="0">
                          <a:latin typeface="Arial"/>
                        </a:rPr>
                        <a:t>~ 50 µm</a:t>
                      </a:r>
                    </a:p>
                  </a:txBody>
                  <a:tcPr marL="108847" marR="108847" marT="55294" marB="5529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625">
                <a:tc>
                  <a:txBody>
                    <a:bodyPr/>
                    <a:lstStyle/>
                    <a:p>
                      <a:r>
                        <a:rPr lang="en-US" sz="1800" b="0" strike="noStrike" spc="-1" dirty="0">
                          <a:latin typeface="Arial"/>
                        </a:rPr>
                        <a:t>Power dissipation (in vacuum)</a:t>
                      </a:r>
                    </a:p>
                  </a:txBody>
                  <a:tcPr marL="108847" marR="108847" marT="55294" marB="5529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 dirty="0">
                          <a:latin typeface="Arial"/>
                        </a:rPr>
                        <a:t>&lt;100 </a:t>
                      </a:r>
                      <a:r>
                        <a:rPr lang="en-US" sz="1800" b="0" strike="noStrike" spc="-1" dirty="0" err="1">
                          <a:latin typeface="Arial"/>
                        </a:rPr>
                        <a:t>mW</a:t>
                      </a:r>
                      <a:r>
                        <a:rPr lang="en-US" sz="1800" b="0" strike="noStrike" spc="-1" dirty="0">
                          <a:latin typeface="Arial"/>
                        </a:rPr>
                        <a:t>/cm²</a:t>
                      </a:r>
                    </a:p>
                  </a:txBody>
                  <a:tcPr marL="108847" marR="108847" marT="55294" marB="5529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5017">
                <a:tc>
                  <a:txBody>
                    <a:bodyPr/>
                    <a:lstStyle/>
                    <a:p>
                      <a:r>
                        <a:rPr lang="en-US" sz="1800" b="0" strike="noStrike" spc="-1" dirty="0">
                          <a:latin typeface="Arial"/>
                        </a:rPr>
                        <a:t>Radiation doses</a:t>
                      </a:r>
                    </a:p>
                  </a:txBody>
                  <a:tcPr marL="108847" marR="108847" marT="55294" marB="5529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 dirty="0">
                          <a:latin typeface="Arial"/>
                        </a:rPr>
                        <a:t>7 × 10¹³ </a:t>
                      </a:r>
                      <a:r>
                        <a:rPr lang="en-US" sz="1800" b="0" strike="noStrike" spc="-1" dirty="0" err="1">
                          <a:latin typeface="Arial"/>
                        </a:rPr>
                        <a:t>n</a:t>
                      </a:r>
                      <a:r>
                        <a:rPr lang="en-US" sz="1800" b="0" strike="noStrike" spc="-1" baseline="-8000" dirty="0" err="1">
                          <a:latin typeface="Arial"/>
                        </a:rPr>
                        <a:t>eq</a:t>
                      </a:r>
                      <a:r>
                        <a:rPr lang="en-US" sz="1800" b="0" strike="noStrike" spc="-1" dirty="0">
                          <a:latin typeface="Arial"/>
                        </a:rPr>
                        <a:t>/cm²</a:t>
                      </a:r>
                    </a:p>
                    <a:p>
                      <a:pPr algn="ctr"/>
                      <a:r>
                        <a:rPr lang="en-US" sz="1800" b="0" strike="noStrike" spc="-1" dirty="0">
                          <a:latin typeface="Arial"/>
                        </a:rPr>
                        <a:t>~ 5 </a:t>
                      </a:r>
                      <a:r>
                        <a:rPr lang="en-US" sz="1800" b="0" strike="noStrike" spc="-1" dirty="0" err="1">
                          <a:latin typeface="Arial"/>
                        </a:rPr>
                        <a:t>MRad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 marL="108847" marR="108847" marT="55294" marB="5529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2353">
                <a:tc>
                  <a:txBody>
                    <a:bodyPr/>
                    <a:lstStyle/>
                    <a:p>
                      <a:r>
                        <a:rPr lang="en-US" sz="1800" b="0" strike="noStrike" spc="-1">
                          <a:latin typeface="Arial"/>
                        </a:rPr>
                        <a:t>Radiation gradient over sensor</a:t>
                      </a:r>
                    </a:p>
                  </a:txBody>
                  <a:tcPr marL="108847" marR="108847" marT="55294" marB="5529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 dirty="0">
                          <a:latin typeface="Arial"/>
                        </a:rPr>
                        <a:t>~ 100%</a:t>
                      </a:r>
                    </a:p>
                  </a:txBody>
                  <a:tcPr marL="108847" marR="108847" marT="55294" marB="5529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2353">
                <a:tc>
                  <a:txBody>
                    <a:bodyPr/>
                    <a:lstStyle/>
                    <a:p>
                      <a:r>
                        <a:rPr lang="en-US" sz="1800" b="0" strike="noStrike" spc="-1">
                          <a:latin typeface="Arial"/>
                        </a:rPr>
                        <a:t>Heavy ion tolerance</a:t>
                      </a:r>
                    </a:p>
                  </a:txBody>
                  <a:tcPr marL="108847" marR="108847" marT="55294" marB="5529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 dirty="0">
                          <a:latin typeface="Arial"/>
                        </a:rPr>
                        <a:t>1 kHz/cm²</a:t>
                      </a:r>
                    </a:p>
                  </a:txBody>
                  <a:tcPr marL="108847" marR="108847" marT="55294" marB="5529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2353">
                <a:tc>
                  <a:txBody>
                    <a:bodyPr/>
                    <a:lstStyle/>
                    <a:p>
                      <a:r>
                        <a:rPr lang="en-US" sz="1800" b="0" strike="noStrike" spc="-1" dirty="0">
                          <a:latin typeface="Arial"/>
                        </a:rPr>
                        <a:t>Rate (average/ 35 µs peak)</a:t>
                      </a:r>
                    </a:p>
                  </a:txBody>
                  <a:tcPr marL="108847" marR="108847" marT="55294" marB="5529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 dirty="0">
                          <a:latin typeface="Arial"/>
                        </a:rPr>
                        <a:t>20 / 80 MHz/cm²</a:t>
                      </a:r>
                    </a:p>
                  </a:txBody>
                  <a:tcPr marL="108847" marR="108847" marT="55294" marB="5529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80" name="Picture 15"/>
          <p:cNvPicPr/>
          <p:nvPr/>
        </p:nvPicPr>
        <p:blipFill>
          <a:blip r:embed="rId3"/>
          <a:stretch/>
        </p:blipFill>
        <p:spPr>
          <a:xfrm>
            <a:off x="8242017" y="537959"/>
            <a:ext cx="3774995" cy="2655648"/>
          </a:xfrm>
          <a:prstGeom prst="rect">
            <a:avLst/>
          </a:prstGeom>
          <a:ln w="0">
            <a:noFill/>
          </a:ln>
        </p:spPr>
      </p:pic>
      <p:grpSp>
        <p:nvGrpSpPr>
          <p:cNvPr id="181" name="Group 5"/>
          <p:cNvGrpSpPr/>
          <p:nvPr/>
        </p:nvGrpSpPr>
        <p:grpSpPr>
          <a:xfrm>
            <a:off x="8166455" y="3362271"/>
            <a:ext cx="3850557" cy="2960627"/>
            <a:chOff x="6981840" y="2592000"/>
            <a:chExt cx="3183840" cy="2448000"/>
          </a:xfrm>
        </p:grpSpPr>
        <p:pic>
          <p:nvPicPr>
            <p:cNvPr id="182" name="Picture 16"/>
            <p:cNvPicPr/>
            <p:nvPr/>
          </p:nvPicPr>
          <p:blipFill>
            <a:blip r:embed="rId4"/>
            <a:stretch/>
          </p:blipFill>
          <p:spPr>
            <a:xfrm>
              <a:off x="6981840" y="2592000"/>
              <a:ext cx="3183840" cy="24480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83" name="Rectangle 2"/>
            <p:cNvSpPr/>
            <p:nvPr/>
          </p:nvSpPr>
          <p:spPr>
            <a:xfrm>
              <a:off x="7714080" y="2765880"/>
              <a:ext cx="702360" cy="122940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25560">
              <a:solidFill>
                <a:srgbClr val="FF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4" name="TextBox 9"/>
            <p:cNvSpPr txBox="1"/>
            <p:nvPr/>
          </p:nvSpPr>
          <p:spPr>
            <a:xfrm rot="16200000">
              <a:off x="7135200" y="3238560"/>
              <a:ext cx="1369800" cy="286920"/>
            </a:xfrm>
            <a:prstGeom prst="rect">
              <a:avLst/>
            </a:prstGeom>
            <a:noFill/>
            <a:ln w="0">
              <a:noFill/>
            </a:ln>
          </p:spPr>
          <p:txBody>
            <a:bodyPr anchor="t">
              <a:no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de-DE" sz="847" spc="-1">
                  <a:solidFill>
                    <a:srgbClr val="FF0000"/>
                  </a:solidFill>
                  <a:latin typeface="Arial"/>
                </a:rPr>
                <a:t>Size of MIMOSIS-1</a:t>
              </a:r>
              <a:endParaRPr lang="en-US" sz="847" spc="-1">
                <a:latin typeface="Arial"/>
              </a:endParaRPr>
            </a:p>
          </p:txBody>
        </p:sp>
      </p:grpSp>
      <p:sp>
        <p:nvSpPr>
          <p:cNvPr id="185" name="Oval 14"/>
          <p:cNvSpPr/>
          <p:nvPr/>
        </p:nvSpPr>
        <p:spPr>
          <a:xfrm>
            <a:off x="8951457" y="3559500"/>
            <a:ext cx="2435987" cy="243598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10800"/>
                </a:moveTo>
                <a:close/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6" name="Oval 15"/>
          <p:cNvSpPr/>
          <p:nvPr/>
        </p:nvSpPr>
        <p:spPr>
          <a:xfrm>
            <a:off x="9919757" y="4517786"/>
            <a:ext cx="526817" cy="488068"/>
          </a:xfrm>
          <a:custGeom>
            <a:avLst/>
            <a:gdLst/>
            <a:ahLst/>
            <a:cxnLst/>
            <a:rect l="l" t="t" r="r" b="b"/>
            <a:pathLst>
              <a:path w="23313" h="21600">
                <a:moveTo>
                  <a:pt x="0" y="10800"/>
                </a:moveTo>
                <a:close/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A5E4EB-F9E9-DBFC-1C0E-E2E767234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3</a:t>
            </a:fld>
            <a:endParaRPr lang="de-DE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05C4D29-005C-D86D-7B53-0C056298A0BF}"/>
              </a:ext>
            </a:extLst>
          </p:cNvPr>
          <p:cNvGrpSpPr/>
          <p:nvPr/>
        </p:nvGrpSpPr>
        <p:grpSpPr>
          <a:xfrm>
            <a:off x="5765074" y="2706580"/>
            <a:ext cx="2096733" cy="369332"/>
            <a:chOff x="5765074" y="2706580"/>
            <a:chExt cx="2096733" cy="369332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D68795C7-F11C-94AA-CCF2-1521CC38C099}"/>
                </a:ext>
              </a:extLst>
            </p:cNvPr>
            <p:cNvCxnSpPr/>
            <p:nvPr/>
          </p:nvCxnSpPr>
          <p:spPr>
            <a:xfrm>
              <a:off x="5765074" y="2891246"/>
              <a:ext cx="50509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17D84C1-7164-F64D-B8E9-4347A0D48366}"/>
                </a:ext>
              </a:extLst>
            </p:cNvPr>
            <p:cNvSpPr txBox="1"/>
            <p:nvPr/>
          </p:nvSpPr>
          <p:spPr>
            <a:xfrm>
              <a:off x="6234374" y="2706580"/>
              <a:ext cx="1627433" cy="36933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en-US" dirty="0"/>
                <a:t>~10 x ALPIDE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9179619-141B-E7FA-92D1-7CBA2A5161CD}"/>
              </a:ext>
            </a:extLst>
          </p:cNvPr>
          <p:cNvGrpSpPr/>
          <p:nvPr/>
        </p:nvGrpSpPr>
        <p:grpSpPr>
          <a:xfrm>
            <a:off x="5746965" y="4338722"/>
            <a:ext cx="2160853" cy="646331"/>
            <a:chOff x="5746965" y="4338722"/>
            <a:chExt cx="2160853" cy="646331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1488C1E8-7C35-66A1-411D-2385B0A9D2B5}"/>
                </a:ext>
              </a:extLst>
            </p:cNvPr>
            <p:cNvCxnSpPr/>
            <p:nvPr/>
          </p:nvCxnSpPr>
          <p:spPr>
            <a:xfrm>
              <a:off x="5746965" y="4523388"/>
              <a:ext cx="50509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18C00DB-3924-FE4B-D4B9-2920CDAE6D7C}"/>
                </a:ext>
              </a:extLst>
            </p:cNvPr>
            <p:cNvSpPr txBox="1"/>
            <p:nvPr/>
          </p:nvSpPr>
          <p:spPr>
            <a:xfrm>
              <a:off x="6216265" y="4338722"/>
              <a:ext cx="1691553" cy="646331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en-US" dirty="0"/>
                <a:t>~20 x ALPIDE </a:t>
              </a:r>
            </a:p>
            <a:p>
              <a:pPr algn="l"/>
              <a:r>
                <a:rPr lang="en-US" dirty="0"/>
                <a:t>   (internal)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0D8FDC3-DE01-0E36-0D89-C36FE5658ABD}"/>
              </a:ext>
            </a:extLst>
          </p:cNvPr>
          <p:cNvSpPr txBox="1"/>
          <p:nvPr/>
        </p:nvSpPr>
        <p:spPr>
          <a:xfrm>
            <a:off x="285130" y="5045625"/>
            <a:ext cx="7881325" cy="15081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dirty="0"/>
              <a:t>eed to design customized sensor for CBM: MIMOSIS </a:t>
            </a:r>
            <a:endParaRPr lang="en-US" sz="1000" dirty="0"/>
          </a:p>
          <a:p>
            <a:pPr algn="l"/>
            <a:r>
              <a:rPr lang="en-US" sz="1000" dirty="0"/>
              <a:t>(Minimum Ionizing MOs active pixel sensor for experiments at and beyond the </a:t>
            </a:r>
            <a:r>
              <a:rPr lang="en-US" sz="1000" dirty="0" err="1"/>
              <a:t>SchwerIonen</a:t>
            </a:r>
            <a:r>
              <a:rPr lang="en-US" sz="1000" dirty="0"/>
              <a:t> Synchrotron)</a:t>
            </a:r>
          </a:p>
          <a:p>
            <a:pPr algn="l"/>
            <a:endParaRPr lang="en-US" sz="1000" dirty="0"/>
          </a:p>
          <a:p>
            <a:pPr marL="285750" indent="-285750" algn="l">
              <a:buFont typeface="Symbol" panose="05050102010706020507" pitchFamily="18" charset="2"/>
              <a:buChar char="Þ"/>
            </a:pPr>
            <a:r>
              <a:rPr lang="en-US" dirty="0"/>
              <a:t>Derive from ALPIDE (priority encoder readout) in TJ180nm. </a:t>
            </a:r>
          </a:p>
          <a:p>
            <a:pPr marL="285750" indent="-285750" algn="l">
              <a:buFont typeface="Symbol" panose="05050102010706020507" pitchFamily="18" charset="2"/>
              <a:buChar char="Þ"/>
            </a:pPr>
            <a:r>
              <a:rPr lang="en-US" dirty="0"/>
              <a:t>Add fully depleted sensing node.</a:t>
            </a:r>
          </a:p>
          <a:p>
            <a:pPr marL="285750" indent="-285750" algn="l">
              <a:buFont typeface="Symbol" panose="05050102010706020507" pitchFamily="18" charset="2"/>
              <a:buChar char="Þ"/>
            </a:pPr>
            <a:r>
              <a:rPr lang="en-US" dirty="0"/>
              <a:t>Re-design digital front- and back end (higher bandwidth, elastic buffer…)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453DA4-6D26-0012-2658-6E79F0CD297A}"/>
              </a:ext>
            </a:extLst>
          </p:cNvPr>
          <p:cNvSpPr/>
          <p:nvPr/>
        </p:nvSpPr>
        <p:spPr>
          <a:xfrm>
            <a:off x="185770" y="2686097"/>
            <a:ext cx="5789966" cy="21389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1003"/>
    </mc:Choice>
    <mc:Fallback>
      <p:transition spd="slow" advTm="1910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F1ADF-9389-4A0D-80E6-D0C20F26924F}" type="slidenum">
              <a:rPr lang="de-DE" smtClean="0">
                <a:latin typeface="+mn-lt"/>
              </a:rPr>
              <a:pPr/>
              <a:t>4</a:t>
            </a:fld>
            <a:endParaRPr lang="de-DE"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latin typeface="+mn-lt"/>
              </a:rPr>
              <a:t>MIMOSIS R&amp;D plan</a:t>
            </a:r>
            <a:endParaRPr lang="en-US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7612" y="601535"/>
            <a:ext cx="3956929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800">
                <a:solidFill>
                  <a:srgbClr val="FF0000"/>
                </a:solidFill>
                <a:latin typeface="+mn-lt"/>
              </a:rPr>
              <a:t>M</a:t>
            </a:r>
            <a:r>
              <a:rPr lang="de-DE" sz="1800">
                <a:latin typeface="+mn-lt"/>
              </a:rPr>
              <a:t>IMOSIS-0 (2018)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>
                <a:latin typeface="+mn-lt"/>
              </a:rPr>
              <a:t>Demonstrate pixel concept.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>
                <a:latin typeface="+mn-lt"/>
              </a:rPr>
              <a:t>Demonstrate zero suppression.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>
                <a:latin typeface="+mn-lt"/>
              </a:rPr>
              <a:t>Demonstrate readout concept.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5071" y="2262417"/>
            <a:ext cx="3576620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800">
                <a:solidFill>
                  <a:srgbClr val="FF0000"/>
                </a:solidFill>
                <a:latin typeface="+mn-lt"/>
              </a:rPr>
              <a:t>M</a:t>
            </a:r>
            <a:r>
              <a:rPr lang="de-DE" sz="1800">
                <a:latin typeface="+mn-lt"/>
              </a:rPr>
              <a:t>IMOSIS-1 (2020)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>
                <a:latin typeface="+mn-lt"/>
              </a:rPr>
              <a:t>Full dimension sensor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>
                <a:latin typeface="+mn-lt"/>
              </a:rPr>
              <a:t>Add buffer structure.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>
                <a:latin typeface="+mn-lt"/>
              </a:rPr>
              <a:t>SEE hardening 1/2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5071" y="3981959"/>
            <a:ext cx="3576620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800">
                <a:solidFill>
                  <a:srgbClr val="FF0000"/>
                </a:solidFill>
                <a:latin typeface="+mn-lt"/>
              </a:rPr>
              <a:t>M</a:t>
            </a:r>
            <a:r>
              <a:rPr lang="de-DE" sz="1800">
                <a:latin typeface="+mn-lt"/>
              </a:rPr>
              <a:t>IMOSIS-2 (Q2/2023)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>
                <a:latin typeface="+mn-lt"/>
              </a:rPr>
              <a:t>On-chip pixel grouping.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>
                <a:latin typeface="+mn-lt"/>
              </a:rPr>
              <a:t>Final pixels.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>
                <a:latin typeface="+mn-lt"/>
              </a:rPr>
              <a:t>SEE hardening 2/2</a:t>
            </a:r>
            <a:endParaRPr lang="en-US" sz="1800" dirty="0">
              <a:latin typeface="+mn-lt"/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2079653" y="1844984"/>
            <a:ext cx="323728" cy="356050"/>
          </a:xfrm>
          <a:prstGeom prst="downArrow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4232" y="935517"/>
            <a:ext cx="310906" cy="25266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4232" y="1217514"/>
            <a:ext cx="310906" cy="25266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1500" y="2609912"/>
            <a:ext cx="310906" cy="25266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1500" y="3108565"/>
            <a:ext cx="310906" cy="252669"/>
          </a:xfrm>
          <a:prstGeom prst="rect">
            <a:avLst/>
          </a:prstGeom>
        </p:spPr>
      </p:pic>
      <p:sp>
        <p:nvSpPr>
          <p:cNvPr id="31" name="Down Arrow 30"/>
          <p:cNvSpPr/>
          <p:nvPr/>
        </p:nvSpPr>
        <p:spPr>
          <a:xfrm>
            <a:off x="2079653" y="3563269"/>
            <a:ext cx="323728" cy="356050"/>
          </a:xfrm>
          <a:prstGeom prst="downArrow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4232" y="1470183"/>
            <a:ext cx="310906" cy="25266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8447" y="2844476"/>
            <a:ext cx="310906" cy="252669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15071" y="5629890"/>
            <a:ext cx="3576620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800">
                <a:solidFill>
                  <a:srgbClr val="FF0000"/>
                </a:solidFill>
                <a:latin typeface="+mn-lt"/>
              </a:rPr>
              <a:t>M</a:t>
            </a:r>
            <a:r>
              <a:rPr lang="de-DE"/>
              <a:t>IMOSIS-3</a:t>
            </a:r>
            <a:endParaRPr lang="de-DE" sz="1800">
              <a:latin typeface="+mn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>
                <a:latin typeface="+mn-lt"/>
              </a:rPr>
              <a:t>Final sensor for mass production</a:t>
            </a: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74018" y="633053"/>
            <a:ext cx="943081" cy="80882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01436" y="885622"/>
            <a:ext cx="832007" cy="45600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638C3E5-2867-3393-74F5-2A92D0AC7063}"/>
              </a:ext>
            </a:extLst>
          </p:cNvPr>
          <p:cNvGrpSpPr/>
          <p:nvPr/>
        </p:nvGrpSpPr>
        <p:grpSpPr>
          <a:xfrm>
            <a:off x="7912035" y="733036"/>
            <a:ext cx="2030531" cy="657630"/>
            <a:chOff x="10027257" y="1604787"/>
            <a:chExt cx="2030531" cy="657630"/>
          </a:xfrm>
        </p:grpSpPr>
        <p:pic>
          <p:nvPicPr>
            <p:cNvPr id="48" name="Grafik 14">
              <a:extLst>
                <a:ext uri="{FF2B5EF4-FFF2-40B4-BE49-F238E27FC236}">
                  <a16:creationId xmlns:a16="http://schemas.microsoft.com/office/drawing/2014/main" id="{F10D810F-EBA4-2824-381F-68BAAF31F9D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30728" y="1808536"/>
              <a:ext cx="1115675" cy="434594"/>
            </a:xfrm>
            <a:prstGeom prst="rect">
              <a:avLst/>
            </a:prstGeom>
          </p:spPr>
        </p:pic>
        <p:sp>
          <p:nvSpPr>
            <p:cNvPr id="49" name="Rectangle 48"/>
            <p:cNvSpPr/>
            <p:nvPr/>
          </p:nvSpPr>
          <p:spPr>
            <a:xfrm>
              <a:off x="10027258" y="1604787"/>
              <a:ext cx="2030530" cy="6576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0027257" y="1604787"/>
              <a:ext cx="1162498" cy="261610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de-DE" sz="1100">
                  <a:solidFill>
                    <a:srgbClr val="FF0000"/>
                  </a:solidFill>
                </a:rPr>
                <a:t>I</a:t>
              </a:r>
              <a:r>
                <a:rPr lang="de-DE" sz="1100"/>
                <a:t>n synergy with:</a:t>
              </a:r>
              <a:endParaRPr lang="en-US" sz="1100" dirty="0"/>
            </a:p>
          </p:txBody>
        </p:sp>
      </p:grpSp>
      <p:sp>
        <p:nvSpPr>
          <p:cNvPr id="4" name="Arrow: Curved Left 3">
            <a:extLst>
              <a:ext uri="{FF2B5EF4-FFF2-40B4-BE49-F238E27FC236}">
                <a16:creationId xmlns:a16="http://schemas.microsoft.com/office/drawing/2014/main" id="{5A95B3DF-8318-A2F3-DE89-DB26260E1525}"/>
              </a:ext>
            </a:extLst>
          </p:cNvPr>
          <p:cNvSpPr/>
          <p:nvPr/>
        </p:nvSpPr>
        <p:spPr>
          <a:xfrm>
            <a:off x="8132560" y="3126032"/>
            <a:ext cx="664660" cy="1402597"/>
          </a:xfrm>
          <a:prstGeom prst="curvedLeftArrow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D5087D-B327-C18B-E86F-E68EFF2D101E}"/>
              </a:ext>
            </a:extLst>
          </p:cNvPr>
          <p:cNvSpPr txBox="1"/>
          <p:nvPr/>
        </p:nvSpPr>
        <p:spPr>
          <a:xfrm>
            <a:off x="9174512" y="3476534"/>
            <a:ext cx="1492716" cy="646331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/>
              <a:t>Add features</a:t>
            </a:r>
          </a:p>
          <a:p>
            <a:pPr algn="l"/>
            <a:r>
              <a:rPr lang="en-US" dirty="0"/>
              <a:t>Fix issues</a:t>
            </a:r>
          </a:p>
        </p:txBody>
      </p:sp>
      <p:sp>
        <p:nvSpPr>
          <p:cNvPr id="12" name="Arrow: Curved Left 11">
            <a:extLst>
              <a:ext uri="{FF2B5EF4-FFF2-40B4-BE49-F238E27FC236}">
                <a16:creationId xmlns:a16="http://schemas.microsoft.com/office/drawing/2014/main" id="{2AD2D75B-682D-4B69-0C53-DFB8CE99A5FF}"/>
              </a:ext>
            </a:extLst>
          </p:cNvPr>
          <p:cNvSpPr/>
          <p:nvPr/>
        </p:nvSpPr>
        <p:spPr>
          <a:xfrm>
            <a:off x="8153016" y="1513473"/>
            <a:ext cx="664660" cy="1402597"/>
          </a:xfrm>
          <a:prstGeom prst="curvedLeftArrow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A9CEE6-8869-699A-9BE6-E3879CCE74F5}"/>
              </a:ext>
            </a:extLst>
          </p:cNvPr>
          <p:cNvSpPr txBox="1"/>
          <p:nvPr/>
        </p:nvSpPr>
        <p:spPr>
          <a:xfrm>
            <a:off x="9194968" y="1863975"/>
            <a:ext cx="1492716" cy="646331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/>
              <a:t>Add features</a:t>
            </a:r>
          </a:p>
          <a:p>
            <a:pPr algn="l"/>
            <a:r>
              <a:rPr lang="en-US" dirty="0"/>
              <a:t>Fix issues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59560C-3344-19DF-0E33-06C0DA42AAA2}"/>
              </a:ext>
            </a:extLst>
          </p:cNvPr>
          <p:cNvSpPr txBox="1"/>
          <p:nvPr/>
        </p:nvSpPr>
        <p:spPr>
          <a:xfrm>
            <a:off x="9174512" y="4031043"/>
            <a:ext cx="2198038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/>
              <a:t>Design optimization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EA8C51-7B68-915B-BBDC-8A01A9A314E5}"/>
              </a:ext>
            </a:extLst>
          </p:cNvPr>
          <p:cNvSpPr txBox="1"/>
          <p:nvPr/>
        </p:nvSpPr>
        <p:spPr>
          <a:xfrm>
            <a:off x="9174512" y="2383066"/>
            <a:ext cx="2198038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/>
              <a:t>Design optimization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416E2FC-0702-21EA-34C0-9872A4FA4CEA}"/>
              </a:ext>
            </a:extLst>
          </p:cNvPr>
          <p:cNvGrpSpPr/>
          <p:nvPr/>
        </p:nvGrpSpPr>
        <p:grpSpPr>
          <a:xfrm>
            <a:off x="4370125" y="4580484"/>
            <a:ext cx="7270857" cy="1772691"/>
            <a:chOff x="4370125" y="4580484"/>
            <a:chExt cx="7270857" cy="1772691"/>
          </a:xfrm>
        </p:grpSpPr>
        <p:sp>
          <p:nvSpPr>
            <p:cNvPr id="10" name="Arrow: Curved Left 9">
              <a:extLst>
                <a:ext uri="{FF2B5EF4-FFF2-40B4-BE49-F238E27FC236}">
                  <a16:creationId xmlns:a16="http://schemas.microsoft.com/office/drawing/2014/main" id="{5EA7C0B0-04CD-5D5D-26B4-F8281FB06926}"/>
                </a:ext>
              </a:extLst>
            </p:cNvPr>
            <p:cNvSpPr/>
            <p:nvPr/>
          </p:nvSpPr>
          <p:spPr>
            <a:xfrm>
              <a:off x="8153016" y="5483211"/>
              <a:ext cx="333759" cy="869964"/>
            </a:xfrm>
            <a:prstGeom prst="curvedLeftArrow">
              <a:avLst/>
            </a:prstGeom>
            <a:solidFill>
              <a:srgbClr val="FDBB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A313D3F-2921-88CF-9D7F-71E88C0D37C5}"/>
                </a:ext>
              </a:extLst>
            </p:cNvPr>
            <p:cNvSpPr txBox="1"/>
            <p:nvPr/>
          </p:nvSpPr>
          <p:spPr>
            <a:xfrm>
              <a:off x="9015231" y="5892885"/>
              <a:ext cx="1210588" cy="36933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en-US" dirty="0"/>
                <a:t>Fix issues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318DF8F-E065-4BD2-700D-65AA96442BE4}"/>
                </a:ext>
              </a:extLst>
            </p:cNvPr>
            <p:cNvSpPr txBox="1"/>
            <p:nvPr/>
          </p:nvSpPr>
          <p:spPr>
            <a:xfrm>
              <a:off x="9024926" y="5629890"/>
              <a:ext cx="2159566" cy="36933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en-US" dirty="0"/>
                <a:t>Final design choice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39C81E9-B31E-24EE-1146-1361F6ACC879}"/>
                </a:ext>
              </a:extLst>
            </p:cNvPr>
            <p:cNvSpPr txBox="1"/>
            <p:nvPr/>
          </p:nvSpPr>
          <p:spPr>
            <a:xfrm>
              <a:off x="4707606" y="5243293"/>
              <a:ext cx="2776788" cy="36933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algn="l"/>
              <a:r>
                <a:rPr lang="de-DE" sz="1800" dirty="0">
                  <a:solidFill>
                    <a:srgbClr val="FF0000"/>
                  </a:solidFill>
                  <a:latin typeface="+mn-lt"/>
                </a:rPr>
                <a:t>M</a:t>
              </a:r>
              <a:r>
                <a:rPr lang="de-DE" sz="1800" dirty="0">
                  <a:latin typeface="+mn-lt"/>
                </a:rPr>
                <a:t>IMOSIS-2.1 (Q2/2024)</a:t>
              </a:r>
            </a:p>
          </p:txBody>
        </p:sp>
        <p:sp>
          <p:nvSpPr>
            <p:cNvPr id="6" name="Arrow: Curved Left 5">
              <a:extLst>
                <a:ext uri="{FF2B5EF4-FFF2-40B4-BE49-F238E27FC236}">
                  <a16:creationId xmlns:a16="http://schemas.microsoft.com/office/drawing/2014/main" id="{D0332ECA-A73E-9153-ACE7-3E0F746D836B}"/>
                </a:ext>
              </a:extLst>
            </p:cNvPr>
            <p:cNvSpPr/>
            <p:nvPr/>
          </p:nvSpPr>
          <p:spPr>
            <a:xfrm>
              <a:off x="8132560" y="4664418"/>
              <a:ext cx="354215" cy="657630"/>
            </a:xfrm>
            <a:prstGeom prst="curvedLeftArrow">
              <a:avLst/>
            </a:prstGeom>
            <a:solidFill>
              <a:srgbClr val="FDBB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D6B28CA-E3B2-59EF-70D2-CEF75A0A886F}"/>
                </a:ext>
              </a:extLst>
            </p:cNvPr>
            <p:cNvSpPr txBox="1"/>
            <p:nvPr/>
          </p:nvSpPr>
          <p:spPr>
            <a:xfrm>
              <a:off x="9002961" y="4781511"/>
              <a:ext cx="1210588" cy="36933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en-US" dirty="0"/>
                <a:t>Fix issues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16399364-71B7-B518-5EF2-0AF00184FC90}"/>
                </a:ext>
              </a:extLst>
            </p:cNvPr>
            <p:cNvCxnSpPr>
              <a:cxnSpLocks/>
              <a:stCxn id="32" idx="1"/>
              <a:endCxn id="5" idx="3"/>
            </p:cNvCxnSpPr>
            <p:nvPr/>
          </p:nvCxnSpPr>
          <p:spPr>
            <a:xfrm flipH="1">
              <a:off x="7484394" y="5419502"/>
              <a:ext cx="2706511" cy="8457"/>
            </a:xfrm>
            <a:prstGeom prst="straightConnector1">
              <a:avLst/>
            </a:prstGeom>
            <a:ln>
              <a:solidFill>
                <a:srgbClr val="0000FF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A441F97-0294-7C5F-8674-3B4364434CD5}"/>
                </a:ext>
              </a:extLst>
            </p:cNvPr>
            <p:cNvSpPr txBox="1"/>
            <p:nvPr/>
          </p:nvSpPr>
          <p:spPr>
            <a:xfrm>
              <a:off x="10190905" y="5234836"/>
              <a:ext cx="1450077" cy="369332"/>
            </a:xfrm>
            <a:prstGeom prst="rect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</a:ln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en-US" dirty="0">
                  <a:solidFill>
                    <a:schemeClr val="bg1"/>
                  </a:solidFill>
                </a:rPr>
                <a:t>We are here</a:t>
              </a:r>
            </a:p>
          </p:txBody>
        </p:sp>
        <p:sp>
          <p:nvSpPr>
            <p:cNvPr id="33" name="Arrow: Bent 32">
              <a:extLst>
                <a:ext uri="{FF2B5EF4-FFF2-40B4-BE49-F238E27FC236}">
                  <a16:creationId xmlns:a16="http://schemas.microsoft.com/office/drawing/2014/main" id="{43986DBE-44E9-5122-9906-25F4156FD352}"/>
                </a:ext>
              </a:extLst>
            </p:cNvPr>
            <p:cNvSpPr/>
            <p:nvPr/>
          </p:nvSpPr>
          <p:spPr>
            <a:xfrm rot="5400000">
              <a:off x="4406703" y="4549056"/>
              <a:ext cx="601804" cy="664659"/>
            </a:xfrm>
            <a:prstGeom prst="bentArrow">
              <a:avLst/>
            </a:prstGeom>
            <a:solidFill>
              <a:srgbClr val="FDBB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" name="Arrow: Bent 38">
              <a:extLst>
                <a:ext uri="{FF2B5EF4-FFF2-40B4-BE49-F238E27FC236}">
                  <a16:creationId xmlns:a16="http://schemas.microsoft.com/office/drawing/2014/main" id="{0A74D1F2-433B-5615-6184-CEE90E29B028}"/>
                </a:ext>
              </a:extLst>
            </p:cNvPr>
            <p:cNvSpPr/>
            <p:nvPr/>
          </p:nvSpPr>
          <p:spPr>
            <a:xfrm rot="10800000">
              <a:off x="4370125" y="5664321"/>
              <a:ext cx="601804" cy="664659"/>
            </a:xfrm>
            <a:prstGeom prst="bentArrow">
              <a:avLst/>
            </a:prstGeom>
            <a:solidFill>
              <a:srgbClr val="FDBB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36991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917"/>
    </mc:Choice>
    <mc:Fallback>
      <p:transition spd="slow" advTm="419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>
            <a:extLst>
              <a:ext uri="{FF2B5EF4-FFF2-40B4-BE49-F238E27FC236}">
                <a16:creationId xmlns:a16="http://schemas.microsoft.com/office/drawing/2014/main" id="{2DEB14EC-766E-232C-A03A-ACF9D6B328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54" y="4105231"/>
            <a:ext cx="3000774" cy="164766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F1ADF-9389-4A0D-80E6-D0C20F26924F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MIMOSIS,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sensor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MVD </a:t>
            </a:r>
            <a:r>
              <a:rPr lang="de-DE" sz="1600" b="0" dirty="0"/>
              <a:t>(</a:t>
            </a:r>
            <a:r>
              <a:rPr lang="de-DE" sz="1600" b="0" dirty="0" err="1"/>
              <a:t>inspired</a:t>
            </a:r>
            <a:r>
              <a:rPr lang="de-DE" sz="1600" b="0" dirty="0"/>
              <a:t> </a:t>
            </a:r>
            <a:r>
              <a:rPr lang="de-DE" sz="1600" b="0" dirty="0" err="1"/>
              <a:t>by</a:t>
            </a:r>
            <a:r>
              <a:rPr lang="de-DE" sz="1600" b="0" dirty="0"/>
              <a:t> ALPIDE)</a:t>
            </a:r>
            <a:endParaRPr lang="en-US" b="0" dirty="0"/>
          </a:p>
        </p:txBody>
      </p:sp>
      <p:sp>
        <p:nvSpPr>
          <p:cNvPr id="9" name="TextBox 8"/>
          <p:cNvSpPr txBox="1"/>
          <p:nvPr/>
        </p:nvSpPr>
        <p:spPr>
          <a:xfrm>
            <a:off x="4218670" y="581458"/>
            <a:ext cx="6761787" cy="92333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>
                <a:solidFill>
                  <a:srgbClr val="FF0000"/>
                </a:solidFill>
              </a:rPr>
              <a:t>S</a:t>
            </a:r>
            <a:r>
              <a:rPr lang="de-DE" dirty="0"/>
              <a:t>ize: 504 x 1024 </a:t>
            </a:r>
            <a:r>
              <a:rPr lang="de-DE" dirty="0" err="1"/>
              <a:t>pixels</a:t>
            </a:r>
            <a:r>
              <a:rPr lang="de-DE" dirty="0"/>
              <a:t> (27x30µm²), 5µs time </a:t>
            </a:r>
            <a:r>
              <a:rPr lang="de-DE" dirty="0" err="1"/>
              <a:t>binning</a:t>
            </a:r>
            <a:endParaRPr lang="de-DE" dirty="0"/>
          </a:p>
          <a:p>
            <a:pPr algn="l"/>
            <a:r>
              <a:rPr lang="de-DE" dirty="0" err="1">
                <a:solidFill>
                  <a:srgbClr val="FF0000"/>
                </a:solidFill>
              </a:rPr>
              <a:t>F</a:t>
            </a:r>
            <a:r>
              <a:rPr lang="de-DE" dirty="0" err="1"/>
              <a:t>ull</a:t>
            </a:r>
            <a:r>
              <a:rPr lang="de-DE" dirty="0"/>
              <a:t> </a:t>
            </a:r>
            <a:r>
              <a:rPr lang="de-DE" dirty="0" err="1"/>
              <a:t>integrated</a:t>
            </a:r>
            <a:r>
              <a:rPr lang="de-DE" dirty="0"/>
              <a:t>: 20 MHz/cm² (80 MHz/cm² </a:t>
            </a:r>
            <a:r>
              <a:rPr lang="de-DE" dirty="0" err="1"/>
              <a:t>for</a:t>
            </a:r>
            <a:r>
              <a:rPr lang="de-DE" dirty="0"/>
              <a:t> 35µs), ~70mW/cm²</a:t>
            </a:r>
          </a:p>
          <a:p>
            <a:r>
              <a:rPr lang="de-DE" dirty="0">
                <a:solidFill>
                  <a:srgbClr val="FF0000"/>
                </a:solidFill>
              </a:rPr>
              <a:t>F</a:t>
            </a:r>
            <a:r>
              <a:rPr lang="de-DE" dirty="0"/>
              <a:t>ully </a:t>
            </a:r>
            <a:r>
              <a:rPr lang="de-DE" dirty="0" err="1"/>
              <a:t>depleted</a:t>
            </a:r>
            <a:r>
              <a:rPr lang="de-DE" dirty="0"/>
              <a:t>: </a:t>
            </a:r>
            <a:r>
              <a:rPr lang="de-DE" dirty="0">
                <a:solidFill>
                  <a:srgbClr val="3366FF"/>
                </a:solidFill>
              </a:rPr>
              <a:t>&gt;20V top </a:t>
            </a:r>
            <a:r>
              <a:rPr lang="de-DE" dirty="0" err="1">
                <a:solidFill>
                  <a:srgbClr val="3366FF"/>
                </a:solidFill>
              </a:rPr>
              <a:t>bias</a:t>
            </a:r>
            <a:endParaRPr lang="de-DE" dirty="0">
              <a:solidFill>
                <a:srgbClr val="3366FF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3575" y="554641"/>
            <a:ext cx="3712838" cy="2318013"/>
            <a:chOff x="5972649" y="550048"/>
            <a:chExt cx="2961686" cy="186476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72650" y="550048"/>
              <a:ext cx="2961685" cy="1864765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768060" y="2181005"/>
              <a:ext cx="1231640" cy="1980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000">
                  <a:solidFill>
                    <a:schemeClr val="bg1"/>
                  </a:solidFill>
                  <a:latin typeface="+mn-lt"/>
                </a:rPr>
                <a:t>MIMOSIS-1, 60µm thick</a:t>
              </a:r>
              <a:endParaRPr lang="en-US" sz="1000" dirty="0">
                <a:solidFill>
                  <a:schemeClr val="bg1"/>
                </a:solidFill>
                <a:latin typeface="+mn-lt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72650" y="550048"/>
              <a:ext cx="670210" cy="5190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5972649" y="550048"/>
              <a:ext cx="2961685" cy="186311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80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874285" y="3900035"/>
            <a:ext cx="2908167" cy="1891806"/>
            <a:chOff x="307975" y="638596"/>
            <a:chExt cx="3297698" cy="2145202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5A70D79-A96D-4F71-9DAD-64950D9967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7975" y="638596"/>
              <a:ext cx="3297698" cy="2145202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1365155" y="1719663"/>
              <a:ext cx="1016466" cy="45370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de-DE" sz="2000" dirty="0"/>
                <a:t>p-</a:t>
              </a:r>
              <a:r>
                <a:rPr lang="de-DE" sz="2000" dirty="0" err="1"/>
                <a:t>stop</a:t>
              </a:r>
              <a:endParaRPr lang="en-US" sz="2000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469643" y="4969396"/>
            <a:ext cx="1398385" cy="40011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2000" dirty="0" err="1"/>
              <a:t>standard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1124734" y="5700778"/>
            <a:ext cx="910827" cy="30777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400"/>
              <a:t>Standard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7370948" y="5703074"/>
            <a:ext cx="1994457" cy="30777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400"/>
              <a:t>Rad. hard, candidate 1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 rot="2469552">
            <a:off x="8749809" y="4421103"/>
            <a:ext cx="241604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900"/>
              <a:t>First proposed by W. Snoeys et al.</a:t>
            </a:r>
          </a:p>
          <a:p>
            <a:r>
              <a:rPr lang="de-DE" sz="900"/>
              <a:t>H. Pernegger et al., 2017 JINST 12 P06008</a:t>
            </a:r>
            <a:endParaRPr lang="en-US" sz="90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5117" y="5207137"/>
            <a:ext cx="550667" cy="538621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4223965" y="1611099"/>
            <a:ext cx="7728581" cy="1288863"/>
            <a:chOff x="243019" y="4213235"/>
            <a:chExt cx="7728581" cy="1288863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966350" y="4349970"/>
              <a:ext cx="5005250" cy="1152128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243019" y="4213235"/>
              <a:ext cx="184731" cy="36933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endParaRPr lang="de-DE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376482" y="2056535"/>
            <a:ext cx="3029504" cy="369332"/>
            <a:chOff x="849080" y="4972526"/>
            <a:chExt cx="3029504" cy="369332"/>
          </a:xfrm>
        </p:grpSpPr>
        <p:sp>
          <p:nvSpPr>
            <p:cNvPr id="41" name="TextBox 40"/>
            <p:cNvSpPr txBox="1"/>
            <p:nvPr/>
          </p:nvSpPr>
          <p:spPr>
            <a:xfrm>
              <a:off x="849080" y="4972526"/>
              <a:ext cx="1986441" cy="369332"/>
            </a:xfrm>
            <a:prstGeom prst="rect">
              <a:avLst/>
            </a:prstGeom>
            <a:ln>
              <a:solidFill>
                <a:srgbClr val="0066FF"/>
              </a:solidFill>
            </a:ln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de-DE" sz="1800">
                  <a:solidFill>
                    <a:srgbClr val="0066FF"/>
                  </a:solidFill>
                </a:rPr>
                <a:t>&gt;20V HV top bias</a:t>
              </a:r>
              <a:endParaRPr lang="en-US" sz="1800" dirty="0">
                <a:solidFill>
                  <a:srgbClr val="0066FF"/>
                </a:solidFill>
              </a:endParaRPr>
            </a:p>
          </p:txBody>
        </p:sp>
        <p:cxnSp>
          <p:nvCxnSpPr>
            <p:cNvPr id="42" name="Straight Arrow Connector 41"/>
            <p:cNvCxnSpPr>
              <a:stCxn id="41" idx="3"/>
            </p:cNvCxnSpPr>
            <p:nvPr/>
          </p:nvCxnSpPr>
          <p:spPr>
            <a:xfrm>
              <a:off x="2835521" y="5157192"/>
              <a:ext cx="1043063" cy="1"/>
            </a:xfrm>
            <a:prstGeom prst="straightConnector1">
              <a:avLst/>
            </a:prstGeom>
            <a:ln w="28575">
              <a:solidFill>
                <a:srgbClr val="0066FF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7925929" y="2493737"/>
            <a:ext cx="3730978" cy="955434"/>
            <a:chOff x="1248931" y="5017231"/>
            <a:chExt cx="3730978" cy="955434"/>
          </a:xfrm>
        </p:grpSpPr>
        <p:cxnSp>
          <p:nvCxnSpPr>
            <p:cNvPr id="44" name="Straight Arrow Connector 43"/>
            <p:cNvCxnSpPr/>
            <p:nvPr/>
          </p:nvCxnSpPr>
          <p:spPr>
            <a:xfrm flipH="1" flipV="1">
              <a:off x="1248931" y="5017231"/>
              <a:ext cx="2609306" cy="586104"/>
            </a:xfrm>
            <a:prstGeom prst="straightConnector1">
              <a:avLst/>
            </a:prstGeom>
            <a:ln>
              <a:solidFill>
                <a:srgbClr val="0066FF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2704927" y="5603333"/>
              <a:ext cx="2274982" cy="369332"/>
            </a:xfrm>
            <a:prstGeom prst="rect">
              <a:avLst/>
            </a:prstGeom>
            <a:ln>
              <a:solidFill>
                <a:srgbClr val="0066FF"/>
              </a:solidFill>
            </a:ln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de-DE" dirty="0" err="1">
                  <a:solidFill>
                    <a:srgbClr val="0066FF"/>
                  </a:solidFill>
                </a:rPr>
                <a:t>Ca</a:t>
              </a:r>
              <a:r>
                <a:rPr lang="de-DE" sz="1800" dirty="0" err="1">
                  <a:solidFill>
                    <a:srgbClr val="0066FF"/>
                  </a:solidFill>
                </a:rPr>
                <a:t>pacitor</a:t>
              </a:r>
              <a:r>
                <a:rPr lang="de-DE" sz="1800" dirty="0">
                  <a:solidFill>
                    <a:srgbClr val="0066FF"/>
                  </a:solidFill>
                </a:rPr>
                <a:t> </a:t>
              </a:r>
              <a:r>
                <a:rPr lang="de-DE" sz="1800" dirty="0" err="1">
                  <a:solidFill>
                    <a:srgbClr val="0066FF"/>
                  </a:solidFill>
                </a:rPr>
                <a:t>blocks</a:t>
              </a:r>
              <a:r>
                <a:rPr lang="de-DE" sz="1800" dirty="0">
                  <a:solidFill>
                    <a:srgbClr val="0066FF"/>
                  </a:solidFill>
                </a:rPr>
                <a:t> HV</a:t>
              </a:r>
              <a:endParaRPr lang="en-US" sz="1800" dirty="0">
                <a:solidFill>
                  <a:srgbClr val="0066FF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DAA6C40-2B72-EFC4-ECCA-01817D90C789}"/>
              </a:ext>
            </a:extLst>
          </p:cNvPr>
          <p:cNvSpPr txBox="1"/>
          <p:nvPr/>
        </p:nvSpPr>
        <p:spPr>
          <a:xfrm>
            <a:off x="547677" y="6187965"/>
            <a:ext cx="6743128" cy="369332"/>
          </a:xfrm>
          <a:prstGeom prst="rect">
            <a:avLst/>
          </a:prstGeom>
          <a:solidFill>
            <a:schemeClr val="bg2"/>
          </a:solidFill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dirty="0"/>
              <a:t>pitaxial layer thickness: 25µm,  50µm (new =&gt; reported today).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DE8E482-D003-CB9A-C2DB-E19271D33669}"/>
              </a:ext>
            </a:extLst>
          </p:cNvPr>
          <p:cNvGrpSpPr/>
          <p:nvPr/>
        </p:nvGrpSpPr>
        <p:grpSpPr>
          <a:xfrm>
            <a:off x="3989903" y="2734569"/>
            <a:ext cx="3057081" cy="444008"/>
            <a:chOff x="3989903" y="2734569"/>
            <a:chExt cx="3057081" cy="444008"/>
          </a:xfrm>
        </p:grpSpPr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C7D5BD7C-E931-7592-F1CD-FDEECE8D04B8}"/>
                </a:ext>
              </a:extLst>
            </p:cNvPr>
            <p:cNvCxnSpPr>
              <a:cxnSpLocks/>
              <a:stCxn id="51" idx="3"/>
            </p:cNvCxnSpPr>
            <p:nvPr/>
          </p:nvCxnSpPr>
          <p:spPr>
            <a:xfrm flipV="1">
              <a:off x="6803494" y="2734569"/>
              <a:ext cx="243490" cy="25934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0EF9659-32C1-BAEF-DF7C-F6C3A32D0784}"/>
                </a:ext>
              </a:extLst>
            </p:cNvPr>
            <p:cNvSpPr txBox="1"/>
            <p:nvPr/>
          </p:nvSpPr>
          <p:spPr>
            <a:xfrm>
              <a:off x="3989903" y="2809245"/>
              <a:ext cx="2813591" cy="36933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en-US" dirty="0"/>
                <a:t>Inject test signal into pixel</a:t>
              </a:r>
            </a:p>
          </p:txBody>
        </p:sp>
      </p:grpSp>
      <p:sp>
        <p:nvSpPr>
          <p:cNvPr id="55" name="Arrow: Right 54">
            <a:extLst>
              <a:ext uri="{FF2B5EF4-FFF2-40B4-BE49-F238E27FC236}">
                <a16:creationId xmlns:a16="http://schemas.microsoft.com/office/drawing/2014/main" id="{2D6F8605-3518-FD5A-4494-B0E4EA7F65A5}"/>
              </a:ext>
            </a:extLst>
          </p:cNvPr>
          <p:cNvSpPr/>
          <p:nvPr/>
        </p:nvSpPr>
        <p:spPr>
          <a:xfrm rot="10800000" flipV="1">
            <a:off x="3207103" y="4347169"/>
            <a:ext cx="3250846" cy="364234"/>
          </a:xfrm>
          <a:prstGeom prst="rightArrow">
            <a:avLst>
              <a:gd name="adj1" fmla="val 100000"/>
              <a:gd name="adj2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Known from ALICE/ALPIDE </a:t>
            </a:r>
          </a:p>
        </p:txBody>
      </p:sp>
      <p:sp>
        <p:nvSpPr>
          <p:cNvPr id="56" name="Arrow: Right 55">
            <a:extLst>
              <a:ext uri="{FF2B5EF4-FFF2-40B4-BE49-F238E27FC236}">
                <a16:creationId xmlns:a16="http://schemas.microsoft.com/office/drawing/2014/main" id="{1653E78E-ABF0-BA1D-6712-AFB4A099F9A6}"/>
              </a:ext>
            </a:extLst>
          </p:cNvPr>
          <p:cNvSpPr/>
          <p:nvPr/>
        </p:nvSpPr>
        <p:spPr>
          <a:xfrm rot="10800000" flipH="1" flipV="1">
            <a:off x="3977432" y="5005272"/>
            <a:ext cx="2780931" cy="695506"/>
          </a:xfrm>
          <a:prstGeom prst="rightArrow">
            <a:avLst>
              <a:gd name="adj1" fmla="val 100000"/>
              <a:gd name="adj2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/>
              <a:t>+ Radiation hardness</a:t>
            </a:r>
          </a:p>
          <a:p>
            <a:r>
              <a:rPr lang="en-US" sz="1000" dirty="0"/>
              <a:t> </a:t>
            </a:r>
            <a:r>
              <a:rPr lang="en-US" dirty="0"/>
              <a:t>- Spat. Resolution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5065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518"/>
    </mc:Choice>
    <mc:Fallback>
      <p:transition spd="slow" advTm="795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6" grpId="0"/>
      <p:bldP spid="28" grpId="0" animBg="1"/>
      <p:bldP spid="24" grpId="0" animBg="1"/>
      <p:bldP spid="55" grpId="0" animBg="1"/>
      <p:bldP spid="5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de-DE" dirty="0"/>
              <a:t>MIMOSIS-1/2.1 beam </a:t>
            </a:r>
            <a:r>
              <a:rPr lang="de-DE" dirty="0" err="1"/>
              <a:t>test</a:t>
            </a:r>
            <a:r>
              <a:rPr lang="de-DE" dirty="0"/>
              <a:t> </a:t>
            </a:r>
            <a:r>
              <a:rPr lang="de-DE" dirty="0" err="1"/>
              <a:t>setup</a:t>
            </a:r>
            <a:endParaRPr lang="en-US" dirty="0"/>
          </a:p>
        </p:txBody>
      </p:sp>
      <p:pic>
        <p:nvPicPr>
          <p:cNvPr id="3" name="Image 4">
            <a:extLst>
              <a:ext uri="{FF2B5EF4-FFF2-40B4-BE49-F238E27FC236}">
                <a16:creationId xmlns:a16="http://schemas.microsoft.com/office/drawing/2014/main" id="{EA706BA2-1093-718C-CF7F-0B5E88AD9E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8" t="3801" r="20075" b="14300"/>
          <a:stretch/>
        </p:blipFill>
        <p:spPr>
          <a:xfrm>
            <a:off x="6440214" y="966469"/>
            <a:ext cx="5187105" cy="43504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9991" y="674390"/>
            <a:ext cx="4871334" cy="53040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M</a:t>
            </a:r>
            <a:r>
              <a:rPr lang="de-DE" dirty="0"/>
              <a:t>IMOSIS - beam </a:t>
            </a:r>
            <a:r>
              <a:rPr lang="de-DE" dirty="0" err="1"/>
              <a:t>telescope</a:t>
            </a:r>
            <a:r>
              <a:rPr lang="de-DE" dirty="0"/>
              <a:t>:</a:t>
            </a:r>
          </a:p>
          <a:p>
            <a:endParaRPr lang="de-DE" dirty="0">
              <a:solidFill>
                <a:srgbClr val="3366FF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600" dirty="0"/>
              <a:t>6 MIMOSIS-1 </a:t>
            </a:r>
            <a:r>
              <a:rPr lang="de-DE" sz="1600" dirty="0" err="1"/>
              <a:t>or</a:t>
            </a:r>
            <a:r>
              <a:rPr lang="de-DE" sz="1600" dirty="0"/>
              <a:t> 2.1 </a:t>
            </a:r>
            <a:r>
              <a:rPr lang="de-DE" sz="1600" dirty="0" err="1"/>
              <a:t>sensors</a:t>
            </a:r>
            <a:endParaRPr lang="de-DE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600" dirty="0"/>
              <a:t>4 </a:t>
            </a:r>
            <a:r>
              <a:rPr lang="de-DE" sz="1600" dirty="0" err="1"/>
              <a:t>reference</a:t>
            </a:r>
            <a:r>
              <a:rPr lang="de-DE" sz="1600" dirty="0"/>
              <a:t> </a:t>
            </a:r>
            <a:r>
              <a:rPr lang="de-DE" sz="1600" dirty="0" err="1"/>
              <a:t>sensors</a:t>
            </a:r>
            <a:r>
              <a:rPr lang="de-DE" sz="1600" dirty="0"/>
              <a:t> (</a:t>
            </a:r>
            <a:r>
              <a:rPr lang="de-DE" sz="1600" dirty="0" err="1"/>
              <a:t>standard</a:t>
            </a:r>
            <a:r>
              <a:rPr lang="de-DE" sz="1600" dirty="0"/>
              <a:t> </a:t>
            </a:r>
            <a:r>
              <a:rPr lang="de-DE" sz="1600" dirty="0" err="1"/>
              <a:t>epi-layer</a:t>
            </a:r>
            <a:r>
              <a:rPr lang="de-DE" sz="1600" dirty="0"/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600" dirty="0"/>
              <a:t>2 </a:t>
            </a:r>
            <a:r>
              <a:rPr lang="de-DE" sz="1600" dirty="0" err="1"/>
              <a:t>device</a:t>
            </a:r>
            <a:r>
              <a:rPr lang="de-DE" sz="1600" dirty="0"/>
              <a:t> </a:t>
            </a:r>
            <a:r>
              <a:rPr lang="de-DE" sz="1600" dirty="0" err="1"/>
              <a:t>under</a:t>
            </a:r>
            <a:r>
              <a:rPr lang="de-DE" sz="1600" dirty="0"/>
              <a:t> </a:t>
            </a:r>
            <a:r>
              <a:rPr lang="de-DE" sz="1600" dirty="0" err="1"/>
              <a:t>test</a:t>
            </a:r>
            <a:endParaRPr lang="de-DE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600" dirty="0"/>
              <a:t>Reference Track </a:t>
            </a:r>
            <a:r>
              <a:rPr lang="de-DE" sz="1600" dirty="0" err="1"/>
              <a:t>Uncertainty</a:t>
            </a:r>
            <a:r>
              <a:rPr lang="de-DE" sz="1600" dirty="0"/>
              <a:t>: </a:t>
            </a:r>
          </a:p>
          <a:p>
            <a:pPr lvl="1"/>
            <a:r>
              <a:rPr lang="de-DE" sz="1600" dirty="0"/>
              <a:t>2.5 µm  + 1.5 µm </a:t>
            </a:r>
            <a:r>
              <a:rPr lang="de-DE" sz="1600" dirty="0" err="1"/>
              <a:t>Mult</a:t>
            </a:r>
            <a:r>
              <a:rPr lang="de-DE" sz="1600" dirty="0"/>
              <a:t>. </a:t>
            </a:r>
            <a:r>
              <a:rPr lang="de-DE" sz="1600" dirty="0" err="1"/>
              <a:t>Scattering</a:t>
            </a:r>
            <a:r>
              <a:rPr lang="de-DE" sz="1600" dirty="0"/>
              <a:t> (DESY </a:t>
            </a:r>
            <a:r>
              <a:rPr lang="de-DE" sz="1600" dirty="0" err="1"/>
              <a:t>only</a:t>
            </a:r>
            <a:r>
              <a:rPr lang="de-DE" sz="1600" dirty="0"/>
              <a:t>)</a:t>
            </a:r>
          </a:p>
          <a:p>
            <a:endParaRPr lang="de-DE" sz="1600" i="1" dirty="0">
              <a:solidFill>
                <a:srgbClr val="3366FF"/>
              </a:solidFill>
            </a:endParaRPr>
          </a:p>
          <a:p>
            <a:r>
              <a:rPr lang="de-DE" dirty="0">
                <a:solidFill>
                  <a:srgbClr val="FF0000"/>
                </a:solidFill>
              </a:rPr>
              <a:t>I</a:t>
            </a:r>
            <a:r>
              <a:rPr lang="de-DE" dirty="0"/>
              <a:t>rradiation:</a:t>
            </a:r>
          </a:p>
          <a:p>
            <a:endParaRPr lang="de-DE" sz="1600" dirty="0">
              <a:solidFill>
                <a:srgbClr val="3366FF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600" dirty="0"/>
              <a:t>1 MeV </a:t>
            </a:r>
            <a:r>
              <a:rPr lang="de-DE" sz="1600" dirty="0" err="1"/>
              <a:t>reactor</a:t>
            </a:r>
            <a:r>
              <a:rPr lang="de-DE" sz="1600" dirty="0"/>
              <a:t> </a:t>
            </a:r>
            <a:r>
              <a:rPr lang="de-DE" sz="1600" dirty="0" err="1"/>
              <a:t>neutrons</a:t>
            </a:r>
            <a:r>
              <a:rPr lang="de-DE" sz="1600" dirty="0"/>
              <a:t> (TRIGA, </a:t>
            </a:r>
            <a:r>
              <a:rPr lang="de-DE" sz="1600" dirty="0" err="1"/>
              <a:t>Ljubjana</a:t>
            </a:r>
            <a:r>
              <a:rPr lang="de-DE" sz="1600" dirty="0"/>
              <a:t>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600" dirty="0" err="1"/>
              <a:t>Few</a:t>
            </a:r>
            <a:r>
              <a:rPr lang="de-DE" sz="1600" dirty="0"/>
              <a:t> 10 keV X-</a:t>
            </a:r>
            <a:r>
              <a:rPr lang="de-DE" sz="1600" dirty="0" err="1"/>
              <a:t>rays</a:t>
            </a:r>
            <a:r>
              <a:rPr lang="de-DE" sz="1600" dirty="0"/>
              <a:t> (KIT)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600" dirty="0"/>
              <a:t>Storage at </a:t>
            </a:r>
            <a:r>
              <a:rPr lang="de-DE" sz="1600" dirty="0" err="1"/>
              <a:t>room</a:t>
            </a:r>
            <a:r>
              <a:rPr lang="de-DE" sz="1600" dirty="0"/>
              <a:t> </a:t>
            </a:r>
            <a:r>
              <a:rPr lang="de-DE" sz="1600" dirty="0" err="1"/>
              <a:t>temperature</a:t>
            </a:r>
            <a:r>
              <a:rPr lang="de-DE" sz="1600" dirty="0"/>
              <a:t>.     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e-DE" sz="1600" dirty="0">
              <a:solidFill>
                <a:srgbClr val="3366FF"/>
              </a:solidFill>
            </a:endParaRPr>
          </a:p>
          <a:p>
            <a:r>
              <a:rPr lang="de-DE" dirty="0">
                <a:solidFill>
                  <a:srgbClr val="FF0000"/>
                </a:solidFill>
              </a:rPr>
              <a:t>B</a:t>
            </a:r>
            <a:r>
              <a:rPr lang="de-DE" dirty="0"/>
              <a:t>eam </a:t>
            </a:r>
            <a:r>
              <a:rPr lang="de-DE" dirty="0" err="1"/>
              <a:t>test</a:t>
            </a:r>
            <a:r>
              <a:rPr lang="de-DE" dirty="0"/>
              <a:t>:</a:t>
            </a:r>
          </a:p>
          <a:p>
            <a:endParaRPr lang="de-DE" sz="1600" dirty="0">
              <a:solidFill>
                <a:srgbClr val="3366FF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sym typeface="Wingdings" panose="05000000000000000000" pitchFamily="2" charset="2"/>
              </a:rPr>
              <a:t>5 GeV e- Beam @ DESY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sym typeface="Wingdings" panose="05000000000000000000" pitchFamily="2" charset="2"/>
              </a:rPr>
              <a:t>120 GeV Pion Beam @SPS-CERN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sym typeface="Wingdings" panose="05000000000000000000" pitchFamily="2" charset="2"/>
              </a:rPr>
              <a:t>~ 1 GeV d – beam @ COSY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600" dirty="0" err="1">
                <a:sym typeface="Wingdings" panose="05000000000000000000" pitchFamily="2" charset="2"/>
              </a:rPr>
              <a:t>Stabilized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room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temperature</a:t>
            </a:r>
            <a:endParaRPr lang="de-DE" sz="1600" dirty="0">
              <a:sym typeface="Wingdings" panose="05000000000000000000" pitchFamily="2" charset="2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985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013"/>
    </mc:Choice>
    <mc:Fallback>
      <p:transition spd="slow" advTm="59013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de-DE" dirty="0"/>
              <a:t>MIMOSIS-1 </a:t>
            </a:r>
            <a:r>
              <a:rPr lang="de-DE" dirty="0" err="1"/>
              <a:t>performance</a:t>
            </a:r>
            <a:r>
              <a:rPr lang="de-DE" dirty="0"/>
              <a:t>: New and after 5 </a:t>
            </a:r>
            <a:r>
              <a:rPr lang="de-DE" dirty="0" err="1"/>
              <a:t>MRad</a:t>
            </a:r>
            <a:r>
              <a:rPr lang="de-DE" dirty="0"/>
              <a:t> + 10</a:t>
            </a:r>
            <a:r>
              <a:rPr lang="de-DE" baseline="30000" dirty="0"/>
              <a:t>14</a:t>
            </a:r>
            <a:r>
              <a:rPr lang="de-DE" dirty="0"/>
              <a:t>n</a:t>
            </a:r>
            <a:r>
              <a:rPr lang="de-DE" baseline="-25000" dirty="0"/>
              <a:t>eq</a:t>
            </a:r>
            <a:r>
              <a:rPr lang="de-DE" dirty="0"/>
              <a:t>/cm²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799"/>
          <a:stretch/>
        </p:blipFill>
        <p:spPr>
          <a:xfrm>
            <a:off x="6110255" y="951549"/>
            <a:ext cx="5841293" cy="27139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1201"/>
          <a:stretch/>
        </p:blipFill>
        <p:spPr>
          <a:xfrm>
            <a:off x="6322519" y="3665483"/>
            <a:ext cx="5636813" cy="25934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9032" y="809690"/>
            <a:ext cx="3679212" cy="341632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u="sng" dirty="0">
                <a:solidFill>
                  <a:srgbClr val="FF0000"/>
                </a:solidFill>
              </a:rPr>
              <a:t>B</a:t>
            </a:r>
            <a:r>
              <a:rPr lang="de-DE" u="sng" dirty="0"/>
              <a:t>est </a:t>
            </a:r>
            <a:r>
              <a:rPr lang="de-DE" u="sng" dirty="0" err="1"/>
              <a:t>performing</a:t>
            </a:r>
            <a:r>
              <a:rPr lang="de-DE" u="sng" dirty="0"/>
              <a:t> </a:t>
            </a:r>
            <a:r>
              <a:rPr lang="de-DE" u="sng" dirty="0" err="1"/>
              <a:t>pixel</a:t>
            </a:r>
            <a:r>
              <a:rPr lang="de-DE" u="sng" dirty="0"/>
              <a:t>: AC P-</a:t>
            </a:r>
            <a:r>
              <a:rPr lang="de-DE" u="sng" dirty="0" err="1"/>
              <a:t>stop</a:t>
            </a:r>
            <a:endParaRPr lang="de-DE" u="sng" dirty="0"/>
          </a:p>
          <a:p>
            <a:pPr algn="l"/>
            <a:endParaRPr lang="de-DE" dirty="0">
              <a:solidFill>
                <a:srgbClr val="FF0000"/>
              </a:solidFill>
            </a:endParaRPr>
          </a:p>
          <a:p>
            <a:pPr algn="l"/>
            <a:r>
              <a:rPr lang="de-DE" dirty="0">
                <a:solidFill>
                  <a:srgbClr val="FF0000"/>
                </a:solidFill>
              </a:rPr>
              <a:t>E</a:t>
            </a:r>
            <a:r>
              <a:rPr lang="de-DE" dirty="0"/>
              <a:t>fficiency &gt;99% (end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life</a:t>
            </a:r>
            <a:r>
              <a:rPr lang="de-DE" dirty="0"/>
              <a:t>-time).</a:t>
            </a:r>
          </a:p>
          <a:p>
            <a:pPr algn="l"/>
            <a:endParaRPr lang="de-DE" dirty="0"/>
          </a:p>
          <a:p>
            <a:pPr algn="l"/>
            <a:r>
              <a:rPr lang="de-DE" dirty="0" err="1">
                <a:solidFill>
                  <a:srgbClr val="FF0000"/>
                </a:solidFill>
              </a:rPr>
              <a:t>S</a:t>
            </a:r>
            <a:r>
              <a:rPr lang="de-DE" dirty="0" err="1"/>
              <a:t>patial</a:t>
            </a:r>
            <a:r>
              <a:rPr lang="de-DE" dirty="0"/>
              <a:t> </a:t>
            </a:r>
            <a:r>
              <a:rPr lang="de-DE" dirty="0" err="1"/>
              <a:t>resolution</a:t>
            </a:r>
            <a:r>
              <a:rPr lang="de-DE" dirty="0"/>
              <a:t>: ~6 µm</a:t>
            </a:r>
          </a:p>
          <a:p>
            <a:pPr algn="l"/>
            <a:endParaRPr lang="de-DE" dirty="0"/>
          </a:p>
          <a:p>
            <a:r>
              <a:rPr lang="de-DE" dirty="0">
                <a:solidFill>
                  <a:srgbClr val="FF0000"/>
                </a:solidFill>
              </a:rPr>
              <a:t>D</a:t>
            </a:r>
            <a:r>
              <a:rPr lang="de-DE" dirty="0"/>
              <a:t>ark rate:</a:t>
            </a:r>
          </a:p>
          <a:p>
            <a:pPr algn="l"/>
            <a:endParaRPr lang="de-DE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Marginal </a:t>
            </a:r>
            <a:r>
              <a:rPr lang="de-DE" dirty="0" err="1"/>
              <a:t>before</a:t>
            </a:r>
            <a:r>
              <a:rPr lang="de-DE" dirty="0"/>
              <a:t> </a:t>
            </a:r>
            <a:r>
              <a:rPr lang="de-DE" dirty="0" err="1"/>
              <a:t>irradiation</a:t>
            </a:r>
            <a:r>
              <a:rPr lang="de-DE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 &lt;10</a:t>
            </a:r>
            <a:r>
              <a:rPr lang="de-DE" baseline="30000" dirty="0"/>
              <a:t>-6</a:t>
            </a:r>
            <a:r>
              <a:rPr lang="de-DE" dirty="0"/>
              <a:t> after </a:t>
            </a:r>
            <a:r>
              <a:rPr lang="de-DE" dirty="0" err="1"/>
              <a:t>irradiation</a:t>
            </a:r>
            <a:r>
              <a:rPr lang="de-DE" dirty="0"/>
              <a:t>.</a:t>
            </a:r>
          </a:p>
          <a:p>
            <a:pPr algn="l"/>
            <a:endParaRPr lang="de-DE" dirty="0"/>
          </a:p>
          <a:p>
            <a:pPr algn="l"/>
            <a:endParaRPr lang="de-DE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7</a:t>
            </a:fld>
            <a:endParaRPr lang="de-D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D7A924-7DE1-0C06-07DC-5AACDD76A2EB}"/>
              </a:ext>
            </a:extLst>
          </p:cNvPr>
          <p:cNvSpPr txBox="1"/>
          <p:nvPr/>
        </p:nvSpPr>
        <p:spPr>
          <a:xfrm>
            <a:off x="10707041" y="3637332"/>
            <a:ext cx="1334020" cy="415498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050" dirty="0"/>
              <a:t>Short </a:t>
            </a:r>
            <a:r>
              <a:rPr lang="de-DE" sz="1050" dirty="0" err="1"/>
              <a:t>dimension</a:t>
            </a:r>
            <a:r>
              <a:rPr lang="de-DE" sz="1050" dirty="0"/>
              <a:t> </a:t>
            </a:r>
          </a:p>
          <a:p>
            <a:pPr algn="l"/>
            <a:r>
              <a:rPr lang="de-DE" sz="1050" dirty="0" err="1"/>
              <a:t>of</a:t>
            </a:r>
            <a:r>
              <a:rPr lang="de-DE" sz="1050" dirty="0"/>
              <a:t> 27x30µm² </a:t>
            </a:r>
            <a:r>
              <a:rPr lang="de-DE" sz="1050" dirty="0" err="1"/>
              <a:t>pixel</a:t>
            </a:r>
            <a:r>
              <a:rPr lang="de-DE" sz="1050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4F237F-E14E-9844-1309-94465C42F6E3}"/>
              </a:ext>
            </a:extLst>
          </p:cNvPr>
          <p:cNvSpPr txBox="1"/>
          <p:nvPr/>
        </p:nvSpPr>
        <p:spPr>
          <a:xfrm>
            <a:off x="415487" y="4041577"/>
            <a:ext cx="5077693" cy="2031325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dirty="0" err="1">
                <a:solidFill>
                  <a:srgbClr val="FF0000"/>
                </a:solidFill>
              </a:rPr>
              <a:t>C</a:t>
            </a:r>
            <a:r>
              <a:rPr lang="de-DE" dirty="0" err="1"/>
              <a:t>onclusion</a:t>
            </a:r>
            <a:r>
              <a:rPr lang="de-DE" dirty="0"/>
              <a:t> on </a:t>
            </a:r>
            <a:r>
              <a:rPr lang="de-DE" dirty="0" err="1"/>
              <a:t>sensor</a:t>
            </a:r>
            <a:r>
              <a:rPr lang="de-DE" dirty="0"/>
              <a:t> </a:t>
            </a:r>
            <a:r>
              <a:rPr lang="de-DE" dirty="0" err="1"/>
              <a:t>performance</a:t>
            </a:r>
            <a:r>
              <a:rPr lang="de-DE" dirty="0"/>
              <a:t>:</a:t>
            </a:r>
          </a:p>
          <a:p>
            <a:pPr algn="l"/>
            <a:endParaRPr lang="de-DE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/>
              <a:t>All </a:t>
            </a:r>
            <a:r>
              <a:rPr lang="de-DE" dirty="0" err="1"/>
              <a:t>pixels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 </a:t>
            </a:r>
            <a:r>
              <a:rPr lang="de-DE" dirty="0" err="1"/>
              <a:t>excellent</a:t>
            </a:r>
            <a:r>
              <a:rPr lang="de-DE" dirty="0"/>
              <a:t> </a:t>
            </a:r>
            <a:r>
              <a:rPr lang="de-DE" dirty="0" err="1"/>
              <a:t>before</a:t>
            </a:r>
            <a:r>
              <a:rPr lang="de-DE" dirty="0"/>
              <a:t> </a:t>
            </a:r>
            <a:r>
              <a:rPr lang="de-DE" dirty="0" err="1"/>
              <a:t>irradiation</a:t>
            </a:r>
            <a:r>
              <a:rPr lang="de-DE" dirty="0"/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/>
              <a:t>Standard </a:t>
            </a:r>
            <a:r>
              <a:rPr lang="de-DE" dirty="0" err="1"/>
              <a:t>pixels</a:t>
            </a:r>
            <a:r>
              <a:rPr lang="de-DE" dirty="0"/>
              <a:t> </a:t>
            </a:r>
            <a:r>
              <a:rPr lang="de-DE" dirty="0" err="1"/>
              <a:t>show</a:t>
            </a:r>
            <a:r>
              <a:rPr lang="de-DE" dirty="0"/>
              <a:t> </a:t>
            </a:r>
            <a:r>
              <a:rPr lang="de-DE" dirty="0" err="1"/>
              <a:t>best</a:t>
            </a:r>
            <a:r>
              <a:rPr lang="de-DE" dirty="0"/>
              <a:t> </a:t>
            </a:r>
            <a:r>
              <a:rPr lang="de-DE" dirty="0" err="1"/>
              <a:t>spatial</a:t>
            </a:r>
            <a:r>
              <a:rPr lang="de-DE" dirty="0"/>
              <a:t> </a:t>
            </a:r>
            <a:r>
              <a:rPr lang="de-DE" dirty="0" err="1"/>
              <a:t>resolution</a:t>
            </a:r>
            <a:r>
              <a:rPr lang="de-DE" dirty="0"/>
              <a:t>. </a:t>
            </a:r>
            <a:endParaRPr lang="de-DE" sz="1050" dirty="0"/>
          </a:p>
          <a:p>
            <a:pPr algn="l"/>
            <a:endParaRPr lang="de-DE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/>
              <a:t>P-</a:t>
            </a:r>
            <a:r>
              <a:rPr lang="de-DE" dirty="0" err="1"/>
              <a:t>stop</a:t>
            </a:r>
            <a:r>
              <a:rPr lang="de-DE" dirty="0"/>
              <a:t> AC </a:t>
            </a:r>
            <a:r>
              <a:rPr lang="de-DE" dirty="0" err="1"/>
              <a:t>pixel</a:t>
            </a:r>
            <a:r>
              <a:rPr lang="de-DE" dirty="0"/>
              <a:t> </a:t>
            </a:r>
            <a:r>
              <a:rPr lang="de-DE" dirty="0" err="1"/>
              <a:t>most</a:t>
            </a:r>
            <a:r>
              <a:rPr lang="de-DE" dirty="0"/>
              <a:t> </a:t>
            </a:r>
            <a:r>
              <a:rPr lang="de-DE" dirty="0" err="1"/>
              <a:t>radiation</a:t>
            </a:r>
            <a:r>
              <a:rPr lang="de-DE" dirty="0"/>
              <a:t> </a:t>
            </a:r>
            <a:r>
              <a:rPr lang="de-DE" dirty="0" err="1"/>
              <a:t>hard</a:t>
            </a:r>
            <a:r>
              <a:rPr lang="de-DE" dirty="0"/>
              <a:t>, </a:t>
            </a:r>
            <a:r>
              <a:rPr lang="de-DE" dirty="0" err="1"/>
              <a:t>matches</a:t>
            </a:r>
            <a:r>
              <a:rPr lang="de-DE" dirty="0"/>
              <a:t> </a:t>
            </a:r>
            <a:r>
              <a:rPr lang="de-DE" dirty="0" err="1"/>
              <a:t>requirements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CBM.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09EF43-1B96-540C-3516-A62D7E3A8C19}"/>
              </a:ext>
            </a:extLst>
          </p:cNvPr>
          <p:cNvSpPr/>
          <p:nvPr/>
        </p:nvSpPr>
        <p:spPr>
          <a:xfrm>
            <a:off x="7743825" y="1066800"/>
            <a:ext cx="581025" cy="1704975"/>
          </a:xfrm>
          <a:prstGeom prst="rect">
            <a:avLst/>
          </a:prstGeom>
          <a:solidFill>
            <a:srgbClr val="FDBB63">
              <a:alpha val="3882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7C71205-3CF9-4585-2A03-4D6EB895C423}"/>
              </a:ext>
            </a:extLst>
          </p:cNvPr>
          <p:cNvSpPr/>
          <p:nvPr/>
        </p:nvSpPr>
        <p:spPr>
          <a:xfrm>
            <a:off x="7791449" y="4191951"/>
            <a:ext cx="581025" cy="1694499"/>
          </a:xfrm>
          <a:prstGeom prst="rect">
            <a:avLst/>
          </a:prstGeom>
          <a:solidFill>
            <a:srgbClr val="FDBB63">
              <a:alpha val="3882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74FBA456-C091-61A7-FDD8-5CD32B085FCD}"/>
              </a:ext>
            </a:extLst>
          </p:cNvPr>
          <p:cNvSpPr/>
          <p:nvPr/>
        </p:nvSpPr>
        <p:spPr>
          <a:xfrm rot="16200000">
            <a:off x="7981950" y="709825"/>
            <a:ext cx="114300" cy="571500"/>
          </a:xfrm>
          <a:prstGeom prst="rightBrace">
            <a:avLst/>
          </a:prstGeom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4A7B10-2C25-ECBF-F016-970145876559}"/>
              </a:ext>
            </a:extLst>
          </p:cNvPr>
          <p:cNvSpPr txBox="1"/>
          <p:nvPr/>
        </p:nvSpPr>
        <p:spPr>
          <a:xfrm>
            <a:off x="7685523" y="582217"/>
            <a:ext cx="697627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>
                <a:solidFill>
                  <a:schemeClr val="accent6">
                    <a:lumMod val="50000"/>
                  </a:schemeClr>
                </a:solidFill>
              </a:rPr>
              <a:t>CBM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164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9454"/>
    </mc:Choice>
    <mc:Fallback>
      <p:transition spd="slow" advTm="69454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D04FF4F-C12E-9A41-E24F-9D18723C0E3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Sensor performance: MIMOSIS-1 vs. MIMOSIS 2.1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8343EE9E-2059-1143-6734-693047DB46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0698351"/>
              </p:ext>
            </p:extLst>
          </p:nvPr>
        </p:nvGraphicFramePr>
        <p:xfrm>
          <a:off x="3754932" y="606843"/>
          <a:ext cx="7797323" cy="5952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3" imgW="5789960" imgH="4420228" progId="Origin95.Graph">
                  <p:embed/>
                </p:oleObj>
              </mc:Choice>
              <mc:Fallback>
                <p:oleObj name="Graph" r:id="rId3" imgW="5789960" imgH="4420228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54932" y="606843"/>
                        <a:ext cx="7797323" cy="59522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65C4B1E-2A35-7E5F-19AC-A44850238B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3151352"/>
              </p:ext>
            </p:extLst>
          </p:nvPr>
        </p:nvGraphicFramePr>
        <p:xfrm>
          <a:off x="3754932" y="606843"/>
          <a:ext cx="7797323" cy="5952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5" imgW="5789960" imgH="4420228" progId="Origin95.Graph">
                  <p:embed/>
                </p:oleObj>
              </mc:Choice>
              <mc:Fallback>
                <p:oleObj name="Graph" r:id="rId5" imgW="5789960" imgH="4420228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54932" y="606843"/>
                        <a:ext cx="7797323" cy="595222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D1D81A66-6646-F5A0-F4C6-18345AA5A7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0310417"/>
              </p:ext>
            </p:extLst>
          </p:nvPr>
        </p:nvGraphicFramePr>
        <p:xfrm>
          <a:off x="3754932" y="606843"/>
          <a:ext cx="7797323" cy="5952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7" imgW="5789960" imgH="4420228" progId="Origin95.Graph">
                  <p:embed/>
                </p:oleObj>
              </mc:Choice>
              <mc:Fallback>
                <p:oleObj name="Graph" r:id="rId7" imgW="5789960" imgH="4420228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54932" y="606843"/>
                        <a:ext cx="7797323" cy="595222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Arrow: Right 5">
            <a:extLst>
              <a:ext uri="{FF2B5EF4-FFF2-40B4-BE49-F238E27FC236}">
                <a16:creationId xmlns:a16="http://schemas.microsoft.com/office/drawing/2014/main" id="{68D1C36F-E4DA-FFED-626A-5BB784BD5976}"/>
              </a:ext>
            </a:extLst>
          </p:cNvPr>
          <p:cNvSpPr/>
          <p:nvPr/>
        </p:nvSpPr>
        <p:spPr>
          <a:xfrm flipH="1">
            <a:off x="10982251" y="1942009"/>
            <a:ext cx="1175293" cy="461551"/>
          </a:xfrm>
          <a:prstGeom prst="rightArrow">
            <a:avLst>
              <a:gd name="adj1" fmla="val 100000"/>
              <a:gd name="adj2" fmla="val 50000"/>
            </a:avLst>
          </a:prstGeom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00" dirty="0"/>
              <a:t>Design goal</a:t>
            </a:r>
          </a:p>
          <a:p>
            <a:pPr algn="ctr"/>
            <a:r>
              <a:rPr lang="en-US" sz="1100" dirty="0"/>
              <a:t>noise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D13B7422-5A96-B096-25B4-450B293DD58A}"/>
              </a:ext>
            </a:extLst>
          </p:cNvPr>
          <p:cNvSpPr/>
          <p:nvPr/>
        </p:nvSpPr>
        <p:spPr>
          <a:xfrm flipH="1">
            <a:off x="11050423" y="5319103"/>
            <a:ext cx="1038950" cy="436053"/>
          </a:xfrm>
          <a:prstGeom prst="rightArrow">
            <a:avLst>
              <a:gd name="adj1" fmla="val 100000"/>
              <a:gd name="adj2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00" dirty="0"/>
              <a:t>Det. limit</a:t>
            </a:r>
          </a:p>
          <a:p>
            <a:pPr algn="ctr"/>
            <a:r>
              <a:rPr lang="en-US" sz="1100" dirty="0"/>
              <a:t>noise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C51220B-B12C-D2C6-565A-8189D655BE0F}"/>
              </a:ext>
            </a:extLst>
          </p:cNvPr>
          <p:cNvCxnSpPr>
            <a:cxnSpLocks/>
          </p:cNvCxnSpPr>
          <p:nvPr/>
        </p:nvCxnSpPr>
        <p:spPr>
          <a:xfrm flipH="1">
            <a:off x="6862351" y="2171700"/>
            <a:ext cx="3565943" cy="0"/>
          </a:xfrm>
          <a:prstGeom prst="line">
            <a:avLst/>
          </a:prstGeom>
          <a:ln>
            <a:solidFill>
              <a:srgbClr val="FFC00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2AB6F81-63F1-F1CF-DD76-C16A0C4D45D2}"/>
              </a:ext>
            </a:extLst>
          </p:cNvPr>
          <p:cNvSpPr txBox="1"/>
          <p:nvPr/>
        </p:nvSpPr>
        <p:spPr>
          <a:xfrm>
            <a:off x="7422210" y="4501634"/>
            <a:ext cx="2693879" cy="369332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Preliminary, 10. Sept. 24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68773F-3487-1D34-4F95-1633F4612628}"/>
              </a:ext>
            </a:extLst>
          </p:cNvPr>
          <p:cNvSpPr txBox="1"/>
          <p:nvPr/>
        </p:nvSpPr>
        <p:spPr>
          <a:xfrm>
            <a:off x="351692" y="1784838"/>
            <a:ext cx="3692770" cy="397031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O</a:t>
            </a:r>
            <a:r>
              <a:rPr lang="en-US" dirty="0"/>
              <a:t>bservations:</a:t>
            </a:r>
          </a:p>
          <a:p>
            <a:pPr algn="l"/>
            <a:endParaRPr lang="en-U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MIMOSIS-2.1 reaches lower threshold than MIMOSIS-1.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MIMOSIS-2.1 reaches even(!) higher efficiency than MiSIS-1.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Best performance: Novel 50µm epitaxial layer with p-stop.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Dark occupancy marginal for all sensors (noisy pixels NOT masked).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036170-45E8-26A5-BBDB-E1D134A7F9EE}"/>
              </a:ext>
            </a:extLst>
          </p:cNvPr>
          <p:cNvSpPr txBox="1"/>
          <p:nvPr/>
        </p:nvSpPr>
        <p:spPr>
          <a:xfrm>
            <a:off x="7447702" y="4870994"/>
            <a:ext cx="2361544" cy="246221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000" dirty="0"/>
              <a:t>p-stop, </a:t>
            </a:r>
            <a:r>
              <a:rPr lang="en-US" sz="1000" dirty="0" err="1"/>
              <a:t>vbb</a:t>
            </a:r>
            <a:r>
              <a:rPr lang="en-US" sz="1000" dirty="0"/>
              <a:t>=-1V, HV=10V, </a:t>
            </a:r>
            <a:r>
              <a:rPr lang="en-US" sz="1000" dirty="0">
                <a:solidFill>
                  <a:srgbClr val="FF0000"/>
                </a:solidFill>
              </a:rPr>
              <a:t>no masking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0177B3-62DB-E8C2-0969-58EB915A66BA}"/>
              </a:ext>
            </a:extLst>
          </p:cNvPr>
          <p:cNvSpPr txBox="1"/>
          <p:nvPr/>
        </p:nvSpPr>
        <p:spPr>
          <a:xfrm rot="5400000">
            <a:off x="8977339" y="3543643"/>
            <a:ext cx="2531590" cy="369332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/>
              <a:t>H. Darwish, A. </a:t>
            </a:r>
            <a:r>
              <a:rPr lang="en-US" dirty="0" err="1"/>
              <a:t>Altingun</a:t>
            </a:r>
            <a:endParaRPr lang="en-US" dirty="0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B0EDF93F-5A87-E565-7B4D-47C4FF849043}"/>
              </a:ext>
            </a:extLst>
          </p:cNvPr>
          <p:cNvSpPr/>
          <p:nvPr/>
        </p:nvSpPr>
        <p:spPr>
          <a:xfrm rot="16200000">
            <a:off x="7500591" y="274112"/>
            <a:ext cx="103485" cy="1577139"/>
          </a:xfrm>
          <a:prstGeom prst="righ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D05439-57FB-E189-030D-3422779D821F}"/>
              </a:ext>
            </a:extLst>
          </p:cNvPr>
          <p:cNvSpPr txBox="1"/>
          <p:nvPr/>
        </p:nvSpPr>
        <p:spPr>
          <a:xfrm>
            <a:off x="6321603" y="621995"/>
            <a:ext cx="2428870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/>
              <a:t>Default working range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4938A405-6C72-E439-D2AC-7516ED6BC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8</a:t>
            </a:fld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199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6795"/>
    </mc:Choice>
    <mc:Fallback>
      <p:transition spd="slow" advTm="1067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E29655-BF5E-7182-56AB-FBA45A98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9</a:t>
            </a:fld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A178D-6D6A-4B4D-9E5A-45F093F5E79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MIMOSIS 2.1: Cluster multiplicity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2425CFA-A8C8-4758-5D71-5ACAD51289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8626800"/>
              </p:ext>
            </p:extLst>
          </p:nvPr>
        </p:nvGraphicFramePr>
        <p:xfrm>
          <a:off x="-558880" y="549391"/>
          <a:ext cx="7722843" cy="5895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3" imgW="5789960" imgH="4420228" progId="Origin95.Graph">
                  <p:embed/>
                </p:oleObj>
              </mc:Choice>
              <mc:Fallback>
                <p:oleObj name="Graph" r:id="rId3" imgW="5789960" imgH="4420228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558880" y="549391"/>
                        <a:ext cx="7722843" cy="58953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C21062D-ED4B-4E47-4B4C-B383EDB806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3974741"/>
              </p:ext>
            </p:extLst>
          </p:nvPr>
        </p:nvGraphicFramePr>
        <p:xfrm>
          <a:off x="-558880" y="549391"/>
          <a:ext cx="7722843" cy="5895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5" imgW="5789960" imgH="4420228" progId="Origin95.Graph">
                  <p:embed/>
                </p:oleObj>
              </mc:Choice>
              <mc:Fallback>
                <p:oleObj name="Graph" r:id="rId5" imgW="5789960" imgH="4420228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558880" y="549391"/>
                        <a:ext cx="7722843" cy="589536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12AB968B-CDDB-8435-1448-BBB315657D31}"/>
              </a:ext>
            </a:extLst>
          </p:cNvPr>
          <p:cNvGrpSpPr/>
          <p:nvPr/>
        </p:nvGrpSpPr>
        <p:grpSpPr>
          <a:xfrm>
            <a:off x="6343213" y="580292"/>
            <a:ext cx="5665997" cy="3313666"/>
            <a:chOff x="39361" y="580292"/>
            <a:chExt cx="5665997" cy="331366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5DE625F-3CF9-7425-8ED2-EF34D5AB756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t="1026"/>
            <a:stretch/>
          </p:blipFill>
          <p:spPr>
            <a:xfrm>
              <a:off x="423679" y="580292"/>
              <a:ext cx="5266693" cy="2979976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AF9308D-0550-FA4D-D6B3-376CAA448BD2}"/>
                </a:ext>
              </a:extLst>
            </p:cNvPr>
            <p:cNvSpPr txBox="1"/>
            <p:nvPr/>
          </p:nvSpPr>
          <p:spPr>
            <a:xfrm rot="16200000">
              <a:off x="-573628" y="1545746"/>
              <a:ext cx="1595309" cy="36933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en-US" dirty="0"/>
                <a:t>Frequency [1]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98CFC0C-EF5E-2D24-D615-111FED44BC24}"/>
                </a:ext>
              </a:extLst>
            </p:cNvPr>
            <p:cNvSpPr txBox="1"/>
            <p:nvPr/>
          </p:nvSpPr>
          <p:spPr>
            <a:xfrm>
              <a:off x="3827921" y="3524626"/>
              <a:ext cx="1877437" cy="36933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en-US" dirty="0"/>
                <a:t>Fired pixel/hit [1]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DE06835-A7E5-EC5F-7DC4-DBFAC46693FD}"/>
              </a:ext>
            </a:extLst>
          </p:cNvPr>
          <p:cNvSpPr txBox="1"/>
          <p:nvPr/>
        </p:nvSpPr>
        <p:spPr>
          <a:xfrm>
            <a:off x="6865439" y="3864635"/>
            <a:ext cx="4486275" cy="230832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O</a:t>
            </a:r>
            <a:r>
              <a:rPr lang="en-US" dirty="0"/>
              <a:t>bservation:</a:t>
            </a:r>
          </a:p>
          <a:p>
            <a:pPr algn="l"/>
            <a:endParaRPr lang="en-US" dirty="0"/>
          </a:p>
          <a:p>
            <a:pPr marL="285750" indent="-285750" algn="l">
              <a:buFont typeface="Symbol" panose="05050102010706020507" pitchFamily="18" charset="2"/>
              <a:buChar char="Þ"/>
            </a:pPr>
            <a:r>
              <a:rPr lang="en-US" dirty="0"/>
              <a:t>MIMOSIS-2.1 p-stop 50µm combines high cluster multiplicity with rad. tolerant structure.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Might yield best combination of spatial resolution and radiation tolerance.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BCC1B0-FE60-86F8-E389-99B39EE4DADE}"/>
              </a:ext>
            </a:extLst>
          </p:cNvPr>
          <p:cNvSpPr txBox="1"/>
          <p:nvPr/>
        </p:nvSpPr>
        <p:spPr>
          <a:xfrm rot="1326659">
            <a:off x="1163779" y="2806995"/>
            <a:ext cx="3300904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>
                <a:solidFill>
                  <a:srgbClr val="008000"/>
                </a:solidFill>
              </a:rPr>
              <a:t>Radiation soft, good resolution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E4F50F-F05C-DCD3-C06A-447AD4673BCB}"/>
              </a:ext>
            </a:extLst>
          </p:cNvPr>
          <p:cNvSpPr txBox="1"/>
          <p:nvPr/>
        </p:nvSpPr>
        <p:spPr>
          <a:xfrm rot="405479">
            <a:off x="1446905" y="4174499"/>
            <a:ext cx="3711272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>
                <a:solidFill>
                  <a:srgbClr val="0000FF"/>
                </a:solidFill>
              </a:rPr>
              <a:t>Radiation hard, reduced resolution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92EED0-0642-9E89-C648-59C2C5D38539}"/>
              </a:ext>
            </a:extLst>
          </p:cNvPr>
          <p:cNvSpPr txBox="1"/>
          <p:nvPr/>
        </p:nvSpPr>
        <p:spPr>
          <a:xfrm rot="932101">
            <a:off x="1980158" y="2316583"/>
            <a:ext cx="3736920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Radiation hard (?), good resolution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9657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7221"/>
    </mc:Choice>
    <mc:Fallback>
      <p:transition spd="slow" advTm="972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8|7|12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8|18.5|29.2|45.1|24.8|16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4|13.3|5.2|2.7|1|19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9|17.1|19.3|3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3.4|36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6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1.8|1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1|45.3|14.9"/>
</p:tagLst>
</file>

<file path=ppt/theme/theme1.xml><?xml version="1.0" encoding="utf-8"?>
<a:theme xmlns:a="http://schemas.openxmlformats.org/drawingml/2006/main" name="fair-gsi-folienmaster_2016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623BFC3A-B101-4EAA-AC41-778DB2E431EF}" vid="{FAE3347D-0D8E-43C1-8A06-F0E93D441C42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GSI-TemplateMDX</Template>
  <TotalTime>45899</TotalTime>
  <Words>1474</Words>
  <Application>Microsoft Office PowerPoint</Application>
  <PresentationFormat>Widescreen</PresentationFormat>
  <Paragraphs>248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Noto Sans</vt:lpstr>
      <vt:lpstr>Arial</vt:lpstr>
      <vt:lpstr>Calibri</vt:lpstr>
      <vt:lpstr>Lato Semibold</vt:lpstr>
      <vt:lpstr>Wingdings</vt:lpstr>
      <vt:lpstr>Cambria Math</vt:lpstr>
      <vt:lpstr>Symbol</vt:lpstr>
      <vt:lpstr>fair-gsi-folienmaster_2016_onering</vt:lpstr>
      <vt:lpstr>Graph</vt:lpstr>
      <vt:lpstr>Unicode Origin Graph</vt:lpstr>
      <vt:lpstr>Status of MIMOSIS</vt:lpstr>
      <vt:lpstr>PowerPoint Presentation</vt:lpstr>
      <vt:lpstr>PowerPoint Presentation</vt:lpstr>
      <vt:lpstr>MIMOSIS R&amp;D plan</vt:lpstr>
      <vt:lpstr>MIMOSIS, the sensor for the MVD (inspired by ALPIDE)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of the MVD digitgizer</dc:title>
  <dc:creator>Microsoft account</dc:creator>
  <cp:lastModifiedBy>Michael Deveaux</cp:lastModifiedBy>
  <cp:revision>47</cp:revision>
  <dcterms:created xsi:type="dcterms:W3CDTF">2023-01-26T16:31:32Z</dcterms:created>
  <dcterms:modified xsi:type="dcterms:W3CDTF">2024-11-19T13:12:47Z</dcterms:modified>
</cp:coreProperties>
</file>