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2"/>
  </p:notesMasterIdLst>
  <p:handoutMasterIdLst>
    <p:handoutMasterId r:id="rId53"/>
  </p:handoutMasterIdLst>
  <p:sldIdLst>
    <p:sldId id="332" r:id="rId5"/>
    <p:sldId id="540" r:id="rId6"/>
    <p:sldId id="1018" r:id="rId7"/>
    <p:sldId id="1019" r:id="rId8"/>
    <p:sldId id="1031" r:id="rId9"/>
    <p:sldId id="1039" r:id="rId10"/>
    <p:sldId id="644" r:id="rId11"/>
    <p:sldId id="486" r:id="rId12"/>
    <p:sldId id="1025" r:id="rId13"/>
    <p:sldId id="640" r:id="rId14"/>
    <p:sldId id="1020" r:id="rId15"/>
    <p:sldId id="1011" r:id="rId16"/>
    <p:sldId id="1012" r:id="rId17"/>
    <p:sldId id="649" r:id="rId18"/>
    <p:sldId id="1036" r:id="rId19"/>
    <p:sldId id="492" r:id="rId20"/>
    <p:sldId id="493" r:id="rId21"/>
    <p:sldId id="494" r:id="rId22"/>
    <p:sldId id="1028" r:id="rId23"/>
    <p:sldId id="1040" r:id="rId24"/>
    <p:sldId id="1029" r:id="rId25"/>
    <p:sldId id="646" r:id="rId26"/>
    <p:sldId id="643" r:id="rId27"/>
    <p:sldId id="637" r:id="rId28"/>
    <p:sldId id="647" r:id="rId29"/>
    <p:sldId id="520" r:id="rId30"/>
    <p:sldId id="527" r:id="rId31"/>
    <p:sldId id="651" r:id="rId32"/>
    <p:sldId id="638" r:id="rId33"/>
    <p:sldId id="1014" r:id="rId34"/>
    <p:sldId id="1021" r:id="rId35"/>
    <p:sldId id="1002" r:id="rId36"/>
    <p:sldId id="1009" r:id="rId37"/>
    <p:sldId id="1008" r:id="rId38"/>
    <p:sldId id="1007" r:id="rId39"/>
    <p:sldId id="533" r:id="rId40"/>
    <p:sldId id="1010" r:id="rId41"/>
    <p:sldId id="1041" r:id="rId42"/>
    <p:sldId id="635" r:id="rId43"/>
    <p:sldId id="1001" r:id="rId44"/>
    <p:sldId id="641" r:id="rId45"/>
    <p:sldId id="642" r:id="rId46"/>
    <p:sldId id="495" r:id="rId47"/>
    <p:sldId id="999" r:id="rId48"/>
    <p:sldId id="489" r:id="rId49"/>
    <p:sldId id="1035" r:id="rId50"/>
    <p:sldId id="1037" r:id="rId5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FF9933"/>
    <a:srgbClr val="FFFFFF"/>
    <a:srgbClr val="66CCFF"/>
    <a:srgbClr val="3333FF"/>
    <a:srgbClr val="F0F0F0"/>
    <a:srgbClr val="CBCCF5"/>
    <a:srgbClr val="E7E7FA"/>
    <a:srgbClr val="EBE7F9"/>
    <a:srgbClr val="D5C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19" autoAdjust="0"/>
    <p:restoredTop sz="84964" autoAdjust="0"/>
  </p:normalViewPr>
  <p:slideViewPr>
    <p:cSldViewPr showGuides="1">
      <p:cViewPr varScale="1">
        <p:scale>
          <a:sx n="108" d="100"/>
          <a:sy n="108" d="100"/>
        </p:scale>
        <p:origin x="114" y="138"/>
      </p:cViewPr>
      <p:guideLst/>
    </p:cSldViewPr>
  </p:slideViewPr>
  <p:outlineViewPr>
    <p:cViewPr>
      <p:scale>
        <a:sx n="33" d="100"/>
        <a:sy n="33" d="100"/>
      </p:scale>
      <p:origin x="0" y="-497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53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17.11.2024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17.11.2024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1022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3557343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88753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F17EE9-29C0-2141-A489-2A4BA5A34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3"/>
          <a:stretch/>
        </p:blipFill>
        <p:spPr>
          <a:xfrm>
            <a:off x="631137" y="358671"/>
            <a:ext cx="983351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0D22868-1576-071B-E02E-9CD70D5B494D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BAB254-92A5-7C1F-983C-107CA02125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30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8971-A587-4DF4-954A-C8BE440242EB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7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EC95-7497-433B-BA87-435E76D8FDF9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5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971-3F46-418A-9190-9EF8CDE24396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9C8F-6D11-4893-9B42-0B302996166D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A392-4D33-41CD-8EB8-57AA49382159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4457-5398-40BC-813D-FAB27B2C31D9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1C361-EC97-4DE1-985C-C75B7DF12D3C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1685305-BD00-4DA6-85DD-604AEE67ABC5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69CB-5F0E-4D7E-8A5D-569FBE99E378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15293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36D6-5956-40AE-B30E-0FC3BA6D9DA5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F70078A-CA75-6E51-EAF3-607D965A5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3A16A8-CDB6-176A-AF4C-BA6EAABE01B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9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BBEB-1AAC-4766-AC06-4DAF0BA21669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B85D-C3B4-4C82-B35C-1CE7C9B3144A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5810-F0D4-4683-856D-8AC8801D187B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26A4-8A3E-4B47-B5AE-1E732EA9085B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F253-3DC3-468F-A790-1F683E5F30C7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6AB69-3CBF-41AD-B106-2CE70EFBC0A8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1268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2E9C-6B85-4816-A10A-028221E9ECD2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588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76DE-26BB-4558-82E6-DCE3E061B6B2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17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9A45-546D-4494-9321-97A9CC218808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25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23F4-6065-4CFE-8988-736B51C66767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18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61A34A1-2093-78E5-BDC0-6F5FCE184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FEE30C-2586-654A-BF54-CCEAD6C813D2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9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DCCD-043C-47E3-9E3D-8BD23A297955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12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F6FE-B37C-41D6-AA57-C68BBECABA8B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31407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A51A-6C12-4431-8548-12E972E90C33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8479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505C-3502-4117-8C97-757516283692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E874-7B66-4747-9C48-6D4133CB8E7E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imation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SI_PP_Variante_1_high">
            <a:hlinkClick r:id="" action="ppaction://media"/>
            <a:extLst>
              <a:ext uri="{FF2B5EF4-FFF2-40B4-BE49-F238E27FC236}">
                <a16:creationId xmlns:a16="http://schemas.microsoft.com/office/drawing/2014/main" id="{EB736B3F-EC7A-D97F-CC53-2A27244A6A6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122363"/>
            <a:ext cx="8045451" cy="2331485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1"/>
              <a:t>Author</a:t>
            </a:r>
            <a:endParaRPr lang="en-GB" noProof="0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3A16A8-CDB6-176A-AF4C-BA6EAABE01B5}"/>
              </a:ext>
            </a:extLst>
          </p:cNvPr>
          <p:cNvPicPr>
            <a:picLocks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7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593408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6677" marR="0" indent="-236677" algn="l" defTabSz="121718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300">
                <a:latin typeface="+mn-lt"/>
              </a:defRPr>
            </a:lvl1pPr>
            <a:lvl2pPr marL="473351" marR="0" indent="-236677" algn="l" defTabSz="121718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300">
                <a:latin typeface="+mn-lt"/>
              </a:defRPr>
            </a:lvl2pPr>
            <a:lvl3pPr marL="718481" marR="0" indent="-245130" algn="l" defTabSz="121718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300">
                <a:latin typeface="+mn-lt"/>
              </a:defRPr>
            </a:lvl3pPr>
            <a:lvl4pPr marL="955156" marR="0" indent="-236677" algn="l" defTabSz="121718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300">
                <a:latin typeface="+mn-lt"/>
              </a:defRPr>
            </a:lvl4pPr>
            <a:lvl5pPr marL="1191831" marR="0" indent="-236677" algn="l" defTabSz="121718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300">
                <a:latin typeface="+mn-lt"/>
              </a:defRPr>
            </a:lvl5pPr>
            <a:lvl6pPr marL="1430621" indent="-23879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3635" indent="-243016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2423" indent="-238791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49100" indent="-23667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769615" y="288001"/>
            <a:ext cx="8944034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09022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8630E5-6617-6EC8-B1AA-7FE318E4A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830975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9CEAA5-5F9D-F7C3-AF88-8662AFFE9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998C08-46AF-EBED-4A96-23C91C0A4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37C6E0-D112-01A6-5C12-D3A0AB6D6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EE1FBB-2F23-46AB-8C8A-727BFFE8D84F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B5A2EC-E8AA-43F6-90A9-9FEE2A2A689B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58E828-3DC9-480E-8F6B-112C71B9B864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0" r:id="rId2"/>
    <p:sldLayoutId id="2147483718" r:id="rId3"/>
    <p:sldLayoutId id="2147483726" r:id="rId4"/>
    <p:sldLayoutId id="2147483738" r:id="rId5"/>
    <p:sldLayoutId id="2147483739" r:id="rId6"/>
    <p:sldLayoutId id="2147483740" r:id="rId7"/>
    <p:sldLayoutId id="2147483694" r:id="rId8"/>
    <p:sldLayoutId id="2147483737" r:id="rId9"/>
    <p:sldLayoutId id="2147483692" r:id="rId10"/>
    <p:sldLayoutId id="2147483693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5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95" r:id="rId25"/>
    <p:sldLayoutId id="2147483677" r:id="rId26"/>
    <p:sldLayoutId id="2147483679" r:id="rId27"/>
    <p:sldLayoutId id="2147483678" r:id="rId28"/>
    <p:sldLayoutId id="2147483680" r:id="rId29"/>
    <p:sldLayoutId id="2147483681" r:id="rId30"/>
    <p:sldLayoutId id="2147483682" r:id="rId31"/>
    <p:sldLayoutId id="2147483683" r:id="rId32"/>
    <p:sldLayoutId id="2147483663" r:id="rId33"/>
    <p:sldLayoutId id="2147483664" r:id="rId34"/>
    <p:sldLayoutId id="2147483741" r:id="rId35"/>
    <p:sldLayoutId id="2147483743" r:id="rId36"/>
    <p:sldLayoutId id="2147483744" r:id="rId37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39853F-959A-48E6-ACE2-F62A38A8E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5841268"/>
            <a:ext cx="11017299" cy="288032"/>
          </a:xfrm>
        </p:spPr>
        <p:txBody>
          <a:bodyPr/>
          <a:lstStyle/>
          <a:p>
            <a:r>
              <a:rPr lang="en-GB" b="1" dirty="0"/>
              <a:t>Roberto Dinapoli,</a:t>
            </a:r>
            <a:r>
              <a:rPr lang="en-GB" b="1" noProof="0" dirty="0"/>
              <a:t> </a:t>
            </a:r>
            <a:r>
              <a:rPr lang="en-GB" noProof="0" dirty="0"/>
              <a:t>Aldo </a:t>
            </a:r>
            <a:r>
              <a:rPr lang="en-GB" noProof="0" dirty="0" err="1"/>
              <a:t>Mozzanica</a:t>
            </a:r>
            <a:r>
              <a:rPr lang="en-GB" noProof="0" dirty="0"/>
              <a:t>, Anna Bergamaschi, Bernd Schmitt, Carlos Lopez Cuenca, Christian </a:t>
            </a:r>
            <a:r>
              <a:rPr lang="en-GB" noProof="0" dirty="0" err="1"/>
              <a:t>Rueder,Davide</a:t>
            </a:r>
            <a:r>
              <a:rPr lang="en-GB" noProof="0" dirty="0"/>
              <a:t> Mezza</a:t>
            </a:r>
            <a:r>
              <a:rPr lang="en-GB" dirty="0"/>
              <a:t>,</a:t>
            </a:r>
            <a:r>
              <a:rPr lang="en-GB" sz="1600" dirty="0"/>
              <a:t> Dhanya Thattil,</a:t>
            </a:r>
            <a:r>
              <a:rPr lang="en-GB" noProof="0" dirty="0"/>
              <a:t> Dominic Greiffenberg, Erik </a:t>
            </a:r>
            <a:r>
              <a:rPr lang="en-GB" noProof="0" dirty="0" err="1"/>
              <a:t>Fröjdh</a:t>
            </a:r>
            <a:r>
              <a:rPr lang="en-GB" noProof="0" dirty="0"/>
              <a:t>, Filippo Baruffaldi, Jiaguo Zhang, </a:t>
            </a:r>
            <a:r>
              <a:rPr lang="en-GB" dirty="0"/>
              <a:t>J</a:t>
            </a:r>
            <a:r>
              <a:rPr lang="en-GB" noProof="0" dirty="0" err="1"/>
              <a:t>onathan</a:t>
            </a:r>
            <a:r>
              <a:rPr lang="en-GB" noProof="0" dirty="0"/>
              <a:t> Mulvey, Julian Heymes, Khalil Daniel </a:t>
            </a:r>
            <a:r>
              <a:rPr lang="en-GB" noProof="0" dirty="0" err="1"/>
              <a:t>Ferjaoui</a:t>
            </a:r>
            <a:r>
              <a:rPr lang="en-GB" noProof="0" dirty="0"/>
              <a:t>, Kirsty Paton, Konstantinos Moustakas, Mar Carulla Areste</a:t>
            </a:r>
            <a:r>
              <a:rPr lang="en-GB" dirty="0"/>
              <a:t>, Martin Brückner,</a:t>
            </a:r>
            <a:r>
              <a:rPr lang="en-GB" sz="1600" dirty="0"/>
              <a:t> Martin Mueller,</a:t>
            </a:r>
            <a:r>
              <a:rPr lang="en-GB" dirty="0"/>
              <a:t> Partick Sieberer, </a:t>
            </a:r>
            <a:r>
              <a:rPr lang="en-GB" sz="1600" dirty="0" err="1"/>
              <a:t>Saverio</a:t>
            </a:r>
            <a:r>
              <a:rPr lang="en-GB" sz="1600" dirty="0"/>
              <a:t> </a:t>
            </a:r>
            <a:r>
              <a:rPr lang="en-GB" sz="1600" dirty="0" err="1"/>
              <a:t>Silletta</a:t>
            </a:r>
            <a:r>
              <a:rPr lang="en-GB" sz="1600" dirty="0"/>
              <a:t>, </a:t>
            </a:r>
            <a:r>
              <a:rPr lang="en-GB" sz="1600" dirty="0" err="1"/>
              <a:t>Shuqui</a:t>
            </a:r>
            <a:r>
              <a:rPr lang="en-GB" sz="1600" dirty="0"/>
              <a:t> Li, Simon Ebner, Thomas King, Vadym </a:t>
            </a:r>
            <a:r>
              <a:rPr lang="en-GB" sz="1600" dirty="0" err="1"/>
              <a:t>Kedych</a:t>
            </a:r>
            <a:r>
              <a:rPr lang="en-GB" sz="1600" dirty="0"/>
              <a:t>,</a:t>
            </a:r>
            <a:r>
              <a:rPr lang="en-GB" dirty="0"/>
              <a:t> Viktoria Hinger, </a:t>
            </a:r>
            <a:r>
              <a:rPr lang="en-GB" sz="1600" dirty="0" err="1"/>
              <a:t>Viveka</a:t>
            </a:r>
            <a:r>
              <a:rPr lang="en-GB" sz="1600" dirty="0"/>
              <a:t> Gautam, </a:t>
            </a:r>
            <a:r>
              <a:rPr lang="en-GB" dirty="0"/>
              <a:t>Xiangyu Xie.</a:t>
            </a:r>
            <a:endParaRPr lang="en-GB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4E10A4B-A01C-C271-87F1-8054278DB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6129300"/>
            <a:ext cx="7272883" cy="252028"/>
          </a:xfrm>
        </p:spPr>
        <p:txBody>
          <a:bodyPr/>
          <a:lstStyle/>
          <a:p>
            <a:r>
              <a:rPr lang="en-GB" noProof="0" dirty="0"/>
              <a:t>11</a:t>
            </a:r>
            <a:r>
              <a:rPr lang="en-GB" baseline="30000" noProof="0" dirty="0"/>
              <a:t>th</a:t>
            </a:r>
            <a:r>
              <a:rPr lang="en-GB" noProof="0" dirty="0"/>
              <a:t> PIXEL conference</a:t>
            </a:r>
            <a:r>
              <a:rPr lang="en-GB" dirty="0"/>
              <a:t>, Strasbourg France</a:t>
            </a:r>
            <a:r>
              <a:rPr lang="en-GB" noProof="0" dirty="0"/>
              <a:t>, 18-22 November 2024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DB4E9B6-FF95-8204-2705-0CE7C2929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122363"/>
            <a:ext cx="9865171" cy="2331485"/>
          </a:xfrm>
        </p:spPr>
        <p:txBody>
          <a:bodyPr/>
          <a:lstStyle/>
          <a:p>
            <a:r>
              <a:rPr lang="en-US" sz="3600" b="1" dirty="0">
                <a:effectLst/>
                <a:ea typeface="Calibri" panose="020F0502020204030204" pitchFamily="34" charset="0"/>
              </a:rPr>
              <a:t>Matterhorn, a high flux, single photon counting detector for 4</a:t>
            </a:r>
            <a:r>
              <a:rPr lang="en-US" sz="3600" b="1" baseline="30000" dirty="0">
                <a:effectLst/>
                <a:ea typeface="Calibri" panose="020F0502020204030204" pitchFamily="34" charset="0"/>
              </a:rPr>
              <a:t>th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generation synchrotrons</a:t>
            </a:r>
            <a:endParaRPr lang="en-GB" sz="3600" noProof="0" dirty="0"/>
          </a:p>
        </p:txBody>
      </p:sp>
    </p:spTree>
    <p:extLst>
      <p:ext uri="{BB962C8B-B14F-4D97-AF65-F5344CB8AC3E}">
        <p14:creationId xmlns:p14="http://schemas.microsoft.com/office/powerpoint/2010/main" val="41202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753C331-5019-1C9F-C435-B244D55D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ABA0-1A2C-4945-AAEB-AD809F5C14E4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E81C336-576F-7B62-33AF-F007E423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1B3EFA8-5B2C-DD2E-0369-75E74FB5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10</a:t>
            </a:fld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25E6D173-411B-57AC-9F31-642A8BBC2CD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8121650" y="1806575"/>
                <a:ext cx="4070350" cy="2605088"/>
              </a:xfrm>
            </p:spPr>
            <p:txBody>
              <a:bodyPr/>
              <a:lstStyle/>
              <a:p>
                <a:r>
                  <a:rPr lang="en-US" b="0" dirty="0"/>
                  <a:t>Paralyzable counter: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CH" dirty="0"/>
              </a:p>
              <a:p>
                <a:r>
                  <a:rPr lang="en-CH" dirty="0"/>
                  <a:t>Probablility of two and three events </a:t>
                </a:r>
                <a:br>
                  <a:rPr lang="en-CH" dirty="0"/>
                </a:br>
                <a:r>
                  <a:rPr lang="en-CH" dirty="0"/>
                  <a:t>pile-up:</a:t>
                </a:r>
              </a:p>
              <a:p>
                <a:pPr lvl="2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(1−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H" dirty="0"/>
              </a:p>
              <a:p>
                <a:pPr lvl="2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(1−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H" dirty="0"/>
              </a:p>
              <a:p>
                <a:pPr lvl="2">
                  <a:buFont typeface="Wingdings" pitchFamily="2" charset="2"/>
                  <a:buChar char="§"/>
                </a:pPr>
                <a:endParaRPr lang="en-CH" dirty="0"/>
              </a:p>
              <a:p>
                <a:pPr marL="279400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CH" dirty="0"/>
                  <a:t> </a:t>
                </a:r>
              </a:p>
            </p:txBody>
          </p:sp>
        </mc:Choice>
        <mc:Fallback xmlns="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25E6D173-411B-57AC-9F31-642A8BBC2C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8121650" y="1806575"/>
                <a:ext cx="4070350" cy="2605088"/>
              </a:xfrm>
              <a:blipFill>
                <a:blip r:embed="rId2"/>
                <a:stretch>
                  <a:fillRect l="-3727" t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C496BA1-6F14-9AF2-624A-260C476E238E}"/>
              </a:ext>
            </a:extLst>
          </p:cNvPr>
          <p:cNvGrpSpPr/>
          <p:nvPr/>
        </p:nvGrpSpPr>
        <p:grpSpPr>
          <a:xfrm>
            <a:off x="53979" y="1395818"/>
            <a:ext cx="7796145" cy="4308067"/>
            <a:chOff x="53979" y="1393803"/>
            <a:chExt cx="6796575" cy="3755715"/>
          </a:xfrm>
        </p:grpSpPr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D0CD1DCE-0B9D-ECA1-239A-FDC0D5CFF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53979" y="1710467"/>
              <a:ext cx="6559861" cy="3439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6A1CA7-2EE3-E765-D2C2-ED3F3E535A25}"/>
                </a:ext>
              </a:extLst>
            </p:cNvPr>
            <p:cNvSpPr txBox="1"/>
            <p:nvPr/>
          </p:nvSpPr>
          <p:spPr>
            <a:xfrm>
              <a:off x="5603095" y="1393803"/>
              <a:ext cx="1247459" cy="633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</a:rPr>
                <a:t>Th as fraction of photon energy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769A773-5CA7-3454-2470-F273BC5E7D10}"/>
              </a:ext>
            </a:extLst>
          </p:cNvPr>
          <p:cNvSpPr txBox="1"/>
          <p:nvPr/>
        </p:nvSpPr>
        <p:spPr>
          <a:xfrm>
            <a:off x="8125146" y="5243466"/>
            <a:ext cx="3709929" cy="12961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200" dirty="0">
                <a:solidFill>
                  <a:srgbClr val="000000"/>
                </a:solidFill>
                <a:latin typeface="+mn-lt"/>
              </a:rPr>
              <a:t>[1] Glenn F. Knoll, </a:t>
            </a:r>
            <a:r>
              <a:rPr lang="en-CH" sz="1200" i="1" dirty="0">
                <a:solidFill>
                  <a:srgbClr val="000000"/>
                </a:solidFill>
                <a:latin typeface="+mn-lt"/>
              </a:rPr>
              <a:t>Radiation Detector and Measurement</a:t>
            </a:r>
            <a:br>
              <a:rPr lang="en-CH" sz="1200" i="1" dirty="0">
                <a:solidFill>
                  <a:srgbClr val="000000"/>
                </a:solidFill>
                <a:latin typeface="+mn-lt"/>
              </a:rPr>
            </a:br>
            <a:r>
              <a:rPr lang="en-CH" sz="12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CH" sz="1200" dirty="0">
                <a:solidFill>
                  <a:srgbClr val="000000"/>
                </a:solidFill>
                <a:latin typeface="+mn-lt"/>
              </a:rPr>
              <a:t>4th Edition, Wiley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200" dirty="0">
                <a:latin typeface="+mn-lt"/>
              </a:rPr>
              <a:t>[2] M. Andrae </a:t>
            </a:r>
            <a:r>
              <a:rPr lang="en-GB" sz="1200" dirty="0">
                <a:effectLst/>
                <a:latin typeface="+mn-lt"/>
              </a:rPr>
              <a:t>The MYTHEN III Detector System - A single photon counting microstrip detector for powder diffraction experiments ETHZ Doctoral Thesis</a:t>
            </a:r>
            <a:endParaRPr lang="en-GB" sz="1200" dirty="0">
              <a:latin typeface="+mn-lt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7CF2B06B-02F2-3030-A9FB-E1512611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sz="2800" dirty="0"/>
              <a:t>Pile-up counting with multiple thresholds</a:t>
            </a:r>
            <a:endParaRPr lang="en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06A48B-10F5-2683-5E7A-AAA9750FEA0B}"/>
              </a:ext>
            </a:extLst>
          </p:cNvPr>
          <p:cNvSpPr txBox="1"/>
          <p:nvPr/>
        </p:nvSpPr>
        <p:spPr>
          <a:xfrm>
            <a:off x="642504" y="4231643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FFC000"/>
                </a:solidFill>
                <a:latin typeface="Calibri"/>
              </a:rPr>
              <a:t>Counter 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86B0ED-3197-FA5F-B186-F2BE95ABA9CE}"/>
              </a:ext>
            </a:extLst>
          </p:cNvPr>
          <p:cNvSpPr txBox="1"/>
          <p:nvPr/>
        </p:nvSpPr>
        <p:spPr>
          <a:xfrm>
            <a:off x="671890" y="3002790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B050"/>
                </a:solidFill>
                <a:latin typeface="Calibri"/>
              </a:rPr>
              <a:t>Counter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7E46C7-80F2-955B-9400-ADDE5A545AEA}"/>
              </a:ext>
            </a:extLst>
          </p:cNvPr>
          <p:cNvSpPr txBox="1"/>
          <p:nvPr/>
        </p:nvSpPr>
        <p:spPr>
          <a:xfrm>
            <a:off x="695400" y="2420888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FF0000"/>
                </a:solidFill>
                <a:latin typeface="Calibri"/>
              </a:rPr>
              <a:t>Counter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016FE-EED1-2957-E9AF-5FC33751015E}"/>
              </a:ext>
            </a:extLst>
          </p:cNvPr>
          <p:cNvSpPr txBox="1"/>
          <p:nvPr/>
        </p:nvSpPr>
        <p:spPr>
          <a:xfrm>
            <a:off x="6958277" y="4221088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FFC000"/>
                </a:solidFill>
                <a:latin typeface="Calibri"/>
              </a:rPr>
              <a:t>50%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877C47-F2B6-091E-1FF2-5F70CF05A132}"/>
              </a:ext>
            </a:extLst>
          </p:cNvPr>
          <p:cNvSpPr txBox="1"/>
          <p:nvPr/>
        </p:nvSpPr>
        <p:spPr>
          <a:xfrm>
            <a:off x="6822513" y="3061086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B050"/>
                </a:solidFill>
                <a:latin typeface="Calibri"/>
              </a:rPr>
              <a:t>130%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499679-CAE0-968E-4EBB-888C8B169B3F}"/>
              </a:ext>
            </a:extLst>
          </p:cNvPr>
          <p:cNvSpPr txBox="1"/>
          <p:nvPr/>
        </p:nvSpPr>
        <p:spPr>
          <a:xfrm>
            <a:off x="6822513" y="2455617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FF0000"/>
                </a:solidFill>
                <a:latin typeface="Calibri"/>
              </a:rPr>
              <a:t>170%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2198A34-E4EB-9E17-516F-7D0093ECA300}"/>
              </a:ext>
            </a:extLst>
          </p:cNvPr>
          <p:cNvCxnSpPr>
            <a:cxnSpLocks/>
          </p:cNvCxnSpPr>
          <p:nvPr/>
        </p:nvCxnSpPr>
        <p:spPr>
          <a:xfrm>
            <a:off x="6822513" y="3789040"/>
            <a:ext cx="5696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09818B7-783B-A5E6-7BB1-E9915D1565D2}"/>
              </a:ext>
            </a:extLst>
          </p:cNvPr>
          <p:cNvSpPr txBox="1"/>
          <p:nvPr/>
        </p:nvSpPr>
        <p:spPr>
          <a:xfrm>
            <a:off x="6839330" y="3523883"/>
            <a:ext cx="151216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</a:rPr>
              <a:t>100%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564199-566C-3F8A-E4CF-0FB21C1BA1F3}"/>
              </a:ext>
            </a:extLst>
          </p:cNvPr>
          <p:cNvSpPr txBox="1"/>
          <p:nvPr/>
        </p:nvSpPr>
        <p:spPr>
          <a:xfrm>
            <a:off x="479376" y="5759344"/>
            <a:ext cx="604229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</a:rPr>
              <a:t>100%: </a:t>
            </a:r>
            <a:r>
              <a:rPr lang="en-US" sz="2000" dirty="0"/>
              <a:t>Energy of the monochromatic incoming photons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889663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F9B6858-ECAC-3800-24DB-01B5B9CA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387772" y="1025028"/>
            <a:ext cx="6912768" cy="533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9C07B4-7BFF-E952-086D-20FBE0547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11305331" cy="810444"/>
          </a:xfrm>
        </p:spPr>
        <p:txBody>
          <a:bodyPr/>
          <a:lstStyle/>
          <a:p>
            <a:r>
              <a:rPr lang="en-US" dirty="0"/>
              <a:t>Multi-thresholding </a:t>
            </a:r>
            <a:r>
              <a:rPr lang="en-US" sz="2400" dirty="0"/>
              <a:t>: p</a:t>
            </a:r>
            <a:r>
              <a:rPr lang="en-CH" dirty="0"/>
              <a:t>roof of concept with Mythen3</a:t>
            </a:r>
            <a:r>
              <a:rPr lang="en-US" dirty="0"/>
              <a:t>.02</a:t>
            </a:r>
            <a:r>
              <a:rPr lang="en-CH" dirty="0"/>
              <a:t> (1D)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EA7585B2-9F73-057C-9B85-80510FA7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AB00-F5DD-478F-B512-38F3CAB33569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7590D80-7BE6-0FA3-C33F-FCB79769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9E04A22-DB7C-E9E5-1AC6-A5117457B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37987-E803-46F6-C567-9528452BB27C}"/>
              </a:ext>
            </a:extLst>
          </p:cNvPr>
          <p:cNvSpPr txBox="1"/>
          <p:nvPr/>
        </p:nvSpPr>
        <p:spPr>
          <a:xfrm>
            <a:off x="8531687" y="2620720"/>
            <a:ext cx="2688299" cy="24412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b="1" dirty="0">
                <a:solidFill>
                  <a:srgbClr val="000000"/>
                </a:solidFill>
              </a:rPr>
              <a:t>Settings: standard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</a:rPr>
              <a:t>Energy: 15 keV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</a:rPr>
              <a:t>90% efficiency at: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  <a:latin typeface="Calibri"/>
              </a:rPr>
              <a:t>Single counter </a:t>
            </a:r>
            <a:r>
              <a:rPr lang="en-CH" sz="2000" dirty="0">
                <a:solidFill>
                  <a:srgbClr val="000000"/>
                </a:solidFill>
              </a:rPr>
              <a:t>: 1.03Mcps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0DCD8-443E-858D-EFAA-C68811BFB0A5}"/>
              </a:ext>
            </a:extLst>
          </p:cNvPr>
          <p:cNvSpPr txBox="1"/>
          <p:nvPr/>
        </p:nvSpPr>
        <p:spPr>
          <a:xfrm>
            <a:off x="3791744" y="934851"/>
            <a:ext cx="220413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MS Beamline @ SLS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1EECB9-49BF-1648-4C8F-43711D8C8957}"/>
                  </a:ext>
                </a:extLst>
              </p:cNvPr>
              <p:cNvSpPr txBox="1"/>
              <p:nvPr/>
            </p:nvSpPr>
            <p:spPr>
              <a:xfrm>
                <a:off x="5995874" y="3429000"/>
                <a:ext cx="24043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de-CH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1EECB9-49BF-1648-4C8F-43711D8C8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874" y="3429000"/>
                <a:ext cx="240438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FA7F1090-02EA-19D6-A7D7-BA7293F5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16928"/>
          <a:stretch>
            <a:fillRect/>
          </a:stretch>
        </p:blipFill>
        <p:spPr bwMode="auto">
          <a:xfrm>
            <a:off x="8526161" y="726991"/>
            <a:ext cx="2466383" cy="189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1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C07B4-7BFF-E952-086D-20FBE0547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11305331" cy="810444"/>
          </a:xfrm>
        </p:spPr>
        <p:txBody>
          <a:bodyPr/>
          <a:lstStyle/>
          <a:p>
            <a:r>
              <a:rPr lang="en-US" dirty="0"/>
              <a:t>Multi-thresholding </a:t>
            </a:r>
            <a:r>
              <a:rPr lang="en-US" sz="2400" dirty="0"/>
              <a:t>: p</a:t>
            </a:r>
            <a:r>
              <a:rPr lang="en-CH" dirty="0"/>
              <a:t>roof of concept with Mythen3</a:t>
            </a:r>
            <a:r>
              <a:rPr lang="en-US" dirty="0"/>
              <a:t>.02</a:t>
            </a:r>
            <a:r>
              <a:rPr lang="en-CH" dirty="0"/>
              <a:t> (1D)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EA7585B2-9F73-057C-9B85-80510FA7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15FE1-AF67-47C4-83F8-97F87F27DD82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7590D80-7BE6-0FA3-C33F-FCB79769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9E04A22-DB7C-E9E5-1AC6-A5117457B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12</a:t>
            </a:fld>
            <a:endParaRPr lang="en-GB" noProof="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2919A34-F292-4C61-3520-4558C9B6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389029" y="1021504"/>
            <a:ext cx="6938337" cy="53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37987-E803-46F6-C567-9528452BB27C}"/>
              </a:ext>
            </a:extLst>
          </p:cNvPr>
          <p:cNvSpPr txBox="1"/>
          <p:nvPr/>
        </p:nvSpPr>
        <p:spPr>
          <a:xfrm>
            <a:off x="8531687" y="2620720"/>
            <a:ext cx="2688299" cy="24412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b="1" dirty="0">
                <a:solidFill>
                  <a:srgbClr val="000000"/>
                </a:solidFill>
              </a:rPr>
              <a:t>Settings: standard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</a:rPr>
              <a:t>Energy: 15 keV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</a:rPr>
              <a:t>90% efficiency at: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  <a:latin typeface="Calibri"/>
              </a:rPr>
              <a:t>Single counter </a:t>
            </a:r>
            <a:r>
              <a:rPr lang="en-CH" sz="2000" dirty="0">
                <a:solidFill>
                  <a:srgbClr val="000000"/>
                </a:solidFill>
              </a:rPr>
              <a:t>: 1.03Mcps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  <a:latin typeface="Calibri"/>
              </a:rPr>
              <a:t>Three counters </a:t>
            </a:r>
            <a:r>
              <a:rPr lang="en-CH" sz="2000" dirty="0">
                <a:solidFill>
                  <a:srgbClr val="000000"/>
                </a:solidFill>
              </a:rPr>
              <a:t>: 6 Mcps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</a:rPr>
              <a:t>Noise: </a:t>
            </a:r>
            <a:r>
              <a:rPr lang="en-CH" sz="2000" dirty="0">
                <a:solidFill>
                  <a:srgbClr val="000000"/>
                </a:solidFill>
                <a:latin typeface="Calibri"/>
              </a:rPr>
              <a:t>175e- RMS</a:t>
            </a:r>
            <a:endParaRPr lang="en-CH" sz="20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0DCD8-443E-858D-EFAA-C68811BFB0A5}"/>
              </a:ext>
            </a:extLst>
          </p:cNvPr>
          <p:cNvSpPr txBox="1"/>
          <p:nvPr/>
        </p:nvSpPr>
        <p:spPr>
          <a:xfrm>
            <a:off x="3791744" y="934851"/>
            <a:ext cx="220413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MS Beamline @ SLS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05FC22-8CA0-F8CD-3DC7-CD00BEEC91AF}"/>
                  </a:ext>
                </a:extLst>
              </p:cNvPr>
              <p:cNvSpPr txBox="1"/>
              <p:nvPr/>
            </p:nvSpPr>
            <p:spPr>
              <a:xfrm>
                <a:off x="5122476" y="5262059"/>
                <a:ext cx="5618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H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05FC22-8CA0-F8CD-3DC7-CD00BEEC9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476" y="5262059"/>
                <a:ext cx="5618786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EA9C40-2FC6-840B-1AB0-BBA89C196320}"/>
                  </a:ext>
                </a:extLst>
              </p:cNvPr>
              <p:cNvSpPr txBox="1"/>
              <p:nvPr/>
            </p:nvSpPr>
            <p:spPr>
              <a:xfrm>
                <a:off x="4895278" y="4475224"/>
                <a:ext cx="45593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(1−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sz="24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CH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EA9C40-2FC6-840B-1AB0-BBA89C196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278" y="4475224"/>
                <a:ext cx="4559312" cy="461665"/>
              </a:xfrm>
              <a:prstGeom prst="rect">
                <a:avLst/>
              </a:prstGeom>
              <a:blipFill>
                <a:blip r:embed="rId6"/>
                <a:stretch>
                  <a:fillRect l="-401" b="-1710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7E58F9-75F9-961F-26EE-3BA19F3CEC58}"/>
                  </a:ext>
                </a:extLst>
              </p:cNvPr>
              <p:cNvSpPr txBox="1"/>
              <p:nvPr/>
            </p:nvSpPr>
            <p:spPr>
              <a:xfrm>
                <a:off x="6099425" y="3699950"/>
                <a:ext cx="262284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de-CH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7E58F9-75F9-961F-26EE-3BA19F3CE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425" y="3699950"/>
                <a:ext cx="262284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ADAE81-D7D6-EADC-592A-4E125FC82831}"/>
                  </a:ext>
                </a:extLst>
              </p:cNvPr>
              <p:cNvSpPr txBox="1"/>
              <p:nvPr/>
            </p:nvSpPr>
            <p:spPr>
              <a:xfrm>
                <a:off x="5995874" y="3151688"/>
                <a:ext cx="40429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CH" sz="24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endParaRPr lang="de-CH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ADAE81-D7D6-EADC-592A-4E125FC82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874" y="3151688"/>
                <a:ext cx="404292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00B1934D-3DEF-ABA5-0442-FFB8E153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16928"/>
          <a:stretch>
            <a:fillRect/>
          </a:stretch>
        </p:blipFill>
        <p:spPr bwMode="auto">
          <a:xfrm>
            <a:off x="8526161" y="726991"/>
            <a:ext cx="2466383" cy="189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024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C07B4-7BFF-E952-086D-20FBE0547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11305331" cy="810444"/>
          </a:xfrm>
        </p:spPr>
        <p:txBody>
          <a:bodyPr/>
          <a:lstStyle/>
          <a:p>
            <a:r>
              <a:rPr lang="en-US" dirty="0"/>
              <a:t>Multi-thresholding </a:t>
            </a:r>
            <a:r>
              <a:rPr lang="en-US" sz="2400" dirty="0"/>
              <a:t>: p</a:t>
            </a:r>
            <a:r>
              <a:rPr lang="en-CH" dirty="0"/>
              <a:t>roof of concept with Mythen3</a:t>
            </a:r>
            <a:r>
              <a:rPr lang="en-US" dirty="0"/>
              <a:t>.02</a:t>
            </a:r>
            <a:r>
              <a:rPr lang="en-CH" dirty="0"/>
              <a:t> (1D)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EA7585B2-9F73-057C-9B85-80510FA7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1436-B843-49F2-8271-FC6210581CAD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7590D80-7BE6-0FA3-C33F-FCB79769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9E04A22-DB7C-E9E5-1AC6-A5117457B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13</a:t>
            </a:fld>
            <a:endParaRPr lang="en-GB" noProof="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2919A34-F292-4C61-3520-4558C9B6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389029" y="1021504"/>
            <a:ext cx="6938337" cy="53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37987-E803-46F6-C567-9528452BB27C}"/>
              </a:ext>
            </a:extLst>
          </p:cNvPr>
          <p:cNvSpPr txBox="1"/>
          <p:nvPr/>
        </p:nvSpPr>
        <p:spPr>
          <a:xfrm>
            <a:off x="8531687" y="2620720"/>
            <a:ext cx="2688299" cy="24412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b="1" dirty="0">
                <a:solidFill>
                  <a:srgbClr val="000000"/>
                </a:solidFill>
              </a:rPr>
              <a:t>Settings: standard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</a:rPr>
              <a:t>Energy: 15 keV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</a:rPr>
              <a:t>90% efficiency at: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  <a:latin typeface="Calibri"/>
              </a:rPr>
              <a:t>Single counter </a:t>
            </a:r>
            <a:r>
              <a:rPr lang="en-CH" sz="2000" dirty="0">
                <a:solidFill>
                  <a:srgbClr val="000000"/>
                </a:solidFill>
              </a:rPr>
              <a:t>: 1.03Mcps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2000" dirty="0">
                <a:solidFill>
                  <a:srgbClr val="000000"/>
                </a:solidFill>
                <a:latin typeface="Calibri"/>
              </a:rPr>
              <a:t>Three counters </a:t>
            </a:r>
            <a:r>
              <a:rPr lang="en-CH" sz="2000" dirty="0">
                <a:solidFill>
                  <a:srgbClr val="000000"/>
                </a:solidFill>
              </a:rPr>
              <a:t>: 6 Mcps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</a:rPr>
              <a:t>Noise: </a:t>
            </a:r>
            <a:r>
              <a:rPr lang="en-CH" sz="2000" dirty="0">
                <a:solidFill>
                  <a:srgbClr val="000000"/>
                </a:solidFill>
                <a:latin typeface="Calibri"/>
              </a:rPr>
              <a:t>175e- RMS</a:t>
            </a:r>
            <a:endParaRPr lang="en-CH" sz="20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0DCD8-443E-858D-EFAA-C68811BFB0A5}"/>
              </a:ext>
            </a:extLst>
          </p:cNvPr>
          <p:cNvSpPr txBox="1"/>
          <p:nvPr/>
        </p:nvSpPr>
        <p:spPr>
          <a:xfrm>
            <a:off x="3791744" y="934851"/>
            <a:ext cx="220413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MS Beamline @ SLS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C7EAF-679B-5383-101A-470907B52ABE}"/>
              </a:ext>
            </a:extLst>
          </p:cNvPr>
          <p:cNvSpPr txBox="1"/>
          <p:nvPr/>
        </p:nvSpPr>
        <p:spPr>
          <a:xfrm>
            <a:off x="8471806" y="5029654"/>
            <a:ext cx="2748180" cy="132273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lIns="72000" tIns="72000" rIns="72000" bIns="7200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800" b="1" dirty="0">
                <a:solidFill>
                  <a:srgbClr val="000000"/>
                </a:solidFill>
                <a:latin typeface="Calibri"/>
              </a:rPr>
              <a:t>Settings: Fast [1]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800" dirty="0">
                <a:solidFill>
                  <a:srgbClr val="000000"/>
                </a:solidFill>
                <a:latin typeface="Calibri"/>
              </a:rPr>
              <a:t>Single counter 3.52 M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cps</a:t>
            </a:r>
            <a:endParaRPr lang="en-CH" sz="1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CH" sz="1800" dirty="0">
                <a:solidFill>
                  <a:srgbClr val="000000"/>
                </a:solidFill>
                <a:latin typeface="Calibri"/>
              </a:rPr>
              <a:t>Three counters 20.87 M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cps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Noise:~250e-</a:t>
            </a:r>
            <a:endParaRPr lang="en-CH" sz="1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F6581-1C37-CC7A-293C-E8C4D29195F5}"/>
              </a:ext>
            </a:extLst>
          </p:cNvPr>
          <p:cNvSpPr txBox="1"/>
          <p:nvPr/>
        </p:nvSpPr>
        <p:spPr>
          <a:xfrm>
            <a:off x="3431704" y="6400951"/>
            <a:ext cx="4816756" cy="1476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50" dirty="0">
                <a:effectLst/>
                <a:latin typeface="+mn-lt"/>
              </a:rPr>
              <a:t>[1] M </a:t>
            </a:r>
            <a:r>
              <a:rPr lang="en-GB" sz="1050" dirty="0" err="1">
                <a:effectLst/>
                <a:latin typeface="+mn-lt"/>
              </a:rPr>
              <a:t>Andrä</a:t>
            </a:r>
            <a:r>
              <a:rPr lang="en-GB" sz="1050" dirty="0">
                <a:effectLst/>
                <a:latin typeface="+mn-lt"/>
              </a:rPr>
              <a:t> The MYTHEN III Detector System - A single photon-counting microstrip detector for powder diffraction experiments ETHZ PhD Thesis 2021 </a:t>
            </a:r>
            <a:endParaRPr lang="en-GB" sz="10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FA198-6CC6-632D-4262-14A61E8F0085}"/>
              </a:ext>
            </a:extLst>
          </p:cNvPr>
          <p:cNvSpPr txBox="1"/>
          <p:nvPr/>
        </p:nvSpPr>
        <p:spPr>
          <a:xfrm>
            <a:off x="11368819" y="3933056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x6</a:t>
            </a:r>
            <a:endParaRPr lang="de-CH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361EC-A2C7-9889-A4C9-132F7E44343D}"/>
              </a:ext>
            </a:extLst>
          </p:cNvPr>
          <p:cNvSpPr txBox="1"/>
          <p:nvPr/>
        </p:nvSpPr>
        <p:spPr>
          <a:xfrm>
            <a:off x="11352406" y="5439256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x6</a:t>
            </a:r>
            <a:endParaRPr lang="de-CH" sz="4000" dirty="0">
              <a:solidFill>
                <a:srgbClr val="FF0000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332DE76-A13A-0839-66EC-9520002B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16928"/>
          <a:stretch>
            <a:fillRect/>
          </a:stretch>
        </p:blipFill>
        <p:spPr bwMode="auto">
          <a:xfrm>
            <a:off x="8526161" y="726991"/>
            <a:ext cx="2466383" cy="189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912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06C915-7846-4ED4-8985-05422BBA5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Matterhorn – a new single photon counter for SLS2.0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9CCFA0F-5C09-47E9-A5B8-15FA28345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543490"/>
              </p:ext>
            </p:extLst>
          </p:nvPr>
        </p:nvGraphicFramePr>
        <p:xfrm>
          <a:off x="695325" y="1026665"/>
          <a:ext cx="6192688" cy="36214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76598638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35215944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525772823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endParaRPr lang="en-GB" sz="19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EIGER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MATTERHORN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3461816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noProof="0" dirty="0"/>
                        <a:t>Technology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UMC 250 nm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UMC 110 nm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8768668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/>
                        <a:t>Pixel size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75 x 75 um</a:t>
                      </a:r>
                      <a:r>
                        <a:rPr lang="en-GB" sz="1900" b="0" baseline="30000" dirty="0"/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/>
                        <a:t>75 x 75 um</a:t>
                      </a:r>
                      <a:r>
                        <a:rPr lang="en-GB" sz="1900" b="0" baseline="30000" dirty="0"/>
                        <a:t>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6824213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/>
                        <a:t>Thresholds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25160069"/>
                  </a:ext>
                </a:extLst>
              </a:tr>
              <a:tr h="451495">
                <a:tc>
                  <a:txBody>
                    <a:bodyPr/>
                    <a:lstStyle/>
                    <a:p>
                      <a:r>
                        <a:rPr lang="en-GB" sz="1900" b="0" dirty="0"/>
                        <a:t>Counter depth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12 bit (3x4)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4x16 bit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061365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b="0" dirty="0"/>
                        <a:t>90% efficiency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b="0" baseline="0" dirty="0">
                          <a:solidFill>
                            <a:schemeClr val="tx1"/>
                          </a:solidFill>
                        </a:rPr>
                        <a:t>350k counts/pixel/s</a:t>
                      </a:r>
                      <a:r>
                        <a:rPr lang="en-US" sz="1900" b="0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>
                          <a:solidFill>
                            <a:schemeClr val="accent1"/>
                          </a:solidFill>
                        </a:rPr>
                        <a:t>15-20M</a:t>
                      </a:r>
                      <a:r>
                        <a:rPr lang="en-GB" sz="1900" b="0"/>
                        <a:t> </a:t>
                      </a:r>
                      <a:r>
                        <a:rPr lang="en-US" sz="1900" b="0" baseline="0" dirty="0"/>
                        <a:t>counts/pixel/s</a:t>
                      </a:r>
                      <a:endParaRPr lang="en-GB" sz="1900" b="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6133303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noProof="0" dirty="0"/>
                        <a:t>Module</a:t>
                      </a:r>
                      <a:r>
                        <a:rPr lang="en-GB" sz="1900" b="0" dirty="0"/>
                        <a:t> size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>
                          <a:sym typeface="Wingdings" panose="05000000000000000000" pitchFamily="2" charset="2"/>
                        </a:rPr>
                        <a:t>4x8cm</a:t>
                      </a:r>
                      <a:r>
                        <a:rPr lang="en-GB" sz="1900" b="0" baseline="30000" dirty="0"/>
                        <a:t>2</a:t>
                      </a:r>
                      <a:endParaRPr lang="en-GB" sz="19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>
                          <a:sym typeface="Wingdings" panose="05000000000000000000" pitchFamily="2" charset="2"/>
                        </a:rPr>
                        <a:t>4x8cm</a:t>
                      </a:r>
                      <a:r>
                        <a:rPr lang="en-GB" sz="1900" b="0" baseline="30000" dirty="0"/>
                        <a:t>2</a:t>
                      </a:r>
                      <a:endParaRPr lang="en-GB" sz="1900" b="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404543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 err="1"/>
                        <a:t>HighZ</a:t>
                      </a:r>
                      <a:r>
                        <a:rPr lang="en-GB" sz="1900" b="0" dirty="0"/>
                        <a:t>/LGAD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No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/>
                        <a:t>Yes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535669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84328DC-D938-0B50-2FCE-44D08AEC493D}"/>
              </a:ext>
            </a:extLst>
          </p:cNvPr>
          <p:cNvSpPr txBox="1"/>
          <p:nvPr/>
        </p:nvSpPr>
        <p:spPr>
          <a:xfrm>
            <a:off x="2495600" y="5251322"/>
            <a:ext cx="4608512" cy="7624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67" baseline="30000" dirty="0">
                <a:solidFill>
                  <a:srgbClr val="000000"/>
                </a:solidFill>
                <a:latin typeface="Calibri"/>
              </a:rPr>
              <a:t>*</a:t>
            </a:r>
            <a:r>
              <a:rPr lang="en-US" sz="1467" b="1" dirty="0">
                <a:solidFill>
                  <a:srgbClr val="000000"/>
                </a:solidFill>
                <a:latin typeface="Calibri"/>
              </a:rPr>
              <a:t>DECTRIS EIGER2 90% efficiency at ~2 </a:t>
            </a:r>
            <a:r>
              <a:rPr lang="en-US" sz="1467" b="1" dirty="0" err="1">
                <a:solidFill>
                  <a:srgbClr val="000000"/>
                </a:solidFill>
                <a:latin typeface="Calibri"/>
              </a:rPr>
              <a:t>Mcps</a:t>
            </a:r>
            <a:r>
              <a:rPr lang="en-US" sz="1467" b="1" dirty="0">
                <a:solidFill>
                  <a:srgbClr val="000000"/>
                </a:solidFill>
                <a:latin typeface="Calibri"/>
              </a:rPr>
              <a:t> (UMC 110nm)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T. Donath et. al. </a:t>
            </a:r>
            <a:r>
              <a:rPr lang="en-US" sz="1200" i="1" dirty="0">
                <a:solidFill>
                  <a:srgbClr val="000000"/>
                </a:solidFill>
                <a:latin typeface="Calibri"/>
              </a:rPr>
              <a:t>EIGER2 hybrid-photon-counting X-ray detectors for advanced synchrotron diffraction experiments 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J. Synchrotron Rad. (2023). 30, 723-738</a:t>
            </a:r>
            <a:endParaRPr lang="en-US" sz="14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D5CE88-642E-EBC3-43EB-6DBD82BCECB9}"/>
              </a:ext>
            </a:extLst>
          </p:cNvPr>
          <p:cNvSpPr/>
          <p:nvPr/>
        </p:nvSpPr>
        <p:spPr bwMode="auto">
          <a:xfrm>
            <a:off x="2495600" y="836713"/>
            <a:ext cx="1944216" cy="3888432"/>
          </a:xfrm>
          <a:prstGeom prst="rect">
            <a:avLst/>
          </a:prstGeom>
          <a:solidFill>
            <a:schemeClr val="bg1">
              <a:alpha val="5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Time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6E48E-57B8-FBB8-12AF-336CEB0D7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49" t="16768" r="349" b="11800"/>
          <a:stretch/>
        </p:blipFill>
        <p:spPr>
          <a:xfrm>
            <a:off x="7261619" y="1026665"/>
            <a:ext cx="4364991" cy="4364991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B6AE7C3-56A4-0946-725B-8D7B1FC4A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E492-ED0A-46E8-8E5B-7AA1592C78DE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232AF5-11A5-875E-C725-6E5C49F38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329F06-7825-68BF-CE46-B48664A7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75029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B799D-8BF5-F451-BA21-BF0EE3F09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Matterhorn pixel architecture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2CEFB-AC20-0D45-32D4-4FE9CA627E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6314637-E4C7-CC2A-5D4F-99A68952BDC5}"/>
              </a:ext>
            </a:extLst>
          </p:cNvPr>
          <p:cNvSpPr/>
          <p:nvPr/>
        </p:nvSpPr>
        <p:spPr bwMode="auto">
          <a:xfrm>
            <a:off x="15081" y="1398015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195C4177-5FFD-09DA-208B-21B05BFB4D74}"/>
              </a:ext>
            </a:extLst>
          </p:cNvPr>
          <p:cNvSpPr/>
          <p:nvPr/>
        </p:nvSpPr>
        <p:spPr bwMode="auto">
          <a:xfrm>
            <a:off x="1603014" y="1854001"/>
            <a:ext cx="1267127" cy="695699"/>
          </a:xfrm>
          <a:custGeom>
            <a:avLst/>
            <a:gdLst>
              <a:gd name="connsiteX0" fmla="*/ 0 w 1650380"/>
              <a:gd name="connsiteY0" fmla="*/ 780585 h 780585"/>
              <a:gd name="connsiteX1" fmla="*/ 535258 w 1650380"/>
              <a:gd name="connsiteY1" fmla="*/ 356839 h 780585"/>
              <a:gd name="connsiteX2" fmla="*/ 914400 w 1650380"/>
              <a:gd name="connsiteY2" fmla="*/ 156117 h 780585"/>
              <a:gd name="connsiteX3" fmla="*/ 1650380 w 1650380"/>
              <a:gd name="connsiteY3" fmla="*/ 0 h 78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380" h="780585">
                <a:moveTo>
                  <a:pt x="0" y="780585"/>
                </a:moveTo>
                <a:cubicBezTo>
                  <a:pt x="191429" y="620751"/>
                  <a:pt x="382858" y="460917"/>
                  <a:pt x="535258" y="356839"/>
                </a:cubicBezTo>
                <a:cubicBezTo>
                  <a:pt x="687658" y="252761"/>
                  <a:pt x="728546" y="215590"/>
                  <a:pt x="914400" y="156117"/>
                </a:cubicBezTo>
                <a:cubicBezTo>
                  <a:pt x="1100254" y="96644"/>
                  <a:pt x="1375317" y="48322"/>
                  <a:pt x="1650380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ash"/>
            <a:round/>
            <a:headEnd type="stealth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E3574E-4248-574D-A42C-10318347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81000" y="1044000"/>
            <a:ext cx="8730000" cy="4797402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DDE19D0-EEA5-EFCD-46BB-044FEC0E09FC}"/>
              </a:ext>
            </a:extLst>
          </p:cNvPr>
          <p:cNvGraphicFramePr>
            <a:graphicFrameLocks noGrp="1"/>
          </p:cNvGraphicFramePr>
          <p:nvPr/>
        </p:nvGraphicFramePr>
        <p:xfrm>
          <a:off x="159600" y="2007965"/>
          <a:ext cx="2246400" cy="278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">
                  <a:extLst>
                    <a:ext uri="{9D8B030D-6E8A-4147-A177-3AD203B41FA5}">
                      <a16:colId xmlns:a16="http://schemas.microsoft.com/office/drawing/2014/main" val="14090468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24052253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546593326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40766541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612720947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473683911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2780469024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1376422287"/>
                    </a:ext>
                  </a:extLst>
                </a:gridCol>
              </a:tblGrid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96630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530973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652077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918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8476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517169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8636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529401"/>
                  </a:ext>
                </a:extLst>
              </a:tr>
              <a:tr h="540000">
                <a:tc gridSpan="8"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extLst>
                  <a:ext uri="{0D108BD9-81ED-4DB2-BD59-A6C34878D82A}">
                    <a16:rowId xmlns:a16="http://schemas.microsoft.com/office/drawing/2014/main" val="4085678473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94EEA9-6476-8C5C-B66A-E8BD61897EB5}"/>
              </a:ext>
            </a:extLst>
          </p:cNvPr>
          <p:cNvSpPr txBox="1"/>
          <p:nvPr/>
        </p:nvSpPr>
        <p:spPr>
          <a:xfrm>
            <a:off x="159600" y="4823376"/>
            <a:ext cx="2246400" cy="41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 algn="ctr">
              <a:lnSpc>
                <a:spcPct val="110000"/>
              </a:lnSpc>
            </a:pPr>
            <a:r>
              <a:rPr lang="en-US" sz="2000" b="1" kern="1000" spc="30" dirty="0">
                <a:solidFill>
                  <a:srgbClr val="FFC000"/>
                </a:solidFill>
                <a:latin typeface="+mj-lt"/>
                <a:cs typeface="Franklin Gothic Book"/>
              </a:rPr>
              <a:t>Pixel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82B968A-25D6-460D-83A9-C05D9B72C8D2}"/>
              </a:ext>
            </a:extLst>
          </p:cNvPr>
          <p:cNvSpPr/>
          <p:nvPr/>
        </p:nvSpPr>
        <p:spPr bwMode="auto">
          <a:xfrm>
            <a:off x="2870140" y="999000"/>
            <a:ext cx="9162260" cy="4860000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68CE05-41A8-FB4A-3C86-8D74A9D76BFC}"/>
              </a:ext>
            </a:extLst>
          </p:cNvPr>
          <p:cNvSpPr txBox="1"/>
          <p:nvPr/>
        </p:nvSpPr>
        <p:spPr>
          <a:xfrm>
            <a:off x="4521000" y="3294001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1)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F26CDF-61E8-9CD0-FF94-C4046E87428A}"/>
              </a:ext>
            </a:extLst>
          </p:cNvPr>
          <p:cNvSpPr txBox="1"/>
          <p:nvPr/>
        </p:nvSpPr>
        <p:spPr>
          <a:xfrm>
            <a:off x="236340" y="6044266"/>
            <a:ext cx="383466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1)</a:t>
            </a:r>
            <a:r>
              <a:rPr lang="en-US" kern="1000" spc="30" dirty="0">
                <a:latin typeface="+mj-lt"/>
                <a:cs typeface="Franklin Gothic Book"/>
              </a:rPr>
              <a:t> Both e</a:t>
            </a:r>
            <a:r>
              <a:rPr lang="en-US" kern="1000" spc="30" baseline="30000" dirty="0">
                <a:latin typeface="+mj-lt"/>
                <a:cs typeface="Franklin Gothic Book"/>
              </a:rPr>
              <a:t>-</a:t>
            </a:r>
            <a:r>
              <a:rPr lang="en-US" kern="1000" spc="30" dirty="0">
                <a:latin typeface="+mj-lt"/>
                <a:cs typeface="Franklin Gothic Book"/>
              </a:rPr>
              <a:t> and h</a:t>
            </a:r>
            <a:r>
              <a:rPr lang="en-US" kern="1000" spc="30" baseline="30000" dirty="0">
                <a:latin typeface="+mj-lt"/>
                <a:cs typeface="Franklin Gothic Book"/>
              </a:rPr>
              <a:t>+</a:t>
            </a:r>
            <a:r>
              <a:rPr lang="en-US" kern="1000" spc="30" dirty="0">
                <a:latin typeface="+mj-lt"/>
                <a:cs typeface="Franklin Gothic Book"/>
              </a:rPr>
              <a:t> readout possible</a:t>
            </a:r>
            <a:endParaRPr lang="it-CH" kern="1000" spc="30" baseline="30000" dirty="0">
              <a:latin typeface="+mj-lt"/>
              <a:cs typeface="Franklin Gothic Book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2EE605-1E38-6ED0-56E8-DD509F50B203}"/>
              </a:ext>
            </a:extLst>
          </p:cNvPr>
          <p:cNvSpPr txBox="1"/>
          <p:nvPr/>
        </p:nvSpPr>
        <p:spPr>
          <a:xfrm>
            <a:off x="6081594" y="3294000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1)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C88994-DD6B-5666-5E0D-0DA06797932C}"/>
              </a:ext>
            </a:extLst>
          </p:cNvPr>
          <p:cNvSpPr txBox="1"/>
          <p:nvPr/>
        </p:nvSpPr>
        <p:spPr>
          <a:xfrm>
            <a:off x="8436000" y="5248276"/>
            <a:ext cx="450000" cy="37567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1)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F52F11-405F-41A2-7104-E5E606301242}"/>
              </a:ext>
            </a:extLst>
          </p:cNvPr>
          <p:cNvSpPr/>
          <p:nvPr/>
        </p:nvSpPr>
        <p:spPr>
          <a:xfrm>
            <a:off x="4295800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B48352-BC71-B54C-55B3-4FBE2E23F1CF}"/>
              </a:ext>
            </a:extLst>
          </p:cNvPr>
          <p:cNvSpPr/>
          <p:nvPr/>
        </p:nvSpPr>
        <p:spPr>
          <a:xfrm>
            <a:off x="6168008" y="2935218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27FB75-9F8A-4B2B-717B-EE54B74307D5}"/>
              </a:ext>
            </a:extLst>
          </p:cNvPr>
          <p:cNvSpPr txBox="1"/>
          <p:nvPr/>
        </p:nvSpPr>
        <p:spPr>
          <a:xfrm>
            <a:off x="4770338" y="4302715"/>
            <a:ext cx="131125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(</a:t>
            </a:r>
            <a:r>
              <a:rPr lang="en-US" sz="2000" dirty="0" err="1"/>
              <a:t>Vrf</a:t>
            </a:r>
            <a:r>
              <a:rPr lang="en-US" sz="2000" dirty="0"/>
              <a:t> voltage)</a:t>
            </a:r>
            <a:endParaRPr lang="de-CH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E92BF-D096-18DD-BE1E-070E09E7B074}"/>
              </a:ext>
            </a:extLst>
          </p:cNvPr>
          <p:cNvSpPr txBox="1"/>
          <p:nvPr/>
        </p:nvSpPr>
        <p:spPr>
          <a:xfrm>
            <a:off x="4784744" y="4878134"/>
            <a:ext cx="15740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(</a:t>
            </a:r>
            <a:r>
              <a:rPr lang="en-US" sz="2000" dirty="0" err="1"/>
              <a:t>Vrfsh</a:t>
            </a:r>
            <a:r>
              <a:rPr lang="en-US" sz="2000" dirty="0"/>
              <a:t> voltage)</a:t>
            </a:r>
            <a:endParaRPr lang="de-CH" sz="2000" dirty="0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70356FD-02F7-C3FF-0885-E74489DC06FF}"/>
              </a:ext>
            </a:extLst>
          </p:cNvPr>
          <p:cNvGraphicFramePr>
            <a:graphicFrameLocks noGrp="1"/>
          </p:cNvGraphicFramePr>
          <p:nvPr/>
        </p:nvGraphicFramePr>
        <p:xfrm>
          <a:off x="5571786" y="6153659"/>
          <a:ext cx="4320555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70198">
                  <a:extLst>
                    <a:ext uri="{9D8B030D-6E8A-4147-A177-3AD203B41FA5}">
                      <a16:colId xmlns:a16="http://schemas.microsoft.com/office/drawing/2014/main" val="1675465090"/>
                    </a:ext>
                  </a:extLst>
                </a:gridCol>
                <a:gridCol w="2050357">
                  <a:extLst>
                    <a:ext uri="{9D8B030D-6E8A-4147-A177-3AD203B41FA5}">
                      <a16:colId xmlns:a16="http://schemas.microsoft.com/office/drawing/2014/main" val="2180720748"/>
                    </a:ext>
                  </a:extLst>
                </a:gridCol>
              </a:tblGrid>
              <a:tr h="639261">
                <a:tc>
                  <a:txBody>
                    <a:bodyPr/>
                    <a:lstStyle/>
                    <a:p>
                      <a:r>
                        <a:rPr lang="en-US" dirty="0"/>
                        <a:t>Static power/pixel</a:t>
                      </a:r>
                    </a:p>
                    <a:p>
                      <a:r>
                        <a:rPr lang="en-US" dirty="0"/>
                        <a:t> (4 comparators)</a:t>
                      </a:r>
                      <a:endParaRPr lang="de-CH" dirty="0"/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9.6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W</a:t>
                      </a:r>
                      <a:endParaRPr lang="de-CH" dirty="0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675124"/>
                  </a:ext>
                </a:extLst>
              </a:tr>
            </a:tbl>
          </a:graphicData>
        </a:graphic>
      </p:graphicFrame>
      <p:graphicFrame>
        <p:nvGraphicFramePr>
          <p:cNvPr id="14" name="Table 19">
            <a:extLst>
              <a:ext uri="{FF2B5EF4-FFF2-40B4-BE49-F238E27FC236}">
                <a16:creationId xmlns:a16="http://schemas.microsoft.com/office/drawing/2014/main" id="{5E33C4A7-E260-F43D-F9D5-962F004EB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595376"/>
              </p:ext>
            </p:extLst>
          </p:nvPr>
        </p:nvGraphicFramePr>
        <p:xfrm>
          <a:off x="7032104" y="146326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8C18F2B-60A0-072E-EDF7-5A92B9655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16807"/>
              </p:ext>
            </p:extLst>
          </p:nvPr>
        </p:nvGraphicFramePr>
        <p:xfrm>
          <a:off x="7041434" y="249694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1" name="Table 19">
            <a:extLst>
              <a:ext uri="{FF2B5EF4-FFF2-40B4-BE49-F238E27FC236}">
                <a16:creationId xmlns:a16="http://schemas.microsoft.com/office/drawing/2014/main" id="{8EA1B6F4-1427-8D12-9808-592B6F64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923741"/>
              </p:ext>
            </p:extLst>
          </p:nvPr>
        </p:nvGraphicFramePr>
        <p:xfrm>
          <a:off x="7022774" y="3555146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8C8E0DF1-3142-7716-3644-B34B3F23C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828252"/>
              </p:ext>
            </p:extLst>
          </p:nvPr>
        </p:nvGraphicFramePr>
        <p:xfrm>
          <a:off x="7032104" y="4556552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0D06DCE-1CE6-4F04-30AC-11D3FFABA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460528"/>
              </p:ext>
            </p:extLst>
          </p:nvPr>
        </p:nvGraphicFramePr>
        <p:xfrm>
          <a:off x="3038692" y="5507175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5226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2CEFB-AC20-0D45-32D4-4FE9CA627E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6314637-E4C7-CC2A-5D4F-99A68952BDC5}"/>
              </a:ext>
            </a:extLst>
          </p:cNvPr>
          <p:cNvSpPr/>
          <p:nvPr/>
        </p:nvSpPr>
        <p:spPr bwMode="auto">
          <a:xfrm>
            <a:off x="15081" y="1398015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195C4177-5FFD-09DA-208B-21B05BFB4D74}"/>
              </a:ext>
            </a:extLst>
          </p:cNvPr>
          <p:cNvSpPr/>
          <p:nvPr/>
        </p:nvSpPr>
        <p:spPr bwMode="auto">
          <a:xfrm>
            <a:off x="1603014" y="1854001"/>
            <a:ext cx="1267127" cy="695699"/>
          </a:xfrm>
          <a:custGeom>
            <a:avLst/>
            <a:gdLst>
              <a:gd name="connsiteX0" fmla="*/ 0 w 1650380"/>
              <a:gd name="connsiteY0" fmla="*/ 780585 h 780585"/>
              <a:gd name="connsiteX1" fmla="*/ 535258 w 1650380"/>
              <a:gd name="connsiteY1" fmla="*/ 356839 h 780585"/>
              <a:gd name="connsiteX2" fmla="*/ 914400 w 1650380"/>
              <a:gd name="connsiteY2" fmla="*/ 156117 h 780585"/>
              <a:gd name="connsiteX3" fmla="*/ 1650380 w 1650380"/>
              <a:gd name="connsiteY3" fmla="*/ 0 h 78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380" h="780585">
                <a:moveTo>
                  <a:pt x="0" y="780585"/>
                </a:moveTo>
                <a:cubicBezTo>
                  <a:pt x="191429" y="620751"/>
                  <a:pt x="382858" y="460917"/>
                  <a:pt x="535258" y="356839"/>
                </a:cubicBezTo>
                <a:cubicBezTo>
                  <a:pt x="687658" y="252761"/>
                  <a:pt x="728546" y="215590"/>
                  <a:pt x="914400" y="156117"/>
                </a:cubicBezTo>
                <a:cubicBezTo>
                  <a:pt x="1100254" y="96644"/>
                  <a:pt x="1375317" y="48322"/>
                  <a:pt x="1650380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ash"/>
            <a:round/>
            <a:headEnd type="stealth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E3574E-4248-574D-A42C-10318347A712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3079533" y="1044000"/>
            <a:ext cx="8730000" cy="4798800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DDE19D0-EEA5-EFCD-46BB-044FEC0E09FC}"/>
              </a:ext>
            </a:extLst>
          </p:cNvPr>
          <p:cNvGraphicFramePr>
            <a:graphicFrameLocks noGrp="1"/>
          </p:cNvGraphicFramePr>
          <p:nvPr/>
        </p:nvGraphicFramePr>
        <p:xfrm>
          <a:off x="159600" y="2007965"/>
          <a:ext cx="2246400" cy="278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">
                  <a:extLst>
                    <a:ext uri="{9D8B030D-6E8A-4147-A177-3AD203B41FA5}">
                      <a16:colId xmlns:a16="http://schemas.microsoft.com/office/drawing/2014/main" val="14090468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24052253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546593326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40766541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612720947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473683911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2780469024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1376422287"/>
                    </a:ext>
                  </a:extLst>
                </a:gridCol>
              </a:tblGrid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96630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530973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652077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918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8476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517169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8636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529401"/>
                  </a:ext>
                </a:extLst>
              </a:tr>
              <a:tr h="540000">
                <a:tc gridSpan="8"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extLst>
                  <a:ext uri="{0D108BD9-81ED-4DB2-BD59-A6C34878D82A}">
                    <a16:rowId xmlns:a16="http://schemas.microsoft.com/office/drawing/2014/main" val="4085678473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94EEA9-6476-8C5C-B66A-E8BD61897EB5}"/>
              </a:ext>
            </a:extLst>
          </p:cNvPr>
          <p:cNvSpPr txBox="1"/>
          <p:nvPr/>
        </p:nvSpPr>
        <p:spPr>
          <a:xfrm>
            <a:off x="159600" y="4823376"/>
            <a:ext cx="2246400" cy="41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 algn="ctr">
              <a:lnSpc>
                <a:spcPct val="110000"/>
              </a:lnSpc>
            </a:pPr>
            <a:r>
              <a:rPr lang="en-US" sz="2000" b="1" kern="1000" spc="30" dirty="0">
                <a:solidFill>
                  <a:srgbClr val="FFC000"/>
                </a:solidFill>
                <a:latin typeface="+mj-lt"/>
                <a:cs typeface="Franklin Gothic Book"/>
              </a:rPr>
              <a:t>Pixel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82B968A-25D6-460D-83A9-C05D9B72C8D2}"/>
              </a:ext>
            </a:extLst>
          </p:cNvPr>
          <p:cNvSpPr/>
          <p:nvPr/>
        </p:nvSpPr>
        <p:spPr bwMode="auto">
          <a:xfrm>
            <a:off x="2870140" y="999000"/>
            <a:ext cx="9162260" cy="4860000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C88994-DD6B-5666-5E0D-0DA06797932C}"/>
              </a:ext>
            </a:extLst>
          </p:cNvPr>
          <p:cNvSpPr txBox="1"/>
          <p:nvPr/>
        </p:nvSpPr>
        <p:spPr>
          <a:xfrm>
            <a:off x="9201000" y="4614358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2)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778026-B19B-140B-E04D-4D6D314F1C39}"/>
              </a:ext>
            </a:extLst>
          </p:cNvPr>
          <p:cNvSpPr txBox="1"/>
          <p:nvPr/>
        </p:nvSpPr>
        <p:spPr>
          <a:xfrm>
            <a:off x="222608" y="6039001"/>
            <a:ext cx="7223392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2)</a:t>
            </a:r>
            <a:r>
              <a:rPr lang="en-US" kern="1000" spc="30" dirty="0">
                <a:latin typeface="+mj-lt"/>
                <a:cs typeface="Franklin Gothic Book"/>
              </a:rPr>
              <a:t> One comparator can be connected to two counters (pump-probe)</a:t>
            </a:r>
            <a:endParaRPr lang="it-CH" kern="1000" spc="30" dirty="0">
              <a:latin typeface="+mj-lt"/>
              <a:cs typeface="Franklin Gothic Book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F6EE8F60-A30A-B516-0612-B0F2C90C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845" y="288001"/>
            <a:ext cx="8921907" cy="508500"/>
          </a:xfrm>
        </p:spPr>
        <p:txBody>
          <a:bodyPr/>
          <a:lstStyle/>
          <a:p>
            <a:r>
              <a:rPr lang="en-US" dirty="0"/>
              <a:t>Matterhorn pixel architecture</a:t>
            </a:r>
            <a:endParaRPr lang="de-CH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DA4967-9B5F-61AF-2813-A208064216C0}"/>
              </a:ext>
            </a:extLst>
          </p:cNvPr>
          <p:cNvSpPr/>
          <p:nvPr/>
        </p:nvSpPr>
        <p:spPr>
          <a:xfrm>
            <a:off x="4295800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5E8195-2D77-7265-30A9-DE59EBDB3930}"/>
              </a:ext>
            </a:extLst>
          </p:cNvPr>
          <p:cNvSpPr/>
          <p:nvPr/>
        </p:nvSpPr>
        <p:spPr>
          <a:xfrm>
            <a:off x="6168008" y="2935218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0C8425B1-73ED-6BBC-6BF6-DA65FB31C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9272"/>
              </p:ext>
            </p:extLst>
          </p:nvPr>
        </p:nvGraphicFramePr>
        <p:xfrm>
          <a:off x="7032104" y="146326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ADA7C0B-977D-6A2F-9425-18F41EA48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67804"/>
              </p:ext>
            </p:extLst>
          </p:nvPr>
        </p:nvGraphicFramePr>
        <p:xfrm>
          <a:off x="7041434" y="249694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5" name="Table 19">
            <a:extLst>
              <a:ext uri="{FF2B5EF4-FFF2-40B4-BE49-F238E27FC236}">
                <a16:creationId xmlns:a16="http://schemas.microsoft.com/office/drawing/2014/main" id="{F1860AD7-741A-2E0B-84A8-FD33118BF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79648"/>
              </p:ext>
            </p:extLst>
          </p:nvPr>
        </p:nvGraphicFramePr>
        <p:xfrm>
          <a:off x="7022774" y="3555146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C348A2D-AD27-C945-6224-B08F9FADB0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450342"/>
              </p:ext>
            </p:extLst>
          </p:nvPr>
        </p:nvGraphicFramePr>
        <p:xfrm>
          <a:off x="7032104" y="4556552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3DE9E98-02A8-7373-FA84-02AA17842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204903"/>
              </p:ext>
            </p:extLst>
          </p:nvPr>
        </p:nvGraphicFramePr>
        <p:xfrm>
          <a:off x="3038692" y="5507175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150080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2CEFB-AC20-0D45-32D4-4FE9CA627E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6314637-E4C7-CC2A-5D4F-99A68952BDC5}"/>
              </a:ext>
            </a:extLst>
          </p:cNvPr>
          <p:cNvSpPr/>
          <p:nvPr/>
        </p:nvSpPr>
        <p:spPr bwMode="auto">
          <a:xfrm>
            <a:off x="15081" y="1398015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195C4177-5FFD-09DA-208B-21B05BFB4D74}"/>
              </a:ext>
            </a:extLst>
          </p:cNvPr>
          <p:cNvSpPr/>
          <p:nvPr/>
        </p:nvSpPr>
        <p:spPr bwMode="auto">
          <a:xfrm>
            <a:off x="1603014" y="1854001"/>
            <a:ext cx="1267127" cy="695699"/>
          </a:xfrm>
          <a:custGeom>
            <a:avLst/>
            <a:gdLst>
              <a:gd name="connsiteX0" fmla="*/ 0 w 1650380"/>
              <a:gd name="connsiteY0" fmla="*/ 780585 h 780585"/>
              <a:gd name="connsiteX1" fmla="*/ 535258 w 1650380"/>
              <a:gd name="connsiteY1" fmla="*/ 356839 h 780585"/>
              <a:gd name="connsiteX2" fmla="*/ 914400 w 1650380"/>
              <a:gd name="connsiteY2" fmla="*/ 156117 h 780585"/>
              <a:gd name="connsiteX3" fmla="*/ 1650380 w 1650380"/>
              <a:gd name="connsiteY3" fmla="*/ 0 h 78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380" h="780585">
                <a:moveTo>
                  <a:pt x="0" y="780585"/>
                </a:moveTo>
                <a:cubicBezTo>
                  <a:pt x="191429" y="620751"/>
                  <a:pt x="382858" y="460917"/>
                  <a:pt x="535258" y="356839"/>
                </a:cubicBezTo>
                <a:cubicBezTo>
                  <a:pt x="687658" y="252761"/>
                  <a:pt x="728546" y="215590"/>
                  <a:pt x="914400" y="156117"/>
                </a:cubicBezTo>
                <a:cubicBezTo>
                  <a:pt x="1100254" y="96644"/>
                  <a:pt x="1375317" y="48322"/>
                  <a:pt x="1650380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ash"/>
            <a:round/>
            <a:headEnd type="stealth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E3574E-4248-574D-A42C-10318347A712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3086270" y="1044000"/>
            <a:ext cx="8730000" cy="4798800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DDE19D0-EEA5-EFCD-46BB-044FEC0E09FC}"/>
              </a:ext>
            </a:extLst>
          </p:cNvPr>
          <p:cNvGraphicFramePr>
            <a:graphicFrameLocks noGrp="1"/>
          </p:cNvGraphicFramePr>
          <p:nvPr/>
        </p:nvGraphicFramePr>
        <p:xfrm>
          <a:off x="159600" y="2007965"/>
          <a:ext cx="2246400" cy="278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">
                  <a:extLst>
                    <a:ext uri="{9D8B030D-6E8A-4147-A177-3AD203B41FA5}">
                      <a16:colId xmlns:a16="http://schemas.microsoft.com/office/drawing/2014/main" val="14090468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24052253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546593326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40766541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612720947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473683911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2780469024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1376422287"/>
                    </a:ext>
                  </a:extLst>
                </a:gridCol>
              </a:tblGrid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96630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530973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652077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918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8476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517169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8636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529401"/>
                  </a:ext>
                </a:extLst>
              </a:tr>
              <a:tr h="540000">
                <a:tc gridSpan="8"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extLst>
                  <a:ext uri="{0D108BD9-81ED-4DB2-BD59-A6C34878D82A}">
                    <a16:rowId xmlns:a16="http://schemas.microsoft.com/office/drawing/2014/main" val="4085678473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94EEA9-6476-8C5C-B66A-E8BD61897EB5}"/>
              </a:ext>
            </a:extLst>
          </p:cNvPr>
          <p:cNvSpPr txBox="1"/>
          <p:nvPr/>
        </p:nvSpPr>
        <p:spPr>
          <a:xfrm>
            <a:off x="159600" y="4823376"/>
            <a:ext cx="2246400" cy="41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 algn="ctr">
              <a:lnSpc>
                <a:spcPct val="110000"/>
              </a:lnSpc>
            </a:pPr>
            <a:r>
              <a:rPr lang="en-US" sz="2000" b="1" kern="1000" spc="30" dirty="0">
                <a:solidFill>
                  <a:srgbClr val="FFC000"/>
                </a:solidFill>
                <a:latin typeface="+mj-lt"/>
                <a:cs typeface="Franklin Gothic Book"/>
              </a:rPr>
              <a:t>Pixel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82B968A-25D6-460D-83A9-C05D9B72C8D2}"/>
              </a:ext>
            </a:extLst>
          </p:cNvPr>
          <p:cNvSpPr/>
          <p:nvPr/>
        </p:nvSpPr>
        <p:spPr bwMode="auto">
          <a:xfrm>
            <a:off x="2870140" y="999000"/>
            <a:ext cx="9162260" cy="4860000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C88994-DD6B-5666-5E0D-0DA06797932C}"/>
              </a:ext>
            </a:extLst>
          </p:cNvPr>
          <p:cNvSpPr txBox="1"/>
          <p:nvPr/>
        </p:nvSpPr>
        <p:spPr>
          <a:xfrm>
            <a:off x="9201000" y="4614358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3)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778026-B19B-140B-E04D-4D6D314F1C39}"/>
              </a:ext>
            </a:extLst>
          </p:cNvPr>
          <p:cNvSpPr txBox="1"/>
          <p:nvPr/>
        </p:nvSpPr>
        <p:spPr>
          <a:xfrm>
            <a:off x="222609" y="6039001"/>
            <a:ext cx="11954311" cy="6956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3)</a:t>
            </a:r>
            <a:r>
              <a:rPr lang="en-US" kern="1000" spc="30" dirty="0">
                <a:latin typeface="+mj-lt"/>
                <a:cs typeface="Franklin Gothic Book"/>
              </a:rPr>
              <a:t> Each comparator can individually be ‘masked’ (disconnected from the counter) </a:t>
            </a:r>
          </a:p>
          <a:p>
            <a:pPr marL="342900" indent="-228600">
              <a:lnSpc>
                <a:spcPct val="110000"/>
              </a:lnSpc>
            </a:pPr>
            <a:r>
              <a:rPr lang="en-US" kern="1000" spc="30" dirty="0">
                <a:latin typeface="+mj-lt"/>
                <a:cs typeface="Franklin Gothic Book"/>
                <a:sym typeface="Wingdings" panose="05000000000000000000" pitchFamily="2" charset="2"/>
              </a:rPr>
              <a:t>								 reduce switching for noisy channels</a:t>
            </a:r>
            <a:endParaRPr lang="it-CH" kern="1000" spc="30" dirty="0">
              <a:latin typeface="+mj-lt"/>
              <a:cs typeface="Franklin Gothic Book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6630FCCF-DDD6-EA8E-2F2E-2F61C506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845" y="288001"/>
            <a:ext cx="8921907" cy="508500"/>
          </a:xfrm>
        </p:spPr>
        <p:txBody>
          <a:bodyPr/>
          <a:lstStyle/>
          <a:p>
            <a:r>
              <a:rPr lang="en-US" dirty="0"/>
              <a:t>Matterhorn pixel architecture</a:t>
            </a:r>
            <a:endParaRPr lang="de-CH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433B59-FCDE-20A0-450D-D21ADC304EEA}"/>
              </a:ext>
            </a:extLst>
          </p:cNvPr>
          <p:cNvSpPr/>
          <p:nvPr/>
        </p:nvSpPr>
        <p:spPr>
          <a:xfrm>
            <a:off x="4295800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231A2D-7320-D4D4-2829-45A52F1C9AC2}"/>
              </a:ext>
            </a:extLst>
          </p:cNvPr>
          <p:cNvSpPr/>
          <p:nvPr/>
        </p:nvSpPr>
        <p:spPr>
          <a:xfrm>
            <a:off x="6168008" y="2935218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BA4F43CC-D6CB-7711-1BC4-E2D8540E5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9272"/>
              </p:ext>
            </p:extLst>
          </p:nvPr>
        </p:nvGraphicFramePr>
        <p:xfrm>
          <a:off x="7032104" y="146326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CA4B693-2A90-0FCB-E15E-6AC4ECBD3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67804"/>
              </p:ext>
            </p:extLst>
          </p:nvPr>
        </p:nvGraphicFramePr>
        <p:xfrm>
          <a:off x="7041434" y="249694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5" name="Table 19">
            <a:extLst>
              <a:ext uri="{FF2B5EF4-FFF2-40B4-BE49-F238E27FC236}">
                <a16:creationId xmlns:a16="http://schemas.microsoft.com/office/drawing/2014/main" id="{8DCEC17F-89D8-7E68-A938-D8E35C06F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79648"/>
              </p:ext>
            </p:extLst>
          </p:nvPr>
        </p:nvGraphicFramePr>
        <p:xfrm>
          <a:off x="7022774" y="3555146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84B1D3D-6112-732A-5816-6EBF809CA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450342"/>
              </p:ext>
            </p:extLst>
          </p:nvPr>
        </p:nvGraphicFramePr>
        <p:xfrm>
          <a:off x="7032104" y="4556552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38CF0B2-DD49-503C-73B1-6457E6EC6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204903"/>
              </p:ext>
            </p:extLst>
          </p:nvPr>
        </p:nvGraphicFramePr>
        <p:xfrm>
          <a:off x="3038692" y="5507175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25035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2CEFB-AC20-0D45-32D4-4FE9CA627E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6314637-E4C7-CC2A-5D4F-99A68952BDC5}"/>
              </a:ext>
            </a:extLst>
          </p:cNvPr>
          <p:cNvSpPr/>
          <p:nvPr/>
        </p:nvSpPr>
        <p:spPr bwMode="auto">
          <a:xfrm>
            <a:off x="15081" y="1398015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195C4177-5FFD-09DA-208B-21B05BFB4D74}"/>
              </a:ext>
            </a:extLst>
          </p:cNvPr>
          <p:cNvSpPr/>
          <p:nvPr/>
        </p:nvSpPr>
        <p:spPr bwMode="auto">
          <a:xfrm>
            <a:off x="1603014" y="1854001"/>
            <a:ext cx="1267127" cy="695699"/>
          </a:xfrm>
          <a:custGeom>
            <a:avLst/>
            <a:gdLst>
              <a:gd name="connsiteX0" fmla="*/ 0 w 1650380"/>
              <a:gd name="connsiteY0" fmla="*/ 780585 h 780585"/>
              <a:gd name="connsiteX1" fmla="*/ 535258 w 1650380"/>
              <a:gd name="connsiteY1" fmla="*/ 356839 h 780585"/>
              <a:gd name="connsiteX2" fmla="*/ 914400 w 1650380"/>
              <a:gd name="connsiteY2" fmla="*/ 156117 h 780585"/>
              <a:gd name="connsiteX3" fmla="*/ 1650380 w 1650380"/>
              <a:gd name="connsiteY3" fmla="*/ 0 h 78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380" h="780585">
                <a:moveTo>
                  <a:pt x="0" y="780585"/>
                </a:moveTo>
                <a:cubicBezTo>
                  <a:pt x="191429" y="620751"/>
                  <a:pt x="382858" y="460917"/>
                  <a:pt x="535258" y="356839"/>
                </a:cubicBezTo>
                <a:cubicBezTo>
                  <a:pt x="687658" y="252761"/>
                  <a:pt x="728546" y="215590"/>
                  <a:pt x="914400" y="156117"/>
                </a:cubicBezTo>
                <a:cubicBezTo>
                  <a:pt x="1100254" y="96644"/>
                  <a:pt x="1375317" y="48322"/>
                  <a:pt x="1650380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ash"/>
            <a:round/>
            <a:headEnd type="stealth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E3574E-4248-574D-A42C-10318347A712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3086270" y="1044000"/>
            <a:ext cx="8730000" cy="4798800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DDE19D0-EEA5-EFCD-46BB-044FEC0E09FC}"/>
              </a:ext>
            </a:extLst>
          </p:cNvPr>
          <p:cNvGraphicFramePr>
            <a:graphicFrameLocks noGrp="1"/>
          </p:cNvGraphicFramePr>
          <p:nvPr/>
        </p:nvGraphicFramePr>
        <p:xfrm>
          <a:off x="159600" y="2007965"/>
          <a:ext cx="2246400" cy="278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">
                  <a:extLst>
                    <a:ext uri="{9D8B030D-6E8A-4147-A177-3AD203B41FA5}">
                      <a16:colId xmlns:a16="http://schemas.microsoft.com/office/drawing/2014/main" val="14090468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24052253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546593326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40766541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612720947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473683911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2780469024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1376422287"/>
                    </a:ext>
                  </a:extLst>
                </a:gridCol>
              </a:tblGrid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96630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530973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652077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918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8476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517169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8636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529401"/>
                  </a:ext>
                </a:extLst>
              </a:tr>
              <a:tr h="540000">
                <a:tc gridSpan="8"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extLst>
                  <a:ext uri="{0D108BD9-81ED-4DB2-BD59-A6C34878D82A}">
                    <a16:rowId xmlns:a16="http://schemas.microsoft.com/office/drawing/2014/main" val="4085678473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94EEA9-6476-8C5C-B66A-E8BD61897EB5}"/>
              </a:ext>
            </a:extLst>
          </p:cNvPr>
          <p:cNvSpPr txBox="1"/>
          <p:nvPr/>
        </p:nvSpPr>
        <p:spPr>
          <a:xfrm>
            <a:off x="159600" y="4823376"/>
            <a:ext cx="2246400" cy="41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 algn="ctr">
              <a:lnSpc>
                <a:spcPct val="110000"/>
              </a:lnSpc>
            </a:pPr>
            <a:r>
              <a:rPr lang="en-US" sz="2000" b="1" kern="1000" spc="30" dirty="0">
                <a:solidFill>
                  <a:srgbClr val="FFC000"/>
                </a:solidFill>
                <a:latin typeface="+mj-lt"/>
                <a:cs typeface="Franklin Gothic Book"/>
              </a:rPr>
              <a:t>Pixel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82B968A-25D6-460D-83A9-C05D9B72C8D2}"/>
              </a:ext>
            </a:extLst>
          </p:cNvPr>
          <p:cNvSpPr/>
          <p:nvPr/>
        </p:nvSpPr>
        <p:spPr bwMode="auto">
          <a:xfrm>
            <a:off x="2870140" y="999000"/>
            <a:ext cx="9162260" cy="4860000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C88994-DD6B-5666-5E0D-0DA06797932C}"/>
              </a:ext>
            </a:extLst>
          </p:cNvPr>
          <p:cNvSpPr txBox="1"/>
          <p:nvPr/>
        </p:nvSpPr>
        <p:spPr>
          <a:xfrm>
            <a:off x="8481000" y="5051633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4)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778026-B19B-140B-E04D-4D6D314F1C39}"/>
              </a:ext>
            </a:extLst>
          </p:cNvPr>
          <p:cNvSpPr txBox="1"/>
          <p:nvPr/>
        </p:nvSpPr>
        <p:spPr>
          <a:xfrm>
            <a:off x="-24680" y="6093296"/>
            <a:ext cx="11954311" cy="6956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4)</a:t>
            </a:r>
            <a:r>
              <a:rPr lang="en-US" kern="1000" spc="30" dirty="0">
                <a:latin typeface="+mj-lt"/>
                <a:cs typeface="Franklin Gothic Book"/>
              </a:rPr>
              <a:t> Each comparator can individually be powered-off when noisy or not used</a:t>
            </a:r>
            <a:endParaRPr lang="it-CH" kern="1000" spc="30" dirty="0">
              <a:latin typeface="+mj-lt"/>
              <a:cs typeface="Franklin Gothic Book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9997E842-E91C-454C-94B2-E7DAE7D6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845" y="288001"/>
            <a:ext cx="8921907" cy="508500"/>
          </a:xfrm>
        </p:spPr>
        <p:txBody>
          <a:bodyPr/>
          <a:lstStyle/>
          <a:p>
            <a:r>
              <a:rPr lang="en-US" dirty="0"/>
              <a:t>Matterhorn pixel architecture</a:t>
            </a:r>
            <a:endParaRPr lang="de-CH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C30F12-B34C-6266-3D43-2C500598FDE7}"/>
              </a:ext>
            </a:extLst>
          </p:cNvPr>
          <p:cNvSpPr/>
          <p:nvPr/>
        </p:nvSpPr>
        <p:spPr>
          <a:xfrm>
            <a:off x="4295800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E3C09C-F641-F868-CBA3-A80C4D06A4D9}"/>
              </a:ext>
            </a:extLst>
          </p:cNvPr>
          <p:cNvSpPr/>
          <p:nvPr/>
        </p:nvSpPr>
        <p:spPr>
          <a:xfrm>
            <a:off x="6168008" y="2935218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5DAA7C06-0AEB-CF1B-6C54-A97FED0C2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9272"/>
              </p:ext>
            </p:extLst>
          </p:nvPr>
        </p:nvGraphicFramePr>
        <p:xfrm>
          <a:off x="7032104" y="146326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292C7A9-A50C-B78B-FE2C-947692520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67804"/>
              </p:ext>
            </p:extLst>
          </p:nvPr>
        </p:nvGraphicFramePr>
        <p:xfrm>
          <a:off x="7041434" y="249694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5" name="Table 19">
            <a:extLst>
              <a:ext uri="{FF2B5EF4-FFF2-40B4-BE49-F238E27FC236}">
                <a16:creationId xmlns:a16="http://schemas.microsoft.com/office/drawing/2014/main" id="{B48D9D44-FE5D-8284-F4DE-F9BBC445D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79648"/>
              </p:ext>
            </p:extLst>
          </p:nvPr>
        </p:nvGraphicFramePr>
        <p:xfrm>
          <a:off x="7022774" y="3555146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7508510-7645-6EC7-26C7-9DEE31A8B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450342"/>
              </p:ext>
            </p:extLst>
          </p:nvPr>
        </p:nvGraphicFramePr>
        <p:xfrm>
          <a:off x="7032104" y="4556552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D844FDF-2254-8329-5BEC-B926DFAB8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204903"/>
              </p:ext>
            </p:extLst>
          </p:nvPr>
        </p:nvGraphicFramePr>
        <p:xfrm>
          <a:off x="3038692" y="5507175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05817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D113FE-3920-184C-6D5D-3AA0796E40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C9E9AD-1252-EB23-BD35-A1E2F7B651C0}"/>
              </a:ext>
            </a:extLst>
          </p:cNvPr>
          <p:cNvSpPr txBox="1"/>
          <p:nvPr/>
        </p:nvSpPr>
        <p:spPr>
          <a:xfrm>
            <a:off x="623392" y="908720"/>
            <a:ext cx="10585176" cy="48957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CH" sz="2400" b="1" kern="1000" spc="30" dirty="0">
                <a:latin typeface="+mj-lt"/>
                <a:cs typeface="Franklin Gothic Book"/>
              </a:rPr>
              <a:t>PLL</a:t>
            </a:r>
          </a:p>
          <a:p>
            <a:pPr marL="106581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it-CH" kern="1000" spc="30" dirty="0">
              <a:latin typeface="+mj-lt"/>
              <a:cs typeface="Franklin Gothic Book"/>
            </a:endParaRPr>
          </a:p>
          <a:p>
            <a:pPr marL="106581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CH" sz="2400" kern="1000" spc="30" dirty="0" err="1">
                <a:latin typeface="+mj-lt"/>
                <a:cs typeface="Franklin Gothic Book"/>
              </a:rPr>
              <a:t>Locking</a:t>
            </a:r>
            <a:r>
              <a:rPr lang="it-CH" sz="2400" kern="1000" spc="30" dirty="0">
                <a:latin typeface="+mj-lt"/>
                <a:cs typeface="Franklin Gothic Book"/>
              </a:rPr>
              <a:t> range: 930 MHz ÷ 2600 MHz</a:t>
            </a:r>
          </a:p>
          <a:p>
            <a:pPr marL="106581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CH" sz="2400" kern="1000" spc="30" dirty="0">
                <a:latin typeface="+mj-lt"/>
                <a:cs typeface="Franklin Gothic Book"/>
              </a:rPr>
              <a:t>Power: 18 </a:t>
            </a:r>
            <a:r>
              <a:rPr lang="it-CH" sz="2400" kern="1000" spc="30" dirty="0" err="1">
                <a:latin typeface="+mj-lt"/>
                <a:cs typeface="Franklin Gothic Book"/>
              </a:rPr>
              <a:t>mW</a:t>
            </a:r>
            <a:endParaRPr lang="it-CH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it-CH" sz="2400" kern="1000" spc="30" dirty="0">
                <a:latin typeface="+mj-lt"/>
                <a:cs typeface="Franklin Gothic Book"/>
              </a:rPr>
              <a:t> </a:t>
            </a:r>
            <a:r>
              <a:rPr lang="it-CH" sz="2400" b="1" kern="1000" spc="30" dirty="0">
                <a:latin typeface="+mj-lt"/>
                <a:cs typeface="Franklin Gothic Book"/>
              </a:rPr>
              <a:t>Pixel &amp; counter </a:t>
            </a:r>
            <a:r>
              <a:rPr lang="it-CH" sz="2400" b="1" kern="1000" spc="30" dirty="0" err="1">
                <a:latin typeface="+mj-lt"/>
                <a:cs typeface="Franklin Gothic Book"/>
              </a:rPr>
              <a:t>selector</a:t>
            </a:r>
            <a:endParaRPr lang="it-CH" sz="2400" b="1" kern="1000" spc="30" dirty="0">
              <a:latin typeface="+mj-lt"/>
              <a:cs typeface="Franklin Gothic Book"/>
            </a:endParaRPr>
          </a:p>
          <a:p>
            <a:pPr marL="106581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it-CH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it-CH" sz="24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it-CH" sz="2400" b="1" kern="1000" spc="30" dirty="0">
              <a:latin typeface="+mj-lt"/>
              <a:cs typeface="Franklin Gothic Book"/>
            </a:endParaRPr>
          </a:p>
          <a:p>
            <a:pPr marL="114300">
              <a:lnSpc>
                <a:spcPct val="110000"/>
              </a:lnSpc>
            </a:pPr>
            <a:endParaRPr lang="it-CH" sz="24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it-CH" sz="2400" b="1" kern="1000" spc="30" dirty="0">
                <a:latin typeface="+mj-lt"/>
                <a:cs typeface="Franklin Gothic Book"/>
              </a:rPr>
              <a:t>CML driver</a:t>
            </a:r>
            <a:endParaRPr lang="it-CH" b="1" kern="1000" spc="30" dirty="0">
              <a:latin typeface="+mj-lt"/>
              <a:cs typeface="Franklin Gothic Book"/>
            </a:endParaRPr>
          </a:p>
          <a:p>
            <a:pPr marL="100866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CH" sz="2400" kern="1000" spc="30" dirty="0" err="1">
                <a:latin typeface="+mj-lt"/>
                <a:cs typeface="Franklin Gothic Book"/>
              </a:rPr>
              <a:t>Main</a:t>
            </a:r>
            <a:r>
              <a:rPr lang="it-CH" sz="2400" kern="1000" spc="30" dirty="0">
                <a:latin typeface="+mj-lt"/>
                <a:cs typeface="Franklin Gothic Book"/>
              </a:rPr>
              <a:t> driver and </a:t>
            </a:r>
            <a:r>
              <a:rPr lang="it-CH" sz="2400" kern="1000" spc="30" dirty="0" err="1">
                <a:latin typeface="+mj-lt"/>
                <a:cs typeface="Franklin Gothic Book"/>
              </a:rPr>
              <a:t>pre-emphasis</a:t>
            </a:r>
            <a:r>
              <a:rPr lang="it-CH" sz="2400" kern="1000" spc="30" dirty="0">
                <a:latin typeface="+mj-lt"/>
                <a:cs typeface="Franklin Gothic Book"/>
              </a:rPr>
              <a:t> </a:t>
            </a:r>
            <a:r>
              <a:rPr lang="it-CH" sz="2400" kern="1000" spc="30" dirty="0" err="1">
                <a:latin typeface="+mj-lt"/>
                <a:cs typeface="Franklin Gothic Book"/>
              </a:rPr>
              <a:t>current</a:t>
            </a:r>
            <a:r>
              <a:rPr lang="it-CH" sz="2400" kern="1000" spc="30" dirty="0">
                <a:latin typeface="+mj-lt"/>
                <a:cs typeface="Franklin Gothic Book"/>
              </a:rPr>
              <a:t> </a:t>
            </a:r>
            <a:r>
              <a:rPr lang="it-CH" sz="2400" kern="1000" spc="30" dirty="0" err="1">
                <a:latin typeface="+mj-lt"/>
                <a:cs typeface="Franklin Gothic Book"/>
              </a:rPr>
              <a:t>tunable</a:t>
            </a:r>
            <a:r>
              <a:rPr lang="it-CH" sz="2400" kern="1000" spc="30" dirty="0">
                <a:latin typeface="+mj-lt"/>
                <a:cs typeface="Franklin Gothic Book"/>
              </a:rPr>
              <a:t> (3 bits): 3 </a:t>
            </a:r>
            <a:r>
              <a:rPr lang="it-CH" sz="2400" kern="1000" spc="30" dirty="0" err="1">
                <a:latin typeface="+mj-lt"/>
                <a:cs typeface="Franklin Gothic Book"/>
              </a:rPr>
              <a:t>mA</a:t>
            </a:r>
            <a:r>
              <a:rPr lang="it-CH" sz="2400" kern="1000" spc="30" dirty="0">
                <a:latin typeface="+mj-lt"/>
                <a:cs typeface="Franklin Gothic Book"/>
              </a:rPr>
              <a:t> ÷ 15 </a:t>
            </a:r>
            <a:r>
              <a:rPr lang="it-CH" sz="2400" kern="1000" spc="30" dirty="0" err="1">
                <a:latin typeface="+mj-lt"/>
                <a:cs typeface="Franklin Gothic Book"/>
              </a:rPr>
              <a:t>mA</a:t>
            </a:r>
            <a:r>
              <a:rPr lang="it-CH" sz="2400" kern="1000" spc="30" dirty="0">
                <a:latin typeface="+mj-lt"/>
                <a:cs typeface="Franklin Gothic Book"/>
              </a:rPr>
              <a:t>  </a:t>
            </a:r>
          </a:p>
          <a:p>
            <a:pPr marL="100866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CH" sz="2400" kern="1000" spc="30" dirty="0" err="1">
                <a:latin typeface="+mj-lt"/>
                <a:cs typeface="Franklin Gothic Book"/>
              </a:rPr>
              <a:t>Pre-emphasis</a:t>
            </a:r>
            <a:r>
              <a:rPr lang="it-CH" sz="2400" kern="1000" spc="30" dirty="0">
                <a:latin typeface="+mj-lt"/>
                <a:cs typeface="Franklin Gothic Book"/>
              </a:rPr>
              <a:t> delay </a:t>
            </a:r>
            <a:r>
              <a:rPr lang="it-CH" sz="2400" kern="1000" spc="30" dirty="0" err="1">
                <a:latin typeface="+mj-lt"/>
                <a:cs typeface="Franklin Gothic Book"/>
              </a:rPr>
              <a:t>tunable</a:t>
            </a:r>
            <a:r>
              <a:rPr lang="it-CH" sz="2400" kern="1000" spc="30" dirty="0">
                <a:latin typeface="+mj-lt"/>
                <a:cs typeface="Franklin Gothic Book"/>
              </a:rPr>
              <a:t> (2 bits)</a:t>
            </a:r>
            <a:r>
              <a:rPr lang="it-CH" sz="2400" b="1" kern="1000" spc="30" dirty="0">
                <a:latin typeface="+mj-lt"/>
                <a:cs typeface="Franklin Gothic Book"/>
              </a:rPr>
              <a:t> 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1CDA0A4-8DA7-DD60-1544-5CC60F44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331" y="287339"/>
            <a:ext cx="8921750" cy="509587"/>
          </a:xfrm>
        </p:spPr>
        <p:txBody>
          <a:bodyPr/>
          <a:lstStyle/>
          <a:p>
            <a:r>
              <a:rPr lang="en-US" dirty="0"/>
              <a:t>Periphery blocks</a:t>
            </a:r>
            <a:endParaRPr lang="de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10B2E2-AC94-6837-DDD0-EC88B8E3CC9A}"/>
              </a:ext>
            </a:extLst>
          </p:cNvPr>
          <p:cNvSpPr txBox="1"/>
          <p:nvPr/>
        </p:nvSpPr>
        <p:spPr>
          <a:xfrm>
            <a:off x="1398588" y="2924944"/>
            <a:ext cx="80817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Pixel/counter addressing logic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Pixel/counter readout logic (includes </a:t>
            </a:r>
            <a:r>
              <a:rPr lang="it-CH" sz="2400" kern="1000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Franklin Gothic Book"/>
              </a:rPr>
              <a:t>16 or 8 bit mode)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8b/10b encoding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speed serializers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2E6AC-DAFC-1E51-7338-A58F8FA19B91}"/>
              </a:ext>
            </a:extLst>
          </p:cNvPr>
          <p:cNvSpPr txBox="1"/>
          <p:nvPr/>
        </p:nvSpPr>
        <p:spPr>
          <a:xfrm>
            <a:off x="432048" y="5747558"/>
            <a:ext cx="11856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periphery logic synthesized with digital tools for the first time! </a:t>
            </a:r>
          </a:p>
        </p:txBody>
      </p:sp>
      <p:graphicFrame>
        <p:nvGraphicFramePr>
          <p:cNvPr id="3" name="Tabella 7">
            <a:extLst>
              <a:ext uri="{FF2B5EF4-FFF2-40B4-BE49-F238E27FC236}">
                <a16:creationId xmlns:a16="http://schemas.microsoft.com/office/drawing/2014/main" id="{68C76D87-B4ED-AFFD-7626-B38A77FEA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231203"/>
              </p:ext>
            </p:extLst>
          </p:nvPr>
        </p:nvGraphicFramePr>
        <p:xfrm>
          <a:off x="9737364" y="910779"/>
          <a:ext cx="2246400" cy="278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">
                  <a:extLst>
                    <a:ext uri="{9D8B030D-6E8A-4147-A177-3AD203B41FA5}">
                      <a16:colId xmlns:a16="http://schemas.microsoft.com/office/drawing/2014/main" val="14090468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24052253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546593326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40766541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612720947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473683911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2780469024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1376422287"/>
                    </a:ext>
                  </a:extLst>
                </a:gridCol>
              </a:tblGrid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96630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530973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652077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918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8476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517169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8636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529401"/>
                  </a:ext>
                </a:extLst>
              </a:tr>
              <a:tr h="540000">
                <a:tc gridSpan="8"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extLst>
                  <a:ext uri="{0D108BD9-81ED-4DB2-BD59-A6C34878D82A}">
                    <a16:rowId xmlns:a16="http://schemas.microsoft.com/office/drawing/2014/main" val="4085678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42664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1B0CB-07F7-FB89-EF81-0F658C434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Increased </a:t>
            </a:r>
            <a:r>
              <a:rPr lang="en-US" dirty="0"/>
              <a:t>coherent flux</a:t>
            </a:r>
            <a:r>
              <a:rPr lang="en-CH" dirty="0"/>
              <a:t> [</a:t>
            </a:r>
            <a:r>
              <a:rPr lang="en-US" dirty="0"/>
              <a:t>1</a:t>
            </a:r>
            <a:r>
              <a:rPr lang="en-CH" dirty="0"/>
              <a:t>]:</a:t>
            </a:r>
          </a:p>
          <a:p>
            <a:pPr lvl="1"/>
            <a:r>
              <a:rPr lang="en-CH" dirty="0"/>
              <a:t>&gt;100x at 10 keV</a:t>
            </a:r>
          </a:p>
          <a:p>
            <a:pPr lvl="1"/>
            <a:r>
              <a:rPr lang="en-GB" dirty="0"/>
              <a:t>U</a:t>
            </a:r>
            <a:r>
              <a:rPr lang="en-CH" dirty="0"/>
              <a:t>p to 1000x at 20 keV</a:t>
            </a:r>
          </a:p>
          <a:p>
            <a:r>
              <a:rPr lang="en-US" dirty="0"/>
              <a:t>Increased electron energy (2.4 </a:t>
            </a:r>
            <a:r>
              <a:rPr lang="en-US" dirty="0">
                <a:sym typeface="Wingdings" pitchFamily="2" charset="2"/>
              </a:rPr>
              <a:t> 2.7 GeV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Higher energy photons (80 keV)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FEFD5-5D6D-188A-145D-EF2D581E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2.0 – a 4</a:t>
            </a:r>
            <a:r>
              <a:rPr lang="en-US" baseline="30000" dirty="0"/>
              <a:t>th</a:t>
            </a:r>
            <a:r>
              <a:rPr lang="en-US" dirty="0"/>
              <a:t> generation synchrotron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962A3-07E4-006D-C904-9D8D7D4BF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0" b="4334"/>
          <a:stretch/>
        </p:blipFill>
        <p:spPr>
          <a:xfrm>
            <a:off x="7384207" y="1497021"/>
            <a:ext cx="4327871" cy="4304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05D6E-B1B6-62D1-911D-916E2FC99B91}"/>
              </a:ext>
            </a:extLst>
          </p:cNvPr>
          <p:cNvSpPr txBox="1"/>
          <p:nvPr/>
        </p:nvSpPr>
        <p:spPr>
          <a:xfrm>
            <a:off x="7536161" y="6068853"/>
            <a:ext cx="3240360" cy="3357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[1] </a:t>
            </a:r>
            <a:r>
              <a:rPr lang="en-GB" sz="1200" dirty="0"/>
              <a:t>SLS 2.0 Storage Ring Technical Design Report PSI </a:t>
            </a:r>
            <a:r>
              <a:rPr lang="en-GB" sz="1200" dirty="0" err="1"/>
              <a:t>Bericht</a:t>
            </a:r>
            <a:r>
              <a:rPr lang="en-GB" sz="1200" dirty="0"/>
              <a:t> Nr. 21-02 November 2021</a:t>
            </a:r>
            <a:endParaRPr lang="en-US" sz="10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510676A-A8AA-0A77-7CEC-B46FCB185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3C680E0-B3D2-9CB1-78A6-D5E1ADB8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C21FD3E4-40EA-A47C-AA63-37EE57994E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1CC28440-B78A-445B-BE0C-BF3C806AD3F5}" type="datetime1">
              <a:rPr lang="de-CH" noProof="0" smtClean="0"/>
              <a:t>17.11.2024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51313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circuit board&#10;&#10;Description automatically generated">
            <a:extLst>
              <a:ext uri="{FF2B5EF4-FFF2-40B4-BE49-F238E27FC236}">
                <a16:creationId xmlns:a16="http://schemas.microsoft.com/office/drawing/2014/main" id="{8CCCAF77-2BBA-9561-3717-D8857764D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40" y="1155520"/>
            <a:ext cx="3274633" cy="32266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0AD1E-930D-F13C-0229-1B887C5E7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48F92-C12C-48F0-BE0E-AFC3790A1C93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2BAD9-E212-5D75-49CF-75021F2B0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9C71F-266C-C8FD-E004-097922D43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20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C76387-FFCF-1C48-8D19-A4453928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6" y="643283"/>
            <a:ext cx="3693011" cy="810444"/>
          </a:xfrm>
        </p:spPr>
        <p:txBody>
          <a:bodyPr/>
          <a:lstStyle/>
          <a:p>
            <a:r>
              <a:rPr lang="en-GB" dirty="0"/>
              <a:t>Matterhorn 0.1, 12.2022</a:t>
            </a:r>
            <a:endParaRPr lang="de-CH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A221136-6F78-8EAE-7230-3179A25F64E7}"/>
              </a:ext>
            </a:extLst>
          </p:cNvPr>
          <p:cNvSpPr txBox="1">
            <a:spLocks/>
          </p:cNvSpPr>
          <p:nvPr/>
        </p:nvSpPr>
        <p:spPr>
          <a:xfrm>
            <a:off x="3775440" y="1195708"/>
            <a:ext cx="4862662" cy="35099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ASICs: ~5x5 mm</a:t>
            </a:r>
            <a:r>
              <a:rPr lang="en-GB" sz="2400" baseline="30000" dirty="0"/>
              <a:t>2</a:t>
            </a:r>
            <a:r>
              <a:rPr lang="en-GB" sz="2400" dirty="0"/>
              <a:t> (3.6x3.6 active=48x48=2304 pixels)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MPW chips bump-bonded to sensor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0746C-F9C8-C982-6BC7-5A318D754E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3800" r="4494" b="8001"/>
          <a:stretch/>
        </p:blipFill>
        <p:spPr>
          <a:xfrm>
            <a:off x="0" y="1074955"/>
            <a:ext cx="3454250" cy="3509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F030DE-9C34-85D9-ED5C-EE000DC6F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0" y="2814367"/>
            <a:ext cx="1236107" cy="103701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DA7D9C-34CE-E6CB-9296-F43EF71C0300}"/>
              </a:ext>
            </a:extLst>
          </p:cNvPr>
          <p:cNvCxnSpPr/>
          <p:nvPr/>
        </p:nvCxnSpPr>
        <p:spPr>
          <a:xfrm flipH="1">
            <a:off x="119336" y="2806267"/>
            <a:ext cx="556824" cy="140805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95AC84-3205-4FDC-D788-07BDBCD4512F}"/>
              </a:ext>
            </a:extLst>
          </p:cNvPr>
          <p:cNvCxnSpPr/>
          <p:nvPr/>
        </p:nvCxnSpPr>
        <p:spPr>
          <a:xfrm flipH="1">
            <a:off x="397748" y="3851379"/>
            <a:ext cx="1514519" cy="5307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5">
            <a:extLst>
              <a:ext uri="{FF2B5EF4-FFF2-40B4-BE49-F238E27FC236}">
                <a16:creationId xmlns:a16="http://schemas.microsoft.com/office/drawing/2014/main" id="{9B894056-AC3B-379D-B54A-37552E889018}"/>
              </a:ext>
            </a:extLst>
          </p:cNvPr>
          <p:cNvSpPr txBox="1">
            <a:spLocks/>
          </p:cNvSpPr>
          <p:nvPr/>
        </p:nvSpPr>
        <p:spPr>
          <a:xfrm>
            <a:off x="8544271" y="692696"/>
            <a:ext cx="3600401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Matterhorn 0.2,10.2023</a:t>
            </a:r>
            <a:endParaRPr lang="de-CH" dirty="0"/>
          </a:p>
        </p:txBody>
      </p:sp>
      <p:sp>
        <p:nvSpPr>
          <p:cNvPr id="20" name="CasellaDiTesto 8">
            <a:extLst>
              <a:ext uri="{FF2B5EF4-FFF2-40B4-BE49-F238E27FC236}">
                <a16:creationId xmlns:a16="http://schemas.microsoft.com/office/drawing/2014/main" id="{E1F00EF6-2D37-43F0-D9A4-1E556B73F3D8}"/>
              </a:ext>
            </a:extLst>
          </p:cNvPr>
          <p:cNvSpPr txBox="1"/>
          <p:nvPr/>
        </p:nvSpPr>
        <p:spPr>
          <a:xfrm>
            <a:off x="8638102" y="4666915"/>
            <a:ext cx="3816424" cy="1192571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4572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One pixel version only</a:t>
            </a: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2x 3.125 GHz serializers </a:t>
            </a: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3.125 GHz CML driver</a:t>
            </a:r>
          </a:p>
          <a:p>
            <a:pPr marL="4572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Internal DACs for biasing</a:t>
            </a:r>
          </a:p>
          <a:p>
            <a:pPr marL="4572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Some “features” fixed</a:t>
            </a:r>
            <a:endParaRPr lang="it-CH" sz="20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CH" sz="2000" b="1" kern="1000" spc="30" dirty="0">
              <a:latin typeface="+mj-lt"/>
              <a:cs typeface="Franklin Gothic Book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951588A0-3BCD-13C9-0DD9-A43B62DCA2BC}"/>
              </a:ext>
            </a:extLst>
          </p:cNvPr>
          <p:cNvSpPr txBox="1">
            <a:spLocks/>
          </p:cNvSpPr>
          <p:nvPr/>
        </p:nvSpPr>
        <p:spPr>
          <a:xfrm>
            <a:off x="4001350" y="105794"/>
            <a:ext cx="6794126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Matterhorn prototypes</a:t>
            </a:r>
            <a:endParaRPr lang="de-CH" dirty="0"/>
          </a:p>
        </p:txBody>
      </p:sp>
      <p:sp>
        <p:nvSpPr>
          <p:cNvPr id="29" name="CasellaDiTesto 8">
            <a:extLst>
              <a:ext uri="{FF2B5EF4-FFF2-40B4-BE49-F238E27FC236}">
                <a16:creationId xmlns:a16="http://schemas.microsoft.com/office/drawing/2014/main" id="{0CEB85CC-B32B-D5BA-5A93-54F91E270057}"/>
              </a:ext>
            </a:extLst>
          </p:cNvPr>
          <p:cNvSpPr txBox="1"/>
          <p:nvPr/>
        </p:nvSpPr>
        <p:spPr>
          <a:xfrm>
            <a:off x="83294" y="4756709"/>
            <a:ext cx="3816424" cy="1192571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524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2 Pre/shaper variations</a:t>
            </a:r>
          </a:p>
          <a:p>
            <a:pPr marL="342900" indent="-2524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2 Comparator variations</a:t>
            </a:r>
            <a:endParaRPr lang="en-US" sz="2000" b="1" kern="1000" spc="30" dirty="0">
              <a:solidFill>
                <a:srgbClr val="000000"/>
              </a:solidFill>
              <a:latin typeface="+mj-lt"/>
            </a:endParaRPr>
          </a:p>
          <a:p>
            <a:pPr marL="342900" indent="-2524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2x 1.6 GHz serializers</a:t>
            </a:r>
          </a:p>
          <a:p>
            <a:pPr marL="342900" indent="-2524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1.6 GHz CML driver </a:t>
            </a:r>
            <a:br>
              <a:rPr lang="en-US" sz="2000" b="1" kern="1000" spc="30" dirty="0">
                <a:latin typeface="+mj-lt"/>
                <a:cs typeface="Franklin Gothic Book"/>
              </a:rPr>
            </a:br>
            <a:r>
              <a:rPr lang="en-US" sz="2000" b="1" kern="1000" spc="30" dirty="0">
                <a:latin typeface="+mj-lt"/>
                <a:cs typeface="Franklin Gothic Book"/>
              </a:rPr>
              <a:t>(with pre-emphasis)</a:t>
            </a:r>
          </a:p>
          <a:p>
            <a:pPr marL="4572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b="1" kern="1000" spc="30" dirty="0">
              <a:latin typeface="+mj-lt"/>
              <a:cs typeface="Franklin Gothic Book"/>
            </a:endParaRPr>
          </a:p>
          <a:p>
            <a:pPr marL="114300">
              <a:lnSpc>
                <a:spcPct val="110000"/>
              </a:lnSpc>
              <a:spcBef>
                <a:spcPts val="0"/>
              </a:spcBef>
            </a:pPr>
            <a:endParaRPr lang="en-US" sz="20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CH" sz="2000" b="1" kern="1000" spc="30" dirty="0">
              <a:latin typeface="+mj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38368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circuit board&#10;&#10;Description automatically generated">
            <a:extLst>
              <a:ext uri="{FF2B5EF4-FFF2-40B4-BE49-F238E27FC236}">
                <a16:creationId xmlns:a16="http://schemas.microsoft.com/office/drawing/2014/main" id="{8CCCAF77-2BBA-9561-3717-D8857764D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40" y="1155520"/>
            <a:ext cx="3274633" cy="32266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0AD1E-930D-F13C-0229-1B887C5E7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48F92-C12C-48F0-BE0E-AFC3790A1C93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2BAD9-E212-5D75-49CF-75021F2B0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9C71F-266C-C8FD-E004-097922D43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21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C76387-FFCF-1C48-8D19-A4453928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6" y="643283"/>
            <a:ext cx="3693011" cy="810444"/>
          </a:xfrm>
        </p:spPr>
        <p:txBody>
          <a:bodyPr/>
          <a:lstStyle/>
          <a:p>
            <a:r>
              <a:rPr lang="en-GB" dirty="0"/>
              <a:t>Matterhorn 0.1, 12.2022</a:t>
            </a:r>
            <a:endParaRPr lang="de-CH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A221136-6F78-8EAE-7230-3179A25F64E7}"/>
              </a:ext>
            </a:extLst>
          </p:cNvPr>
          <p:cNvSpPr txBox="1">
            <a:spLocks/>
          </p:cNvSpPr>
          <p:nvPr/>
        </p:nvSpPr>
        <p:spPr>
          <a:xfrm>
            <a:off x="3775440" y="1195708"/>
            <a:ext cx="4862662" cy="35099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ASICs: ~5x5 mm</a:t>
            </a:r>
            <a:r>
              <a:rPr lang="en-GB" sz="2400" baseline="30000" dirty="0"/>
              <a:t>2</a:t>
            </a:r>
            <a:r>
              <a:rPr lang="en-GB" sz="2400" dirty="0"/>
              <a:t> (3.6x3.6 active=48x48=2304 pixels)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MPW chips bump-bonded to sensor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0746C-F9C8-C982-6BC7-5A318D754E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3800" r="4494" b="8001"/>
          <a:stretch/>
        </p:blipFill>
        <p:spPr>
          <a:xfrm>
            <a:off x="0" y="1074955"/>
            <a:ext cx="3454250" cy="3509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F030DE-9C34-85D9-ED5C-EE000DC6F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0" y="2814367"/>
            <a:ext cx="1236107" cy="103701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DA7D9C-34CE-E6CB-9296-F43EF71C0300}"/>
              </a:ext>
            </a:extLst>
          </p:cNvPr>
          <p:cNvCxnSpPr/>
          <p:nvPr/>
        </p:nvCxnSpPr>
        <p:spPr>
          <a:xfrm flipH="1">
            <a:off x="119336" y="2806267"/>
            <a:ext cx="556824" cy="140805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95AC84-3205-4FDC-D788-07BDBCD4512F}"/>
              </a:ext>
            </a:extLst>
          </p:cNvPr>
          <p:cNvCxnSpPr/>
          <p:nvPr/>
        </p:nvCxnSpPr>
        <p:spPr>
          <a:xfrm flipH="1">
            <a:off x="397748" y="3851379"/>
            <a:ext cx="1514519" cy="5307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5">
            <a:extLst>
              <a:ext uri="{FF2B5EF4-FFF2-40B4-BE49-F238E27FC236}">
                <a16:creationId xmlns:a16="http://schemas.microsoft.com/office/drawing/2014/main" id="{9B894056-AC3B-379D-B54A-37552E889018}"/>
              </a:ext>
            </a:extLst>
          </p:cNvPr>
          <p:cNvSpPr txBox="1">
            <a:spLocks/>
          </p:cNvSpPr>
          <p:nvPr/>
        </p:nvSpPr>
        <p:spPr>
          <a:xfrm>
            <a:off x="8544271" y="692696"/>
            <a:ext cx="3600401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Matterhorn 0.2,10.2023</a:t>
            </a:r>
            <a:endParaRPr lang="de-CH" dirty="0"/>
          </a:p>
        </p:txBody>
      </p:sp>
      <p:sp>
        <p:nvSpPr>
          <p:cNvPr id="20" name="CasellaDiTesto 8">
            <a:extLst>
              <a:ext uri="{FF2B5EF4-FFF2-40B4-BE49-F238E27FC236}">
                <a16:creationId xmlns:a16="http://schemas.microsoft.com/office/drawing/2014/main" id="{E1F00EF6-2D37-43F0-D9A4-1E556B73F3D8}"/>
              </a:ext>
            </a:extLst>
          </p:cNvPr>
          <p:cNvSpPr txBox="1"/>
          <p:nvPr/>
        </p:nvSpPr>
        <p:spPr>
          <a:xfrm>
            <a:off x="8638102" y="4666915"/>
            <a:ext cx="3816424" cy="1192571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One pixel version only</a:t>
            </a: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2x 3.125 GHz serializers </a:t>
            </a: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3.125 GHz CML driver</a:t>
            </a:r>
          </a:p>
          <a:p>
            <a:pPr marL="4572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Internal DACs for biasing</a:t>
            </a:r>
          </a:p>
          <a:p>
            <a:pPr marL="4572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Some “features” fixed</a:t>
            </a:r>
            <a:endParaRPr lang="it-CH" sz="20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CH" sz="2000" b="1" kern="1000" spc="30" dirty="0">
              <a:latin typeface="+mj-lt"/>
              <a:cs typeface="Franklin Gothic Book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951588A0-3BCD-13C9-0DD9-A43B62DCA2BC}"/>
              </a:ext>
            </a:extLst>
          </p:cNvPr>
          <p:cNvSpPr txBox="1">
            <a:spLocks/>
          </p:cNvSpPr>
          <p:nvPr/>
        </p:nvSpPr>
        <p:spPr>
          <a:xfrm>
            <a:off x="4001350" y="105794"/>
            <a:ext cx="6794126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Matterhorn prototypes</a:t>
            </a:r>
            <a:endParaRPr lang="de-CH" dirty="0"/>
          </a:p>
        </p:txBody>
      </p:sp>
      <p:sp>
        <p:nvSpPr>
          <p:cNvPr id="29" name="CasellaDiTesto 8">
            <a:extLst>
              <a:ext uri="{FF2B5EF4-FFF2-40B4-BE49-F238E27FC236}">
                <a16:creationId xmlns:a16="http://schemas.microsoft.com/office/drawing/2014/main" id="{0CEB85CC-B32B-D5BA-5A93-54F91E270057}"/>
              </a:ext>
            </a:extLst>
          </p:cNvPr>
          <p:cNvSpPr txBox="1"/>
          <p:nvPr/>
        </p:nvSpPr>
        <p:spPr>
          <a:xfrm>
            <a:off x="83294" y="4756709"/>
            <a:ext cx="3816424" cy="1192571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524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2 Pre/shaper variations</a:t>
            </a:r>
          </a:p>
          <a:p>
            <a:pPr marL="342900" indent="-2524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2 Comparator variations</a:t>
            </a:r>
            <a:endParaRPr lang="en-US" sz="2000" b="1" kern="1000" spc="30" dirty="0">
              <a:solidFill>
                <a:srgbClr val="000000"/>
              </a:solidFill>
              <a:latin typeface="+mj-lt"/>
            </a:endParaRPr>
          </a:p>
          <a:p>
            <a:pPr marL="342900" indent="-2524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2x 1.6 GHz serializers</a:t>
            </a:r>
          </a:p>
          <a:p>
            <a:pPr marL="342900" indent="-2524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b="1" kern="1000" spc="30" dirty="0">
                <a:latin typeface="+mj-lt"/>
                <a:cs typeface="Franklin Gothic Book"/>
              </a:rPr>
              <a:t>1.6 GHz CML driver </a:t>
            </a:r>
            <a:br>
              <a:rPr lang="en-US" sz="2000" b="1" kern="1000" spc="30" dirty="0">
                <a:latin typeface="+mj-lt"/>
                <a:cs typeface="Franklin Gothic Book"/>
              </a:rPr>
            </a:br>
            <a:r>
              <a:rPr lang="en-US" sz="2000" b="1" kern="1000" spc="30" dirty="0">
                <a:latin typeface="+mj-lt"/>
                <a:cs typeface="Franklin Gothic Book"/>
              </a:rPr>
              <a:t>(with pre-emphasis)</a:t>
            </a:r>
          </a:p>
          <a:p>
            <a:pPr marL="4572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b="1" kern="1000" spc="30" dirty="0">
              <a:latin typeface="+mj-lt"/>
              <a:cs typeface="Franklin Gothic Book"/>
            </a:endParaRPr>
          </a:p>
          <a:p>
            <a:pPr marL="114300">
              <a:lnSpc>
                <a:spcPct val="110000"/>
              </a:lnSpc>
              <a:spcBef>
                <a:spcPts val="0"/>
              </a:spcBef>
            </a:pPr>
            <a:endParaRPr lang="en-US" sz="2000" b="1" kern="1000" spc="30" dirty="0">
              <a:latin typeface="+mj-lt"/>
              <a:cs typeface="Franklin Gothic Book"/>
            </a:endParaRPr>
          </a:p>
          <a:p>
            <a:pPr marL="4572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CH" sz="2000" b="1" kern="1000" spc="30" dirty="0">
              <a:latin typeface="+mj-lt"/>
              <a:cs typeface="Franklin Gothic Book"/>
            </a:endParaRPr>
          </a:p>
        </p:txBody>
      </p:sp>
      <p:sp>
        <p:nvSpPr>
          <p:cNvPr id="2" name="CasellaDiTesto 2">
            <a:extLst>
              <a:ext uri="{FF2B5EF4-FFF2-40B4-BE49-F238E27FC236}">
                <a16:creationId xmlns:a16="http://schemas.microsoft.com/office/drawing/2014/main" id="{E380D1F7-182E-D853-9AB0-C478CF0F9DDE}"/>
              </a:ext>
            </a:extLst>
          </p:cNvPr>
          <p:cNvSpPr txBox="1"/>
          <p:nvPr/>
        </p:nvSpPr>
        <p:spPr>
          <a:xfrm>
            <a:off x="3647728" y="2874075"/>
            <a:ext cx="4862661" cy="2787173"/>
          </a:xfrm>
          <a:prstGeom prst="rect">
            <a:avLst/>
          </a:prstGeom>
          <a:solidFill>
            <a:srgbClr val="66CCFF"/>
          </a:solidFill>
        </p:spPr>
        <p:txBody>
          <a:bodyPr wrap="square">
            <a:spAutoFit/>
          </a:bodyPr>
          <a:lstStyle/>
          <a:p>
            <a:pPr marL="4000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CH" sz="2000" kern="1000" spc="30" dirty="0">
                <a:latin typeface="+mj-lt"/>
                <a:cs typeface="Franklin Gothic Book"/>
              </a:rPr>
              <a:t>PLL working</a:t>
            </a:r>
          </a:p>
          <a:p>
            <a:pPr marL="8572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CH" sz="2000" kern="1000" spc="30" dirty="0">
                <a:latin typeface="+mj-lt"/>
                <a:cs typeface="Franklin Gothic Book"/>
              </a:rPr>
              <a:t>Jitter  &lt; 5 </a:t>
            </a:r>
            <a:r>
              <a:rPr lang="it-CH" sz="2000" kern="1000" spc="30" dirty="0" err="1">
                <a:latin typeface="+mj-lt"/>
                <a:cs typeface="Franklin Gothic Book"/>
              </a:rPr>
              <a:t>ps</a:t>
            </a:r>
            <a:r>
              <a:rPr lang="it-CH" sz="2000" kern="1000" spc="30" dirty="0">
                <a:latin typeface="+mj-lt"/>
                <a:cs typeface="Franklin Gothic Book"/>
              </a:rPr>
              <a:t> </a:t>
            </a:r>
          </a:p>
          <a:p>
            <a:pPr marL="571500" lvl="1">
              <a:lnSpc>
                <a:spcPct val="110000"/>
              </a:lnSpc>
            </a:pPr>
            <a:r>
              <a:rPr lang="it-CH" sz="2000" kern="1000" spc="30" dirty="0">
                <a:latin typeface="+mj-lt"/>
                <a:cs typeface="Franklin Gothic Book"/>
              </a:rPr>
              <a:t>	(</a:t>
            </a:r>
            <a:r>
              <a:rPr lang="en-US" sz="2000" kern="1000" spc="30" dirty="0">
                <a:latin typeface="+mj-lt"/>
                <a:cs typeface="Franklin Gothic Book"/>
              </a:rPr>
              <a:t>limited by measurement setup)</a:t>
            </a:r>
          </a:p>
          <a:p>
            <a:pPr marL="4000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kern="1000" spc="30" dirty="0">
                <a:latin typeface="+mj-lt"/>
              </a:rPr>
              <a:t>HS logic/data transmission working</a:t>
            </a:r>
          </a:p>
          <a:p>
            <a:pPr marL="8572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kern="1000" spc="30" dirty="0">
                <a:latin typeface="+mj-lt"/>
                <a:cs typeface="Franklin Gothic Book"/>
              </a:rPr>
              <a:t>BER&lt; 10</a:t>
            </a:r>
            <a:r>
              <a:rPr lang="en-US" sz="2000" kern="1000" spc="30" baseline="30000" dirty="0">
                <a:latin typeface="+mj-lt"/>
                <a:cs typeface="Franklin Gothic Book"/>
              </a:rPr>
              <a:t>-15</a:t>
            </a:r>
          </a:p>
          <a:p>
            <a:pPr marL="114300" defTabSz="360363">
              <a:lnSpc>
                <a:spcPct val="110000"/>
              </a:lnSpc>
            </a:pPr>
            <a:r>
              <a:rPr lang="en-US" sz="2000" kern="1000" spc="30" dirty="0">
                <a:latin typeface="+mj-lt"/>
              </a:rPr>
              <a:t>			(limited by measurement time)</a:t>
            </a:r>
          </a:p>
          <a:p>
            <a:pPr marL="457200" indent="-342900" defTabSz="36036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kern="1000" spc="30" dirty="0">
                <a:latin typeface="+mj-lt"/>
              </a:rPr>
              <a:t>DACs working</a:t>
            </a:r>
          </a:p>
          <a:p>
            <a:pPr marL="914400" lvl="1" indent="-342900" defTabSz="36036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kern="1000" spc="30" dirty="0">
                <a:latin typeface="+mj-lt"/>
              </a:rPr>
              <a:t>8 bits</a:t>
            </a:r>
            <a:endParaRPr lang="it-CH" sz="2000" dirty="0"/>
          </a:p>
        </p:txBody>
      </p:sp>
    </p:spTree>
    <p:extLst>
      <p:ext uri="{BB962C8B-B14F-4D97-AF65-F5344CB8AC3E}">
        <p14:creationId xmlns:p14="http://schemas.microsoft.com/office/powerpoint/2010/main" val="682342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F04DCD-4937-F2A8-17B6-AB520448B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A00B-5F1C-4227-A416-0215FF9767C2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088E3-9E75-1896-00D3-9C6000228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04B83-E2F6-A42E-BD7C-64C5DBD2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22</a:t>
            </a:fld>
            <a:endParaRPr lang="en-GB" noProof="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442D0F5-7FF8-F82A-3963-653347F25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characterization of MH02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E620A9-273F-6BDC-3C47-CFD604737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"/>
          <a:stretch/>
        </p:blipFill>
        <p:spPr bwMode="auto">
          <a:xfrm>
            <a:off x="434253" y="2492896"/>
            <a:ext cx="5275087" cy="325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">
            <a:extLst>
              <a:ext uri="{FF2B5EF4-FFF2-40B4-BE49-F238E27FC236}">
                <a16:creationId xmlns:a16="http://schemas.microsoft.com/office/drawing/2014/main" id="{8C85C47A-0786-9E24-1E7D-B31D8FE4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33" y="278296"/>
            <a:ext cx="857808" cy="4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3EF09D61-20BA-F477-734E-0A886C51D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7"/>
          <a:stretch/>
        </p:blipFill>
        <p:spPr bwMode="auto">
          <a:xfrm>
            <a:off x="5807968" y="2551993"/>
            <a:ext cx="4957180" cy="32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AD90B1-F139-5079-AAD7-8D57197D1712}"/>
              </a:ext>
            </a:extLst>
          </p:cNvPr>
          <p:cNvSpPr txBox="1"/>
          <p:nvPr/>
        </p:nvSpPr>
        <p:spPr>
          <a:xfrm>
            <a:off x="4910767" y="5918773"/>
            <a:ext cx="179440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Single pixel data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ED39719C-F701-204B-4642-51745E31C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080" y="766199"/>
            <a:ext cx="5138730" cy="93460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Metrologie</a:t>
            </a:r>
            <a:r>
              <a:rPr lang="en-US" dirty="0"/>
              <a:t> beamline at SOLEIL with help from: Marie </a:t>
            </a:r>
            <a:r>
              <a:rPr lang="en-US" dirty="0" err="1"/>
              <a:t>Andrä</a:t>
            </a:r>
            <a:r>
              <a:rPr lang="en-US" dirty="0"/>
              <a:t> and </a:t>
            </a:r>
            <a:r>
              <a:rPr lang="en-US" dirty="0" err="1"/>
              <a:t>Arkadiusz</a:t>
            </a:r>
            <a:r>
              <a:rPr lang="en-US" dirty="0"/>
              <a:t> </a:t>
            </a:r>
            <a:r>
              <a:rPr lang="en-US" dirty="0" err="1"/>
              <a:t>Dawiec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840" y="992416"/>
                <a:ext cx="6788351" cy="1081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Calibration at: 7, 9, 12, 15 keV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Threshold scans fitted with analytical model: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16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1600" i="1">
                        <a:latin typeface="Cambria Math"/>
                      </a:rPr>
                      <m:t>+0.5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1+</m:t>
                        </m:r>
                        <m:r>
                          <a:rPr lang="en-US" sz="1600" i="1">
                            <a:latin typeface="Cambria Math"/>
                          </a:rPr>
                          <m:t>𝐸𝑟𝑓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6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den>
                            </m:f>
                          </m:e>
                        </m:d>
                      </m:e>
                    </m:d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  <m:r>
                          <a:rPr lang="en-US" sz="1600" i="1">
                            <a:latin typeface="Cambria Math"/>
                          </a:rPr>
                          <m:t>+</m:t>
                        </m:r>
                        <m:r>
                          <a:rPr lang="en-US" sz="1600" i="1">
                            <a:latin typeface="Cambria Math"/>
                          </a:rPr>
                          <m:t>𝐶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</m:d>
                      </m:e>
                    </m:d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40" y="992416"/>
                <a:ext cx="6788351" cy="1081771"/>
              </a:xfrm>
              <a:prstGeom prst="rect">
                <a:avLst/>
              </a:prstGeom>
              <a:blipFill>
                <a:blip r:embed="rId5"/>
                <a:stretch>
                  <a:fillRect l="-539" t="-282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896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386D-36CD-85D0-6F6F-C647EA092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counters scan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3ED50-6923-58ED-C4CF-D16137395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2DAC-6392-4ECE-B24F-54A09B6F650E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985E-6FBB-ECD0-DCFA-F586AF2A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48E0E-8D6B-51B4-71A3-7490C5B3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23</a:t>
            </a:fld>
            <a:endParaRPr lang="en-GB" noProof="0" dirty="0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AFD8F72D-9A4E-8FB2-BFD1-EA95F036B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6"/>
          <a:stretch/>
        </p:blipFill>
        <p:spPr bwMode="auto">
          <a:xfrm>
            <a:off x="1127448" y="1556792"/>
            <a:ext cx="9659938" cy="43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ome">
            <a:extLst>
              <a:ext uri="{FF2B5EF4-FFF2-40B4-BE49-F238E27FC236}">
                <a16:creationId xmlns:a16="http://schemas.microsoft.com/office/drawing/2014/main" id="{22B22432-9FAE-80CB-3262-26DAF41A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33" y="278296"/>
            <a:ext cx="857808" cy="4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4AE09C-7D03-A3A5-1C49-442BF095932C}"/>
              </a:ext>
            </a:extLst>
          </p:cNvPr>
          <p:cNvSpPr txBox="1"/>
          <p:nvPr/>
        </p:nvSpPr>
        <p:spPr>
          <a:xfrm>
            <a:off x="4871864" y="6148286"/>
            <a:ext cx="28752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Scanned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2225133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18BE5-D295-122F-17AA-55191AEB5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A60A4-EA98-4BED-A700-049E22CE4FF1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1F1C8A-BCC5-175E-CF2D-2C8387D15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31B00-AB6D-AABC-4423-25C6DF6A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24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5CC687-265B-56CB-7822-4E24C4801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performance of MH02</a:t>
            </a: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371DD9AB-9738-5D8C-FC00-1399A6915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915817"/>
            <a:ext cx="4708416" cy="356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5202E934-8669-8304-28B6-6A8CE0625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898733"/>
            <a:ext cx="4708416" cy="356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ome">
            <a:extLst>
              <a:ext uri="{FF2B5EF4-FFF2-40B4-BE49-F238E27FC236}">
                <a16:creationId xmlns:a16="http://schemas.microsoft.com/office/drawing/2014/main" id="{EA6D7756-48B2-DCEC-BDE2-B2BF7A454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33" y="278296"/>
            <a:ext cx="857808" cy="4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09B18B0-965A-0DBD-0C16-1AB73DC5D76B}"/>
              </a:ext>
            </a:extLst>
          </p:cNvPr>
          <p:cNvGrpSpPr/>
          <p:nvPr/>
        </p:nvGrpSpPr>
        <p:grpSpPr>
          <a:xfrm>
            <a:off x="7032104" y="5480201"/>
            <a:ext cx="2894371" cy="307777"/>
            <a:chOff x="7032104" y="5480201"/>
            <a:chExt cx="2894371" cy="3077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7F59C7-7D85-6562-4936-70FFE1DB7DC4}"/>
                </a:ext>
              </a:extLst>
            </p:cNvPr>
            <p:cNvSpPr txBox="1"/>
            <p:nvPr/>
          </p:nvSpPr>
          <p:spPr>
            <a:xfrm>
              <a:off x="7968208" y="5480201"/>
              <a:ext cx="112287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000" dirty="0"/>
                <a:t>fast - slow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60BFDF0-9A06-1830-33E4-CDCD80DA931F}"/>
                </a:ext>
              </a:extLst>
            </p:cNvPr>
            <p:cNvCxnSpPr/>
            <p:nvPr/>
          </p:nvCxnSpPr>
          <p:spPr>
            <a:xfrm flipH="1">
              <a:off x="7032104" y="5661248"/>
              <a:ext cx="7920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7211605-12B2-370B-19EE-C5F0EC860A5A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134387" y="5661248"/>
              <a:ext cx="7920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1BFA1529-3BA2-B762-806E-9FD24F731160}"/>
              </a:ext>
            </a:extLst>
          </p:cNvPr>
          <p:cNvSpPr/>
          <p:nvPr/>
        </p:nvSpPr>
        <p:spPr>
          <a:xfrm>
            <a:off x="1919536" y="2060848"/>
            <a:ext cx="432048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70BC66-5D6B-F26B-8A9F-D3A5757D6136}"/>
              </a:ext>
            </a:extLst>
          </p:cNvPr>
          <p:cNvCxnSpPr/>
          <p:nvPr/>
        </p:nvCxnSpPr>
        <p:spPr>
          <a:xfrm flipH="1">
            <a:off x="2207568" y="1628800"/>
            <a:ext cx="864096" cy="43204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FE1D27-875D-5203-1774-1F07CF76B0CA}"/>
              </a:ext>
            </a:extLst>
          </p:cNvPr>
          <p:cNvSpPr txBox="1"/>
          <p:nvPr/>
        </p:nvSpPr>
        <p:spPr>
          <a:xfrm>
            <a:off x="3131216" y="1484930"/>
            <a:ext cx="230127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/>
              <a:t>Preamplifier feedback voltage</a:t>
            </a:r>
          </a:p>
          <a:p>
            <a:pPr algn="l"/>
            <a:r>
              <a:rPr lang="en-US" sz="1400" dirty="0"/>
              <a:t>(gain)</a:t>
            </a:r>
          </a:p>
        </p:txBody>
      </p:sp>
    </p:spTree>
    <p:extLst>
      <p:ext uri="{BB962C8B-B14F-4D97-AF65-F5344CB8AC3E}">
        <p14:creationId xmlns:p14="http://schemas.microsoft.com/office/powerpoint/2010/main" val="3310034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843E-67B4-1DAC-4DEF-EFF6745D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Threshold dispersion at 9 keV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FEE43-73D3-A9FC-9AED-D595B8BD6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06FE-F939-4101-A131-B39BD1300C71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3D25F-BE9C-3B2E-4478-8947D72B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828DE-1A75-FBE4-7486-17B82FF6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25</a:t>
            </a:fld>
            <a:endParaRPr lang="en-GB" noProof="0" dirty="0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F01CAA15-6C0A-F8A1-A5B7-F0F621ACD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1" y="750823"/>
            <a:ext cx="6596962" cy="29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FF49F016-2A55-EFAA-1DFA-13774A50C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1" y="3565140"/>
            <a:ext cx="6595200" cy="30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AA857CC-810E-4EB6-38CE-CE44026DC9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50619"/>
              </p:ext>
            </p:extLst>
          </p:nvPr>
        </p:nvGraphicFramePr>
        <p:xfrm>
          <a:off x="7896200" y="1271429"/>
          <a:ext cx="3600474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7115">
                  <a:extLst>
                    <a:ext uri="{9D8B030D-6E8A-4147-A177-3AD203B41FA5}">
                      <a16:colId xmlns:a16="http://schemas.microsoft.com/office/drawing/2014/main" val="1391536524"/>
                    </a:ext>
                  </a:extLst>
                </a:gridCol>
                <a:gridCol w="1468501">
                  <a:extLst>
                    <a:ext uri="{9D8B030D-6E8A-4147-A177-3AD203B41FA5}">
                      <a16:colId xmlns:a16="http://schemas.microsoft.com/office/drawing/2014/main" val="650323647"/>
                    </a:ext>
                  </a:extLst>
                </a:gridCol>
                <a:gridCol w="1314858">
                  <a:extLst>
                    <a:ext uri="{9D8B030D-6E8A-4147-A177-3AD203B41FA5}">
                      <a16:colId xmlns:a16="http://schemas.microsoft.com/office/drawing/2014/main" val="19044366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vrf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Untrimmed</a:t>
                      </a:r>
                      <a:br>
                        <a:rPr lang="en-US" dirty="0"/>
                      </a:br>
                      <a:r>
                        <a:rPr lang="en-US" dirty="0"/>
                        <a:t>[eV]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Trimmed [eV]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974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411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46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892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02091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52C50F0-34F8-57B9-E574-E1D17C09A68A}"/>
              </a:ext>
            </a:extLst>
          </p:cNvPr>
          <p:cNvSpPr txBox="1"/>
          <p:nvPr/>
        </p:nvSpPr>
        <p:spPr>
          <a:xfrm>
            <a:off x="8040216" y="4369304"/>
            <a:ext cx="324036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Small chip (48x48 pixels)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Non optimized trimming procedure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02DC1-FB7A-FE3A-E125-03BF8041E009}"/>
              </a:ext>
            </a:extLst>
          </p:cNvPr>
          <p:cNvSpPr txBox="1"/>
          <p:nvPr/>
        </p:nvSpPr>
        <p:spPr>
          <a:xfrm>
            <a:off x="11223645" y="3559586"/>
            <a:ext cx="37029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</a:rPr>
              <a:t>8e-</a:t>
            </a:r>
            <a:endParaRPr lang="de-CH" sz="2000" dirty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0CC3555-348E-7A8D-1F7D-984FCFDE668D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10560496" y="3298414"/>
            <a:ext cx="663149" cy="41506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166993" y="3311711"/>
            <a:ext cx="151926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</a:rPr>
              <a:t>:16 to 20</a:t>
            </a:r>
            <a:endParaRPr lang="de-CH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2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115E5A0-B290-8DF3-E946-0904AD5C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65C1-9818-483D-A65F-7EF66F87FCA2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BE1AC2F-C2EF-42D3-ABA1-813B89267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984C8F-A4BB-6E45-A194-FFFA39EC9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counter rate tests at MS beamline - MH01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87234EC-A52D-B815-2CFB-8B06E1DF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26</a:t>
            </a:fld>
            <a:endParaRPr lang="en-GB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81EB02-D1AB-5A21-6922-199EE22DA1CC}"/>
              </a:ext>
            </a:extLst>
          </p:cNvPr>
          <p:cNvGrpSpPr/>
          <p:nvPr/>
        </p:nvGrpSpPr>
        <p:grpSpPr>
          <a:xfrm>
            <a:off x="6060322" y="1607683"/>
            <a:ext cx="5098785" cy="4232136"/>
            <a:chOff x="6060322" y="1607683"/>
            <a:chExt cx="5098785" cy="423213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95880D7-7815-FD7C-14A9-9CA7AD658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60322" y="1907921"/>
              <a:ext cx="5098785" cy="3931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76FDEF-0193-210D-80E8-227306462B95}"/>
                </a:ext>
              </a:extLst>
            </p:cNvPr>
            <p:cNvSpPr txBox="1"/>
            <p:nvPr/>
          </p:nvSpPr>
          <p:spPr>
            <a:xfrm>
              <a:off x="6816080" y="1607683"/>
              <a:ext cx="416985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600" dirty="0"/>
                <a:t>Predicted rate capability using analytical model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339D4E-49D4-2BC9-4342-55B6E57FA7AA}"/>
              </a:ext>
            </a:extLst>
          </p:cNvPr>
          <p:cNvGrpSpPr/>
          <p:nvPr/>
        </p:nvGrpSpPr>
        <p:grpSpPr>
          <a:xfrm>
            <a:off x="966995" y="1661700"/>
            <a:ext cx="5085478" cy="4057600"/>
            <a:chOff x="966995" y="1661700"/>
            <a:chExt cx="5085478" cy="405760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88EBF30-D1E8-8173-2026-F56C1EB2D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6995" y="1765805"/>
              <a:ext cx="5085478" cy="3953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5A1BD4-9355-7EB3-3B59-5AA6EC67E3C5}"/>
                </a:ext>
              </a:extLst>
            </p:cNvPr>
            <p:cNvSpPr txBox="1"/>
            <p:nvPr/>
          </p:nvSpPr>
          <p:spPr>
            <a:xfrm>
              <a:off x="2999656" y="1661700"/>
              <a:ext cx="122828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600" dirty="0"/>
                <a:t>Measurement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9845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984C8F-A4BB-6E45-A194-FFFA39EC9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counter rate tests at MS beamline – MH01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5880D7-7815-FD7C-14A9-9CA7AD658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08" y="1538789"/>
            <a:ext cx="4861612" cy="385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6D6E7-9042-DCA4-73B6-E7496385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27</a:t>
            </a:fld>
            <a:endParaRPr lang="en-GB" noProof="0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7881AE1-4A2F-7EF9-3A98-68ED415B6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0C8604A6-0578-4D35-90E5-06A78578606E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9C3E4D2-2DA1-76F2-3F72-6BD1D8DFD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3DC808-5AF6-1A13-6593-CD9194C93683}"/>
              </a:ext>
            </a:extLst>
          </p:cNvPr>
          <p:cNvGrpSpPr/>
          <p:nvPr/>
        </p:nvGrpSpPr>
        <p:grpSpPr>
          <a:xfrm>
            <a:off x="946356" y="1706787"/>
            <a:ext cx="4968552" cy="4133656"/>
            <a:chOff x="946356" y="1706787"/>
            <a:chExt cx="4968552" cy="4133656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56C711A0-9D86-D683-E24F-9B9D9192A1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6356" y="1706787"/>
              <a:ext cx="4968552" cy="3759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EAFB7A-A8D9-BCA4-D162-BF860B54D0B3}"/>
                </a:ext>
              </a:extLst>
            </p:cNvPr>
            <p:cNvSpPr txBox="1"/>
            <p:nvPr/>
          </p:nvSpPr>
          <p:spPr>
            <a:xfrm>
              <a:off x="1789176" y="5594222"/>
              <a:ext cx="384836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600" dirty="0"/>
                <a:t>Note: slightly over estimated due to kB peak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2803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984C8F-A4BB-6E45-A194-FFFA39EC9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counter rate tests at MS beamline – MH01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6D6E7-9042-DCA4-73B6-E7496385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28</a:t>
            </a:fld>
            <a:endParaRPr lang="en-GB" noProof="0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7881AE1-4A2F-7EF9-3A98-68ED415B6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522C592C-BF57-4AA7-A8E0-34133C25299B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9C3E4D2-2DA1-76F2-3F72-6BD1D8DFD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967139-DFAC-58F8-42DD-7ED2B3277B6C}"/>
              </a:ext>
            </a:extLst>
          </p:cNvPr>
          <p:cNvGrpSpPr/>
          <p:nvPr/>
        </p:nvGrpSpPr>
        <p:grpSpPr>
          <a:xfrm>
            <a:off x="1991544" y="908720"/>
            <a:ext cx="7776864" cy="5400600"/>
            <a:chOff x="946356" y="1545806"/>
            <a:chExt cx="4968552" cy="3887676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56C711A0-9D86-D683-E24F-9B9D9192A1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6356" y="1739137"/>
              <a:ext cx="4968552" cy="3694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5B4526-CB63-2831-A40B-8DEF0218DA55}"/>
                </a:ext>
              </a:extLst>
            </p:cNvPr>
            <p:cNvSpPr txBox="1"/>
            <p:nvPr/>
          </p:nvSpPr>
          <p:spPr>
            <a:xfrm>
              <a:off x="2567608" y="1545806"/>
              <a:ext cx="20953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600" dirty="0"/>
                <a:t>Noise vs. rate capability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3357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45BC76-CB55-2DEC-F75E-92B792F7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EFB1A-204E-4435-B3A5-710658FA2CBB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2F86A-DFFF-722C-A4F8-8AEA10E1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E7CBC-17EF-3A91-173F-97ECF01B8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29</a:t>
            </a:fld>
            <a:endParaRPr lang="en-GB" noProof="0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7E80EE2C-390D-208A-0DCE-B4B9EFD5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dirty="0"/>
              <a:t>Multi threshold rate tests at SOLEIL with MH02</a:t>
            </a:r>
            <a:br>
              <a:rPr lang="en-US" dirty="0"/>
            </a:br>
            <a:endParaRPr lang="en-US" dirty="0"/>
          </a:p>
        </p:txBody>
      </p:sp>
      <p:pic>
        <p:nvPicPr>
          <p:cNvPr id="16" name="Picture 4" descr="Home">
            <a:extLst>
              <a:ext uri="{FF2B5EF4-FFF2-40B4-BE49-F238E27FC236}">
                <a16:creationId xmlns:a16="http://schemas.microsoft.com/office/drawing/2014/main" id="{6C9DF669-07AF-71C1-700B-0C79F013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975" y="258400"/>
            <a:ext cx="857808" cy="4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B84F4C-5BDE-816D-9A1D-827185875C62}"/>
              </a:ext>
            </a:extLst>
          </p:cNvPr>
          <p:cNvGrpSpPr/>
          <p:nvPr/>
        </p:nvGrpSpPr>
        <p:grpSpPr>
          <a:xfrm>
            <a:off x="1173037" y="1640092"/>
            <a:ext cx="4922963" cy="3794241"/>
            <a:chOff x="1173037" y="1640092"/>
            <a:chExt cx="4922963" cy="3794241"/>
          </a:xfrm>
        </p:grpSpPr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36B717F0-5AFA-F931-32C9-0B93FACD1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037" y="1640092"/>
              <a:ext cx="4922963" cy="3794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611B2A-22DB-4DBC-56D4-2259A11C4E51}"/>
                </a:ext>
              </a:extLst>
            </p:cNvPr>
            <p:cNvSpPr txBox="1"/>
            <p:nvPr/>
          </p:nvSpPr>
          <p:spPr>
            <a:xfrm>
              <a:off x="2135560" y="4437112"/>
              <a:ext cx="11037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Sum counter 0-3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EB4B0B-75AD-B742-F931-127059BD0994}"/>
                </a:ext>
              </a:extLst>
            </p:cNvPr>
            <p:cNvSpPr txBox="1"/>
            <p:nvPr/>
          </p:nvSpPr>
          <p:spPr>
            <a:xfrm>
              <a:off x="2135560" y="4069103"/>
              <a:ext cx="6580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Counter 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005973B-B664-2F2F-8CDC-1D2B91351F63}"/>
              </a:ext>
            </a:extLst>
          </p:cNvPr>
          <p:cNvSpPr txBox="1"/>
          <p:nvPr/>
        </p:nvSpPr>
        <p:spPr>
          <a:xfrm>
            <a:off x="3756148" y="4161436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x6</a:t>
            </a:r>
            <a:endParaRPr lang="de-CH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6569380-3F52-E6A4-B977-2FA9171568F3}"/>
              </a:ext>
            </a:extLst>
          </p:cNvPr>
          <p:cNvSpPr/>
          <p:nvPr/>
        </p:nvSpPr>
        <p:spPr>
          <a:xfrm>
            <a:off x="448112" y="3471561"/>
            <a:ext cx="6048672" cy="18126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1B0CB-07F7-FB89-EF81-0F658C434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Increased </a:t>
            </a:r>
            <a:r>
              <a:rPr lang="en-US" dirty="0"/>
              <a:t>coherent flux</a:t>
            </a:r>
            <a:r>
              <a:rPr lang="en-CH" dirty="0"/>
              <a:t> [</a:t>
            </a:r>
            <a:r>
              <a:rPr lang="en-US" dirty="0"/>
              <a:t>1</a:t>
            </a:r>
            <a:r>
              <a:rPr lang="en-CH" dirty="0"/>
              <a:t>]:</a:t>
            </a:r>
          </a:p>
          <a:p>
            <a:pPr lvl="1"/>
            <a:r>
              <a:rPr lang="en-CH" dirty="0"/>
              <a:t>&gt;100x at 10 keV</a:t>
            </a:r>
          </a:p>
          <a:p>
            <a:pPr lvl="1"/>
            <a:r>
              <a:rPr lang="en-GB" dirty="0"/>
              <a:t>U</a:t>
            </a:r>
            <a:r>
              <a:rPr lang="en-CH" dirty="0"/>
              <a:t>p to 1000x at 20 keV</a:t>
            </a:r>
          </a:p>
          <a:p>
            <a:r>
              <a:rPr lang="en-US" dirty="0"/>
              <a:t>Increased electron energy (2.4 </a:t>
            </a:r>
            <a:r>
              <a:rPr lang="en-US" dirty="0">
                <a:sym typeface="Wingdings" pitchFamily="2" charset="2"/>
              </a:rPr>
              <a:t> 2.7 GeV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Higher energy photons (80 keV)</a:t>
            </a:r>
          </a:p>
          <a:p>
            <a:endParaRPr lang="en-US" dirty="0"/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</a:rPr>
              <a:t>For the detector this means: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Faster count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Higher frame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Wider energy range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FEFD5-5D6D-188A-145D-EF2D581E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2.0 – a 4</a:t>
            </a:r>
            <a:r>
              <a:rPr lang="en-US" baseline="30000" dirty="0"/>
              <a:t>th</a:t>
            </a:r>
            <a:r>
              <a:rPr lang="en-US" dirty="0"/>
              <a:t> generation synchrotron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962A3-07E4-006D-C904-9D8D7D4BF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0" b="4334"/>
          <a:stretch/>
        </p:blipFill>
        <p:spPr>
          <a:xfrm>
            <a:off x="7384207" y="1497021"/>
            <a:ext cx="4327871" cy="4304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05D6E-B1B6-62D1-911D-916E2FC99B91}"/>
              </a:ext>
            </a:extLst>
          </p:cNvPr>
          <p:cNvSpPr txBox="1"/>
          <p:nvPr/>
        </p:nvSpPr>
        <p:spPr>
          <a:xfrm>
            <a:off x="7536161" y="6068853"/>
            <a:ext cx="3240360" cy="3357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[1] </a:t>
            </a:r>
            <a:r>
              <a:rPr lang="en-GB" sz="1200" dirty="0"/>
              <a:t>SLS 2.0 Storage Ring Technical Design Report PSI </a:t>
            </a:r>
            <a:r>
              <a:rPr lang="en-GB" sz="1200" dirty="0" err="1"/>
              <a:t>Bericht</a:t>
            </a:r>
            <a:r>
              <a:rPr lang="en-GB" sz="1200" dirty="0"/>
              <a:t> Nr. 21-02 November 2021</a:t>
            </a:r>
            <a:endParaRPr lang="en-US" sz="10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510676A-A8AA-0A77-7CEC-B46FCB185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3C680E0-B3D2-9CB1-78A6-D5E1ADB8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C21FD3E4-40EA-A47C-AA63-37EE57994E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C5E0AC0F-6144-476D-BB5E-C1EF65EB51BA}" type="datetime1">
              <a:rPr lang="de-CH" noProof="0" smtClean="0"/>
              <a:t>17.11.2024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70599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45BC76-CB55-2DEC-F75E-92B792F7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43A8-B759-4A23-A109-C82E7B6FA2A4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2F86A-DFFF-722C-A4F8-8AEA10E1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E7CBC-17EF-3A91-173F-97ECF01B8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30</a:t>
            </a:fld>
            <a:endParaRPr lang="en-GB" noProof="0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7E80EE2C-390D-208A-0DCE-B4B9EFD5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dirty="0"/>
              <a:t>Multi threshold rate tests at SOLEIL with MH02</a:t>
            </a:r>
            <a:br>
              <a:rPr lang="en-US" dirty="0"/>
            </a:br>
            <a:endParaRPr lang="en-US" dirty="0"/>
          </a:p>
        </p:txBody>
      </p:sp>
      <p:pic>
        <p:nvPicPr>
          <p:cNvPr id="16" name="Picture 4" descr="Home">
            <a:extLst>
              <a:ext uri="{FF2B5EF4-FFF2-40B4-BE49-F238E27FC236}">
                <a16:creationId xmlns:a16="http://schemas.microsoft.com/office/drawing/2014/main" id="{6C9DF669-07AF-71C1-700B-0C79F013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975" y="258400"/>
            <a:ext cx="857808" cy="4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B84F4C-5BDE-816D-9A1D-827185875C62}"/>
              </a:ext>
            </a:extLst>
          </p:cNvPr>
          <p:cNvGrpSpPr/>
          <p:nvPr/>
        </p:nvGrpSpPr>
        <p:grpSpPr>
          <a:xfrm>
            <a:off x="1173037" y="1640092"/>
            <a:ext cx="4922963" cy="3794241"/>
            <a:chOff x="1173037" y="1640092"/>
            <a:chExt cx="4922963" cy="3794241"/>
          </a:xfrm>
        </p:grpSpPr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36B717F0-5AFA-F931-32C9-0B93FACD1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037" y="1640092"/>
              <a:ext cx="4922963" cy="3794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611B2A-22DB-4DBC-56D4-2259A11C4E51}"/>
                </a:ext>
              </a:extLst>
            </p:cNvPr>
            <p:cNvSpPr txBox="1"/>
            <p:nvPr/>
          </p:nvSpPr>
          <p:spPr>
            <a:xfrm>
              <a:off x="2135560" y="4437112"/>
              <a:ext cx="11037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Sum counter 0-3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EB4B0B-75AD-B742-F931-127059BD0994}"/>
                </a:ext>
              </a:extLst>
            </p:cNvPr>
            <p:cNvSpPr txBox="1"/>
            <p:nvPr/>
          </p:nvSpPr>
          <p:spPr>
            <a:xfrm>
              <a:off x="2135560" y="4069103"/>
              <a:ext cx="6580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Counter 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4E974E-D889-40C1-EB46-47E7E582B3AC}"/>
              </a:ext>
            </a:extLst>
          </p:cNvPr>
          <p:cNvGrpSpPr/>
          <p:nvPr/>
        </p:nvGrpSpPr>
        <p:grpSpPr>
          <a:xfrm>
            <a:off x="6295723" y="1610852"/>
            <a:ext cx="4923168" cy="4263633"/>
            <a:chOff x="6295723" y="1610852"/>
            <a:chExt cx="4923168" cy="42636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5E68C8F-5570-BFC4-1255-0DCEB1A3DF35}"/>
                </a:ext>
              </a:extLst>
            </p:cNvPr>
            <p:cNvGrpSpPr/>
            <p:nvPr/>
          </p:nvGrpSpPr>
          <p:grpSpPr>
            <a:xfrm>
              <a:off x="6295723" y="1610852"/>
              <a:ext cx="4923168" cy="4263633"/>
              <a:chOff x="6295723" y="1610852"/>
              <a:chExt cx="4923168" cy="4263633"/>
            </a:xfrm>
          </p:grpSpPr>
          <p:pic>
            <p:nvPicPr>
              <p:cNvPr id="7170" name="Picture 2">
                <a:extLst>
                  <a:ext uri="{FF2B5EF4-FFF2-40B4-BE49-F238E27FC236}">
                    <a16:creationId xmlns:a16="http://schemas.microsoft.com/office/drawing/2014/main" id="{78DA7076-4CA3-F8B6-5B5B-5C33C56C78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5723" y="1610852"/>
                <a:ext cx="4923168" cy="3794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CA01920-C95C-B05A-4E90-E74917B1DE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36160" y="4757761"/>
                <a:ext cx="420766" cy="83285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2A6860-4F47-E439-64EA-30C0423E5E2A}"/>
                  </a:ext>
                </a:extLst>
              </p:cNvPr>
              <p:cNvSpPr txBox="1"/>
              <p:nvPr/>
            </p:nvSpPr>
            <p:spPr>
              <a:xfrm>
                <a:off x="6427320" y="5628264"/>
                <a:ext cx="463723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Note: fitted with simple </a:t>
                </a:r>
                <a:r>
                  <a:rPr lang="en-US" sz="1600" dirty="0" err="1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paralyzable</a:t>
                </a:r>
                <a:r>
                  <a:rPr lang="en-US" sz="1600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 function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E7FDED-B6A3-2B49-872D-0B416179C273}"/>
                </a:ext>
              </a:extLst>
            </p:cNvPr>
            <p:cNvSpPr txBox="1"/>
            <p:nvPr/>
          </p:nvSpPr>
          <p:spPr>
            <a:xfrm>
              <a:off x="7248128" y="4442663"/>
              <a:ext cx="11037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Sum counter 0-3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3126C3-4AF5-6A7A-D92B-E92517DC26E8}"/>
                </a:ext>
              </a:extLst>
            </p:cNvPr>
            <p:cNvSpPr txBox="1"/>
            <p:nvPr/>
          </p:nvSpPr>
          <p:spPr>
            <a:xfrm>
              <a:off x="7248128" y="4074654"/>
              <a:ext cx="6580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Counter 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120432-2D9B-BA8D-E01E-E0E2DC80F110}"/>
              </a:ext>
            </a:extLst>
          </p:cNvPr>
          <p:cNvSpPr txBox="1"/>
          <p:nvPr/>
        </p:nvSpPr>
        <p:spPr>
          <a:xfrm>
            <a:off x="3756148" y="4161436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x6</a:t>
            </a:r>
            <a:endParaRPr lang="de-CH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200EF-F130-BD08-1A4F-2B6C565AB2CD}"/>
              </a:ext>
            </a:extLst>
          </p:cNvPr>
          <p:cNvSpPr txBox="1"/>
          <p:nvPr/>
        </p:nvSpPr>
        <p:spPr>
          <a:xfrm>
            <a:off x="8918187" y="4076132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x3</a:t>
            </a:r>
            <a:endParaRPr lang="de-CH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75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45BC76-CB55-2DEC-F75E-92B792F7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543B-66F9-4B08-8F3A-14360DA6F690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2F86A-DFFF-722C-A4F8-8AEA10E1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E7CBC-17EF-3A91-173F-97ECF01B8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31</a:t>
            </a:fld>
            <a:endParaRPr lang="en-GB" noProof="0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7E80EE2C-390D-208A-0DCE-B4B9EFD5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dirty="0"/>
              <a:t>Multi threshold rate tests at SOLEIL with MH02</a:t>
            </a:r>
            <a:br>
              <a:rPr lang="en-US" dirty="0"/>
            </a:br>
            <a:endParaRPr lang="en-US" dirty="0"/>
          </a:p>
        </p:txBody>
      </p:sp>
      <p:pic>
        <p:nvPicPr>
          <p:cNvPr id="16" name="Picture 4" descr="Home">
            <a:extLst>
              <a:ext uri="{FF2B5EF4-FFF2-40B4-BE49-F238E27FC236}">
                <a16:creationId xmlns:a16="http://schemas.microsoft.com/office/drawing/2014/main" id="{6C9DF669-07AF-71C1-700B-0C79F013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975" y="258400"/>
            <a:ext cx="857808" cy="4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B84F4C-5BDE-816D-9A1D-827185875C62}"/>
              </a:ext>
            </a:extLst>
          </p:cNvPr>
          <p:cNvGrpSpPr/>
          <p:nvPr/>
        </p:nvGrpSpPr>
        <p:grpSpPr>
          <a:xfrm>
            <a:off x="1173037" y="1640092"/>
            <a:ext cx="4922963" cy="3794241"/>
            <a:chOff x="1173037" y="1640092"/>
            <a:chExt cx="4922963" cy="3794241"/>
          </a:xfrm>
        </p:grpSpPr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36B717F0-5AFA-F931-32C9-0B93FACD1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037" y="1640092"/>
              <a:ext cx="4922963" cy="3794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611B2A-22DB-4DBC-56D4-2259A11C4E51}"/>
                </a:ext>
              </a:extLst>
            </p:cNvPr>
            <p:cNvSpPr txBox="1"/>
            <p:nvPr/>
          </p:nvSpPr>
          <p:spPr>
            <a:xfrm>
              <a:off x="2135560" y="4437112"/>
              <a:ext cx="11037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Sum counter 0-3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EB4B0B-75AD-B742-F931-127059BD0994}"/>
                </a:ext>
              </a:extLst>
            </p:cNvPr>
            <p:cNvSpPr txBox="1"/>
            <p:nvPr/>
          </p:nvSpPr>
          <p:spPr>
            <a:xfrm>
              <a:off x="2135560" y="4069103"/>
              <a:ext cx="6580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Counter 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4E974E-D889-40C1-EB46-47E7E582B3AC}"/>
              </a:ext>
            </a:extLst>
          </p:cNvPr>
          <p:cNvGrpSpPr/>
          <p:nvPr/>
        </p:nvGrpSpPr>
        <p:grpSpPr>
          <a:xfrm>
            <a:off x="6295723" y="1610852"/>
            <a:ext cx="4923168" cy="3794399"/>
            <a:chOff x="6295723" y="1610852"/>
            <a:chExt cx="4923168" cy="3794399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78DA7076-4CA3-F8B6-5B5B-5C33C56C7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5723" y="1610852"/>
              <a:ext cx="4923168" cy="379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E7FDED-B6A3-2B49-872D-0B416179C273}"/>
                </a:ext>
              </a:extLst>
            </p:cNvPr>
            <p:cNvSpPr txBox="1"/>
            <p:nvPr/>
          </p:nvSpPr>
          <p:spPr>
            <a:xfrm>
              <a:off x="7248128" y="4442663"/>
              <a:ext cx="11037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Sum counter 0-3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3126C3-4AF5-6A7A-D92B-E92517DC26E8}"/>
                </a:ext>
              </a:extLst>
            </p:cNvPr>
            <p:cNvSpPr txBox="1"/>
            <p:nvPr/>
          </p:nvSpPr>
          <p:spPr>
            <a:xfrm>
              <a:off x="7248128" y="4074654"/>
              <a:ext cx="65806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>
                  <a:highlight>
                    <a:srgbClr val="FFFFFF"/>
                  </a:highlight>
                </a:rPr>
                <a:t>Counter 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120432-2D9B-BA8D-E01E-E0E2DC80F110}"/>
              </a:ext>
            </a:extLst>
          </p:cNvPr>
          <p:cNvSpPr txBox="1"/>
          <p:nvPr/>
        </p:nvSpPr>
        <p:spPr>
          <a:xfrm>
            <a:off x="3756148" y="4161436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x6</a:t>
            </a:r>
            <a:endParaRPr lang="de-CH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200EF-F130-BD08-1A4F-2B6C565AB2CD}"/>
              </a:ext>
            </a:extLst>
          </p:cNvPr>
          <p:cNvSpPr txBox="1"/>
          <p:nvPr/>
        </p:nvSpPr>
        <p:spPr>
          <a:xfrm>
            <a:off x="8918187" y="4076132"/>
            <a:ext cx="50174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x3</a:t>
            </a:r>
            <a:endParaRPr lang="de-CH" sz="4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301A26-26E9-0A6F-FEBA-A2B9ECD9CAFC}"/>
              </a:ext>
            </a:extLst>
          </p:cNvPr>
          <p:cNvSpPr txBox="1"/>
          <p:nvPr/>
        </p:nvSpPr>
        <p:spPr>
          <a:xfrm>
            <a:off x="3505440" y="5517503"/>
            <a:ext cx="512884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Comparator biased in “low power” mode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/>
              <a:t>Vrf</a:t>
            </a:r>
            <a:r>
              <a:rPr lang="en-US" sz="2000" dirty="0"/>
              <a:t> can be set even lower (100-150)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Preamp/shaper biases can be further tuned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595048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145C531-792B-AF2C-F331-B1DFABE9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“speed challenge”: high frame rate</a:t>
            </a:r>
            <a:endParaRPr lang="en-CH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753C331-5019-1C9F-C435-B244D55D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9F02-F19B-42A9-BAEC-30B5EE0E7826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E81C336-576F-7B62-33AF-F007E423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1B3EFA8-5B2C-DD2E-0369-75E74FB5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32</a:t>
            </a:fld>
            <a:endParaRPr lang="en-GB" noProof="0" dirty="0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09796E39-D438-73CF-622E-845C64C7F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63443"/>
              </p:ext>
            </p:extLst>
          </p:nvPr>
        </p:nvGraphicFramePr>
        <p:xfrm>
          <a:off x="1005228" y="1412776"/>
          <a:ext cx="9649149" cy="36614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04985">
                  <a:extLst>
                    <a:ext uri="{9D8B030D-6E8A-4147-A177-3AD203B41FA5}">
                      <a16:colId xmlns:a16="http://schemas.microsoft.com/office/drawing/2014/main" val="2765986381"/>
                    </a:ext>
                  </a:extLst>
                </a:gridCol>
                <a:gridCol w="3029384">
                  <a:extLst>
                    <a:ext uri="{9D8B030D-6E8A-4147-A177-3AD203B41FA5}">
                      <a16:colId xmlns:a16="http://schemas.microsoft.com/office/drawing/2014/main" val="3352159442"/>
                    </a:ext>
                  </a:extLst>
                </a:gridCol>
                <a:gridCol w="3814780">
                  <a:extLst>
                    <a:ext uri="{9D8B030D-6E8A-4147-A177-3AD203B41FA5}">
                      <a16:colId xmlns:a16="http://schemas.microsoft.com/office/drawing/2014/main" val="2525772823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endParaRPr lang="en-GB" sz="19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EIGER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MATTERHORN 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3461816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noProof="0" dirty="0"/>
                        <a:t>Technology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250 nm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110 nm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8768668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/>
                        <a:t>Chip outputs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>
                          <a:solidFill>
                            <a:schemeClr val="tx1"/>
                          </a:solidFill>
                        </a:rPr>
                        <a:t>32xCMOS, 200 Mb/s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4xCML, 3.125 Gb/s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25160069"/>
                  </a:ext>
                </a:extLst>
              </a:tr>
              <a:tr h="451495">
                <a:tc>
                  <a:txBody>
                    <a:bodyPr/>
                    <a:lstStyle/>
                    <a:p>
                      <a:r>
                        <a:rPr lang="en-GB" sz="1900" b="0" dirty="0"/>
                        <a:t>Single chip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6.4 Gb/s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12.5 Gb/s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061365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/>
                        <a:t>Module (8 chips)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/>
                        <a:t>51.2 Gb/s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/>
                        <a:t>100 Gb/s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08241765"/>
                  </a:ext>
                </a:extLst>
              </a:tr>
              <a:tr h="548720">
                <a:tc>
                  <a:txBody>
                    <a:bodyPr/>
                    <a:lstStyle/>
                    <a:p>
                      <a:r>
                        <a:rPr lang="en-GB" sz="1900" b="0" dirty="0"/>
                        <a:t>Readout channels/module</a:t>
                      </a:r>
                      <a:endParaRPr lang="en-US" sz="19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baseline="0" dirty="0">
                          <a:solidFill>
                            <a:schemeClr val="tx1"/>
                          </a:solidFill>
                        </a:rPr>
                        <a:t>2x10Gbit/s </a:t>
                      </a:r>
                      <a:endParaRPr lang="en-US" sz="19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1x</a:t>
                      </a:r>
                      <a:r>
                        <a:rPr lang="en-GB" sz="1900" b="0" dirty="0">
                          <a:solidFill>
                            <a:schemeClr val="accent1"/>
                          </a:solidFill>
                        </a:rPr>
                        <a:t>100</a:t>
                      </a:r>
                      <a:r>
                        <a:rPr lang="en-GB" sz="1900" b="0" dirty="0"/>
                        <a:t>Gbit/s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98014462"/>
                  </a:ext>
                </a:extLst>
              </a:tr>
              <a:tr h="451495">
                <a:tc>
                  <a:txBody>
                    <a:bodyPr/>
                    <a:lstStyle/>
                    <a:p>
                      <a:r>
                        <a:rPr lang="en-GB" sz="1900" b="0" dirty="0"/>
                        <a:t>Frame rate</a:t>
                      </a:r>
                      <a:endParaRPr lang="en-US" sz="19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baseline="0" dirty="0"/>
                        <a:t>~10 kHz 8bit (burst)</a:t>
                      </a:r>
                      <a:endParaRPr lang="en-US" sz="1900" b="0" baseline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>
                          <a:solidFill>
                            <a:schemeClr val="accent1"/>
                          </a:solidFill>
                        </a:rPr>
                        <a:t>~20 </a:t>
                      </a:r>
                      <a:r>
                        <a:rPr lang="en-GB" sz="1900" b="0" dirty="0"/>
                        <a:t>kHz 8bit (</a:t>
                      </a:r>
                      <a:r>
                        <a:rPr lang="en-GB" sz="1900" b="0" dirty="0">
                          <a:solidFill>
                            <a:schemeClr val="accent1"/>
                          </a:solidFill>
                        </a:rPr>
                        <a:t>continuous</a:t>
                      </a:r>
                      <a:r>
                        <a:rPr lang="en-GB" sz="1900" b="0" dirty="0"/>
                        <a:t>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77860512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b="0" dirty="0"/>
                        <a:t>Continuous R/W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b="0" baseline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Yes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404543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9202F20-869A-AE1A-DF45-94ADD7BAFBEC}"/>
              </a:ext>
            </a:extLst>
          </p:cNvPr>
          <p:cNvSpPr/>
          <p:nvPr/>
        </p:nvSpPr>
        <p:spPr bwMode="auto">
          <a:xfrm>
            <a:off x="3809850" y="918545"/>
            <a:ext cx="3024336" cy="4310656"/>
          </a:xfrm>
          <a:prstGeom prst="rect">
            <a:avLst/>
          </a:prstGeom>
          <a:solidFill>
            <a:schemeClr val="bg1">
              <a:alpha val="5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72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E9E5DC-F1BC-46D6-827E-3AE9E2407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188"/>
          <a:stretch/>
        </p:blipFill>
        <p:spPr>
          <a:xfrm>
            <a:off x="1614487" y="2420888"/>
            <a:ext cx="9336247" cy="12866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38E9FC-8526-C9D9-6C78-062F6E57FDFC}"/>
              </a:ext>
            </a:extLst>
          </p:cNvPr>
          <p:cNvGrpSpPr/>
          <p:nvPr/>
        </p:nvGrpSpPr>
        <p:grpSpPr>
          <a:xfrm>
            <a:off x="4283870" y="3055297"/>
            <a:ext cx="1152128" cy="2869897"/>
            <a:chOff x="1761066" y="1577219"/>
            <a:chExt cx="864096" cy="227048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DE38B06-E162-F996-7789-C91D703867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5683" y="1577219"/>
              <a:ext cx="13652" cy="176670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9B02D-138B-8E32-1878-6D6A393D2D07}"/>
                </a:ext>
              </a:extLst>
            </p:cNvPr>
            <p:cNvSpPr txBox="1"/>
            <p:nvPr/>
          </p:nvSpPr>
          <p:spPr>
            <a:xfrm>
              <a:off x="1761066" y="3415657"/>
              <a:ext cx="864096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600" dirty="0">
                  <a:solidFill>
                    <a:srgbClr val="FF0000"/>
                  </a:solidFill>
                  <a:latin typeface="Calibri"/>
                </a:rPr>
                <a:t>First prototype</a:t>
              </a:r>
              <a:br>
                <a:rPr lang="en-GB" sz="1600" dirty="0">
                  <a:solidFill>
                    <a:srgbClr val="FF0000"/>
                  </a:solidFill>
                  <a:latin typeface="Calibri"/>
                </a:rPr>
              </a:br>
              <a:r>
                <a:rPr lang="en-GB" sz="1600" dirty="0">
                  <a:solidFill>
                    <a:srgbClr val="FF0000"/>
                  </a:solidFill>
                  <a:latin typeface="Calibri"/>
                </a:rPr>
                <a:t>back! </a:t>
              </a:r>
              <a:endParaRPr lang="en-US" sz="1600" dirty="0">
                <a:solidFill>
                  <a:srgbClr val="FF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2714D1C-D7EB-4042-A188-A3243B6C7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E1A410-B48A-620C-6128-3DBC5773C1AD}"/>
              </a:ext>
            </a:extLst>
          </p:cNvPr>
          <p:cNvGrpSpPr/>
          <p:nvPr/>
        </p:nvGrpSpPr>
        <p:grpSpPr>
          <a:xfrm>
            <a:off x="2583893" y="3055298"/>
            <a:ext cx="1152128" cy="2809183"/>
            <a:chOff x="1206216" y="2291475"/>
            <a:chExt cx="864096" cy="210688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3DD7ADF-EB4F-48E9-8A16-EE6083BB1A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04092" y="2291475"/>
              <a:ext cx="0" cy="16239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5D7F51-5C3A-431F-8244-B59C28C9FC72}"/>
                </a:ext>
              </a:extLst>
            </p:cNvPr>
            <p:cNvSpPr txBox="1"/>
            <p:nvPr/>
          </p:nvSpPr>
          <p:spPr>
            <a:xfrm>
              <a:off x="1206216" y="3966315"/>
              <a:ext cx="864096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First prototype</a:t>
              </a:r>
              <a:br>
                <a:rPr lang="en-GB" sz="1600" dirty="0">
                  <a:solidFill>
                    <a:srgbClr val="000000"/>
                  </a:solidFill>
                  <a:latin typeface="Calibri"/>
                </a:rPr>
              </a:b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submitted (MPW) </a:t>
              </a:r>
              <a:endParaRPr lang="en-US" sz="1600" dirty="0">
                <a:solidFill>
                  <a:srgbClr val="00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B7879C3-1241-1144-AC07-6210227FF00D}"/>
              </a:ext>
            </a:extLst>
          </p:cNvPr>
          <p:cNvGrpSpPr/>
          <p:nvPr/>
        </p:nvGrpSpPr>
        <p:grpSpPr>
          <a:xfrm>
            <a:off x="4751851" y="3055297"/>
            <a:ext cx="1152128" cy="1522438"/>
            <a:chOff x="2414086" y="2318468"/>
            <a:chExt cx="864096" cy="11418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2AF5B1-31E6-4A0E-8FC1-778493FAED08}"/>
                </a:ext>
              </a:extLst>
            </p:cNvPr>
            <p:cNvSpPr txBox="1"/>
            <p:nvPr/>
          </p:nvSpPr>
          <p:spPr>
            <a:xfrm>
              <a:off x="2414086" y="3028249"/>
              <a:ext cx="864096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Second prototype</a:t>
              </a:r>
              <a:br>
                <a:rPr lang="en-GB" sz="1600" dirty="0">
                  <a:solidFill>
                    <a:srgbClr val="000000"/>
                  </a:solidFill>
                  <a:latin typeface="Calibri"/>
                </a:rPr>
              </a:b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(MPW) Submitted</a:t>
              </a:r>
              <a:endParaRPr lang="en-US" sz="1600" dirty="0">
                <a:solidFill>
                  <a:srgbClr val="00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4D49A0D-D280-44EB-930B-F2B641AE345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771800" y="2318468"/>
              <a:ext cx="0" cy="6695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F59E54A-691C-B66C-D2BD-1EACAE605636}"/>
              </a:ext>
            </a:extLst>
          </p:cNvPr>
          <p:cNvSpPr txBox="1"/>
          <p:nvPr/>
        </p:nvSpPr>
        <p:spPr>
          <a:xfrm rot="16200000">
            <a:off x="472938" y="2290077"/>
            <a:ext cx="76623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SLS2.0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8BD974-F01B-4A54-C000-ABB9149BEABB}"/>
              </a:ext>
            </a:extLst>
          </p:cNvPr>
          <p:cNvSpPr txBox="1"/>
          <p:nvPr/>
        </p:nvSpPr>
        <p:spPr>
          <a:xfrm rot="16200000">
            <a:off x="239861" y="4981608"/>
            <a:ext cx="123238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Matterhorn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CE9F15-4193-AF5E-C4AB-51C508F5BEB2}"/>
              </a:ext>
            </a:extLst>
          </p:cNvPr>
          <p:cNvSpPr txBox="1"/>
          <p:nvPr/>
        </p:nvSpPr>
        <p:spPr>
          <a:xfrm>
            <a:off x="5340383" y="6104949"/>
            <a:ext cx="1152128" cy="5461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600" dirty="0">
                <a:solidFill>
                  <a:srgbClr val="FF0000"/>
                </a:solidFill>
                <a:latin typeface="Calibri"/>
              </a:rPr>
              <a:t>Second prototype</a:t>
            </a:r>
            <a:br>
              <a:rPr lang="en-GB" sz="1600" dirty="0">
                <a:solidFill>
                  <a:srgbClr val="FF0000"/>
                </a:solidFill>
                <a:latin typeface="Calibri"/>
              </a:rPr>
            </a:br>
            <a:r>
              <a:rPr lang="en-GB" sz="1600" dirty="0">
                <a:solidFill>
                  <a:srgbClr val="FF0000"/>
                </a:solidFill>
                <a:latin typeface="Calibri"/>
              </a:rPr>
              <a:t>back! 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GB" sz="16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4661433-84CD-25A5-0F10-836D323938C0}"/>
              </a:ext>
            </a:extLst>
          </p:cNvPr>
          <p:cNvCxnSpPr>
            <a:cxnSpLocks/>
          </p:cNvCxnSpPr>
          <p:nvPr/>
        </p:nvCxnSpPr>
        <p:spPr bwMode="auto">
          <a:xfrm>
            <a:off x="5777259" y="3055299"/>
            <a:ext cx="0" cy="30430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1B4302-BC2E-4A86-C693-17CC1852A0B4}"/>
              </a:ext>
            </a:extLst>
          </p:cNvPr>
          <p:cNvGrpSpPr/>
          <p:nvPr/>
        </p:nvGrpSpPr>
        <p:grpSpPr>
          <a:xfrm>
            <a:off x="6399386" y="3043107"/>
            <a:ext cx="4392983" cy="2950945"/>
            <a:chOff x="6399386" y="3043107"/>
            <a:chExt cx="4392983" cy="295094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1CAF84-7E15-2896-5FBD-CEB63FD719F7}"/>
                </a:ext>
              </a:extLst>
            </p:cNvPr>
            <p:cNvGrpSpPr/>
            <p:nvPr/>
          </p:nvGrpSpPr>
          <p:grpSpPr>
            <a:xfrm>
              <a:off x="7286755" y="3043107"/>
              <a:ext cx="3505614" cy="2558344"/>
              <a:chOff x="5406539" y="2265334"/>
              <a:chExt cx="2629210" cy="191875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6BCC286-E544-4424-ECA3-441CD467B5F4}"/>
                  </a:ext>
                </a:extLst>
              </p:cNvPr>
              <p:cNvGrpSpPr/>
              <p:nvPr/>
            </p:nvGrpSpPr>
            <p:grpSpPr>
              <a:xfrm>
                <a:off x="6479812" y="2265334"/>
                <a:ext cx="864096" cy="1402092"/>
                <a:chOff x="6080830" y="2294207"/>
                <a:chExt cx="864096" cy="1402092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BABFB2CF-65FA-4BFE-83D5-61163B38DD5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6598768" y="2294207"/>
                  <a:ext cx="0" cy="97095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F64CE3A-19C8-4745-B14F-B248EA2172E1}"/>
                    </a:ext>
                  </a:extLst>
                </p:cNvPr>
                <p:cNvSpPr txBox="1"/>
                <p:nvPr/>
              </p:nvSpPr>
              <p:spPr>
                <a:xfrm>
                  <a:off x="6080830" y="3264251"/>
                  <a:ext cx="864096" cy="4320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Single module</a:t>
                  </a:r>
                  <a:b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</a:b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detectors?</a:t>
                  </a: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B11A4AD-C2CD-BE18-F23A-0A26A89DE446}"/>
                  </a:ext>
                </a:extLst>
              </p:cNvPr>
              <p:cNvGrpSpPr/>
              <p:nvPr/>
            </p:nvGrpSpPr>
            <p:grpSpPr>
              <a:xfrm>
                <a:off x="5406539" y="2274478"/>
                <a:ext cx="864096" cy="1909615"/>
                <a:chOff x="4332139" y="2338005"/>
                <a:chExt cx="864096" cy="1909615"/>
              </a:xfrm>
            </p:grpSpPr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FB0C44E3-3AF6-4E1F-84E8-83D60FE579F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007620" y="2338005"/>
                  <a:ext cx="0" cy="1424408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3377CF9-B859-4CDC-BC4B-AA3C74DA721A}"/>
                    </a:ext>
                  </a:extLst>
                </p:cNvPr>
                <p:cNvSpPr txBox="1"/>
                <p:nvPr/>
              </p:nvSpPr>
              <p:spPr>
                <a:xfrm>
                  <a:off x="4332139" y="3815572"/>
                  <a:ext cx="864096" cy="4320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Full ASIC submission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DD7FFE7-9CEC-9BA4-2EC9-9504BF140985}"/>
                  </a:ext>
                </a:extLst>
              </p:cNvPr>
              <p:cNvGrpSpPr/>
              <p:nvPr/>
            </p:nvGrpSpPr>
            <p:grpSpPr>
              <a:xfrm>
                <a:off x="7171653" y="2274478"/>
                <a:ext cx="864096" cy="1905068"/>
                <a:chOff x="7171653" y="2274478"/>
                <a:chExt cx="864096" cy="1905068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41759B13-CC46-4CF9-BD51-4894304624D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591815" y="2274478"/>
                  <a:ext cx="0" cy="1381154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BD7387D-256C-4C78-BB27-BB9A0A7A26CF}"/>
                    </a:ext>
                  </a:extLst>
                </p:cNvPr>
                <p:cNvSpPr txBox="1"/>
                <p:nvPr/>
              </p:nvSpPr>
              <p:spPr>
                <a:xfrm>
                  <a:off x="7171653" y="3747498"/>
                  <a:ext cx="864096" cy="4320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Multi module </a:t>
                  </a:r>
                </a:p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detectors</a:t>
                  </a:r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FD7786E-7D30-320E-6F84-96E90985B260}"/>
                </a:ext>
              </a:extLst>
            </p:cNvPr>
            <p:cNvGrpSpPr/>
            <p:nvPr/>
          </p:nvGrpSpPr>
          <p:grpSpPr>
            <a:xfrm>
              <a:off x="6399386" y="3055299"/>
              <a:ext cx="1152128" cy="2938753"/>
              <a:chOff x="2255669" y="2320834"/>
              <a:chExt cx="864096" cy="2204066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042B17A-D755-94DE-9240-77F5F0EBF6D5}"/>
                  </a:ext>
                </a:extLst>
              </p:cNvPr>
              <p:cNvSpPr txBox="1"/>
              <p:nvPr/>
            </p:nvSpPr>
            <p:spPr>
              <a:xfrm>
                <a:off x="2255669" y="4092852"/>
                <a:ext cx="864096" cy="432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600" dirty="0">
                    <a:solidFill>
                      <a:srgbClr val="000000">
                        <a:alpha val="50000"/>
                      </a:srgbClr>
                    </a:solidFill>
                    <a:latin typeface="Calibri"/>
                  </a:rPr>
                  <a:t>Planned submission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600" dirty="0">
                    <a:solidFill>
                      <a:srgbClr val="000000">
                        <a:alpha val="50000"/>
                      </a:srgbClr>
                    </a:solidFill>
                    <a:latin typeface="Calibri"/>
                  </a:rPr>
                  <a:t>of third prototype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endParaRPr lang="en-GB" sz="1600" dirty="0">
                  <a:solidFill>
                    <a:srgbClr val="000000">
                      <a:alpha val="50000"/>
                    </a:srgbClr>
                  </a:solidFill>
                  <a:latin typeface="Calibri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C75A1D4-E161-5D06-0976-ED77E7F19E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771800" y="2320834"/>
                <a:ext cx="0" cy="177201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alpha val="50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995EDD76-AA3B-CEF3-3EA2-23503B0E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33</a:t>
            </a:fld>
            <a:endParaRPr lang="en-GB" noProof="0" dirty="0"/>
          </a:p>
        </p:txBody>
      </p:sp>
      <p:sp>
        <p:nvSpPr>
          <p:cNvPr id="43" name="Date Placeholder 2">
            <a:extLst>
              <a:ext uri="{FF2B5EF4-FFF2-40B4-BE49-F238E27FC236}">
                <a16:creationId xmlns:a16="http://schemas.microsoft.com/office/drawing/2014/main" id="{9BEE11D5-2C47-60D8-B5B3-4286966E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2C3950D2-1810-4B9F-B783-328705F2833B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B5F1B545-4EFD-2D3C-3709-C6D970D64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1D1C5B3-B93B-952F-2757-30787FE9E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01" b="-2"/>
          <a:stretch/>
        </p:blipFill>
        <p:spPr>
          <a:xfrm>
            <a:off x="1614487" y="1766752"/>
            <a:ext cx="9336247" cy="5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42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E9E5DC-F1BC-46D6-827E-3AE9E2407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188"/>
          <a:stretch/>
        </p:blipFill>
        <p:spPr>
          <a:xfrm>
            <a:off x="1614487" y="2420888"/>
            <a:ext cx="9336247" cy="12866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38E9FC-8526-C9D9-6C78-062F6E57FDFC}"/>
              </a:ext>
            </a:extLst>
          </p:cNvPr>
          <p:cNvGrpSpPr/>
          <p:nvPr/>
        </p:nvGrpSpPr>
        <p:grpSpPr>
          <a:xfrm>
            <a:off x="4283870" y="3055297"/>
            <a:ext cx="1152128" cy="2869897"/>
            <a:chOff x="1761066" y="1577219"/>
            <a:chExt cx="864096" cy="227048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DE38B06-E162-F996-7789-C91D703867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5683" y="1577219"/>
              <a:ext cx="13652" cy="176670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9B02D-138B-8E32-1878-6D6A393D2D07}"/>
                </a:ext>
              </a:extLst>
            </p:cNvPr>
            <p:cNvSpPr txBox="1"/>
            <p:nvPr/>
          </p:nvSpPr>
          <p:spPr>
            <a:xfrm>
              <a:off x="1761066" y="3415657"/>
              <a:ext cx="864096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600" dirty="0">
                  <a:solidFill>
                    <a:srgbClr val="00B050"/>
                  </a:solidFill>
                  <a:latin typeface="Calibri"/>
                </a:rPr>
                <a:t>First prototype</a:t>
              </a:r>
              <a:br>
                <a:rPr lang="en-GB" sz="1600" dirty="0">
                  <a:solidFill>
                    <a:srgbClr val="00B050"/>
                  </a:solidFill>
                  <a:latin typeface="Calibri"/>
                </a:rPr>
              </a:br>
              <a:r>
                <a:rPr lang="en-GB" sz="1600" dirty="0">
                  <a:solidFill>
                    <a:srgbClr val="00B050"/>
                  </a:solidFill>
                  <a:latin typeface="Calibri"/>
                </a:rPr>
                <a:t>back! </a:t>
              </a:r>
              <a:endParaRPr lang="en-US" sz="1600" dirty="0">
                <a:solidFill>
                  <a:srgbClr val="00B05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GB" sz="1600" dirty="0">
                <a:solidFill>
                  <a:srgbClr val="00B050"/>
                </a:solidFill>
                <a:latin typeface="Calibri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2714D1C-D7EB-4042-A188-A3243B6C7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E1A410-B48A-620C-6128-3DBC5773C1AD}"/>
              </a:ext>
            </a:extLst>
          </p:cNvPr>
          <p:cNvGrpSpPr/>
          <p:nvPr/>
        </p:nvGrpSpPr>
        <p:grpSpPr>
          <a:xfrm>
            <a:off x="2583893" y="3055298"/>
            <a:ext cx="1152128" cy="2809183"/>
            <a:chOff x="1206216" y="2291475"/>
            <a:chExt cx="864096" cy="210688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3DD7ADF-EB4F-48E9-8A16-EE6083BB1A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04092" y="2291475"/>
              <a:ext cx="0" cy="16239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5D7F51-5C3A-431F-8244-B59C28C9FC72}"/>
                </a:ext>
              </a:extLst>
            </p:cNvPr>
            <p:cNvSpPr txBox="1"/>
            <p:nvPr/>
          </p:nvSpPr>
          <p:spPr>
            <a:xfrm>
              <a:off x="1206216" y="3966315"/>
              <a:ext cx="864096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First prototype</a:t>
              </a:r>
              <a:br>
                <a:rPr lang="en-GB" sz="1600" dirty="0">
                  <a:solidFill>
                    <a:srgbClr val="000000"/>
                  </a:solidFill>
                  <a:latin typeface="Calibri"/>
                </a:rPr>
              </a:b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submitted (MPW) </a:t>
              </a:r>
              <a:endParaRPr lang="en-US" sz="1600" dirty="0">
                <a:solidFill>
                  <a:srgbClr val="00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B7879C3-1241-1144-AC07-6210227FF00D}"/>
              </a:ext>
            </a:extLst>
          </p:cNvPr>
          <p:cNvGrpSpPr/>
          <p:nvPr/>
        </p:nvGrpSpPr>
        <p:grpSpPr>
          <a:xfrm>
            <a:off x="4751851" y="3055297"/>
            <a:ext cx="1152128" cy="1522438"/>
            <a:chOff x="2414086" y="2318468"/>
            <a:chExt cx="864096" cy="11418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2AF5B1-31E6-4A0E-8FC1-778493FAED08}"/>
                </a:ext>
              </a:extLst>
            </p:cNvPr>
            <p:cNvSpPr txBox="1"/>
            <p:nvPr/>
          </p:nvSpPr>
          <p:spPr>
            <a:xfrm>
              <a:off x="2414086" y="3028249"/>
              <a:ext cx="864096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Second prototype</a:t>
              </a:r>
              <a:br>
                <a:rPr lang="en-GB" sz="1600" dirty="0">
                  <a:solidFill>
                    <a:srgbClr val="000000"/>
                  </a:solidFill>
                  <a:latin typeface="Calibri"/>
                </a:rPr>
              </a:b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(MPW) Submitted</a:t>
              </a:r>
              <a:endParaRPr lang="en-US" sz="1600" dirty="0">
                <a:solidFill>
                  <a:srgbClr val="00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4D49A0D-D280-44EB-930B-F2B641AE345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771800" y="2318468"/>
              <a:ext cx="0" cy="6695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F59E54A-691C-B66C-D2BD-1EACAE605636}"/>
              </a:ext>
            </a:extLst>
          </p:cNvPr>
          <p:cNvSpPr txBox="1"/>
          <p:nvPr/>
        </p:nvSpPr>
        <p:spPr>
          <a:xfrm rot="16200000">
            <a:off x="472938" y="2290077"/>
            <a:ext cx="76623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SLS2.0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8BD974-F01B-4A54-C000-ABB9149BEABB}"/>
              </a:ext>
            </a:extLst>
          </p:cNvPr>
          <p:cNvSpPr txBox="1"/>
          <p:nvPr/>
        </p:nvSpPr>
        <p:spPr>
          <a:xfrm rot="16200000">
            <a:off x="239861" y="4981608"/>
            <a:ext cx="123238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Matterhorn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CE9F15-4193-AF5E-C4AB-51C508F5BEB2}"/>
              </a:ext>
            </a:extLst>
          </p:cNvPr>
          <p:cNvSpPr txBox="1"/>
          <p:nvPr/>
        </p:nvSpPr>
        <p:spPr>
          <a:xfrm>
            <a:off x="5340383" y="6104949"/>
            <a:ext cx="1152128" cy="5461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600" dirty="0">
                <a:solidFill>
                  <a:srgbClr val="00B050"/>
                </a:solidFill>
                <a:latin typeface="Calibri"/>
              </a:rPr>
              <a:t>Second prototype</a:t>
            </a:r>
            <a:br>
              <a:rPr lang="en-GB" sz="1600" dirty="0">
                <a:solidFill>
                  <a:srgbClr val="00B050"/>
                </a:solidFill>
                <a:latin typeface="Calibri"/>
              </a:rPr>
            </a:br>
            <a:r>
              <a:rPr lang="en-GB" sz="1600" dirty="0">
                <a:solidFill>
                  <a:srgbClr val="00B050"/>
                </a:solidFill>
                <a:latin typeface="Calibri"/>
              </a:rPr>
              <a:t>back! </a:t>
            </a:r>
            <a:endParaRPr lang="en-US" sz="1600" dirty="0">
              <a:solidFill>
                <a:srgbClr val="00B05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GB" sz="1600" dirty="0">
              <a:solidFill>
                <a:srgbClr val="00B050"/>
              </a:solidFill>
              <a:latin typeface="Calibri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4661433-84CD-25A5-0F10-836D323938C0}"/>
              </a:ext>
            </a:extLst>
          </p:cNvPr>
          <p:cNvCxnSpPr>
            <a:cxnSpLocks/>
          </p:cNvCxnSpPr>
          <p:nvPr/>
        </p:nvCxnSpPr>
        <p:spPr bwMode="auto">
          <a:xfrm>
            <a:off x="5777259" y="3055299"/>
            <a:ext cx="0" cy="30430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triangle"/>
          </a:ln>
          <a:effectLst/>
        </p:spPr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1B4302-BC2E-4A86-C693-17CC1852A0B4}"/>
              </a:ext>
            </a:extLst>
          </p:cNvPr>
          <p:cNvGrpSpPr/>
          <p:nvPr/>
        </p:nvGrpSpPr>
        <p:grpSpPr>
          <a:xfrm>
            <a:off x="6399385" y="2956609"/>
            <a:ext cx="4392983" cy="3037443"/>
            <a:chOff x="6399385" y="2956609"/>
            <a:chExt cx="4392983" cy="30374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1CAF84-7E15-2896-5FBD-CEB63FD719F7}"/>
                </a:ext>
              </a:extLst>
            </p:cNvPr>
            <p:cNvGrpSpPr/>
            <p:nvPr/>
          </p:nvGrpSpPr>
          <p:grpSpPr>
            <a:xfrm>
              <a:off x="7242433" y="2956609"/>
              <a:ext cx="3549935" cy="2638778"/>
              <a:chOff x="5373298" y="2200461"/>
              <a:chExt cx="2662451" cy="197908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6BCC286-E544-4424-ECA3-441CD467B5F4}"/>
                  </a:ext>
                </a:extLst>
              </p:cNvPr>
              <p:cNvGrpSpPr/>
              <p:nvPr/>
            </p:nvGrpSpPr>
            <p:grpSpPr>
              <a:xfrm>
                <a:off x="6479812" y="2265334"/>
                <a:ext cx="864096" cy="1402092"/>
                <a:chOff x="6080830" y="2294207"/>
                <a:chExt cx="864096" cy="1402092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BABFB2CF-65FA-4BFE-83D5-61163B38DD5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6598768" y="2294207"/>
                  <a:ext cx="0" cy="97095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F64CE3A-19C8-4745-B14F-B248EA2172E1}"/>
                    </a:ext>
                  </a:extLst>
                </p:cNvPr>
                <p:cNvSpPr txBox="1"/>
                <p:nvPr/>
              </p:nvSpPr>
              <p:spPr>
                <a:xfrm>
                  <a:off x="6080830" y="3264251"/>
                  <a:ext cx="864096" cy="4320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Single module</a:t>
                  </a:r>
                  <a:b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</a:b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detectors?</a:t>
                  </a: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B11A4AD-C2CD-BE18-F23A-0A26A89DE446}"/>
                  </a:ext>
                </a:extLst>
              </p:cNvPr>
              <p:cNvGrpSpPr/>
              <p:nvPr/>
            </p:nvGrpSpPr>
            <p:grpSpPr>
              <a:xfrm>
                <a:off x="5373298" y="2200461"/>
                <a:ext cx="864096" cy="1846035"/>
                <a:chOff x="4298898" y="2263988"/>
                <a:chExt cx="864096" cy="1846035"/>
              </a:xfrm>
            </p:grpSpPr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FB0C44E3-3AF6-4E1F-84E8-83D60FE579F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4789223" y="2263988"/>
                  <a:ext cx="0" cy="1424408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3377CF9-B859-4CDC-BC4B-AA3C74DA721A}"/>
                    </a:ext>
                  </a:extLst>
                </p:cNvPr>
                <p:cNvSpPr txBox="1"/>
                <p:nvPr/>
              </p:nvSpPr>
              <p:spPr>
                <a:xfrm>
                  <a:off x="4298898" y="3677975"/>
                  <a:ext cx="864096" cy="4320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FF0000"/>
                      </a:solidFill>
                      <a:latin typeface="Calibri"/>
                    </a:rPr>
                    <a:t>Full ASIC submission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DD7FFE7-9CEC-9BA4-2EC9-9504BF140985}"/>
                  </a:ext>
                </a:extLst>
              </p:cNvPr>
              <p:cNvGrpSpPr/>
              <p:nvPr/>
            </p:nvGrpSpPr>
            <p:grpSpPr>
              <a:xfrm>
                <a:off x="7171653" y="2274478"/>
                <a:ext cx="864096" cy="1905068"/>
                <a:chOff x="7171653" y="2274478"/>
                <a:chExt cx="864096" cy="1905068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41759B13-CC46-4CF9-BD51-4894304624D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591815" y="2274478"/>
                  <a:ext cx="0" cy="1381154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BD7387D-256C-4C78-BB27-BB9A0A7A26CF}"/>
                    </a:ext>
                  </a:extLst>
                </p:cNvPr>
                <p:cNvSpPr txBox="1"/>
                <p:nvPr/>
              </p:nvSpPr>
              <p:spPr>
                <a:xfrm>
                  <a:off x="7171653" y="3747498"/>
                  <a:ext cx="864096" cy="4320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Multi module </a:t>
                  </a:r>
                </a:p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detectors</a:t>
                  </a:r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FD7786E-7D30-320E-6F84-96E90985B260}"/>
                </a:ext>
              </a:extLst>
            </p:cNvPr>
            <p:cNvGrpSpPr/>
            <p:nvPr/>
          </p:nvGrpSpPr>
          <p:grpSpPr>
            <a:xfrm>
              <a:off x="6399385" y="3055299"/>
              <a:ext cx="1152128" cy="2938753"/>
              <a:chOff x="2255668" y="2320834"/>
              <a:chExt cx="864096" cy="2204066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042B17A-D755-94DE-9240-77F5F0EBF6D5}"/>
                  </a:ext>
                </a:extLst>
              </p:cNvPr>
              <p:cNvSpPr txBox="1"/>
              <p:nvPr/>
            </p:nvSpPr>
            <p:spPr>
              <a:xfrm>
                <a:off x="2255668" y="4092852"/>
                <a:ext cx="864096" cy="432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600" dirty="0">
                    <a:solidFill>
                      <a:srgbClr val="FF0000">
                        <a:alpha val="50000"/>
                      </a:srgbClr>
                    </a:solidFill>
                    <a:latin typeface="Calibri"/>
                  </a:rPr>
                  <a:t>Planned submission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600" dirty="0">
                    <a:solidFill>
                      <a:srgbClr val="FF0000">
                        <a:alpha val="50000"/>
                      </a:srgbClr>
                    </a:solidFill>
                    <a:latin typeface="Calibri"/>
                  </a:rPr>
                  <a:t>of third prototype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endParaRPr lang="en-GB" sz="1600" dirty="0">
                  <a:solidFill>
                    <a:srgbClr val="FF0000">
                      <a:alpha val="50000"/>
                    </a:srgbClr>
                  </a:solidFill>
                  <a:latin typeface="Calibri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C75A1D4-E161-5D06-0976-ED77E7F19E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771800" y="2320834"/>
                <a:ext cx="0" cy="177201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>
                    <a:alpha val="50000"/>
                  </a:srgb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995EDD76-AA3B-CEF3-3EA2-23503B0E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34</a:t>
            </a:fld>
            <a:endParaRPr lang="en-GB" noProof="0" dirty="0"/>
          </a:p>
        </p:txBody>
      </p:sp>
      <p:sp>
        <p:nvSpPr>
          <p:cNvPr id="43" name="Date Placeholder 2">
            <a:extLst>
              <a:ext uri="{FF2B5EF4-FFF2-40B4-BE49-F238E27FC236}">
                <a16:creationId xmlns:a16="http://schemas.microsoft.com/office/drawing/2014/main" id="{9BEE11D5-2C47-60D8-B5B3-4286966E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8CD851AE-3A7D-4D95-990D-54A7C19F71E9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B5F1B545-4EFD-2D3C-3709-C6D970D64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1D1C5B3-B93B-952F-2757-30787FE9E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01" b="-2"/>
          <a:stretch/>
        </p:blipFill>
        <p:spPr>
          <a:xfrm>
            <a:off x="1614487" y="1766752"/>
            <a:ext cx="9336247" cy="510120"/>
          </a:xfrm>
          <a:prstGeom prst="rect">
            <a:avLst/>
          </a:prstGeom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6627E304-C35D-6B71-372D-33E3A7EC084E}"/>
              </a:ext>
            </a:extLst>
          </p:cNvPr>
          <p:cNvSpPr/>
          <p:nvPr/>
        </p:nvSpPr>
        <p:spPr>
          <a:xfrm>
            <a:off x="6391354" y="5199471"/>
            <a:ext cx="1614611" cy="1033095"/>
          </a:xfrm>
          <a:prstGeom prst="mathMultiply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</p:spTree>
    <p:extLst>
      <p:ext uri="{BB962C8B-B14F-4D97-AF65-F5344CB8AC3E}">
        <p14:creationId xmlns:p14="http://schemas.microsoft.com/office/powerpoint/2010/main" val="2674768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1618F-7126-A36A-07AF-7CEEEE436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Matterhorn 1, the full-size chip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2FA4F-A894-5F00-3530-CA55C4D2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BBC85-9114-4B0E-9F93-4F76F294ED6A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89335E-7040-4A15-0770-F6B880ADF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9389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82132-DCCE-3D87-267F-B63D45DE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35</a:t>
            </a:fld>
            <a:endParaRPr lang="en-GB" noProof="0" dirty="0"/>
          </a:p>
        </p:txBody>
      </p:sp>
      <p:sp>
        <p:nvSpPr>
          <p:cNvPr id="6" name="Content Placeholder 19">
            <a:extLst>
              <a:ext uri="{FF2B5EF4-FFF2-40B4-BE49-F238E27FC236}">
                <a16:creationId xmlns:a16="http://schemas.microsoft.com/office/drawing/2014/main" id="{6ACA187A-A659-9642-970B-25FB39CF6EF6}"/>
              </a:ext>
            </a:extLst>
          </p:cNvPr>
          <p:cNvSpPr txBox="1">
            <a:spLocks/>
          </p:cNvSpPr>
          <p:nvPr/>
        </p:nvSpPr>
        <p:spPr>
          <a:xfrm>
            <a:off x="4727848" y="2237368"/>
            <a:ext cx="7006955" cy="40719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Pixel data transfer:</a:t>
            </a:r>
          </a:p>
          <a:p>
            <a:pPr marL="537750" lvl="1" indent="-285750">
              <a:buFont typeface="Arial" panose="020B0604020202020204" pitchFamily="34" charset="0"/>
              <a:buChar char="•"/>
            </a:pPr>
            <a:r>
              <a:rPr lang="en-US" dirty="0"/>
              <a:t>Current mode signal distribution (to pixel periphery)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periphery, additional features:</a:t>
            </a:r>
          </a:p>
          <a:p>
            <a:pPr marL="537750" lvl="1" indent="-285750">
              <a:buFont typeface="Arial" panose="020B0604020202020204" pitchFamily="34" charset="0"/>
              <a:buChar char="•"/>
            </a:pPr>
            <a:r>
              <a:rPr lang="en-US" dirty="0"/>
              <a:t>Global signals distribution (RES,STO,EN&lt;0:3&gt;)</a:t>
            </a:r>
          </a:p>
          <a:p>
            <a:pPr marL="537750" lvl="1" indent="-285750">
              <a:buFont typeface="Arial" panose="020B0604020202020204" pitchFamily="34" charset="0"/>
              <a:buChar char="•"/>
            </a:pPr>
            <a:r>
              <a:rPr lang="en-US" dirty="0"/>
              <a:t>Counter summing mode</a:t>
            </a:r>
          </a:p>
          <a:p>
            <a:pPr marL="537750" lvl="1" indent="-285750">
              <a:buFont typeface="Arial" panose="020B0604020202020204" pitchFamily="34" charset="0"/>
              <a:buChar char="•"/>
            </a:pPr>
            <a:r>
              <a:rPr lang="en-US" dirty="0"/>
              <a:t>4 bit mode</a:t>
            </a:r>
          </a:p>
          <a:p>
            <a:pPr marL="537750" lvl="1" indent="-285750">
              <a:buFont typeface="Arial" panose="020B0604020202020204" pitchFamily="34" charset="0"/>
              <a:buChar char="•"/>
            </a:pPr>
            <a:r>
              <a:rPr lang="en-US" dirty="0"/>
              <a:t>64b/66b encoder for serializers</a:t>
            </a:r>
          </a:p>
          <a:p>
            <a:pPr marL="537750" lvl="1" indent="-285750">
              <a:buFont typeface="Arial" panose="020B0604020202020204" pitchFamily="34" charset="0"/>
              <a:buChar char="•"/>
            </a:pPr>
            <a:r>
              <a:rPr lang="en-US" dirty="0"/>
              <a:t>SPI interface for configuration/slow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Gating (4 independent EN) &lt;20ns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active circuitry on the chip sides (less dead area)</a:t>
            </a: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FC88774A-9BA5-A491-742D-9195AC6E0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00427"/>
              </p:ext>
            </p:extLst>
          </p:nvPr>
        </p:nvGraphicFramePr>
        <p:xfrm>
          <a:off x="191344" y="1710680"/>
          <a:ext cx="4392488" cy="42310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76598638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525772823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endParaRPr lang="en-GB" sz="19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MATTERHORN 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3461816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noProof="0" dirty="0"/>
                        <a:t>Technology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110 nm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8768668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noProof="0" dirty="0"/>
                        <a:t>Chip </a:t>
                      </a:r>
                      <a:r>
                        <a:rPr lang="en-US" sz="2000" dirty="0"/>
                        <a:t>active area</a:t>
                      </a:r>
                      <a:endParaRPr lang="en-GB" sz="1900" b="0" noProof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1.92x1.92 cm</a:t>
                      </a:r>
                      <a:r>
                        <a:rPr lang="en-US" sz="1800" baseline="30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  <a:p>
                      <a:r>
                        <a:rPr lang="en-US" sz="1800" b="0" baseline="0" dirty="0">
                          <a:solidFill>
                            <a:srgbClr val="FF0000"/>
                          </a:solidFill>
                        </a:rPr>
                        <a:t>256x256 pixels</a:t>
                      </a:r>
                      <a:endParaRPr lang="en-GB" sz="1900" b="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0623476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/>
                        <a:t>Pixel size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/>
                        <a:t>75 x 75 um</a:t>
                      </a:r>
                      <a:r>
                        <a:rPr lang="en-GB" sz="1900" b="0" baseline="30000" dirty="0"/>
                        <a:t>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6824213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/>
                        <a:t>Thresholds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25160069"/>
                  </a:ext>
                </a:extLst>
              </a:tr>
              <a:tr h="451495">
                <a:tc>
                  <a:txBody>
                    <a:bodyPr/>
                    <a:lstStyle/>
                    <a:p>
                      <a:r>
                        <a:rPr lang="en-GB" sz="1900" b="0" dirty="0"/>
                        <a:t>Counter depth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900" b="0" dirty="0"/>
                        <a:t>4x16 bit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061365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b="0" dirty="0"/>
                        <a:t>Trim bits/compar.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6133303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Static power/pixel </a:t>
                      </a:r>
                    </a:p>
                    <a:p>
                      <a:r>
                        <a:rPr lang="en-US" dirty="0"/>
                        <a:t>(4 comparators)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9.6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W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91605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1900" b="0" dirty="0" err="1"/>
                        <a:t>HighZ</a:t>
                      </a:r>
                      <a:r>
                        <a:rPr lang="en-GB" sz="1900" b="0" dirty="0"/>
                        <a:t>/LGAD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dirty="0"/>
                        <a:t>Yes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535669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E749E0C-AE67-F3DC-F118-B6E08879296C}"/>
              </a:ext>
            </a:extLst>
          </p:cNvPr>
          <p:cNvSpPr txBox="1"/>
          <p:nvPr/>
        </p:nvSpPr>
        <p:spPr>
          <a:xfrm>
            <a:off x="191344" y="1179205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Same pixel as Matterhorn 0.2</a:t>
            </a:r>
            <a:endParaRPr lang="de-CH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9EEF1B-B6E5-650D-5195-5D644D9D0F7D}"/>
              </a:ext>
            </a:extLst>
          </p:cNvPr>
          <p:cNvSpPr txBox="1"/>
          <p:nvPr/>
        </p:nvSpPr>
        <p:spPr>
          <a:xfrm>
            <a:off x="4727848" y="1721917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New features</a:t>
            </a:r>
            <a:endParaRPr lang="de-CH" sz="24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CE21D1-11BC-B275-BE3C-9A252EAB82AC}"/>
              </a:ext>
            </a:extLst>
          </p:cNvPr>
          <p:cNvGrpSpPr/>
          <p:nvPr/>
        </p:nvGrpSpPr>
        <p:grpSpPr>
          <a:xfrm>
            <a:off x="7302165" y="522357"/>
            <a:ext cx="1858320" cy="1104307"/>
            <a:chOff x="8017517" y="871601"/>
            <a:chExt cx="1858320" cy="110430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BC415A9-7B2D-71D8-CD3C-F5E1F6A20401}"/>
                </a:ext>
              </a:extLst>
            </p:cNvPr>
            <p:cNvSpPr/>
            <p:nvPr/>
          </p:nvSpPr>
          <p:spPr>
            <a:xfrm>
              <a:off x="8813631" y="871601"/>
              <a:ext cx="1062206" cy="10674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20A07A-C41D-CA13-49FA-220C1C513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9" t="3800" r="4494" b="8001"/>
            <a:stretch/>
          </p:blipFill>
          <p:spPr>
            <a:xfrm>
              <a:off x="8813631" y="1668673"/>
              <a:ext cx="266092" cy="27038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7262D8-0C5D-ED96-2825-BC245DFB7B77}"/>
                </a:ext>
              </a:extLst>
            </p:cNvPr>
            <p:cNvSpPr txBox="1"/>
            <p:nvPr/>
          </p:nvSpPr>
          <p:spPr>
            <a:xfrm>
              <a:off x="8017517" y="1668131"/>
              <a:ext cx="72936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000" dirty="0"/>
                <a:t>MH0.2</a:t>
              </a:r>
              <a:endParaRPr lang="de-CH" sz="2000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35E1BB6-B9F7-51B2-7804-089D6AD8BB50}"/>
              </a:ext>
            </a:extLst>
          </p:cNvPr>
          <p:cNvSpPr txBox="1"/>
          <p:nvPr/>
        </p:nvSpPr>
        <p:spPr>
          <a:xfrm>
            <a:off x="8231325" y="855184"/>
            <a:ext cx="7822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MH 1.0</a:t>
            </a:r>
            <a:endParaRPr lang="de-CH" sz="20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62193ED-B1C5-18A2-BFEC-87033A9D509C}"/>
              </a:ext>
            </a:extLst>
          </p:cNvPr>
          <p:cNvCxnSpPr>
            <a:cxnSpLocks/>
          </p:cNvCxnSpPr>
          <p:nvPr/>
        </p:nvCxnSpPr>
        <p:spPr>
          <a:xfrm>
            <a:off x="9264352" y="522357"/>
            <a:ext cx="0" cy="1067456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9D766D9-8121-37EA-47DF-2204F4D28B9F}"/>
              </a:ext>
            </a:extLst>
          </p:cNvPr>
          <p:cNvSpPr txBox="1"/>
          <p:nvPr/>
        </p:nvSpPr>
        <p:spPr>
          <a:xfrm>
            <a:off x="9346222" y="898273"/>
            <a:ext cx="67807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~2 cm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986799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64B3A7-1855-A835-621C-DD7F61301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76773"/>
            <a:ext cx="8964613" cy="4134567"/>
          </a:xfrm>
        </p:spPr>
        <p:txBody>
          <a:bodyPr/>
          <a:lstStyle/>
          <a:p>
            <a:r>
              <a:rPr lang="en-US" dirty="0"/>
              <a:t>Matterhorn is a new SPC detector for SLS2.0 targeting:</a:t>
            </a:r>
          </a:p>
          <a:p>
            <a:pPr lvl="1"/>
            <a:r>
              <a:rPr lang="en-US" dirty="0"/>
              <a:t>20Mcps count rate with 10% loss of efficiency</a:t>
            </a:r>
          </a:p>
          <a:p>
            <a:pPr lvl="1"/>
            <a:r>
              <a:rPr lang="en-US" dirty="0"/>
              <a:t>250 eV – 80 keV energy range (with LGADs and </a:t>
            </a:r>
            <a:r>
              <a:rPr lang="en-US" dirty="0" err="1"/>
              <a:t>HighZ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20kHz frame rate; &lt;20 ns gating</a:t>
            </a:r>
          </a:p>
          <a:p>
            <a:pPr lvl="1"/>
            <a:endParaRPr lang="en-US" dirty="0"/>
          </a:p>
          <a:p>
            <a:r>
              <a:rPr lang="en-US" dirty="0"/>
              <a:t>Results from MH01 and MH02: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Noise down to &lt;~80e- in slow settings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Demonstrated ~7.5 </a:t>
            </a:r>
            <a:r>
              <a:rPr lang="en-US" dirty="0" err="1"/>
              <a:t>Mcps</a:t>
            </a:r>
            <a:r>
              <a:rPr lang="en-US" dirty="0"/>
              <a:t> at 90% efficiency </a:t>
            </a:r>
            <a:br>
              <a:rPr lang="en-US" dirty="0"/>
            </a:br>
            <a:r>
              <a:rPr lang="en-US" dirty="0"/>
              <a:t>using multiple thresholds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Tau of 42ns in single counter mode indicates </a:t>
            </a:r>
            <a:br>
              <a:rPr lang="en-US" dirty="0"/>
            </a:br>
            <a:r>
              <a:rPr lang="en-US" dirty="0"/>
              <a:t>15Mcps should be possible with pileup counting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Tuning ASIC parameters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264C4D84-DD6C-4CBD-7752-9C3E1DA43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AB72-26FB-43D0-934D-F72CDE69C739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82BE493-21C5-D511-A1FC-993FD507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A7BD57-F18B-063F-DFE1-26613FAD2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outlook</a:t>
            </a:r>
            <a:endParaRPr lang="de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269C6-12D2-2624-38EE-2D5DBD35A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49" t="16768" r="349" b="11800"/>
          <a:stretch/>
        </p:blipFill>
        <p:spPr>
          <a:xfrm>
            <a:off x="7357871" y="726256"/>
            <a:ext cx="2143068" cy="2143068"/>
          </a:xfrm>
          <a:prstGeom prst="rect">
            <a:avLst/>
          </a:prstGeom>
        </p:spPr>
      </p:pic>
      <p:pic>
        <p:nvPicPr>
          <p:cNvPr id="7" name="Picture 6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479EE200-0F94-903B-EE39-C23BC7479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5" t="-237" r="9071" b="237"/>
          <a:stretch/>
        </p:blipFill>
        <p:spPr>
          <a:xfrm>
            <a:off x="9632589" y="726256"/>
            <a:ext cx="2143068" cy="2143068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40BC475-9C42-281E-3582-FBC5203FD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36</a:t>
            </a:fld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CFF471-4B81-A8BA-0994-C2B641770417}"/>
              </a:ext>
            </a:extLst>
          </p:cNvPr>
          <p:cNvSpPr txBox="1"/>
          <p:nvPr/>
        </p:nvSpPr>
        <p:spPr>
          <a:xfrm>
            <a:off x="839416" y="5902596"/>
            <a:ext cx="5175969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b="1" i="1" dirty="0"/>
              <a:t>Submission of full ASIC spring 2025…</a:t>
            </a:r>
          </a:p>
          <a:p>
            <a:pPr algn="l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5605E-C204-4D92-20BD-3AC787383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326" y="5396869"/>
            <a:ext cx="3684608" cy="1620340"/>
          </a:xfrm>
          <a:prstGeom prst="rect">
            <a:avLst/>
          </a:prstGeom>
        </p:spPr>
      </p:pic>
      <p:pic>
        <p:nvPicPr>
          <p:cNvPr id="9" name="Picture 8" descr="A close up of a circuit board&#10;&#10;Description automatically generated">
            <a:extLst>
              <a:ext uri="{FF2B5EF4-FFF2-40B4-BE49-F238E27FC236}">
                <a16:creationId xmlns:a16="http://schemas.microsoft.com/office/drawing/2014/main" id="{307D140C-2EFC-C947-4FD7-B9B069F07C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4" b="10280"/>
          <a:stretch/>
        </p:blipFill>
        <p:spPr>
          <a:xfrm>
            <a:off x="7357871" y="2963229"/>
            <a:ext cx="2143068" cy="202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58F310-EC9A-5476-BFCD-D803B1F477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3800" r="4494" b="8001"/>
          <a:stretch/>
        </p:blipFill>
        <p:spPr>
          <a:xfrm>
            <a:off x="9697673" y="2986175"/>
            <a:ext cx="1994827" cy="20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5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1B3DD-FD33-9A6A-E9E6-5AE6C99D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37</a:t>
            </a:fld>
            <a:endParaRPr lang="en-GB" noProof="0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EA3F3874-0A67-25A5-5E6E-3A2AB0947D4D}"/>
              </a:ext>
            </a:extLst>
          </p:cNvPr>
          <p:cNvSpPr txBox="1">
            <a:spLocks/>
          </p:cNvSpPr>
          <p:nvPr/>
        </p:nvSpPr>
        <p:spPr>
          <a:xfrm>
            <a:off x="983432" y="5201815"/>
            <a:ext cx="11008815" cy="9972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200" dirty="0"/>
              <a:t>Left to right: Jiaguo Zhang, Bechir Braham, Konstantinos Moustakas, Viktoria Hinger, Christian Ruder, Shqipe Hasanaj, Dominic Greiffenberg, Julian Heymes, Anna Bergamaschi, Khalil </a:t>
            </a:r>
            <a:r>
              <a:rPr lang="en-GB" sz="1200" dirty="0" err="1"/>
              <a:t>Ferajoui</a:t>
            </a:r>
            <a:r>
              <a:rPr lang="en-GB" sz="1200" dirty="0"/>
              <a:t>, Carlos Lopez-Cuenca, Xiangyu Xie, Pawel </a:t>
            </a:r>
            <a:r>
              <a:rPr lang="en-GB" sz="1200" dirty="0" err="1"/>
              <a:t>Kozłowski</a:t>
            </a:r>
            <a:r>
              <a:rPr lang="en-GB" sz="1200" dirty="0"/>
              <a:t>, Martin Brückner, Roberto Dinapoli, Kirsty A. Paton, Filippo Baruffaldi, Mar Carulla, Bernd Schmitt, Thomas King, Patrick </a:t>
            </a:r>
            <a:r>
              <a:rPr lang="en-GB" sz="1200" dirty="0" err="1"/>
              <a:t>Sieberer</a:t>
            </a:r>
            <a:endParaRPr lang="en-GB" sz="1200" dirty="0"/>
          </a:p>
          <a:p>
            <a:pPr>
              <a:lnSpc>
                <a:spcPct val="110000"/>
              </a:lnSpc>
            </a:pPr>
            <a:r>
              <a:rPr lang="en-GB" sz="1200" dirty="0"/>
              <a:t>Not in the picture: Simon Ebner, Erik </a:t>
            </a:r>
            <a:r>
              <a:rPr lang="en-GB" sz="1200" dirty="0" err="1"/>
              <a:t>Fröjdh</a:t>
            </a:r>
            <a:r>
              <a:rPr lang="en-GB" sz="1200" dirty="0"/>
              <a:t>, Davide Mezza, Aldo Mozzanica, Dhanya Thattil, </a:t>
            </a:r>
            <a:r>
              <a:rPr lang="en-GB" sz="1200" dirty="0" err="1"/>
              <a:t>Viveka</a:t>
            </a:r>
            <a:r>
              <a:rPr lang="en-GB" sz="1200" dirty="0"/>
              <a:t> Gautam, Vadym </a:t>
            </a:r>
            <a:r>
              <a:rPr lang="en-GB" sz="1200" dirty="0" err="1"/>
              <a:t>Kedych</a:t>
            </a:r>
            <a:r>
              <a:rPr lang="en-GB" sz="1200" dirty="0"/>
              <a:t>, </a:t>
            </a:r>
            <a:r>
              <a:rPr lang="en-GB" sz="1200" dirty="0" err="1"/>
              <a:t>Shuqui</a:t>
            </a:r>
            <a:r>
              <a:rPr lang="en-GB" sz="1200" dirty="0"/>
              <a:t> Li, Martin Mueller, </a:t>
            </a:r>
            <a:r>
              <a:rPr lang="en-GB" sz="1200" dirty="0" err="1"/>
              <a:t>Saverio</a:t>
            </a:r>
            <a:r>
              <a:rPr lang="en-GB" sz="1200" dirty="0"/>
              <a:t> </a:t>
            </a:r>
            <a:r>
              <a:rPr lang="en-GB" sz="1200" dirty="0" err="1"/>
              <a:t>Silletta</a:t>
            </a:r>
            <a:endParaRPr lang="de-DE" sz="1200" dirty="0"/>
          </a:p>
        </p:txBody>
      </p:sp>
      <p:sp>
        <p:nvSpPr>
          <p:cNvPr id="7" name="Segnaposto contenuto 1">
            <a:extLst>
              <a:ext uri="{FF2B5EF4-FFF2-40B4-BE49-F238E27FC236}">
                <a16:creationId xmlns:a16="http://schemas.microsoft.com/office/drawing/2014/main" id="{FF0DD8CC-C8D3-E294-39C6-BE462914A236}"/>
              </a:ext>
            </a:extLst>
          </p:cNvPr>
          <p:cNvSpPr txBox="1">
            <a:spLocks/>
          </p:cNvSpPr>
          <p:nvPr/>
        </p:nvSpPr>
        <p:spPr>
          <a:xfrm rot="20739335">
            <a:off x="3541754" y="163377"/>
            <a:ext cx="5222203" cy="1545535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CH" sz="9600" dirty="0">
                <a:solidFill>
                  <a:srgbClr val="FF0000"/>
                </a:solidFill>
              </a:rPr>
              <a:t>THANKS!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4542A-A2DA-7B54-FBEB-18510C030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F6089-2C22-4B70-9DA8-C8F83A61F9FB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E1FB98-793A-9CB7-A025-955413982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</p:spTree>
    <p:extLst>
      <p:ext uri="{BB962C8B-B14F-4D97-AF65-F5344CB8AC3E}">
        <p14:creationId xmlns:p14="http://schemas.microsoft.com/office/powerpoint/2010/main" val="804765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1B3DD-FD33-9A6A-E9E6-5AE6C99D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38</a:t>
            </a:fld>
            <a:endParaRPr lang="en-GB" noProof="0" dirty="0"/>
          </a:p>
        </p:txBody>
      </p:sp>
      <p:pic>
        <p:nvPicPr>
          <p:cNvPr id="6" name="Picture 5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276ECE90-C654-ECB2-EDAF-FA2257B77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" t="18141" r="-100" b="-150"/>
          <a:stretch/>
        </p:blipFill>
        <p:spPr>
          <a:xfrm>
            <a:off x="2106148" y="721248"/>
            <a:ext cx="7878284" cy="4336552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EA3F3874-0A67-25A5-5E6E-3A2AB0947D4D}"/>
              </a:ext>
            </a:extLst>
          </p:cNvPr>
          <p:cNvSpPr txBox="1">
            <a:spLocks/>
          </p:cNvSpPr>
          <p:nvPr/>
        </p:nvSpPr>
        <p:spPr>
          <a:xfrm>
            <a:off x="983432" y="5201815"/>
            <a:ext cx="11008815" cy="9972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200" dirty="0"/>
              <a:t>Left to right: Jiaguo Zhang, Bechir Braham, Konstantinos Moustakas, Viktoria Hinger, Christian Ruder, Shqipe Hasanaj, Dominic Greiffenberg, Julian Heymes, Anna Bergamaschi, Khalil </a:t>
            </a:r>
            <a:r>
              <a:rPr lang="en-GB" sz="1200" dirty="0" err="1"/>
              <a:t>Ferajoui</a:t>
            </a:r>
            <a:r>
              <a:rPr lang="en-GB" sz="1200" dirty="0"/>
              <a:t>, Carlos Lopez-Cuenca, Xiangyu Xie, Pawel </a:t>
            </a:r>
            <a:r>
              <a:rPr lang="en-GB" sz="1200" dirty="0" err="1"/>
              <a:t>Kozłowski</a:t>
            </a:r>
            <a:r>
              <a:rPr lang="en-GB" sz="1200" dirty="0"/>
              <a:t>, Martin Brückner, Roberto Dinapoli, Kirsty A. Paton, Filippo Baruffaldi, Mar Carulla, Bernd Schmitt, Thomas King, Patrick </a:t>
            </a:r>
            <a:r>
              <a:rPr lang="en-GB" sz="1200" dirty="0" err="1"/>
              <a:t>Sieberer</a:t>
            </a:r>
            <a:endParaRPr lang="en-GB" sz="1200" dirty="0"/>
          </a:p>
          <a:p>
            <a:pPr>
              <a:lnSpc>
                <a:spcPct val="110000"/>
              </a:lnSpc>
            </a:pPr>
            <a:r>
              <a:rPr lang="en-GB" sz="1200" dirty="0"/>
              <a:t>Not in the picture: Simon Ebner, Erik </a:t>
            </a:r>
            <a:r>
              <a:rPr lang="en-GB" sz="1200" dirty="0" err="1"/>
              <a:t>Fröjdh</a:t>
            </a:r>
            <a:r>
              <a:rPr lang="en-GB" sz="1200" dirty="0"/>
              <a:t>, Davide Mezza, Aldo Mozzanica, Dhanya Thattil, </a:t>
            </a:r>
            <a:r>
              <a:rPr lang="en-GB" sz="1200" dirty="0" err="1"/>
              <a:t>Viveka</a:t>
            </a:r>
            <a:r>
              <a:rPr lang="en-GB" sz="1200" dirty="0"/>
              <a:t> Gautam, Vadym </a:t>
            </a:r>
            <a:r>
              <a:rPr lang="en-GB" sz="1200" dirty="0" err="1"/>
              <a:t>Kedych</a:t>
            </a:r>
            <a:r>
              <a:rPr lang="en-GB" sz="1200" dirty="0"/>
              <a:t>, </a:t>
            </a:r>
            <a:r>
              <a:rPr lang="en-GB" sz="1200" dirty="0" err="1"/>
              <a:t>Shuqui</a:t>
            </a:r>
            <a:r>
              <a:rPr lang="en-GB" sz="1200" dirty="0"/>
              <a:t> Li, Martin Mueller, </a:t>
            </a:r>
            <a:r>
              <a:rPr lang="en-GB" sz="1200" dirty="0" err="1"/>
              <a:t>Saverio</a:t>
            </a:r>
            <a:r>
              <a:rPr lang="en-GB" sz="1200" dirty="0"/>
              <a:t> </a:t>
            </a:r>
            <a:r>
              <a:rPr lang="en-GB" sz="1200" dirty="0" err="1"/>
              <a:t>Silletta</a:t>
            </a:r>
            <a:endParaRPr lang="de-DE" sz="1200" dirty="0"/>
          </a:p>
        </p:txBody>
      </p:sp>
      <p:sp>
        <p:nvSpPr>
          <p:cNvPr id="7" name="Segnaposto contenuto 1">
            <a:extLst>
              <a:ext uri="{FF2B5EF4-FFF2-40B4-BE49-F238E27FC236}">
                <a16:creationId xmlns:a16="http://schemas.microsoft.com/office/drawing/2014/main" id="{FF0DD8CC-C8D3-E294-39C6-BE462914A236}"/>
              </a:ext>
            </a:extLst>
          </p:cNvPr>
          <p:cNvSpPr txBox="1">
            <a:spLocks/>
          </p:cNvSpPr>
          <p:nvPr/>
        </p:nvSpPr>
        <p:spPr>
          <a:xfrm rot="20739335">
            <a:off x="3541754" y="163377"/>
            <a:ext cx="5222203" cy="1545535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CH" sz="9600" dirty="0">
                <a:solidFill>
                  <a:srgbClr val="FF0000"/>
                </a:solidFill>
              </a:rPr>
              <a:t>THANKS!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4542A-A2DA-7B54-FBEB-18510C030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F6089-2C22-4B70-9DA8-C8F83A61F9FB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E1FB98-793A-9CB7-A025-955413982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</p:spTree>
    <p:extLst>
      <p:ext uri="{BB962C8B-B14F-4D97-AF65-F5344CB8AC3E}">
        <p14:creationId xmlns:p14="http://schemas.microsoft.com/office/powerpoint/2010/main" val="1707176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3C401F-F2B4-DD7F-B152-2F40C44D0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84CF-A2A4-4030-8B2C-14E442E6528B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2B1073-3346-5FF7-C050-9E053633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8D348-E3A4-AF4C-7FF7-83F8E142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39</a:t>
            </a:fld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012C2C-DB66-ABF8-24EC-5304DCFEE2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757281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6569380-3F52-E6A4-B977-2FA9171568F3}"/>
              </a:ext>
            </a:extLst>
          </p:cNvPr>
          <p:cNvSpPr/>
          <p:nvPr/>
        </p:nvSpPr>
        <p:spPr>
          <a:xfrm>
            <a:off x="448112" y="3471561"/>
            <a:ext cx="6048672" cy="18126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1B0CB-07F7-FB89-EF81-0F658C434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Increased </a:t>
            </a:r>
            <a:r>
              <a:rPr lang="en-US" dirty="0"/>
              <a:t>coherent flux</a:t>
            </a:r>
            <a:r>
              <a:rPr lang="en-CH" dirty="0"/>
              <a:t> [</a:t>
            </a:r>
            <a:r>
              <a:rPr lang="en-US" dirty="0"/>
              <a:t>1</a:t>
            </a:r>
            <a:r>
              <a:rPr lang="en-CH" dirty="0"/>
              <a:t>]:</a:t>
            </a:r>
          </a:p>
          <a:p>
            <a:pPr lvl="1"/>
            <a:r>
              <a:rPr lang="en-CH" dirty="0"/>
              <a:t>&gt;100x at 10 keV</a:t>
            </a:r>
          </a:p>
          <a:p>
            <a:pPr lvl="1"/>
            <a:r>
              <a:rPr lang="en-GB" dirty="0"/>
              <a:t>U</a:t>
            </a:r>
            <a:r>
              <a:rPr lang="en-CH" dirty="0"/>
              <a:t>p to 1000x at 20 keV</a:t>
            </a:r>
          </a:p>
          <a:p>
            <a:r>
              <a:rPr lang="en-US" dirty="0"/>
              <a:t>Increased electron energy (2.4 </a:t>
            </a:r>
            <a:r>
              <a:rPr lang="en-US" dirty="0">
                <a:sym typeface="Wingdings" pitchFamily="2" charset="2"/>
              </a:rPr>
              <a:t> 2.7 GeV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Higher energy photons (80 keV)</a:t>
            </a:r>
          </a:p>
          <a:p>
            <a:endParaRPr lang="en-US" dirty="0"/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</a:rPr>
              <a:t>For the detector this means: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Faster count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Higher frame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Wider energy range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FEFD5-5D6D-188A-145D-EF2D581E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2.0 – a 4</a:t>
            </a:r>
            <a:r>
              <a:rPr lang="en-US" baseline="30000" dirty="0"/>
              <a:t>th</a:t>
            </a:r>
            <a:r>
              <a:rPr lang="en-US" dirty="0"/>
              <a:t> generation synchrotron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962A3-07E4-006D-C904-9D8D7D4BF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0" b="4334"/>
          <a:stretch/>
        </p:blipFill>
        <p:spPr>
          <a:xfrm>
            <a:off x="7384207" y="1497021"/>
            <a:ext cx="4327871" cy="4304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05D6E-B1B6-62D1-911D-916E2FC99B91}"/>
              </a:ext>
            </a:extLst>
          </p:cNvPr>
          <p:cNvSpPr txBox="1"/>
          <p:nvPr/>
        </p:nvSpPr>
        <p:spPr>
          <a:xfrm>
            <a:off x="7536161" y="6068853"/>
            <a:ext cx="3240360" cy="3357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[1] </a:t>
            </a:r>
            <a:r>
              <a:rPr lang="en-GB" sz="1200" dirty="0"/>
              <a:t>SLS 2.0 Storage Ring Technical Design Report PSI </a:t>
            </a:r>
            <a:r>
              <a:rPr lang="en-GB" sz="1200" dirty="0" err="1"/>
              <a:t>Bericht</a:t>
            </a:r>
            <a:r>
              <a:rPr lang="en-GB" sz="1200" dirty="0"/>
              <a:t> Nr. 21-02 November 2021</a:t>
            </a:r>
            <a:endParaRPr lang="en-US" sz="10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510676A-A8AA-0A77-7CEC-B46FCB185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3C680E0-B3D2-9CB1-78A6-D5E1ADB8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C21FD3E4-40EA-A47C-AA63-37EE57994E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4EF4311E-FE51-4C03-B0DA-6896A50F24ED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FC3102-E6EF-2C2A-F89D-59C4FED4FEBA}"/>
              </a:ext>
            </a:extLst>
          </p:cNvPr>
          <p:cNvSpPr txBox="1"/>
          <p:nvPr/>
        </p:nvSpPr>
        <p:spPr>
          <a:xfrm>
            <a:off x="2999656" y="3951909"/>
            <a:ext cx="34917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- 15-20 M photons/pixel/second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92FBA5-9A95-F491-86AB-BADB899BA2D8}"/>
              </a:ext>
            </a:extLst>
          </p:cNvPr>
          <p:cNvSpPr txBox="1"/>
          <p:nvPr/>
        </p:nvSpPr>
        <p:spPr>
          <a:xfrm>
            <a:off x="3143672" y="4267047"/>
            <a:ext cx="33699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- 20 kHz continuous frame rate</a:t>
            </a:r>
            <a:endParaRPr lang="en-US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1879B9-A7C4-5294-264B-D8ECF5E965F0}"/>
              </a:ext>
            </a:extLst>
          </p:cNvPr>
          <p:cNvSpPr txBox="1"/>
          <p:nvPr/>
        </p:nvSpPr>
        <p:spPr>
          <a:xfrm>
            <a:off x="3359696" y="4612527"/>
            <a:ext cx="18199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- 250 eV – 80 keV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9096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420664-DCBD-9712-A41D-71AD43F5D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charge integration with dynamic gain switching (Jungfrau, Jungfrau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Time over threshold/retriggering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CAE79-8391-3F82-9509-9AA4429B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0CB1C-E2DB-4519-B66F-5F5870991C51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54DD19-638C-7E5B-60B9-7A931583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55212-AD96-7081-F0F6-D8E8D617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40</a:t>
            </a:fld>
            <a:endParaRPr lang="en-GB" noProof="0" dirty="0"/>
          </a:p>
        </p:txBody>
      </p:sp>
      <p:pic>
        <p:nvPicPr>
          <p:cNvPr id="9" name="Picture 8" descr="A diagram of a function&#10;&#10;Description automatically generated">
            <a:extLst>
              <a:ext uri="{FF2B5EF4-FFF2-40B4-BE49-F238E27FC236}">
                <a16:creationId xmlns:a16="http://schemas.microsoft.com/office/drawing/2014/main" id="{90D4CC97-58B1-BB0D-D904-34BFB172E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2078952"/>
            <a:ext cx="7560840" cy="4230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FE5CB-D78B-D329-090F-DC583B173B5A}"/>
              </a:ext>
            </a:extLst>
          </p:cNvPr>
          <p:cNvSpPr txBox="1"/>
          <p:nvPr/>
        </p:nvSpPr>
        <p:spPr>
          <a:xfrm>
            <a:off x="6312024" y="6145559"/>
            <a:ext cx="220675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Credit: R. </a:t>
            </a:r>
            <a:r>
              <a:rPr lang="en-US" sz="2000" dirty="0" err="1"/>
              <a:t>Ballabriga</a:t>
            </a:r>
            <a:endParaRPr lang="de-CH" sz="20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1439B2F-8F53-1F37-1E43-C6BB121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sz="2800" dirty="0"/>
              <a:t>Pile-up mitigation techniques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109427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3050A-C45C-AFE5-1BD2-FFC7D4E7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A8E83-76FB-4E0B-8DF5-1E4B6C527848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CD720-C7AE-21FC-B73F-CBCFD9AD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79D9B-5730-9684-B08C-747D9134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41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56C5CAF-934F-B067-B59A-1BD53D27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modes of a single photon “counter”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F3851E-584F-006A-1E36-B51514FB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19" y="611692"/>
            <a:ext cx="6300117" cy="586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47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A6D42-5E40-85F7-ACAE-DAB6BC529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71A5-AC3A-4490-9BB0-6F5701084471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9F8D1-FAD3-96BF-4DE3-C27BDEA2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24FAC-4B16-42A9-228F-45BE39460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42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F26EE9-9C4B-1C8E-2902-3DA6DE41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pileup mitigation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C5DE4C-29D5-267B-89BC-844E31E2B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04" y="1093241"/>
            <a:ext cx="9145016" cy="4928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EC529A-E464-CF8C-6431-A1B1477278E2}"/>
              </a:ext>
            </a:extLst>
          </p:cNvPr>
          <p:cNvSpPr txBox="1"/>
          <p:nvPr/>
        </p:nvSpPr>
        <p:spPr>
          <a:xfrm>
            <a:off x="5879976" y="4067115"/>
            <a:ext cx="3528392" cy="25202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[1] A. Bergamaschi et. al. Time-over-threshold readout to enhance the high flux capabilities of single-photon-counting detectors J. Synchrotron Rad. 18, 923-929. 2011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GB" sz="14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[2] P. </a:t>
            </a:r>
            <a:r>
              <a:rPr lang="en-GB" sz="1400" dirty="0" err="1">
                <a:solidFill>
                  <a:srgbClr val="000000"/>
                </a:solidFill>
                <a:latin typeface="Calibri"/>
              </a:rPr>
              <a:t>Zambon</a:t>
            </a:r>
            <a:r>
              <a:rPr lang="en-GB" sz="1400" dirty="0">
                <a:solidFill>
                  <a:srgbClr val="000000"/>
                </a:solidFill>
                <a:latin typeface="Calibri"/>
              </a:rPr>
              <a:t>, Dead time model for X-ray photon counting detectors with retrigger capability, NIMA 2021</a:t>
            </a:r>
          </a:p>
        </p:txBody>
      </p:sp>
    </p:spTree>
    <p:extLst>
      <p:ext uri="{BB962C8B-B14F-4D97-AF65-F5344CB8AC3E}">
        <p14:creationId xmlns:p14="http://schemas.microsoft.com/office/powerpoint/2010/main" val="2643667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B799D-8BF5-F451-BA21-BF0EE3F09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testability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2CEFB-AC20-0D45-32D4-4FE9CA627E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-96688" y="6698176"/>
            <a:ext cx="703263" cy="144016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43</a:t>
            </a:fld>
            <a:endParaRPr lang="de-DE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6314637-E4C7-CC2A-5D4F-99A68952BDC5}"/>
              </a:ext>
            </a:extLst>
          </p:cNvPr>
          <p:cNvSpPr/>
          <p:nvPr/>
        </p:nvSpPr>
        <p:spPr bwMode="auto">
          <a:xfrm>
            <a:off x="15081" y="1398015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195C4177-5FFD-09DA-208B-21B05BFB4D74}"/>
              </a:ext>
            </a:extLst>
          </p:cNvPr>
          <p:cNvSpPr/>
          <p:nvPr/>
        </p:nvSpPr>
        <p:spPr bwMode="auto">
          <a:xfrm>
            <a:off x="1603014" y="1854001"/>
            <a:ext cx="1267127" cy="695699"/>
          </a:xfrm>
          <a:custGeom>
            <a:avLst/>
            <a:gdLst>
              <a:gd name="connsiteX0" fmla="*/ 0 w 1650380"/>
              <a:gd name="connsiteY0" fmla="*/ 780585 h 780585"/>
              <a:gd name="connsiteX1" fmla="*/ 535258 w 1650380"/>
              <a:gd name="connsiteY1" fmla="*/ 356839 h 780585"/>
              <a:gd name="connsiteX2" fmla="*/ 914400 w 1650380"/>
              <a:gd name="connsiteY2" fmla="*/ 156117 h 780585"/>
              <a:gd name="connsiteX3" fmla="*/ 1650380 w 1650380"/>
              <a:gd name="connsiteY3" fmla="*/ 0 h 78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380" h="780585">
                <a:moveTo>
                  <a:pt x="0" y="780585"/>
                </a:moveTo>
                <a:cubicBezTo>
                  <a:pt x="191429" y="620751"/>
                  <a:pt x="382858" y="460917"/>
                  <a:pt x="535258" y="356839"/>
                </a:cubicBezTo>
                <a:cubicBezTo>
                  <a:pt x="687658" y="252761"/>
                  <a:pt x="728546" y="215590"/>
                  <a:pt x="914400" y="156117"/>
                </a:cubicBezTo>
                <a:cubicBezTo>
                  <a:pt x="1100254" y="96644"/>
                  <a:pt x="1375317" y="48322"/>
                  <a:pt x="1650380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ash"/>
            <a:round/>
            <a:headEnd type="stealth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E3574E-4248-574D-A42C-10318347A712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3113270" y="1044000"/>
            <a:ext cx="8676000" cy="4798800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DDE19D0-EEA5-EFCD-46BB-044FEC0E09FC}"/>
              </a:ext>
            </a:extLst>
          </p:cNvPr>
          <p:cNvGraphicFramePr>
            <a:graphicFrameLocks noGrp="1"/>
          </p:cNvGraphicFramePr>
          <p:nvPr/>
        </p:nvGraphicFramePr>
        <p:xfrm>
          <a:off x="159600" y="2007965"/>
          <a:ext cx="2246400" cy="278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">
                  <a:extLst>
                    <a:ext uri="{9D8B030D-6E8A-4147-A177-3AD203B41FA5}">
                      <a16:colId xmlns:a16="http://schemas.microsoft.com/office/drawing/2014/main" val="14090468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24052253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546593326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4076654118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612720947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3473683911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2780469024"/>
                    </a:ext>
                  </a:extLst>
                </a:gridCol>
                <a:gridCol w="280800">
                  <a:extLst>
                    <a:ext uri="{9D8B030D-6E8A-4147-A177-3AD203B41FA5}">
                      <a16:colId xmlns:a16="http://schemas.microsoft.com/office/drawing/2014/main" val="1376422287"/>
                    </a:ext>
                  </a:extLst>
                </a:gridCol>
              </a:tblGrid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96630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530973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652077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918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884768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517169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8636"/>
                  </a:ext>
                </a:extLst>
              </a:tr>
              <a:tr h="266400"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529401"/>
                  </a:ext>
                </a:extLst>
              </a:tr>
              <a:tr h="540000">
                <a:tc gridSpan="8">
                  <a:txBody>
                    <a:bodyPr/>
                    <a:lstStyle/>
                    <a:p>
                      <a:endParaRPr lang="it-CH" sz="1600" dirty="0">
                        <a:ln w="15875">
                          <a:noFill/>
                        </a:ln>
                      </a:endParaRPr>
                    </a:p>
                  </a:txBody>
                  <a:tcPr marL="36636" marR="36636" marT="18315" marB="1831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tc hMerge="1">
                  <a:txBody>
                    <a:bodyPr/>
                    <a:lstStyle/>
                    <a:p>
                      <a:endParaRPr lang="it-CH" sz="1600" dirty="0"/>
                    </a:p>
                  </a:txBody>
                  <a:tcPr marL="36636" marR="36636" marT="18315" marB="18315"/>
                </a:tc>
                <a:extLst>
                  <a:ext uri="{0D108BD9-81ED-4DB2-BD59-A6C34878D82A}">
                    <a16:rowId xmlns:a16="http://schemas.microsoft.com/office/drawing/2014/main" val="4085678473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94EEA9-6476-8C5C-B66A-E8BD61897EB5}"/>
              </a:ext>
            </a:extLst>
          </p:cNvPr>
          <p:cNvSpPr txBox="1"/>
          <p:nvPr/>
        </p:nvSpPr>
        <p:spPr>
          <a:xfrm>
            <a:off x="159600" y="4823376"/>
            <a:ext cx="2246400" cy="41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 algn="ctr">
              <a:lnSpc>
                <a:spcPct val="110000"/>
              </a:lnSpc>
            </a:pPr>
            <a:r>
              <a:rPr lang="en-US" sz="2000" b="1" kern="1000" spc="30" dirty="0">
                <a:solidFill>
                  <a:srgbClr val="FFC000"/>
                </a:solidFill>
                <a:latin typeface="+mj-lt"/>
                <a:cs typeface="Franklin Gothic Book"/>
              </a:rPr>
              <a:t>Pixel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82B968A-25D6-460D-83A9-C05D9B72C8D2}"/>
              </a:ext>
            </a:extLst>
          </p:cNvPr>
          <p:cNvSpPr/>
          <p:nvPr/>
        </p:nvSpPr>
        <p:spPr bwMode="auto">
          <a:xfrm>
            <a:off x="2870140" y="999000"/>
            <a:ext cx="9162260" cy="4860000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CH" sz="2400">
              <a:latin typeface="Times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C88994-DD6B-5666-5E0D-0DA06797932C}"/>
              </a:ext>
            </a:extLst>
          </p:cNvPr>
          <p:cNvSpPr txBox="1"/>
          <p:nvPr/>
        </p:nvSpPr>
        <p:spPr>
          <a:xfrm>
            <a:off x="3576000" y="3931068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5)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778026-B19B-140B-E04D-4D6D314F1C39}"/>
              </a:ext>
            </a:extLst>
          </p:cNvPr>
          <p:cNvSpPr txBox="1"/>
          <p:nvPr/>
        </p:nvSpPr>
        <p:spPr>
          <a:xfrm>
            <a:off x="-96688" y="5994779"/>
            <a:ext cx="6480719" cy="6956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5)</a:t>
            </a:r>
            <a:r>
              <a:rPr lang="en-US" kern="1000" spc="30" dirty="0">
                <a:latin typeface="+mj-lt"/>
                <a:cs typeface="Franklin Gothic Book"/>
              </a:rPr>
              <a:t> The preamp can be pulsed with a programmable voltage step </a:t>
            </a:r>
          </a:p>
          <a:p>
            <a:pPr marL="342900" indent="-228600">
              <a:lnSpc>
                <a:spcPct val="110000"/>
              </a:lnSpc>
            </a:pPr>
            <a:r>
              <a:rPr lang="en-US" kern="1000" spc="30" dirty="0">
                <a:latin typeface="+mj-lt"/>
                <a:cs typeface="Franklin Gothic Book"/>
              </a:rPr>
              <a:t>	Preamp and shaper outputs of pixel 0,0 can be monitored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9A18AF-5344-11E9-F852-92FEFCB9D4EB}"/>
              </a:ext>
            </a:extLst>
          </p:cNvPr>
          <p:cNvSpPr txBox="1"/>
          <p:nvPr/>
        </p:nvSpPr>
        <p:spPr>
          <a:xfrm>
            <a:off x="10927417" y="1689042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6)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03FCE1-74A9-236D-919C-D44CA386D261}"/>
              </a:ext>
            </a:extLst>
          </p:cNvPr>
          <p:cNvSpPr txBox="1"/>
          <p:nvPr/>
        </p:nvSpPr>
        <p:spPr>
          <a:xfrm>
            <a:off x="10927417" y="2691444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6)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55F0503-6914-BC12-611A-22EF513415F9}"/>
              </a:ext>
            </a:extLst>
          </p:cNvPr>
          <p:cNvSpPr txBox="1"/>
          <p:nvPr/>
        </p:nvSpPr>
        <p:spPr>
          <a:xfrm>
            <a:off x="10927417" y="3743967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6)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C0405F9-2A24-29CC-7E61-D487E4663F4E}"/>
              </a:ext>
            </a:extLst>
          </p:cNvPr>
          <p:cNvSpPr txBox="1"/>
          <p:nvPr/>
        </p:nvSpPr>
        <p:spPr>
          <a:xfrm>
            <a:off x="10927417" y="4786302"/>
            <a:ext cx="450000" cy="35473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sz="1400" kern="1000" spc="30" dirty="0">
                <a:latin typeface="+mj-lt"/>
                <a:cs typeface="Franklin Gothic Book"/>
              </a:rPr>
              <a:t>6)</a:t>
            </a:r>
            <a:endParaRPr lang="it-CH" sz="1400" kern="1000" spc="30" dirty="0">
              <a:latin typeface="+mj-lt"/>
              <a:cs typeface="Franklin Gothic Boo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34E796-208B-15A2-881D-CC1F794836FF}"/>
              </a:ext>
            </a:extLst>
          </p:cNvPr>
          <p:cNvSpPr txBox="1"/>
          <p:nvPr/>
        </p:nvSpPr>
        <p:spPr>
          <a:xfrm>
            <a:off x="6240016" y="5887800"/>
            <a:ext cx="6147302" cy="994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>
              <a:lnSpc>
                <a:spcPct val="110000"/>
              </a:lnSpc>
            </a:pPr>
            <a:r>
              <a:rPr lang="en-US" kern="1000" spc="30" baseline="30000" dirty="0">
                <a:latin typeface="+mj-lt"/>
                <a:cs typeface="Franklin Gothic Book"/>
              </a:rPr>
              <a:t>6)</a:t>
            </a:r>
            <a:r>
              <a:rPr lang="en-US" kern="1000" spc="30" dirty="0">
                <a:latin typeface="+mj-lt"/>
                <a:cs typeface="Franklin Gothic Book"/>
              </a:rPr>
              <a:t> Each counter can individually be pulsed</a:t>
            </a:r>
          </a:p>
          <a:p>
            <a:pPr marL="342900" indent="-228600">
              <a:lnSpc>
                <a:spcPct val="110000"/>
              </a:lnSpc>
            </a:pPr>
            <a:r>
              <a:rPr lang="en-US" kern="1000" spc="30" dirty="0">
                <a:latin typeface="+mj-lt"/>
                <a:cs typeface="Franklin Gothic Book"/>
              </a:rPr>
              <a:t>	Comparator and “count” outputs of pixel 0,47 can be monitored</a:t>
            </a:r>
            <a:endParaRPr lang="it-CH" kern="1000" spc="30" dirty="0">
              <a:latin typeface="+mj-lt"/>
              <a:cs typeface="Franklin Gothic Book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6E6DA3-372C-0F4B-6334-C0B3115D9D6D}"/>
              </a:ext>
            </a:extLst>
          </p:cNvPr>
          <p:cNvSpPr/>
          <p:nvPr/>
        </p:nvSpPr>
        <p:spPr>
          <a:xfrm>
            <a:off x="4295800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4A139CD-0155-9A5A-9CFE-444CFDCEA323}"/>
              </a:ext>
            </a:extLst>
          </p:cNvPr>
          <p:cNvSpPr/>
          <p:nvPr/>
        </p:nvSpPr>
        <p:spPr>
          <a:xfrm>
            <a:off x="6157734" y="2945492"/>
            <a:ext cx="144016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93DBBF4-0D4B-9476-A446-4CFC38525770}"/>
              </a:ext>
            </a:extLst>
          </p:cNvPr>
          <p:cNvSpPr/>
          <p:nvPr/>
        </p:nvSpPr>
        <p:spPr>
          <a:xfrm>
            <a:off x="92230" y="1561326"/>
            <a:ext cx="243130" cy="28332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0B99E1-EC19-BAFC-0103-B65CBE4CA0B3}"/>
              </a:ext>
            </a:extLst>
          </p:cNvPr>
          <p:cNvCxnSpPr>
            <a:stCxn id="19" idx="3"/>
          </p:cNvCxnSpPr>
          <p:nvPr/>
        </p:nvCxnSpPr>
        <p:spPr>
          <a:xfrm>
            <a:off x="213795" y="1844655"/>
            <a:ext cx="0" cy="35719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D645E8D-505A-8095-D6A6-B8F283C986AF}"/>
              </a:ext>
            </a:extLst>
          </p:cNvPr>
          <p:cNvCxnSpPr/>
          <p:nvPr/>
        </p:nvCxnSpPr>
        <p:spPr>
          <a:xfrm flipV="1">
            <a:off x="203521" y="1309856"/>
            <a:ext cx="0" cy="2925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57A70CC-6B52-E111-4FCE-B16AF3B0F35F}"/>
              </a:ext>
            </a:extLst>
          </p:cNvPr>
          <p:cNvSpPr txBox="1"/>
          <p:nvPr/>
        </p:nvSpPr>
        <p:spPr>
          <a:xfrm>
            <a:off x="25755" y="913734"/>
            <a:ext cx="36266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Pre</a:t>
            </a:r>
            <a:endParaRPr lang="de-CH" sz="2000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24F8E20-651F-3603-231A-B7E4173F728F}"/>
              </a:ext>
            </a:extLst>
          </p:cNvPr>
          <p:cNvSpPr/>
          <p:nvPr/>
        </p:nvSpPr>
        <p:spPr>
          <a:xfrm>
            <a:off x="258935" y="1570672"/>
            <a:ext cx="243130" cy="28332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0ABF09-90A5-C00F-24D5-9FF262FD69D8}"/>
              </a:ext>
            </a:extLst>
          </p:cNvPr>
          <p:cNvCxnSpPr>
            <a:stCxn id="25" idx="3"/>
          </p:cNvCxnSpPr>
          <p:nvPr/>
        </p:nvCxnSpPr>
        <p:spPr>
          <a:xfrm>
            <a:off x="380500" y="1854001"/>
            <a:ext cx="0" cy="35719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B03138-940F-4805-C00F-4FF6EBAAF49E}"/>
              </a:ext>
            </a:extLst>
          </p:cNvPr>
          <p:cNvCxnSpPr/>
          <p:nvPr/>
        </p:nvCxnSpPr>
        <p:spPr>
          <a:xfrm flipV="1">
            <a:off x="370226" y="1319202"/>
            <a:ext cx="0" cy="2925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7E2D864-07D5-BDAF-B582-E5DBA73F68AA}"/>
              </a:ext>
            </a:extLst>
          </p:cNvPr>
          <p:cNvSpPr txBox="1"/>
          <p:nvPr/>
        </p:nvSpPr>
        <p:spPr>
          <a:xfrm>
            <a:off x="388418" y="1181240"/>
            <a:ext cx="7886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Shaper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D81895FE-29D9-DFBC-3A98-2A942ECCA39C}"/>
              </a:ext>
            </a:extLst>
          </p:cNvPr>
          <p:cNvSpPr/>
          <p:nvPr/>
        </p:nvSpPr>
        <p:spPr>
          <a:xfrm>
            <a:off x="2058019" y="1554994"/>
            <a:ext cx="243130" cy="28332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5C66B6F-C5C0-FEF9-2367-8D29542DC6D4}"/>
              </a:ext>
            </a:extLst>
          </p:cNvPr>
          <p:cNvCxnSpPr>
            <a:stCxn id="29" idx="3"/>
          </p:cNvCxnSpPr>
          <p:nvPr/>
        </p:nvCxnSpPr>
        <p:spPr>
          <a:xfrm>
            <a:off x="2179584" y="1838323"/>
            <a:ext cx="0" cy="35719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12E6D7-2C78-4777-D420-9EC81F6A8580}"/>
              </a:ext>
            </a:extLst>
          </p:cNvPr>
          <p:cNvCxnSpPr/>
          <p:nvPr/>
        </p:nvCxnSpPr>
        <p:spPr>
          <a:xfrm flipV="1">
            <a:off x="2169310" y="1303524"/>
            <a:ext cx="0" cy="2925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78D774D-C8CF-DC65-31A3-682C342F637A}"/>
              </a:ext>
            </a:extLst>
          </p:cNvPr>
          <p:cNvSpPr txBox="1"/>
          <p:nvPr/>
        </p:nvSpPr>
        <p:spPr>
          <a:xfrm>
            <a:off x="1322208" y="1200668"/>
            <a:ext cx="81753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Comp2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4FAA173-7B83-EF6B-BCDA-9F64BEFDD188}"/>
              </a:ext>
            </a:extLst>
          </p:cNvPr>
          <p:cNvSpPr/>
          <p:nvPr/>
        </p:nvSpPr>
        <p:spPr>
          <a:xfrm>
            <a:off x="2224724" y="1564340"/>
            <a:ext cx="243130" cy="28332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69D16B-FC35-6453-9806-0B42BAAA927E}"/>
              </a:ext>
            </a:extLst>
          </p:cNvPr>
          <p:cNvCxnSpPr>
            <a:stCxn id="34" idx="3"/>
          </p:cNvCxnSpPr>
          <p:nvPr/>
        </p:nvCxnSpPr>
        <p:spPr>
          <a:xfrm>
            <a:off x="2346289" y="1847669"/>
            <a:ext cx="0" cy="35719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9264DC-F6D2-EA42-22A5-9A615D43B82C}"/>
              </a:ext>
            </a:extLst>
          </p:cNvPr>
          <p:cNvCxnSpPr/>
          <p:nvPr/>
        </p:nvCxnSpPr>
        <p:spPr>
          <a:xfrm flipV="1">
            <a:off x="2336015" y="1312870"/>
            <a:ext cx="0" cy="2925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4A59285-1A06-450A-021B-3D5C3D94AA18}"/>
              </a:ext>
            </a:extLst>
          </p:cNvPr>
          <p:cNvSpPr txBox="1"/>
          <p:nvPr/>
        </p:nvSpPr>
        <p:spPr>
          <a:xfrm>
            <a:off x="1978666" y="937203"/>
            <a:ext cx="875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Count2 </a:t>
            </a:r>
            <a:endParaRPr lang="de-CH" sz="2000" dirty="0"/>
          </a:p>
        </p:txBody>
      </p:sp>
      <p:graphicFrame>
        <p:nvGraphicFramePr>
          <p:cNvPr id="15" name="Table 19">
            <a:extLst>
              <a:ext uri="{FF2B5EF4-FFF2-40B4-BE49-F238E27FC236}">
                <a16:creationId xmlns:a16="http://schemas.microsoft.com/office/drawing/2014/main" id="{1E5AF936-C880-B289-BEF7-762051FE4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9272"/>
              </p:ext>
            </p:extLst>
          </p:nvPr>
        </p:nvGraphicFramePr>
        <p:xfrm>
          <a:off x="7032104" y="146326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7FD19CB-D67F-309F-21F5-95CADB04F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67804"/>
              </p:ext>
            </p:extLst>
          </p:nvPr>
        </p:nvGraphicFramePr>
        <p:xfrm>
          <a:off x="7041434" y="2496948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22" name="Table 19">
            <a:extLst>
              <a:ext uri="{FF2B5EF4-FFF2-40B4-BE49-F238E27FC236}">
                <a16:creationId xmlns:a16="http://schemas.microsoft.com/office/drawing/2014/main" id="{B4E89CE5-231E-0E33-29E4-E027BB7AA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79648"/>
              </p:ext>
            </p:extLst>
          </p:nvPr>
        </p:nvGraphicFramePr>
        <p:xfrm>
          <a:off x="7022774" y="3555146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DCBDDAFA-96D7-CE03-D23B-3A735FD6B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450342"/>
              </p:ext>
            </p:extLst>
          </p:nvPr>
        </p:nvGraphicFramePr>
        <p:xfrm>
          <a:off x="7032104" y="4556552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B18235D-EAF0-B658-62DE-B7F920E3B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204903"/>
              </p:ext>
            </p:extLst>
          </p:nvPr>
        </p:nvGraphicFramePr>
        <p:xfrm>
          <a:off x="3038692" y="5507175"/>
          <a:ext cx="374001" cy="233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7">
                  <a:extLst>
                    <a:ext uri="{9D8B030D-6E8A-4147-A177-3AD203B41FA5}">
                      <a16:colId xmlns:a16="http://schemas.microsoft.com/office/drawing/2014/main" val="651852435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3393306254"/>
                    </a:ext>
                  </a:extLst>
                </a:gridCol>
                <a:gridCol w="124667">
                  <a:extLst>
                    <a:ext uri="{9D8B030D-6E8A-4147-A177-3AD203B41FA5}">
                      <a16:colId xmlns:a16="http://schemas.microsoft.com/office/drawing/2014/main" val="778599745"/>
                    </a:ext>
                  </a:extLst>
                </a:gridCol>
              </a:tblGrid>
              <a:tr h="116776">
                <a:tc>
                  <a:txBody>
                    <a:bodyPr/>
                    <a:lstStyle/>
                    <a:p>
                      <a:endParaRPr lang="de-CH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02486"/>
                  </a:ext>
                </a:extLst>
              </a:tr>
              <a:tr h="116776"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38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37269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28BF4-E3E8-35B0-4C9B-38E08479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1D2B-4266-4EDC-A49C-EE0A02965A45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A13A2-C670-98E9-CA9E-625386C5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09294-43B4-977E-894B-B7A0808C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44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469EF8-6D55-5D3C-0E44-22EBCE2A8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The «</a:t>
            </a:r>
            <a:r>
              <a:rPr lang="de-DE" sz="2800" dirty="0" err="1"/>
              <a:t>energy</a:t>
            </a:r>
            <a:r>
              <a:rPr lang="de-DE" sz="2800" dirty="0"/>
              <a:t> </a:t>
            </a:r>
            <a:r>
              <a:rPr lang="de-DE" sz="2800" dirty="0" err="1"/>
              <a:t>challenge</a:t>
            </a:r>
            <a:r>
              <a:rPr lang="de-DE" sz="2800" dirty="0"/>
              <a:t>»: </a:t>
            </a:r>
            <a:r>
              <a:rPr lang="de-DE" sz="2800" dirty="0" err="1"/>
              <a:t>low</a:t>
            </a:r>
            <a:r>
              <a:rPr lang="de-DE" sz="2800" dirty="0"/>
              <a:t> </a:t>
            </a:r>
            <a:r>
              <a:rPr lang="de-DE" sz="2800" dirty="0" err="1"/>
              <a:t>photon</a:t>
            </a:r>
            <a:r>
              <a:rPr lang="de-DE" sz="2800" dirty="0"/>
              <a:t> </a:t>
            </a:r>
            <a:r>
              <a:rPr lang="de-DE" sz="2800" dirty="0" err="1"/>
              <a:t>energies</a:t>
            </a:r>
            <a:endParaRPr lang="de-CH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3EC904BD-ABC7-72A0-ED4E-136EA121F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1571012"/>
            <a:ext cx="4744305" cy="3643112"/>
          </a:xfrm>
          <a:prstGeom prst="rect">
            <a:avLst/>
          </a:prstGeom>
        </p:spPr>
      </p:pic>
      <p:sp>
        <p:nvSpPr>
          <p:cNvPr id="88" name="Inhaltsplatzhalter 1">
            <a:extLst>
              <a:ext uri="{FF2B5EF4-FFF2-40B4-BE49-F238E27FC236}">
                <a16:creationId xmlns:a16="http://schemas.microsoft.com/office/drawing/2014/main" id="{630E2374-4568-6967-5C8A-144EAEABF910}"/>
              </a:ext>
            </a:extLst>
          </p:cNvPr>
          <p:cNvSpPr txBox="1">
            <a:spLocks/>
          </p:cNvSpPr>
          <p:nvPr/>
        </p:nvSpPr>
        <p:spPr>
          <a:xfrm>
            <a:off x="47328" y="2066141"/>
            <a:ext cx="7632848" cy="2692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GB" sz="2000" dirty="0">
                <a:solidFill>
                  <a:srgbClr val="010000"/>
                </a:solidFill>
              </a:rPr>
              <a:t>Low quantum efficiency (QE): </a:t>
            </a:r>
          </a:p>
          <a:p>
            <a:pPr marL="177790" lvl="1" indent="0">
              <a:buFont typeface="Symbol" panose="05050102010706020507" pitchFamily="18" charset="2"/>
              <a:buNone/>
            </a:pPr>
            <a:r>
              <a:rPr lang="en-GB" sz="2000" dirty="0">
                <a:solidFill>
                  <a:srgbClr val="010000"/>
                </a:solidFill>
              </a:rPr>
              <a:t>	Development of “thin entrance window” sensor</a:t>
            </a:r>
          </a:p>
          <a:p>
            <a:pPr lvl="1"/>
            <a:endParaRPr lang="en-GB" sz="2000" dirty="0">
              <a:solidFill>
                <a:srgbClr val="010000"/>
              </a:solidFill>
            </a:endParaRPr>
          </a:p>
          <a:p>
            <a:pPr lvl="1"/>
            <a:r>
              <a:rPr lang="en-GB" sz="2000" dirty="0">
                <a:solidFill>
                  <a:srgbClr val="010000"/>
                </a:solidFill>
              </a:rPr>
              <a:t>Low signal-to-noise ratio (SNR):</a:t>
            </a:r>
          </a:p>
          <a:p>
            <a:pPr lvl="4"/>
            <a:r>
              <a:rPr lang="en-GB" sz="2000" dirty="0">
                <a:solidFill>
                  <a:srgbClr val="010000"/>
                </a:solidFill>
                <a:latin typeface="+mn-lt"/>
              </a:rPr>
              <a:t>Increase the signal with inverse Low Gain Avalanche Diodes (</a:t>
            </a:r>
            <a:r>
              <a:rPr lang="en-GB" sz="2000" dirty="0" err="1">
                <a:solidFill>
                  <a:srgbClr val="010000"/>
                </a:solidFill>
                <a:latin typeface="+mn-lt"/>
              </a:rPr>
              <a:t>iLGADs</a:t>
            </a:r>
            <a:r>
              <a:rPr lang="en-GB" sz="2000" dirty="0">
                <a:solidFill>
                  <a:srgbClr val="010000"/>
                </a:solidFill>
                <a:latin typeface="+mn-lt"/>
              </a:rPr>
              <a:t>) with a multiplication factor 5-20</a:t>
            </a:r>
            <a:br>
              <a:rPr lang="en-GB" sz="2000" dirty="0">
                <a:solidFill>
                  <a:srgbClr val="010000"/>
                </a:solidFill>
                <a:latin typeface="+mn-lt"/>
              </a:rPr>
            </a:br>
            <a:endParaRPr lang="en-GB" sz="2000" dirty="0">
              <a:solidFill>
                <a:srgbClr val="010000"/>
              </a:solidFill>
            </a:endParaRPr>
          </a:p>
        </p:txBody>
      </p:sp>
      <p:pic>
        <p:nvPicPr>
          <p:cNvPr id="89" name="Immagine 4">
            <a:extLst>
              <a:ext uri="{FF2B5EF4-FFF2-40B4-BE49-F238E27FC236}">
                <a16:creationId xmlns:a16="http://schemas.microsoft.com/office/drawing/2014/main" id="{D8593540-99BE-D84F-6E73-5D769FCD184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98088" y="5504353"/>
            <a:ext cx="3362040" cy="7235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CasellaDiTesto 50">
            <a:extLst>
              <a:ext uri="{FF2B5EF4-FFF2-40B4-BE49-F238E27FC236}">
                <a16:creationId xmlns:a16="http://schemas.microsoft.com/office/drawing/2014/main" id="{75D67DEC-E44B-E425-38D8-E8DBDF82730E}"/>
              </a:ext>
            </a:extLst>
          </p:cNvPr>
          <p:cNvSpPr txBox="1"/>
          <p:nvPr/>
        </p:nvSpPr>
        <p:spPr>
          <a:xfrm>
            <a:off x="911424" y="2711943"/>
            <a:ext cx="5923058" cy="338554"/>
          </a:xfrm>
          <a:prstGeom prst="rect">
            <a:avLst/>
          </a:prstGeom>
          <a:solidFill>
            <a:srgbClr val="FDCA00"/>
          </a:solidFill>
        </p:spPr>
        <p:txBody>
          <a:bodyPr wrap="square">
            <a:spAutoFit/>
          </a:bodyPr>
          <a:lstStyle/>
          <a:p>
            <a:pPr marL="457189" marR="0" lvl="1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ptos Display" panose="020B0004020202020204" pitchFamily="34" charset="0"/>
                <a:ea typeface="ヒラギノ角ゴ Pro W3" charset="0"/>
              </a:rPr>
              <a:t>Results: 80 % QE for a planar pin diode @250eV </a:t>
            </a:r>
          </a:p>
        </p:txBody>
      </p:sp>
      <p:sp>
        <p:nvSpPr>
          <p:cNvPr id="92" name="CasellaDiTesto 50">
            <a:extLst>
              <a:ext uri="{FF2B5EF4-FFF2-40B4-BE49-F238E27FC236}">
                <a16:creationId xmlns:a16="http://schemas.microsoft.com/office/drawing/2014/main" id="{87388CF8-4C3C-F5B0-7492-3DA5C7F0D426}"/>
              </a:ext>
            </a:extLst>
          </p:cNvPr>
          <p:cNvSpPr txBox="1"/>
          <p:nvPr/>
        </p:nvSpPr>
        <p:spPr>
          <a:xfrm>
            <a:off x="911424" y="4174281"/>
            <a:ext cx="6192687" cy="584775"/>
          </a:xfrm>
          <a:prstGeom prst="rect">
            <a:avLst/>
          </a:prstGeom>
          <a:solidFill>
            <a:srgbClr val="FDCA00"/>
          </a:solidFill>
        </p:spPr>
        <p:txBody>
          <a:bodyPr wrap="square">
            <a:spAutoFit/>
          </a:bodyPr>
          <a:lstStyle/>
          <a:p>
            <a:pPr marL="457189" lvl="1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ea typeface="ヒラギノ角ゴ Pro W3" charset="0"/>
              </a:rPr>
              <a:t>Results: </a:t>
            </a:r>
            <a:r>
              <a:rPr lang="en-US" sz="1600" dirty="0">
                <a:solidFill>
                  <a:srgbClr val="000000"/>
                </a:solidFill>
                <a:ea typeface="ヒラギノ角ゴ Pro W3" pitchFamily="2"/>
                <a:cs typeface="ヒラギノ角ゴ Pro W3" pitchFamily="2"/>
              </a:rPr>
              <a:t>nominal noise of 35 e</a:t>
            </a:r>
            <a:r>
              <a:rPr lang="en-US" sz="1600" baseline="30000" dirty="0">
                <a:solidFill>
                  <a:srgbClr val="000000"/>
                </a:solidFill>
                <a:ea typeface="ヒラギノ角ゴ Pro W3" pitchFamily="2"/>
                <a:cs typeface="ヒラギノ角ゴ Pro W3" pitchFamily="2"/>
              </a:rPr>
              <a:t>-</a:t>
            </a:r>
            <a:r>
              <a:rPr lang="en-US" sz="1600" dirty="0">
                <a:solidFill>
                  <a:srgbClr val="000000"/>
                </a:solidFill>
                <a:ea typeface="ヒラギノ角ゴ Pro W3" pitchFamily="2"/>
                <a:cs typeface="ヒラギノ角ゴ Pro W3" pitchFamily="2"/>
              </a:rPr>
              <a:t> with standard sensor at RT down to 3.7 e</a:t>
            </a:r>
            <a:r>
              <a:rPr lang="en-US" sz="1600" baseline="30000" dirty="0">
                <a:solidFill>
                  <a:srgbClr val="000000"/>
                </a:solidFill>
                <a:ea typeface="ヒラギノ角ゴ Pro W3" pitchFamily="2"/>
                <a:cs typeface="ヒラギノ角ゴ Pro W3" pitchFamily="2"/>
              </a:rPr>
              <a:t>-</a:t>
            </a:r>
            <a:r>
              <a:rPr lang="en-US" sz="1600" dirty="0">
                <a:solidFill>
                  <a:srgbClr val="000000"/>
                </a:solidFill>
                <a:ea typeface="ヒラギノ角ゴ Pro W3" pitchFamily="2"/>
                <a:cs typeface="ヒラギノ角ゴ Pro W3" pitchFamily="2"/>
              </a:rPr>
              <a:t> at </a:t>
            </a:r>
            <a:r>
              <a:rPr lang="en-US" sz="1600" dirty="0">
                <a:ea typeface="WenQuanYi Zen Hei Sharp" pitchFamily="2"/>
                <a:cs typeface="Lohit Devanagari" pitchFamily="2"/>
              </a:rPr>
              <a:t>-22 </a:t>
            </a:r>
            <a:r>
              <a:rPr lang="en-US" sz="1600" baseline="30000" dirty="0" err="1">
                <a:ea typeface="WenQuanYi Zen Hei Sharp" pitchFamily="2"/>
                <a:cs typeface="Lohit Devanagari" pitchFamily="2"/>
              </a:rPr>
              <a:t>o</a:t>
            </a:r>
            <a:r>
              <a:rPr lang="en-US" sz="1600" dirty="0" err="1">
                <a:ea typeface="WenQuanYi Zen Hei Sharp" pitchFamily="2"/>
                <a:cs typeface="Lohit Devanagari" pitchFamily="2"/>
              </a:rPr>
              <a:t>C</a:t>
            </a:r>
            <a:r>
              <a:rPr lang="en-US" sz="1600" dirty="0">
                <a:ea typeface="WenQuanYi Zen Hei Sharp" pitchFamily="2"/>
                <a:cs typeface="Lohit Devanagari" pitchFamily="2"/>
              </a:rPr>
              <a:t> with </a:t>
            </a:r>
            <a:r>
              <a:rPr lang="en-US" sz="1600" dirty="0" err="1">
                <a:ea typeface="WenQuanYi Zen Hei Sharp" pitchFamily="2"/>
                <a:cs typeface="Lohit Devanagari" pitchFamily="2"/>
              </a:rPr>
              <a:t>Moench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ea typeface="ヒラギノ角ゴ Pro W3" charset="0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7C13E142-ED99-BCF7-8B30-496796ABB4EC}"/>
              </a:ext>
            </a:extLst>
          </p:cNvPr>
          <p:cNvCxnSpPr/>
          <p:nvPr/>
        </p:nvCxnSpPr>
        <p:spPr>
          <a:xfrm flipV="1">
            <a:off x="6168008" y="2315712"/>
            <a:ext cx="2448272" cy="28803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61DD5BA-0315-B11B-7626-A11C90347B39}"/>
              </a:ext>
            </a:extLst>
          </p:cNvPr>
          <p:cNvCxnSpPr/>
          <p:nvPr/>
        </p:nvCxnSpPr>
        <p:spPr>
          <a:xfrm flipV="1">
            <a:off x="7464152" y="2711943"/>
            <a:ext cx="1368152" cy="89991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Inhaltsplatzhalter 1">
            <a:extLst>
              <a:ext uri="{FF2B5EF4-FFF2-40B4-BE49-F238E27FC236}">
                <a16:creationId xmlns:a16="http://schemas.microsoft.com/office/drawing/2014/main" id="{A7FA9222-5440-52A9-2666-70315F17AE87}"/>
              </a:ext>
            </a:extLst>
          </p:cNvPr>
          <p:cNvSpPr txBox="1"/>
          <p:nvPr/>
        </p:nvSpPr>
        <p:spPr>
          <a:xfrm>
            <a:off x="595307" y="1124744"/>
            <a:ext cx="10873208" cy="6820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marL="457189" indent="-457189" defTabSz="1219170" eaLnBrk="0" fontAlgn="base">
              <a:spcBef>
                <a:spcPts val="720"/>
              </a:spcBef>
              <a:spcAft>
                <a:spcPts val="72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Soft X-ray applications at </a:t>
            </a:r>
            <a:r>
              <a:rPr lang="en-US" sz="2667" dirty="0" err="1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SwissFEL</a:t>
            </a:r>
            <a:r>
              <a:rPr lang="en-US" sz="2667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 and SLS (250 eV – 2 keV)</a:t>
            </a:r>
          </a:p>
        </p:txBody>
      </p:sp>
    </p:spTree>
    <p:extLst>
      <p:ext uri="{BB962C8B-B14F-4D97-AF65-F5344CB8AC3E}">
        <p14:creationId xmlns:p14="http://schemas.microsoft.com/office/powerpoint/2010/main" val="1065039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66DFB0-F5AE-4FE4-AD17-FFCA68C336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9762" y="6624001"/>
            <a:ext cx="765757" cy="196851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45</a:t>
            </a:fld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292325-56FC-6949-360B-BB7B29D9C57A}"/>
              </a:ext>
            </a:extLst>
          </p:cNvPr>
          <p:cNvGrpSpPr/>
          <p:nvPr/>
        </p:nvGrpSpPr>
        <p:grpSpPr>
          <a:xfrm>
            <a:off x="1555528" y="1059720"/>
            <a:ext cx="8568000" cy="3388401"/>
            <a:chOff x="1631504" y="989998"/>
            <a:chExt cx="8568000" cy="3388401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E8BE0BCD-49EF-4E9E-BF32-7C372CDFF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631504" y="989998"/>
              <a:ext cx="8568000" cy="3388401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99F00AD-4948-CC9F-BC38-C4C81EEFB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40"/>
            <a:stretch/>
          </p:blipFill>
          <p:spPr>
            <a:xfrm>
              <a:off x="9131672" y="2099311"/>
              <a:ext cx="1047600" cy="918325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D3D2FE4A-1F26-6F64-012E-C76613AEA2FC}"/>
              </a:ext>
            </a:extLst>
          </p:cNvPr>
          <p:cNvSpPr txBox="1"/>
          <p:nvPr/>
        </p:nvSpPr>
        <p:spPr>
          <a:xfrm>
            <a:off x="108000" y="4473384"/>
            <a:ext cx="5040560" cy="241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t">
            <a:noAutofit/>
          </a:bodyPr>
          <a:lstStyle/>
          <a:p>
            <a:pPr marL="266700" indent="-266700">
              <a:buClr>
                <a:srgbClr val="00B050"/>
              </a:buClr>
              <a:buFont typeface="Wingdings 2" panose="05020102010507070707" pitchFamily="18" charset="2"/>
              <a:buChar char="Ì"/>
            </a:pP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CdZnTe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is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the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material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of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choice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above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15 keV</a:t>
            </a:r>
          </a:p>
          <a:p>
            <a:pPr marL="266700" indent="-266700">
              <a:buClr>
                <a:srgbClr val="00B050"/>
              </a:buClr>
              <a:buFont typeface="Wingdings 2" panose="05020102010507070707" pitchFamily="18" charset="2"/>
              <a:buChar char="Ì"/>
            </a:pP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4×4 cm²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sensor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commercially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available</a:t>
            </a:r>
            <a:endParaRPr lang="de-DE" sz="1400" b="1" kern="1000" spc="30" dirty="0">
              <a:cs typeface="Franklin Gothic Book"/>
              <a:sym typeface="Wingdings" panose="05000000000000000000" pitchFamily="2" charset="2"/>
            </a:endParaRPr>
          </a:p>
          <a:p>
            <a:pPr marL="266700" indent="-266700">
              <a:buClr>
                <a:srgbClr val="00B050"/>
              </a:buClr>
              <a:buFont typeface="Wingdings 2" panose="05020102010507070707" pitchFamily="18" charset="2"/>
              <a:buChar char="Ì"/>
            </a:pP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Dynamic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behavior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 (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signal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stability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,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afterglow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)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close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 to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silicon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sensors</a:t>
            </a:r>
            <a:endParaRPr lang="de-DE" sz="1400" b="1" kern="1000" spc="30" dirty="0">
              <a:cs typeface="Franklin Gothic Book"/>
              <a:sym typeface="Wingdings 2" panose="05020102010507070707" pitchFamily="18" charset="2"/>
            </a:endParaRPr>
          </a:p>
          <a:p>
            <a:pPr marL="266700" indent="-266700">
              <a:buClr>
                <a:srgbClr val="00B050"/>
              </a:buClr>
            </a:pP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     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Higher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photon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energies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need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to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be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studied</a:t>
            </a: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pPr marL="266700" indent="-266700">
              <a:buClr>
                <a:srgbClr val="00B050"/>
              </a:buClr>
            </a:pP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pPr marL="266700" indent="-266700">
              <a:buClr>
                <a:srgbClr val="FF0000"/>
              </a:buClr>
              <a:buFont typeface="Wingdings 3" panose="05040102010807070707" pitchFamily="18" charset="2"/>
              <a:buChar char="¬"/>
            </a:pP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Crystal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defects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influence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sensor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uniformity</a:t>
            </a:r>
            <a:endParaRPr lang="de-DE" sz="1400" b="1" kern="1000" spc="30" dirty="0">
              <a:cs typeface="Franklin Gothic Book"/>
              <a:sym typeface="Wingdings 3" panose="05040102010807070707" pitchFamily="18" charset="2"/>
            </a:endParaRPr>
          </a:p>
          <a:p>
            <a:pPr marL="266700" indent="-266700">
              <a:buClr>
                <a:srgbClr val="FF0000"/>
              </a:buClr>
              <a:buFont typeface="Wingdings 3" panose="05040102010807070707" pitchFamily="18" charset="2"/>
              <a:buChar char="¬"/>
            </a:pP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Fluorescence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photons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with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long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absorption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range</a:t>
            </a:r>
            <a:endParaRPr lang="de-DE" sz="1400" kern="1000" spc="30" dirty="0">
              <a:cs typeface="Franklin Gothic Book"/>
              <a:sym typeface="Wingdings" panose="05000000000000000000" pitchFamily="2" charset="2"/>
            </a:endParaRPr>
          </a:p>
          <a:p>
            <a:pPr marL="285750" indent="-285750">
              <a:buClr>
                <a:srgbClr val="00B050"/>
              </a:buClr>
              <a:buFont typeface="Wingdings 2" panose="05020102010507070707" pitchFamily="18" charset="2"/>
              <a:buChar char="Ì"/>
            </a:pP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pPr>
              <a:buClr>
                <a:srgbClr val="00B050"/>
              </a:buClr>
            </a:pP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pPr marL="285750" indent="-285750">
              <a:buClr>
                <a:srgbClr val="00B050"/>
              </a:buClr>
              <a:buFont typeface="Wingdings 2" panose="05020102010507070707" pitchFamily="18" charset="2"/>
              <a:buChar char="Ì"/>
            </a:pP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endParaRPr lang="de-DE" sz="1400" kern="1000" spc="30" dirty="0">
              <a:cs typeface="Franklin Gothic Book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1A88396-912F-D788-308E-D5F978E78EB6}"/>
              </a:ext>
            </a:extLst>
          </p:cNvPr>
          <p:cNvSpPr txBox="1"/>
          <p:nvPr/>
        </p:nvSpPr>
        <p:spPr>
          <a:xfrm>
            <a:off x="5231904" y="4419600"/>
            <a:ext cx="5969496" cy="241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noAutofit/>
          </a:bodyPr>
          <a:lstStyle/>
          <a:p>
            <a:pPr marL="266700" indent="-266700">
              <a:buClr>
                <a:srgbClr val="00B050"/>
              </a:buClr>
              <a:buFont typeface="Wingdings 2" panose="05020102010507070707" pitchFamily="18" charset="2"/>
              <a:buChar char="Ì"/>
            </a:pP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GaAs:Cr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is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promising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, but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doesn‘t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perform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as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well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" panose="05000000000000000000" pitchFamily="2" charset="2"/>
              </a:rPr>
              <a:t>as</a:t>
            </a:r>
            <a:r>
              <a:rPr lang="de-DE" sz="1400" kern="1000" spc="30" dirty="0">
                <a:cs typeface="Franklin Gothic Book"/>
                <a:sym typeface="Wingdings" panose="05000000000000000000" pitchFamily="2" charset="2"/>
              </a:rPr>
              <a:t> CdZnTe</a:t>
            </a:r>
          </a:p>
          <a:p>
            <a:pPr marL="266700" indent="-266700">
              <a:buClr>
                <a:srgbClr val="00B050"/>
              </a:buClr>
              <a:buFont typeface="Wingdings 2" panose="05020102010507070707" pitchFamily="18" charset="2"/>
              <a:buChar char="Ì"/>
            </a:pP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Two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European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suppliers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, 8×4 cm²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sensors</a:t>
            </a:r>
            <a:r>
              <a:rPr lang="de-DE" sz="1400" b="1" kern="1000" spc="30" dirty="0">
                <a:cs typeface="Franklin Gothic Book"/>
                <a:sym typeface="Wingdings" panose="05000000000000000000" pitchFamily="2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" panose="05000000000000000000" pitchFamily="2" charset="2"/>
              </a:rPr>
              <a:t>available</a:t>
            </a:r>
            <a:endParaRPr lang="de-DE" sz="1400" b="1" kern="1000" spc="30" dirty="0">
              <a:cs typeface="Franklin Gothic Book"/>
              <a:sym typeface="Wingdings" panose="05000000000000000000" pitchFamily="2" charset="2"/>
            </a:endParaRPr>
          </a:p>
          <a:p>
            <a:pPr>
              <a:buClr>
                <a:srgbClr val="00B050"/>
              </a:buClr>
            </a:pPr>
            <a:endParaRPr lang="de-DE" sz="1400" b="1" kern="1000" spc="30" dirty="0">
              <a:cs typeface="Franklin Gothic Book"/>
              <a:sym typeface="Wingdings" panose="05000000000000000000" pitchFamily="2" charset="2"/>
            </a:endParaRPr>
          </a:p>
          <a:p>
            <a:pPr>
              <a:buClr>
                <a:srgbClr val="00B050"/>
              </a:buClr>
            </a:pPr>
            <a:r>
              <a:rPr lang="de-DE" sz="1400" kern="1000" spc="30" dirty="0">
                <a:solidFill>
                  <a:srgbClr val="FFFF00"/>
                </a:solidFill>
                <a:cs typeface="Franklin Gothic Book"/>
                <a:sym typeface="Wingdings" panose="05000000000000000000" pitchFamily="2" charset="2"/>
              </a:rPr>
              <a:t> 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Afterglow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2" panose="05020102010507070707" pitchFamily="18" charset="2"/>
              </a:rPr>
              <a:t>acceptable</a:t>
            </a:r>
            <a:r>
              <a:rPr lang="de-DE" sz="1400" b="1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up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to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photon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2" panose="05020102010507070707" pitchFamily="18" charset="2"/>
              </a:rPr>
              <a:t>fluxes</a:t>
            </a:r>
            <a:r>
              <a:rPr lang="de-DE" sz="1400" kern="1000" spc="30" dirty="0">
                <a:cs typeface="Franklin Gothic Book"/>
                <a:sym typeface="Wingdings 2" panose="05020102010507070707" pitchFamily="18" charset="2"/>
              </a:rPr>
              <a:t> </a:t>
            </a:r>
          </a:p>
          <a:p>
            <a:pPr>
              <a:buClr>
                <a:srgbClr val="00B050"/>
              </a:buClr>
            </a:pP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     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Continuous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: &lt;10</a:t>
            </a:r>
            <a:r>
              <a:rPr lang="de-DE" sz="1400" kern="1000" spc="30" baseline="30000" dirty="0">
                <a:cs typeface="Franklin Gothic Book"/>
                <a:sym typeface="Wingdings 3" panose="05040102010807070707" pitchFamily="18" charset="2"/>
              </a:rPr>
              <a:t>(8-9)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ph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/mm²·s  </a:t>
            </a:r>
            <a:br>
              <a:rPr lang="de-DE" sz="1400" kern="1000" spc="30" dirty="0">
                <a:cs typeface="Franklin Gothic Book"/>
                <a:sym typeface="Wingdings 3" panose="05040102010807070707" pitchFamily="18" charset="2"/>
              </a:rPr>
            </a:b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     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Pulsed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:         &lt;10</a:t>
            </a:r>
            <a:r>
              <a:rPr lang="de-DE" sz="1400" kern="1000" spc="30" baseline="30000" dirty="0">
                <a:cs typeface="Franklin Gothic Book"/>
                <a:sym typeface="Wingdings 3" panose="05040102010807070707" pitchFamily="18" charset="2"/>
              </a:rPr>
              <a:t>(6-7)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ph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/mm² ·pulse</a:t>
            </a:r>
          </a:p>
          <a:p>
            <a:pPr>
              <a:buClr>
                <a:srgbClr val="00B050"/>
              </a:buClr>
            </a:pP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pPr marL="266700" indent="-266700">
              <a:buClr>
                <a:srgbClr val="FF0000"/>
              </a:buClr>
              <a:buFont typeface="Wingdings 3" panose="05040102010807070707" pitchFamily="18" charset="2"/>
              <a:buChar char="¬"/>
            </a:pP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Some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signal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loss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at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photon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fluxes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above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&gt; 3×10</a:t>
            </a:r>
            <a:r>
              <a:rPr lang="de-DE" sz="1400" kern="1000" spc="30" baseline="30000" dirty="0">
                <a:cs typeface="Franklin Gothic Book"/>
                <a:sym typeface="Wingdings 3" panose="05040102010807070707" pitchFamily="18" charset="2"/>
              </a:rPr>
              <a:t>10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ph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/mm²·s</a:t>
            </a:r>
          </a:p>
          <a:p>
            <a:pPr marL="266700" indent="-266700">
              <a:buClr>
                <a:srgbClr val="FF0000"/>
              </a:buClr>
              <a:buFont typeface="Wingdings 3" panose="05040102010807070707" pitchFamily="18" charset="2"/>
              <a:buChar char="¬"/>
            </a:pP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Crystal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defects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influence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sensor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uniformity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,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variation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of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effective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pixel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size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+ Short hole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lifetime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 Craters</a:t>
            </a:r>
            <a:endParaRPr lang="de-DE" sz="1400" b="1" kern="1000" spc="30" dirty="0">
              <a:cs typeface="Franklin Gothic Book"/>
              <a:sym typeface="Wingdings 3" panose="05040102010807070707" pitchFamily="18" charset="2"/>
            </a:endParaRPr>
          </a:p>
          <a:p>
            <a:pPr marL="266700" indent="-266700">
              <a:buClr>
                <a:srgbClr val="FF0000"/>
              </a:buClr>
              <a:buFont typeface="Wingdings 3" panose="05040102010807070707" pitchFamily="18" charset="2"/>
              <a:buChar char="¬"/>
            </a:pP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High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dark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b="1" kern="1000" spc="30" dirty="0" err="1">
                <a:cs typeface="Franklin Gothic Book"/>
                <a:sym typeface="Wingdings 3" panose="05040102010807070707" pitchFamily="18" charset="2"/>
              </a:rPr>
              <a:t>current</a:t>
            </a:r>
            <a:r>
              <a:rPr lang="de-DE" sz="1400" b="1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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For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long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exposure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times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: </a:t>
            </a:r>
            <a:r>
              <a:rPr lang="de-DE" sz="1400" kern="1000" spc="30" dirty="0" err="1">
                <a:cs typeface="Franklin Gothic Book"/>
                <a:sym typeface="Wingdings 3" panose="05040102010807070707" pitchFamily="18" charset="2"/>
              </a:rPr>
              <a:t>ideally</a:t>
            </a:r>
            <a:r>
              <a:rPr lang="de-DE" sz="1400" kern="1000" spc="30" dirty="0">
                <a:cs typeface="Franklin Gothic Book"/>
                <a:sym typeface="Wingdings 3" panose="05040102010807070707" pitchFamily="18" charset="2"/>
              </a:rPr>
              <a:t> SPC</a:t>
            </a:r>
            <a:endParaRPr lang="de-DE" sz="1400" kern="1000" spc="30" dirty="0">
              <a:cs typeface="Franklin Gothic Book"/>
              <a:sym typeface="Wingdings" panose="05000000000000000000" pitchFamily="2" charset="2"/>
            </a:endParaRPr>
          </a:p>
          <a:p>
            <a:pPr>
              <a:buClr>
                <a:srgbClr val="00B050"/>
              </a:buClr>
            </a:pPr>
            <a:endParaRPr lang="de-DE" sz="1400" kern="1000" spc="30" dirty="0">
              <a:cs typeface="Franklin Gothic Book"/>
              <a:sym typeface="Wingdings 2" panose="05020102010507070707" pitchFamily="18" charset="2"/>
            </a:endParaRPr>
          </a:p>
          <a:p>
            <a:endParaRPr lang="de-DE" sz="1400" kern="1000" spc="30" dirty="0">
              <a:cs typeface="Franklin Gothic Book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FF79698-9DCD-5BAA-2DDE-586C48442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de-DE" sz="2800" dirty="0"/>
              <a:t>The «</a:t>
            </a:r>
            <a:r>
              <a:rPr lang="de-DE" sz="2800" dirty="0" err="1"/>
              <a:t>energy</a:t>
            </a:r>
            <a:r>
              <a:rPr lang="de-DE" sz="2800" dirty="0"/>
              <a:t> </a:t>
            </a:r>
            <a:r>
              <a:rPr lang="de-DE" sz="2800" dirty="0" err="1"/>
              <a:t>challenge</a:t>
            </a:r>
            <a:r>
              <a:rPr lang="de-DE" sz="2800" dirty="0"/>
              <a:t>»: high </a:t>
            </a:r>
            <a:r>
              <a:rPr lang="de-DE" sz="2800" dirty="0" err="1"/>
              <a:t>photon</a:t>
            </a:r>
            <a:r>
              <a:rPr lang="de-DE" sz="2800" dirty="0"/>
              <a:t> </a:t>
            </a:r>
            <a:r>
              <a:rPr lang="de-DE" sz="2800" dirty="0" err="1"/>
              <a:t>energies</a:t>
            </a:r>
            <a:endParaRPr lang="de-CH" dirty="0"/>
          </a:p>
        </p:txBody>
      </p:sp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78FD126C-7956-9CD4-9F40-E06EE9F5143D}"/>
              </a:ext>
            </a:extLst>
          </p:cNvPr>
          <p:cNvSpPr txBox="1"/>
          <p:nvPr/>
        </p:nvSpPr>
        <p:spPr>
          <a:xfrm>
            <a:off x="822311" y="643044"/>
            <a:ext cx="10873208" cy="6820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marL="457189" lvl="3" indent="-457189" defTabSz="1219170" eaLnBrk="0" fontAlgn="base">
              <a:spcBef>
                <a:spcPts val="289"/>
              </a:spcBef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000000"/>
                </a:solidFill>
                <a:latin typeface="Calibri" pitchFamily="18"/>
                <a:ea typeface="ヒラギノ角ゴ Pro W3" pitchFamily="2"/>
                <a:cs typeface="ヒラギノ角ゴ Pro W3" pitchFamily="2"/>
              </a:rPr>
              <a:t>Hard x-ray applications at Synchrotrons, 15-80keV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C38419-7006-BA65-60AA-A93155A75C17}"/>
              </a:ext>
            </a:extLst>
          </p:cNvPr>
          <p:cNvSpPr/>
          <p:nvPr/>
        </p:nvSpPr>
        <p:spPr>
          <a:xfrm>
            <a:off x="1555528" y="2158024"/>
            <a:ext cx="8716936" cy="5075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6077284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E9E5DC-F1BC-46D6-827E-3AE9E2407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188"/>
          <a:stretch/>
        </p:blipFill>
        <p:spPr>
          <a:xfrm>
            <a:off x="1614487" y="2420888"/>
            <a:ext cx="9336247" cy="12866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38E9FC-8526-C9D9-6C78-062F6E57FDFC}"/>
              </a:ext>
            </a:extLst>
          </p:cNvPr>
          <p:cNvGrpSpPr/>
          <p:nvPr/>
        </p:nvGrpSpPr>
        <p:grpSpPr>
          <a:xfrm>
            <a:off x="4283870" y="3055297"/>
            <a:ext cx="1152128" cy="2869897"/>
            <a:chOff x="1761066" y="1577219"/>
            <a:chExt cx="864096" cy="227048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DE38B06-E162-F996-7789-C91D703867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5683" y="1577219"/>
              <a:ext cx="13652" cy="176670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9B02D-138B-8E32-1878-6D6A393D2D07}"/>
                </a:ext>
              </a:extLst>
            </p:cNvPr>
            <p:cNvSpPr txBox="1"/>
            <p:nvPr/>
          </p:nvSpPr>
          <p:spPr>
            <a:xfrm>
              <a:off x="1761066" y="3415657"/>
              <a:ext cx="864096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600" dirty="0">
                  <a:solidFill>
                    <a:srgbClr val="FF0000"/>
                  </a:solidFill>
                  <a:latin typeface="Calibri"/>
                </a:rPr>
                <a:t>First prototype</a:t>
              </a:r>
              <a:br>
                <a:rPr lang="en-GB" sz="1600" dirty="0">
                  <a:solidFill>
                    <a:srgbClr val="FF0000"/>
                  </a:solidFill>
                  <a:latin typeface="Calibri"/>
                </a:rPr>
              </a:br>
              <a:r>
                <a:rPr lang="en-GB" sz="1600" dirty="0">
                  <a:solidFill>
                    <a:srgbClr val="FF0000"/>
                  </a:solidFill>
                  <a:latin typeface="Calibri"/>
                </a:rPr>
                <a:t>back! </a:t>
              </a:r>
              <a:endParaRPr lang="en-US" sz="1600" dirty="0">
                <a:solidFill>
                  <a:srgbClr val="FF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2714D1C-D7EB-4042-A188-A3243B6C7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E1A410-B48A-620C-6128-3DBC5773C1AD}"/>
              </a:ext>
            </a:extLst>
          </p:cNvPr>
          <p:cNvGrpSpPr/>
          <p:nvPr/>
        </p:nvGrpSpPr>
        <p:grpSpPr>
          <a:xfrm>
            <a:off x="2583893" y="3055298"/>
            <a:ext cx="1152128" cy="2809183"/>
            <a:chOff x="1206216" y="2291475"/>
            <a:chExt cx="864096" cy="210688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3DD7ADF-EB4F-48E9-8A16-EE6083BB1A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04092" y="2291475"/>
              <a:ext cx="0" cy="16239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5D7F51-5C3A-431F-8244-B59C28C9FC72}"/>
                </a:ext>
              </a:extLst>
            </p:cNvPr>
            <p:cNvSpPr txBox="1"/>
            <p:nvPr/>
          </p:nvSpPr>
          <p:spPr>
            <a:xfrm>
              <a:off x="1206216" y="3966315"/>
              <a:ext cx="864096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First prototype</a:t>
              </a:r>
              <a:br>
                <a:rPr lang="en-GB" sz="1600" dirty="0">
                  <a:solidFill>
                    <a:srgbClr val="000000"/>
                  </a:solidFill>
                  <a:latin typeface="Calibri"/>
                </a:rPr>
              </a:b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submitted (MPW) </a:t>
              </a:r>
              <a:endParaRPr lang="en-US" sz="1600" dirty="0">
                <a:solidFill>
                  <a:srgbClr val="00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B7879C3-1241-1144-AC07-6210227FF00D}"/>
              </a:ext>
            </a:extLst>
          </p:cNvPr>
          <p:cNvGrpSpPr/>
          <p:nvPr/>
        </p:nvGrpSpPr>
        <p:grpSpPr>
          <a:xfrm>
            <a:off x="4751851" y="3055297"/>
            <a:ext cx="1152128" cy="1522438"/>
            <a:chOff x="2414086" y="2318468"/>
            <a:chExt cx="864096" cy="11418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2AF5B1-31E6-4A0E-8FC1-778493FAED08}"/>
                </a:ext>
              </a:extLst>
            </p:cNvPr>
            <p:cNvSpPr txBox="1"/>
            <p:nvPr/>
          </p:nvSpPr>
          <p:spPr>
            <a:xfrm>
              <a:off x="2414086" y="3028249"/>
              <a:ext cx="864096" cy="432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Second prototype</a:t>
              </a:r>
              <a:br>
                <a:rPr lang="en-GB" sz="1600" dirty="0">
                  <a:solidFill>
                    <a:srgbClr val="000000"/>
                  </a:solidFill>
                  <a:latin typeface="Calibri"/>
                </a:rPr>
              </a:br>
              <a:r>
                <a:rPr lang="en-GB" sz="1600" dirty="0">
                  <a:solidFill>
                    <a:srgbClr val="000000"/>
                  </a:solidFill>
                  <a:latin typeface="Calibri"/>
                </a:rPr>
                <a:t>(MPW) Submitted</a:t>
              </a:r>
              <a:endParaRPr lang="en-US" sz="1600" dirty="0">
                <a:solidFill>
                  <a:srgbClr val="000000"/>
                </a:solidFill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4D49A0D-D280-44EB-930B-F2B641AE345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771800" y="2318468"/>
              <a:ext cx="0" cy="6695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F59E54A-691C-B66C-D2BD-1EACAE605636}"/>
              </a:ext>
            </a:extLst>
          </p:cNvPr>
          <p:cNvSpPr txBox="1"/>
          <p:nvPr/>
        </p:nvSpPr>
        <p:spPr>
          <a:xfrm rot="16200000">
            <a:off x="472938" y="2290077"/>
            <a:ext cx="76623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SLS2.0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8BD974-F01B-4A54-C000-ABB9149BEABB}"/>
              </a:ext>
            </a:extLst>
          </p:cNvPr>
          <p:cNvSpPr txBox="1"/>
          <p:nvPr/>
        </p:nvSpPr>
        <p:spPr>
          <a:xfrm rot="16200000">
            <a:off x="239861" y="4981608"/>
            <a:ext cx="123238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Matterhorn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CE9F15-4193-AF5E-C4AB-51C508F5BEB2}"/>
              </a:ext>
            </a:extLst>
          </p:cNvPr>
          <p:cNvSpPr txBox="1"/>
          <p:nvPr/>
        </p:nvSpPr>
        <p:spPr>
          <a:xfrm>
            <a:off x="5340383" y="6104949"/>
            <a:ext cx="1152128" cy="5461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600" dirty="0">
                <a:solidFill>
                  <a:srgbClr val="FF0000"/>
                </a:solidFill>
                <a:latin typeface="Calibri"/>
              </a:rPr>
              <a:t>Second prototype</a:t>
            </a:r>
            <a:br>
              <a:rPr lang="en-GB" sz="1600" dirty="0">
                <a:solidFill>
                  <a:srgbClr val="FF0000"/>
                </a:solidFill>
                <a:latin typeface="Calibri"/>
              </a:rPr>
            </a:br>
            <a:r>
              <a:rPr lang="en-GB" sz="1600" dirty="0">
                <a:solidFill>
                  <a:srgbClr val="FF0000"/>
                </a:solidFill>
                <a:latin typeface="Calibri"/>
              </a:rPr>
              <a:t>back! 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GB" sz="16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4661433-84CD-25A5-0F10-836D323938C0}"/>
              </a:ext>
            </a:extLst>
          </p:cNvPr>
          <p:cNvCxnSpPr>
            <a:cxnSpLocks/>
          </p:cNvCxnSpPr>
          <p:nvPr/>
        </p:nvCxnSpPr>
        <p:spPr bwMode="auto">
          <a:xfrm>
            <a:off x="5735960" y="3055299"/>
            <a:ext cx="0" cy="30430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1B4302-BC2E-4A86-C693-17CC1852A0B4}"/>
              </a:ext>
            </a:extLst>
          </p:cNvPr>
          <p:cNvGrpSpPr/>
          <p:nvPr/>
        </p:nvGrpSpPr>
        <p:grpSpPr>
          <a:xfrm>
            <a:off x="6399386" y="3043107"/>
            <a:ext cx="4392983" cy="2950945"/>
            <a:chOff x="6399386" y="3043107"/>
            <a:chExt cx="4392983" cy="295094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1CAF84-7E15-2896-5FBD-CEB63FD719F7}"/>
                </a:ext>
              </a:extLst>
            </p:cNvPr>
            <p:cNvGrpSpPr/>
            <p:nvPr/>
          </p:nvGrpSpPr>
          <p:grpSpPr>
            <a:xfrm>
              <a:off x="7286755" y="3043107"/>
              <a:ext cx="3505614" cy="2558344"/>
              <a:chOff x="5406539" y="2265334"/>
              <a:chExt cx="2629210" cy="191875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6BCC286-E544-4424-ECA3-441CD467B5F4}"/>
                  </a:ext>
                </a:extLst>
              </p:cNvPr>
              <p:cNvGrpSpPr/>
              <p:nvPr/>
            </p:nvGrpSpPr>
            <p:grpSpPr>
              <a:xfrm>
                <a:off x="6479812" y="2265334"/>
                <a:ext cx="864096" cy="1402092"/>
                <a:chOff x="6080830" y="2294207"/>
                <a:chExt cx="864096" cy="1402092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BABFB2CF-65FA-4BFE-83D5-61163B38DD5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6598768" y="2294207"/>
                  <a:ext cx="0" cy="97095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F64CE3A-19C8-4745-B14F-B248EA2172E1}"/>
                    </a:ext>
                  </a:extLst>
                </p:cNvPr>
                <p:cNvSpPr txBox="1"/>
                <p:nvPr/>
              </p:nvSpPr>
              <p:spPr>
                <a:xfrm>
                  <a:off x="6080830" y="3264251"/>
                  <a:ext cx="864096" cy="4320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Single module</a:t>
                  </a:r>
                  <a:b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</a:b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detectors?</a:t>
                  </a: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B11A4AD-C2CD-BE18-F23A-0A26A89DE446}"/>
                  </a:ext>
                </a:extLst>
              </p:cNvPr>
              <p:cNvGrpSpPr/>
              <p:nvPr/>
            </p:nvGrpSpPr>
            <p:grpSpPr>
              <a:xfrm>
                <a:off x="5406539" y="2274478"/>
                <a:ext cx="864096" cy="1909615"/>
                <a:chOff x="4332139" y="2338005"/>
                <a:chExt cx="864096" cy="1909615"/>
              </a:xfrm>
            </p:grpSpPr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FB0C44E3-3AF6-4E1F-84E8-83D60FE579F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007620" y="2338005"/>
                  <a:ext cx="0" cy="1424408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3377CF9-B859-4CDC-BC4B-AA3C74DA721A}"/>
                    </a:ext>
                  </a:extLst>
                </p:cNvPr>
                <p:cNvSpPr txBox="1"/>
                <p:nvPr/>
              </p:nvSpPr>
              <p:spPr>
                <a:xfrm>
                  <a:off x="4332139" y="3815572"/>
                  <a:ext cx="864096" cy="4320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Full ASIC submission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DD7FFE7-9CEC-9BA4-2EC9-9504BF140985}"/>
                  </a:ext>
                </a:extLst>
              </p:cNvPr>
              <p:cNvGrpSpPr/>
              <p:nvPr/>
            </p:nvGrpSpPr>
            <p:grpSpPr>
              <a:xfrm>
                <a:off x="7171653" y="2274478"/>
                <a:ext cx="864096" cy="1905068"/>
                <a:chOff x="7171653" y="2274478"/>
                <a:chExt cx="864096" cy="1905068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41759B13-CC46-4CF9-BD51-4894304624D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591815" y="2274478"/>
                  <a:ext cx="0" cy="1381154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>
                      <a:alpha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BD7387D-256C-4C78-BB27-BB9A0A7A26CF}"/>
                    </a:ext>
                  </a:extLst>
                </p:cNvPr>
                <p:cNvSpPr txBox="1"/>
                <p:nvPr/>
              </p:nvSpPr>
              <p:spPr>
                <a:xfrm>
                  <a:off x="7171653" y="3747498"/>
                  <a:ext cx="864096" cy="4320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Multi module </a:t>
                  </a:r>
                </a:p>
                <a:p>
                  <a:pPr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en-GB" sz="1600" dirty="0">
                      <a:solidFill>
                        <a:srgbClr val="000000">
                          <a:alpha val="50000"/>
                        </a:srgbClr>
                      </a:solidFill>
                      <a:latin typeface="Calibri"/>
                    </a:rPr>
                    <a:t>detectors</a:t>
                  </a:r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FD7786E-7D30-320E-6F84-96E90985B260}"/>
                </a:ext>
              </a:extLst>
            </p:cNvPr>
            <p:cNvGrpSpPr/>
            <p:nvPr/>
          </p:nvGrpSpPr>
          <p:grpSpPr>
            <a:xfrm>
              <a:off x="6399386" y="3055299"/>
              <a:ext cx="1152128" cy="2938753"/>
              <a:chOff x="2255669" y="2320834"/>
              <a:chExt cx="864096" cy="2204066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042B17A-D755-94DE-9240-77F5F0EBF6D5}"/>
                  </a:ext>
                </a:extLst>
              </p:cNvPr>
              <p:cNvSpPr txBox="1"/>
              <p:nvPr/>
            </p:nvSpPr>
            <p:spPr>
              <a:xfrm>
                <a:off x="2255669" y="4092852"/>
                <a:ext cx="864096" cy="432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600" dirty="0">
                    <a:solidFill>
                      <a:srgbClr val="000000">
                        <a:alpha val="50000"/>
                      </a:srgbClr>
                    </a:solidFill>
                    <a:latin typeface="Calibri"/>
                  </a:rPr>
                  <a:t>Planned submission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600" dirty="0">
                    <a:solidFill>
                      <a:srgbClr val="000000">
                        <a:alpha val="50000"/>
                      </a:srgbClr>
                    </a:solidFill>
                    <a:latin typeface="Calibri"/>
                  </a:rPr>
                  <a:t>of third prototype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endParaRPr lang="en-GB" sz="1600" dirty="0">
                  <a:solidFill>
                    <a:srgbClr val="000000">
                      <a:alpha val="50000"/>
                    </a:srgbClr>
                  </a:solidFill>
                  <a:latin typeface="Calibri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C75A1D4-E161-5D06-0976-ED77E7F19E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771800" y="2320834"/>
                <a:ext cx="0" cy="177201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alpha val="50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995EDD76-AA3B-CEF3-3EA2-23503B0E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46</a:t>
            </a:fld>
            <a:endParaRPr lang="en-GB" noProof="0" dirty="0"/>
          </a:p>
        </p:txBody>
      </p:sp>
      <p:sp>
        <p:nvSpPr>
          <p:cNvPr id="43" name="Date Placeholder 2">
            <a:extLst>
              <a:ext uri="{FF2B5EF4-FFF2-40B4-BE49-F238E27FC236}">
                <a16:creationId xmlns:a16="http://schemas.microsoft.com/office/drawing/2014/main" id="{9BEE11D5-2C47-60D8-B5B3-4286966E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2AB816AA-4CC5-4D36-8D53-C2932F00558B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B5F1B545-4EFD-2D3C-3709-C6D970D64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1D1C5B3-B93B-952F-2757-30787FE9E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01" b="-2"/>
          <a:stretch/>
        </p:blipFill>
        <p:spPr>
          <a:xfrm>
            <a:off x="1614487" y="1766752"/>
            <a:ext cx="9336247" cy="51012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E27BDA2-5193-F272-20D7-BA7EB6872C76}"/>
              </a:ext>
            </a:extLst>
          </p:cNvPr>
          <p:cNvCxnSpPr>
            <a:cxnSpLocks/>
          </p:cNvCxnSpPr>
          <p:nvPr/>
        </p:nvCxnSpPr>
        <p:spPr bwMode="auto">
          <a:xfrm>
            <a:off x="6399386" y="1340768"/>
            <a:ext cx="0" cy="14061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A13AE55-D237-49A6-153E-B56E7BECECFC}"/>
              </a:ext>
            </a:extLst>
          </p:cNvPr>
          <p:cNvSpPr txBox="1"/>
          <p:nvPr/>
        </p:nvSpPr>
        <p:spPr>
          <a:xfrm>
            <a:off x="6460275" y="1468452"/>
            <a:ext cx="1152128" cy="5461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1600" dirty="0">
                <a:solidFill>
                  <a:srgbClr val="FF0000"/>
                </a:solidFill>
                <a:latin typeface="Calibri"/>
              </a:rPr>
              <a:t>Move to new building 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GB" sz="16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664AF8-EDFE-C375-4B87-BC754784F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70" t="68644" r="42565" b="11626"/>
          <a:stretch/>
        </p:blipFill>
        <p:spPr>
          <a:xfrm>
            <a:off x="5061480" y="190246"/>
            <a:ext cx="1431031" cy="94526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C67186-2FC4-B9A5-7D31-67C16FCD367C}"/>
              </a:ext>
            </a:extLst>
          </p:cNvPr>
          <p:cNvCxnSpPr>
            <a:cxnSpLocks/>
          </p:cNvCxnSpPr>
          <p:nvPr/>
        </p:nvCxnSpPr>
        <p:spPr>
          <a:xfrm>
            <a:off x="4949083" y="96584"/>
            <a:ext cx="1740660" cy="1173868"/>
          </a:xfrm>
          <a:prstGeom prst="line">
            <a:avLst/>
          </a:prstGeom>
          <a:ln w="60325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E2EEF2-738A-30A3-3A92-0B002B0EC1EB}"/>
              </a:ext>
            </a:extLst>
          </p:cNvPr>
          <p:cNvCxnSpPr>
            <a:cxnSpLocks/>
          </p:cNvCxnSpPr>
          <p:nvPr/>
        </p:nvCxnSpPr>
        <p:spPr>
          <a:xfrm flipV="1">
            <a:off x="5005615" y="55301"/>
            <a:ext cx="1529314" cy="1269135"/>
          </a:xfrm>
          <a:prstGeom prst="line">
            <a:avLst/>
          </a:prstGeom>
          <a:ln w="60325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CF3129C9-BE34-73F2-E670-A59382471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69" y="145326"/>
            <a:ext cx="1376171" cy="1117865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78CD4F8-8751-D2BF-456E-1CAD6109359D}"/>
              </a:ext>
            </a:extLst>
          </p:cNvPr>
          <p:cNvCxnSpPr>
            <a:cxnSpLocks/>
          </p:cNvCxnSpPr>
          <p:nvPr/>
        </p:nvCxnSpPr>
        <p:spPr>
          <a:xfrm>
            <a:off x="6528761" y="43505"/>
            <a:ext cx="1740660" cy="1173868"/>
          </a:xfrm>
          <a:prstGeom prst="line">
            <a:avLst/>
          </a:prstGeom>
          <a:ln w="60325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C052D06-456A-F078-F6F3-54041C74D6EB}"/>
              </a:ext>
            </a:extLst>
          </p:cNvPr>
          <p:cNvCxnSpPr>
            <a:cxnSpLocks/>
          </p:cNvCxnSpPr>
          <p:nvPr/>
        </p:nvCxnSpPr>
        <p:spPr>
          <a:xfrm flipV="1">
            <a:off x="6585293" y="2222"/>
            <a:ext cx="1529314" cy="1269135"/>
          </a:xfrm>
          <a:prstGeom prst="line">
            <a:avLst/>
          </a:prstGeom>
          <a:ln w="60325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3" name="Picture 5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C7CB4224-DA8A-4A30-5A61-FB716E5190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248" t="40848" r="20164" b="47770"/>
          <a:stretch/>
        </p:blipFill>
        <p:spPr>
          <a:xfrm>
            <a:off x="8249142" y="264806"/>
            <a:ext cx="1044708" cy="928896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E6EE241-CC21-804C-C7FC-575FBC3CE769}"/>
              </a:ext>
            </a:extLst>
          </p:cNvPr>
          <p:cNvCxnSpPr>
            <a:cxnSpLocks/>
          </p:cNvCxnSpPr>
          <p:nvPr/>
        </p:nvCxnSpPr>
        <p:spPr>
          <a:xfrm>
            <a:off x="7980257" y="206245"/>
            <a:ext cx="1740660" cy="1173868"/>
          </a:xfrm>
          <a:prstGeom prst="line">
            <a:avLst/>
          </a:prstGeom>
          <a:ln w="60325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91F189-A6BC-85B4-149C-6440A973E735}"/>
              </a:ext>
            </a:extLst>
          </p:cNvPr>
          <p:cNvCxnSpPr>
            <a:cxnSpLocks/>
          </p:cNvCxnSpPr>
          <p:nvPr/>
        </p:nvCxnSpPr>
        <p:spPr>
          <a:xfrm flipV="1">
            <a:off x="8036789" y="164962"/>
            <a:ext cx="1529314" cy="1269135"/>
          </a:xfrm>
          <a:prstGeom prst="line">
            <a:avLst/>
          </a:prstGeom>
          <a:ln w="60325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996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659585-79B0-3DFA-65DD-AB1C5CAF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971-3F46-418A-9190-9EF8CDE24396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9F62F3-BBDF-0667-E874-EAE91F232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8B701-94C5-5B54-AA59-1E9F3D31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47</a:t>
            </a:fld>
            <a:endParaRPr lang="en-GB" noProof="0" dirty="0"/>
          </a:p>
        </p:txBody>
      </p:sp>
      <p:pic>
        <p:nvPicPr>
          <p:cNvPr id="1026" name="image_1">
            <a:extLst>
              <a:ext uri="{FF2B5EF4-FFF2-40B4-BE49-F238E27FC236}">
                <a16:creationId xmlns:a16="http://schemas.microsoft.com/office/drawing/2014/main" id="{B8D752D2-FCE0-2F50-115B-CD66E0643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50" y="620688"/>
            <a:ext cx="10637666" cy="528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95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6569380-3F52-E6A4-B977-2FA9171568F3}"/>
              </a:ext>
            </a:extLst>
          </p:cNvPr>
          <p:cNvSpPr/>
          <p:nvPr/>
        </p:nvSpPr>
        <p:spPr>
          <a:xfrm>
            <a:off x="448112" y="3471561"/>
            <a:ext cx="6048672" cy="18126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1B0CB-07F7-FB89-EF81-0F658C434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Increased </a:t>
            </a:r>
            <a:r>
              <a:rPr lang="en-US" dirty="0"/>
              <a:t>coherent flux</a:t>
            </a:r>
            <a:r>
              <a:rPr lang="en-CH" dirty="0"/>
              <a:t> [</a:t>
            </a:r>
            <a:r>
              <a:rPr lang="en-US" dirty="0"/>
              <a:t>1</a:t>
            </a:r>
            <a:r>
              <a:rPr lang="en-CH" dirty="0"/>
              <a:t>]:</a:t>
            </a:r>
          </a:p>
          <a:p>
            <a:pPr lvl="1"/>
            <a:r>
              <a:rPr lang="en-CH" dirty="0"/>
              <a:t>&gt;100x at 10 keV</a:t>
            </a:r>
          </a:p>
          <a:p>
            <a:pPr lvl="1"/>
            <a:r>
              <a:rPr lang="en-GB" dirty="0"/>
              <a:t>U</a:t>
            </a:r>
            <a:r>
              <a:rPr lang="en-CH" dirty="0"/>
              <a:t>p to 1000x at 20 keV</a:t>
            </a:r>
          </a:p>
          <a:p>
            <a:r>
              <a:rPr lang="en-US" dirty="0"/>
              <a:t>Increased electron energy (2.4 </a:t>
            </a:r>
            <a:r>
              <a:rPr lang="en-US" dirty="0">
                <a:sym typeface="Wingdings" pitchFamily="2" charset="2"/>
              </a:rPr>
              <a:t> 2.7 GeV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Higher energy photons (80 keV)</a:t>
            </a:r>
          </a:p>
          <a:p>
            <a:endParaRPr lang="en-US" dirty="0"/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</a:rPr>
              <a:t>For the detector this means: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Faster count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Higher frame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Wider energy range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FEFD5-5D6D-188A-145D-EF2D581E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2.0 – a 4</a:t>
            </a:r>
            <a:r>
              <a:rPr lang="en-US" baseline="30000" dirty="0"/>
              <a:t>th</a:t>
            </a:r>
            <a:r>
              <a:rPr lang="en-US" dirty="0"/>
              <a:t> generation synchrotron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962A3-07E4-006D-C904-9D8D7D4BF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0" b="4334"/>
          <a:stretch/>
        </p:blipFill>
        <p:spPr>
          <a:xfrm>
            <a:off x="7384207" y="1497021"/>
            <a:ext cx="4327871" cy="4304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05D6E-B1B6-62D1-911D-916E2FC99B91}"/>
              </a:ext>
            </a:extLst>
          </p:cNvPr>
          <p:cNvSpPr txBox="1"/>
          <p:nvPr/>
        </p:nvSpPr>
        <p:spPr>
          <a:xfrm>
            <a:off x="7536161" y="6068853"/>
            <a:ext cx="3240360" cy="3357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[1] </a:t>
            </a:r>
            <a:r>
              <a:rPr lang="en-GB" sz="1200" dirty="0"/>
              <a:t>SLS 2.0 Storage Ring Technical Design Report PSI </a:t>
            </a:r>
            <a:r>
              <a:rPr lang="en-GB" sz="1200" dirty="0" err="1"/>
              <a:t>Bericht</a:t>
            </a:r>
            <a:r>
              <a:rPr lang="en-GB" sz="1200" dirty="0"/>
              <a:t> Nr. 21-02 November 2021</a:t>
            </a:r>
            <a:endParaRPr lang="en-US" sz="10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510676A-A8AA-0A77-7CEC-B46FCB185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3C680E0-B3D2-9CB1-78A6-D5E1ADB8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C21FD3E4-40EA-A47C-AA63-37EE57994E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DA9FF574-2EC3-4C04-9DE2-997131D8E91C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92FBA5-9A95-F491-86AB-BADB899BA2D8}"/>
              </a:ext>
            </a:extLst>
          </p:cNvPr>
          <p:cNvSpPr txBox="1"/>
          <p:nvPr/>
        </p:nvSpPr>
        <p:spPr>
          <a:xfrm>
            <a:off x="3143672" y="4267047"/>
            <a:ext cx="33699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- 20 kHz continuous frame rate</a:t>
            </a:r>
            <a:endParaRPr lang="en-US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1879B9-A7C4-5294-264B-D8ECF5E965F0}"/>
              </a:ext>
            </a:extLst>
          </p:cNvPr>
          <p:cNvSpPr txBox="1"/>
          <p:nvPr/>
        </p:nvSpPr>
        <p:spPr>
          <a:xfrm>
            <a:off x="3359696" y="4612527"/>
            <a:ext cx="18199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- 250 eV – 80 keV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19536" y="4920304"/>
            <a:ext cx="1800200" cy="59692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6956" y="5619978"/>
            <a:ext cx="82715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LGADs</a:t>
            </a:r>
            <a:endParaRPr lang="de-CH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828653" y="4920304"/>
            <a:ext cx="709924" cy="6519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93859" y="5578575"/>
            <a:ext cx="75661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High Z</a:t>
            </a:r>
            <a:endParaRPr lang="de-CH" sz="2000" dirty="0"/>
          </a:p>
        </p:txBody>
      </p:sp>
      <p:pic>
        <p:nvPicPr>
          <p:cNvPr id="20" name="Immagine 4">
            <a:extLst>
              <a:ext uri="{FF2B5EF4-FFF2-40B4-BE49-F238E27FC236}">
                <a16:creationId xmlns:a16="http://schemas.microsoft.com/office/drawing/2014/main" id="{D8593540-99BE-D84F-6E73-5D769FCD184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91544" y="5637809"/>
            <a:ext cx="2053352" cy="4419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7E77ED-A11E-C5A4-ACE8-8226E7DF3002}"/>
              </a:ext>
            </a:extLst>
          </p:cNvPr>
          <p:cNvSpPr txBox="1"/>
          <p:nvPr/>
        </p:nvSpPr>
        <p:spPr>
          <a:xfrm>
            <a:off x="2999656" y="3951909"/>
            <a:ext cx="34917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- 15-20 M photons/pixel/second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841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6569380-3F52-E6A4-B977-2FA9171568F3}"/>
              </a:ext>
            </a:extLst>
          </p:cNvPr>
          <p:cNvSpPr/>
          <p:nvPr/>
        </p:nvSpPr>
        <p:spPr>
          <a:xfrm>
            <a:off x="448112" y="3471561"/>
            <a:ext cx="6048672" cy="18126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1B0CB-07F7-FB89-EF81-0F658C434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Increased </a:t>
            </a:r>
            <a:r>
              <a:rPr lang="en-US" dirty="0"/>
              <a:t>coherent flux</a:t>
            </a:r>
            <a:r>
              <a:rPr lang="en-CH" dirty="0"/>
              <a:t> [</a:t>
            </a:r>
            <a:r>
              <a:rPr lang="en-US" dirty="0"/>
              <a:t>1</a:t>
            </a:r>
            <a:r>
              <a:rPr lang="en-CH" dirty="0"/>
              <a:t>]:</a:t>
            </a:r>
          </a:p>
          <a:p>
            <a:pPr lvl="1"/>
            <a:r>
              <a:rPr lang="en-CH" dirty="0"/>
              <a:t>&gt;100x at 10 keV</a:t>
            </a:r>
          </a:p>
          <a:p>
            <a:pPr lvl="1"/>
            <a:r>
              <a:rPr lang="en-GB" dirty="0"/>
              <a:t>U</a:t>
            </a:r>
            <a:r>
              <a:rPr lang="en-CH" dirty="0"/>
              <a:t>p to 1000x at 20 keV</a:t>
            </a:r>
          </a:p>
          <a:p>
            <a:r>
              <a:rPr lang="en-US" dirty="0"/>
              <a:t>Increased electron energy (2.4 </a:t>
            </a:r>
            <a:r>
              <a:rPr lang="en-US" dirty="0">
                <a:sym typeface="Wingdings" pitchFamily="2" charset="2"/>
              </a:rPr>
              <a:t> 2.7 GeV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Higher energy photons (80 keV)</a:t>
            </a:r>
          </a:p>
          <a:p>
            <a:endParaRPr lang="en-US" dirty="0"/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</a:rPr>
              <a:t>For the detector this means: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Faster count rate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Higher frame </a:t>
            </a:r>
            <a:r>
              <a:rPr lang="en-US">
                <a:solidFill>
                  <a:srgbClr val="000000"/>
                </a:solidFill>
              </a:rPr>
              <a:t>rate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FEFD5-5D6D-188A-145D-EF2D581E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2.0 – a 4</a:t>
            </a:r>
            <a:r>
              <a:rPr lang="en-US" baseline="30000" dirty="0"/>
              <a:t>th</a:t>
            </a:r>
            <a:r>
              <a:rPr lang="en-US" dirty="0"/>
              <a:t> generation synchrotron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962A3-07E4-006D-C904-9D8D7D4BF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0" b="4334"/>
          <a:stretch/>
        </p:blipFill>
        <p:spPr>
          <a:xfrm>
            <a:off x="7384207" y="1497021"/>
            <a:ext cx="4327871" cy="4304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05D6E-B1B6-62D1-911D-916E2FC99B91}"/>
              </a:ext>
            </a:extLst>
          </p:cNvPr>
          <p:cNvSpPr txBox="1"/>
          <p:nvPr/>
        </p:nvSpPr>
        <p:spPr>
          <a:xfrm>
            <a:off x="7536161" y="6068853"/>
            <a:ext cx="3240360" cy="3357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[1] </a:t>
            </a:r>
            <a:r>
              <a:rPr lang="en-GB" sz="1200" dirty="0"/>
              <a:t>SLS 2.0 Storage Ring Technical Design Report PSI </a:t>
            </a:r>
            <a:r>
              <a:rPr lang="en-GB" sz="1200" dirty="0" err="1"/>
              <a:t>Bericht</a:t>
            </a:r>
            <a:r>
              <a:rPr lang="en-GB" sz="1200" dirty="0"/>
              <a:t> Nr. 21-02 November 2021</a:t>
            </a:r>
            <a:endParaRPr lang="en-US" sz="10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510676A-A8AA-0A77-7CEC-B46FCB185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3C680E0-B3D2-9CB1-78A6-D5E1ADB8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C21FD3E4-40EA-A47C-AA63-37EE57994E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DA9FF574-2EC3-4C04-9DE2-997131D8E91C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92FBA5-9A95-F491-86AB-BADB899BA2D8}"/>
              </a:ext>
            </a:extLst>
          </p:cNvPr>
          <p:cNvSpPr txBox="1"/>
          <p:nvPr/>
        </p:nvSpPr>
        <p:spPr>
          <a:xfrm>
            <a:off x="3143672" y="4267047"/>
            <a:ext cx="33699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- 20 kHz continuous frame rate</a:t>
            </a:r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0736DD-0E7A-ABB5-C84B-90BFEE0D6455}"/>
              </a:ext>
            </a:extLst>
          </p:cNvPr>
          <p:cNvGrpSpPr/>
          <p:nvPr/>
        </p:nvGrpSpPr>
        <p:grpSpPr>
          <a:xfrm>
            <a:off x="570266" y="5359429"/>
            <a:ext cx="5804364" cy="1045144"/>
            <a:chOff x="507660" y="4255652"/>
            <a:chExt cx="5804364" cy="10451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ABB249-4E32-5D90-FE0A-346306F19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2" t="28719" r="15685" b="54012"/>
            <a:stretch/>
          </p:blipFill>
          <p:spPr>
            <a:xfrm>
              <a:off x="3495363" y="4259687"/>
              <a:ext cx="2816661" cy="7490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CA19F7-9894-BA95-06FD-7C897B571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9" t="78843" r="15329" b="3888"/>
            <a:stretch/>
          </p:blipFill>
          <p:spPr>
            <a:xfrm>
              <a:off x="507660" y="4255652"/>
              <a:ext cx="2772900" cy="73736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A8A88B-F45A-F726-C9AD-9D973E97B574}"/>
                </a:ext>
              </a:extLst>
            </p:cNvPr>
            <p:cNvSpPr txBox="1"/>
            <p:nvPr/>
          </p:nvSpPr>
          <p:spPr>
            <a:xfrm>
              <a:off x="752536" y="4971611"/>
              <a:ext cx="203113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000" dirty="0"/>
                <a:t>Charge integration</a:t>
              </a:r>
              <a:endParaRPr lang="de-CH" sz="2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F195B6-C3E5-6156-41C8-679C079086D1}"/>
                </a:ext>
              </a:extLst>
            </p:cNvPr>
            <p:cNvSpPr txBox="1"/>
            <p:nvPr/>
          </p:nvSpPr>
          <p:spPr>
            <a:xfrm>
              <a:off x="3575720" y="4993019"/>
              <a:ext cx="258756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000" dirty="0"/>
                <a:t>Single Photon Counting</a:t>
              </a:r>
              <a:endParaRPr lang="de-CH" sz="20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5DA648-7902-1AB5-B96C-00AD27FF393A}"/>
              </a:ext>
            </a:extLst>
          </p:cNvPr>
          <p:cNvSpPr txBox="1"/>
          <p:nvPr/>
        </p:nvSpPr>
        <p:spPr>
          <a:xfrm>
            <a:off x="2999656" y="3951909"/>
            <a:ext cx="34917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- 15-20 M photons/pixel/second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549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145C531-792B-AF2C-F331-B1DFABE9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“speed challenge”: high photon flux</a:t>
            </a:r>
            <a:endParaRPr lang="en-CH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753C331-5019-1C9F-C435-B244D55D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94B81-B5E0-4195-9F30-C907AB7BD3C4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E81C336-576F-7B62-33AF-F007E423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1B3EFA8-5B2C-DD2E-0369-75E74FB5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7</a:t>
            </a:fld>
            <a:endParaRPr lang="en-GB" noProof="0" dirty="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344842B5-9CB8-83F6-4763-43A15755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54000" y="1760400"/>
            <a:ext cx="7536160" cy="395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1A4370-1587-C407-00F2-ED51D75B2D83}"/>
              </a:ext>
            </a:extLst>
          </p:cNvPr>
          <p:cNvSpPr txBox="1">
            <a:spLocks/>
          </p:cNvSpPr>
          <p:nvPr/>
        </p:nvSpPr>
        <p:spPr>
          <a:xfrm>
            <a:off x="7786745" y="1806624"/>
            <a:ext cx="4069895" cy="35665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Single photon counting works extremely well if the incoming photon rate is reasonable low</a:t>
            </a:r>
            <a:endParaRPr lang="en-CH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5005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>
            <a:extLst>
              <a:ext uri="{FF2B5EF4-FFF2-40B4-BE49-F238E27FC236}">
                <a16:creationId xmlns:a16="http://schemas.microsoft.com/office/drawing/2014/main" id="{D0CD1DCE-0B9D-ECA1-239A-FDC0D5CF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4000" y="1760400"/>
            <a:ext cx="7536159" cy="395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0364E27-0941-6424-CDB1-42BE45C45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6745" y="1806624"/>
            <a:ext cx="4069895" cy="3566592"/>
          </a:xfrm>
        </p:spPr>
        <p:txBody>
          <a:bodyPr/>
          <a:lstStyle/>
          <a:p>
            <a:r>
              <a:rPr lang="en-US" dirty="0"/>
              <a:t>Single photon counting works extremely well if the incoming photon rate is reasonable low</a:t>
            </a:r>
            <a:endParaRPr lang="en-CH" dirty="0"/>
          </a:p>
          <a:p>
            <a:r>
              <a:rPr lang="en-GB" dirty="0"/>
              <a:t>B</a:t>
            </a:r>
            <a:r>
              <a:rPr lang="en-CH" dirty="0"/>
              <a:t>ut as the rate increases we lose efficiency due to pulse pileup</a:t>
            </a:r>
          </a:p>
          <a:p>
            <a:endParaRPr lang="en-CH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3DC02C7-BAF3-4709-E3B7-E2489535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7F32E14-920C-BD58-6904-54F853F2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0AD815E5-77FE-74B5-F291-599B7CF9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B28BB91A-C165-44C1-959E-1141782259B9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70F5957C-0498-5DFE-13EC-8BC9C659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sz="2800" dirty="0"/>
              <a:t>The “speed challenge”: high photon flux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647336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>
            <a:extLst>
              <a:ext uri="{FF2B5EF4-FFF2-40B4-BE49-F238E27FC236}">
                <a16:creationId xmlns:a16="http://schemas.microsoft.com/office/drawing/2014/main" id="{D0CD1DCE-0B9D-ECA1-239A-FDC0D5CF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4000" y="1760400"/>
            <a:ext cx="7536159" cy="395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0364E27-0941-6424-CDB1-42BE45C45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6745" y="1806624"/>
            <a:ext cx="4069895" cy="3566592"/>
          </a:xfrm>
        </p:spPr>
        <p:txBody>
          <a:bodyPr/>
          <a:lstStyle/>
          <a:p>
            <a:r>
              <a:rPr lang="en-US" dirty="0"/>
              <a:t>Single photon counting works extremely well if the incoming photon rate is reasonable low</a:t>
            </a:r>
            <a:endParaRPr lang="en-CH" dirty="0"/>
          </a:p>
          <a:p>
            <a:r>
              <a:rPr lang="en-GB" dirty="0"/>
              <a:t>B</a:t>
            </a:r>
            <a:r>
              <a:rPr lang="en-CH" dirty="0"/>
              <a:t>ut as the rate increases we lose efficiency due to pulse pileup</a:t>
            </a:r>
          </a:p>
          <a:p>
            <a:endParaRPr lang="en-CH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3DC02C7-BAF3-4709-E3B7-E2489535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7F32E14-920C-BD58-6904-54F853F2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0AD815E5-77FE-74B5-F291-599B7CF9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/>
          <a:lstStyle/>
          <a:p>
            <a:fld id="{3208C3FE-71A4-4380-8E0E-8F4BD378FED1}" type="datetime1">
              <a:rPr lang="de-CH" noProof="0" smtClean="0"/>
              <a:t>17.11.2024</a:t>
            </a:fld>
            <a:endParaRPr lang="en-GB" noProof="0" dirty="0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70F5957C-0498-5DFE-13EC-8BC9C659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sz="2800" dirty="0"/>
              <a:t>The “speed challenge”: high photon flux</a:t>
            </a:r>
            <a:endParaRPr lang="en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4937E7-0C7C-6F45-5FAB-207258A28013}"/>
              </a:ext>
            </a:extLst>
          </p:cNvPr>
          <p:cNvSpPr txBox="1"/>
          <p:nvPr/>
        </p:nvSpPr>
        <p:spPr>
          <a:xfrm>
            <a:off x="7703840" y="4005064"/>
            <a:ext cx="4488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Pile-up mitigation techniques for SPC: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Time over threshold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Retriggering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798736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PS V8" id="{60DDCA37-A5CA-4154-8A04-26FD2C76E200}" vid="{8247A4F9-EBED-457E-B191-EE93C80CA4F5}"/>
    </a:ext>
  </a:extLst>
</a:theme>
</file>

<file path=ppt/theme/theme2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9C8326-17BB-45BD-9C1C-A05512924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26B806-0237-4942-A1FD-5C97285908C2}">
  <ds:schemaRefs>
    <ds:schemaRef ds:uri="http://purl.org/dc/elements/1.1/"/>
    <ds:schemaRef ds:uri="http://schemas.microsoft.com/office/2006/metadata/properties"/>
    <ds:schemaRef ds:uri="http://purl.org/dc/terms/"/>
    <ds:schemaRef ds:uri="bc24777f-78b6-4f3c-a73a-d5fa08e4d537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9077d15-72ed-4fec-bcfe-3472729e919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Benutzerdefiniertes Design</Template>
  <TotalTime>0</TotalTime>
  <Words>2991</Words>
  <Application>Microsoft Office PowerPoint</Application>
  <PresentationFormat>Widescreen</PresentationFormat>
  <Paragraphs>601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Cambria Math</vt:lpstr>
      <vt:lpstr>Rockwell</vt:lpstr>
      <vt:lpstr>Symbol</vt:lpstr>
      <vt:lpstr>Times</vt:lpstr>
      <vt:lpstr>Wingdings</vt:lpstr>
      <vt:lpstr>Wingdings 2</vt:lpstr>
      <vt:lpstr>Wingdings 3</vt:lpstr>
      <vt:lpstr>Benutzerdefiniertes Design</vt:lpstr>
      <vt:lpstr>Matterhorn, a high flux, single photon counting detector for 4th generation synchrotrons</vt:lpstr>
      <vt:lpstr>SLS 2.0 – a 4th generation synchrotron</vt:lpstr>
      <vt:lpstr>SLS 2.0 – a 4th generation synchrotron</vt:lpstr>
      <vt:lpstr>SLS 2.0 – a 4th generation synchrotron</vt:lpstr>
      <vt:lpstr>SLS 2.0 – a 4th generation synchrotron</vt:lpstr>
      <vt:lpstr>SLS 2.0 – a 4th generation synchrotron</vt:lpstr>
      <vt:lpstr>The “speed challenge”: high photon flux</vt:lpstr>
      <vt:lpstr>The “speed challenge”: high photon flux</vt:lpstr>
      <vt:lpstr>The “speed challenge”: high photon flux</vt:lpstr>
      <vt:lpstr>Pile-up counting with multiple thresholds</vt:lpstr>
      <vt:lpstr>Multi-thresholding : proof of concept with Mythen3.02 (1D)</vt:lpstr>
      <vt:lpstr>Multi-thresholding : proof of concept with Mythen3.02 (1D)</vt:lpstr>
      <vt:lpstr>Multi-thresholding : proof of concept with Mythen3.02 (1D)</vt:lpstr>
      <vt:lpstr>Matterhorn – a new single photon counter for SLS2.0</vt:lpstr>
      <vt:lpstr>Matterhorn pixel architecture</vt:lpstr>
      <vt:lpstr>Matterhorn pixel architecture</vt:lpstr>
      <vt:lpstr>Matterhorn pixel architecture</vt:lpstr>
      <vt:lpstr>Matterhorn pixel architecture</vt:lpstr>
      <vt:lpstr>Periphery blocks</vt:lpstr>
      <vt:lpstr>Matterhorn 0.1, 12.2022</vt:lpstr>
      <vt:lpstr>Matterhorn 0.1, 12.2022</vt:lpstr>
      <vt:lpstr>Basic characterization of MH02</vt:lpstr>
      <vt:lpstr>Four counters scan</vt:lpstr>
      <vt:lpstr>Noise performance of MH02</vt:lpstr>
      <vt:lpstr>Threshold dispersion at 9 keV</vt:lpstr>
      <vt:lpstr>Single counter rate tests at MS beamline - MH01</vt:lpstr>
      <vt:lpstr>Single counter rate tests at MS beamline – MH01</vt:lpstr>
      <vt:lpstr>Single counter rate tests at MS beamline – MH01</vt:lpstr>
      <vt:lpstr>Multi threshold rate tests at SOLEIL with MH02 </vt:lpstr>
      <vt:lpstr>Multi threshold rate tests at SOLEIL with MH02 </vt:lpstr>
      <vt:lpstr>Multi threshold rate tests at SOLEIL with MH02 </vt:lpstr>
      <vt:lpstr>The “speed challenge”: high frame rate</vt:lpstr>
      <vt:lpstr>Timeline</vt:lpstr>
      <vt:lpstr>Timeline</vt:lpstr>
      <vt:lpstr>Matterhorn 1, the full-size chip</vt:lpstr>
      <vt:lpstr>Conclusion and outlook</vt:lpstr>
      <vt:lpstr>PowerPoint Presentation</vt:lpstr>
      <vt:lpstr>PowerPoint Presentation</vt:lpstr>
      <vt:lpstr>PowerPoint Presentation</vt:lpstr>
      <vt:lpstr>Pile-up mitigation techniques</vt:lpstr>
      <vt:lpstr>Operating modes of a single photon “counter”</vt:lpstr>
      <vt:lpstr>Comparison of pileup mitigation</vt:lpstr>
      <vt:lpstr>Pixel testability</vt:lpstr>
      <vt:lpstr>The «energy challenge»: low photon energies</vt:lpstr>
      <vt:lpstr>The «energy challenge»: high photon energies</vt:lpstr>
      <vt:lpstr>Timeline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Matterhorn, a high flux detector for 4th generation synchrotrons</dc:title>
  <dc:creator>roberto.dinapoli.tin@tin.it</dc:creator>
  <dc:description>erstellt durch Vorlagenbauer.ch</dc:description>
  <cp:lastModifiedBy>Dinapoli Roberto</cp:lastModifiedBy>
  <cp:revision>135</cp:revision>
  <dcterms:created xsi:type="dcterms:W3CDTF">2024-06-23T10:23:10Z</dcterms:created>
  <dcterms:modified xsi:type="dcterms:W3CDTF">2024-11-17T22:10:06Z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