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59" r:id="rId5"/>
    <p:sldId id="261" r:id="rId6"/>
    <p:sldId id="262" r:id="rId7"/>
    <p:sldId id="264" r:id="rId8"/>
    <p:sldId id="268" r:id="rId9"/>
    <p:sldId id="269" r:id="rId10"/>
    <p:sldId id="265" r:id="rId11"/>
    <p:sldId id="271" r:id="rId12"/>
    <p:sldId id="272" r:id="rId13"/>
    <p:sldId id="273" r:id="rId14"/>
    <p:sldId id="277" r:id="rId15"/>
    <p:sldId id="278" r:id="rId16"/>
    <p:sldId id="279" r:id="rId17"/>
    <p:sldId id="280" r:id="rId18"/>
    <p:sldId id="281" r:id="rId19"/>
    <p:sldId id="283" r:id="rId20"/>
    <p:sldId id="282" r:id="rId21"/>
    <p:sldId id="285" r:id="rId22"/>
    <p:sldId id="28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89AC"/>
    <a:srgbClr val="2B57A4"/>
    <a:srgbClr val="A38BAD"/>
    <a:srgbClr val="2957A4"/>
    <a:srgbClr val="9B86AC"/>
    <a:srgbClr val="3A5AA5"/>
    <a:srgbClr val="C69D9B"/>
    <a:srgbClr val="A48CAD"/>
    <a:srgbClr val="3E5BA6"/>
    <a:srgbClr val="6B6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94"/>
  </p:normalViewPr>
  <p:slideViewPr>
    <p:cSldViewPr snapToGrid="0">
      <p:cViewPr varScale="1">
        <p:scale>
          <a:sx n="121" d="100"/>
          <a:sy n="121" d="100"/>
        </p:scale>
        <p:origin x="1064" y="176"/>
      </p:cViewPr>
      <p:guideLst/>
    </p:cSldViewPr>
  </p:slideViewPr>
  <p:notesTextViewPr>
    <p:cViewPr>
      <p:scale>
        <a:sx n="175" d="100"/>
        <a:sy n="1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0E78F-D55E-AB4B-8B32-92E79D780B19}" type="datetimeFigureOut">
              <a:rPr lang="it-IT" smtClean="0"/>
              <a:t>18/11/24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8989-2C29-4048-8872-393164702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15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67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E06FF-3033-C566-E72F-575CF7ED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D0AE97-6BFF-8196-1830-325D55638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BA77BE-A404-33E4-8FF1-677DA6468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056711-4855-063E-2725-838DD195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07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077FF-6516-43AA-BEB3-B26A226B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8AA658-5A89-A158-BD43-9B6597D8A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C8A6B7-C964-55BA-AEF6-EA4EFEAF5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BCB92C9-317D-4ED1-13ED-7A72F4748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5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D6E2F-4A80-D5BE-4B3D-9BE64108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7B74EF-551B-59C3-2254-B26DF143F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BFA99A3-42D2-6402-AC71-14384DA30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C698C-B809-0A0A-74B0-F4D6F2D94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64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7EBB2-D0E1-6E13-A193-58E1990B1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542C2D-F792-C92E-A2CC-0ADFADEC1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F89931-E0D2-E6A9-E16D-F6B6D15E6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CE7345-FBB1-89EA-2469-E40DE0FD9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249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59BA-1B05-4180-3277-CC08052E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CF89FC6-2EE9-1E97-952F-E3382AD5A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94E3BA-B635-ED76-A5F6-12485144D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15F7FE-12E4-E0A7-73F7-599CDCC39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39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2107-C04E-3870-9254-35DAA30C5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EAF14F-4466-9BC3-8381-FE4F9BA1F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2255A5-C45D-7086-FE2B-7A98C5095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1DFF5B-6240-D6F9-E8A0-1918A17C4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85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D497F-BCB9-D16D-5934-3F5B93E0A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DAF888-E73E-2AAC-AD7E-03D57AE17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697A87-6BDE-1C3A-83CF-D93273F3B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939FD2-9189-4D5D-2E25-058D1E85C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603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5892A-82EC-D770-5CFD-35691B033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B249C9-4487-5063-90E9-C1C98B39B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40EF2C-B094-5209-CEA6-717E8925D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BA9AEB-6AFF-8C50-B9DD-FFC6B9396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519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BEA3C-E5BF-4CFF-AFDB-012D78A1F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81685C-8478-E44C-FA86-C930C9286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67F86F-AA2A-7C48-502A-FB23FC31C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E9651D-D7F7-073D-50AD-C5A1E35A8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967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2D14-D757-0705-30F4-865127DFD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FFF0AD-C9E6-C0BC-8813-C9A348EE6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28A752E-1DC2-F2D7-E022-F37A716E3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423A64-A51E-57E1-9C66-21A3D8F55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62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912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39221-016A-684E-B9E4-223AD2BE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8BC66C-CD13-ADEC-067B-4E48238C2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DAFFAA6-DA2B-1661-0028-3A9FEA4F0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2D2CA6-68ED-3011-C668-B9B62E2ED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475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639D-BACB-69DF-3046-E0EB9931E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FC3CE0-49FF-13B3-4467-D454943F0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FA7197-67FD-FF43-0CFD-848B376B7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6FE4ED-77EC-1059-ECBA-363A5BB5E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30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EA0F-9BD1-438B-B469-46B784D63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82A024-4283-5F96-5385-C77F18B21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E7563D-7D64-1862-719B-6EB0C9707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740BA9-62C5-BDDF-15E7-9982F8B44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53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9F694-3F99-461F-788E-53AB0E2F2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B8C139-E8C3-533B-9E5A-DD9A5D737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BCE0F26-A4B9-3379-D6F8-17671FB98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5A39B-CE19-EBCA-8C8A-E3F617594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96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39E3-A103-A4F4-F198-92520698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EAA87A-2FBA-15AA-F98B-3436C2D3D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D8FFA5-32BA-B9AB-4A87-411373F46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8219AE-C767-9120-74F1-77C46D9DB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390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4CD1-65D0-4255-0F55-5286CDB3E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66CD1A-C2A8-78F8-4378-B91916D28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37F126-BA24-A17C-8E69-D18EC57ED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A6417F-F426-5CA4-7DF3-86707B317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92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2F05-487D-B791-D5DF-7AD8C268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F4F853A-D243-E057-7D49-8E676F74B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B0AA15-7986-74C9-7C79-2CA6948F4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F5DD17-2C7F-C346-2A3F-8491B557E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9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5A6C0-8366-D8CE-B341-359D060DE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5891CC-D2A4-7A62-99B7-3C19ECB0E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E82947-AC7C-8C52-3852-E99183C5D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3CF76B-3837-F70F-E092-761BD3F69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74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D5ECC-4886-4447-C184-68EC69AC0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7889CD-A6F3-C83B-0940-BE445FB94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71432F-4A8E-43D8-D7D5-55F1099DB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8A5A52-149A-B817-A6BE-AAEF8F74B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38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10CD-92C8-7EAB-80BB-E9F8A308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51BDF8-5046-548A-BEB5-343218E62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30191C-76E0-2E32-420B-F5F58BBE1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2ED594-694A-B0F0-77FC-FF930D228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8989-2C29-4048-8872-393164702E8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54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A9D8E6-905A-946E-02EF-0B952B867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F0BCA4-751F-7BCD-C156-CCACC2C3E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A6A6B9-1C50-C1F3-7CE5-D13BE68B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91D76-4412-55BE-1135-6E469D4A2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287D75-6FF3-858A-7103-D6730A4F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28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1826E-C017-1B6C-66E6-218B310E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F4A556-660F-8E0B-3AA6-1802A32AB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C1BED2-BDBA-06EF-62AE-4966E195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402C62-D888-B604-F3B2-1793F9A7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66A492-6D81-FFAE-D2F6-CCFAC333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35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998CD28-E3E0-E633-A760-AC6838585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9A38-C8EA-0E43-E7A6-63B3E3983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348703-FC36-3D19-834B-13D9CD40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1F7B39-5B33-09D3-D9DD-411B9471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D6908-81DD-E116-1164-E64C5809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37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5A79F-0228-83E4-947A-27250F41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CA5ACD-739C-0A75-2E64-89BB18AF8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F33A0-90C2-6542-0F0B-18305106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82E46B-FA6D-5FD7-7674-D2E3F825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69625E-FB0E-745C-F671-32BC04FB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18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8B835-EA20-9484-AE4F-EB99FB2E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655B8C-133F-D531-4543-62451376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245622-1156-77B9-DC07-83167E05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D677EB-7624-64C4-4F81-DF3BDF4F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C6ED4D-7B68-ACBE-9F81-163F9997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58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3E4715-9998-0BF1-5F07-BF398017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2B8711-2BEA-9199-37DD-3295A5AB7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9F5645-DD85-E7BF-218E-40382978E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E0CC4C-547B-3963-4E30-49215A1F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14259C-CAEE-9367-7092-C88795FA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464CF7-496D-FBAA-CA6D-EE9067FC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23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3A75B-B227-C06E-AB57-EE4AF08A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8A8B7E-95D4-5FA2-EF1B-F1E7AA6A9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3A5011-4CA4-B97D-9C78-8B89BA6CB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924B9C-4FCA-080D-D7D4-EEC226C50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E86483-A909-BAF3-818B-6822CF89F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C1B8778-773B-EC20-8279-C3A2AB87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805110E-5204-F71F-CA8C-9EB25345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D04CD9-878C-9BD5-8698-9AA51D47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38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81AAFE-12F5-1AD2-615A-206E2E4D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CBC5C0-0BD0-4C42-6C70-574DCBF5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9861F6-1990-359C-1378-A007EAAF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B19148-4AFC-FBF5-A3D4-4909012A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82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D02CBAC-D29E-4F0C-0D18-C8A04534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1345E2-2415-6FFF-1FCD-4F26D8F3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8D5000-CF49-6641-62BA-816D2149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70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1C2AC-F931-FF3A-DD25-E50C24A0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13609F-18CA-BCEB-2E5A-B34E6B4E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D7AD0A-0FB5-EC2C-606D-C889A2134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FC2682-FAD4-4DB1-15F4-A27CFC0E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1FB670-889B-831B-04D1-DD1CC24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65A19E-F242-E92B-289D-D239D3D1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11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EBD510-3008-A9FB-F421-5A7DC7A1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A80D1D9-9F34-2440-605C-E42861DC3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607AE4-393E-961C-6094-008990233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222247-6E0A-E8D7-FA40-01E0A79D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13/11/24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F9A7A8-46B8-36D5-DB2A-A3FEADB1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381939-D23E-2622-FBDC-0E7F415B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93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D851469-34A5-C53A-C2EA-ABD8A74E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818CE-DC6C-982F-BBA2-01A6CDD0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393799-CE1C-CCAB-BC19-4F955105F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13/11/24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2EBA21-B7B7-4B18-1AD3-9D582ADE0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A. Fondacci et al., PIXEL 2024 - November 19, 2024</a:t>
            </a:r>
          </a:p>
          <a:p>
            <a:r>
              <a:rPr lang="it-IT"/>
              <a:t>
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F80AC3-DDEC-2276-81E8-38B3AE24F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6FE4A-5D98-C940-A04E-E377C2820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44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gi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gi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gi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FE3AB-E61D-6BC6-7D5B-641839C03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45" y="5401408"/>
            <a:ext cx="9829564" cy="1382694"/>
          </a:xfrm>
        </p:spPr>
        <p:txBody>
          <a:bodyPr anchor="ctr">
            <a:noAutofit/>
          </a:bodyPr>
          <a:lstStyle/>
          <a:p>
            <a:pPr algn="r"/>
            <a: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Design and </a:t>
            </a:r>
            <a:r>
              <a:rPr lang="it-IT" sz="3400" b="1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optimisation</a:t>
            </a:r>
            <a: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 of </a:t>
            </a:r>
            <a:r>
              <a:rPr lang="it-IT" sz="3400" b="1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radiation</a:t>
            </a:r>
            <a: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 </a:t>
            </a:r>
            <a:b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</a:br>
            <a:r>
              <a:rPr lang="it-IT" sz="3400" b="1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resistant</a:t>
            </a:r>
            <a: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 AC- and DC-</a:t>
            </a:r>
            <a:r>
              <a:rPr lang="it-IT" sz="3400" b="1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coupled</a:t>
            </a:r>
            <a:r>
              <a:rPr lang="it-IT" sz="34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 resistive </a:t>
            </a:r>
            <a:r>
              <a:rPr lang="it-IT" sz="3400" b="1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LGADs</a:t>
            </a:r>
            <a:endParaRPr lang="it-IT" sz="3400" b="1" dirty="0">
              <a:solidFill>
                <a:schemeClr val="bg1"/>
              </a:solidFill>
              <a:effectLst>
                <a:glow rad="101600">
                  <a:srgbClr val="014898">
                    <a:alpha val="60000"/>
                  </a:srgbClr>
                </a:glo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48F251-9571-C64A-C28B-19A707CE6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997" y="6301408"/>
            <a:ext cx="11693909" cy="556591"/>
          </a:xfrm>
        </p:spPr>
        <p:txBody>
          <a:bodyPr anchor="b">
            <a:normAutofit/>
          </a:bodyPr>
          <a:lstStyle/>
          <a:p>
            <a:r>
              <a:rPr lang="it-IT" sz="1050" u="sng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A. Fondacci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, T. Croci, D. Passeri, </a:t>
            </a:r>
            <a:r>
              <a:rPr lang="it-IT" sz="1050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R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. Arcidiacono, N. Cartiglia, M. </a:t>
            </a:r>
            <a:r>
              <a:rPr lang="it-IT" sz="1050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Boscardin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, M. </a:t>
            </a:r>
            <a:r>
              <a:rPr lang="it-IT" sz="1050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Centis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 Vignali, G. Paternoster, O. Hammad Ali, L. Lanteri, L. Menzio, </a:t>
            </a:r>
            <a:r>
              <a:rPr lang="it-IT" sz="1050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F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. Siviero, M. Ferrero, V. Sola, A. Morozzi, </a:t>
            </a:r>
            <a:r>
              <a:rPr lang="it-IT" sz="1050" dirty="0" err="1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F</a:t>
            </a:r>
            <a:r>
              <a:rPr lang="it-IT" sz="1050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. Moscatelli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F2140B8-3179-6298-2237-1512010DD31C}"/>
              </a:ext>
            </a:extLst>
          </p:cNvPr>
          <p:cNvGrpSpPr>
            <a:grpSpLocks noChangeAspect="1"/>
          </p:cNvGrpSpPr>
          <p:nvPr/>
        </p:nvGrpSpPr>
        <p:grpSpPr>
          <a:xfrm rot="20555947">
            <a:off x="3870162" y="4914743"/>
            <a:ext cx="643236" cy="324000"/>
            <a:chOff x="5053544" y="4619685"/>
            <a:chExt cx="600463" cy="302455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C397A578-3383-4522-09C1-9289A88B22E8}"/>
                </a:ext>
              </a:extLst>
            </p:cNvPr>
            <p:cNvSpPr/>
            <p:nvPr/>
          </p:nvSpPr>
          <p:spPr>
            <a:xfrm>
              <a:off x="5110775" y="4655832"/>
              <a:ext cx="496800" cy="25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Picture 2" descr="CNR | Sistema Scientifico e dell'Innovazione del Friuli Venezia Giulia">
              <a:extLst>
                <a:ext uri="{FF2B5EF4-FFF2-40B4-BE49-F238E27FC236}">
                  <a16:creationId xmlns:a16="http://schemas.microsoft.com/office/drawing/2014/main" id="{F42B8F3F-10AC-7283-7295-33E57AB00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544" y="4619685"/>
              <a:ext cx="600463" cy="30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88C6D15-1577-DEAB-8B0C-47071CE9F656}"/>
              </a:ext>
            </a:extLst>
          </p:cNvPr>
          <p:cNvGrpSpPr>
            <a:grpSpLocks noChangeAspect="1"/>
          </p:cNvGrpSpPr>
          <p:nvPr/>
        </p:nvGrpSpPr>
        <p:grpSpPr>
          <a:xfrm rot="20785732">
            <a:off x="3290409" y="5120401"/>
            <a:ext cx="518291" cy="324000"/>
            <a:chOff x="5722390" y="4973420"/>
            <a:chExt cx="445420" cy="278446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79F91F90-B2DC-3C32-EDFD-0AA3EF678637}"/>
                </a:ext>
              </a:extLst>
            </p:cNvPr>
            <p:cNvSpPr/>
            <p:nvPr/>
          </p:nvSpPr>
          <p:spPr>
            <a:xfrm>
              <a:off x="5722390" y="4973420"/>
              <a:ext cx="445420" cy="2784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11" descr="A picture containing text, font, screenshot, graphics&#10;&#10;Description automatically generated">
              <a:extLst>
                <a:ext uri="{FF2B5EF4-FFF2-40B4-BE49-F238E27FC236}">
                  <a16:creationId xmlns:a16="http://schemas.microsoft.com/office/drawing/2014/main" id="{CC5B9722-96CC-EA45-5215-CC5D81567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098"/>
            <a:stretch/>
          </p:blipFill>
          <p:spPr>
            <a:xfrm>
              <a:off x="5744164" y="4981282"/>
              <a:ext cx="397719" cy="251363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A56302B-7EEC-38FF-F449-30A2BEB841E7}"/>
              </a:ext>
            </a:extLst>
          </p:cNvPr>
          <p:cNvGrpSpPr/>
          <p:nvPr/>
        </p:nvGrpSpPr>
        <p:grpSpPr>
          <a:xfrm>
            <a:off x="933230" y="5341398"/>
            <a:ext cx="449088" cy="448785"/>
            <a:chOff x="885749" y="5331454"/>
            <a:chExt cx="449088" cy="448785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035256EE-431A-7814-C10B-1401CB112439}"/>
                </a:ext>
              </a:extLst>
            </p:cNvPr>
            <p:cNvSpPr/>
            <p:nvPr/>
          </p:nvSpPr>
          <p:spPr>
            <a:xfrm>
              <a:off x="885749" y="5331454"/>
              <a:ext cx="449088" cy="4487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9" descr="A picture containing text, logo, font, graphics&#10;&#10;Description automatically generated">
              <a:extLst>
                <a:ext uri="{FF2B5EF4-FFF2-40B4-BE49-F238E27FC236}">
                  <a16:creationId xmlns:a16="http://schemas.microsoft.com/office/drawing/2014/main" id="{857AF84D-1658-E4DD-E032-F1BF7E350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4390"/>
            <a:stretch/>
          </p:blipFill>
          <p:spPr>
            <a:xfrm rot="21396012">
              <a:off x="893885" y="5339621"/>
              <a:ext cx="431646" cy="430608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AA6DACC-81F0-D4A1-CD61-F13B2FB8C991}"/>
              </a:ext>
            </a:extLst>
          </p:cNvPr>
          <p:cNvGrpSpPr/>
          <p:nvPr/>
        </p:nvGrpSpPr>
        <p:grpSpPr>
          <a:xfrm rot="21277194">
            <a:off x="2546685" y="5178762"/>
            <a:ext cx="508504" cy="422079"/>
            <a:chOff x="5692747" y="4956363"/>
            <a:chExt cx="508504" cy="422079"/>
          </a:xfrm>
        </p:grpSpPr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3F39EEBF-0091-BB5D-3230-175A0E1D49F2}"/>
                </a:ext>
              </a:extLst>
            </p:cNvPr>
            <p:cNvSpPr/>
            <p:nvPr/>
          </p:nvSpPr>
          <p:spPr>
            <a:xfrm>
              <a:off x="5692747" y="4956363"/>
              <a:ext cx="508504" cy="42207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30AD3D09-78CB-36F6-DAFB-1C387E12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1404" y="4989407"/>
              <a:ext cx="419544" cy="358821"/>
            </a:xfrm>
            <a:prstGeom prst="rect">
              <a:avLst/>
            </a:prstGeom>
          </p:spPr>
        </p:pic>
      </p:grpSp>
      <p:pic>
        <p:nvPicPr>
          <p:cNvPr id="9" name="Picture 16" descr="logo upo - Quotidiano Piemontese">
            <a:extLst>
              <a:ext uri="{FF2B5EF4-FFF2-40B4-BE49-F238E27FC236}">
                <a16:creationId xmlns:a16="http://schemas.microsoft.com/office/drawing/2014/main" id="{0846EC14-1889-EBA2-F4F1-0EAD40BC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4116">
            <a:off x="176070" y="5388340"/>
            <a:ext cx="421200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31EA0019-1181-1A6C-9C67-0013D6EC953D}"/>
              </a:ext>
            </a:extLst>
          </p:cNvPr>
          <p:cNvGrpSpPr/>
          <p:nvPr/>
        </p:nvGrpSpPr>
        <p:grpSpPr>
          <a:xfrm>
            <a:off x="1736947" y="5266942"/>
            <a:ext cx="449605" cy="460800"/>
            <a:chOff x="1567993" y="5271495"/>
            <a:chExt cx="449605" cy="4608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24BD5C1-3AEC-81F6-4567-7577A4FC3BD2}"/>
                </a:ext>
              </a:extLst>
            </p:cNvPr>
            <p:cNvSpPr/>
            <p:nvPr/>
          </p:nvSpPr>
          <p:spPr>
            <a:xfrm>
              <a:off x="1567993" y="5271495"/>
              <a:ext cx="449605" cy="46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Graphic 14">
              <a:extLst>
                <a:ext uri="{FF2B5EF4-FFF2-40B4-BE49-F238E27FC236}">
                  <a16:creationId xmlns:a16="http://schemas.microsoft.com/office/drawing/2014/main" id="{364B279D-36D9-962A-BBF5-AFA17958E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616" t="7365" r="9748" b="38862"/>
            <a:stretch/>
          </p:blipFill>
          <p:spPr>
            <a:xfrm rot="21404113">
              <a:off x="1573145" y="5278040"/>
              <a:ext cx="437935" cy="45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09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32B779-CFD0-1DA6-0ECB-50246955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E0DED-483F-86DC-9548-4A62836F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1939" cy="2081856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Radiation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damage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modelling</a:t>
            </a:r>
            <a:r>
              <a:rPr lang="it-IT" dirty="0">
                <a:solidFill>
                  <a:schemeClr val="bg1"/>
                </a:solidFill>
              </a:rPr>
              <a:t> @ PG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0AA03226-C880-E41C-3047-FC749172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61E2BE2-D756-D9E5-05F0-82BC73C3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9</a:t>
            </a:fld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F2881E4-B206-56E6-D6EF-95E4FEE406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F2881E4-B206-56E6-D6EF-95E4FEE40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magine 23">
            <a:extLst>
              <a:ext uri="{FF2B5EF4-FFF2-40B4-BE49-F238E27FC236}">
                <a16:creationId xmlns:a16="http://schemas.microsoft.com/office/drawing/2014/main" id="{6ABA708D-A896-E2B8-FF4B-AF0EC123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518"/>
          <a:stretch/>
        </p:blipFill>
        <p:spPr>
          <a:xfrm>
            <a:off x="838200" y="2626368"/>
            <a:ext cx="3310467" cy="355059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2962434-C8AF-DE26-7CFC-2FCAEB30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95" r="33655"/>
          <a:stretch/>
        </p:blipFill>
        <p:spPr>
          <a:xfrm>
            <a:off x="4360332" y="2626368"/>
            <a:ext cx="3454401" cy="355059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91638CF-CCA1-8723-3293-1027F3B04D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57"/>
          <a:stretch/>
        </p:blipFill>
        <p:spPr>
          <a:xfrm>
            <a:off x="8026398" y="2626368"/>
            <a:ext cx="3327402" cy="3550595"/>
          </a:xfrm>
          <a:prstGeom prst="rect">
            <a:avLst/>
          </a:prstGeom>
        </p:spPr>
      </p:pic>
      <p:pic>
        <p:nvPicPr>
          <p:cNvPr id="32" name="Immagine 31" descr="Immagine che contiene Diagramma, schermata, linea, testo&#10;&#10;Descrizione generata automaticamente">
            <a:extLst>
              <a:ext uri="{FF2B5EF4-FFF2-40B4-BE49-F238E27FC236}">
                <a16:creationId xmlns:a16="http://schemas.microsoft.com/office/drawing/2014/main" id="{4EAA61ED-7FB5-F1C6-4CB8-FDBF03393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609" y="455416"/>
            <a:ext cx="3268572" cy="1800000"/>
          </a:xfrm>
          <a:prstGeom prst="rect">
            <a:avLst/>
          </a:prstGeom>
        </p:spPr>
      </p:pic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037A34C7-7C90-9346-3849-94AB1D9CCD26}"/>
              </a:ext>
            </a:extLst>
          </p:cNvPr>
          <p:cNvSpPr/>
          <p:nvPr/>
        </p:nvSpPr>
        <p:spPr>
          <a:xfrm>
            <a:off x="9048231" y="1708150"/>
            <a:ext cx="349770" cy="371476"/>
          </a:xfrm>
          <a:prstGeom prst="roundRect">
            <a:avLst/>
          </a:prstGeom>
          <a:noFill/>
          <a:ln w="12700">
            <a:solidFill>
              <a:srgbClr val="FFB04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4 35">
            <a:extLst>
              <a:ext uri="{FF2B5EF4-FFF2-40B4-BE49-F238E27FC236}">
                <a16:creationId xmlns:a16="http://schemas.microsoft.com/office/drawing/2014/main" id="{67796598-ED00-AB51-338E-F05CC20D9038}"/>
              </a:ext>
            </a:extLst>
          </p:cNvPr>
          <p:cNvCxnSpPr>
            <a:cxnSpLocks/>
            <a:stCxn id="28" idx="0"/>
            <a:endCxn id="34" idx="2"/>
          </p:cNvCxnSpPr>
          <p:nvPr/>
        </p:nvCxnSpPr>
        <p:spPr>
          <a:xfrm rot="16200000" flipV="1">
            <a:off x="9183237" y="2119505"/>
            <a:ext cx="546742" cy="466983"/>
          </a:xfrm>
          <a:prstGeom prst="bentConnector3">
            <a:avLst>
              <a:gd name="adj1" fmla="val 50000"/>
            </a:avLst>
          </a:prstGeom>
          <a:ln w="12700">
            <a:solidFill>
              <a:srgbClr val="FFB0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4 39">
            <a:extLst>
              <a:ext uri="{FF2B5EF4-FFF2-40B4-BE49-F238E27FC236}">
                <a16:creationId xmlns:a16="http://schemas.microsoft.com/office/drawing/2014/main" id="{05A80290-E91C-267D-4A22-4CE74C1665B7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6036676" y="1251007"/>
            <a:ext cx="1426218" cy="1324505"/>
          </a:xfrm>
          <a:prstGeom prst="bentConnector3">
            <a:avLst>
              <a:gd name="adj1" fmla="val 19056"/>
            </a:avLst>
          </a:prstGeom>
          <a:ln w="12700">
            <a:solidFill>
              <a:srgbClr val="FFB0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9DA92A6A-A90F-0B91-238E-DEBFA72A4E59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7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02633-54CD-2864-8E5F-E13E8721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D710152-5FFA-0744-22EA-7E337209E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437" y="1698876"/>
            <a:ext cx="7928639" cy="4351338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E536E7-278B-8850-82FB-0A02CD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After irradiation performances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F83DAA91-E956-4979-0E70-99566C61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05AAE27-B88A-9677-8E30-061A6DF9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10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74D856-A74C-23E6-26B6-57E7626D7D8F}"/>
              </a:ext>
            </a:extLst>
          </p:cNvPr>
          <p:cNvSpPr txBox="1"/>
          <p:nvPr/>
        </p:nvSpPr>
        <p:spPr>
          <a:xfrm>
            <a:off x="1574880" y="1835204"/>
            <a:ext cx="25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460A8"/>
                </a:solidFill>
              </a:rPr>
              <a:t>8.0×10</a:t>
            </a:r>
            <a:r>
              <a:rPr lang="it-IT" b="1" baseline="30000" dirty="0">
                <a:solidFill>
                  <a:srgbClr val="5460A8"/>
                </a:solidFill>
              </a:rPr>
              <a:t>14</a:t>
            </a:r>
            <a:r>
              <a:rPr lang="it-IT" b="1" dirty="0">
                <a:solidFill>
                  <a:srgbClr val="5460A8"/>
                </a:solidFill>
              </a:rPr>
              <a:t> 1 MeV n</a:t>
            </a:r>
            <a:r>
              <a:rPr lang="it-IT" b="1" baseline="-25000" dirty="0">
                <a:solidFill>
                  <a:srgbClr val="5460A8"/>
                </a:solidFill>
              </a:rPr>
              <a:t>eq</a:t>
            </a:r>
            <a:r>
              <a:rPr lang="it-IT" b="1" dirty="0">
                <a:solidFill>
                  <a:srgbClr val="5460A8"/>
                </a:solidFill>
              </a:rPr>
              <a:t>/cm</a:t>
            </a:r>
            <a:r>
              <a:rPr lang="it-IT" b="1" baseline="30000" dirty="0">
                <a:solidFill>
                  <a:srgbClr val="5460A8"/>
                </a:solidFill>
              </a:rPr>
              <a:t>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EA7E08-E930-C281-6DFE-00DC4B7E32EA}"/>
              </a:ext>
            </a:extLst>
          </p:cNvPr>
          <p:cNvSpPr txBox="1"/>
          <p:nvPr/>
        </p:nvSpPr>
        <p:spPr>
          <a:xfrm>
            <a:off x="5503278" y="1820657"/>
            <a:ext cx="254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8377AB"/>
                </a:solidFill>
              </a:rPr>
              <a:t>1.5×10</a:t>
            </a:r>
            <a:r>
              <a:rPr lang="it-IT" b="1" baseline="30000" dirty="0">
                <a:solidFill>
                  <a:srgbClr val="8377AB"/>
                </a:solidFill>
              </a:rPr>
              <a:t>15</a:t>
            </a:r>
            <a:r>
              <a:rPr lang="it-IT" b="1" dirty="0">
                <a:solidFill>
                  <a:srgbClr val="8377AB"/>
                </a:solidFill>
              </a:rPr>
              <a:t> 1 MeV n</a:t>
            </a:r>
            <a:r>
              <a:rPr lang="it-IT" b="1" baseline="-25000" dirty="0">
                <a:solidFill>
                  <a:srgbClr val="8377AB"/>
                </a:solidFill>
              </a:rPr>
              <a:t>eq</a:t>
            </a:r>
            <a:r>
              <a:rPr lang="it-IT" b="1" dirty="0">
                <a:solidFill>
                  <a:srgbClr val="8377AB"/>
                </a:solidFill>
              </a:rPr>
              <a:t>/cm</a:t>
            </a:r>
            <a:r>
              <a:rPr lang="it-IT" b="1" baseline="30000" dirty="0">
                <a:solidFill>
                  <a:srgbClr val="8377AB"/>
                </a:solidFill>
              </a:rPr>
              <a:t>2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6195D13-14CC-E6A8-9FF0-384EEA82BCCB}"/>
              </a:ext>
            </a:extLst>
          </p:cNvPr>
          <p:cNvGrpSpPr>
            <a:grpSpLocks noChangeAspect="1"/>
          </p:cNvGrpSpPr>
          <p:nvPr/>
        </p:nvGrpSpPr>
        <p:grpSpPr>
          <a:xfrm>
            <a:off x="3506167" y="4027096"/>
            <a:ext cx="1440000" cy="1516078"/>
            <a:chOff x="343023" y="1429322"/>
            <a:chExt cx="4309757" cy="453745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4973943-C04D-A0B1-C51F-2E8D16DAC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736" r="22815" b="11368"/>
            <a:stretch/>
          </p:blipFill>
          <p:spPr>
            <a:xfrm>
              <a:off x="343023" y="1429322"/>
              <a:ext cx="4309757" cy="409557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8135744-218A-BA99-2466-0BEE7134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0209"/>
            <a:stretch/>
          </p:blipFill>
          <p:spPr>
            <a:xfrm>
              <a:off x="343023" y="5524903"/>
              <a:ext cx="4309200" cy="441870"/>
            </a:xfrm>
            <a:prstGeom prst="rect">
              <a:avLst/>
            </a:prstGeom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18169AD-E940-319F-2121-4961F8095B88}"/>
              </a:ext>
            </a:extLst>
          </p:cNvPr>
          <p:cNvGrpSpPr>
            <a:grpSpLocks noChangeAspect="1"/>
          </p:cNvGrpSpPr>
          <p:nvPr/>
        </p:nvGrpSpPr>
        <p:grpSpPr>
          <a:xfrm>
            <a:off x="7441382" y="4027097"/>
            <a:ext cx="1440000" cy="1516077"/>
            <a:chOff x="7405317" y="1429322"/>
            <a:chExt cx="4309757" cy="453744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AFB2C44-FDA1-B6BB-25B3-71EE3513E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275" r="22276" b="11368"/>
            <a:stretch/>
          </p:blipFill>
          <p:spPr>
            <a:xfrm>
              <a:off x="7405317" y="1429322"/>
              <a:ext cx="4309757" cy="409557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1F8D5558-5335-47EB-96E1-F26380B7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0209"/>
            <a:stretch/>
          </p:blipFill>
          <p:spPr>
            <a:xfrm>
              <a:off x="7405874" y="5524901"/>
              <a:ext cx="4309200" cy="441870"/>
            </a:xfrm>
            <a:prstGeom prst="rect">
              <a:avLst/>
            </a:prstGeom>
          </p:spPr>
        </p:pic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FCB40262-D14C-4AF3-9C8B-F83FF9885E95}"/>
              </a:ext>
            </a:extLst>
          </p:cNvPr>
          <p:cNvSpPr/>
          <p:nvPr/>
        </p:nvSpPr>
        <p:spPr>
          <a:xfrm>
            <a:off x="3499904" y="4027096"/>
            <a:ext cx="1446263" cy="1516078"/>
          </a:xfrm>
          <a:prstGeom prst="rect">
            <a:avLst/>
          </a:prstGeom>
          <a:noFill/>
          <a:ln w="12700">
            <a:solidFill>
              <a:srgbClr val="FFA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23A89A0-2A02-A766-1880-5B8BE9A554D4}"/>
              </a:ext>
            </a:extLst>
          </p:cNvPr>
          <p:cNvSpPr/>
          <p:nvPr/>
        </p:nvSpPr>
        <p:spPr>
          <a:xfrm>
            <a:off x="7435119" y="4027096"/>
            <a:ext cx="1446263" cy="1516078"/>
          </a:xfrm>
          <a:prstGeom prst="rect">
            <a:avLst/>
          </a:prstGeom>
          <a:noFill/>
          <a:ln w="12700">
            <a:solidFill>
              <a:srgbClr val="FFA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47666756-570E-10E2-9464-BB274AB385DE}"/>
              </a:ext>
            </a:extLst>
          </p:cNvPr>
          <p:cNvSpPr txBox="1">
            <a:spLocks/>
          </p:cNvSpPr>
          <p:nvPr/>
        </p:nvSpPr>
        <p:spPr>
          <a:xfrm>
            <a:off x="8887830" y="1690689"/>
            <a:ext cx="2465969" cy="435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As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the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fluence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increases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, the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total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collected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charge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decreases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due to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  <a:latin typeface="Inter"/>
              </a:rPr>
              <a:t>charge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  <a:latin typeface="Inter"/>
              </a:rPr>
              <a:t> trapping.</a:t>
            </a:r>
          </a:p>
          <a:p>
            <a:pPr marL="0" indent="0" algn="ctr">
              <a:buNone/>
            </a:pPr>
            <a:endParaRPr lang="it-IT" sz="2000" dirty="0">
              <a:solidFill>
                <a:schemeClr val="bg1"/>
              </a:solidFill>
              <a:latin typeface="Inter"/>
            </a:endParaRPr>
          </a:p>
          <a:p>
            <a:pPr marL="0" indent="0" algn="ctr">
              <a:buNone/>
            </a:pPr>
            <a:endParaRPr lang="it-IT" sz="2000" dirty="0">
              <a:solidFill>
                <a:schemeClr val="bg1"/>
              </a:solidFill>
              <a:latin typeface="Inter"/>
            </a:endParaRPr>
          </a:p>
          <a:p>
            <a:pPr marL="0" indent="0" algn="ctr">
              <a:buNone/>
            </a:pPr>
            <a:r>
              <a:rPr lang="it-IT" sz="2000" dirty="0" err="1">
                <a:solidFill>
                  <a:schemeClr val="bg1"/>
                </a:solidFill>
              </a:rPr>
              <a:t>However</a:t>
            </a:r>
            <a:r>
              <a:rPr lang="it-IT" sz="2000" dirty="0">
                <a:solidFill>
                  <a:schemeClr val="bg1"/>
                </a:solidFill>
              </a:rPr>
              <a:t>, the </a:t>
            </a:r>
            <a:r>
              <a:rPr lang="it-IT" sz="2000" dirty="0" err="1">
                <a:solidFill>
                  <a:schemeClr val="bg1"/>
                </a:solidFill>
              </a:rPr>
              <a:t>total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collected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charge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always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divided</a:t>
            </a:r>
            <a:r>
              <a:rPr lang="it-IT" sz="2000" dirty="0">
                <a:solidFill>
                  <a:schemeClr val="bg1"/>
                </a:solidFill>
              </a:rPr>
              <a:t> in the </a:t>
            </a:r>
            <a:r>
              <a:rPr lang="it-IT" sz="2000" dirty="0" err="1">
                <a:solidFill>
                  <a:schemeClr val="bg1"/>
                </a:solidFill>
              </a:rPr>
              <a:t>same</a:t>
            </a:r>
            <a:r>
              <a:rPr lang="it-IT" sz="2000" dirty="0">
                <a:solidFill>
                  <a:schemeClr val="bg1"/>
                </a:solidFill>
              </a:rPr>
              <a:t> way by the resistive </a:t>
            </a:r>
            <a:r>
              <a:rPr lang="it-IT" sz="2000" dirty="0" err="1">
                <a:solidFill>
                  <a:schemeClr val="bg1"/>
                </a:solidFill>
              </a:rPr>
              <a:t>plane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7EDCB27-8506-46CF-52CD-0B4B41CCAE2D}"/>
              </a:ext>
            </a:extLst>
          </p:cNvPr>
          <p:cNvSpPr txBox="1"/>
          <p:nvPr/>
        </p:nvSpPr>
        <p:spPr>
          <a:xfrm>
            <a:off x="3974542" y="4418666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/>
              <a:t>24.82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398743C-B0C6-AEB3-1D05-38192DF513E9}"/>
              </a:ext>
            </a:extLst>
          </p:cNvPr>
          <p:cNvSpPr txBox="1"/>
          <p:nvPr/>
        </p:nvSpPr>
        <p:spPr>
          <a:xfrm>
            <a:off x="4152566" y="5143249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6DA01F4-4E82-0E04-AB9D-A4E5FF204241}"/>
              </a:ext>
            </a:extLst>
          </p:cNvPr>
          <p:cNvSpPr txBox="1"/>
          <p:nvPr/>
        </p:nvSpPr>
        <p:spPr>
          <a:xfrm>
            <a:off x="3789568" y="5103206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64D4CE7-3617-1521-FEB5-EAF25C0CEECB}"/>
              </a:ext>
            </a:extLst>
          </p:cNvPr>
          <p:cNvSpPr txBox="1"/>
          <p:nvPr/>
        </p:nvSpPr>
        <p:spPr>
          <a:xfrm>
            <a:off x="3967168" y="5217074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0.02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81AB8E7-4947-FDE6-1DA8-0D7ACF57B91F}"/>
              </a:ext>
            </a:extLst>
          </p:cNvPr>
          <p:cNvSpPr txBox="1"/>
          <p:nvPr/>
        </p:nvSpPr>
        <p:spPr>
          <a:xfrm>
            <a:off x="7895667" y="4418666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/>
              <a:t>24.70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A98143E-B14D-A2A9-14C7-E35FB61AEB3E}"/>
              </a:ext>
            </a:extLst>
          </p:cNvPr>
          <p:cNvSpPr txBox="1"/>
          <p:nvPr/>
        </p:nvSpPr>
        <p:spPr>
          <a:xfrm>
            <a:off x="8073691" y="5143249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0.14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B097868-94E6-F1D8-9C84-4EC18DDB21A8}"/>
              </a:ext>
            </a:extLst>
          </p:cNvPr>
          <p:cNvSpPr txBox="1"/>
          <p:nvPr/>
        </p:nvSpPr>
        <p:spPr>
          <a:xfrm>
            <a:off x="7710693" y="5103206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0.14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D89E212-1A6F-5906-4D6D-5228A234B858}"/>
              </a:ext>
            </a:extLst>
          </p:cNvPr>
          <p:cNvSpPr txBox="1"/>
          <p:nvPr/>
        </p:nvSpPr>
        <p:spPr>
          <a:xfrm>
            <a:off x="7888293" y="5217074"/>
            <a:ext cx="51173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" dirty="0">
                <a:solidFill>
                  <a:schemeClr val="bg1"/>
                </a:solidFill>
              </a:rPr>
              <a:t>0.02</a:t>
            </a:r>
          </a:p>
        </p:txBody>
      </p:sp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CD27D7EC-32EB-E1A4-608C-F20BD8AB71C7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B9F58D1-ECE3-6112-75C5-C461EF36340D}"/>
              </a:ext>
            </a:extLst>
          </p:cNvPr>
          <p:cNvGrpSpPr>
            <a:grpSpLocks noChangeAspect="1"/>
          </p:cNvGrpSpPr>
          <p:nvPr/>
        </p:nvGrpSpPr>
        <p:grpSpPr>
          <a:xfrm>
            <a:off x="5172604" y="2270354"/>
            <a:ext cx="144000" cy="144000"/>
            <a:chOff x="9138356" y="750710"/>
            <a:chExt cx="288000" cy="288000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5A23F89B-4F30-8DE8-2602-5F23A1B82809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3" name="Croce 22">
              <a:extLst>
                <a:ext uri="{FF2B5EF4-FFF2-40B4-BE49-F238E27FC236}">
                  <a16:creationId xmlns:a16="http://schemas.microsoft.com/office/drawing/2014/main" id="{CB77FD06-768A-4256-B5FC-D5C68EE50561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C5A1D31-3D90-4CF1-7251-ECA9EA5A819A}"/>
              </a:ext>
            </a:extLst>
          </p:cNvPr>
          <p:cNvGrpSpPr>
            <a:grpSpLocks noChangeAspect="1"/>
          </p:cNvGrpSpPr>
          <p:nvPr/>
        </p:nvGrpSpPr>
        <p:grpSpPr>
          <a:xfrm>
            <a:off x="1222904" y="2270354"/>
            <a:ext cx="144000" cy="144000"/>
            <a:chOff x="9138356" y="750710"/>
            <a:chExt cx="288000" cy="28800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6DD4527-E0C5-8641-D59F-612E622B727C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8" name="Croce 27">
              <a:extLst>
                <a:ext uri="{FF2B5EF4-FFF2-40B4-BE49-F238E27FC236}">
                  <a16:creationId xmlns:a16="http://schemas.microsoft.com/office/drawing/2014/main" id="{DDF5B791-1E9C-F64D-A2F7-71E7E34358A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664C122-6F32-B163-90D4-A0A57705981B}"/>
              </a:ext>
            </a:extLst>
          </p:cNvPr>
          <p:cNvSpPr txBox="1"/>
          <p:nvPr/>
        </p:nvSpPr>
        <p:spPr>
          <a:xfrm>
            <a:off x="1077537" y="2043228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D1B2741-DF72-DF0F-942D-06572AB8A3A4}"/>
              </a:ext>
            </a:extLst>
          </p:cNvPr>
          <p:cNvSpPr txBox="1"/>
          <p:nvPr/>
        </p:nvSpPr>
        <p:spPr>
          <a:xfrm>
            <a:off x="5027237" y="2049139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cxnSp>
        <p:nvCxnSpPr>
          <p:cNvPr id="40" name="Straight Arrow Connector 1201">
            <a:extLst>
              <a:ext uri="{FF2B5EF4-FFF2-40B4-BE49-F238E27FC236}">
                <a16:creationId xmlns:a16="http://schemas.microsoft.com/office/drawing/2014/main" id="{88D8DBF7-7290-6029-B707-A092B53232AD}"/>
              </a:ext>
            </a:extLst>
          </p:cNvPr>
          <p:cNvCxnSpPr>
            <a:cxnSpLocks/>
          </p:cNvCxnSpPr>
          <p:nvPr/>
        </p:nvCxnSpPr>
        <p:spPr>
          <a:xfrm>
            <a:off x="4225756" y="4196548"/>
            <a:ext cx="0" cy="19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D767213-A47C-4B99-38EA-CD8535FE21C1}"/>
              </a:ext>
            </a:extLst>
          </p:cNvPr>
          <p:cNvSpPr txBox="1"/>
          <p:nvPr/>
        </p:nvSpPr>
        <p:spPr>
          <a:xfrm>
            <a:off x="4008389" y="3988599"/>
            <a:ext cx="43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cxnSp>
        <p:nvCxnSpPr>
          <p:cNvPr id="42" name="Straight Arrow Connector 1201">
            <a:extLst>
              <a:ext uri="{FF2B5EF4-FFF2-40B4-BE49-F238E27FC236}">
                <a16:creationId xmlns:a16="http://schemas.microsoft.com/office/drawing/2014/main" id="{1278763C-C256-EE98-FDA5-09E50753C377}"/>
              </a:ext>
            </a:extLst>
          </p:cNvPr>
          <p:cNvCxnSpPr>
            <a:cxnSpLocks/>
          </p:cNvCxnSpPr>
          <p:nvPr/>
        </p:nvCxnSpPr>
        <p:spPr>
          <a:xfrm>
            <a:off x="8144500" y="4196548"/>
            <a:ext cx="0" cy="19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0AA6790-C32F-2929-97F0-25C44225CE09}"/>
              </a:ext>
            </a:extLst>
          </p:cNvPr>
          <p:cNvSpPr txBox="1"/>
          <p:nvPr/>
        </p:nvSpPr>
        <p:spPr>
          <a:xfrm>
            <a:off x="7927133" y="3988599"/>
            <a:ext cx="43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</p:spTree>
    <p:extLst>
      <p:ext uri="{BB962C8B-B14F-4D97-AF65-F5344CB8AC3E}">
        <p14:creationId xmlns:p14="http://schemas.microsoft.com/office/powerpoint/2010/main" val="223894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99B39-F583-540C-28BE-D3A05DAF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D8DDD55-8412-1094-A9BE-ED0CF403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1628" y="364038"/>
            <a:ext cx="4112170" cy="58129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0995DC6-8C01-83C9-A954-2884C3AE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Conclusions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4545B4-6824-53AF-FB82-3CB88ED9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6586" cy="4351338"/>
          </a:xfrm>
        </p:spPr>
        <p:txBody>
          <a:bodyPr anchor="ctr">
            <a:norm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DC-</a:t>
            </a:r>
            <a:r>
              <a:rPr lang="it-IT" sz="2200" dirty="0" err="1">
                <a:solidFill>
                  <a:schemeClr val="bg1"/>
                </a:solidFill>
              </a:rPr>
              <a:t>RSDs</a:t>
            </a:r>
            <a:r>
              <a:rPr lang="it-IT" sz="2200" dirty="0">
                <a:solidFill>
                  <a:schemeClr val="bg1"/>
                </a:solidFill>
              </a:rPr>
              <a:t> are </a:t>
            </a:r>
            <a:r>
              <a:rPr lang="it-IT" sz="2200" dirty="0" err="1">
                <a:solidFill>
                  <a:schemeClr val="bg1"/>
                </a:solidFill>
              </a:rPr>
              <a:t>promising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candidates</a:t>
            </a:r>
            <a:r>
              <a:rPr lang="it-IT" sz="2200" dirty="0">
                <a:solidFill>
                  <a:schemeClr val="bg1"/>
                </a:solidFill>
              </a:rPr>
              <a:t> for future </a:t>
            </a:r>
            <a:r>
              <a:rPr lang="it-IT" sz="2200" dirty="0" err="1">
                <a:solidFill>
                  <a:schemeClr val="bg1"/>
                </a:solidFill>
              </a:rPr>
              <a:t>colliders</a:t>
            </a:r>
            <a:r>
              <a:rPr lang="it-IT" sz="2200" dirty="0">
                <a:solidFill>
                  <a:schemeClr val="bg1"/>
                </a:solidFill>
              </a:rPr>
              <a:t> (e.g. FCC);</a:t>
            </a:r>
          </a:p>
          <a:p>
            <a:r>
              <a:rPr lang="it-IT" sz="2200" dirty="0" err="1">
                <a:solidFill>
                  <a:schemeClr val="bg1"/>
                </a:solidFill>
              </a:rPr>
              <a:t>Their</a:t>
            </a:r>
            <a:r>
              <a:rPr lang="it-IT" sz="2200" dirty="0">
                <a:solidFill>
                  <a:schemeClr val="bg1"/>
                </a:solidFill>
              </a:rPr>
              <a:t> first production </a:t>
            </a:r>
            <a:r>
              <a:rPr lang="it-IT" sz="2200" dirty="0" err="1">
                <a:solidFill>
                  <a:schemeClr val="bg1"/>
                </a:solidFill>
              </a:rPr>
              <a:t>was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guided</a:t>
            </a:r>
            <a:r>
              <a:rPr lang="it-IT" sz="2200" dirty="0">
                <a:solidFill>
                  <a:schemeClr val="bg1"/>
                </a:solidFill>
              </a:rPr>
              <a:t> by </a:t>
            </a:r>
            <a:r>
              <a:rPr lang="it-IT" sz="2200" dirty="0" err="1">
                <a:solidFill>
                  <a:schemeClr val="bg1"/>
                </a:solidFill>
              </a:rPr>
              <a:t>comprehensive</a:t>
            </a:r>
            <a:r>
              <a:rPr lang="it-IT" sz="2200" dirty="0">
                <a:solidFill>
                  <a:schemeClr val="bg1"/>
                </a:solidFill>
              </a:rPr>
              <a:t> 3D TCAD </a:t>
            </a:r>
            <a:r>
              <a:rPr lang="it-IT" sz="2200" dirty="0" err="1">
                <a:solidFill>
                  <a:schemeClr val="bg1"/>
                </a:solidFill>
              </a:rPr>
              <a:t>simulations</a:t>
            </a:r>
            <a:r>
              <a:rPr lang="it-IT" sz="22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it-IT" sz="1800" dirty="0">
                <a:solidFill>
                  <a:schemeClr val="bg1"/>
                </a:solidFill>
              </a:rPr>
              <a:t>The </a:t>
            </a:r>
            <a:r>
              <a:rPr lang="it-IT" sz="1800" dirty="0" err="1">
                <a:solidFill>
                  <a:schemeClr val="bg1"/>
                </a:solidFill>
              </a:rPr>
              <a:t>pads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should</a:t>
            </a:r>
            <a:r>
              <a:rPr lang="it-IT" sz="1800" dirty="0">
                <a:solidFill>
                  <a:schemeClr val="bg1"/>
                </a:solidFill>
              </a:rPr>
              <a:t> be small to </a:t>
            </a:r>
            <a:r>
              <a:rPr lang="it-IT" sz="1800" dirty="0" err="1">
                <a:solidFill>
                  <a:schemeClr val="bg1"/>
                </a:solidFill>
              </a:rPr>
              <a:t>avoid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introducing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significant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distortion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into</a:t>
            </a:r>
            <a:r>
              <a:rPr lang="it-IT" sz="1800" dirty="0">
                <a:solidFill>
                  <a:schemeClr val="bg1"/>
                </a:solidFill>
              </a:rPr>
              <a:t> the impact point </a:t>
            </a:r>
            <a:r>
              <a:rPr lang="it-IT" sz="1800" dirty="0" err="1">
                <a:solidFill>
                  <a:schemeClr val="bg1"/>
                </a:solidFill>
              </a:rPr>
              <a:t>reconstruction</a:t>
            </a:r>
            <a:r>
              <a:rPr lang="it-IT" sz="1800" dirty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it-IT" sz="1800" dirty="0">
                <a:solidFill>
                  <a:schemeClr val="bg1"/>
                </a:solidFill>
              </a:rPr>
              <a:t>Pad-to-</a:t>
            </a:r>
            <a:r>
              <a:rPr lang="it-IT" sz="1800" dirty="0" err="1">
                <a:solidFill>
                  <a:schemeClr val="bg1"/>
                </a:solidFill>
              </a:rPr>
              <a:t>pad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trenching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effectively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confines</a:t>
            </a:r>
            <a:r>
              <a:rPr lang="it-IT" sz="1800" dirty="0">
                <a:solidFill>
                  <a:schemeClr val="bg1"/>
                </a:solidFill>
              </a:rPr>
              <a:t> the </a:t>
            </a:r>
            <a:r>
              <a:rPr lang="it-IT" sz="1800" dirty="0" err="1">
                <a:solidFill>
                  <a:schemeClr val="bg1"/>
                </a:solidFill>
              </a:rPr>
              <a:t>signal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when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utilising</a:t>
            </a:r>
            <a:r>
              <a:rPr lang="it-IT" sz="1800" dirty="0">
                <a:solidFill>
                  <a:schemeClr val="bg1"/>
                </a:solidFill>
              </a:rPr>
              <a:t> small </a:t>
            </a:r>
            <a:r>
              <a:rPr lang="it-IT" sz="1800" dirty="0" err="1">
                <a:solidFill>
                  <a:schemeClr val="bg1"/>
                </a:solidFill>
              </a:rPr>
              <a:t>circular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pads</a:t>
            </a:r>
            <a:r>
              <a:rPr lang="it-IT" sz="1800" dirty="0">
                <a:solidFill>
                  <a:schemeClr val="bg1"/>
                </a:solidFill>
              </a:rPr>
              <a:t>.</a:t>
            </a:r>
          </a:p>
          <a:p>
            <a:r>
              <a:rPr lang="it-IT" sz="2200" dirty="0">
                <a:solidFill>
                  <a:schemeClr val="bg1"/>
                </a:solidFill>
              </a:rPr>
              <a:t>The wafers </a:t>
            </a:r>
            <a:r>
              <a:rPr lang="it-IT" sz="2200" dirty="0" err="1">
                <a:solidFill>
                  <a:schemeClr val="bg1"/>
                </a:solidFill>
              </a:rPr>
              <a:t>left</a:t>
            </a:r>
            <a:r>
              <a:rPr lang="it-IT" sz="2200" dirty="0">
                <a:solidFill>
                  <a:schemeClr val="bg1"/>
                </a:solidFill>
              </a:rPr>
              <a:t> the </a:t>
            </a:r>
            <a:r>
              <a:rPr lang="it-IT" sz="2200" dirty="0" err="1">
                <a:solidFill>
                  <a:schemeClr val="bg1"/>
                </a:solidFill>
              </a:rPr>
              <a:t>clean</a:t>
            </a:r>
            <a:r>
              <a:rPr lang="it-IT" sz="2200" dirty="0">
                <a:solidFill>
                  <a:schemeClr val="bg1"/>
                </a:solidFill>
              </a:rPr>
              <a:t> room a </a:t>
            </a:r>
            <a:r>
              <a:rPr lang="it-IT" sz="2200" dirty="0" err="1">
                <a:solidFill>
                  <a:schemeClr val="bg1"/>
                </a:solidFill>
              </a:rPr>
              <a:t>fortnight</a:t>
            </a:r>
            <a:r>
              <a:rPr lang="it-IT" sz="2200" dirty="0">
                <a:solidFill>
                  <a:schemeClr val="bg1"/>
                </a:solidFill>
              </a:rPr>
              <a:t> ago, and the first </a:t>
            </a:r>
            <a:r>
              <a:rPr lang="it-IT" sz="2200" dirty="0" err="1">
                <a:solidFill>
                  <a:schemeClr val="bg1"/>
                </a:solidFill>
              </a:rPr>
              <a:t>experimental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measurements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were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carried</a:t>
            </a:r>
            <a:r>
              <a:rPr lang="it-IT" sz="2200" dirty="0">
                <a:solidFill>
                  <a:schemeClr val="bg1"/>
                </a:solidFill>
              </a:rPr>
              <a:t> out.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69D93ED9-5090-CCDE-3EDC-C9A59D6E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56108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271A384-ADCA-4BDB-C2A4-A7D9D930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640" y="6356350"/>
            <a:ext cx="391160" cy="365125"/>
          </a:xfrm>
        </p:spPr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11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7839ECD3-F871-F2AE-F055-BB8B596FDC5C}"/>
              </a:ext>
            </a:extLst>
          </p:cNvPr>
          <p:cNvSpPr/>
          <p:nvPr/>
        </p:nvSpPr>
        <p:spPr>
          <a:xfrm>
            <a:off x="6761244" y="4948570"/>
            <a:ext cx="159488" cy="93566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4 10">
            <a:extLst>
              <a:ext uri="{FF2B5EF4-FFF2-40B4-BE49-F238E27FC236}">
                <a16:creationId xmlns:a16="http://schemas.microsoft.com/office/drawing/2014/main" id="{0CE2B800-07C8-2623-9FE7-EC567D553328}"/>
              </a:ext>
            </a:extLst>
          </p:cNvPr>
          <p:cNvCxnSpPr>
            <a:cxnSpLocks/>
          </p:cNvCxnSpPr>
          <p:nvPr/>
        </p:nvCxnSpPr>
        <p:spPr>
          <a:xfrm flipV="1">
            <a:off x="6920971" y="3276638"/>
            <a:ext cx="288000" cy="21420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8">
            <a:extLst>
              <a:ext uri="{FF2B5EF4-FFF2-40B4-BE49-F238E27FC236}">
                <a16:creationId xmlns:a16="http://schemas.microsoft.com/office/drawing/2014/main" id="{4704F99F-2D5E-3806-391B-A0746F381728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9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6A1A83-6553-A386-1F49-2CB934A7D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349188C-F12E-2185-E334-28B9E60BDE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349188C-F12E-2185-E334-28B9E60BD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3">
            <a:extLst>
              <a:ext uri="{FF2B5EF4-FFF2-40B4-BE49-F238E27FC236}">
                <a16:creationId xmlns:a16="http://schemas.microsoft.com/office/drawing/2014/main" id="{B71F5772-41EB-53C7-9B28-6896379B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2"/>
            <a:ext cx="10515600" cy="2852737"/>
          </a:xfrm>
        </p:spPr>
        <p:txBody>
          <a:bodyPr anchor="ctr"/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4793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0E327-7790-D546-B45B-143F8F243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2A75F87-28D7-56C4-2613-BC91A73C05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2A75F87-28D7-56C4-2613-BC91A73C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96AD9A22-814B-2284-834E-4D809D3C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Heavy Ion Model</a:t>
            </a:r>
          </a:p>
        </p:txBody>
      </p:sp>
      <p:pic>
        <p:nvPicPr>
          <p:cNvPr id="4" name="Picture 7" descr="A diagram of a heavy ion&#10;&#10;Description automatically generated with low confidence">
            <a:extLst>
              <a:ext uri="{FF2B5EF4-FFF2-40B4-BE49-F238E27FC236}">
                <a16:creationId xmlns:a16="http://schemas.microsoft.com/office/drawing/2014/main" id="{D451F33B-5A41-52CD-D7F7-F0A7501E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4" y="1933241"/>
            <a:ext cx="5154437" cy="2624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98CF5DF-EC44-F70D-C857-5220EAE4B7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47966" y="1389414"/>
                <a:ext cx="5347996" cy="371197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§"/>
                </a:pPr>
                <a:r>
                  <a:rPr lang="en-GB" sz="1400" dirty="0">
                    <a:solidFill>
                      <a:schemeClr val="bg1"/>
                    </a:solidFill>
                  </a:rPr>
                  <a:t>A </a:t>
                </a:r>
                <a:r>
                  <a:rPr lang="en-GB" sz="1600" b="1" u="sng" dirty="0">
                    <a:solidFill>
                      <a:schemeClr val="bg1"/>
                    </a:solidFill>
                  </a:rPr>
                  <a:t>MIP</a:t>
                </a:r>
                <a:r>
                  <a:rPr lang="en-GB" sz="1400" dirty="0">
                    <a:solidFill>
                      <a:schemeClr val="bg1"/>
                    </a:solidFill>
                  </a:rPr>
                  <a:t> can be modelled through the Heavy Ion Model, whose generation rate is given by the following expression:</a:t>
                </a:r>
              </a:p>
              <a:p>
                <a:pPr marL="53035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𝑳𝑬𝑻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d>
                                  <m:dPr>
                                    <m:ctrl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𝒊𝒇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𝒊𝒇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400" b="1" dirty="0">
                  <a:solidFill>
                    <a:schemeClr val="bg1"/>
                  </a:solidFill>
                </a:endParaRP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it-IT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is a function describing the temporal variation of the generation rate;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bg1"/>
                    </a:solidFill>
                  </a:rPr>
                  <a:t>In particular, it’s a Gaussian function whose mean value represents the moment of the heavy ion penetration.</a:t>
                </a: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chemeClr val="bg1"/>
                    </a:solidFill>
                  </a:rPr>
                  <a:t> is a function describing the spatial variation of the generation rate;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bg1"/>
                    </a:solidFill>
                  </a:rPr>
                  <a:t>It too is a Gaussian and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chemeClr val="bg1"/>
                    </a:solidFill>
                  </a:rPr>
                  <a:t> represents its standard deviation.</a:t>
                </a: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𝑳𝑬𝑻</m:t>
                        </m:r>
                      </m:sub>
                    </m:sSub>
                    <m:r>
                      <a:rPr lang="it-IT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it-IT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represents the linear energy transfer generation density, expressed in e/h pairs per cm</a:t>
                </a:r>
                <a:r>
                  <a:rPr lang="en-GB" sz="1400" baseline="30000" dirty="0">
                    <a:solidFill>
                      <a:schemeClr val="bg1"/>
                    </a:solidFill>
                  </a:rPr>
                  <a:t>3 </a:t>
                </a:r>
                <a:r>
                  <a:rPr lang="en-GB" sz="1400" dirty="0">
                    <a:solidFill>
                      <a:schemeClr val="bg1"/>
                    </a:solidFill>
                  </a:rPr>
                  <a:t>by default .</a:t>
                </a:r>
              </a:p>
              <a:p>
                <a:pPr>
                  <a:buFont typeface="Wingdings" pitchFamily="2" charset="2"/>
                  <a:buChar char="§"/>
                </a:pPr>
                <a:endParaRPr lang="en-GB" sz="1400" dirty="0">
                  <a:solidFill>
                    <a:schemeClr val="bg1"/>
                  </a:solidFill>
                </a:endParaRPr>
              </a:p>
              <a:p>
                <a:pPr>
                  <a:buFont typeface="Wingdings" pitchFamily="2" charset="2"/>
                  <a:buChar char="§"/>
                </a:pPr>
                <a:endParaRPr lang="en-GB" sz="1400" dirty="0">
                  <a:solidFill>
                    <a:schemeClr val="bg1"/>
                  </a:solidFill>
                </a:endParaRPr>
              </a:p>
              <a:p>
                <a:pPr>
                  <a:buFont typeface="Wingdings" pitchFamily="2" charset="2"/>
                  <a:buChar char="§"/>
                </a:pP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98CF5DF-EC44-F70D-C857-5220EAE4B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966" y="1389414"/>
                <a:ext cx="5347996" cy="3711976"/>
              </a:xfrm>
              <a:prstGeom prst="rect">
                <a:avLst/>
              </a:prstGeom>
              <a:blipFill>
                <a:blip r:embed="rId5"/>
                <a:stretch>
                  <a:fillRect l="-237" t="-16382" r="-7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13F8D5-1A74-7AC0-8BC5-2A3E41EF8D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404" y="5101391"/>
                <a:ext cx="10550558" cy="135199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b="1" dirty="0">
                    <a:solidFill>
                      <a:schemeClr val="bg1"/>
                    </a:solidFill>
                  </a:rPr>
                  <a:t>How many e/h pairs are generated by the MIP for each µm crossed?</a:t>
                </a: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𝐿𝑜𝑠𝑠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𝑒𝑉</m:t>
                            </m:r>
                            <m: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/µ</m:t>
                            </m:r>
                            <m:r>
                              <a:rPr lang="it-IT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num>
                      <m:den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3.68 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𝑒𝑉</m:t>
                        </m:r>
                      </m:den>
                    </m:f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𝐸𝑛𝑒𝑟𝑔𝑦</m:t>
                    </m:r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𝐿𝑜𝑠𝑠</m:t>
                    </m:r>
                    <m:d>
                      <m:dPr>
                        <m:begChr m:val="["/>
                        <m:endChr m:val="]"/>
                        <m:ctrlPr>
                          <a:rPr lang="it-IT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it-IT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𝑘𝑒𝑉</m:t>
                            </m:r>
                          </m:num>
                          <m:den>
                            <m:r>
                              <a:rPr lang="it-IT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µ</m:t>
                            </m:r>
                            <m:r>
                              <a:rPr lang="it-IT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=0.027</m:t>
                    </m:r>
                    <m:func>
                      <m:funcPr>
                        <m:ctrlPr>
                          <a:rPr lang="it-IT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𝑑𝑒𝑝𝑡h</m:t>
                            </m:r>
                          </m:e>
                        </m:d>
                      </m:e>
                    </m:func>
                    <m:r>
                      <a:rPr lang="it-IT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+0.126</m:t>
                    </m:r>
                  </m:oMath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13F8D5-1A74-7AC0-8BC5-2A3E41EF8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04" y="5101391"/>
                <a:ext cx="10550558" cy="1351996"/>
              </a:xfrm>
              <a:prstGeom prst="rect">
                <a:avLst/>
              </a:prstGeom>
              <a:blipFill>
                <a:blip r:embed="rId6"/>
                <a:stretch>
                  <a:fillRect l="-361" t="-1852" b="-240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BA6165F-4286-7C11-555F-5C9D4B08B6C6}"/>
              </a:ext>
            </a:extLst>
          </p:cNvPr>
          <p:cNvSpPr txBox="1"/>
          <p:nvPr/>
        </p:nvSpPr>
        <p:spPr>
          <a:xfrm>
            <a:off x="5372714" y="5931367"/>
            <a:ext cx="415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S. </a:t>
            </a:r>
            <a:r>
              <a:rPr lang="en-GB" sz="1000" dirty="0" err="1">
                <a:solidFill>
                  <a:schemeClr val="bg1">
                    <a:lumMod val="85000"/>
                  </a:schemeClr>
                </a:solidFill>
              </a:rPr>
              <a:t>Meroli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 et al., </a:t>
            </a:r>
            <a:r>
              <a:rPr lang="en-GB" sz="1000" i="1" dirty="0">
                <a:solidFill>
                  <a:schemeClr val="bg1">
                    <a:lumMod val="85000"/>
                  </a:schemeClr>
                </a:solidFill>
              </a:rPr>
              <a:t>Energy loss measurement for charged particles in very thin silicon layers, </a:t>
            </a:r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Journal of Instrumentation, vol. 06, P06013, Jun. 2011</a:t>
            </a:r>
          </a:p>
        </p:txBody>
      </p:sp>
    </p:spTree>
    <p:extLst>
      <p:ext uri="{BB962C8B-B14F-4D97-AF65-F5344CB8AC3E}">
        <p14:creationId xmlns:p14="http://schemas.microsoft.com/office/powerpoint/2010/main" val="17575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DA38B-7C63-2A07-1BB4-87BE5D96B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637E92D-F7B7-881B-0076-FE7299BBE6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637E92D-F7B7-881B-0076-FE7299BBE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0AB50DFF-A89B-82A9-5A12-FE30B1A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Charge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imbalance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algorithm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F4C88AF-28CF-74C6-8B85-85A4A42E46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4326" y="1835190"/>
            <a:ext cx="4344157" cy="43332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1841FF-D4D1-4D80-51B5-D6A92A01D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941" y="1435894"/>
            <a:ext cx="5486400" cy="513080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C0B19B6-B164-769A-9BBA-AB78BC478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145" y="142408"/>
            <a:ext cx="215590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08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A3495-6753-77BE-FC97-95E0E8E6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B5D9D5D-1364-495C-D791-A32955D8FB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B5D9D5D-1364-495C-D791-A32955D8F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7EC639BA-014D-424F-2B65-34AAF219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Crosses of </a:t>
            </a:r>
            <a:r>
              <a:rPr lang="it-IT" dirty="0" err="1">
                <a:solidFill>
                  <a:schemeClr val="bg1"/>
                </a:solidFill>
              </a:rPr>
              <a:t>various</a:t>
            </a:r>
            <a:r>
              <a:rPr lang="it-IT" dirty="0">
                <a:solidFill>
                  <a:schemeClr val="bg1"/>
                </a:solidFill>
              </a:rPr>
              <a:t> sizes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EBACBB3-2BB7-D38F-7C1C-CAB5F5FEE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367" y="1825625"/>
            <a:ext cx="7135266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EBAFC-C082-FAC5-01A2-5C05538B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12BEED0-233F-9348-0E5F-F680009A8B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D12BEED0-233F-9348-0E5F-F680009A8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BC9AFFB1-DDC7-4FA4-9ED1-8117FD45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Crosses  </a:t>
            </a:r>
            <a:r>
              <a:rPr lang="it-IT" dirty="0">
                <a:solidFill>
                  <a:srgbClr val="41464D"/>
                </a:solidFill>
                <a:effectLst/>
                <a:latin typeface="Apple Color Emoji" pitchFamily="2" charset="0"/>
              </a:rPr>
              <a:t>🤼‍♂️</a:t>
            </a:r>
            <a:r>
              <a:rPr lang="it-IT" dirty="0">
                <a:solidFill>
                  <a:schemeClr val="bg1"/>
                </a:solidFill>
              </a:rPr>
              <a:t>   </a:t>
            </a:r>
            <a:r>
              <a:rPr lang="it-IT" dirty="0" err="1">
                <a:solidFill>
                  <a:schemeClr val="bg1"/>
                </a:solidFill>
              </a:rPr>
              <a:t>bars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B9AEB9-383D-CF86-E781-5CCB3E017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22" y="1825625"/>
            <a:ext cx="8372556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D1BF9-CF53-A16F-7154-E7E1D861E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2298BF6-B368-3BD4-AB1F-9C422D13C5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2298BF6-B368-3BD4-AB1F-9C422D13C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96D42EAC-0701-53C2-5CD2-D41C8C76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Resistive strips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0C6D19C-5D1F-FDD2-D363-9ECCAB857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0102" y="1825625"/>
            <a:ext cx="7091796" cy="43513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66DE605-269D-1F8C-EC2A-E921732E99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796"/>
          <a:stretch/>
        </p:blipFill>
        <p:spPr>
          <a:xfrm>
            <a:off x="9746949" y="2573886"/>
            <a:ext cx="2340000" cy="28548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67AB1B-38E2-7FAE-50D4-7C42BDBDBB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827"/>
          <a:stretch/>
        </p:blipFill>
        <p:spPr>
          <a:xfrm>
            <a:off x="105051" y="2573886"/>
            <a:ext cx="2340000" cy="28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3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3BC26-DE93-0656-8A6E-934270C5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C8CDE03E-4295-A3A2-AD8D-FB24ED2054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C8CDE03E-4295-A3A2-AD8D-FB24ED205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A37FBFDA-ADE6-F6E9-8F99-EFF6F4C9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Silicon </a:t>
            </a:r>
            <a:r>
              <a:rPr lang="it-IT" dirty="0" err="1">
                <a:solidFill>
                  <a:schemeClr val="bg1"/>
                </a:solidFill>
              </a:rPr>
              <a:t>oxide</a:t>
            </a:r>
            <a:r>
              <a:rPr lang="it-IT" dirty="0">
                <a:solidFill>
                  <a:schemeClr val="bg1"/>
                </a:solidFill>
              </a:rPr>
              <a:t> trenches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DEDDC24-432B-D3B1-F21C-766430779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550102" y="1825625"/>
            <a:ext cx="7091796" cy="43513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E0B3AB-2C33-6342-6BE0-5B3F65F756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" r="36"/>
          <a:stretch/>
        </p:blipFill>
        <p:spPr>
          <a:xfrm>
            <a:off x="9746949" y="2573886"/>
            <a:ext cx="2340000" cy="28548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4C1F33-F806-E457-A171-7BD0CECF97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7" r="217"/>
          <a:stretch/>
        </p:blipFill>
        <p:spPr>
          <a:xfrm>
            <a:off x="105051" y="2573886"/>
            <a:ext cx="2340000" cy="28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Elbow Connector 1195">
            <a:extLst>
              <a:ext uri="{FF2B5EF4-FFF2-40B4-BE49-F238E27FC236}">
                <a16:creationId xmlns:a16="http://schemas.microsoft.com/office/drawing/2014/main" id="{9DA76D9F-5A9D-1C6D-2AAC-D1CA2E0EA65A}"/>
              </a:ext>
            </a:extLst>
          </p:cNvPr>
          <p:cNvCxnSpPr>
            <a:cxnSpLocks/>
          </p:cNvCxnSpPr>
          <p:nvPr/>
        </p:nvCxnSpPr>
        <p:spPr>
          <a:xfrm rot="5400000">
            <a:off x="1794055" y="5020779"/>
            <a:ext cx="636818" cy="167998"/>
          </a:xfrm>
          <a:prstGeom prst="bentConnector3">
            <a:avLst>
              <a:gd name="adj1" fmla="val 58187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F20A6E37-A296-9573-B6B6-65EB98746057}"/>
              </a:ext>
            </a:extLst>
          </p:cNvPr>
          <p:cNvSpPr/>
          <p:nvPr/>
        </p:nvSpPr>
        <p:spPr>
          <a:xfrm>
            <a:off x="804465" y="3046180"/>
            <a:ext cx="2448000" cy="1224000"/>
          </a:xfrm>
          <a:prstGeom prst="roundRect">
            <a:avLst>
              <a:gd name="adj" fmla="val 9795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182">
            <a:extLst>
              <a:ext uri="{FF2B5EF4-FFF2-40B4-BE49-F238E27FC236}">
                <a16:creationId xmlns:a16="http://schemas.microsoft.com/office/drawing/2014/main" id="{88D4444B-13F8-40F0-B552-258020BFC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08" b="21138"/>
          <a:stretch/>
        </p:blipFill>
        <p:spPr>
          <a:xfrm>
            <a:off x="838199" y="3075998"/>
            <a:ext cx="2398144" cy="119073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3D1056B-5F4C-A486-EAEE-EDA892D0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An </a:t>
            </a:r>
            <a:r>
              <a:rPr lang="it-IT" dirty="0" err="1">
                <a:solidFill>
                  <a:schemeClr val="bg1"/>
                </a:solidFill>
              </a:rPr>
              <a:t>impossible</a:t>
            </a:r>
            <a:r>
              <a:rPr lang="it-IT" dirty="0">
                <a:solidFill>
                  <a:schemeClr val="bg1"/>
                </a:solidFill>
              </a:rPr>
              <a:t> challenge?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5497568-4AB9-8E97-E097-BF622D1C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7724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3CAD095-7BF2-6AED-2F52-BDEC42EA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1</a:t>
            </a:fld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35">
                <a:extLst>
                  <a:ext uri="{FF2B5EF4-FFF2-40B4-BE49-F238E27FC236}">
                    <a16:creationId xmlns:a16="http://schemas.microsoft.com/office/drawing/2014/main" id="{97D2EFA2-DDA0-EFF9-9651-DAAAF3C1490B}"/>
                  </a:ext>
                </a:extLst>
              </p:cNvPr>
              <p:cNvSpPr/>
              <p:nvPr/>
            </p:nvSpPr>
            <p:spPr>
              <a:xfrm>
                <a:off x="838200" y="1825625"/>
                <a:ext cx="2398144" cy="681486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Spatial resolution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 µ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Rounded Rectangle 35">
                <a:extLst>
                  <a:ext uri="{FF2B5EF4-FFF2-40B4-BE49-F238E27FC236}">
                    <a16:creationId xmlns:a16="http://schemas.microsoft.com/office/drawing/2014/main" id="{97D2EFA2-DDA0-EFF9-9651-DAAAF3C149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2398144" cy="681486"/>
              </a:xfrm>
              <a:prstGeom prst="roundRect">
                <a:avLst/>
              </a:prstGeom>
              <a:blipFill>
                <a:blip r:embed="rId4"/>
                <a:stretch>
                  <a:fillRect b="-350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8E142EB1-96E4-29B5-A3E9-7DD10D7EA93F}"/>
                  </a:ext>
                </a:extLst>
              </p:cNvPr>
              <p:cNvSpPr/>
              <p:nvPr/>
            </p:nvSpPr>
            <p:spPr>
              <a:xfrm>
                <a:off x="8955656" y="1825625"/>
                <a:ext cx="2398144" cy="681486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Temporal resolution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10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8E142EB1-96E4-29B5-A3E9-7DD10D7EA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656" y="1825625"/>
                <a:ext cx="2398144" cy="681486"/>
              </a:xfrm>
              <a:prstGeom prst="roundRect">
                <a:avLst/>
              </a:prstGeom>
              <a:blipFill>
                <a:blip r:embed="rId5"/>
                <a:stretch>
                  <a:fillRect b="-350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188">
            <a:extLst>
              <a:ext uri="{FF2B5EF4-FFF2-40B4-BE49-F238E27FC236}">
                <a16:creationId xmlns:a16="http://schemas.microsoft.com/office/drawing/2014/main" id="{01F1AD1C-27F0-59C3-5DCB-3F392DD6331C}"/>
              </a:ext>
            </a:extLst>
          </p:cNvPr>
          <p:cNvSpPr/>
          <p:nvPr/>
        </p:nvSpPr>
        <p:spPr>
          <a:xfrm>
            <a:off x="838200" y="5495477"/>
            <a:ext cx="2398144" cy="6814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Very low </a:t>
            </a:r>
            <a:r>
              <a:rPr lang="it-IT" dirty="0" err="1"/>
              <a:t>material</a:t>
            </a:r>
            <a:r>
              <a:rPr lang="it-IT" dirty="0"/>
              <a:t> budget</a:t>
            </a:r>
            <a:endParaRPr lang="en-GB" dirty="0"/>
          </a:p>
        </p:txBody>
      </p:sp>
      <p:sp>
        <p:nvSpPr>
          <p:cNvPr id="16" name="Rounded Rectangle 1189">
            <a:extLst>
              <a:ext uri="{FF2B5EF4-FFF2-40B4-BE49-F238E27FC236}">
                <a16:creationId xmlns:a16="http://schemas.microsoft.com/office/drawing/2014/main" id="{E39A0A13-D5D8-A1C4-D2A6-C60EFF614948}"/>
              </a:ext>
            </a:extLst>
          </p:cNvPr>
          <p:cNvSpPr/>
          <p:nvPr/>
        </p:nvSpPr>
        <p:spPr>
          <a:xfrm>
            <a:off x="8955656" y="5495477"/>
            <a:ext cx="2398144" cy="6814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Very</a:t>
            </a:r>
            <a:r>
              <a:rPr lang="it-IT" dirty="0"/>
              <a:t> low power </a:t>
            </a:r>
            <a:r>
              <a:rPr lang="it-IT" dirty="0" err="1"/>
              <a:t>consumption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AE50CE-656D-AF40-6A17-DD80C885B4B2}"/>
              </a:ext>
            </a:extLst>
          </p:cNvPr>
          <p:cNvSpPr txBox="1">
            <a:spLocks/>
          </p:cNvSpPr>
          <p:nvPr/>
        </p:nvSpPr>
        <p:spPr>
          <a:xfrm>
            <a:off x="9140329" y="3665177"/>
            <a:ext cx="2028798" cy="60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GB" sz="1800" dirty="0">
                <a:solidFill>
                  <a:schemeClr val="bg1"/>
                </a:solidFill>
              </a:rPr>
              <a:t>Each pixel requires a lot of power</a:t>
            </a:r>
            <a:endParaRPr lang="en-GB" sz="1800" baseline="30000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89EFC5-366F-D936-F5BB-17453D248845}"/>
              </a:ext>
            </a:extLst>
          </p:cNvPr>
          <p:cNvSpPr txBox="1">
            <a:spLocks/>
          </p:cNvSpPr>
          <p:nvPr/>
        </p:nvSpPr>
        <p:spPr>
          <a:xfrm>
            <a:off x="5212314" y="4584539"/>
            <a:ext cx="1733633" cy="40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GB" sz="1800" dirty="0">
                <a:solidFill>
                  <a:schemeClr val="bg1"/>
                </a:solidFill>
              </a:rPr>
              <a:t>Plenty of power</a:t>
            </a:r>
            <a:endParaRPr lang="en-GB" sz="1800" baseline="30000" dirty="0">
              <a:solidFill>
                <a:schemeClr val="bg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A4F3E5-3C09-2B1B-2B25-A50965F97A4B}"/>
              </a:ext>
            </a:extLst>
          </p:cNvPr>
          <p:cNvSpPr txBox="1">
            <a:spLocks/>
          </p:cNvSpPr>
          <p:nvPr/>
        </p:nvSpPr>
        <p:spPr>
          <a:xfrm>
            <a:off x="2759075" y="4516461"/>
            <a:ext cx="1027115" cy="540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GB" sz="1200" dirty="0">
                <a:solidFill>
                  <a:schemeClr val="bg1"/>
                </a:solidFill>
              </a:rPr>
              <a:t>Bulky cooling infrastructure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B5485E-DEAF-E07C-41C5-36B4810EFCD4}"/>
              </a:ext>
            </a:extLst>
          </p:cNvPr>
          <p:cNvSpPr txBox="1">
            <a:spLocks/>
          </p:cNvSpPr>
          <p:nvPr/>
        </p:nvSpPr>
        <p:spPr>
          <a:xfrm>
            <a:off x="29992" y="4516461"/>
            <a:ext cx="1547983" cy="540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GB" sz="1200" dirty="0">
                <a:solidFill>
                  <a:schemeClr val="bg1"/>
                </a:solidFill>
              </a:rPr>
              <a:t>The signal in thin sensors is very small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sp>
        <p:nvSpPr>
          <p:cNvPr id="22" name="Right Brace 1185">
            <a:extLst>
              <a:ext uri="{FF2B5EF4-FFF2-40B4-BE49-F238E27FC236}">
                <a16:creationId xmlns:a16="http://schemas.microsoft.com/office/drawing/2014/main" id="{FE7CCA09-3BA0-2D00-2E1D-FD8B8ED9303E}"/>
              </a:ext>
            </a:extLst>
          </p:cNvPr>
          <p:cNvSpPr/>
          <p:nvPr/>
        </p:nvSpPr>
        <p:spPr>
          <a:xfrm rot="5400000">
            <a:off x="5876824" y="-892437"/>
            <a:ext cx="404615" cy="1054933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6">
            <a:extLst>
              <a:ext uri="{FF2B5EF4-FFF2-40B4-BE49-F238E27FC236}">
                <a16:creationId xmlns:a16="http://schemas.microsoft.com/office/drawing/2014/main" id="{912440DC-FD5C-D968-0F71-343DE4E158D0}"/>
              </a:ext>
            </a:extLst>
          </p:cNvPr>
          <p:cNvSpPr/>
          <p:nvPr/>
        </p:nvSpPr>
        <p:spPr>
          <a:xfrm>
            <a:off x="1893271" y="2611554"/>
            <a:ext cx="288000" cy="360000"/>
          </a:xfrm>
          <a:prstGeom prst="downArrow">
            <a:avLst>
              <a:gd name="adj1" fmla="val 50000"/>
              <a:gd name="adj2" fmla="val 6377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6">
            <a:extLst>
              <a:ext uri="{FF2B5EF4-FFF2-40B4-BE49-F238E27FC236}">
                <a16:creationId xmlns:a16="http://schemas.microsoft.com/office/drawing/2014/main" id="{61FBAE47-5C9F-868A-17E3-D7C364BF1F37}"/>
              </a:ext>
            </a:extLst>
          </p:cNvPr>
          <p:cNvSpPr/>
          <p:nvPr/>
        </p:nvSpPr>
        <p:spPr>
          <a:xfrm>
            <a:off x="10010728" y="2606945"/>
            <a:ext cx="288000" cy="1058232"/>
          </a:xfrm>
          <a:prstGeom prst="downArrow">
            <a:avLst>
              <a:gd name="adj1" fmla="val 50000"/>
              <a:gd name="adj2" fmla="val 6377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3DB5599-2213-BF38-F384-CA59950FE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83DB5599-2213-BF38-F384-CA59950FE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Elbow Connector 1195">
            <a:extLst>
              <a:ext uri="{FF2B5EF4-FFF2-40B4-BE49-F238E27FC236}">
                <a16:creationId xmlns:a16="http://schemas.microsoft.com/office/drawing/2014/main" id="{3C5AB3B0-1DE0-4A60-EBF7-74957459803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945947" y="4786847"/>
            <a:ext cx="3208781" cy="639057"/>
          </a:xfrm>
          <a:prstGeom prst="bentConnector3">
            <a:avLst>
              <a:gd name="adj1" fmla="val 99869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201">
            <a:extLst>
              <a:ext uri="{FF2B5EF4-FFF2-40B4-BE49-F238E27FC236}">
                <a16:creationId xmlns:a16="http://schemas.microsoft.com/office/drawing/2014/main" id="{81ABB483-4B37-3EB2-319B-4E8D6FB95FD5}"/>
              </a:ext>
            </a:extLst>
          </p:cNvPr>
          <p:cNvCxnSpPr>
            <a:cxnSpLocks/>
            <a:stCxn id="19" idx="1"/>
            <a:endCxn id="20" idx="3"/>
          </p:cNvCxnSpPr>
          <p:nvPr/>
        </p:nvCxnSpPr>
        <p:spPr>
          <a:xfrm flipH="1">
            <a:off x="3786190" y="4786847"/>
            <a:ext cx="1426124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6CDE5CC0-5700-03D5-CD13-B2FDB5AF9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118" y="4516369"/>
            <a:ext cx="657309" cy="540000"/>
          </a:xfrm>
          <a:prstGeom prst="rect">
            <a:avLst/>
          </a:prstGeom>
        </p:spPr>
      </p:pic>
      <p:cxnSp>
        <p:nvCxnSpPr>
          <p:cNvPr id="36" name="Straight Connector 1210">
            <a:extLst>
              <a:ext uri="{FF2B5EF4-FFF2-40B4-BE49-F238E27FC236}">
                <a16:creationId xmlns:a16="http://schemas.microsoft.com/office/drawing/2014/main" id="{3C26D005-2820-47E9-F9DC-E6B71AC20B3B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1577975" y="4786847"/>
            <a:ext cx="118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>
            <a:extLst>
              <a:ext uri="{FF2B5EF4-FFF2-40B4-BE49-F238E27FC236}">
                <a16:creationId xmlns:a16="http://schemas.microsoft.com/office/drawing/2014/main" id="{5F1AB23E-46D9-71C6-0CBB-40C6ECD03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809" y="4516369"/>
            <a:ext cx="657309" cy="540000"/>
          </a:xfrm>
          <a:prstGeom prst="rect">
            <a:avLst/>
          </a:prstGeom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EB433B8C-B14B-79D3-DEE7-017E239D8204}"/>
              </a:ext>
            </a:extLst>
          </p:cNvPr>
          <p:cNvSpPr txBox="1">
            <a:spLocks/>
          </p:cNvSpPr>
          <p:nvPr/>
        </p:nvSpPr>
        <p:spPr>
          <a:xfrm>
            <a:off x="4576551" y="2065824"/>
            <a:ext cx="3038895" cy="196835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GB" sz="28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Is there a way to fulfil the four specifications </a:t>
            </a:r>
            <a:r>
              <a:rPr lang="en-GB" sz="2800" b="1" u="sng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simultaneously</a:t>
            </a:r>
            <a:r>
              <a:rPr lang="en-GB" sz="2800" b="1" dirty="0">
                <a:solidFill>
                  <a:schemeClr val="bg1"/>
                </a:solidFill>
                <a:effectLst>
                  <a:glow rad="101600">
                    <a:srgbClr val="014898">
                      <a:alpha val="60000"/>
                    </a:srgbClr>
                  </a:glow>
                </a:effectLst>
              </a:rPr>
              <a:t>?</a:t>
            </a:r>
            <a:endParaRPr lang="en-GB" sz="2800" b="1" baseline="30000" dirty="0">
              <a:solidFill>
                <a:schemeClr val="bg1"/>
              </a:solidFill>
              <a:effectLst>
                <a:glow rad="101600">
                  <a:srgbClr val="014898">
                    <a:alpha val="60000"/>
                  </a:srgbClr>
                </a:glow>
              </a:effectLst>
            </a:endParaRPr>
          </a:p>
        </p:txBody>
      </p:sp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856BD3C9-AA98-D1B2-0DA2-EDCB121966EA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5" grpId="0" animBg="1"/>
      <p:bldP spid="26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E5DA3A-7048-18F2-0161-394C30D5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D342BAD-AEF6-A12D-C04D-3841352ACD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ED342BAD-AEF6-A12D-C04D-3841352AC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CDE21EB9-E8F9-E69D-C9CB-51091CAF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Different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arrangements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schermata, Policromia, design&#10;&#10;Descrizione generata automaticamente">
            <a:extLst>
              <a:ext uri="{FF2B5EF4-FFF2-40B4-BE49-F238E27FC236}">
                <a16:creationId xmlns:a16="http://schemas.microsoft.com/office/drawing/2014/main" id="{81BFCEE8-0034-7EC9-512C-F66762CDD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6" t="2136" r="16296" b="2441"/>
          <a:stretch/>
        </p:blipFill>
        <p:spPr>
          <a:xfrm>
            <a:off x="5901352" y="1825625"/>
            <a:ext cx="5017659" cy="4352400"/>
          </a:xfrm>
          <a:prstGeom prst="rect">
            <a:avLst/>
          </a:prstGeom>
        </p:spPr>
      </p:pic>
      <p:pic>
        <p:nvPicPr>
          <p:cNvPr id="5" name="Immagine 4" descr="Immagine che contiene schermata, Policromia, Rettangolo, Elementi grafici&#10;&#10;Descrizione generata automaticamente">
            <a:extLst>
              <a:ext uri="{FF2B5EF4-FFF2-40B4-BE49-F238E27FC236}">
                <a16:creationId xmlns:a16="http://schemas.microsoft.com/office/drawing/2014/main" id="{8FCF6A14-AF96-0D5F-A921-A7F396A89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22" t="2424" r="22439" b="2313"/>
          <a:stretch/>
        </p:blipFill>
        <p:spPr>
          <a:xfrm>
            <a:off x="1272989" y="1825625"/>
            <a:ext cx="4360677" cy="4352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10E6A-A9E1-B776-F144-5EC38D563096}"/>
              </a:ext>
            </a:extLst>
          </p:cNvPr>
          <p:cNvSpPr txBox="1">
            <a:spLocks/>
          </p:cNvSpPr>
          <p:nvPr/>
        </p:nvSpPr>
        <p:spPr>
          <a:xfrm rot="16200000">
            <a:off x="-1120075" y="3783898"/>
            <a:ext cx="4351339" cy="434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squares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BA7BD9-E756-1FA8-A21B-1435CA2C86A1}"/>
              </a:ext>
            </a:extLst>
          </p:cNvPr>
          <p:cNvSpPr txBox="1">
            <a:spLocks/>
          </p:cNvSpPr>
          <p:nvPr/>
        </p:nvSpPr>
        <p:spPr>
          <a:xfrm rot="5400000">
            <a:off x="8960737" y="3782838"/>
            <a:ext cx="4351338" cy="434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hexagons</a:t>
            </a:r>
          </a:p>
        </p:txBody>
      </p:sp>
    </p:spTree>
    <p:extLst>
      <p:ext uri="{BB962C8B-B14F-4D97-AF65-F5344CB8AC3E}">
        <p14:creationId xmlns:p14="http://schemas.microsoft.com/office/powerpoint/2010/main" val="1233132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2CD9F-C719-9E65-0CCB-A3EC5FFD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07ED175A-CCFB-DEC1-9CDD-0B10870B23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07ED175A-CCFB-DEC1-9CDD-0B10870B2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8641070F-C924-0E74-AE5B-A8891C85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Different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arrangements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61131E-B1E2-9AAB-38D3-25A3448BF21F}"/>
              </a:ext>
            </a:extLst>
          </p:cNvPr>
          <p:cNvSpPr txBox="1">
            <a:spLocks/>
          </p:cNvSpPr>
          <p:nvPr/>
        </p:nvSpPr>
        <p:spPr>
          <a:xfrm rot="16200000">
            <a:off x="-812830" y="3476652"/>
            <a:ext cx="4351339" cy="1049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squares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9A5916-A75E-F38C-BC37-F7B29FF4EC34}"/>
              </a:ext>
            </a:extLst>
          </p:cNvPr>
          <p:cNvSpPr txBox="1">
            <a:spLocks/>
          </p:cNvSpPr>
          <p:nvPr/>
        </p:nvSpPr>
        <p:spPr>
          <a:xfrm rot="5400000">
            <a:off x="8349955" y="3475591"/>
            <a:ext cx="4351338" cy="1049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hexagons</a:t>
            </a:r>
          </a:p>
        </p:txBody>
      </p:sp>
      <p:pic>
        <p:nvPicPr>
          <p:cNvPr id="3" name="Immagine 2" descr="Immagine che contiene Policromia, modello, schermata&#10;&#10;Descrizione generata automaticamente">
            <a:extLst>
              <a:ext uri="{FF2B5EF4-FFF2-40B4-BE49-F238E27FC236}">
                <a16:creationId xmlns:a16="http://schemas.microsoft.com/office/drawing/2014/main" id="{CCC63C90-9DC1-E32F-C527-13BAE55C0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78" y="1835816"/>
            <a:ext cx="3131698" cy="2885149"/>
          </a:xfrm>
          <a:prstGeom prst="rect">
            <a:avLst/>
          </a:prstGeom>
        </p:spPr>
      </p:pic>
      <p:pic>
        <p:nvPicPr>
          <p:cNvPr id="8" name="Immagine 7" descr="Immagine che contiene Policromia, schermata, modello&#10;&#10;Descrizione generata automaticamente">
            <a:extLst>
              <a:ext uri="{FF2B5EF4-FFF2-40B4-BE49-F238E27FC236}">
                <a16:creationId xmlns:a16="http://schemas.microsoft.com/office/drawing/2014/main" id="{14B31F01-781E-DC73-EDEE-384B0BD2D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379" y="1834692"/>
            <a:ext cx="3181604" cy="28851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79A7EA-72CD-5C7E-DA27-A19BACA0C544}"/>
              </a:ext>
            </a:extLst>
          </p:cNvPr>
          <p:cNvSpPr txBox="1">
            <a:spLocks/>
          </p:cNvSpPr>
          <p:nvPr/>
        </p:nvSpPr>
        <p:spPr>
          <a:xfrm>
            <a:off x="1887478" y="4730595"/>
            <a:ext cx="3131698" cy="1976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/>
                </a:solidFill>
              </a:rPr>
              <a:t>Percentages by event type:</a:t>
            </a:r>
          </a:p>
          <a:p>
            <a:r>
              <a:rPr lang="en-GB" sz="1400" dirty="0">
                <a:solidFill>
                  <a:schemeClr val="bg1"/>
                </a:solidFill>
              </a:rPr>
              <a:t>1-electrode: </a:t>
            </a:r>
            <a:r>
              <a:rPr lang="en-GB" sz="1400" b="1" dirty="0">
                <a:solidFill>
                  <a:schemeClr val="bg1"/>
                </a:solidFill>
              </a:rPr>
              <a:t>30%</a:t>
            </a:r>
          </a:p>
          <a:p>
            <a:r>
              <a:rPr lang="en-GB" sz="1400" dirty="0">
                <a:solidFill>
                  <a:schemeClr val="bg1"/>
                </a:solidFill>
              </a:rPr>
              <a:t>2-electrode: 40%</a:t>
            </a:r>
          </a:p>
          <a:p>
            <a:r>
              <a:rPr lang="en-GB" sz="1400" dirty="0">
                <a:solidFill>
                  <a:schemeClr val="bg1"/>
                </a:solidFill>
              </a:rPr>
              <a:t>3-electrode: 14%</a:t>
            </a:r>
          </a:p>
          <a:p>
            <a:r>
              <a:rPr lang="en-GB" sz="1400" dirty="0">
                <a:solidFill>
                  <a:schemeClr val="bg1"/>
                </a:solidFill>
              </a:rPr>
              <a:t>4-electrode: </a:t>
            </a:r>
            <a:r>
              <a:rPr lang="en-GB" sz="1400" b="1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C2FBA-452F-3A07-3A3E-2AA48800ECCD}"/>
              </a:ext>
            </a:extLst>
          </p:cNvPr>
          <p:cNvSpPr txBox="1">
            <a:spLocks/>
          </p:cNvSpPr>
          <p:nvPr/>
        </p:nvSpPr>
        <p:spPr>
          <a:xfrm>
            <a:off x="6819379" y="4719840"/>
            <a:ext cx="3181605" cy="1976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/>
                </a:solidFill>
              </a:rPr>
              <a:t>Percentages by event type:</a:t>
            </a:r>
          </a:p>
          <a:p>
            <a:r>
              <a:rPr lang="en-GB" sz="1400" dirty="0">
                <a:solidFill>
                  <a:schemeClr val="bg1"/>
                </a:solidFill>
              </a:rPr>
              <a:t>1-electrode: </a:t>
            </a:r>
            <a:r>
              <a:rPr lang="en-GB" sz="1400" b="1" dirty="0">
                <a:solidFill>
                  <a:schemeClr val="bg1"/>
                </a:solidFill>
              </a:rPr>
              <a:t>38%</a:t>
            </a:r>
          </a:p>
          <a:p>
            <a:r>
              <a:rPr lang="en-GB" sz="1400" dirty="0">
                <a:solidFill>
                  <a:schemeClr val="bg1"/>
                </a:solidFill>
              </a:rPr>
              <a:t>2-electrode: 25%</a:t>
            </a:r>
          </a:p>
          <a:p>
            <a:r>
              <a:rPr lang="en-GB" sz="1400" dirty="0">
                <a:solidFill>
                  <a:schemeClr val="bg1"/>
                </a:solidFill>
              </a:rPr>
              <a:t>3-electrode: </a:t>
            </a:r>
            <a:r>
              <a:rPr lang="en-GB" sz="1400" b="1" dirty="0">
                <a:solidFill>
                  <a:schemeClr val="bg1"/>
                </a:solidFill>
              </a:rPr>
              <a:t>37%</a:t>
            </a:r>
          </a:p>
        </p:txBody>
      </p:sp>
    </p:spTree>
    <p:extLst>
      <p:ext uri="{BB962C8B-B14F-4D97-AF65-F5344CB8AC3E}">
        <p14:creationId xmlns:p14="http://schemas.microsoft.com/office/powerpoint/2010/main" val="1832631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E5743-12A7-F9F0-BC26-D3B72E46F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AB75A75-CAA9-220E-14B4-150C053F97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AB75A75-CAA9-220E-14B4-150C053F9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30C45B4C-BBE8-7A8C-BFA8-D4FAE9ED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Different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arrangements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D9987E-5E1C-4CD5-7359-8A4FF21A1BFD}"/>
              </a:ext>
            </a:extLst>
          </p:cNvPr>
          <p:cNvSpPr txBox="1">
            <a:spLocks/>
          </p:cNvSpPr>
          <p:nvPr/>
        </p:nvSpPr>
        <p:spPr>
          <a:xfrm rot="16200000">
            <a:off x="-812830" y="3476652"/>
            <a:ext cx="4351339" cy="1049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squares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2DA120-7C8C-A803-D9BB-A3C6CE8F5886}"/>
              </a:ext>
            </a:extLst>
          </p:cNvPr>
          <p:cNvSpPr txBox="1">
            <a:spLocks/>
          </p:cNvSpPr>
          <p:nvPr/>
        </p:nvSpPr>
        <p:spPr>
          <a:xfrm rot="5400000">
            <a:off x="8349955" y="3475591"/>
            <a:ext cx="4351338" cy="1049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Matrices of hexagons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5B5818-4141-9EBC-8359-BC61D245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7478" y="1915405"/>
            <a:ext cx="3131698" cy="27259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3DE7BEC-7FA0-60AD-4958-BE9A57B687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19379" y="2047722"/>
            <a:ext cx="3181604" cy="24590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E5C32D-B654-695A-1B0E-B85F1DD04063}"/>
              </a:ext>
            </a:extLst>
          </p:cNvPr>
          <p:cNvSpPr txBox="1">
            <a:spLocks/>
          </p:cNvSpPr>
          <p:nvPr/>
        </p:nvSpPr>
        <p:spPr>
          <a:xfrm>
            <a:off x="1887478" y="4730595"/>
            <a:ext cx="3131698" cy="1976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/>
                </a:solidFill>
              </a:rPr>
              <a:t>Percentages by event type:</a:t>
            </a:r>
          </a:p>
          <a:p>
            <a:r>
              <a:rPr lang="en-GB" sz="1400" dirty="0">
                <a:solidFill>
                  <a:schemeClr val="bg1"/>
                </a:solidFill>
              </a:rPr>
              <a:t>1-electrode: </a:t>
            </a:r>
            <a:r>
              <a:rPr lang="en-GB" sz="1400" b="1" dirty="0">
                <a:solidFill>
                  <a:schemeClr val="bg1"/>
                </a:solidFill>
              </a:rPr>
              <a:t>30%</a:t>
            </a:r>
          </a:p>
          <a:p>
            <a:r>
              <a:rPr lang="en-GB" sz="1400" dirty="0">
                <a:solidFill>
                  <a:schemeClr val="bg1"/>
                </a:solidFill>
              </a:rPr>
              <a:t>2-electrode: 40%</a:t>
            </a:r>
          </a:p>
          <a:p>
            <a:r>
              <a:rPr lang="en-GB" sz="1400" dirty="0">
                <a:solidFill>
                  <a:schemeClr val="bg1"/>
                </a:solidFill>
              </a:rPr>
              <a:t>3-electrode: 14%</a:t>
            </a:r>
          </a:p>
          <a:p>
            <a:r>
              <a:rPr lang="en-GB" sz="1400" dirty="0">
                <a:solidFill>
                  <a:schemeClr val="bg1"/>
                </a:solidFill>
              </a:rPr>
              <a:t>4-electrode: </a:t>
            </a:r>
            <a:r>
              <a:rPr lang="en-GB" sz="1400" b="1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79AF53-52B8-E59E-054F-AA8A3303427F}"/>
              </a:ext>
            </a:extLst>
          </p:cNvPr>
          <p:cNvSpPr txBox="1">
            <a:spLocks/>
          </p:cNvSpPr>
          <p:nvPr/>
        </p:nvSpPr>
        <p:spPr>
          <a:xfrm>
            <a:off x="6819379" y="4719840"/>
            <a:ext cx="3181605" cy="1976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/>
                </a:solidFill>
              </a:rPr>
              <a:t>Percentages by event type:</a:t>
            </a:r>
          </a:p>
          <a:p>
            <a:r>
              <a:rPr lang="en-GB" sz="1400" dirty="0">
                <a:solidFill>
                  <a:schemeClr val="bg1"/>
                </a:solidFill>
              </a:rPr>
              <a:t>1-electrode: </a:t>
            </a:r>
            <a:r>
              <a:rPr lang="en-GB" sz="1400" b="1" dirty="0">
                <a:solidFill>
                  <a:schemeClr val="bg1"/>
                </a:solidFill>
              </a:rPr>
              <a:t>38%</a:t>
            </a:r>
          </a:p>
          <a:p>
            <a:r>
              <a:rPr lang="en-GB" sz="1400" dirty="0">
                <a:solidFill>
                  <a:schemeClr val="bg1"/>
                </a:solidFill>
              </a:rPr>
              <a:t>2-electrode: 25%</a:t>
            </a:r>
          </a:p>
          <a:p>
            <a:r>
              <a:rPr lang="en-GB" sz="1400" dirty="0">
                <a:solidFill>
                  <a:schemeClr val="bg1"/>
                </a:solidFill>
              </a:rPr>
              <a:t>3-electrode: </a:t>
            </a:r>
            <a:r>
              <a:rPr lang="en-GB" sz="1400" b="1" dirty="0">
                <a:solidFill>
                  <a:schemeClr val="bg1"/>
                </a:solidFill>
              </a:rPr>
              <a:t>37%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28BA5F-638F-E196-10A7-4E48A5509467}"/>
              </a:ext>
            </a:extLst>
          </p:cNvPr>
          <p:cNvSpPr txBox="1">
            <a:spLocks/>
          </p:cNvSpPr>
          <p:nvPr/>
        </p:nvSpPr>
        <p:spPr>
          <a:xfrm>
            <a:off x="5019176" y="1834691"/>
            <a:ext cx="1800202" cy="2885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i="1" dirty="0">
                <a:solidFill>
                  <a:schemeClr val="tx1"/>
                </a:solidFill>
              </a:rPr>
              <a:t>By adding silicon oxide trenches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F6AFD9-D51B-C792-9E60-CDFBC3E5D14F}"/>
              </a:ext>
            </a:extLst>
          </p:cNvPr>
          <p:cNvSpPr txBox="1">
            <a:spLocks/>
          </p:cNvSpPr>
          <p:nvPr/>
        </p:nvSpPr>
        <p:spPr>
          <a:xfrm>
            <a:off x="4200700" y="5073952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tx1"/>
                </a:solidFill>
              </a:rPr>
              <a:t>25%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395C163-EEEC-DB2F-15BF-9654EAC88761}"/>
              </a:ext>
            </a:extLst>
          </p:cNvPr>
          <p:cNvCxnSpPr/>
          <p:nvPr/>
        </p:nvCxnSpPr>
        <p:spPr>
          <a:xfrm>
            <a:off x="3755486" y="5219710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8EA136E-CBDC-8380-03D5-C54B799390F7}"/>
              </a:ext>
            </a:extLst>
          </p:cNvPr>
          <p:cNvSpPr txBox="1">
            <a:spLocks/>
          </p:cNvSpPr>
          <p:nvPr/>
        </p:nvSpPr>
        <p:spPr>
          <a:xfrm>
            <a:off x="4200700" y="5430045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tx1"/>
                </a:solidFill>
              </a:rPr>
              <a:t>33%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DAD0282-7EF5-6937-00B5-1A92900C3C3A}"/>
              </a:ext>
            </a:extLst>
          </p:cNvPr>
          <p:cNvCxnSpPr/>
          <p:nvPr/>
        </p:nvCxnSpPr>
        <p:spPr>
          <a:xfrm>
            <a:off x="3755486" y="5575803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24BB69-DB61-098C-775D-D40955395B6D}"/>
              </a:ext>
            </a:extLst>
          </p:cNvPr>
          <p:cNvSpPr txBox="1">
            <a:spLocks/>
          </p:cNvSpPr>
          <p:nvPr/>
        </p:nvSpPr>
        <p:spPr>
          <a:xfrm>
            <a:off x="4200692" y="5776982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tx1"/>
                </a:solidFill>
              </a:rPr>
              <a:t>12%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CBCDA21-5158-B715-D122-58DCA3B78426}"/>
              </a:ext>
            </a:extLst>
          </p:cNvPr>
          <p:cNvCxnSpPr/>
          <p:nvPr/>
        </p:nvCxnSpPr>
        <p:spPr>
          <a:xfrm>
            <a:off x="3755478" y="5922740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891E14-C92B-ABBB-3FDF-2097138644C1}"/>
              </a:ext>
            </a:extLst>
          </p:cNvPr>
          <p:cNvSpPr txBox="1">
            <a:spLocks/>
          </p:cNvSpPr>
          <p:nvPr/>
        </p:nvSpPr>
        <p:spPr>
          <a:xfrm>
            <a:off x="4200692" y="6122713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tx1"/>
                </a:solidFill>
              </a:rPr>
              <a:t>30%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3ED54E7-9AA0-47D9-4C45-49107AAC79D3}"/>
              </a:ext>
            </a:extLst>
          </p:cNvPr>
          <p:cNvCxnSpPr/>
          <p:nvPr/>
        </p:nvCxnSpPr>
        <p:spPr>
          <a:xfrm>
            <a:off x="3755478" y="6268471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E06AE1A-B715-A97A-8A60-739944321E07}"/>
              </a:ext>
            </a:extLst>
          </p:cNvPr>
          <p:cNvSpPr txBox="1">
            <a:spLocks/>
          </p:cNvSpPr>
          <p:nvPr/>
        </p:nvSpPr>
        <p:spPr>
          <a:xfrm>
            <a:off x="9116070" y="5046059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tx1"/>
                </a:solidFill>
              </a:rPr>
              <a:t>28%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F0FFA98-B551-795B-DEC2-FD4286F7EF99}"/>
              </a:ext>
            </a:extLst>
          </p:cNvPr>
          <p:cNvCxnSpPr/>
          <p:nvPr/>
        </p:nvCxnSpPr>
        <p:spPr>
          <a:xfrm>
            <a:off x="8670856" y="5191817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72AE0EE-44F0-A055-A814-97B041ADA8EE}"/>
              </a:ext>
            </a:extLst>
          </p:cNvPr>
          <p:cNvSpPr txBox="1">
            <a:spLocks/>
          </p:cNvSpPr>
          <p:nvPr/>
        </p:nvSpPr>
        <p:spPr>
          <a:xfrm>
            <a:off x="9116070" y="5402152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tx1"/>
                </a:solidFill>
              </a:rPr>
              <a:t>12%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A26145DF-A471-2784-0D65-189682E223CE}"/>
              </a:ext>
            </a:extLst>
          </p:cNvPr>
          <p:cNvCxnSpPr/>
          <p:nvPr/>
        </p:nvCxnSpPr>
        <p:spPr>
          <a:xfrm>
            <a:off x="8670856" y="5547910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0A079AB-233F-2969-D681-9B36636BB9E9}"/>
              </a:ext>
            </a:extLst>
          </p:cNvPr>
          <p:cNvSpPr txBox="1">
            <a:spLocks/>
          </p:cNvSpPr>
          <p:nvPr/>
        </p:nvSpPr>
        <p:spPr>
          <a:xfrm>
            <a:off x="9116062" y="5749089"/>
            <a:ext cx="576113" cy="289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tx1"/>
                </a:solidFill>
              </a:rPr>
              <a:t>60%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15BE2D4-8DD2-EF60-1391-10F749F62281}"/>
              </a:ext>
            </a:extLst>
          </p:cNvPr>
          <p:cNvCxnSpPr/>
          <p:nvPr/>
        </p:nvCxnSpPr>
        <p:spPr>
          <a:xfrm>
            <a:off x="8670848" y="5894847"/>
            <a:ext cx="50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00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E39E0D-EF3D-B2A1-8154-14C6D1CD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0D5EA-971A-272D-1AF9-437BAD1B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An intriguing candidate for future colliders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C962457-4481-A826-6D29-0F703374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" y="6145547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50D40D3-19D1-E33A-4651-B85BDA7F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2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296BD7B5-E778-B7D8-4D59-EED811C0C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58" y="1573824"/>
            <a:ext cx="3901773" cy="43524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FE5F2E2-8386-7015-F6DB-7E1FA175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747" y="1573824"/>
            <a:ext cx="3948794" cy="4352400"/>
          </a:xfrm>
          <a:prstGeom prst="rect">
            <a:avLst/>
          </a:prstGeom>
        </p:spPr>
      </p:pic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AD4F9C58-4650-D5E4-BF79-74E79997C709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E5C52-AD47-AFD3-9A34-3F4BF7CC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7998F-7ACC-6163-0D19-14BD564E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FBK RSD2 performance summary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C7155554-28F7-CD28-C544-315B565E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8657A58-DE0B-DEB8-82EE-118C82D8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3</a:t>
            </a:fld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FD9842B9-F8DA-8852-C389-3BBB1D40C4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FD9842B9-F8DA-8852-C389-3BBB1D40C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B6F044AD-C5C0-CBB1-DC8C-7ABB8BD40E9A}"/>
              </a:ext>
            </a:extLst>
          </p:cNvPr>
          <p:cNvGrpSpPr/>
          <p:nvPr/>
        </p:nvGrpSpPr>
        <p:grpSpPr>
          <a:xfrm>
            <a:off x="1206481" y="1817489"/>
            <a:ext cx="9779039" cy="4359474"/>
            <a:chOff x="838200" y="1817489"/>
            <a:chExt cx="9779039" cy="4359474"/>
          </a:xfrm>
        </p:grpSpPr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B988F5DF-FE1F-1A0B-92F6-0B491FA5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825625"/>
              <a:ext cx="7104667" cy="4351338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5350B60-94B7-F42D-0852-5AD7C6EF7280}"/>
                </a:ext>
              </a:extLst>
            </p:cNvPr>
            <p:cNvGrpSpPr/>
            <p:nvPr/>
          </p:nvGrpSpPr>
          <p:grpSpPr>
            <a:xfrm>
              <a:off x="8679427" y="1817489"/>
              <a:ext cx="1937812" cy="4359474"/>
              <a:chOff x="9112069" y="1817489"/>
              <a:chExt cx="1937812" cy="4359474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0749C1F1-EBE1-2B45-300E-82E9704A30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6064" r="41750" b="14742"/>
              <a:stretch/>
            </p:blipFill>
            <p:spPr>
              <a:xfrm>
                <a:off x="9161918" y="2056708"/>
                <a:ext cx="1847438" cy="1843779"/>
              </a:xfrm>
              <a:prstGeom prst="rect">
                <a:avLst/>
              </a:prstGeom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338EF18B-70B3-F98F-42DA-C4C003D8E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7256" y="4559634"/>
                <a:ext cx="1847438" cy="1617329"/>
              </a:xfrm>
              <a:prstGeom prst="rect">
                <a:avLst/>
              </a:prstGeom>
            </p:spPr>
          </p:pic>
          <p:sp>
            <p:nvSpPr>
              <p:cNvPr id="11" name="CasellaDiTesto 3">
                <a:extLst>
                  <a:ext uri="{FF2B5EF4-FFF2-40B4-BE49-F238E27FC236}">
                    <a16:creationId xmlns:a16="http://schemas.microsoft.com/office/drawing/2014/main" id="{6BF470E3-B242-EF78-C5E3-FEC9798D56C7}"/>
                  </a:ext>
                </a:extLst>
              </p:cNvPr>
              <p:cNvSpPr txBox="1"/>
              <p:nvPr/>
            </p:nvSpPr>
            <p:spPr>
              <a:xfrm>
                <a:off x="9161918" y="1817489"/>
                <a:ext cx="18474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bg1"/>
                    </a:solidFill>
                  </a:rPr>
                  <a:t>Layout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CasellaDiTesto 3">
                <a:extLst>
                  <a:ext uri="{FF2B5EF4-FFF2-40B4-BE49-F238E27FC236}">
                    <a16:creationId xmlns:a16="http://schemas.microsoft.com/office/drawing/2014/main" id="{9576AC12-BF75-B7A2-F901-EEECD41F0076}"/>
                  </a:ext>
                </a:extLst>
              </p:cNvPr>
              <p:cNvSpPr txBox="1"/>
              <p:nvPr/>
            </p:nvSpPr>
            <p:spPr>
              <a:xfrm>
                <a:off x="9112069" y="4300635"/>
                <a:ext cx="19378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bg1"/>
                    </a:solidFill>
                  </a:rPr>
                  <a:t>Device made and bonded</a:t>
                </a:r>
              </a:p>
            </p:txBody>
          </p:sp>
          <p:cxnSp>
            <p:nvCxnSpPr>
              <p:cNvPr id="13" name="Straight Arrow Connector 21">
                <a:extLst>
                  <a:ext uri="{FF2B5EF4-FFF2-40B4-BE49-F238E27FC236}">
                    <a16:creationId xmlns:a16="http://schemas.microsoft.com/office/drawing/2014/main" id="{DB2E9D85-7EDA-91B2-9E9E-5071E0D95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5637" y="3934882"/>
                <a:ext cx="0" cy="39160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96E171CF-0F8C-503E-E1C7-95A95D13B461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20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0BD1B-9121-4120-B710-55972CC2F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E4D2A-E86B-52A7-7B33-31B25BBD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RSD LGAD: AC or DC coupled electrodes?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5D3CF71-9D47-9797-F179-3319D80A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BBE4EBD-A90A-82D2-4084-0291A5DB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4</a:t>
            </a:fld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99EAAB2F-6336-12A7-BC60-5BEB55A05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99EAAB2F-6336-12A7-BC60-5BEB55A05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E448BEC-1965-3351-9F5A-43E05222BE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75109" y="1573824"/>
            <a:ext cx="3916069" cy="4352400"/>
          </a:xfrm>
          <a:prstGeom prst="rect">
            <a:avLst/>
          </a:prstGeom>
        </p:spPr>
      </p:pic>
      <p:pic>
        <p:nvPicPr>
          <p:cNvPr id="29" name="Picture 241">
            <a:extLst>
              <a:ext uri="{FF2B5EF4-FFF2-40B4-BE49-F238E27FC236}">
                <a16:creationId xmlns:a16="http://schemas.microsoft.com/office/drawing/2014/main" id="{88F83CE4-FA2E-1431-93AF-903E0C926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2899728"/>
            <a:ext cx="299410" cy="1625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C354094-2893-A8F2-4B17-2CAB621467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4458" y="1573824"/>
            <a:ext cx="3901772" cy="4352400"/>
          </a:xfrm>
          <a:prstGeom prst="rect">
            <a:avLst/>
          </a:prstGeom>
        </p:spPr>
      </p:pic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802687C8-4157-8791-A147-33CEB4724176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6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9BA14-31D4-8A3F-60D5-D482F1F9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52550A04-27A4-C1AB-ECEC-B90FBA3E1EFB}"/>
              </a:ext>
            </a:extLst>
          </p:cNvPr>
          <p:cNvSpPr/>
          <p:nvPr/>
        </p:nvSpPr>
        <p:spPr>
          <a:xfrm>
            <a:off x="762000" y="1767840"/>
            <a:ext cx="4464689" cy="1764000"/>
          </a:xfrm>
          <a:prstGeom prst="roundRect">
            <a:avLst>
              <a:gd name="adj" fmla="val 5605"/>
            </a:avLst>
          </a:prstGeom>
          <a:noFill/>
          <a:ln>
            <a:solidFill>
              <a:srgbClr val="FFB0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E8C0CF-FDD0-54F6-398B-39427DEF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Simulation approach (SPICE &amp; TCAD)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9309D62-0F00-FB55-63C7-5E5B2B90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5357CEF-7706-4490-2D29-B9D25BE1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5</a:t>
            </a:fld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477CCAAA-548C-EA1D-1DB6-27AB745FC5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Franklin Gothic Book" panose="020B05030201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80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</m:t>
                    </m:r>
                    <m:r>
                      <a:rPr lang="it-IT" sz="800" b="0" i="1" smtClean="0">
                        <a:solidFill>
                          <a:srgbClr val="425C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800" dirty="0">
                    <a:solidFill>
                      <a:srgbClr val="425CA6"/>
                    </a:solidFill>
                  </a:rPr>
                  <a:t> pixels/cm</a:t>
                </a:r>
                <a:r>
                  <a:rPr lang="en-GB" sz="800" baseline="30000" dirty="0">
                    <a:solidFill>
                      <a:srgbClr val="425CA6"/>
                    </a:solidFill>
                  </a:rPr>
                  <a:t>2</a:t>
                </a:r>
                <a:r>
                  <a:rPr lang="en-GB" sz="800" dirty="0">
                    <a:solidFill>
                      <a:srgbClr val="425CA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477CCAAA-548C-EA1D-1DB6-27AB745FC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8" y="2961947"/>
                <a:ext cx="1053896" cy="379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6" descr="A picture containing screenshot, text, diagram, line&#10;&#10;Description automatically generated">
            <a:extLst>
              <a:ext uri="{FF2B5EF4-FFF2-40B4-BE49-F238E27FC236}">
                <a16:creationId xmlns:a16="http://schemas.microsoft.com/office/drawing/2014/main" id="{DEBE3218-39BF-3896-0F2B-ACB450D40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" t="3286" r="54584" b="48524"/>
          <a:stretch/>
        </p:blipFill>
        <p:spPr>
          <a:xfrm>
            <a:off x="838200" y="1825625"/>
            <a:ext cx="1620000" cy="1666982"/>
          </a:xfrm>
          <a:prstGeom prst="rect">
            <a:avLst/>
          </a:prstGeom>
        </p:spPr>
      </p:pic>
      <p:pic>
        <p:nvPicPr>
          <p:cNvPr id="5" name="Picture 2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7D1B4CC0-E8EC-A284-B896-6B4625A2C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119" y="1825625"/>
            <a:ext cx="2506082" cy="1044068"/>
          </a:xfrm>
          <a:prstGeom prst="rect">
            <a:avLst/>
          </a:prstGeom>
        </p:spPr>
      </p:pic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80AE5E2C-84DB-B257-80F2-03DEE179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61" y="3797941"/>
            <a:ext cx="4320000" cy="2379022"/>
          </a:xfrm>
          <a:prstGeom prst="rect">
            <a:avLst/>
          </a:prstGeom>
        </p:spPr>
      </p:pic>
      <p:pic>
        <p:nvPicPr>
          <p:cNvPr id="11" name="Immagine 10" descr="Immagine che contiene schermata, diagramma&#10;&#10;Descrizione generata automaticamente">
            <a:extLst>
              <a:ext uri="{FF2B5EF4-FFF2-40B4-BE49-F238E27FC236}">
                <a16:creationId xmlns:a16="http://schemas.microsoft.com/office/drawing/2014/main" id="{530BF3DA-2457-57EE-D33B-240990FBC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926" y="1825625"/>
            <a:ext cx="5897871" cy="3236826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5CDD9CBF-196E-9CF6-5500-64FD58A6C402}"/>
              </a:ext>
            </a:extLst>
          </p:cNvPr>
          <p:cNvSpPr/>
          <p:nvPr/>
        </p:nvSpPr>
        <p:spPr>
          <a:xfrm>
            <a:off x="1907247" y="2347659"/>
            <a:ext cx="96086" cy="8441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0216958-F09B-0917-8963-4FDEE7CD421A}"/>
              </a:ext>
            </a:extLst>
          </p:cNvPr>
          <p:cNvCxnSpPr/>
          <p:nvPr/>
        </p:nvCxnSpPr>
        <p:spPr>
          <a:xfrm flipV="1">
            <a:off x="2006600" y="1927225"/>
            <a:ext cx="775993" cy="420434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831CD042-3F51-E5ED-2AB1-16311A3D9C31}"/>
              </a:ext>
            </a:extLst>
          </p:cNvPr>
          <p:cNvCxnSpPr>
            <a:cxnSpLocks/>
          </p:cNvCxnSpPr>
          <p:nvPr/>
        </p:nvCxnSpPr>
        <p:spPr>
          <a:xfrm>
            <a:off x="1991040" y="2437353"/>
            <a:ext cx="844235" cy="37479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496E305B-CA39-FFD3-8D06-4F3582C3E347}"/>
              </a:ext>
            </a:extLst>
          </p:cNvPr>
          <p:cNvSpPr/>
          <p:nvPr/>
        </p:nvSpPr>
        <p:spPr>
          <a:xfrm>
            <a:off x="4160520" y="2004060"/>
            <a:ext cx="937260" cy="205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87477F9-00DA-D228-E262-416BFBF87359}"/>
              </a:ext>
            </a:extLst>
          </p:cNvPr>
          <p:cNvSpPr txBox="1"/>
          <p:nvPr/>
        </p:nvSpPr>
        <p:spPr>
          <a:xfrm>
            <a:off x="2332227" y="2939156"/>
            <a:ext cx="2973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B047"/>
                </a:solidFill>
              </a:rPr>
              <a:t>SPICE</a:t>
            </a:r>
            <a:r>
              <a:rPr lang="it-IT" sz="1400" dirty="0">
                <a:solidFill>
                  <a:srgbClr val="FFB047"/>
                </a:solidFill>
              </a:rPr>
              <a:t>: Quick </a:t>
            </a:r>
            <a:r>
              <a:rPr lang="it-IT" sz="1400" dirty="0" err="1">
                <a:solidFill>
                  <a:srgbClr val="FFB047"/>
                </a:solidFill>
              </a:rPr>
              <a:t>estimation</a:t>
            </a:r>
            <a:r>
              <a:rPr lang="it-IT" sz="1400" dirty="0">
                <a:solidFill>
                  <a:srgbClr val="FFB047"/>
                </a:solidFill>
              </a:rPr>
              <a:t> of the </a:t>
            </a:r>
            <a:r>
              <a:rPr lang="it-IT" sz="1400" dirty="0" err="1">
                <a:solidFill>
                  <a:srgbClr val="FFB047"/>
                </a:solidFill>
              </a:rPr>
              <a:t>optimal</a:t>
            </a:r>
            <a:r>
              <a:rPr lang="it-IT" sz="1400" dirty="0">
                <a:solidFill>
                  <a:srgbClr val="FFB047"/>
                </a:solidFill>
              </a:rPr>
              <a:t> </a:t>
            </a:r>
            <a:r>
              <a:rPr lang="it-IT" sz="1400" dirty="0" err="1">
                <a:solidFill>
                  <a:srgbClr val="FFB047"/>
                </a:solidFill>
              </a:rPr>
              <a:t>sheet</a:t>
            </a:r>
            <a:r>
              <a:rPr lang="it-IT" sz="1400" dirty="0">
                <a:solidFill>
                  <a:srgbClr val="FFB047"/>
                </a:solidFill>
              </a:rPr>
              <a:t> </a:t>
            </a:r>
            <a:r>
              <a:rPr lang="it-IT" sz="1400" dirty="0" err="1">
                <a:solidFill>
                  <a:srgbClr val="FFB047"/>
                </a:solidFill>
              </a:rPr>
              <a:t>resistance</a:t>
            </a:r>
            <a:r>
              <a:rPr lang="it-IT" sz="1400" dirty="0">
                <a:solidFill>
                  <a:srgbClr val="FFB047"/>
                </a:solidFill>
              </a:rPr>
              <a:t> (2 k</a:t>
            </a:r>
            <a:r>
              <a:rPr lang="el-GR" sz="1400" dirty="0">
                <a:solidFill>
                  <a:srgbClr val="FFB047"/>
                </a:solidFill>
              </a:rPr>
              <a:t>Ω</a:t>
            </a:r>
            <a:r>
              <a:rPr lang="it-IT" sz="1400" dirty="0">
                <a:solidFill>
                  <a:srgbClr val="FFB047"/>
                </a:solidFill>
              </a:rPr>
              <a:t>/</a:t>
            </a:r>
            <a:r>
              <a:rPr lang="it-IT" sz="1400" dirty="0" err="1">
                <a:solidFill>
                  <a:srgbClr val="FFB047"/>
                </a:solidFill>
              </a:rPr>
              <a:t>sq</a:t>
            </a:r>
            <a:r>
              <a:rPr lang="it-IT" sz="1400" dirty="0">
                <a:solidFill>
                  <a:srgbClr val="FFB047"/>
                </a:solidFill>
              </a:rPr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3CE2A7B-527C-B3F9-FE8A-64EF0D6B6ED1}"/>
              </a:ext>
            </a:extLst>
          </p:cNvPr>
          <p:cNvSpPr txBox="1"/>
          <p:nvPr/>
        </p:nvSpPr>
        <p:spPr>
          <a:xfrm>
            <a:off x="5584018" y="5279267"/>
            <a:ext cx="5565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44FA0"/>
                </a:solidFill>
              </a:rPr>
              <a:t>Full 3D TCAD</a:t>
            </a:r>
            <a:r>
              <a:rPr lang="it-IT" sz="1400" dirty="0">
                <a:solidFill>
                  <a:srgbClr val="044FA0"/>
                </a:solidFill>
              </a:rPr>
              <a:t>: Evaluation of </a:t>
            </a:r>
            <a:r>
              <a:rPr lang="it-IT" sz="1400" dirty="0" err="1">
                <a:solidFill>
                  <a:srgbClr val="044FA0"/>
                </a:solidFill>
              </a:rPr>
              <a:t>various</a:t>
            </a:r>
            <a:r>
              <a:rPr lang="it-IT" sz="1400" dirty="0">
                <a:solidFill>
                  <a:srgbClr val="044FA0"/>
                </a:solidFill>
              </a:rPr>
              <a:t> </a:t>
            </a:r>
            <a:r>
              <a:rPr lang="it-IT" sz="1400" dirty="0" err="1">
                <a:solidFill>
                  <a:srgbClr val="044FA0"/>
                </a:solidFill>
              </a:rPr>
              <a:t>geometrical</a:t>
            </a:r>
            <a:r>
              <a:rPr lang="it-IT" sz="1400" dirty="0">
                <a:solidFill>
                  <a:srgbClr val="044FA0"/>
                </a:solidFill>
              </a:rPr>
              <a:t> layouts (</a:t>
            </a:r>
            <a:r>
              <a:rPr lang="it-IT" sz="1400" dirty="0" err="1">
                <a:solidFill>
                  <a:srgbClr val="044FA0"/>
                </a:solidFill>
              </a:rPr>
              <a:t>pad</a:t>
            </a:r>
            <a:r>
              <a:rPr lang="it-IT" sz="1400" dirty="0">
                <a:solidFill>
                  <a:srgbClr val="044FA0"/>
                </a:solidFill>
              </a:rPr>
              <a:t> and pixel </a:t>
            </a:r>
            <a:r>
              <a:rPr lang="it-IT" sz="1400" dirty="0" err="1">
                <a:solidFill>
                  <a:srgbClr val="044FA0"/>
                </a:solidFill>
              </a:rPr>
              <a:t>shapes</a:t>
            </a:r>
            <a:r>
              <a:rPr lang="it-IT" sz="1400" dirty="0">
                <a:solidFill>
                  <a:srgbClr val="044FA0"/>
                </a:solidFill>
              </a:rPr>
              <a:t> and </a:t>
            </a:r>
            <a:r>
              <a:rPr lang="it-IT" sz="1400" dirty="0" err="1">
                <a:solidFill>
                  <a:srgbClr val="044FA0"/>
                </a:solidFill>
              </a:rPr>
              <a:t>dimensions</a:t>
            </a:r>
            <a:r>
              <a:rPr lang="it-IT" sz="1400" dirty="0">
                <a:solidFill>
                  <a:srgbClr val="044FA0"/>
                </a:solidFill>
              </a:rPr>
              <a:t>) and </a:t>
            </a:r>
            <a:r>
              <a:rPr lang="it-IT" sz="1400" dirty="0" err="1">
                <a:solidFill>
                  <a:srgbClr val="044FA0"/>
                </a:solidFill>
              </a:rPr>
              <a:t>technological</a:t>
            </a:r>
            <a:r>
              <a:rPr lang="it-IT" sz="1400" dirty="0">
                <a:solidFill>
                  <a:srgbClr val="044FA0"/>
                </a:solidFill>
              </a:rPr>
              <a:t> options (resistive strips and silicon </a:t>
            </a:r>
            <a:r>
              <a:rPr lang="it-IT" sz="1400" dirty="0" err="1">
                <a:solidFill>
                  <a:srgbClr val="044FA0"/>
                </a:solidFill>
              </a:rPr>
              <a:t>oxide</a:t>
            </a:r>
            <a:r>
              <a:rPr lang="it-IT" sz="1400" dirty="0">
                <a:solidFill>
                  <a:srgbClr val="044FA0"/>
                </a:solidFill>
              </a:rPr>
              <a:t> trenches) on </a:t>
            </a:r>
            <a:r>
              <a:rPr lang="it-IT" sz="1400" dirty="0" err="1">
                <a:solidFill>
                  <a:srgbClr val="044FA0"/>
                </a:solidFill>
              </a:rPr>
              <a:t>signal</a:t>
            </a:r>
            <a:r>
              <a:rPr lang="it-IT" sz="1400" dirty="0">
                <a:solidFill>
                  <a:srgbClr val="044FA0"/>
                </a:solidFill>
              </a:rPr>
              <a:t>-sharing </a:t>
            </a:r>
            <a:r>
              <a:rPr lang="it-IT" sz="1400" dirty="0" err="1">
                <a:solidFill>
                  <a:srgbClr val="044FA0"/>
                </a:solidFill>
              </a:rPr>
              <a:t>properties</a:t>
            </a:r>
            <a:r>
              <a:rPr lang="it-IT" sz="1400" dirty="0">
                <a:solidFill>
                  <a:srgbClr val="044FA0"/>
                </a:solidFill>
              </a:rPr>
              <a:t>.</a:t>
            </a:r>
          </a:p>
        </p:txBody>
      </p:sp>
      <p:sp>
        <p:nvSpPr>
          <p:cNvPr id="36" name="Figura a mano libera 35">
            <a:extLst>
              <a:ext uri="{FF2B5EF4-FFF2-40B4-BE49-F238E27FC236}">
                <a16:creationId xmlns:a16="http://schemas.microsoft.com/office/drawing/2014/main" id="{A3B2C914-ED59-CB35-821F-ACA00DBDB629}"/>
              </a:ext>
            </a:extLst>
          </p:cNvPr>
          <p:cNvSpPr/>
          <p:nvPr/>
        </p:nvSpPr>
        <p:spPr>
          <a:xfrm>
            <a:off x="912440" y="1763688"/>
            <a:ext cx="10515600" cy="4471059"/>
          </a:xfrm>
          <a:custGeom>
            <a:avLst/>
            <a:gdLst>
              <a:gd name="connsiteX0" fmla="*/ 4587603 w 10515600"/>
              <a:gd name="connsiteY0" fmla="*/ 0 h 4471059"/>
              <a:gd name="connsiteX1" fmla="*/ 10395597 w 10515600"/>
              <a:gd name="connsiteY1" fmla="*/ 0 h 4471059"/>
              <a:gd name="connsiteX2" fmla="*/ 10515600 w 10515600"/>
              <a:gd name="connsiteY2" fmla="*/ 120003 h 4471059"/>
              <a:gd name="connsiteX3" fmla="*/ 10515600 w 10515600"/>
              <a:gd name="connsiteY3" fmla="*/ 2102965 h 4471059"/>
              <a:gd name="connsiteX4" fmla="*/ 10515600 w 10515600"/>
              <a:gd name="connsiteY4" fmla="*/ 4345740 h 4471059"/>
              <a:gd name="connsiteX5" fmla="*/ 10515600 w 10515600"/>
              <a:gd name="connsiteY5" fmla="*/ 4351056 h 4471059"/>
              <a:gd name="connsiteX6" fmla="*/ 10395597 w 10515600"/>
              <a:gd name="connsiteY6" fmla="*/ 4471059 h 4471059"/>
              <a:gd name="connsiteX7" fmla="*/ 10390281 w 10515600"/>
              <a:gd name="connsiteY7" fmla="*/ 4471059 h 4471059"/>
              <a:gd name="connsiteX8" fmla="*/ 4587603 w 10515600"/>
              <a:gd name="connsiteY8" fmla="*/ 4471059 h 4471059"/>
              <a:gd name="connsiteX9" fmla="*/ 125319 w 10515600"/>
              <a:gd name="connsiteY9" fmla="*/ 4471059 h 4471059"/>
              <a:gd name="connsiteX10" fmla="*/ 0 w 10515600"/>
              <a:gd name="connsiteY10" fmla="*/ 4345740 h 4471059"/>
              <a:gd name="connsiteX11" fmla="*/ 0 w 10515600"/>
              <a:gd name="connsiteY11" fmla="*/ 2102965 h 4471059"/>
              <a:gd name="connsiteX12" fmla="*/ 125319 w 10515600"/>
              <a:gd name="connsiteY12" fmla="*/ 1977646 h 4471059"/>
              <a:gd name="connsiteX13" fmla="*/ 4467600 w 10515600"/>
              <a:gd name="connsiteY13" fmla="*/ 1977646 h 4471059"/>
              <a:gd name="connsiteX14" fmla="*/ 4467600 w 10515600"/>
              <a:gd name="connsiteY14" fmla="*/ 120003 h 4471059"/>
              <a:gd name="connsiteX15" fmla="*/ 4587603 w 10515600"/>
              <a:gd name="connsiteY15" fmla="*/ 0 h 447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15600" h="4471059">
                <a:moveTo>
                  <a:pt x="4587603" y="0"/>
                </a:moveTo>
                <a:lnTo>
                  <a:pt x="10395597" y="0"/>
                </a:lnTo>
                <a:cubicBezTo>
                  <a:pt x="10461873" y="0"/>
                  <a:pt x="10515600" y="53727"/>
                  <a:pt x="10515600" y="120003"/>
                </a:cubicBezTo>
                <a:lnTo>
                  <a:pt x="10515600" y="2102965"/>
                </a:lnTo>
                <a:lnTo>
                  <a:pt x="10515600" y="4345740"/>
                </a:lnTo>
                <a:lnTo>
                  <a:pt x="10515600" y="4351056"/>
                </a:lnTo>
                <a:cubicBezTo>
                  <a:pt x="10515600" y="4417332"/>
                  <a:pt x="10461873" y="4471059"/>
                  <a:pt x="10395597" y="4471059"/>
                </a:cubicBezTo>
                <a:lnTo>
                  <a:pt x="10390281" y="4471059"/>
                </a:lnTo>
                <a:lnTo>
                  <a:pt x="4587603" y="4471059"/>
                </a:lnTo>
                <a:lnTo>
                  <a:pt x="125319" y="4471059"/>
                </a:lnTo>
                <a:cubicBezTo>
                  <a:pt x="56107" y="4471059"/>
                  <a:pt x="0" y="4414952"/>
                  <a:pt x="0" y="4345740"/>
                </a:cubicBezTo>
                <a:lnTo>
                  <a:pt x="0" y="2102965"/>
                </a:lnTo>
                <a:cubicBezTo>
                  <a:pt x="0" y="2033753"/>
                  <a:pt x="56107" y="1977646"/>
                  <a:pt x="125319" y="1977646"/>
                </a:cubicBezTo>
                <a:lnTo>
                  <a:pt x="4467600" y="1977646"/>
                </a:lnTo>
                <a:lnTo>
                  <a:pt x="4467600" y="120003"/>
                </a:lnTo>
                <a:cubicBezTo>
                  <a:pt x="4467600" y="53727"/>
                  <a:pt x="4521327" y="0"/>
                  <a:pt x="4587603" y="0"/>
                </a:cubicBezTo>
                <a:close/>
              </a:path>
            </a:pathLst>
          </a:custGeom>
          <a:noFill/>
          <a:ln>
            <a:solidFill>
              <a:srgbClr val="044F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AFC8A266-BC32-1BC2-E338-C920A2FC2D26}"/>
              </a:ext>
            </a:extLst>
          </p:cNvPr>
          <p:cNvSpPr/>
          <p:nvPr/>
        </p:nvSpPr>
        <p:spPr>
          <a:xfrm>
            <a:off x="1292225" y="3902075"/>
            <a:ext cx="650875" cy="1323976"/>
          </a:xfrm>
          <a:prstGeom prst="roundRect">
            <a:avLst>
              <a:gd name="adj" fmla="val 10989"/>
            </a:avLst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su 32">
            <a:extLst>
              <a:ext uri="{FF2B5EF4-FFF2-40B4-BE49-F238E27FC236}">
                <a16:creationId xmlns:a16="http://schemas.microsoft.com/office/drawing/2014/main" id="{E1B119EB-8A06-A0F1-105A-5DD7F9AB43A1}"/>
              </a:ext>
            </a:extLst>
          </p:cNvPr>
          <p:cNvSpPr/>
          <p:nvPr/>
        </p:nvSpPr>
        <p:spPr>
          <a:xfrm rot="5400000">
            <a:off x="2083442" y="3961472"/>
            <a:ext cx="149225" cy="334029"/>
          </a:xfrm>
          <a:prstGeom prst="upArrow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221739A-CB8A-0604-7E69-9909A27A18DA}"/>
              </a:ext>
            </a:extLst>
          </p:cNvPr>
          <p:cNvSpPr txBox="1"/>
          <p:nvPr/>
        </p:nvSpPr>
        <p:spPr>
          <a:xfrm>
            <a:off x="2310537" y="3943820"/>
            <a:ext cx="94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B050"/>
                </a:solidFill>
              </a:rPr>
              <a:t>2 k</a:t>
            </a:r>
            <a:r>
              <a:rPr lang="el-GR" sz="1800" dirty="0">
                <a:solidFill>
                  <a:srgbClr val="00B050"/>
                </a:solidFill>
              </a:rPr>
              <a:t>Ω</a:t>
            </a:r>
            <a:r>
              <a:rPr lang="it-IT" sz="1800" dirty="0">
                <a:solidFill>
                  <a:srgbClr val="00B050"/>
                </a:solidFill>
              </a:rPr>
              <a:t>/</a:t>
            </a:r>
            <a:r>
              <a:rPr lang="it-IT" sz="1800" dirty="0" err="1">
                <a:solidFill>
                  <a:srgbClr val="00B050"/>
                </a:solidFill>
              </a:rPr>
              <a:t>sq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D19C8CF5-802F-8B38-D2AA-5481242F71B9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5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38059-756B-03CE-22DC-77EAD4B5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E588D-F63B-763E-9AFD-DE0C132B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2568"/>
          </a:xfrm>
        </p:spPr>
        <p:txBody>
          <a:bodyPr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Playing with pad shape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A9FEB69-F1A5-07DD-0165-D59FD37E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E240A4B-12B8-1A66-CBEC-1708AF64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6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Segnaposto contenuto 16" descr="Immagine che contiene testo, diagramma, schermata, Policromia&#10;&#10;Descrizione generata automaticamente">
            <a:extLst>
              <a:ext uri="{FF2B5EF4-FFF2-40B4-BE49-F238E27FC236}">
                <a16:creationId xmlns:a16="http://schemas.microsoft.com/office/drawing/2014/main" id="{F497D7E2-57BA-3762-E345-21EE0AC19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6000" y="1453275"/>
            <a:ext cx="7200000" cy="3951450"/>
          </a:xfr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F29C518D-807C-8A2E-95DC-0529ADF00DB8}"/>
              </a:ext>
            </a:extLst>
          </p:cNvPr>
          <p:cNvGrpSpPr>
            <a:grpSpLocks noChangeAspect="1"/>
          </p:cNvGrpSpPr>
          <p:nvPr/>
        </p:nvGrpSpPr>
        <p:grpSpPr>
          <a:xfrm>
            <a:off x="6426906" y="1963560"/>
            <a:ext cx="144000" cy="144000"/>
            <a:chOff x="9138356" y="750710"/>
            <a:chExt cx="288000" cy="288000"/>
          </a:xfrm>
        </p:grpSpPr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4565D164-867C-79F2-FC1E-5F1FBB028E09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5" name="Croce 24">
              <a:extLst>
                <a:ext uri="{FF2B5EF4-FFF2-40B4-BE49-F238E27FC236}">
                  <a16:creationId xmlns:a16="http://schemas.microsoft.com/office/drawing/2014/main" id="{BBBAE741-5115-2774-2722-DFB7C775367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2007D7E-11B7-4D85-D702-071F30C610E0}"/>
              </a:ext>
            </a:extLst>
          </p:cNvPr>
          <p:cNvGrpSpPr>
            <a:grpSpLocks noChangeAspect="1"/>
          </p:cNvGrpSpPr>
          <p:nvPr/>
        </p:nvGrpSpPr>
        <p:grpSpPr>
          <a:xfrm>
            <a:off x="2839156" y="1963560"/>
            <a:ext cx="144000" cy="144000"/>
            <a:chOff x="9138356" y="750710"/>
            <a:chExt cx="288000" cy="288000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D6C5ECE0-B257-1D37-B330-C981F877FE6A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30" name="Croce 29">
              <a:extLst>
                <a:ext uri="{FF2B5EF4-FFF2-40B4-BE49-F238E27FC236}">
                  <a16:creationId xmlns:a16="http://schemas.microsoft.com/office/drawing/2014/main" id="{90962B76-BA50-4695-62DC-B38640139790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81B5902-8183-F25E-C932-7AA2F9D4B568}"/>
              </a:ext>
            </a:extLst>
          </p:cNvPr>
          <p:cNvSpPr txBox="1"/>
          <p:nvPr/>
        </p:nvSpPr>
        <p:spPr>
          <a:xfrm>
            <a:off x="6281539" y="174234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FB18F7E-5631-2E17-06BE-5C033E3FCB76}"/>
              </a:ext>
            </a:extLst>
          </p:cNvPr>
          <p:cNvSpPr txBox="1"/>
          <p:nvPr/>
        </p:nvSpPr>
        <p:spPr>
          <a:xfrm>
            <a:off x="2693789" y="1736434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4F5DF37-0C5D-7BA3-B537-049895ED1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206"/>
          <a:stretch/>
        </p:blipFill>
        <p:spPr>
          <a:xfrm>
            <a:off x="3035998" y="5702350"/>
            <a:ext cx="6120000" cy="356374"/>
          </a:xfrm>
          <a:prstGeom prst="rect">
            <a:avLst/>
          </a:prstGeom>
          <a:ln w="12700">
            <a:solidFill>
              <a:srgbClr val="044FA0"/>
            </a:solidFill>
          </a:ln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26FF847F-BE8F-1ABF-2AD1-070063A28ABD}"/>
              </a:ext>
            </a:extLst>
          </p:cNvPr>
          <p:cNvGrpSpPr/>
          <p:nvPr/>
        </p:nvGrpSpPr>
        <p:grpSpPr>
          <a:xfrm>
            <a:off x="153041" y="839348"/>
            <a:ext cx="2185550" cy="2801152"/>
            <a:chOff x="142450" y="993605"/>
            <a:chExt cx="2185550" cy="2801152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3F07C446-D6E4-E010-5EC4-7ADA9452E2A1}"/>
                </a:ext>
              </a:extLst>
            </p:cNvPr>
            <p:cNvSpPr/>
            <p:nvPr/>
          </p:nvSpPr>
          <p:spPr>
            <a:xfrm>
              <a:off x="142450" y="993605"/>
              <a:ext cx="2185550" cy="28011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B0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B3B1793-A452-A3FB-5A39-A26E12FC2BCB}"/>
                </a:ext>
              </a:extLst>
            </p:cNvPr>
            <p:cNvSpPr txBox="1"/>
            <p:nvPr/>
          </p:nvSpPr>
          <p:spPr>
            <a:xfrm>
              <a:off x="286282" y="2840650"/>
              <a:ext cx="190225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rgbClr val="044FA0"/>
                  </a:solidFill>
                </a:rPr>
                <a:t>Thickness</a:t>
              </a:r>
              <a:r>
                <a:rPr lang="it-IT" sz="1400" dirty="0">
                  <a:solidFill>
                    <a:srgbClr val="044FA0"/>
                  </a:solidFill>
                </a:rPr>
                <a:t> = 20 µm;</a:t>
              </a:r>
            </a:p>
            <a:p>
              <a:r>
                <a:rPr lang="it-IT" sz="1400" dirty="0">
                  <a:solidFill>
                    <a:srgbClr val="044FA0"/>
                  </a:solidFill>
                </a:rPr>
                <a:t>Pitch = 20 µm;</a:t>
              </a:r>
            </a:p>
            <a:p>
              <a:r>
                <a:rPr lang="it-IT" sz="1400" dirty="0">
                  <a:solidFill>
                    <a:srgbClr val="044FA0"/>
                  </a:solidFill>
                </a:rPr>
                <a:t>Cross </a:t>
              </a:r>
              <a:r>
                <a:rPr lang="it-IT" sz="1400" dirty="0" err="1">
                  <a:solidFill>
                    <a:srgbClr val="044FA0"/>
                  </a:solidFill>
                </a:rPr>
                <a:t>length</a:t>
              </a:r>
              <a:r>
                <a:rPr lang="it-IT" sz="1400" dirty="0">
                  <a:solidFill>
                    <a:srgbClr val="044FA0"/>
                  </a:solidFill>
                </a:rPr>
                <a:t> = 16 µm ;</a:t>
              </a:r>
            </a:p>
            <a:p>
              <a:r>
                <a:rPr lang="it-IT" sz="1400" dirty="0">
                  <a:solidFill>
                    <a:srgbClr val="044FA0"/>
                  </a:solidFill>
                </a:rPr>
                <a:t>Cross </a:t>
              </a:r>
              <a:r>
                <a:rPr lang="it-IT" sz="1400" dirty="0" err="1">
                  <a:solidFill>
                    <a:srgbClr val="044FA0"/>
                  </a:solidFill>
                </a:rPr>
                <a:t>width</a:t>
              </a:r>
              <a:r>
                <a:rPr lang="it-IT" sz="1400" dirty="0">
                  <a:solidFill>
                    <a:srgbClr val="044FA0"/>
                  </a:solidFill>
                </a:rPr>
                <a:t> = 1 µm.</a:t>
              </a:r>
            </a:p>
          </p:txBody>
        </p:sp>
        <p:pic>
          <p:nvPicPr>
            <p:cNvPr id="43" name="Immagine 42" descr="Immagine che contiene Policromia, cubo, design&#10;&#10;Descrizione generata automaticamente">
              <a:extLst>
                <a:ext uri="{FF2B5EF4-FFF2-40B4-BE49-F238E27FC236}">
                  <a16:creationId xmlns:a16="http://schemas.microsoft.com/office/drawing/2014/main" id="{4E5C6AA3-10D6-E37C-ACE1-583F508D8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028" t="1920" r="17028" b="1920"/>
            <a:stretch/>
          </p:blipFill>
          <p:spPr>
            <a:xfrm>
              <a:off x="146817" y="1015641"/>
              <a:ext cx="2160000" cy="171544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47" name="Straight Arrow Connector 1201">
              <a:extLst>
                <a:ext uri="{FF2B5EF4-FFF2-40B4-BE49-F238E27FC236}">
                  <a16:creationId xmlns:a16="http://schemas.microsoft.com/office/drawing/2014/main" id="{BE814BB0-227E-960B-A78E-B8772772C292}"/>
                </a:ext>
              </a:extLst>
            </p:cNvPr>
            <p:cNvCxnSpPr>
              <a:cxnSpLocks/>
            </p:cNvCxnSpPr>
            <p:nvPr/>
          </p:nvCxnSpPr>
          <p:spPr>
            <a:xfrm>
              <a:off x="1074127" y="1978986"/>
              <a:ext cx="621419" cy="8423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820F07D-5E6A-DC60-CCA1-DFFE74DA1D24}"/>
                </a:ext>
              </a:extLst>
            </p:cNvPr>
            <p:cNvSpPr txBox="1"/>
            <p:nvPr/>
          </p:nvSpPr>
          <p:spPr>
            <a:xfrm rot="3201870">
              <a:off x="1232048" y="2188894"/>
              <a:ext cx="434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MIP</a:t>
              </a:r>
            </a:p>
          </p:txBody>
        </p:sp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98BB7425-5F1E-A205-DA45-E371C7856D8E}"/>
              </a:ext>
            </a:extLst>
          </p:cNvPr>
          <p:cNvGrpSpPr/>
          <p:nvPr/>
        </p:nvGrpSpPr>
        <p:grpSpPr>
          <a:xfrm>
            <a:off x="9844736" y="848835"/>
            <a:ext cx="2208184" cy="2791664"/>
            <a:chOff x="9837000" y="993605"/>
            <a:chExt cx="2208184" cy="2791664"/>
          </a:xfrm>
        </p:grpSpPr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A89C6140-EE88-D77E-54A4-321FBE181280}"/>
                </a:ext>
              </a:extLst>
            </p:cNvPr>
            <p:cNvSpPr/>
            <p:nvPr/>
          </p:nvSpPr>
          <p:spPr>
            <a:xfrm>
              <a:off x="9837000" y="993605"/>
              <a:ext cx="2208184" cy="27916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B0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76E4CA7F-310D-A020-3189-DD3A021AF435}"/>
                </a:ext>
              </a:extLst>
            </p:cNvPr>
            <p:cNvGrpSpPr/>
            <p:nvPr/>
          </p:nvGrpSpPr>
          <p:grpSpPr>
            <a:xfrm>
              <a:off x="9866184" y="1060451"/>
              <a:ext cx="2160000" cy="2715783"/>
              <a:chOff x="9864000" y="1060451"/>
              <a:chExt cx="2160000" cy="2715783"/>
            </a:xfrm>
          </p:grpSpPr>
          <p:pic>
            <p:nvPicPr>
              <p:cNvPr id="45" name="Immagine 44" descr="Immagine che contiene Policromia, design, cubo&#10;&#10;Descrizione generata automaticamente">
                <a:extLst>
                  <a:ext uri="{FF2B5EF4-FFF2-40B4-BE49-F238E27FC236}">
                    <a16:creationId xmlns:a16="http://schemas.microsoft.com/office/drawing/2014/main" id="{5B807361-910D-3958-76FE-8A80109EB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6762" t="2726" r="17293" b="1116"/>
              <a:stretch/>
            </p:blipFill>
            <p:spPr>
              <a:xfrm>
                <a:off x="9864000" y="1060451"/>
                <a:ext cx="2160000" cy="1715448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55" name="Straight Arrow Connector 1201">
                <a:extLst>
                  <a:ext uri="{FF2B5EF4-FFF2-40B4-BE49-F238E27FC236}">
                    <a16:creationId xmlns:a16="http://schemas.microsoft.com/office/drawing/2014/main" id="{6FD9949B-81CD-0581-DE81-63503C3A9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2087" y="1978986"/>
                <a:ext cx="621419" cy="84232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1C7B7FE6-C23E-6903-BD52-CF3E80672BD8}"/>
                  </a:ext>
                </a:extLst>
              </p:cNvPr>
              <p:cNvSpPr txBox="1"/>
              <p:nvPr/>
            </p:nvSpPr>
            <p:spPr>
              <a:xfrm rot="3201870">
                <a:off x="10955292" y="2188895"/>
                <a:ext cx="4347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FF0000"/>
                    </a:solidFill>
                  </a:rPr>
                  <a:t>MIP</a:t>
                </a:r>
              </a:p>
            </p:txBody>
          </p:sp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CCF591B-6B42-DD87-529C-5B26E2C657D1}"/>
                  </a:ext>
                </a:extLst>
              </p:cNvPr>
              <p:cNvSpPr txBox="1"/>
              <p:nvPr/>
            </p:nvSpPr>
            <p:spPr>
              <a:xfrm>
                <a:off x="10097288" y="3037570"/>
                <a:ext cx="166904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>
                    <a:solidFill>
                      <a:srgbClr val="044FA0"/>
                    </a:solidFill>
                  </a:rPr>
                  <a:t>Thickness</a:t>
                </a:r>
                <a:r>
                  <a:rPr lang="it-IT" sz="1400" dirty="0">
                    <a:solidFill>
                      <a:srgbClr val="044FA0"/>
                    </a:solidFill>
                  </a:rPr>
                  <a:t> = 20 µm;</a:t>
                </a:r>
              </a:p>
              <a:p>
                <a:r>
                  <a:rPr lang="it-IT" sz="1400" dirty="0">
                    <a:solidFill>
                      <a:srgbClr val="044FA0"/>
                    </a:solidFill>
                  </a:rPr>
                  <a:t>Pitch = 20 µm;</a:t>
                </a:r>
              </a:p>
              <a:p>
                <a:r>
                  <a:rPr lang="it-IT" sz="1400" dirty="0">
                    <a:solidFill>
                      <a:srgbClr val="044FA0"/>
                    </a:solidFill>
                  </a:rPr>
                  <a:t>Pad </a:t>
                </a:r>
                <a:r>
                  <a:rPr lang="it-IT" sz="1400" dirty="0" err="1">
                    <a:solidFill>
                      <a:srgbClr val="044FA0"/>
                    </a:solidFill>
                  </a:rPr>
                  <a:t>radius</a:t>
                </a:r>
                <a:r>
                  <a:rPr lang="it-IT" sz="1400" dirty="0">
                    <a:solidFill>
                      <a:srgbClr val="044FA0"/>
                    </a:solidFill>
                  </a:rPr>
                  <a:t> = 2 µm.</a:t>
                </a:r>
              </a:p>
            </p:txBody>
          </p:sp>
        </p:grpSp>
      </p:grpSp>
      <p:pic>
        <p:nvPicPr>
          <p:cNvPr id="77" name="Immagine 76">
            <a:extLst>
              <a:ext uri="{FF2B5EF4-FFF2-40B4-BE49-F238E27FC236}">
                <a16:creationId xmlns:a16="http://schemas.microsoft.com/office/drawing/2014/main" id="{44BC3C16-5003-E6B1-A24F-558FF68A4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174" y="3754722"/>
            <a:ext cx="2214000" cy="2129254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B4853BF1-0D57-A7CD-4C79-3A8B1CFBA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00" y="3754722"/>
            <a:ext cx="2214000" cy="2129254"/>
          </a:xfrm>
          <a:prstGeom prst="rect">
            <a:avLst/>
          </a:prstGeom>
        </p:spPr>
      </p:pic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4372C55C-FA8C-0169-DBE4-94D0F86D15A3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1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F9FE98-C7B8-FAF6-3235-DE633A39D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8287A-F710-8B06-807C-8D9CE0C60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3810"/>
          </a:xfrm>
        </p:spPr>
        <p:txBody>
          <a:bodyPr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Silicon oxide trenches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6142ACA2-A2BA-CA1C-C138-7F8D2727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ECA9E11-59D4-CFB2-0FFF-CA1F1FAF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7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E22B9425-040A-9B0C-17F8-D0B732B2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496000" y="1453275"/>
            <a:ext cx="7200000" cy="3951450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647F5F7-CEA4-83BE-3035-332288497EB1}"/>
              </a:ext>
            </a:extLst>
          </p:cNvPr>
          <p:cNvGrpSpPr/>
          <p:nvPr/>
        </p:nvGrpSpPr>
        <p:grpSpPr>
          <a:xfrm>
            <a:off x="6573000" y="1433365"/>
            <a:ext cx="520844" cy="275258"/>
            <a:chOff x="6573000" y="1433365"/>
            <a:chExt cx="520844" cy="275258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C3D29FDB-43CC-BAC9-7D7C-62B6B405A7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0750" y="1499447"/>
              <a:ext cx="143094" cy="143095"/>
              <a:chOff x="9138356" y="750710"/>
              <a:chExt cx="288000" cy="288000"/>
            </a:xfrm>
          </p:grpSpPr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C9F4B52B-B640-4294-9272-61FDF5493962}"/>
                  </a:ext>
                </a:extLst>
              </p:cNvPr>
              <p:cNvSpPr/>
              <p:nvPr/>
            </p:nvSpPr>
            <p:spPr>
              <a:xfrm>
                <a:off x="9138356" y="750710"/>
                <a:ext cx="288000" cy="288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25" name="Croce 24">
                <a:extLst>
                  <a:ext uri="{FF2B5EF4-FFF2-40B4-BE49-F238E27FC236}">
                    <a16:creationId xmlns:a16="http://schemas.microsoft.com/office/drawing/2014/main" id="{472CC157-9433-C10E-F483-16F0C25DB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9174356" y="786710"/>
                <a:ext cx="216000" cy="216000"/>
              </a:xfrm>
              <a:prstGeom prst="plus">
                <a:avLst>
                  <a:gd name="adj" fmla="val 500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5F1F736-05DE-9BC0-AED0-376B78C44AB5}"/>
                </a:ext>
              </a:extLst>
            </p:cNvPr>
            <p:cNvSpPr txBox="1"/>
            <p:nvPr/>
          </p:nvSpPr>
          <p:spPr>
            <a:xfrm>
              <a:off x="6573000" y="1433365"/>
              <a:ext cx="432000" cy="27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MIP</a:t>
              </a:r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B7C78F1F-5B05-F354-18E0-647E8126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206"/>
          <a:stretch/>
        </p:blipFill>
        <p:spPr>
          <a:xfrm>
            <a:off x="3035998" y="5702350"/>
            <a:ext cx="6120000" cy="356374"/>
          </a:xfrm>
          <a:prstGeom prst="rect">
            <a:avLst/>
          </a:prstGeom>
          <a:ln w="12700">
            <a:solidFill>
              <a:srgbClr val="044FA0"/>
            </a:solidFill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ECF1CBF-C6EE-FC8C-2975-D26C32CE393D}"/>
              </a:ext>
            </a:extLst>
          </p:cNvPr>
          <p:cNvGrpSpPr/>
          <p:nvPr/>
        </p:nvGrpSpPr>
        <p:grpSpPr>
          <a:xfrm>
            <a:off x="2982468" y="1433365"/>
            <a:ext cx="520844" cy="275258"/>
            <a:chOff x="6573000" y="1433365"/>
            <a:chExt cx="520844" cy="27525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C8C7B11A-3C9F-D000-F5E1-BAC14ADE01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0750" y="1499447"/>
              <a:ext cx="143094" cy="143095"/>
              <a:chOff x="9138356" y="750710"/>
              <a:chExt cx="288000" cy="288000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FB005825-63EC-0B90-5CF9-9F4AB051CC0A}"/>
                  </a:ext>
                </a:extLst>
              </p:cNvPr>
              <p:cNvSpPr/>
              <p:nvPr/>
            </p:nvSpPr>
            <p:spPr>
              <a:xfrm>
                <a:off x="9138356" y="750710"/>
                <a:ext cx="288000" cy="288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12" name="Croce 11">
                <a:extLst>
                  <a:ext uri="{FF2B5EF4-FFF2-40B4-BE49-F238E27FC236}">
                    <a16:creationId xmlns:a16="http://schemas.microsoft.com/office/drawing/2014/main" id="{A45389A2-5524-AED5-3142-7457025274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9174356" y="786710"/>
                <a:ext cx="216000" cy="216000"/>
              </a:xfrm>
              <a:prstGeom prst="plus">
                <a:avLst>
                  <a:gd name="adj" fmla="val 500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4B18713-8AC5-68A0-A777-F4A0C6BEEF1F}"/>
                </a:ext>
              </a:extLst>
            </p:cNvPr>
            <p:cNvSpPr txBox="1"/>
            <p:nvPr/>
          </p:nvSpPr>
          <p:spPr>
            <a:xfrm>
              <a:off x="6573000" y="1433365"/>
              <a:ext cx="432000" cy="27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MIP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62DC1F2-F068-5F87-8F8B-73B981757905}"/>
              </a:ext>
            </a:extLst>
          </p:cNvPr>
          <p:cNvGrpSpPr/>
          <p:nvPr/>
        </p:nvGrpSpPr>
        <p:grpSpPr>
          <a:xfrm>
            <a:off x="6566959" y="3401110"/>
            <a:ext cx="520844" cy="275258"/>
            <a:chOff x="6573000" y="1433365"/>
            <a:chExt cx="520844" cy="275258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9B491AE5-21DF-9F70-2D1E-9993B920D6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0750" y="1499447"/>
              <a:ext cx="143094" cy="143095"/>
              <a:chOff x="9138356" y="750710"/>
              <a:chExt cx="288000" cy="288000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7E1EFC5D-0CB1-2261-2A25-A3B43A63E039}"/>
                  </a:ext>
                </a:extLst>
              </p:cNvPr>
              <p:cNvSpPr/>
              <p:nvPr/>
            </p:nvSpPr>
            <p:spPr>
              <a:xfrm>
                <a:off x="9138356" y="750710"/>
                <a:ext cx="288000" cy="288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18" name="Croce 17">
                <a:extLst>
                  <a:ext uri="{FF2B5EF4-FFF2-40B4-BE49-F238E27FC236}">
                    <a16:creationId xmlns:a16="http://schemas.microsoft.com/office/drawing/2014/main" id="{CD47C484-60F0-F371-E6CC-38E5AAEAC9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9174356" y="786710"/>
                <a:ext cx="216000" cy="216000"/>
              </a:xfrm>
              <a:prstGeom prst="plus">
                <a:avLst>
                  <a:gd name="adj" fmla="val 500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55DF795-A29F-7D52-8DDA-A827E8BC6C2E}"/>
                </a:ext>
              </a:extLst>
            </p:cNvPr>
            <p:cNvSpPr txBox="1"/>
            <p:nvPr/>
          </p:nvSpPr>
          <p:spPr>
            <a:xfrm>
              <a:off x="6573000" y="1433365"/>
              <a:ext cx="432000" cy="27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MIP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8C7BB40-19CA-8E40-90CA-12DBABF13959}"/>
              </a:ext>
            </a:extLst>
          </p:cNvPr>
          <p:cNvGrpSpPr/>
          <p:nvPr/>
        </p:nvGrpSpPr>
        <p:grpSpPr>
          <a:xfrm>
            <a:off x="2982468" y="3401110"/>
            <a:ext cx="520844" cy="275258"/>
            <a:chOff x="6573000" y="1433365"/>
            <a:chExt cx="520844" cy="275258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6612FBB-DE6D-2BEF-4BE6-1FC7B4C827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0750" y="1499447"/>
              <a:ext cx="143094" cy="143095"/>
              <a:chOff x="9138356" y="750710"/>
              <a:chExt cx="288000" cy="288000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4D288D3B-A592-A9B7-FDC0-657B50F063EB}"/>
                  </a:ext>
                </a:extLst>
              </p:cNvPr>
              <p:cNvSpPr/>
              <p:nvPr/>
            </p:nvSpPr>
            <p:spPr>
              <a:xfrm>
                <a:off x="9138356" y="750710"/>
                <a:ext cx="288000" cy="288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34" name="Croce 33">
                <a:extLst>
                  <a:ext uri="{FF2B5EF4-FFF2-40B4-BE49-F238E27FC236}">
                    <a16:creationId xmlns:a16="http://schemas.microsoft.com/office/drawing/2014/main" id="{EF98A758-05FC-D7F5-C34C-023C85CFED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9174356" y="786710"/>
                <a:ext cx="216000" cy="216000"/>
              </a:xfrm>
              <a:prstGeom prst="plus">
                <a:avLst>
                  <a:gd name="adj" fmla="val 500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6EA13A3-5DC5-5748-FA12-6E3E2F97F1A2}"/>
                </a:ext>
              </a:extLst>
            </p:cNvPr>
            <p:cNvSpPr txBox="1"/>
            <p:nvPr/>
          </p:nvSpPr>
          <p:spPr>
            <a:xfrm>
              <a:off x="6573000" y="1433365"/>
              <a:ext cx="432000" cy="27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MIP</a:t>
              </a:r>
            </a:p>
          </p:txBody>
        </p:sp>
      </p:grpSp>
      <p:pic>
        <p:nvPicPr>
          <p:cNvPr id="90" name="Immagine 89">
            <a:extLst>
              <a:ext uri="{FF2B5EF4-FFF2-40B4-BE49-F238E27FC236}">
                <a16:creationId xmlns:a16="http://schemas.microsoft.com/office/drawing/2014/main" id="{1C200CF5-F5CB-7E1F-C539-83BCC6D2D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01" y="1063434"/>
            <a:ext cx="2214000" cy="2118660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350A2FD5-84CA-1388-1D62-13101568F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999" y="1063450"/>
            <a:ext cx="2214000" cy="2128846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03A2DBF5-2BCB-CDC5-10C9-E0967293E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" y="3520402"/>
            <a:ext cx="2214000" cy="2139490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ECF0277F-6369-A311-4EDB-EF1A7C54D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6999" y="3530620"/>
            <a:ext cx="2214000" cy="2129254"/>
          </a:xfrm>
          <a:prstGeom prst="rect">
            <a:avLst/>
          </a:prstGeom>
        </p:spPr>
      </p:pic>
      <p:sp>
        <p:nvSpPr>
          <p:cNvPr id="3" name="Segnaposto piè di pagina 8">
            <a:extLst>
              <a:ext uri="{FF2B5EF4-FFF2-40B4-BE49-F238E27FC236}">
                <a16:creationId xmlns:a16="http://schemas.microsoft.com/office/drawing/2014/main" id="{FE937BD1-863F-EE6B-8648-E1882BF8E517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5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4EA0"/>
            </a:gs>
            <a:gs pos="34000">
              <a:srgbClr val="6363A9"/>
            </a:gs>
            <a:gs pos="81000">
              <a:srgbClr val="BA99AE"/>
            </a:gs>
            <a:gs pos="98000">
              <a:srgbClr val="FFB047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FE595-1899-D52C-68EB-C46346066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57D683FF-5EFE-DEC2-24A1-93A521E7B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496000" y="1453275"/>
            <a:ext cx="7200000" cy="3951450"/>
          </a:xfrm>
          <a:ln w="1270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8274F38-8E44-FD91-0349-027B9FA6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150"/>
          </a:xfrm>
        </p:spPr>
        <p:txBody>
          <a:bodyPr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Watch out for contact resistance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67A32F5-B2DB-EE2A-E591-5A2A8D6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 anchor="ctr"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A. Fondacci et al., PIXEL 2024 - November 19, 2024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73AF3F7-9BB4-78D6-756F-C26D874F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FE4A-5D98-C940-A04E-E377C2820B3B}" type="slidenum">
              <a:rPr lang="it-IT" smtClean="0">
                <a:solidFill>
                  <a:schemeClr val="bg1"/>
                </a:solidFill>
              </a:rPr>
              <a:t>8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C630C36-1BC0-200C-00A3-D43A35A75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206"/>
          <a:stretch/>
        </p:blipFill>
        <p:spPr>
          <a:xfrm>
            <a:off x="3035998" y="5702350"/>
            <a:ext cx="6120000" cy="356374"/>
          </a:xfrm>
          <a:prstGeom prst="rect">
            <a:avLst/>
          </a:prstGeom>
          <a:ln w="12700">
            <a:solidFill>
              <a:srgbClr val="044FA0"/>
            </a:solidFill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E525FE7-8BB0-A6DF-1147-9882197FA9F0}"/>
              </a:ext>
            </a:extLst>
          </p:cNvPr>
          <p:cNvGrpSpPr>
            <a:grpSpLocks noChangeAspect="1"/>
          </p:cNvGrpSpPr>
          <p:nvPr/>
        </p:nvGrpSpPr>
        <p:grpSpPr>
          <a:xfrm>
            <a:off x="6426906" y="1963560"/>
            <a:ext cx="144000" cy="144000"/>
            <a:chOff x="9138356" y="750710"/>
            <a:chExt cx="288000" cy="288000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6A655B69-E6AA-808F-0D86-F1812E7150F8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19" name="Croce 18">
              <a:extLst>
                <a:ext uri="{FF2B5EF4-FFF2-40B4-BE49-F238E27FC236}">
                  <a16:creationId xmlns:a16="http://schemas.microsoft.com/office/drawing/2014/main" id="{042C4B1A-4803-F712-D62A-019531E8702F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148898E-7EF0-B05C-AF50-6B748760822B}"/>
              </a:ext>
            </a:extLst>
          </p:cNvPr>
          <p:cNvGrpSpPr>
            <a:grpSpLocks noChangeAspect="1"/>
          </p:cNvGrpSpPr>
          <p:nvPr/>
        </p:nvGrpSpPr>
        <p:grpSpPr>
          <a:xfrm>
            <a:off x="2839156" y="1963560"/>
            <a:ext cx="144000" cy="144000"/>
            <a:chOff x="9138356" y="750710"/>
            <a:chExt cx="288000" cy="288000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515C4201-BFB5-7A0E-48F5-C684431ABFFE}"/>
                </a:ext>
              </a:extLst>
            </p:cNvPr>
            <p:cNvSpPr/>
            <p:nvPr/>
          </p:nvSpPr>
          <p:spPr>
            <a:xfrm>
              <a:off x="9138356" y="750710"/>
              <a:ext cx="288000" cy="28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30" name="Croce 29">
              <a:extLst>
                <a:ext uri="{FF2B5EF4-FFF2-40B4-BE49-F238E27FC236}">
                  <a16:creationId xmlns:a16="http://schemas.microsoft.com/office/drawing/2014/main" id="{E2F718B4-FF37-F644-9DE5-398C99613A61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9174356" y="786710"/>
              <a:ext cx="216000" cy="216000"/>
            </a:xfrm>
            <a:prstGeom prst="plus">
              <a:avLst>
                <a:gd name="adj" fmla="val 50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AA5ED7D-33F1-BE12-5428-45594E5EFA2E}"/>
              </a:ext>
            </a:extLst>
          </p:cNvPr>
          <p:cNvSpPr txBox="1"/>
          <p:nvPr/>
        </p:nvSpPr>
        <p:spPr>
          <a:xfrm>
            <a:off x="2693789" y="1736434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24DB3F4-4596-0948-EFC8-374AA235CD1E}"/>
              </a:ext>
            </a:extLst>
          </p:cNvPr>
          <p:cNvSpPr txBox="1"/>
          <p:nvPr/>
        </p:nvSpPr>
        <p:spPr>
          <a:xfrm>
            <a:off x="6281539" y="174234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MIP</a:t>
            </a:r>
          </a:p>
        </p:txBody>
      </p:sp>
      <p:pic>
        <p:nvPicPr>
          <p:cNvPr id="97" name="Immagine 96">
            <a:extLst>
              <a:ext uri="{FF2B5EF4-FFF2-40B4-BE49-F238E27FC236}">
                <a16:creationId xmlns:a16="http://schemas.microsoft.com/office/drawing/2014/main" id="{895D32D5-0BDD-500F-02C3-D521DE034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88" y="1090412"/>
            <a:ext cx="2214000" cy="2055857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59C06D9F-8245-45A4-1107-D7323E050C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32"/>
          <a:stretch/>
        </p:blipFill>
        <p:spPr>
          <a:xfrm>
            <a:off x="9836999" y="1089795"/>
            <a:ext cx="2214000" cy="2055856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DD6D22C8-BE8E-A3A2-B8D4-A462D5CF1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8" y="3505511"/>
            <a:ext cx="2214000" cy="2139490"/>
          </a:xfrm>
          <a:prstGeom prst="rect">
            <a:avLst/>
          </a:prstGeom>
        </p:spPr>
      </p:pic>
      <p:pic>
        <p:nvPicPr>
          <p:cNvPr id="102" name="Immagine 101">
            <a:extLst>
              <a:ext uri="{FF2B5EF4-FFF2-40B4-BE49-F238E27FC236}">
                <a16:creationId xmlns:a16="http://schemas.microsoft.com/office/drawing/2014/main" id="{E7952C7D-77A6-CDA9-EC91-37D751D59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6999" y="3510320"/>
            <a:ext cx="2214000" cy="2129254"/>
          </a:xfrm>
          <a:prstGeom prst="rect">
            <a:avLst/>
          </a:prstGeom>
        </p:spPr>
      </p:pic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10F6E3EA-47A6-6C42-3ACF-18C264386C78}"/>
              </a:ext>
            </a:extLst>
          </p:cNvPr>
          <p:cNvSpPr txBox="1">
            <a:spLocks/>
          </p:cNvSpPr>
          <p:nvPr/>
        </p:nvSpPr>
        <p:spPr>
          <a:xfrm>
            <a:off x="4399280" y="6356350"/>
            <a:ext cx="656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chemeClr val="bg1"/>
                </a:solidFill>
              </a:rPr>
              <a:t>alessandro.fondacci@pg.infn.it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4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1084</Words>
  <Application>Microsoft Macintosh PowerPoint</Application>
  <PresentationFormat>Widescreen</PresentationFormat>
  <Paragraphs>191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Apple Color Emoji</vt:lpstr>
      <vt:lpstr>Aptos</vt:lpstr>
      <vt:lpstr>Aptos Display</vt:lpstr>
      <vt:lpstr>Arial</vt:lpstr>
      <vt:lpstr>Cambria Math</vt:lpstr>
      <vt:lpstr>Franklin Gothic Book</vt:lpstr>
      <vt:lpstr>Inter</vt:lpstr>
      <vt:lpstr>Wingdings</vt:lpstr>
      <vt:lpstr>Tema di Office</vt:lpstr>
      <vt:lpstr>Design and optimisation of radiation  resistant AC- and DC-coupled resistive LGADs</vt:lpstr>
      <vt:lpstr>An impossible challenge?</vt:lpstr>
      <vt:lpstr>An intriguing candidate for future colliders</vt:lpstr>
      <vt:lpstr>FBK RSD2 performance summary</vt:lpstr>
      <vt:lpstr>RSD LGAD: AC or DC coupled electrodes?</vt:lpstr>
      <vt:lpstr>Simulation approach (SPICE &amp; TCAD)</vt:lpstr>
      <vt:lpstr>Playing with pad shape</vt:lpstr>
      <vt:lpstr>Silicon oxide trenches</vt:lpstr>
      <vt:lpstr>Watch out for contact resistance</vt:lpstr>
      <vt:lpstr>Radiation damage modelling @ PG</vt:lpstr>
      <vt:lpstr>After irradiation performances</vt:lpstr>
      <vt:lpstr>Conclusions</vt:lpstr>
      <vt:lpstr>Backup</vt:lpstr>
      <vt:lpstr>Heavy Ion Model</vt:lpstr>
      <vt:lpstr>Charge imbalance algorithm</vt:lpstr>
      <vt:lpstr>Crosses of various sizes</vt:lpstr>
      <vt:lpstr>Crosses  🤼‍♂️   bars</vt:lpstr>
      <vt:lpstr>Resistive strips</vt:lpstr>
      <vt:lpstr>Silicon oxide trenches</vt:lpstr>
      <vt:lpstr>Different pad arrangements</vt:lpstr>
      <vt:lpstr>Different pad arrangements</vt:lpstr>
      <vt:lpstr>Different pad arrangements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Fondacci</dc:creator>
  <cp:lastModifiedBy>Alessandro Fondacci</cp:lastModifiedBy>
  <cp:revision>14</cp:revision>
  <cp:lastPrinted>2024-11-17T13:31:25Z</cp:lastPrinted>
  <dcterms:created xsi:type="dcterms:W3CDTF">2024-11-13T09:30:22Z</dcterms:created>
  <dcterms:modified xsi:type="dcterms:W3CDTF">2024-11-18T20:08:54Z</dcterms:modified>
</cp:coreProperties>
</file>