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16" r:id="rId2"/>
    <p:sldId id="764" r:id="rId3"/>
    <p:sldId id="765" r:id="rId4"/>
    <p:sldId id="766" r:id="rId5"/>
    <p:sldId id="769" r:id="rId6"/>
    <p:sldId id="768" r:id="rId7"/>
    <p:sldId id="773" r:id="rId8"/>
    <p:sldId id="767" r:id="rId9"/>
    <p:sldId id="780" r:id="rId10"/>
    <p:sldId id="770" r:id="rId11"/>
    <p:sldId id="774" r:id="rId12"/>
    <p:sldId id="775" r:id="rId13"/>
    <p:sldId id="777" r:id="rId14"/>
    <p:sldId id="779" r:id="rId15"/>
    <p:sldId id="778" r:id="rId16"/>
    <p:sldId id="763" r:id="rId17"/>
  </p:sldIdLst>
  <p:sldSz cx="12192000" cy="6858000"/>
  <p:notesSz cx="6669088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85C5353-D6B6-4F32-A6FB-7D0A3485BA1D}" name="Gastbenutzer" initials="Ga" userId="Gastbenutzer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harina Dengg" initials="K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897" y="54"/>
      </p:cViewPr>
      <p:guideLst>
        <p:guide orient="horz" pos="34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0E05E-0E5F-4619-840B-04816CDCE1FF}" type="datetimeFigureOut">
              <a:rPr lang="de-AT" smtClean="0"/>
              <a:t>21.05.2024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F16DE8-E1E4-4AF2-9B02-7E3CC699773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421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4AB0C-E262-4C0E-AFB9-E3AC8707D9BE}" type="datetimeFigureOut">
              <a:rPr lang="de-DE" smtClean="0"/>
              <a:t>21.05.2024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73063" y="1233488"/>
            <a:ext cx="5922962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909" y="4751219"/>
            <a:ext cx="533527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EDFF36-2726-40AA-99D6-4D73C8508E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2662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EDFF36-2726-40AA-99D6-4D73C8508E6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6584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2024 OpenGate user meeting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C09D1-9D44-46E9-90D5-584F6311654E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Rechteck 8"/>
          <p:cNvSpPr/>
          <p:nvPr userDrawn="1"/>
        </p:nvSpPr>
        <p:spPr>
          <a:xfrm>
            <a:off x="0" y="1"/>
            <a:ext cx="12192000" cy="63087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6" name="Titel 1"/>
          <p:cNvSpPr>
            <a:spLocks noGrp="1"/>
          </p:cNvSpPr>
          <p:nvPr>
            <p:ph type="ctrTitle"/>
          </p:nvPr>
        </p:nvSpPr>
        <p:spPr>
          <a:xfrm>
            <a:off x="718782" y="1345093"/>
            <a:ext cx="10633431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DE" noProof="0"/>
              <a:t>Mastertitelformat bearbeiten</a:t>
            </a:r>
            <a:endParaRPr lang="en-GB" noProof="0"/>
          </a:p>
        </p:txBody>
      </p:sp>
      <p:sp>
        <p:nvSpPr>
          <p:cNvPr id="7" name="Untertitel 2"/>
          <p:cNvSpPr>
            <a:spLocks noGrp="1"/>
          </p:cNvSpPr>
          <p:nvPr>
            <p:ph type="subTitle" idx="1"/>
          </p:nvPr>
        </p:nvSpPr>
        <p:spPr>
          <a:xfrm>
            <a:off x="718782" y="3824768"/>
            <a:ext cx="10633431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GB" noProof="0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9" t="37454" r="166" b="2507"/>
          <a:stretch/>
        </p:blipFill>
        <p:spPr bwMode="auto">
          <a:xfrm>
            <a:off x="407159" y="6380020"/>
            <a:ext cx="1737484" cy="3954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" name="Grafik 1" descr="Ein Bild, das Schrift, Grafiken, Screenshot, Grafikdesign enthält.&#10;&#10;Automatisch generierte Beschreibung">
            <a:extLst>
              <a:ext uri="{FF2B5EF4-FFF2-40B4-BE49-F238E27FC236}">
                <a16:creationId xmlns:a16="http://schemas.microsoft.com/office/drawing/2014/main" id="{8A4B0B92-C770-265F-F48A-AA8586E182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297"/>
          <a:stretch/>
        </p:blipFill>
        <p:spPr>
          <a:xfrm>
            <a:off x="2177758" y="6372105"/>
            <a:ext cx="2249242" cy="457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546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1770A32D-8403-8771-E0F7-C3525C90E128}"/>
              </a:ext>
            </a:extLst>
          </p:cNvPr>
          <p:cNvSpPr/>
          <p:nvPr userDrawn="1"/>
        </p:nvSpPr>
        <p:spPr>
          <a:xfrm>
            <a:off x="1" y="6358274"/>
            <a:ext cx="12192000" cy="5492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6" name="Titel 1"/>
          <p:cNvSpPr>
            <a:spLocks noGrp="1"/>
          </p:cNvSpPr>
          <p:nvPr>
            <p:ph type="ctrTitle"/>
          </p:nvPr>
        </p:nvSpPr>
        <p:spPr>
          <a:xfrm>
            <a:off x="718782" y="1345093"/>
            <a:ext cx="10633431" cy="2387600"/>
          </a:xfrm>
        </p:spPr>
        <p:txBody>
          <a:bodyPr anchor="b"/>
          <a:lstStyle>
            <a:lvl1pPr algn="l">
              <a:defRPr sz="60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de-DE" noProof="0"/>
              <a:t>Mastertitelformat bearbeiten</a:t>
            </a:r>
            <a:endParaRPr lang="en-GB" noProof="0"/>
          </a:p>
        </p:txBody>
      </p:sp>
      <p:sp>
        <p:nvSpPr>
          <p:cNvPr id="7" name="Untertitel 2"/>
          <p:cNvSpPr>
            <a:spLocks noGrp="1"/>
          </p:cNvSpPr>
          <p:nvPr>
            <p:ph type="subTitle" idx="1"/>
          </p:nvPr>
        </p:nvSpPr>
        <p:spPr>
          <a:xfrm>
            <a:off x="718782" y="3824768"/>
            <a:ext cx="10633431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GB" noProof="0"/>
          </a:p>
        </p:txBody>
      </p:sp>
      <p:pic>
        <p:nvPicPr>
          <p:cNvPr id="11" name="Picture 4">
            <a:extLst>
              <a:ext uri="{FF2B5EF4-FFF2-40B4-BE49-F238E27FC236}">
                <a16:creationId xmlns:a16="http://schemas.microsoft.com/office/drawing/2014/main" id="{51F165E6-D7D1-57E4-57A2-9327992C8C9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16" y="6456841"/>
            <a:ext cx="1694958" cy="355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Grafik 11" descr="Ein Bild, das Text, Schrift, Grafiken, Logo enthält.&#10;&#10;Automatisch generierte Beschreibung">
            <a:extLst>
              <a:ext uri="{FF2B5EF4-FFF2-40B4-BE49-F238E27FC236}">
                <a16:creationId xmlns:a16="http://schemas.microsoft.com/office/drawing/2014/main" id="{0820F6FF-6DA3-9E9C-1CA4-66907F8FE75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356" y="6422547"/>
            <a:ext cx="2128644" cy="423678"/>
          </a:xfrm>
          <a:prstGeom prst="rect">
            <a:avLst/>
          </a:prstGeom>
        </p:spPr>
      </p:pic>
      <p:sp>
        <p:nvSpPr>
          <p:cNvPr id="14" name="Fußzeilenplatzhalter 4">
            <a:extLst>
              <a:ext uri="{FF2B5EF4-FFF2-40B4-BE49-F238E27FC236}">
                <a16:creationId xmlns:a16="http://schemas.microsoft.com/office/drawing/2014/main" id="{30C3FF57-D355-91BD-2A96-C5505CFBE2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499865" y="6541760"/>
            <a:ext cx="2722741" cy="233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2024 OpenGate user meeting</a:t>
            </a:r>
            <a:endParaRPr lang="en-GB" noProof="0" dirty="0"/>
          </a:p>
        </p:txBody>
      </p:sp>
      <p:sp>
        <p:nvSpPr>
          <p:cNvPr id="15" name="Foliennummernplatzhalter 5">
            <a:extLst>
              <a:ext uri="{FF2B5EF4-FFF2-40B4-BE49-F238E27FC236}">
                <a16:creationId xmlns:a16="http://schemas.microsoft.com/office/drawing/2014/main" id="{6EDEEB4D-3693-F448-2774-7E5D67D60D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434322"/>
            <a:ext cx="618288" cy="3140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fld id="{AB6C09D1-9D44-46E9-90D5-584F6311654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9750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GB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/>
          <a:p>
            <a:fld id="{AB6C09D1-9D44-46E9-90D5-584F6311654E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804333" y="1341437"/>
            <a:ext cx="10549467" cy="4967288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noProof="0" dirty="0"/>
              <a:t>Mastertextformat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  <a:endParaRPr lang="en-GB" noProof="0" dirty="0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FC5B08D-7AF0-D91F-1818-6BF38CDED7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499865" y="6522710"/>
            <a:ext cx="2722741" cy="233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2024 OpenGate user meeting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326766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GB" noProof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341439"/>
            <a:ext cx="5181600" cy="4835525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341439"/>
            <a:ext cx="5181600" cy="4835525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OpenGate user meeting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C09D1-9D44-46E9-90D5-584F631165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3832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6372383" y="6351777"/>
            <a:ext cx="4850224" cy="2262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/>
              <a:t>2024 OpenGate user meeting</a:t>
            </a:r>
            <a:endParaRPr lang="de-DE"/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6372383" y="6528895"/>
            <a:ext cx="4850224" cy="2333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800" b="1">
                <a:solidFill>
                  <a:schemeClr val="bg1"/>
                </a:solidFill>
              </a:defRPr>
            </a:lvl1pPr>
          </a:lstStyle>
          <a:p>
            <a:endParaRPr lang="de-DE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6308725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91252" y="457464"/>
            <a:ext cx="5160433" cy="5656064"/>
          </a:xfrm>
          <a:prstGeom prst="round2DiagRect">
            <a:avLst>
              <a:gd name="adj1" fmla="val 6468"/>
              <a:gd name="adj2" fmla="val 0"/>
            </a:avLst>
          </a:prstGeom>
          <a:solidFill>
            <a:schemeClr val="accent3">
              <a:lumMod val="20000"/>
              <a:lumOff val="80000"/>
            </a:schemeClr>
          </a:solidFill>
        </p:spPr>
        <p:txBody>
          <a:bodyPr lIns="108000"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400"/>
            </a:lvl1pPr>
          </a:lstStyle>
          <a:p>
            <a:r>
              <a:rPr lang="de-DE" noProof="0"/>
              <a:t>Mastertitelformat bearbeiten</a:t>
            </a:r>
            <a:endParaRPr lang="en-GB" noProof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6452762" y="1438621"/>
            <a:ext cx="4781785" cy="450974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/>
          </a:p>
        </p:txBody>
      </p:sp>
      <p:sp>
        <p:nvSpPr>
          <p:cNvPr id="1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1353800" y="6434322"/>
            <a:ext cx="618288" cy="314081"/>
          </a:xfrm>
        </p:spPr>
        <p:txBody>
          <a:bodyPr anchor="b"/>
          <a:lstStyle/>
          <a:p>
            <a:fld id="{AB6C09D1-9D44-46E9-90D5-584F6311654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472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Inhalt und Info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GB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499865" y="6657202"/>
            <a:ext cx="2722742" cy="177118"/>
          </a:xfrm>
          <a:prstGeom prst="rect">
            <a:avLst/>
          </a:prstGeom>
        </p:spPr>
        <p:txBody>
          <a:bodyPr anchor="t"/>
          <a:lstStyle/>
          <a:p>
            <a:endParaRPr lang="en-GB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372383" y="6365632"/>
            <a:ext cx="4850224" cy="226237"/>
          </a:xfrm>
        </p:spPr>
        <p:txBody>
          <a:bodyPr anchor="t"/>
          <a:lstStyle>
            <a:lvl1pPr algn="l">
              <a:defRPr/>
            </a:lvl1pPr>
          </a:lstStyle>
          <a:p>
            <a:r>
              <a:rPr lang="en-US" noProof="0"/>
              <a:t>2024 OpenGate user meeting</a:t>
            </a:r>
            <a:endParaRPr lang="en-GB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anchor="b"/>
          <a:lstStyle/>
          <a:p>
            <a:fld id="{AB6C09D1-9D44-46E9-90D5-584F6311654E}" type="slidenum">
              <a:rPr lang="en-GB" noProof="0" smtClean="0"/>
              <a:t>‹Nr.›</a:t>
            </a:fld>
            <a:endParaRPr lang="en-GB" noProof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804333" y="1341437"/>
            <a:ext cx="5291667" cy="4967288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/>
          </a:p>
        </p:txBody>
      </p:sp>
      <p:sp>
        <p:nvSpPr>
          <p:cNvPr id="7" name="Inhaltsplatzhalter 6"/>
          <p:cNvSpPr>
            <a:spLocks noGrp="1" noChangeAspect="1"/>
          </p:cNvSpPr>
          <p:nvPr>
            <p:ph sz="quarter" idx="14"/>
          </p:nvPr>
        </p:nvSpPr>
        <p:spPr>
          <a:xfrm>
            <a:off x="6464301" y="1341438"/>
            <a:ext cx="4889500" cy="4853804"/>
          </a:xfrm>
          <a:prstGeom prst="round2DiagRect">
            <a:avLst>
              <a:gd name="adj1" fmla="val 8954"/>
              <a:gd name="adj2" fmla="val 0"/>
            </a:avLst>
          </a:prstGeom>
          <a:solidFill>
            <a:schemeClr val="accent3">
              <a:lumMod val="20000"/>
              <a:lumOff val="80000"/>
            </a:schemeClr>
          </a:solidFill>
        </p:spPr>
        <p:txBody>
          <a:bodyPr lIns="108000" tIns="72000" bIns="72000"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6056125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C09D1-9D44-46E9-90D5-584F6311654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900"/>
              <a:t>2024 OpenGate user meeting</a:t>
            </a:r>
            <a:endParaRPr lang="en-GB" dirty="0"/>
          </a:p>
        </p:txBody>
      </p:sp>
      <p:sp>
        <p:nvSpPr>
          <p:cNvPr id="5" name="Titel 1"/>
          <p:cNvSpPr>
            <a:spLocks noGrp="1"/>
          </p:cNvSpPr>
          <p:nvPr>
            <p:ph type="ctrTitle"/>
          </p:nvPr>
        </p:nvSpPr>
        <p:spPr>
          <a:xfrm>
            <a:off x="718782" y="1345093"/>
            <a:ext cx="10633431" cy="2387600"/>
          </a:xfrm>
        </p:spPr>
        <p:txBody>
          <a:bodyPr anchor="b"/>
          <a:lstStyle>
            <a:lvl1pPr algn="l">
              <a:defRPr sz="60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de-DE" noProof="0" dirty="0"/>
              <a:t>Titelmasterformat durch Klicken bearbeiten</a:t>
            </a:r>
            <a:endParaRPr lang="en-GB" noProof="0" dirty="0"/>
          </a:p>
        </p:txBody>
      </p:sp>
      <p:sp>
        <p:nvSpPr>
          <p:cNvPr id="6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18782" y="3824768"/>
            <a:ext cx="10633431" cy="2160396"/>
          </a:xfrm>
        </p:spPr>
        <p:txBody>
          <a:bodyPr>
            <a:noAutofit/>
          </a:bodyPr>
          <a:lstStyle>
            <a:lvl1pPr marL="0" indent="0" algn="l">
              <a:buNone/>
              <a:defRPr sz="1800" baseline="0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First Name Last Name</a:t>
            </a:r>
          </a:p>
          <a:p>
            <a:r>
              <a:rPr lang="en-GB" noProof="0" dirty="0"/>
              <a:t>Division Medical Radiation Physics </a:t>
            </a:r>
            <a:br>
              <a:rPr lang="en-GB" noProof="0" dirty="0"/>
            </a:br>
            <a:r>
              <a:rPr lang="en-GB" noProof="0" dirty="0"/>
              <a:t>Department of Radiation Oncology / Medical University Vienna &amp; AKH Wien</a:t>
            </a:r>
          </a:p>
          <a:p>
            <a:r>
              <a:rPr lang="en-GB" noProof="0" dirty="0"/>
              <a:t>Christian Doppler Laboratory for Medical Radiation Research for Radiation Oncology</a:t>
            </a:r>
          </a:p>
        </p:txBody>
      </p:sp>
      <p:pic>
        <p:nvPicPr>
          <p:cNvPr id="7" name="Picture 18" descr="radonc_logo_300dpi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47" y="164673"/>
            <a:ext cx="1841500" cy="113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uppieren 7"/>
          <p:cNvGrpSpPr>
            <a:grpSpLocks noChangeAspect="1"/>
          </p:cNvGrpSpPr>
          <p:nvPr userDrawn="1"/>
        </p:nvGrpSpPr>
        <p:grpSpPr>
          <a:xfrm>
            <a:off x="3196737" y="310583"/>
            <a:ext cx="5752961" cy="839142"/>
            <a:chOff x="701675" y="2352675"/>
            <a:chExt cx="7411705" cy="1441450"/>
          </a:xfrm>
        </p:grpSpPr>
        <p:pic>
          <p:nvPicPr>
            <p:cNvPr id="9" name="Inhaltsplatzhalter 1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5552" y="2354262"/>
              <a:ext cx="1439862" cy="143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Inhaltsplatzhalter 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075"/>
            <a:stretch>
              <a:fillRect/>
            </a:stretch>
          </p:blipFill>
          <p:spPr bwMode="auto">
            <a:xfrm>
              <a:off x="6655646" y="2352675"/>
              <a:ext cx="1457734" cy="1440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1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506" r="29948" b="1273"/>
            <a:stretch>
              <a:fillRect/>
            </a:stretch>
          </p:blipFill>
          <p:spPr bwMode="auto">
            <a:xfrm>
              <a:off x="2184065" y="2353888"/>
              <a:ext cx="1470971" cy="1440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" name="Picture 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85" r="24387"/>
            <a:stretch>
              <a:fillRect/>
            </a:stretch>
          </p:blipFill>
          <p:spPr bwMode="auto">
            <a:xfrm>
              <a:off x="3672796" y="2354018"/>
              <a:ext cx="1502773" cy="1440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2" descr="D:\Peter Backup\CDL\Banner\Banner1Test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1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63" r="6668"/>
            <a:stretch>
              <a:fillRect/>
            </a:stretch>
          </p:blipFill>
          <p:spPr bwMode="auto">
            <a:xfrm>
              <a:off x="701675" y="2354018"/>
              <a:ext cx="1463019" cy="1440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10436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1" y="6358274"/>
            <a:ext cx="12192000" cy="5492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2000"/>
          </a:xfrm>
          <a:prstGeom prst="rect">
            <a:avLst/>
          </a:prstGeom>
        </p:spPr>
        <p:txBody>
          <a:bodyPr vert="horz" lIns="0" tIns="72000" rIns="0" bIns="0" rtlCol="0" anchor="t">
            <a:normAutofit/>
          </a:bodyPr>
          <a:lstStyle/>
          <a:p>
            <a:r>
              <a:rPr lang="en-GB" noProof="0" dirty="0" err="1"/>
              <a:t>Titelmasterformat</a:t>
            </a:r>
            <a:r>
              <a:rPr lang="en-GB" noProof="0" dirty="0"/>
              <a:t> </a:t>
            </a:r>
            <a:r>
              <a:rPr lang="en-GB" noProof="0" dirty="0" err="1"/>
              <a:t>durch</a:t>
            </a:r>
            <a:r>
              <a:rPr lang="en-GB" noProof="0" dirty="0"/>
              <a:t> </a:t>
            </a:r>
            <a:r>
              <a:rPr lang="en-GB" noProof="0" dirty="0" err="1"/>
              <a:t>Klicken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337126"/>
            <a:ext cx="10515600" cy="4839839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GB" noProof="0" err="1"/>
              <a:t>Formatvorlagen</a:t>
            </a:r>
            <a:r>
              <a:rPr lang="en-GB" noProof="0"/>
              <a:t> des </a:t>
            </a:r>
            <a:r>
              <a:rPr lang="en-GB" noProof="0" err="1"/>
              <a:t>Textmasters</a:t>
            </a:r>
            <a:r>
              <a:rPr lang="en-GB" noProof="0"/>
              <a:t> </a:t>
            </a:r>
            <a:r>
              <a:rPr lang="en-GB" noProof="0" err="1"/>
              <a:t>bearbeiten</a:t>
            </a:r>
            <a:endParaRPr lang="en-GB" noProof="0"/>
          </a:p>
          <a:p>
            <a:pPr lvl="1"/>
            <a:r>
              <a:rPr lang="en-GB" noProof="0" err="1"/>
              <a:t>Zweite</a:t>
            </a:r>
            <a:r>
              <a:rPr lang="en-GB" noProof="0"/>
              <a:t> </a:t>
            </a:r>
            <a:r>
              <a:rPr lang="en-GB" noProof="0" err="1"/>
              <a:t>Ebene</a:t>
            </a:r>
            <a:endParaRPr lang="en-GB" noProof="0"/>
          </a:p>
          <a:p>
            <a:pPr lvl="2"/>
            <a:r>
              <a:rPr lang="en-GB" noProof="0" err="1"/>
              <a:t>Dritte</a:t>
            </a:r>
            <a:r>
              <a:rPr lang="en-GB" noProof="0"/>
              <a:t> </a:t>
            </a:r>
            <a:r>
              <a:rPr lang="en-GB" noProof="0" err="1"/>
              <a:t>Ebene</a:t>
            </a:r>
            <a:endParaRPr lang="en-GB" noProof="0"/>
          </a:p>
          <a:p>
            <a:pPr lvl="3"/>
            <a:r>
              <a:rPr lang="en-GB" noProof="0" err="1"/>
              <a:t>Vierte</a:t>
            </a:r>
            <a:r>
              <a:rPr lang="en-GB" noProof="0"/>
              <a:t> </a:t>
            </a:r>
            <a:r>
              <a:rPr lang="en-GB" noProof="0" err="1"/>
              <a:t>Ebene</a:t>
            </a:r>
            <a:endParaRPr lang="en-GB" noProof="0"/>
          </a:p>
          <a:p>
            <a:pPr lvl="4"/>
            <a:r>
              <a:rPr lang="en-GB" noProof="0" err="1"/>
              <a:t>Fünfte</a:t>
            </a:r>
            <a:r>
              <a:rPr lang="en-GB" noProof="0"/>
              <a:t> </a:t>
            </a:r>
            <a:r>
              <a:rPr lang="en-GB" noProof="0" err="1"/>
              <a:t>Ebene</a:t>
            </a:r>
            <a:endParaRPr lang="en-GB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8499865" y="6513187"/>
            <a:ext cx="2722741" cy="233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2024 OpenGate user meeting</a:t>
            </a:r>
            <a:endParaRPr lang="en-GB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1353800" y="6434322"/>
            <a:ext cx="618288" cy="3140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fld id="{AB6C09D1-9D44-46E9-90D5-584F6311654E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16" y="6456841"/>
            <a:ext cx="1694958" cy="355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Grafik 7" descr="Ein Bild, das Text, Schrift, Grafiken, Logo enthält.&#10;&#10;Automatisch generierte Beschreibung">
            <a:extLst>
              <a:ext uri="{FF2B5EF4-FFF2-40B4-BE49-F238E27FC236}">
                <a16:creationId xmlns:a16="http://schemas.microsoft.com/office/drawing/2014/main" id="{09682648-3579-58A1-D969-431E1D051702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356" y="6422547"/>
            <a:ext cx="2128644" cy="423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380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9" r:id="rId2"/>
    <p:sldLayoutId id="2147483666" r:id="rId3"/>
    <p:sldLayoutId id="2147483652" r:id="rId4"/>
    <p:sldLayoutId id="2147483660" r:id="rId5"/>
    <p:sldLayoutId id="2147483674" r:id="rId6"/>
    <p:sldLayoutId id="2147483678" r:id="rId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63525" indent="-263525" algn="l" defTabSz="914400" rtl="0" eaLnBrk="1" latinLnBrk="0" hangingPunct="1">
        <a:lnSpc>
          <a:spcPct val="13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279400" algn="l" defTabSz="914400" rtl="0" eaLnBrk="1" latinLnBrk="0" hangingPunct="1">
        <a:lnSpc>
          <a:spcPct val="13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806450" indent="-263525" algn="l" defTabSz="914400" rtl="0" eaLnBrk="1" latinLnBrk="0" hangingPunct="1">
        <a:lnSpc>
          <a:spcPct val="13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69975" indent="-263525" algn="l" defTabSz="914400" rtl="0" eaLnBrk="1" latinLnBrk="0" hangingPunct="1">
        <a:lnSpc>
          <a:spcPct val="130000"/>
        </a:lnSpc>
        <a:spcBef>
          <a:spcPts val="5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788" indent="-277813" algn="l" defTabSz="914400" rtl="0" eaLnBrk="1" latinLnBrk="0" hangingPunct="1">
        <a:lnSpc>
          <a:spcPct val="13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07" userDrawn="1">
          <p15:clr>
            <a:srgbClr val="F26B43"/>
          </p15:clr>
        </p15:guide>
        <p15:guide id="2" pos="7151" userDrawn="1">
          <p15:clr>
            <a:srgbClr val="F26B43"/>
          </p15:clr>
        </p15:guide>
        <p15:guide id="3" orient="horz" pos="845" userDrawn="1">
          <p15:clr>
            <a:srgbClr val="F26B43"/>
          </p15:clr>
        </p15:guide>
        <p15:guide id="4" orient="horz" pos="4042" userDrawn="1">
          <p15:clr>
            <a:srgbClr val="F26B43"/>
          </p15:clr>
        </p15:guide>
        <p15:guide id="5" orient="horz" pos="4201" userDrawn="1">
          <p15:clr>
            <a:srgbClr val="F26B43"/>
          </p15:clr>
        </p15:guide>
        <p15:guide id="6" pos="399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E242DAD7-403E-6736-7E86-2B8597761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OpenGate user meeting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C09D1-9D44-46E9-90D5-584F6311654E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300" dirty="0"/>
              <a:t>From geometries, advanced beam sources to multi-dimensional actors</a:t>
            </a:r>
            <a:br>
              <a:rPr lang="en-US" sz="5300" dirty="0"/>
            </a:br>
            <a:br>
              <a:rPr lang="en-US" sz="1600" dirty="0"/>
            </a:br>
            <a:r>
              <a:rPr lang="en-US" sz="2700" dirty="0">
                <a:solidFill>
                  <a:schemeClr val="bg1">
                    <a:lumMod val="75000"/>
                  </a:schemeClr>
                </a:solidFill>
              </a:rPr>
              <a:t>Current developments employing the new </a:t>
            </a:r>
            <a:r>
              <a:rPr lang="en-US" sz="2700" dirty="0" err="1">
                <a:solidFill>
                  <a:schemeClr val="bg1">
                    <a:lumMod val="75000"/>
                  </a:schemeClr>
                </a:solidFill>
              </a:rPr>
              <a:t>OpenGATE</a:t>
            </a:r>
            <a:r>
              <a:rPr lang="en-US" sz="2700" dirty="0">
                <a:solidFill>
                  <a:schemeClr val="bg1">
                    <a:lumMod val="75000"/>
                  </a:schemeClr>
                </a:solidFill>
              </a:rPr>
              <a:t> at the Medical University of Vienna</a:t>
            </a:r>
            <a:endParaRPr lang="en-GB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18782" y="3911532"/>
            <a:ext cx="10633431" cy="1655762"/>
          </a:xfrm>
        </p:spPr>
        <p:txBody>
          <a:bodyPr vert="horz" lIns="0" tIns="45720" rIns="91440" bIns="45720" rtlCol="0" anchor="t">
            <a:normAutofit/>
          </a:bodyPr>
          <a:lstStyle/>
          <a:p>
            <a:r>
              <a:rPr lang="en-US" dirty="0"/>
              <a:t>H. Fuchs</a:t>
            </a:r>
          </a:p>
          <a:p>
            <a:r>
              <a:rPr lang="en-US" dirty="0"/>
              <a:t>Department of Radiation Oncology, Medical University of Vienna</a:t>
            </a:r>
          </a:p>
        </p:txBody>
      </p:sp>
    </p:spTree>
    <p:extLst>
      <p:ext uri="{BB962C8B-B14F-4D97-AF65-F5344CB8AC3E}">
        <p14:creationId xmlns:p14="http://schemas.microsoft.com/office/powerpoint/2010/main" val="1007863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472F2C-E309-66FC-8EE9-BD390C6B8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Multidimensional </a:t>
            </a:r>
            <a:r>
              <a:rPr lang="de-AT" dirty="0" err="1"/>
              <a:t>images</a:t>
            </a:r>
            <a:endParaRPr lang="en-US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DA92CA8-9C24-71FE-EF20-27E61387C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C09D1-9D44-46E9-90D5-584F6311654E}" type="slidenum">
              <a:rPr lang="de-DE" smtClean="0"/>
              <a:t>10</a:t>
            </a:fld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3871A2-1925-DB74-4428-AC116A6E1A4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de-AT" dirty="0"/>
              <a:t>An </a:t>
            </a:r>
            <a:r>
              <a:rPr lang="de-AT" dirty="0" err="1"/>
              <a:t>image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a multi-dimensional </a:t>
            </a:r>
            <a:r>
              <a:rPr lang="de-AT" dirty="0" err="1"/>
              <a:t>array</a:t>
            </a:r>
            <a:endParaRPr lang="de-AT" dirty="0"/>
          </a:p>
          <a:p>
            <a:pPr lvl="1"/>
            <a:r>
              <a:rPr lang="de-AT" dirty="0"/>
              <a:t>plus </a:t>
            </a:r>
            <a:r>
              <a:rPr lang="de-AT" dirty="0" err="1"/>
              <a:t>some</a:t>
            </a:r>
            <a:r>
              <a:rPr lang="de-AT" dirty="0"/>
              <a:t> additional </a:t>
            </a:r>
            <a:r>
              <a:rPr lang="de-AT" dirty="0" err="1"/>
              <a:t>information</a:t>
            </a:r>
            <a:r>
              <a:rPr lang="de-AT" dirty="0"/>
              <a:t> (Offset, </a:t>
            </a:r>
            <a:r>
              <a:rPr lang="de-AT" dirty="0" err="1"/>
              <a:t>resolution</a:t>
            </a:r>
            <a:r>
              <a:rPr lang="de-AT" dirty="0"/>
              <a:t> etc.)</a:t>
            </a:r>
          </a:p>
          <a:p>
            <a:pPr lvl="1"/>
            <a:r>
              <a:rPr lang="de-AT" dirty="0" err="1"/>
              <a:t>Typical</a:t>
            </a:r>
            <a:r>
              <a:rPr lang="de-AT" dirty="0"/>
              <a:t> 1D, 2D, 3D</a:t>
            </a:r>
          </a:p>
          <a:p>
            <a:pPr lvl="1"/>
            <a:r>
              <a:rPr lang="de-AT" dirty="0" err="1"/>
              <a:t>Implemented</a:t>
            </a:r>
            <a:r>
              <a:rPr lang="de-AT" dirty="0"/>
              <a:t> in </a:t>
            </a:r>
            <a:r>
              <a:rPr lang="de-AT" dirty="0" err="1"/>
              <a:t>OpenGate</a:t>
            </a:r>
            <a:r>
              <a:rPr lang="de-AT" dirty="0"/>
              <a:t> </a:t>
            </a:r>
            <a:r>
              <a:rPr lang="de-AT" dirty="0" err="1"/>
              <a:t>using</a:t>
            </a:r>
            <a:r>
              <a:rPr lang="de-AT" dirty="0"/>
              <a:t> ITK</a:t>
            </a:r>
          </a:p>
          <a:p>
            <a:pPr lvl="1"/>
            <a:r>
              <a:rPr lang="de-AT" dirty="0" err="1"/>
              <a:t>Used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</a:t>
            </a:r>
          </a:p>
          <a:p>
            <a:pPr lvl="2"/>
            <a:r>
              <a:rPr lang="de-AT" dirty="0"/>
              <a:t>Output: e.g. dose </a:t>
            </a:r>
            <a:r>
              <a:rPr lang="de-AT" dirty="0" err="1"/>
              <a:t>actor</a:t>
            </a:r>
            <a:r>
              <a:rPr lang="de-AT" dirty="0"/>
              <a:t> (</a:t>
            </a:r>
            <a:r>
              <a:rPr lang="de-AT" dirty="0" err="1"/>
              <a:t>MetaImage</a:t>
            </a:r>
            <a:r>
              <a:rPr lang="de-AT" dirty="0"/>
              <a:t> .</a:t>
            </a:r>
            <a:r>
              <a:rPr lang="de-AT" dirty="0" err="1"/>
              <a:t>mhd</a:t>
            </a:r>
            <a:r>
              <a:rPr lang="de-AT" dirty="0"/>
              <a:t>)</a:t>
            </a:r>
          </a:p>
          <a:p>
            <a:pPr lvl="2"/>
            <a:r>
              <a:rPr lang="de-AT" dirty="0"/>
              <a:t>Input: e.g. </a:t>
            </a:r>
            <a:r>
              <a:rPr lang="de-AT" dirty="0" err="1"/>
              <a:t>image</a:t>
            </a:r>
            <a:r>
              <a:rPr lang="de-AT" dirty="0"/>
              <a:t> </a:t>
            </a:r>
            <a:r>
              <a:rPr lang="de-AT" dirty="0" err="1"/>
              <a:t>volume</a:t>
            </a:r>
            <a:endParaRPr lang="de-AT" dirty="0"/>
          </a:p>
          <a:p>
            <a:pPr lvl="1"/>
            <a:endParaRPr lang="de-AT" dirty="0"/>
          </a:p>
          <a:p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748145-34E5-1AE8-16F8-04DB5FE2AF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noProof="0"/>
              <a:t>2024 OpenGate user meeting</a:t>
            </a:r>
            <a:endParaRPr lang="en-GB" noProof="0" dirty="0"/>
          </a:p>
        </p:txBody>
      </p:sp>
      <p:pic>
        <p:nvPicPr>
          <p:cNvPr id="8" name="Grafik 7" descr="Ein Bild, das Text, Diagramm, Reihe, Screenshot enthält.&#10;&#10;Automatisch generierte Beschreibung">
            <a:extLst>
              <a:ext uri="{FF2B5EF4-FFF2-40B4-BE49-F238E27FC236}">
                <a16:creationId xmlns:a16="http://schemas.microsoft.com/office/drawing/2014/main" id="{321BC4AC-507C-5349-5CE7-8C749FEAB8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914" y="1831035"/>
            <a:ext cx="3673174" cy="2754881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33F5CA78-0663-9DE4-AF20-5C0C48F1A182}"/>
              </a:ext>
            </a:extLst>
          </p:cNvPr>
          <p:cNvSpPr txBox="1"/>
          <p:nvPr/>
        </p:nvSpPr>
        <p:spPr>
          <a:xfrm>
            <a:off x="9892647" y="3023809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A 1D </a:t>
            </a:r>
            <a:r>
              <a:rPr lang="de-AT" dirty="0" err="1"/>
              <a:t>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046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472F2C-E309-66FC-8EE9-BD390C6B8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Multidimensional </a:t>
            </a:r>
            <a:r>
              <a:rPr lang="de-AT" dirty="0" err="1"/>
              <a:t>images</a:t>
            </a:r>
            <a:r>
              <a:rPr lang="de-AT" dirty="0"/>
              <a:t> II</a:t>
            </a:r>
            <a:endParaRPr lang="en-US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DA92CA8-9C24-71FE-EF20-27E61387C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C09D1-9D44-46E9-90D5-584F6311654E}" type="slidenum">
              <a:rPr lang="de-DE" smtClean="0"/>
              <a:t>11</a:t>
            </a:fld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3871A2-1925-DB74-4428-AC116A6E1A4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de-AT" dirty="0" err="1"/>
              <a:t>OpenGate</a:t>
            </a:r>
            <a:r>
              <a:rPr lang="de-AT" dirty="0"/>
              <a:t> </a:t>
            </a:r>
            <a:r>
              <a:rPr lang="de-AT" dirty="0" err="1"/>
              <a:t>uses</a:t>
            </a:r>
            <a:r>
              <a:rPr lang="de-AT" dirty="0"/>
              <a:t> </a:t>
            </a:r>
            <a:r>
              <a:rPr lang="de-AT" dirty="0" err="1"/>
              <a:t>python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control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c++</a:t>
            </a:r>
            <a:r>
              <a:rPr lang="de-AT" dirty="0"/>
              <a:t> </a:t>
            </a:r>
            <a:r>
              <a:rPr lang="de-AT" dirty="0" err="1"/>
              <a:t>part</a:t>
            </a:r>
            <a:endParaRPr lang="de-AT" dirty="0"/>
          </a:p>
          <a:p>
            <a:pPr lvl="1"/>
            <a:r>
              <a:rPr lang="de-AT" dirty="0" err="1"/>
              <a:t>Acchieved</a:t>
            </a:r>
            <a:r>
              <a:rPr lang="de-AT" dirty="0"/>
              <a:t> </a:t>
            </a:r>
            <a:r>
              <a:rPr lang="de-AT" dirty="0" err="1"/>
              <a:t>using</a:t>
            </a:r>
            <a:r>
              <a:rPr lang="de-AT" dirty="0"/>
              <a:t> </a:t>
            </a:r>
            <a:r>
              <a:rPr lang="de-AT" dirty="0" err="1"/>
              <a:t>pthon</a:t>
            </a:r>
            <a:r>
              <a:rPr lang="de-AT" dirty="0"/>
              <a:t> </a:t>
            </a:r>
            <a:r>
              <a:rPr lang="de-AT" dirty="0" err="1"/>
              <a:t>bindings</a:t>
            </a:r>
            <a:r>
              <a:rPr lang="de-AT" dirty="0"/>
              <a:t> e.g. </a:t>
            </a:r>
            <a:r>
              <a:rPr lang="de-AT" dirty="0" err="1"/>
              <a:t>pybind</a:t>
            </a:r>
            <a:endParaRPr lang="de-AT" dirty="0"/>
          </a:p>
          <a:p>
            <a:r>
              <a:rPr lang="de-AT" dirty="0"/>
              <a:t>Very </a:t>
            </a:r>
            <a:r>
              <a:rPr lang="de-AT" dirty="0" err="1"/>
              <a:t>convenient</a:t>
            </a:r>
            <a:endParaRPr lang="de-AT" dirty="0"/>
          </a:p>
          <a:p>
            <a:pPr lvl="1"/>
            <a:r>
              <a:rPr lang="de-AT" dirty="0" err="1"/>
              <a:t>Slightly</a:t>
            </a:r>
            <a:r>
              <a:rPr lang="de-AT" dirty="0"/>
              <a:t> </a:t>
            </a:r>
            <a:r>
              <a:rPr lang="de-AT" dirty="0" err="1"/>
              <a:t>more</a:t>
            </a:r>
            <a:r>
              <a:rPr lang="de-AT" dirty="0"/>
              <a:t> </a:t>
            </a:r>
            <a:r>
              <a:rPr lang="de-AT" dirty="0" err="1"/>
              <a:t>complex</a:t>
            </a:r>
            <a:r>
              <a:rPr lang="de-AT" dirty="0"/>
              <a:t> </a:t>
            </a:r>
            <a:r>
              <a:rPr lang="de-AT" dirty="0" err="1"/>
              <a:t>development</a:t>
            </a:r>
            <a:r>
              <a:rPr lang="de-AT" dirty="0"/>
              <a:t>, but </a:t>
            </a:r>
            <a:r>
              <a:rPr lang="de-AT" dirty="0" err="1"/>
              <a:t>worth</a:t>
            </a:r>
            <a:r>
              <a:rPr lang="de-AT" dirty="0"/>
              <a:t> </a:t>
            </a:r>
            <a:r>
              <a:rPr lang="de-AT" dirty="0" err="1"/>
              <a:t>it</a:t>
            </a:r>
            <a:endParaRPr lang="de-AT" dirty="0"/>
          </a:p>
          <a:p>
            <a:r>
              <a:rPr lang="de-AT" dirty="0"/>
              <a:t>Insight Toolkit (ITK)</a:t>
            </a:r>
          </a:p>
          <a:p>
            <a:pPr lvl="1"/>
            <a:r>
              <a:rPr lang="de-AT" dirty="0" err="1"/>
              <a:t>available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python</a:t>
            </a:r>
            <a:r>
              <a:rPr lang="de-AT" dirty="0"/>
              <a:t> and </a:t>
            </a:r>
            <a:r>
              <a:rPr lang="de-AT" dirty="0" err="1"/>
              <a:t>c++</a:t>
            </a:r>
            <a:endParaRPr lang="de-AT" dirty="0"/>
          </a:p>
          <a:p>
            <a:pPr lvl="1"/>
            <a:r>
              <a:rPr lang="de-AT" dirty="0" err="1"/>
              <a:t>Itk</a:t>
            </a:r>
            <a:r>
              <a:rPr lang="de-AT" dirty="0"/>
              <a:t> </a:t>
            </a:r>
            <a:r>
              <a:rPr lang="de-AT" dirty="0" err="1"/>
              <a:t>supports</a:t>
            </a:r>
            <a:r>
              <a:rPr lang="de-AT" dirty="0"/>
              <a:t> multi-dimensional </a:t>
            </a:r>
            <a:r>
              <a:rPr lang="de-AT" dirty="0" err="1"/>
              <a:t>images</a:t>
            </a:r>
            <a:endParaRPr lang="de-AT" dirty="0"/>
          </a:p>
          <a:p>
            <a:pPr lvl="1"/>
            <a:r>
              <a:rPr lang="de-AT" dirty="0" err="1"/>
              <a:t>MetaImage</a:t>
            </a:r>
            <a:r>
              <a:rPr lang="de-AT" dirty="0"/>
              <a:t> </a:t>
            </a:r>
            <a:r>
              <a:rPr lang="de-AT" dirty="0" err="1"/>
              <a:t>format</a:t>
            </a:r>
            <a:r>
              <a:rPr lang="de-AT" dirty="0"/>
              <a:t> support multi-dimensional </a:t>
            </a:r>
            <a:r>
              <a:rPr lang="de-AT" dirty="0" err="1"/>
              <a:t>images</a:t>
            </a:r>
            <a:endParaRPr lang="de-AT" dirty="0"/>
          </a:p>
          <a:p>
            <a:pPr lvl="1"/>
            <a:endParaRPr lang="de-AT" dirty="0"/>
          </a:p>
          <a:p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748145-34E5-1AE8-16F8-04DB5FE2AF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noProof="0"/>
              <a:t>2024 OpenGate user meeting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40962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472F2C-E309-66FC-8EE9-BD390C6B8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Multidimensional </a:t>
            </a:r>
            <a:r>
              <a:rPr lang="de-AT" dirty="0" err="1"/>
              <a:t>images</a:t>
            </a:r>
            <a:r>
              <a:rPr lang="de-AT" dirty="0"/>
              <a:t> III</a:t>
            </a:r>
            <a:endParaRPr lang="en-US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DA92CA8-9C24-71FE-EF20-27E61387C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C09D1-9D44-46E9-90D5-584F6311654E}" type="slidenum">
              <a:rPr lang="de-DE" smtClean="0"/>
              <a:t>12</a:t>
            </a:fld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3871A2-1925-DB74-4428-AC116A6E1A4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de-AT" dirty="0"/>
              <a:t>Insight Toolkit (ITK) </a:t>
            </a:r>
            <a:r>
              <a:rPr lang="de-AT" dirty="0" err="1"/>
              <a:t>supports</a:t>
            </a:r>
            <a:r>
              <a:rPr lang="de-AT" dirty="0"/>
              <a:t> multi-dimensional </a:t>
            </a:r>
            <a:r>
              <a:rPr lang="de-AT" dirty="0" err="1"/>
              <a:t>images</a:t>
            </a:r>
            <a:endParaRPr lang="de-AT" dirty="0"/>
          </a:p>
          <a:p>
            <a:r>
              <a:rPr lang="de-AT" dirty="0" err="1"/>
              <a:t>MetaImage</a:t>
            </a:r>
            <a:r>
              <a:rPr lang="de-AT" dirty="0"/>
              <a:t> </a:t>
            </a:r>
            <a:r>
              <a:rPr lang="de-AT" dirty="0" err="1"/>
              <a:t>format</a:t>
            </a:r>
            <a:r>
              <a:rPr lang="de-AT" dirty="0"/>
              <a:t> support multi-dimensional </a:t>
            </a:r>
            <a:r>
              <a:rPr lang="de-AT" dirty="0" err="1"/>
              <a:t>images</a:t>
            </a:r>
            <a:endParaRPr lang="de-AT" dirty="0"/>
          </a:p>
          <a:p>
            <a:r>
              <a:rPr lang="de-AT" dirty="0" err="1"/>
              <a:t>OpenGATE</a:t>
            </a:r>
            <a:endParaRPr lang="de-AT" dirty="0"/>
          </a:p>
          <a:p>
            <a:pPr lvl="1"/>
            <a:r>
              <a:rPr lang="de-AT" dirty="0"/>
              <a:t>Images </a:t>
            </a:r>
            <a:r>
              <a:rPr lang="de-AT" dirty="0" err="1"/>
              <a:t>from</a:t>
            </a:r>
            <a:r>
              <a:rPr lang="de-AT" dirty="0"/>
              <a:t> </a:t>
            </a:r>
            <a:r>
              <a:rPr lang="de-AT" dirty="0" err="1"/>
              <a:t>c++</a:t>
            </a:r>
            <a:r>
              <a:rPr lang="de-AT" dirty="0"/>
              <a:t> </a:t>
            </a:r>
            <a:r>
              <a:rPr lang="de-AT" dirty="0" err="1"/>
              <a:t>side</a:t>
            </a:r>
            <a:r>
              <a:rPr lang="de-AT" dirty="0"/>
              <a:t> </a:t>
            </a:r>
            <a:r>
              <a:rPr lang="de-AT" dirty="0" err="1"/>
              <a:t>passed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python</a:t>
            </a:r>
            <a:r>
              <a:rPr lang="de-AT" dirty="0"/>
              <a:t> </a:t>
            </a:r>
            <a:r>
              <a:rPr lang="de-AT" dirty="0" err="1"/>
              <a:t>side</a:t>
            </a:r>
            <a:endParaRPr lang="de-AT" dirty="0"/>
          </a:p>
          <a:p>
            <a:r>
              <a:rPr lang="de-AT" dirty="0"/>
              <a:t>Can </a:t>
            </a:r>
            <a:r>
              <a:rPr lang="de-AT" dirty="0" err="1"/>
              <a:t>we</a:t>
            </a:r>
            <a:r>
              <a:rPr lang="de-AT" dirty="0"/>
              <a:t> </a:t>
            </a:r>
            <a:r>
              <a:rPr lang="de-AT" dirty="0" err="1"/>
              <a:t>create</a:t>
            </a:r>
            <a:r>
              <a:rPr lang="de-AT" dirty="0"/>
              <a:t> a 4D </a:t>
            </a:r>
            <a:r>
              <a:rPr lang="de-AT" dirty="0" err="1"/>
              <a:t>image</a:t>
            </a:r>
            <a:r>
              <a:rPr lang="de-AT" dirty="0"/>
              <a:t> </a:t>
            </a:r>
            <a:r>
              <a:rPr lang="de-AT" dirty="0" err="1"/>
              <a:t>with</a:t>
            </a:r>
            <a:r>
              <a:rPr lang="de-AT" dirty="0"/>
              <a:t> </a:t>
            </a:r>
            <a:r>
              <a:rPr lang="de-AT" dirty="0" err="1"/>
              <a:t>OpenGATE</a:t>
            </a:r>
            <a:r>
              <a:rPr lang="de-AT" dirty="0"/>
              <a:t>?</a:t>
            </a:r>
          </a:p>
          <a:p>
            <a:pPr lvl="1"/>
            <a:r>
              <a:rPr lang="de-AT" dirty="0"/>
              <a:t>Not </a:t>
            </a:r>
            <a:r>
              <a:rPr lang="de-AT" dirty="0" err="1"/>
              <a:t>easily</a:t>
            </a:r>
            <a:endParaRPr lang="de-AT" dirty="0"/>
          </a:p>
          <a:p>
            <a:pPr lvl="1"/>
            <a:r>
              <a:rPr lang="de-AT" dirty="0" err="1"/>
              <a:t>most</a:t>
            </a:r>
            <a:r>
              <a:rPr lang="de-AT" dirty="0"/>
              <a:t> </a:t>
            </a:r>
            <a:r>
              <a:rPr lang="de-AT" dirty="0" err="1"/>
              <a:t>OpenGATE</a:t>
            </a:r>
            <a:r>
              <a:rPr lang="de-AT" dirty="0"/>
              <a:t> </a:t>
            </a:r>
            <a:r>
              <a:rPr lang="de-AT" dirty="0" err="1"/>
              <a:t>image</a:t>
            </a:r>
            <a:r>
              <a:rPr lang="de-AT" dirty="0"/>
              <a:t> code </a:t>
            </a:r>
            <a:r>
              <a:rPr lang="de-AT" dirty="0" err="1"/>
              <a:t>designed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3 </a:t>
            </a:r>
            <a:r>
              <a:rPr lang="de-AT" dirty="0" err="1"/>
              <a:t>dimensions</a:t>
            </a:r>
            <a:endParaRPr lang="de-AT" dirty="0"/>
          </a:p>
          <a:p>
            <a:pPr lvl="2"/>
            <a:r>
              <a:rPr lang="de-AT" dirty="0"/>
              <a:t>Partial </a:t>
            </a:r>
            <a:r>
              <a:rPr lang="de-AT" dirty="0" err="1"/>
              <a:t>extension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4 </a:t>
            </a:r>
            <a:r>
              <a:rPr lang="de-AT" dirty="0" err="1"/>
              <a:t>dimensions</a:t>
            </a:r>
            <a:endParaRPr lang="de-AT" dirty="0"/>
          </a:p>
          <a:p>
            <a:r>
              <a:rPr lang="de-AT" dirty="0"/>
              <a:t>Can </a:t>
            </a:r>
            <a:r>
              <a:rPr lang="de-AT" dirty="0" err="1"/>
              <a:t>we</a:t>
            </a:r>
            <a:r>
              <a:rPr lang="de-AT" dirty="0"/>
              <a:t> </a:t>
            </a:r>
            <a:r>
              <a:rPr lang="de-AT" dirty="0" err="1"/>
              <a:t>create</a:t>
            </a:r>
            <a:r>
              <a:rPr lang="de-AT" dirty="0"/>
              <a:t> a 3D </a:t>
            </a:r>
            <a:r>
              <a:rPr lang="de-AT" dirty="0" err="1"/>
              <a:t>image</a:t>
            </a:r>
            <a:r>
              <a:rPr lang="de-AT" dirty="0"/>
              <a:t> </a:t>
            </a:r>
            <a:r>
              <a:rPr lang="de-AT" dirty="0" err="1"/>
              <a:t>with</a:t>
            </a:r>
            <a:r>
              <a:rPr lang="de-AT" dirty="0"/>
              <a:t> multiple </a:t>
            </a:r>
            <a:r>
              <a:rPr lang="de-AT" dirty="0" err="1"/>
              <a:t>histograms</a:t>
            </a:r>
            <a:r>
              <a:rPr lang="de-AT" dirty="0"/>
              <a:t> (e.g. </a:t>
            </a:r>
            <a:r>
              <a:rPr lang="de-AT" dirty="0" err="1"/>
              <a:t>vectors</a:t>
            </a:r>
            <a:r>
              <a:rPr lang="de-AT" dirty="0"/>
              <a:t>) </a:t>
            </a:r>
            <a:r>
              <a:rPr lang="de-AT" dirty="0" err="1"/>
              <a:t>or</a:t>
            </a:r>
            <a:r>
              <a:rPr lang="de-AT" dirty="0"/>
              <a:t> </a:t>
            </a:r>
            <a:r>
              <a:rPr lang="de-AT" dirty="0" err="1"/>
              <a:t>more</a:t>
            </a:r>
            <a:r>
              <a:rPr lang="de-AT" dirty="0"/>
              <a:t> </a:t>
            </a:r>
            <a:r>
              <a:rPr lang="de-AT" dirty="0" err="1"/>
              <a:t>dimesions</a:t>
            </a:r>
            <a:r>
              <a:rPr lang="de-AT" dirty="0"/>
              <a:t>?</a:t>
            </a:r>
          </a:p>
          <a:p>
            <a:pPr lvl="1"/>
            <a:r>
              <a:rPr lang="de-AT" dirty="0"/>
              <a:t>Well, not </a:t>
            </a:r>
            <a:r>
              <a:rPr lang="de-AT" dirty="0" err="1"/>
              <a:t>easily</a:t>
            </a:r>
            <a:endParaRPr lang="de-AT" dirty="0"/>
          </a:p>
          <a:p>
            <a:pPr lvl="1"/>
            <a:endParaRPr lang="de-AT" dirty="0"/>
          </a:p>
          <a:p>
            <a:pPr marL="0" indent="0">
              <a:buNone/>
            </a:pPr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748145-34E5-1AE8-16F8-04DB5FE2AF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noProof="0"/>
              <a:t>2024 OpenGate user meeting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13845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472F2C-E309-66FC-8EE9-BD390C6B8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Multidimensional </a:t>
            </a:r>
            <a:r>
              <a:rPr lang="de-AT" dirty="0" err="1"/>
              <a:t>images</a:t>
            </a:r>
            <a:r>
              <a:rPr lang="de-AT" dirty="0"/>
              <a:t> IV</a:t>
            </a:r>
            <a:endParaRPr lang="en-US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DA92CA8-9C24-71FE-EF20-27E61387C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C09D1-9D44-46E9-90D5-584F6311654E}" type="slidenum">
              <a:rPr lang="de-DE" smtClean="0"/>
              <a:t>13</a:t>
            </a:fld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3871A2-1925-DB74-4428-AC116A6E1A4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de-AT" dirty="0"/>
              <a:t>The </a:t>
            </a:r>
            <a:r>
              <a:rPr lang="de-AT" dirty="0" err="1"/>
              <a:t>python</a:t>
            </a:r>
            <a:r>
              <a:rPr lang="de-AT" dirty="0"/>
              <a:t> </a:t>
            </a:r>
            <a:r>
              <a:rPr lang="de-AT" dirty="0" err="1"/>
              <a:t>module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ITK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compiled</a:t>
            </a:r>
            <a:r>
              <a:rPr lang="de-AT" dirty="0"/>
              <a:t> </a:t>
            </a:r>
            <a:r>
              <a:rPr lang="de-AT" dirty="0" err="1"/>
              <a:t>from</a:t>
            </a:r>
            <a:r>
              <a:rPr lang="de-AT" dirty="0"/>
              <a:t> </a:t>
            </a:r>
            <a:r>
              <a:rPr lang="de-AT" dirty="0" err="1"/>
              <a:t>c++</a:t>
            </a:r>
            <a:endParaRPr lang="de-AT" dirty="0"/>
          </a:p>
          <a:p>
            <a:pPr lvl="1"/>
            <a:r>
              <a:rPr lang="de-AT" dirty="0"/>
              <a:t>The </a:t>
            </a:r>
            <a:r>
              <a:rPr lang="de-AT" dirty="0" err="1"/>
              <a:t>c++</a:t>
            </a:r>
            <a:r>
              <a:rPr lang="de-AT" dirty="0"/>
              <a:t> code </a:t>
            </a:r>
            <a:r>
              <a:rPr lang="de-AT" dirty="0" err="1"/>
              <a:t>allows</a:t>
            </a:r>
            <a:r>
              <a:rPr lang="de-AT" dirty="0"/>
              <a:t> </a:t>
            </a:r>
            <a:r>
              <a:rPr lang="de-AT" dirty="0" err="1"/>
              <a:t>almost</a:t>
            </a:r>
            <a:r>
              <a:rPr lang="de-AT" dirty="0"/>
              <a:t> </a:t>
            </a:r>
            <a:r>
              <a:rPr lang="de-AT" dirty="0" err="1"/>
              <a:t>unlimited</a:t>
            </a:r>
            <a:r>
              <a:rPr lang="de-AT" dirty="0"/>
              <a:t>-dimensional </a:t>
            </a:r>
            <a:r>
              <a:rPr lang="de-AT" dirty="0" err="1"/>
              <a:t>images</a:t>
            </a:r>
            <a:r>
              <a:rPr lang="de-AT" dirty="0"/>
              <a:t> </a:t>
            </a:r>
          </a:p>
          <a:p>
            <a:pPr lvl="2"/>
            <a:r>
              <a:rPr lang="de-AT" dirty="0"/>
              <a:t>Images </a:t>
            </a:r>
            <a:r>
              <a:rPr lang="de-AT" dirty="0" err="1"/>
              <a:t>as</a:t>
            </a:r>
            <a:r>
              <a:rPr lang="de-AT" dirty="0"/>
              <a:t> </a:t>
            </a:r>
            <a:r>
              <a:rPr lang="de-AT" dirty="0" err="1"/>
              <a:t>well</a:t>
            </a:r>
            <a:r>
              <a:rPr lang="de-AT" dirty="0"/>
              <a:t> </a:t>
            </a:r>
            <a:r>
              <a:rPr lang="de-AT" dirty="0" err="1"/>
              <a:t>as</a:t>
            </a:r>
            <a:r>
              <a:rPr lang="de-AT" dirty="0"/>
              <a:t> </a:t>
            </a:r>
            <a:r>
              <a:rPr lang="de-AT" dirty="0" err="1"/>
              <a:t>VectorImage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histograms</a:t>
            </a:r>
            <a:r>
              <a:rPr lang="de-AT" dirty="0"/>
              <a:t> etc.</a:t>
            </a:r>
          </a:p>
          <a:p>
            <a:pPr lvl="1"/>
            <a:r>
              <a:rPr lang="de-AT" dirty="0" err="1"/>
              <a:t>To</a:t>
            </a:r>
            <a:r>
              <a:rPr lang="de-AT" dirty="0"/>
              <a:t> save </a:t>
            </a:r>
            <a:r>
              <a:rPr lang="de-AT" dirty="0" err="1"/>
              <a:t>space</a:t>
            </a:r>
            <a:r>
              <a:rPr lang="de-AT" dirty="0"/>
              <a:t>, not all </a:t>
            </a:r>
            <a:r>
              <a:rPr lang="de-AT" dirty="0" err="1"/>
              <a:t>possibilities</a:t>
            </a:r>
            <a:r>
              <a:rPr lang="de-AT" dirty="0"/>
              <a:t> </a:t>
            </a:r>
            <a:r>
              <a:rPr lang="de-AT" dirty="0" err="1"/>
              <a:t>from</a:t>
            </a:r>
            <a:r>
              <a:rPr lang="de-AT" dirty="0"/>
              <a:t> </a:t>
            </a:r>
            <a:r>
              <a:rPr lang="de-AT" dirty="0" err="1"/>
              <a:t>c++</a:t>
            </a:r>
            <a:r>
              <a:rPr lang="de-AT" dirty="0"/>
              <a:t> </a:t>
            </a:r>
            <a:r>
              <a:rPr lang="de-AT" dirty="0" err="1"/>
              <a:t>are</a:t>
            </a:r>
            <a:r>
              <a:rPr lang="de-AT" dirty="0"/>
              <a:t> </a:t>
            </a:r>
            <a:r>
              <a:rPr lang="de-AT" dirty="0" err="1"/>
              <a:t>available</a:t>
            </a:r>
            <a:endParaRPr lang="de-AT" dirty="0"/>
          </a:p>
          <a:p>
            <a:pPr lvl="2"/>
            <a:r>
              <a:rPr lang="de-AT" dirty="0"/>
              <a:t>E.g. not all ITK </a:t>
            </a:r>
            <a:r>
              <a:rPr lang="de-AT" dirty="0" err="1"/>
              <a:t>pyhton</a:t>
            </a:r>
            <a:r>
              <a:rPr lang="de-AT" dirty="0"/>
              <a:t> </a:t>
            </a:r>
            <a:r>
              <a:rPr lang="de-AT" dirty="0" err="1"/>
              <a:t>wrappers</a:t>
            </a:r>
            <a:r>
              <a:rPr lang="de-AT" dirty="0"/>
              <a:t> </a:t>
            </a:r>
            <a:r>
              <a:rPr lang="de-AT" dirty="0" err="1"/>
              <a:t>are</a:t>
            </a:r>
            <a:r>
              <a:rPr lang="de-AT" dirty="0"/>
              <a:t> </a:t>
            </a:r>
            <a:r>
              <a:rPr lang="de-AT" dirty="0" err="1"/>
              <a:t>compiled</a:t>
            </a:r>
            <a:endParaRPr lang="de-AT" dirty="0"/>
          </a:p>
          <a:p>
            <a:r>
              <a:rPr lang="de-AT" dirty="0"/>
              <a:t>In ITK </a:t>
            </a:r>
            <a:r>
              <a:rPr lang="de-AT" dirty="0" err="1"/>
              <a:t>make</a:t>
            </a:r>
            <a:r>
              <a:rPr lang="de-AT" dirty="0"/>
              <a:t> </a:t>
            </a:r>
            <a:r>
              <a:rPr lang="de-AT" dirty="0" err="1"/>
              <a:t>file</a:t>
            </a:r>
            <a:r>
              <a:rPr lang="de-AT" dirty="0"/>
              <a:t> (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create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python</a:t>
            </a:r>
            <a:r>
              <a:rPr lang="de-AT" dirty="0"/>
              <a:t> </a:t>
            </a:r>
            <a:r>
              <a:rPr lang="de-AT" dirty="0" err="1"/>
              <a:t>module</a:t>
            </a:r>
            <a:r>
              <a:rPr lang="de-AT" dirty="0"/>
              <a:t>)</a:t>
            </a:r>
          </a:p>
          <a:p>
            <a:pPr lvl="1"/>
            <a:r>
              <a:rPr lang="de-AT" dirty="0"/>
              <a:t>Per </a:t>
            </a:r>
            <a:r>
              <a:rPr lang="de-AT" dirty="0" err="1"/>
              <a:t>default</a:t>
            </a:r>
            <a:r>
              <a:rPr lang="de-AT" dirty="0"/>
              <a:t> </a:t>
            </a:r>
            <a:r>
              <a:rPr lang="de-AT" dirty="0" err="1"/>
              <a:t>only</a:t>
            </a:r>
            <a:r>
              <a:rPr lang="de-AT" dirty="0"/>
              <a:t> </a:t>
            </a:r>
            <a:r>
              <a:rPr lang="de-AT" dirty="0" err="1"/>
              <a:t>image</a:t>
            </a:r>
            <a:r>
              <a:rPr lang="de-AT" dirty="0"/>
              <a:t> </a:t>
            </a:r>
            <a:r>
              <a:rPr lang="de-AT" dirty="0" err="1"/>
              <a:t>dimensions</a:t>
            </a:r>
            <a:r>
              <a:rPr lang="de-AT" dirty="0"/>
              <a:t> 1-3 </a:t>
            </a:r>
            <a:r>
              <a:rPr lang="de-AT" dirty="0" err="1"/>
              <a:t>as</a:t>
            </a:r>
            <a:r>
              <a:rPr lang="de-AT" dirty="0"/>
              <a:t> </a:t>
            </a:r>
            <a:r>
              <a:rPr lang="de-AT" dirty="0" err="1"/>
              <a:t>well</a:t>
            </a:r>
            <a:r>
              <a:rPr lang="de-AT" dirty="0"/>
              <a:t> </a:t>
            </a:r>
            <a:r>
              <a:rPr lang="de-AT" dirty="0" err="1"/>
              <a:t>as</a:t>
            </a:r>
            <a:r>
              <a:rPr lang="de-AT" dirty="0"/>
              <a:t> </a:t>
            </a:r>
            <a:r>
              <a:rPr lang="de-AT" dirty="0" err="1"/>
              <a:t>vector</a:t>
            </a:r>
            <a:r>
              <a:rPr lang="de-AT" dirty="0"/>
              <a:t> </a:t>
            </a:r>
            <a:r>
              <a:rPr lang="de-AT" dirty="0" err="1"/>
              <a:t>dimensions</a:t>
            </a:r>
            <a:r>
              <a:rPr lang="de-AT" dirty="0"/>
              <a:t> 1-3 </a:t>
            </a:r>
            <a:r>
              <a:rPr lang="de-AT" dirty="0" err="1"/>
              <a:t>are</a:t>
            </a:r>
            <a:r>
              <a:rPr lang="de-AT" dirty="0"/>
              <a:t> </a:t>
            </a:r>
            <a:r>
              <a:rPr lang="de-AT" dirty="0" err="1"/>
              <a:t>availabe</a:t>
            </a:r>
            <a:endParaRPr lang="de-AT" dirty="0"/>
          </a:p>
          <a:p>
            <a:pPr lvl="1"/>
            <a:r>
              <a:rPr lang="de-AT" dirty="0" err="1"/>
              <a:t>No</a:t>
            </a:r>
            <a:r>
              <a:rPr lang="de-AT" dirty="0"/>
              <a:t> 4D </a:t>
            </a:r>
            <a:r>
              <a:rPr lang="de-AT" dirty="0" err="1"/>
              <a:t>image</a:t>
            </a:r>
            <a:endParaRPr lang="de-AT" dirty="0"/>
          </a:p>
          <a:p>
            <a:pPr lvl="1"/>
            <a:r>
              <a:rPr lang="de-AT" dirty="0" err="1"/>
              <a:t>No</a:t>
            </a:r>
            <a:r>
              <a:rPr lang="de-AT" dirty="0"/>
              <a:t> 3D </a:t>
            </a:r>
            <a:r>
              <a:rPr lang="de-AT" dirty="0" err="1"/>
              <a:t>image</a:t>
            </a:r>
            <a:r>
              <a:rPr lang="de-AT" dirty="0"/>
              <a:t> </a:t>
            </a:r>
            <a:r>
              <a:rPr lang="de-AT" dirty="0" err="1"/>
              <a:t>containing</a:t>
            </a:r>
            <a:r>
              <a:rPr lang="de-AT" dirty="0"/>
              <a:t> </a:t>
            </a:r>
            <a:r>
              <a:rPr lang="de-AT" dirty="0" err="1"/>
              <a:t>as</a:t>
            </a:r>
            <a:r>
              <a:rPr lang="de-AT" dirty="0"/>
              <a:t> </a:t>
            </a:r>
            <a:r>
              <a:rPr lang="de-AT" dirty="0" err="1"/>
              <a:t>third</a:t>
            </a:r>
            <a:r>
              <a:rPr lang="de-AT" dirty="0"/>
              <a:t> </a:t>
            </a:r>
            <a:r>
              <a:rPr lang="de-AT" dirty="0" err="1"/>
              <a:t>dimension</a:t>
            </a:r>
            <a:r>
              <a:rPr lang="de-AT" dirty="0"/>
              <a:t> 4 </a:t>
            </a:r>
            <a:r>
              <a:rPr lang="de-AT" dirty="0" err="1"/>
              <a:t>histograms</a:t>
            </a:r>
            <a:endParaRPr lang="de-AT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748145-34E5-1AE8-16F8-04DB5FE2AF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noProof="0"/>
              <a:t>2024 OpenGate user meeting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48779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DBD0E1-7017-FEFB-2ED8-B52AFBBFA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Multidimensional </a:t>
            </a:r>
            <a:r>
              <a:rPr lang="de-AT" dirty="0" err="1"/>
              <a:t>images</a:t>
            </a:r>
            <a:r>
              <a:rPr lang="de-AT" dirty="0"/>
              <a:t> V</a:t>
            </a:r>
            <a:endParaRPr lang="en-US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34CA1E7-57EE-89D9-BE20-2C929519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C09D1-9D44-46E9-90D5-584F6311654E}" type="slidenum">
              <a:rPr lang="de-DE" smtClean="0"/>
              <a:t>14</a:t>
            </a:fld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16B73D6-6C50-023D-8A47-749975C8553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AT" dirty="0"/>
              <a:t>Try </a:t>
            </a:r>
            <a:r>
              <a:rPr lang="de-AT" dirty="0" err="1"/>
              <a:t>opening</a:t>
            </a:r>
            <a:r>
              <a:rPr lang="de-AT" dirty="0"/>
              <a:t> a 4D </a:t>
            </a:r>
            <a:r>
              <a:rPr lang="de-AT" dirty="0" err="1"/>
              <a:t>image</a:t>
            </a:r>
            <a:r>
              <a:rPr lang="de-AT" dirty="0"/>
              <a:t> </a:t>
            </a:r>
            <a:r>
              <a:rPr lang="de-AT" dirty="0" err="1"/>
              <a:t>or</a:t>
            </a:r>
            <a:r>
              <a:rPr lang="de-AT" dirty="0"/>
              <a:t> a 4D </a:t>
            </a:r>
            <a:r>
              <a:rPr lang="de-AT" dirty="0" err="1"/>
              <a:t>vector</a:t>
            </a:r>
            <a:r>
              <a:rPr lang="de-AT" dirty="0"/>
              <a:t> </a:t>
            </a:r>
            <a:r>
              <a:rPr lang="de-AT" dirty="0" err="1"/>
              <a:t>image</a:t>
            </a:r>
            <a:r>
              <a:rPr lang="de-AT" dirty="0"/>
              <a:t> </a:t>
            </a:r>
            <a:r>
              <a:rPr lang="de-AT" dirty="0" err="1"/>
              <a:t>using</a:t>
            </a:r>
            <a:r>
              <a:rPr lang="de-AT" dirty="0"/>
              <a:t> ITK an </a:t>
            </a:r>
            <a:r>
              <a:rPr lang="de-AT" dirty="0" err="1"/>
              <a:t>python</a:t>
            </a:r>
            <a:endParaRPr lang="de-AT" dirty="0"/>
          </a:p>
          <a:p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E95F9A-E2EE-2E5B-D3B4-3339B96AD3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noProof="0"/>
              <a:t>2024 OpenGate user meeting</a:t>
            </a:r>
            <a:endParaRPr lang="en-GB" noProof="0" dirty="0"/>
          </a:p>
        </p:txBody>
      </p:sp>
      <p:pic>
        <p:nvPicPr>
          <p:cNvPr id="7" name="Grafik 6" descr="Ein Bild, das Text, Screenshot, Schrift enthält.&#10;&#10;Automatisch generierte Beschreibung">
            <a:extLst>
              <a:ext uri="{FF2B5EF4-FFF2-40B4-BE49-F238E27FC236}">
                <a16:creationId xmlns:a16="http://schemas.microsoft.com/office/drawing/2014/main" id="{1791FA51-355F-0E86-6A74-FD1FE2ED80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36" y="1855115"/>
            <a:ext cx="8134350" cy="429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2859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472F2C-E309-66FC-8EE9-BD390C6B8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Multidimensional </a:t>
            </a:r>
            <a:r>
              <a:rPr lang="de-AT" dirty="0" err="1"/>
              <a:t>images</a:t>
            </a:r>
            <a:r>
              <a:rPr lang="de-AT" dirty="0"/>
              <a:t> VI</a:t>
            </a:r>
            <a:endParaRPr lang="en-US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DA92CA8-9C24-71FE-EF20-27E61387C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C09D1-9D44-46E9-90D5-584F6311654E}" type="slidenum">
              <a:rPr lang="de-DE" smtClean="0"/>
              <a:t>15</a:t>
            </a:fld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3871A2-1925-DB74-4428-AC116A6E1A4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de-DE" dirty="0"/>
              <a:t>A </a:t>
            </a:r>
            <a:r>
              <a:rPr lang="de-DE" dirty="0" err="1"/>
              <a:t>solution</a:t>
            </a:r>
            <a:endParaRPr lang="de-DE" dirty="0"/>
          </a:p>
          <a:p>
            <a:pPr lvl="1"/>
            <a:r>
              <a:rPr lang="de-DE" dirty="0" err="1"/>
              <a:t>Compile</a:t>
            </a:r>
            <a:r>
              <a:rPr lang="de-DE" dirty="0"/>
              <a:t> ITK </a:t>
            </a:r>
            <a:r>
              <a:rPr lang="de-DE" dirty="0" err="1"/>
              <a:t>manually</a:t>
            </a:r>
            <a:endParaRPr lang="de-DE" dirty="0"/>
          </a:p>
          <a:p>
            <a:pPr lvl="1"/>
            <a:r>
              <a:rPr lang="de-DE" dirty="0"/>
              <a:t>Set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cmake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</a:t>
            </a:r>
          </a:p>
          <a:p>
            <a:pPr lvl="2"/>
            <a:r>
              <a:rPr lang="de-DE" dirty="0"/>
              <a:t>ITK_WRAP_VECTOR_COMPONENTS       2;3;4;5;6;7;8;9;10;11</a:t>
            </a:r>
            <a:br>
              <a:rPr lang="de-DE" dirty="0"/>
            </a:br>
            <a:r>
              <a:rPr lang="de-DE" dirty="0"/>
              <a:t>ITK_WRAP_IMAGE_DIMS	2;3;4</a:t>
            </a:r>
          </a:p>
          <a:p>
            <a:r>
              <a:rPr lang="de-DE" dirty="0"/>
              <a:t>But, </a:t>
            </a:r>
            <a:r>
              <a:rPr lang="de-DE" dirty="0" err="1"/>
              <a:t>your</a:t>
            </a:r>
            <a:r>
              <a:rPr lang="de-DE" dirty="0"/>
              <a:t> code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run</a:t>
            </a:r>
            <a:r>
              <a:rPr lang="de-DE" dirty="0"/>
              <a:t> on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machine</a:t>
            </a:r>
            <a:r>
              <a:rPr lang="de-DE" dirty="0"/>
              <a:t>…</a:t>
            </a:r>
          </a:p>
          <a:p>
            <a:r>
              <a:rPr lang="de-DE" dirty="0" err="1"/>
              <a:t>Currently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easy </a:t>
            </a:r>
            <a:r>
              <a:rPr lang="de-DE" dirty="0" err="1"/>
              <a:t>solution</a:t>
            </a:r>
            <a:endParaRPr lang="de-DE" dirty="0"/>
          </a:p>
          <a:p>
            <a:pPr lvl="1"/>
            <a:r>
              <a:rPr lang="de-DE" dirty="0"/>
              <a:t>Try not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such </a:t>
            </a:r>
            <a:r>
              <a:rPr lang="de-DE" dirty="0" err="1"/>
              <a:t>images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python</a:t>
            </a:r>
            <a:r>
              <a:rPr lang="de-DE" dirty="0"/>
              <a:t> </a:t>
            </a:r>
            <a:r>
              <a:rPr lang="de-DE" dirty="0" err="1"/>
              <a:t>side</a:t>
            </a:r>
            <a:endParaRPr lang="de-DE" dirty="0"/>
          </a:p>
          <a:p>
            <a:pPr lvl="1"/>
            <a:r>
              <a:rPr lang="de-DE" dirty="0" err="1"/>
              <a:t>Only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c++</a:t>
            </a:r>
            <a:r>
              <a:rPr lang="de-DE" dirty="0"/>
              <a:t> </a:t>
            </a:r>
            <a:r>
              <a:rPr lang="de-DE" dirty="0" err="1"/>
              <a:t>core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OpenGate</a:t>
            </a:r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748145-34E5-1AE8-16F8-04DB5FE2AF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noProof="0"/>
              <a:t>2024 OpenGate user meeting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39427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C61530-5C43-EA4C-2407-D1D4CE276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Summary &amp; Outlook</a:t>
            </a:r>
            <a:endParaRPr lang="en-US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72ED2D1-FF19-6E82-ADF8-FFF9C3214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C09D1-9D44-46E9-90D5-584F6311654E}" type="slidenum">
              <a:rPr lang="de-DE" smtClean="0"/>
              <a:t>16</a:t>
            </a:fld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68A30D9-6E95-23A6-A4B0-BF1F5B1BDD3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de-AT" dirty="0"/>
              <a:t>New </a:t>
            </a:r>
            <a:r>
              <a:rPr lang="de-AT" dirty="0" err="1"/>
              <a:t>python</a:t>
            </a:r>
            <a:r>
              <a:rPr lang="de-AT" dirty="0"/>
              <a:t> </a:t>
            </a:r>
            <a:r>
              <a:rPr lang="de-AT" dirty="0" err="1"/>
              <a:t>based</a:t>
            </a:r>
            <a:r>
              <a:rPr lang="de-AT" dirty="0"/>
              <a:t> </a:t>
            </a:r>
            <a:r>
              <a:rPr lang="de-AT" dirty="0" err="1"/>
              <a:t>OpenGATE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cool</a:t>
            </a:r>
          </a:p>
          <a:p>
            <a:r>
              <a:rPr lang="de-AT" dirty="0"/>
              <a:t>STL </a:t>
            </a:r>
            <a:r>
              <a:rPr lang="de-AT" dirty="0" err="1"/>
              <a:t>capabilites</a:t>
            </a:r>
            <a:r>
              <a:rPr lang="de-AT" dirty="0"/>
              <a:t> </a:t>
            </a:r>
            <a:r>
              <a:rPr lang="de-AT" dirty="0" err="1"/>
              <a:t>from</a:t>
            </a:r>
            <a:r>
              <a:rPr lang="de-AT" dirty="0"/>
              <a:t> Gate v9 </a:t>
            </a:r>
            <a:r>
              <a:rPr lang="de-AT" dirty="0" err="1"/>
              <a:t>now</a:t>
            </a:r>
            <a:r>
              <a:rPr lang="de-AT" dirty="0"/>
              <a:t> in </a:t>
            </a:r>
            <a:r>
              <a:rPr lang="de-AT" dirty="0" err="1"/>
              <a:t>OpenGATE</a:t>
            </a:r>
            <a:endParaRPr lang="de-AT" dirty="0"/>
          </a:p>
          <a:p>
            <a:r>
              <a:rPr lang="de-AT" dirty="0" err="1"/>
              <a:t>Advanced</a:t>
            </a:r>
            <a:r>
              <a:rPr lang="de-AT" dirty="0"/>
              <a:t> </a:t>
            </a:r>
            <a:r>
              <a:rPr lang="de-AT" dirty="0" err="1"/>
              <a:t>phase</a:t>
            </a:r>
            <a:r>
              <a:rPr lang="de-AT" dirty="0"/>
              <a:t> </a:t>
            </a:r>
            <a:r>
              <a:rPr lang="de-AT" dirty="0" err="1"/>
              <a:t>space</a:t>
            </a:r>
            <a:r>
              <a:rPr lang="de-AT" dirty="0"/>
              <a:t> and </a:t>
            </a:r>
            <a:r>
              <a:rPr lang="de-AT" dirty="0" err="1"/>
              <a:t>treatement</a:t>
            </a:r>
            <a:r>
              <a:rPr lang="de-AT" dirty="0"/>
              <a:t> plan </a:t>
            </a:r>
            <a:r>
              <a:rPr lang="de-AT" dirty="0" err="1"/>
              <a:t>options</a:t>
            </a:r>
            <a:endParaRPr lang="de-AT" dirty="0"/>
          </a:p>
          <a:p>
            <a:endParaRPr lang="de-AT" dirty="0"/>
          </a:p>
          <a:p>
            <a:r>
              <a:rPr lang="de-AT" dirty="0" err="1"/>
              <a:t>Combination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Python and </a:t>
            </a:r>
            <a:r>
              <a:rPr lang="de-AT" dirty="0" err="1"/>
              <a:t>c++</a:t>
            </a:r>
            <a:endParaRPr lang="de-AT" dirty="0"/>
          </a:p>
          <a:p>
            <a:pPr lvl="1"/>
            <a:r>
              <a:rPr lang="de-AT" dirty="0"/>
              <a:t>Powerful</a:t>
            </a:r>
          </a:p>
          <a:p>
            <a:pPr lvl="1"/>
            <a:r>
              <a:rPr lang="de-AT" dirty="0" err="1"/>
              <a:t>Challenging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more</a:t>
            </a:r>
            <a:r>
              <a:rPr lang="de-AT" dirty="0"/>
              <a:t> </a:t>
            </a:r>
            <a:r>
              <a:rPr lang="de-AT" dirty="0" err="1"/>
              <a:t>exotic</a:t>
            </a:r>
            <a:r>
              <a:rPr lang="de-AT" dirty="0"/>
              <a:t> </a:t>
            </a:r>
            <a:r>
              <a:rPr lang="de-AT" dirty="0" err="1"/>
              <a:t>cases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9B9C36-0B14-7CC9-CF2D-4C4079E579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noProof="0"/>
              <a:t>2024 OpenGate user meeting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523528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0BC4422E-A9A0-D23B-8B66-E9536B9A6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Complex</a:t>
            </a:r>
            <a:r>
              <a:rPr lang="de-AT" dirty="0"/>
              <a:t> geometries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2AFEADE-A386-8C26-D5D2-3BA9AF274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C09D1-9D44-46E9-90D5-584F6311654E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ECC0F3FF-F6BB-9459-037C-41B6A721007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AT" dirty="0"/>
              <a:t>New OpenGate10</a:t>
            </a:r>
          </a:p>
          <a:p>
            <a:r>
              <a:rPr lang="de-AT" dirty="0"/>
              <a:t>Many geometries out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box</a:t>
            </a:r>
          </a:p>
          <a:p>
            <a:pPr lvl="1"/>
            <a:r>
              <a:rPr lang="en-US" dirty="0"/>
              <a:t>Box, sphere, advanced trapezoids..</a:t>
            </a:r>
          </a:p>
          <a:p>
            <a:pPr lvl="1"/>
            <a:r>
              <a:rPr lang="en-US" dirty="0"/>
              <a:t>Even images (CT, </a:t>
            </a:r>
            <a:r>
              <a:rPr lang="en-US" dirty="0" err="1"/>
              <a:t>mhd</a:t>
            </a:r>
            <a:r>
              <a:rPr lang="en-US" dirty="0"/>
              <a:t>)</a:t>
            </a:r>
          </a:p>
          <a:p>
            <a:r>
              <a:rPr lang="en-US" dirty="0"/>
              <a:t>You can even add/subtract volumes</a:t>
            </a:r>
          </a:p>
          <a:p>
            <a:r>
              <a:rPr lang="en-US" dirty="0"/>
              <a:t>What else is needed?</a:t>
            </a:r>
          </a:p>
          <a:p>
            <a:pPr lvl="1"/>
            <a:r>
              <a:rPr lang="en-US" dirty="0"/>
              <a:t>You might get any shape</a:t>
            </a:r>
          </a:p>
          <a:p>
            <a:pPr lvl="1"/>
            <a:r>
              <a:rPr lang="en-US" dirty="0"/>
              <a:t>It could be a lengthy way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849D255-311C-2F0C-F27B-649B7C8CBC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noProof="0"/>
              <a:t>2024 OpenGate user meeting</a:t>
            </a:r>
            <a:endParaRPr lang="en-GB" noProof="0" dirty="0"/>
          </a:p>
        </p:txBody>
      </p:sp>
      <p:pic>
        <p:nvPicPr>
          <p:cNvPr id="3" name="Grafik 2" descr="Ein Bild, das Text, Design enthält.&#10;&#10;Automatisch generierte Beschreibung">
            <a:extLst>
              <a:ext uri="{FF2B5EF4-FFF2-40B4-BE49-F238E27FC236}">
                <a16:creationId xmlns:a16="http://schemas.microsoft.com/office/drawing/2014/main" id="{8D712D5A-2AE4-E6FC-D76E-D2B297257B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312" y="1039701"/>
            <a:ext cx="1341009" cy="2085269"/>
          </a:xfrm>
          <a:prstGeom prst="rect">
            <a:avLst/>
          </a:prstGeom>
        </p:spPr>
      </p:pic>
      <p:pic>
        <p:nvPicPr>
          <p:cNvPr id="9" name="Grafik 8" descr="Ein Bild, das Text, Diagramm, Kreis, Kugel enthält.&#10;&#10;Automatisch generierte Beschreibung">
            <a:extLst>
              <a:ext uri="{FF2B5EF4-FFF2-40B4-BE49-F238E27FC236}">
                <a16:creationId xmlns:a16="http://schemas.microsoft.com/office/drawing/2014/main" id="{1E4D3DB5-26F1-03EF-117F-679E1E2E32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7606" y="1215840"/>
            <a:ext cx="1905000" cy="2066925"/>
          </a:xfrm>
          <a:prstGeom prst="rect">
            <a:avLst/>
          </a:prstGeom>
        </p:spPr>
      </p:pic>
      <p:pic>
        <p:nvPicPr>
          <p:cNvPr id="11" name="Grafik 10" descr="Ein Bild, das Text, Diagramm, Reihe, Design enthält.&#10;&#10;Automatisch generierte Beschreibung">
            <a:extLst>
              <a:ext uri="{FF2B5EF4-FFF2-40B4-BE49-F238E27FC236}">
                <a16:creationId xmlns:a16="http://schemas.microsoft.com/office/drawing/2014/main" id="{6C9C611F-10F8-E447-8123-47C76F80BA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757" y="3633695"/>
            <a:ext cx="19050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984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9C8F93-D91F-2CB4-02DE-43BFAA2AB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Complex</a:t>
            </a:r>
            <a:r>
              <a:rPr lang="de-AT" dirty="0"/>
              <a:t> geometries II</a:t>
            </a:r>
            <a:endParaRPr lang="en-US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F3CEB66-FB98-439F-F4C1-4CD71615B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C09D1-9D44-46E9-90D5-584F6311654E}" type="slidenum">
              <a:rPr lang="de-DE" smtClean="0"/>
              <a:t>3</a:t>
            </a:fld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F8F974E-084A-FEB4-F6AB-32FDA193001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AT" dirty="0"/>
              <a:t>This </a:t>
            </a:r>
            <a:r>
              <a:rPr lang="de-AT" dirty="0" err="1"/>
              <a:t>object</a:t>
            </a:r>
            <a:r>
              <a:rPr lang="de-AT" dirty="0"/>
              <a:t> </a:t>
            </a:r>
            <a:r>
              <a:rPr lang="de-AT" dirty="0" err="1"/>
              <a:t>can</a:t>
            </a:r>
            <a:r>
              <a:rPr lang="de-AT" dirty="0"/>
              <a:t> </a:t>
            </a:r>
            <a:r>
              <a:rPr lang="de-AT" dirty="0" err="1"/>
              <a:t>be</a:t>
            </a:r>
            <a:r>
              <a:rPr lang="de-AT" dirty="0"/>
              <a:t> </a:t>
            </a:r>
            <a:r>
              <a:rPr lang="de-AT" dirty="0" err="1"/>
              <a:t>constructed</a:t>
            </a:r>
            <a:r>
              <a:rPr lang="de-AT" dirty="0"/>
              <a:t> </a:t>
            </a:r>
            <a:r>
              <a:rPr lang="de-AT" dirty="0" err="1"/>
              <a:t>using</a:t>
            </a:r>
            <a:r>
              <a:rPr lang="de-AT" dirty="0"/>
              <a:t> </a:t>
            </a:r>
            <a:r>
              <a:rPr lang="de-AT" dirty="0" err="1"/>
              <a:t>boolean</a:t>
            </a:r>
            <a:r>
              <a:rPr lang="de-AT" dirty="0"/>
              <a:t> </a:t>
            </a:r>
            <a:r>
              <a:rPr lang="de-AT" dirty="0" err="1"/>
              <a:t>operations</a:t>
            </a:r>
            <a:endParaRPr lang="de-AT" dirty="0"/>
          </a:p>
          <a:p>
            <a:pPr lvl="1"/>
            <a:r>
              <a:rPr lang="de-AT" dirty="0"/>
              <a:t>But </a:t>
            </a:r>
            <a:r>
              <a:rPr lang="de-AT" dirty="0" err="1"/>
              <a:t>why</a:t>
            </a:r>
            <a:r>
              <a:rPr lang="de-AT" dirty="0"/>
              <a:t>?</a:t>
            </a:r>
          </a:p>
          <a:p>
            <a:r>
              <a:rPr lang="de-AT" dirty="0"/>
              <a:t>Most </a:t>
            </a:r>
            <a:r>
              <a:rPr lang="de-AT" dirty="0" err="1"/>
              <a:t>complex</a:t>
            </a:r>
            <a:r>
              <a:rPr lang="de-AT" dirty="0"/>
              <a:t> </a:t>
            </a:r>
            <a:r>
              <a:rPr lang="de-AT" dirty="0" err="1"/>
              <a:t>objects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simulate</a:t>
            </a:r>
            <a:r>
              <a:rPr lang="de-AT" dirty="0"/>
              <a:t> </a:t>
            </a:r>
            <a:r>
              <a:rPr lang="de-AT" dirty="0" err="1"/>
              <a:t>exist</a:t>
            </a:r>
            <a:r>
              <a:rPr lang="de-AT" dirty="0"/>
              <a:t> </a:t>
            </a:r>
            <a:r>
              <a:rPr lang="de-AT" dirty="0" err="1"/>
              <a:t>as</a:t>
            </a:r>
            <a:r>
              <a:rPr lang="de-AT" dirty="0"/>
              <a:t> </a:t>
            </a:r>
            <a:br>
              <a:rPr lang="de-AT" dirty="0"/>
            </a:br>
            <a:r>
              <a:rPr lang="de-AT" dirty="0" err="1"/>
              <a:t>computer</a:t>
            </a:r>
            <a:r>
              <a:rPr lang="de-AT" dirty="0"/>
              <a:t> </a:t>
            </a:r>
            <a:r>
              <a:rPr lang="de-AT" dirty="0" err="1"/>
              <a:t>aided</a:t>
            </a:r>
            <a:r>
              <a:rPr lang="de-AT" dirty="0"/>
              <a:t> design (CAD) </a:t>
            </a:r>
            <a:r>
              <a:rPr lang="de-AT" dirty="0" err="1"/>
              <a:t>files</a:t>
            </a:r>
            <a:endParaRPr lang="de-AT" dirty="0"/>
          </a:p>
          <a:p>
            <a:r>
              <a:rPr lang="de-AT" dirty="0"/>
              <a:t>Standard </a:t>
            </a:r>
            <a:r>
              <a:rPr lang="de-AT" dirty="0" err="1"/>
              <a:t>Triangle</a:t>
            </a:r>
            <a:r>
              <a:rPr lang="de-AT" dirty="0"/>
              <a:t> Language (STL)</a:t>
            </a:r>
          </a:p>
          <a:p>
            <a:pPr lvl="1"/>
            <a:r>
              <a:rPr lang="de-AT" dirty="0"/>
              <a:t>Objects </a:t>
            </a:r>
            <a:r>
              <a:rPr lang="de-AT" dirty="0" err="1"/>
              <a:t>described</a:t>
            </a:r>
            <a:r>
              <a:rPr lang="de-AT" dirty="0"/>
              <a:t> </a:t>
            </a:r>
            <a:r>
              <a:rPr lang="de-AT" dirty="0" err="1"/>
              <a:t>with</a:t>
            </a:r>
            <a:r>
              <a:rPr lang="de-AT" dirty="0"/>
              <a:t> multiple </a:t>
            </a:r>
            <a:r>
              <a:rPr lang="de-AT" dirty="0" err="1"/>
              <a:t>triangles</a:t>
            </a:r>
            <a:endParaRPr lang="de-AT" dirty="0"/>
          </a:p>
          <a:p>
            <a:pPr lvl="1"/>
            <a:r>
              <a:rPr lang="de-AT" dirty="0"/>
              <a:t>Standard </a:t>
            </a:r>
            <a:r>
              <a:rPr lang="de-AT" dirty="0" err="1"/>
              <a:t>exchange</a:t>
            </a:r>
            <a:r>
              <a:rPr lang="de-AT" dirty="0"/>
              <a:t> </a:t>
            </a:r>
            <a:r>
              <a:rPr lang="de-AT" dirty="0" err="1"/>
              <a:t>format</a:t>
            </a:r>
            <a:endParaRPr lang="de-AT" dirty="0"/>
          </a:p>
          <a:p>
            <a:pPr lvl="1"/>
            <a:r>
              <a:rPr lang="de-AT" dirty="0" err="1"/>
              <a:t>For</a:t>
            </a:r>
            <a:r>
              <a:rPr lang="de-AT" dirty="0"/>
              <a:t> 3D </a:t>
            </a:r>
            <a:r>
              <a:rPr lang="de-AT" dirty="0" err="1"/>
              <a:t>printers</a:t>
            </a:r>
            <a:r>
              <a:rPr lang="de-AT" dirty="0"/>
              <a:t>, Inventor, AutoCAD </a:t>
            </a:r>
            <a:r>
              <a:rPr lang="de-AT" dirty="0" err="1"/>
              <a:t>etc</a:t>
            </a:r>
            <a:endParaRPr lang="de-AT" dirty="0"/>
          </a:p>
          <a:p>
            <a:r>
              <a:rPr lang="de-AT" dirty="0"/>
              <a:t>Read STL </a:t>
            </a:r>
            <a:r>
              <a:rPr lang="de-AT" dirty="0" err="1"/>
              <a:t>files</a:t>
            </a:r>
            <a:r>
              <a:rPr lang="de-AT" dirty="0"/>
              <a:t> </a:t>
            </a:r>
            <a:r>
              <a:rPr lang="de-AT" dirty="0" err="1"/>
              <a:t>directly</a:t>
            </a:r>
            <a:r>
              <a:rPr lang="de-AT" dirty="0"/>
              <a:t> </a:t>
            </a:r>
            <a:r>
              <a:rPr lang="de-AT" dirty="0" err="1"/>
              <a:t>with</a:t>
            </a:r>
            <a:r>
              <a:rPr lang="de-AT" dirty="0"/>
              <a:t> </a:t>
            </a:r>
            <a:r>
              <a:rPr lang="de-AT" dirty="0" err="1"/>
              <a:t>OpenGATE</a:t>
            </a:r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295A7D-3ACC-27C5-C486-E0BA9B558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noProof="0"/>
              <a:t>2024 OpenGate user meeting</a:t>
            </a:r>
            <a:endParaRPr lang="en-GB" noProof="0" dirty="0"/>
          </a:p>
        </p:txBody>
      </p:sp>
      <p:pic>
        <p:nvPicPr>
          <p:cNvPr id="7" name="Grafik 6" descr="Ein Bild, das Lautsprecher, Design, Kunst enthält.&#10;&#10;Automatisch generierte Beschreibung">
            <a:extLst>
              <a:ext uri="{FF2B5EF4-FFF2-40B4-BE49-F238E27FC236}">
                <a16:creationId xmlns:a16="http://schemas.microsoft.com/office/drawing/2014/main" id="{3C362E03-7FFC-F384-FC81-4D9E19A387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7707" y="851125"/>
            <a:ext cx="1926201" cy="364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340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42AB22-2613-0AE9-0BB0-11BEA98EC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Complex</a:t>
            </a:r>
            <a:r>
              <a:rPr lang="de-AT" dirty="0"/>
              <a:t> geometries III</a:t>
            </a:r>
            <a:endParaRPr lang="en-US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F52149FD-E0B5-541B-0FC6-B89E4E527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C09D1-9D44-46E9-90D5-584F6311654E}" type="slidenum">
              <a:rPr lang="de-DE" smtClean="0"/>
              <a:t>4</a:t>
            </a:fld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BA2AED8-309C-1D4E-D0A5-CAADC4C608A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de-AT" dirty="0"/>
              <a:t>New </a:t>
            </a:r>
            <a:r>
              <a:rPr lang="de-AT" dirty="0" err="1"/>
              <a:t>geometry</a:t>
            </a:r>
            <a:r>
              <a:rPr lang="de-AT" dirty="0"/>
              <a:t> </a:t>
            </a:r>
            <a:r>
              <a:rPr lang="de-AT" dirty="0" err="1"/>
              <a:t>object</a:t>
            </a:r>
            <a:r>
              <a:rPr lang="de-AT" dirty="0"/>
              <a:t> „</a:t>
            </a:r>
            <a:r>
              <a:rPr lang="de-AT" dirty="0" err="1"/>
              <a:t>Tesselated</a:t>
            </a:r>
            <a:r>
              <a:rPr lang="de-AT" dirty="0"/>
              <a:t>“</a:t>
            </a:r>
          </a:p>
          <a:p>
            <a:pPr lvl="1"/>
            <a:r>
              <a:rPr lang="de-AT" dirty="0"/>
              <a:t>Reads STL </a:t>
            </a:r>
            <a:r>
              <a:rPr lang="de-AT" dirty="0" err="1"/>
              <a:t>files</a:t>
            </a:r>
            <a:endParaRPr lang="de-AT" dirty="0"/>
          </a:p>
          <a:p>
            <a:pPr lvl="1"/>
            <a:r>
              <a:rPr lang="de-AT" dirty="0" err="1"/>
              <a:t>No</a:t>
            </a:r>
            <a:r>
              <a:rPr lang="de-AT" dirty="0"/>
              <a:t> material -&gt; </a:t>
            </a:r>
            <a:r>
              <a:rPr lang="de-AT" dirty="0" err="1"/>
              <a:t>must</a:t>
            </a:r>
            <a:r>
              <a:rPr lang="de-AT" dirty="0"/>
              <a:t> </a:t>
            </a:r>
            <a:r>
              <a:rPr lang="de-AT" dirty="0" err="1"/>
              <a:t>be</a:t>
            </a:r>
            <a:r>
              <a:rPr lang="de-AT" dirty="0"/>
              <a:t> </a:t>
            </a:r>
            <a:r>
              <a:rPr lang="de-AT" dirty="0" err="1"/>
              <a:t>defined</a:t>
            </a:r>
            <a:endParaRPr lang="de-AT" dirty="0"/>
          </a:p>
          <a:p>
            <a:pPr lvl="1"/>
            <a:r>
              <a:rPr lang="de-AT" dirty="0"/>
              <a:t>Works like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other</a:t>
            </a:r>
            <a:r>
              <a:rPr lang="de-AT" dirty="0"/>
              <a:t> geometries</a:t>
            </a:r>
          </a:p>
          <a:p>
            <a:r>
              <a:rPr lang="en-US" dirty="0"/>
              <a:t>A similar thing exists in Gate v9</a:t>
            </a:r>
          </a:p>
          <a:p>
            <a:r>
              <a:rPr lang="en-US" dirty="0"/>
              <a:t>Documentation available, example test067_stl_volume</a:t>
            </a:r>
          </a:p>
          <a:p>
            <a:endParaRPr lang="en-US" dirty="0"/>
          </a:p>
          <a:p>
            <a:r>
              <a:rPr lang="en-US" dirty="0"/>
              <a:t>Question</a:t>
            </a:r>
          </a:p>
          <a:p>
            <a:pPr lvl="1"/>
            <a:r>
              <a:rPr lang="en-US" dirty="0"/>
              <a:t>STL is designed for a single component</a:t>
            </a:r>
          </a:p>
          <a:p>
            <a:pPr lvl="1"/>
            <a:r>
              <a:rPr lang="en-US" dirty="0"/>
              <a:t>Multiple components including materials in a STEP file</a:t>
            </a:r>
          </a:p>
          <a:p>
            <a:pPr lvl="1"/>
            <a:r>
              <a:rPr lang="en-US" dirty="0"/>
              <a:t>Is there interest?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0350D1-C989-1B09-8BB4-91712D0E3E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noProof="0"/>
              <a:t>2024 OpenGate user meeting</a:t>
            </a:r>
            <a:endParaRPr lang="en-GB" noProof="0" dirty="0"/>
          </a:p>
        </p:txBody>
      </p:sp>
      <p:pic>
        <p:nvPicPr>
          <p:cNvPr id="7" name="Grafik 6" descr="Ein Bild, das Text, Schrift, Screenshot, Algebra enthält.&#10;&#10;Automatisch generierte Beschreibung">
            <a:extLst>
              <a:ext uri="{FF2B5EF4-FFF2-40B4-BE49-F238E27FC236}">
                <a16:creationId xmlns:a16="http://schemas.microsoft.com/office/drawing/2014/main" id="{57B79B04-F93E-FFB9-FB19-99BE2F468A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8517" y="1646573"/>
            <a:ext cx="5048250" cy="1162050"/>
          </a:xfrm>
          <a:prstGeom prst="rect">
            <a:avLst/>
          </a:prstGeom>
        </p:spPr>
      </p:pic>
      <p:pic>
        <p:nvPicPr>
          <p:cNvPr id="10" name="Grafik 9" descr="Ein Bild, das Text, Diagramm, Reihe, Rechteck enthält.&#10;&#10;Automatisch generierte Beschreibung">
            <a:extLst>
              <a:ext uri="{FF2B5EF4-FFF2-40B4-BE49-F238E27FC236}">
                <a16:creationId xmlns:a16="http://schemas.microsoft.com/office/drawing/2014/main" id="{87B2AB59-77A6-CBE8-EF8C-BA5050C0B62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27" t="15764" r="20268" b="8009"/>
          <a:stretch/>
        </p:blipFill>
        <p:spPr>
          <a:xfrm>
            <a:off x="8719848" y="3300413"/>
            <a:ext cx="2467265" cy="272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181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8F9A2D-CFB2-C1CA-6677-0CAACFB57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Advanced</a:t>
            </a:r>
            <a:r>
              <a:rPr lang="de-AT" dirty="0"/>
              <a:t> </a:t>
            </a:r>
            <a:r>
              <a:rPr lang="en-US" dirty="0"/>
              <a:t>phase space source </a:t>
            </a:r>
            <a:r>
              <a:rPr lang="de-AT" dirty="0"/>
              <a:t>I</a:t>
            </a:r>
            <a:endParaRPr lang="en-US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63A9FE82-7525-8FA4-C264-38CC33372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C09D1-9D44-46E9-90D5-584F6311654E}" type="slidenum">
              <a:rPr lang="de-DE" smtClean="0"/>
              <a:t>5</a:t>
            </a:fld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C1A53B-0E22-B81F-4C76-7BF33E64B4A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de-AT" dirty="0" err="1"/>
              <a:t>Employ</a:t>
            </a:r>
            <a:r>
              <a:rPr lang="de-AT" dirty="0"/>
              <a:t> </a:t>
            </a:r>
            <a:r>
              <a:rPr lang="de-AT" dirty="0" err="1"/>
              <a:t>phase</a:t>
            </a:r>
            <a:r>
              <a:rPr lang="de-AT" dirty="0"/>
              <a:t> </a:t>
            </a:r>
            <a:r>
              <a:rPr lang="de-AT" dirty="0" err="1"/>
              <a:t>space</a:t>
            </a:r>
            <a:r>
              <a:rPr lang="de-AT" dirty="0"/>
              <a:t> </a:t>
            </a:r>
            <a:r>
              <a:rPr lang="de-AT" dirty="0" err="1"/>
              <a:t>files</a:t>
            </a:r>
            <a:endParaRPr lang="de-AT" dirty="0"/>
          </a:p>
          <a:p>
            <a:pPr lvl="1"/>
            <a:r>
              <a:rPr lang="de-AT" dirty="0"/>
              <a:t>Store all </a:t>
            </a:r>
            <a:r>
              <a:rPr lang="de-AT" dirty="0" err="1"/>
              <a:t>particles</a:t>
            </a:r>
            <a:r>
              <a:rPr lang="de-AT" dirty="0"/>
              <a:t> </a:t>
            </a:r>
            <a:r>
              <a:rPr lang="de-AT" dirty="0" err="1"/>
              <a:t>going</a:t>
            </a:r>
            <a:r>
              <a:rPr lang="de-AT" dirty="0"/>
              <a:t> </a:t>
            </a:r>
            <a:r>
              <a:rPr lang="de-AT" dirty="0" err="1"/>
              <a:t>through</a:t>
            </a:r>
            <a:r>
              <a:rPr lang="de-AT" dirty="0"/>
              <a:t> a </a:t>
            </a:r>
            <a:r>
              <a:rPr lang="de-AT" dirty="0" err="1"/>
              <a:t>volume</a:t>
            </a:r>
            <a:endParaRPr lang="de-AT" dirty="0"/>
          </a:p>
          <a:p>
            <a:pPr lvl="1"/>
            <a:r>
              <a:rPr lang="de-AT" dirty="0"/>
              <a:t>Initial </a:t>
            </a:r>
            <a:r>
              <a:rPr lang="de-AT" dirty="0" err="1"/>
              <a:t>particles</a:t>
            </a:r>
            <a:r>
              <a:rPr lang="de-AT" dirty="0"/>
              <a:t> and </a:t>
            </a:r>
            <a:r>
              <a:rPr lang="de-AT" dirty="0" err="1"/>
              <a:t>secondaries</a:t>
            </a:r>
            <a:r>
              <a:rPr lang="de-AT" dirty="0"/>
              <a:t> </a:t>
            </a:r>
            <a:r>
              <a:rPr lang="de-AT" dirty="0" err="1"/>
              <a:t>as</a:t>
            </a:r>
            <a:r>
              <a:rPr lang="de-AT" dirty="0"/>
              <a:t> </a:t>
            </a:r>
            <a:r>
              <a:rPr lang="de-AT" dirty="0" err="1"/>
              <a:t>well</a:t>
            </a:r>
            <a:endParaRPr lang="de-AT" dirty="0"/>
          </a:p>
          <a:p>
            <a:pPr lvl="1"/>
            <a:r>
              <a:rPr lang="en-US" dirty="0"/>
              <a:t>Data is stored in root files</a:t>
            </a:r>
          </a:p>
          <a:p>
            <a:r>
              <a:rPr lang="en-US" dirty="0"/>
              <a:t>Use these for your simulation</a:t>
            </a:r>
          </a:p>
          <a:p>
            <a:r>
              <a:rPr lang="en-US" dirty="0"/>
              <a:t>Previous (Gate v9) phase space source lacked features</a:t>
            </a:r>
          </a:p>
          <a:p>
            <a:r>
              <a:rPr lang="en-US" dirty="0"/>
              <a:t>Extended phase space source “</a:t>
            </a:r>
            <a:r>
              <a:rPr lang="en-US" dirty="0" err="1"/>
              <a:t>PhaseSpaceSource</a:t>
            </a:r>
            <a:r>
              <a:rPr lang="en-US" dirty="0"/>
              <a:t>”</a:t>
            </a:r>
          </a:p>
          <a:p>
            <a:pPr lvl="1"/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0298951-0958-C4AD-BC9F-1D53FE02E6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noProof="0"/>
              <a:t>2024 OpenGate user meeting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77594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8F9A2D-CFB2-C1CA-6677-0CAACFB57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Advanced</a:t>
            </a:r>
            <a:r>
              <a:rPr lang="de-AT" dirty="0"/>
              <a:t> </a:t>
            </a:r>
            <a:r>
              <a:rPr lang="en-US" dirty="0"/>
              <a:t>phase space source </a:t>
            </a:r>
            <a:r>
              <a:rPr lang="de-AT" dirty="0"/>
              <a:t>II</a:t>
            </a:r>
            <a:endParaRPr lang="en-US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63A9FE82-7525-8FA4-C264-38CC33372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C09D1-9D44-46E9-90D5-584F6311654E}" type="slidenum">
              <a:rPr lang="de-DE" smtClean="0"/>
              <a:t>6</a:t>
            </a:fld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C1A53B-0E22-B81F-4C76-7BF33E64B4A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Allows rotation/translation of source</a:t>
            </a:r>
          </a:p>
          <a:p>
            <a:r>
              <a:rPr lang="en-US" dirty="0"/>
              <a:t>Simulate the correct number of primary particles</a:t>
            </a:r>
          </a:p>
          <a:p>
            <a:pPr lvl="1"/>
            <a:r>
              <a:rPr lang="en-US" dirty="0" err="1"/>
              <a:t>PDGCode</a:t>
            </a:r>
            <a:endParaRPr lang="en-US" dirty="0"/>
          </a:p>
          <a:p>
            <a:pPr lvl="1"/>
            <a:r>
              <a:rPr lang="en-US" dirty="0"/>
              <a:t>Energy threshold</a:t>
            </a:r>
          </a:p>
          <a:p>
            <a:pPr lvl="1"/>
            <a:r>
              <a:rPr lang="en-US" dirty="0"/>
              <a:t>Other particles simulated,</a:t>
            </a:r>
            <a:br>
              <a:rPr lang="en-US" dirty="0"/>
            </a:br>
            <a:r>
              <a:rPr lang="en-US" dirty="0"/>
              <a:t>but not counted in number of particles to simulate</a:t>
            </a:r>
          </a:p>
          <a:p>
            <a:r>
              <a:rPr lang="en-US" dirty="0"/>
              <a:t>Multi-threaded</a:t>
            </a:r>
          </a:p>
          <a:p>
            <a:r>
              <a:rPr lang="en-US" dirty="0"/>
              <a:t>Starting index can be supplied “</a:t>
            </a:r>
            <a:r>
              <a:rPr lang="en-US" dirty="0" err="1"/>
              <a:t>entry_start</a:t>
            </a:r>
            <a:r>
              <a:rPr lang="en-US" dirty="0"/>
              <a:t>”</a:t>
            </a:r>
          </a:p>
          <a:p>
            <a:pPr lvl="2"/>
            <a:endParaRPr lang="en-US" dirty="0"/>
          </a:p>
          <a:p>
            <a:r>
              <a:rPr lang="en-US" dirty="0"/>
              <a:t>Documentation available, example test019 and test060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0298951-0958-C4AD-BC9F-1D53FE02E6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noProof="0"/>
              <a:t>2024 OpenGate user meeting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15549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3B569D-4D50-E9C9-9E65-088A2770F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treatmentPlanPhsSource</a:t>
            </a:r>
            <a:endParaRPr lang="en-US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E4892356-7673-809A-B2B6-6F8019189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C09D1-9D44-46E9-90D5-584F6311654E}" type="slidenum">
              <a:rPr lang="de-DE" smtClean="0"/>
              <a:t>7</a:t>
            </a:fld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3715CC8-4906-0110-EC55-B93318CD555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de-AT" dirty="0" err="1"/>
              <a:t>You</a:t>
            </a:r>
            <a:r>
              <a:rPr lang="de-AT" dirty="0"/>
              <a:t> </a:t>
            </a:r>
            <a:r>
              <a:rPr lang="de-AT" dirty="0" err="1"/>
              <a:t>want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simulate</a:t>
            </a:r>
            <a:r>
              <a:rPr lang="de-AT" dirty="0"/>
              <a:t> an </a:t>
            </a:r>
            <a:r>
              <a:rPr lang="de-AT" dirty="0" err="1"/>
              <a:t>iontherapy</a:t>
            </a:r>
            <a:r>
              <a:rPr lang="de-AT" dirty="0"/>
              <a:t> </a:t>
            </a:r>
            <a:r>
              <a:rPr lang="de-AT" dirty="0" err="1"/>
              <a:t>treatment</a:t>
            </a:r>
            <a:r>
              <a:rPr lang="de-AT" dirty="0"/>
              <a:t> plan?</a:t>
            </a:r>
          </a:p>
          <a:p>
            <a:pPr lvl="1"/>
            <a:r>
              <a:rPr lang="de-AT" dirty="0"/>
              <a:t>Use </a:t>
            </a:r>
            <a:r>
              <a:rPr lang="de-AT" dirty="0" err="1"/>
              <a:t>ionbeamtherapy</a:t>
            </a:r>
            <a:r>
              <a:rPr lang="de-AT" dirty="0"/>
              <a:t> </a:t>
            </a:r>
            <a:r>
              <a:rPr lang="de-AT" dirty="0" err="1"/>
              <a:t>package</a:t>
            </a:r>
            <a:r>
              <a:rPr lang="de-AT" dirty="0"/>
              <a:t> in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contrib</a:t>
            </a:r>
            <a:r>
              <a:rPr lang="de-AT" dirty="0"/>
              <a:t> </a:t>
            </a:r>
            <a:r>
              <a:rPr lang="de-AT" dirty="0" err="1"/>
              <a:t>folder</a:t>
            </a:r>
            <a:endParaRPr lang="de-AT" dirty="0"/>
          </a:p>
          <a:p>
            <a:pPr lvl="2"/>
            <a:r>
              <a:rPr lang="de-AT" dirty="0"/>
              <a:t>Can </a:t>
            </a:r>
            <a:r>
              <a:rPr lang="de-AT" dirty="0" err="1"/>
              <a:t>read</a:t>
            </a:r>
            <a:r>
              <a:rPr lang="de-AT" dirty="0"/>
              <a:t> </a:t>
            </a:r>
            <a:r>
              <a:rPr lang="de-AT" dirty="0" err="1"/>
              <a:t>treatment</a:t>
            </a:r>
            <a:r>
              <a:rPr lang="de-AT" dirty="0"/>
              <a:t> </a:t>
            </a:r>
            <a:r>
              <a:rPr lang="de-AT" dirty="0" err="1"/>
              <a:t>plans</a:t>
            </a:r>
            <a:r>
              <a:rPr lang="de-AT" dirty="0"/>
              <a:t> (</a:t>
            </a:r>
            <a:r>
              <a:rPr lang="de-AT" dirty="0" err="1"/>
              <a:t>Thx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MedAustron</a:t>
            </a:r>
            <a:r>
              <a:rPr lang="de-AT" dirty="0"/>
              <a:t> </a:t>
            </a:r>
            <a:r>
              <a:rPr lang="de-AT" dirty="0" err="1"/>
              <a:t>team</a:t>
            </a:r>
            <a:r>
              <a:rPr lang="de-AT" dirty="0"/>
              <a:t>)</a:t>
            </a:r>
          </a:p>
          <a:p>
            <a:pPr lvl="1"/>
            <a:r>
              <a:rPr lang="de-AT" dirty="0"/>
              <a:t>Needs a beam </a:t>
            </a:r>
            <a:r>
              <a:rPr lang="de-AT" dirty="0" err="1"/>
              <a:t>modell</a:t>
            </a:r>
            <a:endParaRPr lang="de-AT" dirty="0"/>
          </a:p>
          <a:p>
            <a:pPr lvl="1"/>
            <a:r>
              <a:rPr lang="de-AT" dirty="0"/>
              <a:t>Works </a:t>
            </a:r>
            <a:r>
              <a:rPr lang="de-AT" dirty="0" err="1"/>
              <a:t>perfectly</a:t>
            </a:r>
            <a:endParaRPr lang="de-AT" dirty="0"/>
          </a:p>
          <a:p>
            <a:r>
              <a:rPr lang="de-AT" dirty="0" err="1"/>
              <a:t>What</a:t>
            </a:r>
            <a:r>
              <a:rPr lang="de-AT" dirty="0"/>
              <a:t> </a:t>
            </a:r>
            <a:r>
              <a:rPr lang="de-AT" dirty="0" err="1"/>
              <a:t>if</a:t>
            </a:r>
            <a:r>
              <a:rPr lang="de-AT" dirty="0"/>
              <a:t> </a:t>
            </a:r>
            <a:r>
              <a:rPr lang="de-AT" dirty="0" err="1"/>
              <a:t>you</a:t>
            </a:r>
            <a:r>
              <a:rPr lang="de-AT" dirty="0"/>
              <a:t> </a:t>
            </a:r>
            <a:r>
              <a:rPr lang="de-AT" dirty="0" err="1"/>
              <a:t>want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be</a:t>
            </a:r>
            <a:r>
              <a:rPr lang="de-AT" dirty="0"/>
              <a:t> </a:t>
            </a:r>
            <a:r>
              <a:rPr lang="de-AT" dirty="0" err="1"/>
              <a:t>more</a:t>
            </a:r>
            <a:r>
              <a:rPr lang="de-AT" dirty="0"/>
              <a:t> </a:t>
            </a:r>
            <a:r>
              <a:rPr lang="de-AT" dirty="0" err="1"/>
              <a:t>realistic</a:t>
            </a:r>
            <a:r>
              <a:rPr lang="de-AT" dirty="0"/>
              <a:t>?</a:t>
            </a:r>
          </a:p>
          <a:p>
            <a:pPr lvl="1"/>
            <a:r>
              <a:rPr lang="de-AT" dirty="0"/>
              <a:t>Modell </a:t>
            </a:r>
            <a:r>
              <a:rPr lang="de-AT" dirty="0" err="1"/>
              <a:t>your</a:t>
            </a:r>
            <a:r>
              <a:rPr lang="de-AT" dirty="0"/>
              <a:t> </a:t>
            </a:r>
            <a:r>
              <a:rPr lang="de-AT" dirty="0" err="1"/>
              <a:t>nozzle</a:t>
            </a:r>
            <a:endParaRPr lang="de-AT" dirty="0"/>
          </a:p>
          <a:p>
            <a:pPr lvl="1"/>
            <a:endParaRPr lang="de-AT" dirty="0"/>
          </a:p>
          <a:p>
            <a:r>
              <a:rPr lang="de-AT" dirty="0" err="1"/>
              <a:t>What</a:t>
            </a:r>
            <a:r>
              <a:rPr lang="de-AT" dirty="0"/>
              <a:t> </a:t>
            </a:r>
            <a:r>
              <a:rPr lang="de-AT" dirty="0" err="1"/>
              <a:t>if</a:t>
            </a:r>
            <a:r>
              <a:rPr lang="de-AT" dirty="0"/>
              <a:t> </a:t>
            </a:r>
          </a:p>
          <a:p>
            <a:pPr lvl="1"/>
            <a:r>
              <a:rPr lang="de-AT" dirty="0" err="1"/>
              <a:t>it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confidential</a:t>
            </a:r>
            <a:r>
              <a:rPr lang="de-AT" dirty="0"/>
              <a:t> </a:t>
            </a:r>
            <a:r>
              <a:rPr lang="de-AT" dirty="0" err="1"/>
              <a:t>or</a:t>
            </a:r>
            <a:r>
              <a:rPr lang="de-AT" dirty="0"/>
              <a:t> </a:t>
            </a:r>
          </a:p>
          <a:p>
            <a:pPr lvl="1"/>
            <a:r>
              <a:rPr lang="de-AT" dirty="0" err="1"/>
              <a:t>you</a:t>
            </a:r>
            <a:r>
              <a:rPr lang="de-AT" dirty="0"/>
              <a:t> </a:t>
            </a:r>
            <a:r>
              <a:rPr lang="de-AT" dirty="0" err="1"/>
              <a:t>want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modell</a:t>
            </a:r>
            <a:r>
              <a:rPr lang="de-AT" dirty="0"/>
              <a:t> a </a:t>
            </a:r>
            <a:r>
              <a:rPr lang="de-AT" dirty="0" err="1"/>
              <a:t>secondary</a:t>
            </a:r>
            <a:r>
              <a:rPr lang="de-AT" dirty="0"/>
              <a:t> </a:t>
            </a:r>
            <a:r>
              <a:rPr lang="de-AT" dirty="0" err="1"/>
              <a:t>energy</a:t>
            </a:r>
            <a:r>
              <a:rPr lang="de-AT" dirty="0"/>
              <a:t> </a:t>
            </a:r>
            <a:r>
              <a:rPr lang="de-AT" dirty="0" err="1"/>
              <a:t>spectra</a:t>
            </a:r>
            <a:r>
              <a:rPr lang="de-AT" dirty="0"/>
              <a:t>?</a:t>
            </a:r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774929-F51B-DFE6-5086-C4E2960129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noProof="0"/>
              <a:t>2024 OpenGate user meeting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73777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C74220-1B85-EAEE-B687-3AA60798C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treatmentPlanPhsSource</a:t>
            </a:r>
            <a:r>
              <a:rPr lang="en-US" dirty="0"/>
              <a:t> II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5C1F164-E888-C527-875D-55EA79E5E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C09D1-9D44-46E9-90D5-584F6311654E}" type="slidenum">
              <a:rPr lang="de-DE" smtClean="0"/>
              <a:t>8</a:t>
            </a:fld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853C6A-CA34-38CF-F39A-F1B9835E669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de-AT" dirty="0" err="1"/>
              <a:t>Employ</a:t>
            </a:r>
            <a:r>
              <a:rPr lang="de-AT" dirty="0"/>
              <a:t> </a:t>
            </a:r>
            <a:r>
              <a:rPr lang="de-AT" dirty="0" err="1"/>
              <a:t>phase</a:t>
            </a:r>
            <a:r>
              <a:rPr lang="de-AT" dirty="0"/>
              <a:t> </a:t>
            </a:r>
            <a:r>
              <a:rPr lang="de-AT" dirty="0" err="1"/>
              <a:t>space</a:t>
            </a:r>
            <a:r>
              <a:rPr lang="de-AT" dirty="0"/>
              <a:t> </a:t>
            </a:r>
            <a:r>
              <a:rPr lang="de-AT" dirty="0" err="1"/>
              <a:t>files</a:t>
            </a:r>
            <a:endParaRPr lang="de-AT" dirty="0"/>
          </a:p>
          <a:p>
            <a:pPr lvl="1"/>
            <a:r>
              <a:rPr lang="de-AT" dirty="0"/>
              <a:t>Store all </a:t>
            </a:r>
            <a:r>
              <a:rPr lang="de-AT" dirty="0" err="1"/>
              <a:t>particles</a:t>
            </a:r>
            <a:r>
              <a:rPr lang="de-AT" dirty="0"/>
              <a:t> </a:t>
            </a:r>
            <a:r>
              <a:rPr lang="de-AT" dirty="0" err="1"/>
              <a:t>going</a:t>
            </a:r>
            <a:r>
              <a:rPr lang="de-AT" dirty="0"/>
              <a:t> </a:t>
            </a:r>
            <a:r>
              <a:rPr lang="de-AT" dirty="0" err="1"/>
              <a:t>through</a:t>
            </a:r>
            <a:r>
              <a:rPr lang="de-AT" dirty="0"/>
              <a:t> a </a:t>
            </a:r>
            <a:r>
              <a:rPr lang="de-AT" dirty="0" err="1"/>
              <a:t>volume</a:t>
            </a:r>
            <a:endParaRPr lang="de-AT" dirty="0"/>
          </a:p>
          <a:p>
            <a:pPr lvl="1"/>
            <a:r>
              <a:rPr lang="de-AT" dirty="0"/>
              <a:t>Initial </a:t>
            </a:r>
            <a:r>
              <a:rPr lang="de-AT" dirty="0" err="1"/>
              <a:t>particles</a:t>
            </a:r>
            <a:r>
              <a:rPr lang="de-AT" dirty="0"/>
              <a:t> and </a:t>
            </a:r>
            <a:r>
              <a:rPr lang="de-AT" dirty="0" err="1"/>
              <a:t>secondaries</a:t>
            </a:r>
            <a:r>
              <a:rPr lang="de-AT" dirty="0"/>
              <a:t> </a:t>
            </a:r>
            <a:r>
              <a:rPr lang="de-AT" dirty="0" err="1"/>
              <a:t>as</a:t>
            </a:r>
            <a:r>
              <a:rPr lang="de-AT" dirty="0"/>
              <a:t> </a:t>
            </a:r>
            <a:r>
              <a:rPr lang="de-AT" dirty="0" err="1"/>
              <a:t>well</a:t>
            </a:r>
            <a:endParaRPr lang="de-AT" dirty="0"/>
          </a:p>
          <a:p>
            <a:pPr lvl="1"/>
            <a:r>
              <a:rPr lang="en-US" dirty="0"/>
              <a:t>Data is stored in root files</a:t>
            </a:r>
          </a:p>
          <a:p>
            <a:r>
              <a:rPr lang="en-US" dirty="0"/>
              <a:t>Create a phase space file for every monoenergetic energy</a:t>
            </a:r>
          </a:p>
          <a:p>
            <a:r>
              <a:rPr lang="en-US" dirty="0"/>
              <a:t>Use these to simulate your treatment plan</a:t>
            </a:r>
          </a:p>
          <a:p>
            <a:r>
              <a:rPr lang="en-US" dirty="0"/>
              <a:t>Compatible with </a:t>
            </a:r>
            <a:r>
              <a:rPr lang="en-US" dirty="0" err="1"/>
              <a:t>iontherapy</a:t>
            </a:r>
            <a:r>
              <a:rPr lang="en-US" dirty="0"/>
              <a:t> </a:t>
            </a:r>
            <a:r>
              <a:rPr lang="de-AT" dirty="0" err="1"/>
              <a:t>package</a:t>
            </a:r>
            <a:r>
              <a:rPr lang="en-US" dirty="0"/>
              <a:t> “</a:t>
            </a:r>
            <a:r>
              <a:rPr lang="en-US" dirty="0" err="1"/>
              <a:t>treatmentPlanPhsSource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Same options</a:t>
            </a:r>
          </a:p>
          <a:p>
            <a:pPr lvl="1"/>
            <a:r>
              <a:rPr lang="en-US" dirty="0"/>
              <a:t>Plus all features of phase space source</a:t>
            </a:r>
          </a:p>
          <a:p>
            <a:r>
              <a:rPr lang="en-US" dirty="0"/>
              <a:t>Documentation available, example test060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E3D72D-1B99-9343-2DC8-4ABD4F6577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noProof="0"/>
              <a:t>2024 OpenGate user meeting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02162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C77235-4D40-B65C-1B11-F519B61F2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Multidimension </a:t>
            </a:r>
            <a:r>
              <a:rPr lang="de-AT" dirty="0" err="1"/>
              <a:t>images</a:t>
            </a:r>
            <a:r>
              <a:rPr lang="de-AT" dirty="0"/>
              <a:t>: Motivation</a:t>
            </a:r>
            <a:endParaRPr lang="en-US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E29D726-733C-B924-27F9-E291ECC37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C09D1-9D44-46E9-90D5-584F6311654E}" type="slidenum">
              <a:rPr lang="de-DE" smtClean="0"/>
              <a:t>9</a:t>
            </a:fld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B891AB3-AAE9-5F58-B27A-7DB93C2DBF9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AT" dirty="0"/>
              <a:t>Biological </a:t>
            </a:r>
            <a:r>
              <a:rPr lang="de-AT" dirty="0" err="1"/>
              <a:t>effects</a:t>
            </a:r>
            <a:r>
              <a:rPr lang="de-AT" dirty="0"/>
              <a:t> </a:t>
            </a:r>
            <a:r>
              <a:rPr lang="de-AT" dirty="0" err="1"/>
              <a:t>actor</a:t>
            </a:r>
            <a:r>
              <a:rPr lang="de-AT" dirty="0"/>
              <a:t> </a:t>
            </a:r>
            <a:r>
              <a:rPr lang="de-AT" dirty="0" err="1"/>
              <a:t>development</a:t>
            </a:r>
            <a:endParaRPr lang="de-AT" dirty="0"/>
          </a:p>
          <a:p>
            <a:pPr lvl="1"/>
            <a:r>
              <a:rPr lang="de-AT" dirty="0"/>
              <a:t>Lineal </a:t>
            </a:r>
            <a:r>
              <a:rPr lang="de-AT" dirty="0" err="1"/>
              <a:t>energy</a:t>
            </a:r>
            <a:r>
              <a:rPr lang="de-AT" dirty="0"/>
              <a:t> </a:t>
            </a:r>
            <a:r>
              <a:rPr lang="de-AT" dirty="0" err="1"/>
              <a:t>seems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be</a:t>
            </a:r>
            <a:r>
              <a:rPr lang="de-AT" dirty="0"/>
              <a:t> an </a:t>
            </a:r>
            <a:r>
              <a:rPr lang="de-AT" dirty="0" err="1"/>
              <a:t>interesting</a:t>
            </a:r>
            <a:r>
              <a:rPr lang="de-AT" dirty="0"/>
              <a:t> </a:t>
            </a:r>
            <a:r>
              <a:rPr lang="de-AT" dirty="0" err="1"/>
              <a:t>approach</a:t>
            </a:r>
            <a:endParaRPr lang="de-AT" dirty="0"/>
          </a:p>
          <a:p>
            <a:r>
              <a:rPr lang="de-AT" dirty="0" err="1"/>
              <a:t>Direct</a:t>
            </a:r>
            <a:r>
              <a:rPr lang="de-AT" dirty="0"/>
              <a:t> </a:t>
            </a:r>
            <a:r>
              <a:rPr lang="de-AT" dirty="0" err="1"/>
              <a:t>simulation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lineal</a:t>
            </a:r>
            <a:r>
              <a:rPr lang="de-AT" dirty="0"/>
              <a:t> </a:t>
            </a:r>
            <a:r>
              <a:rPr lang="de-AT" dirty="0" err="1"/>
              <a:t>energy</a:t>
            </a:r>
            <a:r>
              <a:rPr lang="de-AT" dirty="0"/>
              <a:t> not </a:t>
            </a:r>
            <a:r>
              <a:rPr lang="de-AT" dirty="0" err="1"/>
              <a:t>feasible</a:t>
            </a:r>
            <a:endParaRPr lang="de-AT" dirty="0"/>
          </a:p>
          <a:p>
            <a:pPr lvl="1"/>
            <a:r>
              <a:rPr lang="de-AT" dirty="0"/>
              <a:t>AMDM</a:t>
            </a:r>
          </a:p>
          <a:p>
            <a:pPr lvl="1"/>
            <a:r>
              <a:rPr lang="de-AT" dirty="0" err="1"/>
              <a:t>Using</a:t>
            </a:r>
            <a:r>
              <a:rPr lang="de-AT" dirty="0"/>
              <a:t> </a:t>
            </a:r>
            <a:r>
              <a:rPr lang="de-AT" dirty="0" err="1"/>
              <a:t>tabulated</a:t>
            </a:r>
            <a:r>
              <a:rPr lang="de-AT" dirty="0"/>
              <a:t> </a:t>
            </a:r>
            <a:r>
              <a:rPr lang="de-AT" dirty="0" err="1"/>
              <a:t>values</a:t>
            </a:r>
            <a:endParaRPr lang="de-AT" dirty="0"/>
          </a:p>
          <a:p>
            <a:pPr lvl="1"/>
            <a:r>
              <a:rPr lang="de-AT" dirty="0"/>
              <a:t>2 </a:t>
            </a:r>
            <a:r>
              <a:rPr lang="de-AT" dirty="0" err="1"/>
              <a:t>parameters</a:t>
            </a:r>
            <a:r>
              <a:rPr lang="de-AT" dirty="0"/>
              <a:t> per </a:t>
            </a:r>
            <a:r>
              <a:rPr lang="de-AT" dirty="0" err="1"/>
              <a:t>voxel</a:t>
            </a:r>
            <a:r>
              <a:rPr lang="de-AT" dirty="0"/>
              <a:t> in 11 </a:t>
            </a:r>
            <a:r>
              <a:rPr lang="de-AT" dirty="0" err="1"/>
              <a:t>bins</a:t>
            </a:r>
            <a:endParaRPr lang="de-AT" dirty="0"/>
          </a:p>
          <a:p>
            <a:r>
              <a:rPr lang="de-AT" dirty="0" err="1"/>
              <a:t>Currently</a:t>
            </a:r>
            <a:r>
              <a:rPr lang="de-AT" dirty="0"/>
              <a:t> </a:t>
            </a:r>
            <a:r>
              <a:rPr lang="de-AT" dirty="0" err="1"/>
              <a:t>under</a:t>
            </a:r>
            <a:r>
              <a:rPr lang="de-AT" dirty="0"/>
              <a:t> </a:t>
            </a:r>
            <a:r>
              <a:rPr lang="de-AT" dirty="0" err="1"/>
              <a:t>development</a:t>
            </a:r>
            <a:endParaRPr lang="de-AT" dirty="0"/>
          </a:p>
          <a:p>
            <a:r>
              <a:rPr lang="de-AT" dirty="0"/>
              <a:t>Output </a:t>
            </a:r>
            <a:r>
              <a:rPr lang="de-AT" dirty="0" err="1"/>
              <a:t>data</a:t>
            </a:r>
            <a:endParaRPr lang="de-AT" dirty="0"/>
          </a:p>
          <a:p>
            <a:pPr lvl="1"/>
            <a:r>
              <a:rPr lang="de-AT" dirty="0"/>
              <a:t>3 </a:t>
            </a:r>
            <a:r>
              <a:rPr lang="de-AT" dirty="0" err="1"/>
              <a:t>physical</a:t>
            </a:r>
            <a:r>
              <a:rPr lang="de-AT" dirty="0"/>
              <a:t> </a:t>
            </a:r>
            <a:r>
              <a:rPr lang="de-AT" dirty="0" err="1"/>
              <a:t>dimensions</a:t>
            </a:r>
            <a:endParaRPr lang="de-AT" dirty="0"/>
          </a:p>
          <a:p>
            <a:pPr lvl="1"/>
            <a:r>
              <a:rPr lang="de-AT" dirty="0"/>
              <a:t>Plus </a:t>
            </a:r>
            <a:r>
              <a:rPr lang="de-AT" dirty="0" err="1"/>
              <a:t>two</a:t>
            </a:r>
            <a:r>
              <a:rPr lang="de-AT" dirty="0"/>
              <a:t> </a:t>
            </a:r>
            <a:r>
              <a:rPr lang="de-AT" dirty="0" err="1"/>
              <a:t>vector</a:t>
            </a:r>
            <a:r>
              <a:rPr lang="de-AT" dirty="0"/>
              <a:t> </a:t>
            </a:r>
            <a:r>
              <a:rPr lang="de-AT" dirty="0" err="1"/>
              <a:t>dimensions</a:t>
            </a:r>
            <a:r>
              <a:rPr lang="de-AT" dirty="0"/>
              <a:t> </a:t>
            </a:r>
            <a:r>
              <a:rPr lang="de-AT" dirty="0" err="1"/>
              <a:t>or</a:t>
            </a:r>
            <a:r>
              <a:rPr lang="de-AT" dirty="0"/>
              <a:t> 3 </a:t>
            </a:r>
            <a:r>
              <a:rPr lang="de-AT" dirty="0" err="1"/>
              <a:t>dimensions</a:t>
            </a:r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3DF009-B2DD-CF9C-D64F-A0FF0F1465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noProof="0"/>
              <a:t>2024 OpenGate user meeting</a:t>
            </a:r>
            <a:endParaRPr lang="en-GB" noProof="0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19AFF30-5D88-385F-5AC4-0C37B2F14C84}"/>
              </a:ext>
            </a:extLst>
          </p:cNvPr>
          <p:cNvSpPr txBox="1"/>
          <p:nvPr/>
        </p:nvSpPr>
        <p:spPr>
          <a:xfrm>
            <a:off x="6772274" y="5516563"/>
            <a:ext cx="4712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err="1"/>
              <a:t>Parisi</a:t>
            </a:r>
            <a:r>
              <a:rPr lang="de-AT" dirty="0"/>
              <a:t> et al. </a:t>
            </a:r>
            <a:r>
              <a:rPr lang="en-US" b="1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J.</a:t>
            </a:r>
            <a:r>
              <a:rPr lang="en-US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 </a:t>
            </a:r>
            <a:r>
              <a:rPr lang="en-US" b="1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Appl.</a:t>
            </a:r>
            <a:r>
              <a:rPr lang="en-US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 </a:t>
            </a:r>
            <a:r>
              <a:rPr lang="en-US" b="1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Clin.</a:t>
            </a:r>
            <a:r>
              <a:rPr lang="en-US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 </a:t>
            </a:r>
            <a:r>
              <a:rPr lang="en-US" b="1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Med.</a:t>
            </a:r>
            <a:r>
              <a:rPr lang="en-US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 </a:t>
            </a:r>
            <a:r>
              <a:rPr lang="en-US" b="1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Phys</a:t>
            </a:r>
            <a:r>
              <a:rPr lang="en-US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. 2023 (24)</a:t>
            </a:r>
            <a:endParaRPr lang="en-US" dirty="0"/>
          </a:p>
        </p:txBody>
      </p:sp>
      <p:pic>
        <p:nvPicPr>
          <p:cNvPr id="8" name="Grafik 7" descr="Ein Bild, das Text, Screenshot, Schrift enthält.&#10;&#10;Automatisch generierte Beschreibung">
            <a:extLst>
              <a:ext uri="{FF2B5EF4-FFF2-40B4-BE49-F238E27FC236}">
                <a16:creationId xmlns:a16="http://schemas.microsoft.com/office/drawing/2014/main" id="{4F58FD0F-A8EC-A731-0E4D-D8F9C478F0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5613" y="3483034"/>
            <a:ext cx="5010149" cy="1663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487941"/>
      </p:ext>
    </p:extLst>
  </p:cSld>
  <p:clrMapOvr>
    <a:masterClrMapping/>
  </p:clrMapOvr>
</p:sld>
</file>

<file path=ppt/theme/theme1.xml><?xml version="1.0" encoding="utf-8"?>
<a:theme xmlns:a="http://schemas.openxmlformats.org/drawingml/2006/main" name="MedUni Wien">
  <a:themeElements>
    <a:clrScheme name="MedUni Wien">
      <a:dk1>
        <a:sysClr val="windowText" lastClr="000000"/>
      </a:dk1>
      <a:lt1>
        <a:sysClr val="window" lastClr="FFFFFF"/>
      </a:lt1>
      <a:dk2>
        <a:srgbClr val="757070"/>
      </a:dk2>
      <a:lt2>
        <a:srgbClr val="FDD8C9"/>
      </a:lt2>
      <a:accent1>
        <a:srgbClr val="111D4E"/>
      </a:accent1>
      <a:accent2>
        <a:srgbClr val="5FB4E5"/>
      </a:accent2>
      <a:accent3>
        <a:srgbClr val="3CBFAE"/>
      </a:accent3>
      <a:accent4>
        <a:srgbClr val="F0A794"/>
      </a:accent4>
      <a:accent5>
        <a:srgbClr val="4472C4"/>
      </a:accent5>
      <a:accent6>
        <a:srgbClr val="70AD47"/>
      </a:accent6>
      <a:hlink>
        <a:srgbClr val="111D4E"/>
      </a:hlink>
      <a:folHlink>
        <a:srgbClr val="00297A"/>
      </a:folHlink>
    </a:clrScheme>
    <a:fontScheme name="MedUni Wien">
      <a:majorFont>
        <a:latin typeface="Georgia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dUni-en-16-9.potx" id="{C4577A60-5E15-48BD-AA46-78AF9477BC68}" vid="{5C915D66-5F94-418C-82FE-3BB67FFD1A25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2023-09-19 Clinical implementation</Template>
  <TotalTime>0</TotalTime>
  <Words>957</Words>
  <Application>Microsoft Office PowerPoint</Application>
  <PresentationFormat>Breitbild</PresentationFormat>
  <Paragraphs>177</Paragraphs>
  <Slides>16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2" baseType="lpstr">
      <vt:lpstr>Arial</vt:lpstr>
      <vt:lpstr>Calibri</vt:lpstr>
      <vt:lpstr>Georgia</vt:lpstr>
      <vt:lpstr>Google Sans</vt:lpstr>
      <vt:lpstr>Lucida Sans</vt:lpstr>
      <vt:lpstr>MedUni Wien</vt:lpstr>
      <vt:lpstr>From geometries, advanced beam sources to multi-dimensional actors  Current developments employing the new OpenGATE at the Medical University of Vienna</vt:lpstr>
      <vt:lpstr>Complex geometries</vt:lpstr>
      <vt:lpstr>Complex geometries II</vt:lpstr>
      <vt:lpstr>Complex geometries III</vt:lpstr>
      <vt:lpstr>Advanced phase space source I</vt:lpstr>
      <vt:lpstr>Advanced phase space source II</vt:lpstr>
      <vt:lpstr>treatmentPlanPhsSource</vt:lpstr>
      <vt:lpstr>treatmentPlanPhsSource II</vt:lpstr>
      <vt:lpstr>Multidimension images: Motivation</vt:lpstr>
      <vt:lpstr>Multidimensional images</vt:lpstr>
      <vt:lpstr>Multidimensional images II</vt:lpstr>
      <vt:lpstr>Multidimensional images III</vt:lpstr>
      <vt:lpstr>Multidimensional images IV</vt:lpstr>
      <vt:lpstr>Multidimensional images V</vt:lpstr>
      <vt:lpstr>Multidimensional images VI</vt:lpstr>
      <vt:lpstr>Summary &amp; Outlook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implementation and validation &amp; QA</dc:title>
  <dc:creator>Hermann Fuchs</dc:creator>
  <cp:lastModifiedBy>Hermann Fuchs</cp:lastModifiedBy>
  <cp:revision>140</cp:revision>
  <cp:lastPrinted>2016-07-07T12:58:37Z</cp:lastPrinted>
  <dcterms:created xsi:type="dcterms:W3CDTF">2023-09-10T09:07:33Z</dcterms:created>
  <dcterms:modified xsi:type="dcterms:W3CDTF">2024-05-21T17:59:38Z</dcterms:modified>
</cp:coreProperties>
</file>