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9" r:id="rId2"/>
    <p:sldId id="278" r:id="rId3"/>
    <p:sldId id="310" r:id="rId4"/>
    <p:sldId id="311" r:id="rId5"/>
    <p:sldId id="312" r:id="rId6"/>
    <p:sldId id="313" r:id="rId7"/>
    <p:sldId id="257" r:id="rId8"/>
    <p:sldId id="286" r:id="rId9"/>
    <p:sldId id="314" r:id="rId10"/>
    <p:sldId id="291" r:id="rId11"/>
    <p:sldId id="292" r:id="rId12"/>
    <p:sldId id="288" r:id="rId13"/>
    <p:sldId id="315" r:id="rId14"/>
    <p:sldId id="307" r:id="rId15"/>
    <p:sldId id="290" r:id="rId16"/>
    <p:sldId id="316" r:id="rId17"/>
    <p:sldId id="317" r:id="rId18"/>
    <p:sldId id="305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827"/>
    <a:srgbClr val="CACDDE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8"/>
    <p:restoredTop sz="96327"/>
  </p:normalViewPr>
  <p:slideViewPr>
    <p:cSldViewPr snapToGrid="0" showGuides="1">
      <p:cViewPr varScale="1">
        <p:scale>
          <a:sx n="127" d="100"/>
          <a:sy n="127" d="100"/>
        </p:scale>
        <p:origin x="192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26/08/2024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26/08/2024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26/08/2024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26/08/2024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F8B039-4166-4964-A2B4-2AE4289092D3}" type="datetime1">
              <a:rPr lang="fr-FR" smtClean="0"/>
              <a:t>26/08/2024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26/08/2024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26/08/2024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26/08/2024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26/08/2024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26/08/2024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26/08/2024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26/08/2024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26/08/2024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26/08/2024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26/08/2024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84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26/08/2024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26/08/2024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5B0B9454-3C3D-4E45-A0EE-1BFDCEA2C48D}" type="datetime1">
              <a:rPr lang="fr-FR" smtClean="0"/>
              <a:t>26/08/2024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  <p:sldLayoutId id="2147483680" r:id="rId2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microsoft.com/office/2007/relationships/hdphoto" Target="../media/hdphoto7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10.wdp"/><Relationship Id="rId5" Type="http://schemas.openxmlformats.org/officeDocument/2006/relationships/image" Target="../media/image22.png"/><Relationship Id="rId15" Type="http://schemas.openxmlformats.org/officeDocument/2006/relationships/image" Target="../media/image27.jpe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hyperlink" Target="https://enseignementsup-recherche.gouv.fr/fr/la-feuille-de-route-nationale-des-infrastructures-de-recherche-2021-84056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1840833" y="1989138"/>
            <a:ext cx="4884820" cy="1520825"/>
          </a:xfrm>
        </p:spPr>
        <p:txBody>
          <a:bodyPr>
            <a:normAutofit/>
          </a:bodyPr>
          <a:lstStyle/>
          <a:p>
            <a:pPr algn="l"/>
            <a:r>
              <a:rPr lang="fr-FR" sz="8800" dirty="0">
                <a:latin typeface="Bourgeois" panose="02000506000000020004" pitchFamily="50" charset="0"/>
              </a:rPr>
              <a:t>Profs au</a:t>
            </a:r>
          </a:p>
        </p:txBody>
      </p:sp>
      <p:pic>
        <p:nvPicPr>
          <p:cNvPr id="5" name="Image 4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226" y="2501722"/>
            <a:ext cx="3618923" cy="76399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888" y="4512679"/>
            <a:ext cx="1103285" cy="8649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63" y="4459984"/>
            <a:ext cx="864915" cy="8638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542" y="4444718"/>
            <a:ext cx="864915" cy="8649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57" y="5596440"/>
            <a:ext cx="1065358" cy="10657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78" y="5781169"/>
            <a:ext cx="1097214" cy="75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Repousser les frontières de la connaissance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2AF83-4BC8-C9DA-9BB7-02A2EB41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7BC6E9-08C7-73EC-C955-C8E86109D7C2}"/>
              </a:ext>
            </a:extLst>
          </p:cNvPr>
          <p:cNvSpPr txBox="1"/>
          <p:nvPr/>
        </p:nvSpPr>
        <p:spPr>
          <a:xfrm>
            <a:off x="116121" y="782562"/>
            <a:ext cx="11014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Dans l’espace :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une gravitation exceptionnelle, des cataclysmes gigantesques projettent la matière pour induire les réactions nucléaires</a:t>
            </a:r>
            <a:endParaRPr lang="en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FR" sz="1600" dirty="0">
                <a:latin typeface="Arial" panose="020B0604020202020204" pitchFamily="34" charset="0"/>
                <a:cs typeface="Arial" panose="020B0604020202020204" pitchFamily="34" charset="0"/>
              </a:rPr>
              <a:t>De la combustion d’étoiles..                       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l’explosion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de supernovae..                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la fusion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d’étoiles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neutrons</a:t>
            </a:r>
            <a:endParaRPr lang="en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1F73A3-30AA-9BFF-F5C1-F21DC844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27" y="1596176"/>
            <a:ext cx="2328384" cy="1973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57F25-BB83-EE2B-CB15-9398812AA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4" y="1592991"/>
            <a:ext cx="2229651" cy="1954762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5D150B9-F8FD-667C-9652-9BA30261B294}"/>
              </a:ext>
            </a:extLst>
          </p:cNvPr>
          <p:cNvSpPr txBox="1"/>
          <p:nvPr/>
        </p:nvSpPr>
        <p:spPr>
          <a:xfrm>
            <a:off x="190874" y="3653702"/>
            <a:ext cx="11731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Sur terre : des accélérateurs de particules permettent de reproduire ces réactions et d’étudier la structure du noyau atomique</a:t>
            </a:r>
            <a:endParaRPr lang="en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1DBC95C3-B610-2498-B18C-58FAAF994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00" y="4196510"/>
            <a:ext cx="3856401" cy="2049500"/>
          </a:xfrm>
          <a:prstGeom prst="rect">
            <a:avLst/>
          </a:prstGeom>
        </p:spPr>
      </p:pic>
      <p:pic>
        <p:nvPicPr>
          <p:cNvPr id="15" name="Image 10">
            <a:extLst>
              <a:ext uri="{FF2B5EF4-FFF2-40B4-BE49-F238E27FC236}">
                <a16:creationId xmlns:a16="http://schemas.microsoft.com/office/drawing/2014/main" id="{20008A9D-05C4-CA00-366C-C8399DA1E6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722" y="4081847"/>
            <a:ext cx="3635821" cy="2077916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B95ACAC2-C3F8-D9FE-E5F7-37CFCF420A95}"/>
              </a:ext>
            </a:extLst>
          </p:cNvPr>
          <p:cNvSpPr txBox="1"/>
          <p:nvPr/>
        </p:nvSpPr>
        <p:spPr>
          <a:xfrm>
            <a:off x="1328538" y="4269541"/>
            <a:ext cx="23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GANIL Cyclotrons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C59B726-244D-C856-1C3B-1C24AE2406AA}"/>
              </a:ext>
            </a:extLst>
          </p:cNvPr>
          <p:cNvSpPr txBox="1"/>
          <p:nvPr/>
        </p:nvSpPr>
        <p:spPr>
          <a:xfrm>
            <a:off x="7472017" y="5755488"/>
            <a:ext cx="3039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GANIL </a:t>
            </a:r>
            <a:r>
              <a:rPr lang="fr-FR" dirty="0">
                <a:solidFill>
                  <a:schemeClr val="bg1"/>
                </a:solidFill>
              </a:rPr>
              <a:t>SPIRAL2 LINAC</a:t>
            </a:r>
            <a:endParaRPr lang="en-FR" dirty="0">
              <a:solidFill>
                <a:schemeClr val="bg1"/>
              </a:solidFill>
            </a:endParaRP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0960E770-59E2-B214-FDE3-D551C96A217A}"/>
              </a:ext>
            </a:extLst>
          </p:cNvPr>
          <p:cNvSpPr txBox="1"/>
          <p:nvPr/>
        </p:nvSpPr>
        <p:spPr>
          <a:xfrm>
            <a:off x="6919082" y="6519446"/>
            <a:ext cx="527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>
                <a:solidFill>
                  <a:schemeClr val="bg1"/>
                </a:solidFill>
              </a:rPr>
              <a:t>Une technologie au service de la compréhension de la nature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2BDB251-6CEB-4843-A04E-EA3434DB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60" y="1633927"/>
            <a:ext cx="2985904" cy="19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901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Un laboratoire pluridisciplinaire et multi-utilisateur</a:t>
            </a:r>
          </a:p>
        </p:txBody>
      </p:sp>
      <p:sp>
        <p:nvSpPr>
          <p:cNvPr id="5" name="Bouée 28">
            <a:extLst>
              <a:ext uri="{FF2B5EF4-FFF2-40B4-BE49-F238E27FC236}">
                <a16:creationId xmlns:a16="http://schemas.microsoft.com/office/drawing/2014/main" id="{FF5C8532-4456-AB61-D8BA-48E54D46FC76}"/>
              </a:ext>
            </a:extLst>
          </p:cNvPr>
          <p:cNvSpPr/>
          <p:nvPr/>
        </p:nvSpPr>
        <p:spPr bwMode="auto">
          <a:xfrm>
            <a:off x="1831971" y="1239281"/>
            <a:ext cx="8641618" cy="4653057"/>
          </a:xfrm>
          <a:prstGeom prst="donut">
            <a:avLst>
              <a:gd name="adj" fmla="val 8930"/>
            </a:avLst>
          </a:prstGeom>
          <a:solidFill>
            <a:schemeClr val="accent6">
              <a:lumMod val="20000"/>
              <a:lumOff val="80000"/>
              <a:alpha val="4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bliqueTopLeft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fr-FR" dirty="0">
              <a:solidFill>
                <a:srgbClr val="000000"/>
              </a:solidFill>
              <a:latin typeface="Bahnschrift Light" panose="020B0502040204020203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781F561C-B7FB-7703-2C74-451EBB36D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391" y="5501525"/>
            <a:ext cx="18342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Nanostructuration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221B457C-CBE3-4831-49AC-8721AC91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591" y="2626348"/>
            <a:ext cx="218831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350" dirty="0" err="1">
                <a:latin typeface="Calibri" panose="020F0502020204030204" pitchFamily="34" charset="0"/>
                <a:cs typeface="Calibri" panose="020F0502020204030204" pitchFamily="34" charset="0"/>
              </a:rPr>
              <a:t>Materiaux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  sous irradiation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ECFB1F46-9C04-DB2E-DD7C-0EF9B5161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662" y="6097630"/>
            <a:ext cx="31108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Radiobiologie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nouvelles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thérapies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Picture 12" descr="slide1.jpg">
            <a:extLst>
              <a:ext uri="{FF2B5EF4-FFF2-40B4-BE49-F238E27FC236}">
                <a16:creationId xmlns:a16="http://schemas.microsoft.com/office/drawing/2014/main" id="{CD605297-1088-C620-5CAB-2235B553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713" y="5137357"/>
            <a:ext cx="1608298" cy="9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 descr="Inorganic_materials_under_irradiation">
            <a:extLst>
              <a:ext uri="{FF2B5EF4-FFF2-40B4-BE49-F238E27FC236}">
                <a16:creationId xmlns:a16="http://schemas.microsoft.com/office/drawing/2014/main" id="{44C348A6-3D71-E3E2-58F0-FED5DC49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2995" y="2870493"/>
            <a:ext cx="1639625" cy="94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2190-4286-3-97-3">
            <a:extLst>
              <a:ext uri="{FF2B5EF4-FFF2-40B4-BE49-F238E27FC236}">
                <a16:creationId xmlns:a16="http://schemas.microsoft.com/office/drawing/2014/main" id="{333197BF-881C-2515-2AF5-F711C1D6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5405" y="4437433"/>
            <a:ext cx="1555382" cy="113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6">
            <a:extLst>
              <a:ext uri="{FF2B5EF4-FFF2-40B4-BE49-F238E27FC236}">
                <a16:creationId xmlns:a16="http://schemas.microsoft.com/office/drawing/2014/main" id="{6AE814DE-E552-23AD-9236-1F8453E72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2442" y="1014148"/>
            <a:ext cx="17948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Astrochimie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15">
            <a:extLst>
              <a:ext uri="{FF2B5EF4-FFF2-40B4-BE49-F238E27FC236}">
                <a16:creationId xmlns:a16="http://schemas.microsoft.com/office/drawing/2014/main" id="{861705F9-3034-39FD-BC0D-2834BFA208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018" y="1147333"/>
            <a:ext cx="1624325" cy="1001597"/>
          </a:xfrm>
          <a:prstGeom prst="rect">
            <a:avLst/>
          </a:prstGeom>
        </p:spPr>
      </p:pic>
      <p:sp>
        <p:nvSpPr>
          <p:cNvPr id="23" name="Rectangle 24">
            <a:extLst>
              <a:ext uri="{FF2B5EF4-FFF2-40B4-BE49-F238E27FC236}">
                <a16:creationId xmlns:a16="http://schemas.microsoft.com/office/drawing/2014/main" id="{1148D81D-0035-B821-461D-BDEE55D30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6686" y="831672"/>
            <a:ext cx="20171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Astrohysique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62B7B38B-C5DD-88F2-55B5-14CCC18F8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5989" y="1186007"/>
            <a:ext cx="1824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Physique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Image 29">
            <a:extLst>
              <a:ext uri="{FF2B5EF4-FFF2-40B4-BE49-F238E27FC236}">
                <a16:creationId xmlns:a16="http://schemas.microsoft.com/office/drawing/2014/main" id="{08536A06-52D8-49EF-6886-E1EA3B4CCB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772" y="2148929"/>
            <a:ext cx="4210074" cy="2512888"/>
          </a:xfrm>
          <a:prstGeom prst="rect">
            <a:avLst/>
          </a:prstGeom>
        </p:spPr>
      </p:pic>
      <p:pic>
        <p:nvPicPr>
          <p:cNvPr id="26" name="Image 41" descr="Screen shot 2012-08-27 at 10.20.08 PM.png">
            <a:extLst>
              <a:ext uri="{FF2B5EF4-FFF2-40B4-BE49-F238E27FC236}">
                <a16:creationId xmlns:a16="http://schemas.microsoft.com/office/drawing/2014/main" id="{22707AE7-77F2-FFE8-178E-3658549C2D5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989" y="1539712"/>
            <a:ext cx="1723981" cy="98029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587F08-A0F1-8E78-FAE8-A913BEDB288C}"/>
              </a:ext>
            </a:extLst>
          </p:cNvPr>
          <p:cNvSpPr/>
          <p:nvPr/>
        </p:nvSpPr>
        <p:spPr>
          <a:xfrm>
            <a:off x="1596008" y="2666912"/>
            <a:ext cx="1979712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Sciences et technologies des détecteurs et accélérateurs</a:t>
            </a:r>
          </a:p>
        </p:txBody>
      </p:sp>
      <p:pic>
        <p:nvPicPr>
          <p:cNvPr id="28" name="Image 1" descr="image001">
            <a:extLst>
              <a:ext uri="{FF2B5EF4-FFF2-40B4-BE49-F238E27FC236}">
                <a16:creationId xmlns:a16="http://schemas.microsoft.com/office/drawing/2014/main" id="{D544817E-5F1D-9657-A238-D186D7581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255" y="3356775"/>
            <a:ext cx="1911219" cy="157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A95BC83-AA62-688B-B23B-C53B740997E8}"/>
              </a:ext>
            </a:extLst>
          </p:cNvPr>
          <p:cNvSpPr/>
          <p:nvPr/>
        </p:nvSpPr>
        <p:spPr>
          <a:xfrm>
            <a:off x="2060087" y="6294274"/>
            <a:ext cx="460431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Applications industrielles : membranes microporeuses, irradiation de composants électroniques</a:t>
            </a:r>
          </a:p>
        </p:txBody>
      </p:sp>
      <p:pic>
        <p:nvPicPr>
          <p:cNvPr id="30" name="Image 1" descr="image001">
            <a:extLst>
              <a:ext uri="{FF2B5EF4-FFF2-40B4-BE49-F238E27FC236}">
                <a16:creationId xmlns:a16="http://schemas.microsoft.com/office/drawing/2014/main" id="{77F4A6D9-9757-CEA5-F996-7F8EBD9A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733" y="5137357"/>
            <a:ext cx="1423334" cy="11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1" descr="image001">
            <a:extLst>
              <a:ext uri="{FF2B5EF4-FFF2-40B4-BE49-F238E27FC236}">
                <a16:creationId xmlns:a16="http://schemas.microsoft.com/office/drawing/2014/main" id="{42AD77B2-6663-5935-70A9-27F70BF1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067" y="5137357"/>
            <a:ext cx="1370286" cy="113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Résultat de recherche d'images pour &quot;glace de comete&quot;">
            <a:extLst>
              <a:ext uri="{FF2B5EF4-FFF2-40B4-BE49-F238E27FC236}">
                <a16:creationId xmlns:a16="http://schemas.microsoft.com/office/drawing/2014/main" id="{72FFBC78-7DA3-2FCD-A80C-FDD5CF48C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509" y="1299570"/>
            <a:ext cx="1693574" cy="103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881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Une communauté d’utilisateurs internationale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2AF83-4BC8-C9DA-9BB7-02A2EB41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0CCE2063-1C24-CF67-05E4-4006FD93BAF3}"/>
              </a:ext>
            </a:extLst>
          </p:cNvPr>
          <p:cNvSpPr txBox="1"/>
          <p:nvPr/>
        </p:nvSpPr>
        <p:spPr>
          <a:xfrm>
            <a:off x="10610516" y="1628003"/>
            <a:ext cx="129355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3366FF"/>
                </a:solidFill>
              </a:rPr>
              <a:t>France</a:t>
            </a:r>
          </a:p>
          <a:p>
            <a:r>
              <a:rPr lang="fr-FR" sz="1600" dirty="0">
                <a:solidFill>
                  <a:srgbClr val="FF9900"/>
                </a:solidFill>
              </a:rPr>
              <a:t>Italie</a:t>
            </a:r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Pologne</a:t>
            </a:r>
          </a:p>
          <a:p>
            <a:r>
              <a:rPr lang="fr-FR" sz="1600" dirty="0">
                <a:solidFill>
                  <a:srgbClr val="FFC000"/>
                </a:solidFill>
              </a:rPr>
              <a:t>USA</a:t>
            </a:r>
          </a:p>
          <a:p>
            <a:r>
              <a:rPr lang="fr-FR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Allemagne</a:t>
            </a:r>
          </a:p>
          <a:p>
            <a:r>
              <a:rPr lang="fr-FR" sz="1600" dirty="0">
                <a:solidFill>
                  <a:srgbClr val="00B050"/>
                </a:solidFill>
              </a:rPr>
              <a:t>Espagne</a:t>
            </a:r>
          </a:p>
          <a:p>
            <a:r>
              <a:rPr lang="fr-FR" sz="1600" dirty="0">
                <a:solidFill>
                  <a:srgbClr val="002060"/>
                </a:solidFill>
              </a:rPr>
              <a:t>Japon</a:t>
            </a:r>
          </a:p>
          <a:p>
            <a:r>
              <a:rPr lang="fr-FR" sz="1600" dirty="0">
                <a:solidFill>
                  <a:srgbClr val="CC3300"/>
                </a:solidFill>
              </a:rPr>
              <a:t>Corée</a:t>
            </a:r>
          </a:p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Royaume Uni</a:t>
            </a:r>
          </a:p>
          <a:p>
            <a:r>
              <a:rPr lang="fr-FR" sz="1600" dirty="0"/>
              <a:t>Belgique</a:t>
            </a:r>
          </a:p>
          <a:p>
            <a:r>
              <a:rPr lang="fr-FR" sz="1600" dirty="0"/>
              <a:t>Inde</a:t>
            </a:r>
          </a:p>
          <a:p>
            <a:r>
              <a:rPr lang="fr-FR" sz="1600" dirty="0"/>
              <a:t>Russie</a:t>
            </a:r>
          </a:p>
          <a:p>
            <a:r>
              <a:rPr lang="fr-FR" sz="1600" dirty="0"/>
              <a:t>Suède</a:t>
            </a:r>
          </a:p>
          <a:p>
            <a:r>
              <a:rPr lang="fr-FR" sz="1600" dirty="0"/>
              <a:t>Roumanie</a:t>
            </a:r>
          </a:p>
          <a:p>
            <a:r>
              <a:rPr lang="fr-FR" sz="1600" dirty="0"/>
              <a:t>Canada</a:t>
            </a:r>
          </a:p>
          <a:p>
            <a:endParaRPr lang="fr-FR" dirty="0"/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41ADCC4B-EAA0-02F3-A182-3A437939204A}"/>
              </a:ext>
            </a:extLst>
          </p:cNvPr>
          <p:cNvSpPr txBox="1"/>
          <p:nvPr/>
        </p:nvSpPr>
        <p:spPr>
          <a:xfrm>
            <a:off x="5857635" y="5285953"/>
            <a:ext cx="559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Actuellement plus de 95 thèses en cours sur des expériences réalisées au GANIL</a:t>
            </a:r>
          </a:p>
        </p:txBody>
      </p:sp>
      <p:pic>
        <p:nvPicPr>
          <p:cNvPr id="10" name="Picture 2" descr="part1">
            <a:extLst>
              <a:ext uri="{FF2B5EF4-FFF2-40B4-BE49-F238E27FC236}">
                <a16:creationId xmlns:a16="http://schemas.microsoft.com/office/drawing/2014/main" id="{4DB8A5AB-F839-9553-7EBB-3503C9865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4307" y="1049310"/>
            <a:ext cx="4694407" cy="39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FD8965-DB08-F83E-AADC-8F147DA5B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3" y="749508"/>
            <a:ext cx="5490322" cy="43522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0FF209-AA64-87E3-AE2F-618E71157F10}"/>
              </a:ext>
            </a:extLst>
          </p:cNvPr>
          <p:cNvSpPr txBox="1"/>
          <p:nvPr/>
        </p:nvSpPr>
        <p:spPr>
          <a:xfrm>
            <a:off x="395779" y="5316641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millier d’utilisateurs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Plus de 300 utilisateurs chaque année,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Plus de 2000 jours de présence</a:t>
            </a:r>
            <a:endParaRPr lang="en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27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1069-764D-316C-F6C8-EEA4C54B0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Une aventure humaine…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41EC7-CB9E-5F75-5C0D-7C54E44F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759BB6-ED25-29A1-3EBA-664A21F174D2}"/>
              </a:ext>
            </a:extLst>
          </p:cNvPr>
          <p:cNvSpPr/>
          <p:nvPr/>
        </p:nvSpPr>
        <p:spPr bwMode="auto">
          <a:xfrm>
            <a:off x="440768" y="1517905"/>
            <a:ext cx="1300946" cy="8879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Call for experiments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F8D256-69BC-D9E4-BF51-944034A70867}"/>
              </a:ext>
            </a:extLst>
          </p:cNvPr>
          <p:cNvSpPr/>
          <p:nvPr/>
        </p:nvSpPr>
        <p:spPr bwMode="auto">
          <a:xfrm>
            <a:off x="2356520" y="1517905"/>
            <a:ext cx="1008109" cy="8879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TAC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56996-B3AE-6604-6780-B7C4883EF381}"/>
              </a:ext>
            </a:extLst>
          </p:cNvPr>
          <p:cNvSpPr/>
          <p:nvPr/>
        </p:nvSpPr>
        <p:spPr bwMode="auto">
          <a:xfrm>
            <a:off x="4297950" y="1517480"/>
            <a:ext cx="1008109" cy="8879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FR" sz="1600" dirty="0">
                <a:solidFill>
                  <a:schemeClr val="bg1"/>
                </a:solidFill>
              </a:rPr>
              <a:t>P</a:t>
            </a: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FAA5B-A036-6F44-FA95-FDE51D82C960}"/>
              </a:ext>
            </a:extLst>
          </p:cNvPr>
          <p:cNvSpPr/>
          <p:nvPr/>
        </p:nvSpPr>
        <p:spPr bwMode="auto">
          <a:xfrm>
            <a:off x="6170158" y="1503200"/>
            <a:ext cx="1008109" cy="8879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FR" sz="1600" dirty="0">
                <a:solidFill>
                  <a:schemeClr val="bg1"/>
                </a:solidFill>
              </a:rPr>
              <a:t>Programmation</a:t>
            </a:r>
            <a:endParaRPr kumimoji="0" lang="en-F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C7F7F9-500C-9A5F-4391-677854FAF60C}"/>
              </a:ext>
            </a:extLst>
          </p:cNvPr>
          <p:cNvSpPr/>
          <p:nvPr/>
        </p:nvSpPr>
        <p:spPr bwMode="auto">
          <a:xfrm>
            <a:off x="529180" y="3029809"/>
            <a:ext cx="1158414" cy="88790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Users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F9E3C1-8FDC-8972-275A-A709F5968B70}"/>
              </a:ext>
            </a:extLst>
          </p:cNvPr>
          <p:cNvSpPr/>
          <p:nvPr/>
        </p:nvSpPr>
        <p:spPr bwMode="auto">
          <a:xfrm>
            <a:off x="2260158" y="2917424"/>
            <a:ext cx="1223271" cy="88790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Comité interne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3DAC40-FD06-96E5-4B62-CC92D92436DF}"/>
              </a:ext>
            </a:extLst>
          </p:cNvPr>
          <p:cNvSpPr/>
          <p:nvPr/>
        </p:nvSpPr>
        <p:spPr bwMode="auto">
          <a:xfrm>
            <a:off x="4222106" y="2983191"/>
            <a:ext cx="1274256" cy="88790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Comité externe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387182-CD6D-B0C2-0123-8AC4190EFC2F}"/>
              </a:ext>
            </a:extLst>
          </p:cNvPr>
          <p:cNvSpPr/>
          <p:nvPr/>
        </p:nvSpPr>
        <p:spPr bwMode="auto">
          <a:xfrm>
            <a:off x="6010853" y="2983191"/>
            <a:ext cx="1448010" cy="108966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Coord. Faisceau dir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6DF34E-DF60-540B-14F6-AF1D4C344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5257" y="1962384"/>
            <a:ext cx="508356" cy="139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3B2E48-3140-071C-4A7E-6844A47D5E48}"/>
              </a:ext>
            </a:extLst>
          </p:cNvPr>
          <p:cNvCxnSpPr>
            <a:cxnSpLocks/>
          </p:cNvCxnSpPr>
          <p:nvPr/>
        </p:nvCxnSpPr>
        <p:spPr bwMode="auto">
          <a:xfrm>
            <a:off x="3467290" y="1961433"/>
            <a:ext cx="73828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56B129-11EF-CDB3-530F-DED35D6E80A7}"/>
              </a:ext>
            </a:extLst>
          </p:cNvPr>
          <p:cNvCxnSpPr>
            <a:cxnSpLocks/>
          </p:cNvCxnSpPr>
          <p:nvPr/>
        </p:nvCxnSpPr>
        <p:spPr bwMode="auto">
          <a:xfrm>
            <a:off x="5370023" y="1947870"/>
            <a:ext cx="73828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AE82A2-1822-05A0-B470-6D07270C8690}"/>
              </a:ext>
            </a:extLst>
          </p:cNvPr>
          <p:cNvCxnSpPr>
            <a:cxnSpLocks/>
          </p:cNvCxnSpPr>
          <p:nvPr/>
        </p:nvCxnSpPr>
        <p:spPr bwMode="auto">
          <a:xfrm flipV="1">
            <a:off x="870303" y="2405386"/>
            <a:ext cx="0" cy="6385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283D31-6959-8C51-FD53-72B4991D38E7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7031" y="2365409"/>
            <a:ext cx="0" cy="6385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50C509-097E-3D30-33DF-1CAEB9D4DB7C}"/>
              </a:ext>
            </a:extLst>
          </p:cNvPr>
          <p:cNvCxnSpPr>
            <a:cxnSpLocks/>
          </p:cNvCxnSpPr>
          <p:nvPr/>
        </p:nvCxnSpPr>
        <p:spPr bwMode="auto">
          <a:xfrm flipV="1">
            <a:off x="4802004" y="2391106"/>
            <a:ext cx="0" cy="6385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3EF5C7-7656-784A-FCAA-49AAC649ACC3}"/>
              </a:ext>
            </a:extLst>
          </p:cNvPr>
          <p:cNvCxnSpPr>
            <a:cxnSpLocks/>
          </p:cNvCxnSpPr>
          <p:nvPr/>
        </p:nvCxnSpPr>
        <p:spPr bwMode="auto">
          <a:xfrm flipV="1">
            <a:off x="6705465" y="2365409"/>
            <a:ext cx="0" cy="6385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19990F2-D1ED-48B6-CFD3-A38D557413FC}"/>
              </a:ext>
            </a:extLst>
          </p:cNvPr>
          <p:cNvSpPr/>
          <p:nvPr/>
        </p:nvSpPr>
        <p:spPr bwMode="auto">
          <a:xfrm>
            <a:off x="426254" y="1297790"/>
            <a:ext cx="8568952" cy="3168352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lg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6A9C4E-B3A0-327E-8A84-1A5E31872EFF}"/>
              </a:ext>
            </a:extLst>
          </p:cNvPr>
          <p:cNvSpPr/>
          <p:nvPr/>
        </p:nvSpPr>
        <p:spPr bwMode="auto">
          <a:xfrm>
            <a:off x="7872880" y="1477503"/>
            <a:ext cx="1154726" cy="8879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FR" sz="1600" dirty="0">
                <a:solidFill>
                  <a:schemeClr val="bg1"/>
                </a:solidFill>
              </a:rPr>
              <a:t>Realisation expérience</a:t>
            </a:r>
            <a:endParaRPr kumimoji="0" lang="en-F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48C0B1-9497-4123-A89E-CE2745CC9A33}"/>
              </a:ext>
            </a:extLst>
          </p:cNvPr>
          <p:cNvCxnSpPr>
            <a:cxnSpLocks/>
          </p:cNvCxnSpPr>
          <p:nvPr/>
        </p:nvCxnSpPr>
        <p:spPr bwMode="auto">
          <a:xfrm>
            <a:off x="7219361" y="1922173"/>
            <a:ext cx="73828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06C3B0-46C6-0903-FA82-E43DAC0719F3}"/>
              </a:ext>
            </a:extLst>
          </p:cNvPr>
          <p:cNvCxnSpPr>
            <a:cxnSpLocks/>
          </p:cNvCxnSpPr>
          <p:nvPr/>
        </p:nvCxnSpPr>
        <p:spPr bwMode="auto">
          <a:xfrm flipV="1">
            <a:off x="8505665" y="2365409"/>
            <a:ext cx="0" cy="6385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350B7C7C-BE8A-BA4F-3194-68E6CD1D3A51}"/>
              </a:ext>
            </a:extLst>
          </p:cNvPr>
          <p:cNvSpPr/>
          <p:nvPr/>
        </p:nvSpPr>
        <p:spPr bwMode="auto">
          <a:xfrm>
            <a:off x="7697952" y="2943444"/>
            <a:ext cx="1448010" cy="108966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Phys. 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</a:t>
            </a: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R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CTZ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FR" sz="1600" dirty="0">
                <a:solidFill>
                  <a:schemeClr val="bg1"/>
                </a:solidFill>
              </a:rPr>
              <a:t>DOD</a:t>
            </a:r>
            <a:endParaRPr kumimoji="0" lang="en-F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384AF9-4527-ACE0-988C-CE66F565735D}"/>
              </a:ext>
            </a:extLst>
          </p:cNvPr>
          <p:cNvSpPr/>
          <p:nvPr/>
        </p:nvSpPr>
        <p:spPr bwMode="auto">
          <a:xfrm>
            <a:off x="10115337" y="1441217"/>
            <a:ext cx="1154726" cy="8879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FR" sz="1600" dirty="0">
                <a:solidFill>
                  <a:schemeClr val="bg1"/>
                </a:solidFill>
              </a:rPr>
              <a:t>Analyse, publication, thèse….</a:t>
            </a:r>
            <a:endParaRPr kumimoji="0" lang="en-FR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7987E9-4F50-5F75-EF8D-FE60E96DDF6D}"/>
              </a:ext>
            </a:extLst>
          </p:cNvPr>
          <p:cNvCxnSpPr>
            <a:cxnSpLocks/>
          </p:cNvCxnSpPr>
          <p:nvPr/>
        </p:nvCxnSpPr>
        <p:spPr bwMode="auto">
          <a:xfrm>
            <a:off x="9098961" y="1914916"/>
            <a:ext cx="95943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58E9B84A-DC55-51CB-65E0-8E0E54EE1E73}"/>
              </a:ext>
            </a:extLst>
          </p:cNvPr>
          <p:cNvSpPr/>
          <p:nvPr/>
        </p:nvSpPr>
        <p:spPr>
          <a:xfrm>
            <a:off x="711200" y="4804229"/>
            <a:ext cx="4455886" cy="420914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Quelques mois</a:t>
            </a:r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8C61DE78-8607-9B42-03FD-B974E842695B}"/>
              </a:ext>
            </a:extLst>
          </p:cNvPr>
          <p:cNvSpPr/>
          <p:nvPr/>
        </p:nvSpPr>
        <p:spPr>
          <a:xfrm>
            <a:off x="674913" y="5334000"/>
            <a:ext cx="8019143" cy="420914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Quelques années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00C4D38D-A0EB-BA72-AAD1-BC82B44BF841}"/>
              </a:ext>
            </a:extLst>
          </p:cNvPr>
          <p:cNvSpPr/>
          <p:nvPr/>
        </p:nvSpPr>
        <p:spPr>
          <a:xfrm>
            <a:off x="8686800" y="4847771"/>
            <a:ext cx="2387601" cy="420914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Quelques années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BFCF1BD-BB52-18EF-80C9-43D506EBC724}"/>
              </a:ext>
            </a:extLst>
          </p:cNvPr>
          <p:cNvCxnSpPr>
            <a:cxnSpLocks/>
          </p:cNvCxnSpPr>
          <p:nvPr/>
        </p:nvCxnSpPr>
        <p:spPr bwMode="auto">
          <a:xfrm>
            <a:off x="10668000" y="2380343"/>
            <a:ext cx="0" cy="23077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33AF2F-B144-864E-83B7-6CB8B4570A5B}"/>
              </a:ext>
            </a:extLst>
          </p:cNvPr>
          <p:cNvCxnSpPr>
            <a:cxnSpLocks/>
          </p:cNvCxnSpPr>
          <p:nvPr/>
        </p:nvCxnSpPr>
        <p:spPr bwMode="auto">
          <a:xfrm flipH="1">
            <a:off x="914400" y="4680857"/>
            <a:ext cx="976811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8028E19-C9D7-D22C-09A8-DE8156EA9502}"/>
              </a:ext>
            </a:extLst>
          </p:cNvPr>
          <p:cNvCxnSpPr>
            <a:cxnSpLocks/>
          </p:cNvCxnSpPr>
          <p:nvPr/>
        </p:nvCxnSpPr>
        <p:spPr bwMode="auto">
          <a:xfrm flipV="1">
            <a:off x="921657" y="3918857"/>
            <a:ext cx="0" cy="7402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07471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86A90-13E8-617A-A1B8-8E67AA67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864252"/>
            <a:ext cx="7772400" cy="5489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827FE8-7B37-3677-E375-DA5FA606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Les personnels du GANIL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2AF83-4BC8-C9DA-9BB7-02A2EB413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9A074C03-3A88-B435-CE5E-07BA526FF6EA}"/>
              </a:ext>
            </a:extLst>
          </p:cNvPr>
          <p:cNvSpPr txBox="1"/>
          <p:nvPr/>
        </p:nvSpPr>
        <p:spPr>
          <a:xfrm>
            <a:off x="0" y="773064"/>
            <a:ext cx="463005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dirty="0"/>
              <a:t>• 240 personnels permanents CNRS et CEA</a:t>
            </a:r>
          </a:p>
          <a:p>
            <a:pPr algn="l"/>
            <a:r>
              <a:rPr lang="fr-FR" sz="2000" dirty="0"/>
              <a:t>(ingénieurs, techniciens, 28 chercheurs) </a:t>
            </a:r>
          </a:p>
          <a:p>
            <a:pPr algn="l"/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75  CDD</a:t>
            </a:r>
          </a:p>
          <a:p>
            <a:pPr algn="l"/>
            <a:r>
              <a:rPr lang="fr-FR" sz="2000" dirty="0"/>
              <a:t>28 CDD ingénieurs/techniciens, </a:t>
            </a:r>
          </a:p>
          <a:p>
            <a:pPr algn="l"/>
            <a:r>
              <a:rPr lang="fr-FR" sz="2000" dirty="0"/>
              <a:t>21 PhD</a:t>
            </a:r>
          </a:p>
          <a:p>
            <a:pPr algn="l"/>
            <a:r>
              <a:rPr lang="fr-FR" sz="2000" dirty="0"/>
              <a:t>13 postdocs</a:t>
            </a:r>
          </a:p>
          <a:p>
            <a:pPr algn="l"/>
            <a:r>
              <a:rPr lang="fr-FR" sz="2000" dirty="0"/>
              <a:t>13 alternants ou apprentis</a:t>
            </a:r>
          </a:p>
          <a:p>
            <a:pPr algn="l"/>
            <a:r>
              <a:rPr lang="fr-FR" sz="20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CIMAP = 22 permanents  </a:t>
            </a:r>
          </a:p>
          <a:p>
            <a:pPr algn="l"/>
            <a:r>
              <a:rPr lang="fr-FR" sz="2000" dirty="0"/>
              <a:t>+ 8 PhD + 3 postdocs</a:t>
            </a:r>
          </a:p>
          <a:p>
            <a:pPr algn="l"/>
            <a:endParaRPr lang="fr-FR" sz="2000" dirty="0"/>
          </a:p>
          <a:p>
            <a:pPr algn="l"/>
            <a:r>
              <a:rPr lang="fr-FR" sz="2000" dirty="0"/>
              <a:t>300 heures de cours (lycée professionnel au master de physique) en cumul d’activité</a:t>
            </a:r>
          </a:p>
          <a:p>
            <a:pPr algn="l"/>
            <a:endParaRPr lang="fr-FR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Attraction du GANIL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dirty="0"/>
              <a:t>Il n’est pas nécessaire d’avoir un niveau bac+8 pour contribuer à la recherche</a:t>
            </a:r>
          </a:p>
          <a:p>
            <a:pPr algn="l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9262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programmes scientifiques du GANIL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8284D1E9-CF36-65AF-AE6B-FF20A47FD9C1}"/>
              </a:ext>
            </a:extLst>
          </p:cNvPr>
          <p:cNvSpPr txBox="1">
            <a:spLocks/>
          </p:cNvSpPr>
          <p:nvPr/>
        </p:nvSpPr>
        <p:spPr>
          <a:xfrm>
            <a:off x="651782" y="4476977"/>
            <a:ext cx="10801349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Conférence cet après-midi</a:t>
            </a:r>
          </a:p>
        </p:txBody>
      </p:sp>
    </p:spTree>
    <p:extLst>
      <p:ext uri="{BB962C8B-B14F-4D97-AF65-F5344CB8AC3E}">
        <p14:creationId xmlns:p14="http://schemas.microsoft.com/office/powerpoint/2010/main" val="207326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EB14-E76E-2D41-85FC-2FA3218B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/>
          <a:lstStyle/>
          <a:p>
            <a:r>
              <a:rPr lang="en-FR" dirty="0"/>
              <a:t>Programme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0A3C0-4D85-8605-3913-BDC8D797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E9885-A765-106B-3451-2C24AA64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443"/>
            <a:ext cx="645160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12A4D-E8CC-385C-51B5-3255E8BC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3" y="3068279"/>
            <a:ext cx="6654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50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DEB14-E76E-2D41-85FC-2FA3218B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1350" cy="1141413"/>
          </a:xfrm>
        </p:spPr>
        <p:txBody>
          <a:bodyPr/>
          <a:lstStyle/>
          <a:p>
            <a:r>
              <a:rPr lang="en-FR" dirty="0"/>
              <a:t>Programme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0A3C0-4D85-8605-3913-BDC8D797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7DA93-0ACF-1729-DEC9-99B6F946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757"/>
            <a:ext cx="6718300" cy="251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338BB3-D8B9-2379-1F97-E55E3248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4793"/>
            <a:ext cx="64262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45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</a:rPr>
              <a:t>Merci pour votre attention</a:t>
            </a:r>
            <a:br>
              <a:rPr lang="fr-FR" dirty="0">
                <a:solidFill>
                  <a:srgbClr val="002060"/>
                </a:solidFill>
              </a:rPr>
            </a:br>
            <a:r>
              <a:rPr lang="fr-FR" dirty="0">
                <a:solidFill>
                  <a:srgbClr val="002060"/>
                </a:solidFill>
              </a:rPr>
              <a:t>							MERCI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1181B-22FB-5CF8-6A3F-89FFFA3308DA}"/>
              </a:ext>
            </a:extLst>
          </p:cNvPr>
          <p:cNvSpPr txBox="1">
            <a:spLocks/>
          </p:cNvSpPr>
          <p:nvPr/>
        </p:nvSpPr>
        <p:spPr>
          <a:xfrm>
            <a:off x="5879431" y="2618874"/>
            <a:ext cx="4660231" cy="4419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FR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bg1"/>
                </a:solidFill>
              </a:rPr>
              <a:t>A</a:t>
            </a:r>
            <a:r>
              <a:rPr lang="en-FR" sz="2600" dirty="0">
                <a:solidFill>
                  <a:schemeClr val="bg1"/>
                </a:solidFill>
              </a:rPr>
              <a:t>ux intervenants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FR" sz="2600" dirty="0">
                <a:solidFill>
                  <a:schemeClr val="bg1"/>
                </a:solidFill>
              </a:rPr>
              <a:t>IN2P3 – CNRS Nucléaire &amp; Particules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FR" sz="2600" dirty="0">
                <a:solidFill>
                  <a:schemeClr val="bg1"/>
                </a:solidFill>
              </a:rPr>
              <a:t>Sciences à l’école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FR" sz="2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FR" sz="2600" u="sng" dirty="0">
                <a:solidFill>
                  <a:schemeClr val="bg1"/>
                </a:solidFill>
              </a:rPr>
              <a:t>Magali Tencé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FR" sz="2600" u="sng" dirty="0">
                <a:solidFill>
                  <a:schemeClr val="bg1"/>
                </a:solidFill>
              </a:rPr>
              <a:t>Stéphanie Pupin</a:t>
            </a:r>
          </a:p>
        </p:txBody>
      </p:sp>
    </p:spTree>
    <p:extLst>
      <p:ext uri="{BB962C8B-B14F-4D97-AF65-F5344CB8AC3E}">
        <p14:creationId xmlns:p14="http://schemas.microsoft.com/office/powerpoint/2010/main" val="2639097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du GANIL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Bienvenue à cette première édition de PROF@GANIL!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B38F9FE-1C69-A523-F2F5-56D90C868ED0}"/>
              </a:ext>
            </a:extLst>
          </p:cNvPr>
          <p:cNvGrpSpPr/>
          <p:nvPr/>
        </p:nvGrpSpPr>
        <p:grpSpPr>
          <a:xfrm>
            <a:off x="4475747" y="0"/>
            <a:ext cx="6388769" cy="7615989"/>
            <a:chOff x="4700337" y="0"/>
            <a:chExt cx="5911516" cy="6814276"/>
          </a:xfrm>
        </p:grpSpPr>
        <p:pic>
          <p:nvPicPr>
            <p:cNvPr id="1026" name="Picture 2" descr="Régions &amp; Départements français 2024 ⇒ Listes &amp; Cartes ...">
              <a:extLst>
                <a:ext uri="{FF2B5EF4-FFF2-40B4-BE49-F238E27FC236}">
                  <a16:creationId xmlns:a16="http://schemas.microsoft.com/office/drawing/2014/main" id="{102B3EBB-3AE3-024E-162F-9014393C9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821" y="22956"/>
              <a:ext cx="5727032" cy="679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49B215-8DAD-51D2-4590-D9E17E2AF6AB}"/>
                </a:ext>
              </a:extLst>
            </p:cNvPr>
            <p:cNvSpPr/>
            <p:nvPr/>
          </p:nvSpPr>
          <p:spPr>
            <a:xfrm>
              <a:off x="4848726" y="0"/>
              <a:ext cx="1179095" cy="974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2246A-910D-6208-79C1-67F5CFDEFCCA}"/>
                </a:ext>
              </a:extLst>
            </p:cNvPr>
            <p:cNvSpPr/>
            <p:nvPr/>
          </p:nvSpPr>
          <p:spPr>
            <a:xfrm>
              <a:off x="4700337" y="2654967"/>
              <a:ext cx="1219200" cy="4118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7" name="Bulle ronde 7">
            <a:extLst>
              <a:ext uri="{FF2B5EF4-FFF2-40B4-BE49-F238E27FC236}">
                <a16:creationId xmlns:a16="http://schemas.microsoft.com/office/drawing/2014/main" id="{40C3A41A-6465-78DB-9DC0-9347FCACE347}"/>
              </a:ext>
            </a:extLst>
          </p:cNvPr>
          <p:cNvSpPr>
            <a:spLocks noChangeArrowheads="1"/>
          </p:cNvSpPr>
          <p:nvPr/>
        </p:nvSpPr>
        <p:spPr bwMode="auto">
          <a:xfrm rot="21158014" flipV="1">
            <a:off x="306646" y="1177353"/>
            <a:ext cx="3029440" cy="1676400"/>
          </a:xfrm>
          <a:prstGeom prst="wedgeEllipseCallout">
            <a:avLst>
              <a:gd name="adj1" fmla="val 172887"/>
              <a:gd name="adj2" fmla="val -308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C2E6A-9587-F10B-9948-E60E74FD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Bienvenue en Normandie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74EC2B2-9316-42DC-25EC-5579E8405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820354" flipH="1">
            <a:off x="617611" y="1273904"/>
            <a:ext cx="2356928" cy="1472119"/>
          </a:xfrm>
          <a:effectLst>
            <a:softEdge rad="175303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A0246-08A6-77C2-DF70-9F20EBDF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8" name="Grouper 11">
            <a:extLst>
              <a:ext uri="{FF2B5EF4-FFF2-40B4-BE49-F238E27FC236}">
                <a16:creationId xmlns:a16="http://schemas.microsoft.com/office/drawing/2014/main" id="{ED7632FA-21CF-50F3-881F-167FC283B4C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544753" y="1869699"/>
            <a:ext cx="1752600" cy="1676400"/>
            <a:chOff x="3200400" y="1146059"/>
            <a:chExt cx="1752601" cy="1371624"/>
          </a:xfrm>
        </p:grpSpPr>
        <p:sp>
          <p:nvSpPr>
            <p:cNvPr id="9" name="Bulle ronde 7">
              <a:extLst>
                <a:ext uri="{FF2B5EF4-FFF2-40B4-BE49-F238E27FC236}">
                  <a16:creationId xmlns:a16="http://schemas.microsoft.com/office/drawing/2014/main" id="{CFE6EE03-1980-A971-4907-4E0A8573B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00" y="1146059"/>
              <a:ext cx="1752601" cy="1371624"/>
            </a:xfrm>
            <a:prstGeom prst="wedgeEllipseCallout">
              <a:avLst>
                <a:gd name="adj1" fmla="val 56556"/>
                <a:gd name="adj2" fmla="val 500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546D4573-9078-6F67-B4FF-6B038D883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20636" y="1249858"/>
              <a:ext cx="1544040" cy="1131511"/>
            </a:xfrm>
            <a:prstGeom prst="rect">
              <a:avLst/>
            </a:prstGeom>
            <a:noFill/>
            <a:ln>
              <a:noFill/>
            </a:ln>
            <a:effectLst>
              <a:softEdge rad="114607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496483-008F-D9D1-BD2F-FE8FC44A05F5}"/>
              </a:ext>
            </a:extLst>
          </p:cNvPr>
          <p:cNvGrpSpPr/>
          <p:nvPr/>
        </p:nvGrpSpPr>
        <p:grpSpPr>
          <a:xfrm>
            <a:off x="7400962" y="1317572"/>
            <a:ext cx="1676400" cy="1752600"/>
            <a:chOff x="3433396" y="3967782"/>
            <a:chExt cx="1676400" cy="1752600"/>
          </a:xfrm>
        </p:grpSpPr>
        <p:sp>
          <p:nvSpPr>
            <p:cNvPr id="19" name="Bulle ronde 7">
              <a:extLst>
                <a:ext uri="{FF2B5EF4-FFF2-40B4-BE49-F238E27FC236}">
                  <a16:creationId xmlns:a16="http://schemas.microsoft.com/office/drawing/2014/main" id="{E269DA32-9271-0334-65B8-FC04CF1E13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209" flipV="1">
              <a:off x="3395296" y="4005882"/>
              <a:ext cx="1752600" cy="1676400"/>
            </a:xfrm>
            <a:prstGeom prst="wedgeEllipseCallout">
              <a:avLst>
                <a:gd name="adj1" fmla="val 56556"/>
                <a:gd name="adj2" fmla="val 500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46672A-2FA2-2059-4350-E0D953005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2177" y="4060555"/>
              <a:ext cx="1386925" cy="1551875"/>
            </a:xfrm>
            <a:prstGeom prst="rect">
              <a:avLst/>
            </a:prstGeom>
            <a:effectLst>
              <a:softEdge rad="168520"/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5771DF5-75EE-9EE5-B3E2-F64643F12DA9}"/>
              </a:ext>
            </a:extLst>
          </p:cNvPr>
          <p:cNvSpPr txBox="1"/>
          <p:nvPr/>
        </p:nvSpPr>
        <p:spPr>
          <a:xfrm>
            <a:off x="387458" y="3487119"/>
            <a:ext cx="2889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Guillaume Le Conquérant</a:t>
            </a:r>
          </a:p>
          <a:p>
            <a:r>
              <a:rPr lang="en-FR" dirty="0"/>
              <a:t>Le Mont St Michel</a:t>
            </a:r>
          </a:p>
          <a:p>
            <a:r>
              <a:rPr lang="en-FR" dirty="0"/>
              <a:t>Les plages du débarquement</a:t>
            </a:r>
          </a:p>
        </p:txBody>
      </p:sp>
    </p:spTree>
    <p:extLst>
      <p:ext uri="{BB962C8B-B14F-4D97-AF65-F5344CB8AC3E}">
        <p14:creationId xmlns:p14="http://schemas.microsoft.com/office/powerpoint/2010/main" val="383292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B38F9FE-1C69-A523-F2F5-56D90C868ED0}"/>
              </a:ext>
            </a:extLst>
          </p:cNvPr>
          <p:cNvGrpSpPr/>
          <p:nvPr/>
        </p:nvGrpSpPr>
        <p:grpSpPr>
          <a:xfrm>
            <a:off x="4475747" y="0"/>
            <a:ext cx="6388769" cy="7615989"/>
            <a:chOff x="4700337" y="0"/>
            <a:chExt cx="5911516" cy="6814276"/>
          </a:xfrm>
        </p:grpSpPr>
        <p:pic>
          <p:nvPicPr>
            <p:cNvPr id="1026" name="Picture 2" descr="Régions &amp; Départements français 2024 ⇒ Listes &amp; Cartes ...">
              <a:extLst>
                <a:ext uri="{FF2B5EF4-FFF2-40B4-BE49-F238E27FC236}">
                  <a16:creationId xmlns:a16="http://schemas.microsoft.com/office/drawing/2014/main" id="{102B3EBB-3AE3-024E-162F-9014393C9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821" y="22956"/>
              <a:ext cx="5727032" cy="679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49B215-8DAD-51D2-4590-D9E17E2AF6AB}"/>
                </a:ext>
              </a:extLst>
            </p:cNvPr>
            <p:cNvSpPr/>
            <p:nvPr/>
          </p:nvSpPr>
          <p:spPr>
            <a:xfrm>
              <a:off x="4848726" y="0"/>
              <a:ext cx="1179095" cy="974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2246A-910D-6208-79C1-67F5CFDEFCCA}"/>
                </a:ext>
              </a:extLst>
            </p:cNvPr>
            <p:cNvSpPr/>
            <p:nvPr/>
          </p:nvSpPr>
          <p:spPr>
            <a:xfrm>
              <a:off x="4700337" y="2654967"/>
              <a:ext cx="1219200" cy="4118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7" name="Bulle ronde 7">
            <a:extLst>
              <a:ext uri="{FF2B5EF4-FFF2-40B4-BE49-F238E27FC236}">
                <a16:creationId xmlns:a16="http://schemas.microsoft.com/office/drawing/2014/main" id="{40C3A41A-6465-78DB-9DC0-9347FCACE347}"/>
              </a:ext>
            </a:extLst>
          </p:cNvPr>
          <p:cNvSpPr>
            <a:spLocks noChangeArrowheads="1"/>
          </p:cNvSpPr>
          <p:nvPr/>
        </p:nvSpPr>
        <p:spPr bwMode="auto">
          <a:xfrm rot="21158014" flipV="1">
            <a:off x="306646" y="1177353"/>
            <a:ext cx="3029440" cy="1676400"/>
          </a:xfrm>
          <a:prstGeom prst="wedgeEllipseCallout">
            <a:avLst>
              <a:gd name="adj1" fmla="val 172887"/>
              <a:gd name="adj2" fmla="val -308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C2E6A-9587-F10B-9948-E60E74FD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Bienvenue en Normandie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74EC2B2-9316-42DC-25EC-5579E8405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820354" flipH="1">
            <a:off x="617611" y="1273904"/>
            <a:ext cx="2356928" cy="1472119"/>
          </a:xfrm>
          <a:effectLst>
            <a:softEdge rad="175303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A0246-08A6-77C2-DF70-9F20EBDF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8" name="Grouper 11">
            <a:extLst>
              <a:ext uri="{FF2B5EF4-FFF2-40B4-BE49-F238E27FC236}">
                <a16:creationId xmlns:a16="http://schemas.microsoft.com/office/drawing/2014/main" id="{ED7632FA-21CF-50F3-881F-167FC283B4C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544753" y="1869699"/>
            <a:ext cx="1752600" cy="1676400"/>
            <a:chOff x="3200400" y="1146059"/>
            <a:chExt cx="1752601" cy="1371624"/>
          </a:xfrm>
        </p:grpSpPr>
        <p:sp>
          <p:nvSpPr>
            <p:cNvPr id="9" name="Bulle ronde 7">
              <a:extLst>
                <a:ext uri="{FF2B5EF4-FFF2-40B4-BE49-F238E27FC236}">
                  <a16:creationId xmlns:a16="http://schemas.microsoft.com/office/drawing/2014/main" id="{CFE6EE03-1980-A971-4907-4E0A8573B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00" y="1146059"/>
              <a:ext cx="1752601" cy="1371624"/>
            </a:xfrm>
            <a:prstGeom prst="wedgeEllipseCallout">
              <a:avLst>
                <a:gd name="adj1" fmla="val 56556"/>
                <a:gd name="adj2" fmla="val 500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546D4573-9078-6F67-B4FF-6B038D883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20636" y="1249858"/>
              <a:ext cx="1544040" cy="1131511"/>
            </a:xfrm>
            <a:prstGeom prst="rect">
              <a:avLst/>
            </a:prstGeom>
            <a:noFill/>
            <a:ln>
              <a:noFill/>
            </a:ln>
            <a:effectLst>
              <a:softEdge rad="114607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496483-008F-D9D1-BD2F-FE8FC44A05F5}"/>
              </a:ext>
            </a:extLst>
          </p:cNvPr>
          <p:cNvGrpSpPr/>
          <p:nvPr/>
        </p:nvGrpSpPr>
        <p:grpSpPr>
          <a:xfrm>
            <a:off x="7400962" y="1317572"/>
            <a:ext cx="1676400" cy="1752600"/>
            <a:chOff x="3433396" y="3967782"/>
            <a:chExt cx="1676400" cy="1752600"/>
          </a:xfrm>
        </p:grpSpPr>
        <p:sp>
          <p:nvSpPr>
            <p:cNvPr id="19" name="Bulle ronde 7">
              <a:extLst>
                <a:ext uri="{FF2B5EF4-FFF2-40B4-BE49-F238E27FC236}">
                  <a16:creationId xmlns:a16="http://schemas.microsoft.com/office/drawing/2014/main" id="{E269DA32-9271-0334-65B8-FC04CF1E13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209" flipV="1">
              <a:off x="3395296" y="4005882"/>
              <a:ext cx="1752600" cy="1676400"/>
            </a:xfrm>
            <a:prstGeom prst="wedgeEllipseCallout">
              <a:avLst>
                <a:gd name="adj1" fmla="val 56556"/>
                <a:gd name="adj2" fmla="val 500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46672A-2FA2-2059-4350-E0D953005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2177" y="4060555"/>
              <a:ext cx="1386925" cy="1551875"/>
            </a:xfrm>
            <a:prstGeom prst="rect">
              <a:avLst/>
            </a:prstGeom>
            <a:effectLst>
              <a:softEdge rad="168520"/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5771DF5-75EE-9EE5-B3E2-F64643F12DA9}"/>
              </a:ext>
            </a:extLst>
          </p:cNvPr>
          <p:cNvSpPr txBox="1"/>
          <p:nvPr/>
        </p:nvSpPr>
        <p:spPr>
          <a:xfrm>
            <a:off x="433952" y="4231038"/>
            <a:ext cx="4660443" cy="1200329"/>
          </a:xfrm>
          <a:prstGeom prst="rect">
            <a:avLst/>
          </a:prstGeom>
          <a:noFill/>
          <a:effectLst>
            <a:softEdge rad="333040"/>
          </a:effectLst>
        </p:spPr>
        <p:txBody>
          <a:bodyPr wrap="none" rtlCol="0">
            <a:spAutoFit/>
          </a:bodyPr>
          <a:lstStyle/>
          <a:p>
            <a:r>
              <a:rPr lang="en-FR" dirty="0"/>
              <a:t>Guillaume Le Conquérant</a:t>
            </a:r>
          </a:p>
          <a:p>
            <a:r>
              <a:rPr lang="en-FR" dirty="0"/>
              <a:t>Le Mont St Michel</a:t>
            </a:r>
          </a:p>
          <a:p>
            <a:r>
              <a:rPr lang="en-FR" dirty="0"/>
              <a:t>Les plages du débarquement</a:t>
            </a:r>
          </a:p>
          <a:p>
            <a:r>
              <a:rPr lang="en-FR" dirty="0"/>
              <a:t>Une des régions les plus nucléarisées au monde</a:t>
            </a:r>
          </a:p>
        </p:txBody>
      </p:sp>
      <p:pic>
        <p:nvPicPr>
          <p:cNvPr id="3" name="Picture 2" descr="Centrale nucléaire logo : 3 969 photos libres de droits et ...">
            <a:extLst>
              <a:ext uri="{FF2B5EF4-FFF2-40B4-BE49-F238E27FC236}">
                <a16:creationId xmlns:a16="http://schemas.microsoft.com/office/drawing/2014/main" id="{D15EBC66-A4DA-EF44-6769-0FE7EA71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95" y="284135"/>
            <a:ext cx="961943" cy="905358"/>
          </a:xfrm>
          <a:prstGeom prst="rect">
            <a:avLst/>
          </a:prstGeom>
          <a:noFill/>
          <a:effectLst>
            <a:softEdge rad="33304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entrale nucléaire logo : 3 969 photos libres de droits et ...">
            <a:extLst>
              <a:ext uri="{FF2B5EF4-FFF2-40B4-BE49-F238E27FC236}">
                <a16:creationId xmlns:a16="http://schemas.microsoft.com/office/drawing/2014/main" id="{231217AE-BF4A-5C83-9F3E-4A425CF81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54" y="328048"/>
            <a:ext cx="961943" cy="905358"/>
          </a:xfrm>
          <a:prstGeom prst="rect">
            <a:avLst/>
          </a:prstGeom>
          <a:noFill/>
          <a:effectLst>
            <a:softEdge rad="33304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ulle ronde 7">
            <a:extLst>
              <a:ext uri="{FF2B5EF4-FFF2-40B4-BE49-F238E27FC236}">
                <a16:creationId xmlns:a16="http://schemas.microsoft.com/office/drawing/2014/main" id="{0A196D14-CA60-B16E-575D-5BB0FE823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095" y="715505"/>
            <a:ext cx="1752600" cy="1600200"/>
          </a:xfrm>
          <a:prstGeom prst="wedgeEllipseCallout">
            <a:avLst>
              <a:gd name="adj1" fmla="val 113151"/>
              <a:gd name="adj2" fmla="val -226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38833B-CBA2-5685-38EE-1E6F796B8E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03" y="957145"/>
            <a:ext cx="1746142" cy="1129960"/>
          </a:xfrm>
          <a:prstGeom prst="rect">
            <a:avLst/>
          </a:prstGeom>
          <a:noFill/>
          <a:ln>
            <a:noFill/>
          </a:ln>
          <a:effectLst>
            <a:softEdge rad="144837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entrale nucléaire logo : 3 969 photos libres de droits et ...">
            <a:extLst>
              <a:ext uri="{FF2B5EF4-FFF2-40B4-BE49-F238E27FC236}">
                <a16:creationId xmlns:a16="http://schemas.microsoft.com/office/drawing/2014/main" id="{C760506E-DA98-84B6-3146-EBAFE298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50" y="-170481"/>
            <a:ext cx="961943" cy="905358"/>
          </a:xfrm>
          <a:prstGeom prst="rect">
            <a:avLst/>
          </a:prstGeom>
          <a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softEdge rad="333040"/>
          </a:effectLst>
        </p:spPr>
      </p:pic>
      <p:pic>
        <p:nvPicPr>
          <p:cNvPr id="16" name="Picture 15" descr="Centrale nucléaire logo : 3 969 photos libres de droits et ...">
            <a:extLst>
              <a:ext uri="{FF2B5EF4-FFF2-40B4-BE49-F238E27FC236}">
                <a16:creationId xmlns:a16="http://schemas.microsoft.com/office/drawing/2014/main" id="{8CA01F64-AB84-AED3-9D31-F5FE63B2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89" y="-201478"/>
            <a:ext cx="961943" cy="905358"/>
          </a:xfrm>
          <a:prstGeom prst="rect">
            <a:avLst/>
          </a:prstGeom>
          <a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softEdge rad="333040"/>
          </a:effectLst>
        </p:spPr>
      </p:pic>
      <p:pic>
        <p:nvPicPr>
          <p:cNvPr id="18" name="Picture 17" descr="Centrale nucléaire logo : 3 969 photos libres de droits et ...">
            <a:extLst>
              <a:ext uri="{FF2B5EF4-FFF2-40B4-BE49-F238E27FC236}">
                <a16:creationId xmlns:a16="http://schemas.microsoft.com/office/drawing/2014/main" id="{0A83BFB7-3847-0912-8AF4-88DEE868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41" y="467532"/>
            <a:ext cx="961943" cy="905358"/>
          </a:xfrm>
          <a:prstGeom prst="rect">
            <a:avLst/>
          </a:prstGeom>
          <a:noFill/>
          <a:effectLst>
            <a:softEdge rad="33304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entrale nucléaire logo : 3 969 photos libres de droits et ...">
            <a:extLst>
              <a:ext uri="{FF2B5EF4-FFF2-40B4-BE49-F238E27FC236}">
                <a16:creationId xmlns:a16="http://schemas.microsoft.com/office/drawing/2014/main" id="{14502311-3D31-DA80-88DF-957B01BE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15" y="353878"/>
            <a:ext cx="961943" cy="905358"/>
          </a:xfrm>
          <a:prstGeom prst="rect">
            <a:avLst/>
          </a:prstGeom>
          <a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softEdge rad="333040"/>
          </a:effectLst>
        </p:spPr>
      </p:pic>
    </p:spTree>
    <p:extLst>
      <p:ext uri="{BB962C8B-B14F-4D97-AF65-F5344CB8AC3E}">
        <p14:creationId xmlns:p14="http://schemas.microsoft.com/office/powerpoint/2010/main" val="347923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B38F9FE-1C69-A523-F2F5-56D90C868ED0}"/>
              </a:ext>
            </a:extLst>
          </p:cNvPr>
          <p:cNvGrpSpPr/>
          <p:nvPr/>
        </p:nvGrpSpPr>
        <p:grpSpPr>
          <a:xfrm>
            <a:off x="4475747" y="0"/>
            <a:ext cx="6388769" cy="7615989"/>
            <a:chOff x="4700337" y="0"/>
            <a:chExt cx="5911516" cy="6814276"/>
          </a:xfrm>
        </p:grpSpPr>
        <p:pic>
          <p:nvPicPr>
            <p:cNvPr id="1026" name="Picture 2" descr="Régions &amp; Départements français 2024 ⇒ Listes &amp; Cartes ...">
              <a:extLst>
                <a:ext uri="{FF2B5EF4-FFF2-40B4-BE49-F238E27FC236}">
                  <a16:creationId xmlns:a16="http://schemas.microsoft.com/office/drawing/2014/main" id="{102B3EBB-3AE3-024E-162F-9014393C9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4821" y="22956"/>
              <a:ext cx="5727032" cy="6791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49B215-8DAD-51D2-4590-D9E17E2AF6AB}"/>
                </a:ext>
              </a:extLst>
            </p:cNvPr>
            <p:cNvSpPr/>
            <p:nvPr/>
          </p:nvSpPr>
          <p:spPr>
            <a:xfrm>
              <a:off x="4848726" y="0"/>
              <a:ext cx="1179095" cy="974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32246A-910D-6208-79C1-67F5CFDEFCCA}"/>
                </a:ext>
              </a:extLst>
            </p:cNvPr>
            <p:cNvSpPr/>
            <p:nvPr/>
          </p:nvSpPr>
          <p:spPr>
            <a:xfrm>
              <a:off x="4700337" y="2654967"/>
              <a:ext cx="1219200" cy="4118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7" name="Bulle ronde 7">
            <a:extLst>
              <a:ext uri="{FF2B5EF4-FFF2-40B4-BE49-F238E27FC236}">
                <a16:creationId xmlns:a16="http://schemas.microsoft.com/office/drawing/2014/main" id="{40C3A41A-6465-78DB-9DC0-9347FCACE347}"/>
              </a:ext>
            </a:extLst>
          </p:cNvPr>
          <p:cNvSpPr>
            <a:spLocks noChangeArrowheads="1"/>
          </p:cNvSpPr>
          <p:nvPr/>
        </p:nvSpPr>
        <p:spPr bwMode="auto">
          <a:xfrm rot="21158014" flipV="1">
            <a:off x="306646" y="1177353"/>
            <a:ext cx="3029440" cy="1676400"/>
          </a:xfrm>
          <a:prstGeom prst="wedgeEllipseCallout">
            <a:avLst>
              <a:gd name="adj1" fmla="val 172887"/>
              <a:gd name="adj2" fmla="val -3086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C2E6A-9587-F10B-9948-E60E74FD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Bienvenue à Caen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74EC2B2-9316-42DC-25EC-5579E8405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820354" flipH="1">
            <a:off x="617611" y="1273904"/>
            <a:ext cx="2356928" cy="1472119"/>
          </a:xfrm>
          <a:effectLst>
            <a:softEdge rad="175303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A0246-08A6-77C2-DF70-9F20EBDF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8" name="Grouper 11">
            <a:extLst>
              <a:ext uri="{FF2B5EF4-FFF2-40B4-BE49-F238E27FC236}">
                <a16:creationId xmlns:a16="http://schemas.microsoft.com/office/drawing/2014/main" id="{ED7632FA-21CF-50F3-881F-167FC283B4C8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544753" y="1869699"/>
            <a:ext cx="1752600" cy="1676400"/>
            <a:chOff x="3200400" y="1146059"/>
            <a:chExt cx="1752601" cy="1371624"/>
          </a:xfrm>
        </p:grpSpPr>
        <p:sp>
          <p:nvSpPr>
            <p:cNvPr id="9" name="Bulle ronde 7">
              <a:extLst>
                <a:ext uri="{FF2B5EF4-FFF2-40B4-BE49-F238E27FC236}">
                  <a16:creationId xmlns:a16="http://schemas.microsoft.com/office/drawing/2014/main" id="{CFE6EE03-1980-A971-4907-4E0A8573B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00" y="1146059"/>
              <a:ext cx="1752601" cy="1371624"/>
            </a:xfrm>
            <a:prstGeom prst="wedgeEllipseCallout">
              <a:avLst>
                <a:gd name="adj1" fmla="val 56556"/>
                <a:gd name="adj2" fmla="val 500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546D4573-9078-6F67-B4FF-6B038D883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20636" y="1249858"/>
              <a:ext cx="1544040" cy="1131511"/>
            </a:xfrm>
            <a:prstGeom prst="rect">
              <a:avLst/>
            </a:prstGeom>
            <a:noFill/>
            <a:ln>
              <a:noFill/>
            </a:ln>
            <a:effectLst>
              <a:softEdge rad="114607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496483-008F-D9D1-BD2F-FE8FC44A05F5}"/>
              </a:ext>
            </a:extLst>
          </p:cNvPr>
          <p:cNvGrpSpPr/>
          <p:nvPr/>
        </p:nvGrpSpPr>
        <p:grpSpPr>
          <a:xfrm>
            <a:off x="7400962" y="1317572"/>
            <a:ext cx="1676400" cy="1752600"/>
            <a:chOff x="3433396" y="3967782"/>
            <a:chExt cx="1676400" cy="1752600"/>
          </a:xfrm>
        </p:grpSpPr>
        <p:sp>
          <p:nvSpPr>
            <p:cNvPr id="19" name="Bulle ronde 7">
              <a:extLst>
                <a:ext uri="{FF2B5EF4-FFF2-40B4-BE49-F238E27FC236}">
                  <a16:creationId xmlns:a16="http://schemas.microsoft.com/office/drawing/2014/main" id="{E269DA32-9271-0334-65B8-FC04CF1E13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209" flipV="1">
              <a:off x="3395296" y="4005882"/>
              <a:ext cx="1752600" cy="1676400"/>
            </a:xfrm>
            <a:prstGeom prst="wedgeEllipseCallout">
              <a:avLst>
                <a:gd name="adj1" fmla="val 56556"/>
                <a:gd name="adj2" fmla="val 5003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46672A-2FA2-2059-4350-E0D953005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2177" y="4060555"/>
              <a:ext cx="1386925" cy="1551875"/>
            </a:xfrm>
            <a:prstGeom prst="rect">
              <a:avLst/>
            </a:prstGeom>
            <a:effectLst>
              <a:softEdge rad="168520"/>
            </a:effec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5771DF5-75EE-9EE5-B3E2-F64643F12DA9}"/>
              </a:ext>
            </a:extLst>
          </p:cNvPr>
          <p:cNvSpPr txBox="1"/>
          <p:nvPr/>
        </p:nvSpPr>
        <p:spPr>
          <a:xfrm>
            <a:off x="402955" y="4029560"/>
            <a:ext cx="4660443" cy="1200329"/>
          </a:xfrm>
          <a:prstGeom prst="rect">
            <a:avLst/>
          </a:prstGeom>
          <a:noFill/>
          <a:effectLst>
            <a:softEdge rad="333040"/>
          </a:effectLst>
        </p:spPr>
        <p:txBody>
          <a:bodyPr wrap="none" rtlCol="0">
            <a:spAutoFit/>
          </a:bodyPr>
          <a:lstStyle/>
          <a:p>
            <a:r>
              <a:rPr lang="en-FR" dirty="0"/>
              <a:t>Guillaume Le Conquérant</a:t>
            </a:r>
          </a:p>
          <a:p>
            <a:r>
              <a:rPr lang="en-FR" dirty="0"/>
              <a:t>Le Mont St Michel</a:t>
            </a:r>
          </a:p>
          <a:p>
            <a:r>
              <a:rPr lang="en-FR" dirty="0"/>
              <a:t>Les plages du débarquement</a:t>
            </a:r>
          </a:p>
          <a:p>
            <a:r>
              <a:rPr lang="en-FR" dirty="0"/>
              <a:t>Une des régions les plus nucléarisées au monde</a:t>
            </a:r>
          </a:p>
        </p:txBody>
      </p:sp>
      <p:pic>
        <p:nvPicPr>
          <p:cNvPr id="3" name="Picture 2" descr="Centrale nucléaire logo : 3 969 photos libres de droits et ...">
            <a:extLst>
              <a:ext uri="{FF2B5EF4-FFF2-40B4-BE49-F238E27FC236}">
                <a16:creationId xmlns:a16="http://schemas.microsoft.com/office/drawing/2014/main" id="{D15EBC66-A4DA-EF44-6769-0FE7EA71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395" y="284135"/>
            <a:ext cx="961943" cy="905358"/>
          </a:xfrm>
          <a:prstGeom prst="rect">
            <a:avLst/>
          </a:prstGeom>
          <a:noFill/>
          <a:effectLst>
            <a:softEdge rad="33304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entrale nucléaire logo : 3 969 photos libres de droits et ...">
            <a:extLst>
              <a:ext uri="{FF2B5EF4-FFF2-40B4-BE49-F238E27FC236}">
                <a16:creationId xmlns:a16="http://schemas.microsoft.com/office/drawing/2014/main" id="{231217AE-BF4A-5C83-9F3E-4A425CF81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54" y="328048"/>
            <a:ext cx="961943" cy="905358"/>
          </a:xfrm>
          <a:prstGeom prst="rect">
            <a:avLst/>
          </a:prstGeom>
          <a:noFill/>
          <a:effectLst>
            <a:softEdge rad="33304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ulle ronde 7">
            <a:extLst>
              <a:ext uri="{FF2B5EF4-FFF2-40B4-BE49-F238E27FC236}">
                <a16:creationId xmlns:a16="http://schemas.microsoft.com/office/drawing/2014/main" id="{0A196D14-CA60-B16E-575D-5BB0FE823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095" y="715505"/>
            <a:ext cx="1752600" cy="1600200"/>
          </a:xfrm>
          <a:prstGeom prst="wedgeEllipseCallout">
            <a:avLst>
              <a:gd name="adj1" fmla="val 113151"/>
              <a:gd name="adj2" fmla="val -2260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38833B-CBA2-5685-38EE-1E6F796B8E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03" y="957145"/>
            <a:ext cx="1746142" cy="1129960"/>
          </a:xfrm>
          <a:prstGeom prst="rect">
            <a:avLst/>
          </a:prstGeom>
          <a:noFill/>
          <a:ln>
            <a:noFill/>
          </a:ln>
          <a:effectLst>
            <a:softEdge rad="144837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entrale nucléaire logo : 3 969 photos libres de droits et ...">
            <a:extLst>
              <a:ext uri="{FF2B5EF4-FFF2-40B4-BE49-F238E27FC236}">
                <a16:creationId xmlns:a16="http://schemas.microsoft.com/office/drawing/2014/main" id="{C760506E-DA98-84B6-3146-EBAFE298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50" y="-170481"/>
            <a:ext cx="961943" cy="905358"/>
          </a:xfrm>
          <a:prstGeom prst="rect">
            <a:avLst/>
          </a:prstGeom>
          <a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softEdge rad="333040"/>
          </a:effectLst>
        </p:spPr>
      </p:pic>
      <p:pic>
        <p:nvPicPr>
          <p:cNvPr id="16" name="Picture 15" descr="Centrale nucléaire logo : 3 969 photos libres de droits et ...">
            <a:extLst>
              <a:ext uri="{FF2B5EF4-FFF2-40B4-BE49-F238E27FC236}">
                <a16:creationId xmlns:a16="http://schemas.microsoft.com/office/drawing/2014/main" id="{8CA01F64-AB84-AED3-9D31-F5FE63B2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89" y="-201478"/>
            <a:ext cx="961943" cy="905358"/>
          </a:xfrm>
          <a:prstGeom prst="rect">
            <a:avLst/>
          </a:prstGeom>
          <a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softEdge rad="333040"/>
          </a:effectLst>
        </p:spPr>
      </p:pic>
      <p:pic>
        <p:nvPicPr>
          <p:cNvPr id="18" name="Picture 17" descr="Centrale nucléaire logo : 3 969 photos libres de droits et ...">
            <a:extLst>
              <a:ext uri="{FF2B5EF4-FFF2-40B4-BE49-F238E27FC236}">
                <a16:creationId xmlns:a16="http://schemas.microsoft.com/office/drawing/2014/main" id="{0A83BFB7-3847-0912-8AF4-88DEE868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41" y="467532"/>
            <a:ext cx="961943" cy="905358"/>
          </a:xfrm>
          <a:prstGeom prst="rect">
            <a:avLst/>
          </a:prstGeom>
          <a:noFill/>
          <a:effectLst>
            <a:softEdge rad="33304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entrale nucléaire logo : 3 969 photos libres de droits et ...">
            <a:extLst>
              <a:ext uri="{FF2B5EF4-FFF2-40B4-BE49-F238E27FC236}">
                <a16:creationId xmlns:a16="http://schemas.microsoft.com/office/drawing/2014/main" id="{14502311-3D31-DA80-88DF-957B01BEA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15" y="353878"/>
            <a:ext cx="961943" cy="905358"/>
          </a:xfrm>
          <a:prstGeom prst="rect">
            <a:avLst/>
          </a:prstGeom>
          <a:blipFill>
            <a:blip r:embed="rId1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softEdge rad="333040"/>
          </a:effectLst>
        </p:spPr>
      </p:pic>
      <p:pic>
        <p:nvPicPr>
          <p:cNvPr id="5122" name="Picture 2" descr="Vous Êtes Ici&quot; - Images et vidéos libres de droits | Adobe Stock">
            <a:extLst>
              <a:ext uri="{FF2B5EF4-FFF2-40B4-BE49-F238E27FC236}">
                <a16:creationId xmlns:a16="http://schemas.microsoft.com/office/drawing/2014/main" id="{3E59A626-DBFD-3BEA-E3D7-F23A41F6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282" y="573436"/>
            <a:ext cx="1003515" cy="1003515"/>
          </a:xfrm>
          <a:prstGeom prst="rect">
            <a:avLst/>
          </a:prstGeom>
          <a:noFill/>
          <a:effectLst>
            <a:softEdge rad="17745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8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C2E6A-9587-F10B-9948-E60E74FD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6" y="0"/>
            <a:ext cx="10801350" cy="1141413"/>
          </a:xfrm>
        </p:spPr>
        <p:txBody>
          <a:bodyPr>
            <a:normAutofit/>
          </a:bodyPr>
          <a:lstStyle/>
          <a:p>
            <a:r>
              <a:rPr lang="en-FR" sz="3200" dirty="0"/>
              <a:t>Bienvenue à Caen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A0246-08A6-77C2-DF70-9F20EBDF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" name="Image 9">
            <a:extLst>
              <a:ext uri="{FF2B5EF4-FFF2-40B4-BE49-F238E27FC236}">
                <a16:creationId xmlns:a16="http://schemas.microsoft.com/office/drawing/2014/main" id="{315EA477-F34E-7EA4-DC29-116ACE260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60" y="1243094"/>
            <a:ext cx="6620359" cy="496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10">
            <a:extLst>
              <a:ext uri="{FF2B5EF4-FFF2-40B4-BE49-F238E27FC236}">
                <a16:creationId xmlns:a16="http://schemas.microsoft.com/office/drawing/2014/main" id="{D6D658A2-E525-1E41-2C93-4BD3E3C7C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06" y="953146"/>
            <a:ext cx="34160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+mn-lt"/>
              </a:rPr>
              <a:t>Caen : 130 OOO habitants</a:t>
            </a:r>
          </a:p>
          <a:p>
            <a:r>
              <a:rPr lang="fr-FR" dirty="0">
                <a:solidFill>
                  <a:srgbClr val="0070C0"/>
                </a:solidFill>
                <a:latin typeface="+mn-lt"/>
              </a:rPr>
              <a:t>Univ : 30 000 étudiants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B5BF54-6F89-BCDD-7E38-F721086F6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1" y="2371240"/>
            <a:ext cx="2212692" cy="3425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F16108-6C09-17E2-37A8-CE4F78621D1D}"/>
              </a:ext>
            </a:extLst>
          </p:cNvPr>
          <p:cNvSpPr txBox="1"/>
          <p:nvPr/>
        </p:nvSpPr>
        <p:spPr>
          <a:xfrm>
            <a:off x="221063" y="1848897"/>
            <a:ext cx="2735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800000"/>
                </a:solidFill>
                <a:latin typeface="+mn-lt"/>
              </a:rPr>
              <a:t>Pluie : 179 jours /an </a:t>
            </a:r>
          </a:p>
          <a:p>
            <a:endParaRPr lang="en-FR" sz="2400" dirty="0"/>
          </a:p>
        </p:txBody>
      </p:sp>
    </p:spTree>
    <p:extLst>
      <p:ext uri="{BB962C8B-B14F-4D97-AF65-F5344CB8AC3E}">
        <p14:creationId xmlns:p14="http://schemas.microsoft.com/office/powerpoint/2010/main" val="6491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0" y="-166255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/>
              <a:t>Une brève histoire du GANIL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0A75C-1B79-50C3-2E61-69D25C140E29}"/>
              </a:ext>
            </a:extLst>
          </p:cNvPr>
          <p:cNvSpPr/>
          <p:nvPr/>
        </p:nvSpPr>
        <p:spPr>
          <a:xfrm>
            <a:off x="188901" y="660359"/>
            <a:ext cx="8385084" cy="5509200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1976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 Creation du GANIL	</a:t>
            </a:r>
          </a:p>
          <a:p>
            <a:pPr eaLnBrk="0" hangingPunct="0">
              <a:spcAft>
                <a:spcPts val="1200"/>
              </a:spcAft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1980  	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Décret ministériel autorisant la création d’un accélérateur de particules dans le département du Calvados, le GIE GANIL est l’exploitant nucléaire (INB 113)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1983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Première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expérience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2001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Décret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ministériel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SPIRAL1 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faisceaux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radioactifs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Signature de la convention pour la construction 	de SPIRAL2. </a:t>
            </a:r>
          </a:p>
          <a:p>
            <a:pPr eaLnBrk="0" hangingPunct="0"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SPIRAL2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inscrit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sur la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feuille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route ESFRI (European Strategy Forum for Research 	Infrastructures) </a:t>
            </a:r>
          </a:p>
          <a:p>
            <a:pPr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Décret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SPIRAL 2</a:t>
            </a:r>
          </a:p>
          <a:p>
            <a:pPr marL="0" lvl="1" eaLnBrk="0" hangingPunct="0">
              <a:spcAft>
                <a:spcPts val="1200"/>
              </a:spcAft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Début du commissioning SPIRAL2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2020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Premiers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faisceaux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 neutrons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	Premières experiences NFS (Neutron For Science)</a:t>
            </a:r>
          </a:p>
          <a:p>
            <a:pPr marL="0" lvl="1"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Premiers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faisceaux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d’ions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lourds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sur SPIRAL2</a:t>
            </a:r>
          </a:p>
          <a:p>
            <a:pPr marL="0" lvl="1" eaLnBrk="0" hangingPunct="0">
              <a:spcAft>
                <a:spcPts val="12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	Début de construction de DESIR</a:t>
            </a:r>
          </a:p>
        </p:txBody>
      </p:sp>
      <p:pic>
        <p:nvPicPr>
          <p:cNvPr id="6" name="Image 4" descr="CEA_logotype-300.jpg">
            <a:extLst>
              <a:ext uri="{FF2B5EF4-FFF2-40B4-BE49-F238E27FC236}">
                <a16:creationId xmlns:a16="http://schemas.microsoft.com/office/drawing/2014/main" id="{A16B899A-86F4-4B66-9F74-1C2D9CB673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825" y="536657"/>
            <a:ext cx="756590" cy="617193"/>
          </a:xfrm>
          <a:prstGeom prst="rect">
            <a:avLst/>
          </a:prstGeom>
        </p:spPr>
      </p:pic>
      <p:pic>
        <p:nvPicPr>
          <p:cNvPr id="7" name="Image 5" descr="CNRSfilaire-grand-300.jpg">
            <a:extLst>
              <a:ext uri="{FF2B5EF4-FFF2-40B4-BE49-F238E27FC236}">
                <a16:creationId xmlns:a16="http://schemas.microsoft.com/office/drawing/2014/main" id="{38E5BFD2-F23C-778F-177C-96F61485C6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057" y="545711"/>
            <a:ext cx="615810" cy="61581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CDE1596-0932-DC17-4807-6FCE41CF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4085" y="457138"/>
            <a:ext cx="3177915" cy="21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13">
            <a:extLst>
              <a:ext uri="{FF2B5EF4-FFF2-40B4-BE49-F238E27FC236}">
                <a16:creationId xmlns:a16="http://schemas.microsoft.com/office/drawing/2014/main" id="{E87C853A-FE64-5C67-A0E8-5A6689039A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752" y="3221499"/>
            <a:ext cx="4643248" cy="3093680"/>
          </a:xfrm>
          <a:prstGeom prst="rect">
            <a:avLst/>
          </a:prstGeom>
        </p:spPr>
      </p:pic>
      <p:sp>
        <p:nvSpPr>
          <p:cNvPr id="10" name="Ellipse 2">
            <a:extLst>
              <a:ext uri="{FF2B5EF4-FFF2-40B4-BE49-F238E27FC236}">
                <a16:creationId xmlns:a16="http://schemas.microsoft.com/office/drawing/2014/main" id="{95ED6696-6F40-9762-481A-EE18592B9E85}"/>
              </a:ext>
            </a:extLst>
          </p:cNvPr>
          <p:cNvSpPr/>
          <p:nvPr/>
        </p:nvSpPr>
        <p:spPr>
          <a:xfrm>
            <a:off x="7927092" y="3917127"/>
            <a:ext cx="2800658" cy="1697537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3">
            <a:extLst>
              <a:ext uri="{FF2B5EF4-FFF2-40B4-BE49-F238E27FC236}">
                <a16:creationId xmlns:a16="http://schemas.microsoft.com/office/drawing/2014/main" id="{35A4583E-946A-E73E-58DB-10A4022E2D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05" y="1454893"/>
            <a:ext cx="1426876" cy="15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0" y="-166255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/>
              <a:t>GANIL dans le paysage national et européen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FF6CF-B8C2-7D54-8CF4-FBDEF4096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84" y="985780"/>
            <a:ext cx="1561547" cy="1856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00333F-3529-3BC3-10B5-05EE7B756468}"/>
              </a:ext>
            </a:extLst>
          </p:cNvPr>
          <p:cNvSpPr txBox="1"/>
          <p:nvPr/>
        </p:nvSpPr>
        <p:spPr>
          <a:xfrm>
            <a:off x="6349999" y="658192"/>
            <a:ext cx="524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rgbClr val="7030A0"/>
                </a:solidFill>
              </a:rPr>
              <a:t>Infrastructure de </a:t>
            </a:r>
            <a:r>
              <a:rPr lang="en-FR">
                <a:solidFill>
                  <a:srgbClr val="7030A0"/>
                </a:solidFill>
              </a:rPr>
              <a:t>Recherche*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en-GB" dirty="0">
                <a:solidFill>
                  <a:srgbClr val="7030A0"/>
                </a:solidFill>
              </a:rPr>
              <a:t>de la </a:t>
            </a:r>
            <a:r>
              <a:rPr lang="en-GB" dirty="0" err="1">
                <a:solidFill>
                  <a:srgbClr val="7030A0"/>
                </a:solidFill>
              </a:rPr>
              <a:t>stratégie</a:t>
            </a:r>
            <a:r>
              <a:rPr lang="en-GB" dirty="0">
                <a:solidFill>
                  <a:srgbClr val="7030A0"/>
                </a:solidFill>
              </a:rPr>
              <a:t> d</a:t>
            </a:r>
            <a:r>
              <a:rPr lang="en-FR">
                <a:solidFill>
                  <a:srgbClr val="7030A0"/>
                </a:solidFill>
              </a:rPr>
              <a:t>u MESR</a:t>
            </a:r>
            <a:endParaRPr lang="en-FR" dirty="0">
              <a:solidFill>
                <a:srgbClr val="7030A0"/>
              </a:solidFill>
            </a:endParaRPr>
          </a:p>
        </p:txBody>
      </p:sp>
      <p:pic>
        <p:nvPicPr>
          <p:cNvPr id="13" name="Picture 2" descr="Home">
            <a:extLst>
              <a:ext uri="{FF2B5EF4-FFF2-40B4-BE49-F238E27FC236}">
                <a16:creationId xmlns:a16="http://schemas.microsoft.com/office/drawing/2014/main" id="{0B253866-2264-1747-7867-4DF5972B6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704" y="4040809"/>
            <a:ext cx="14097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24689F10-7D1A-D510-26B6-133C1DBC54C7}"/>
              </a:ext>
            </a:extLst>
          </p:cNvPr>
          <p:cNvSpPr txBox="1"/>
          <p:nvPr/>
        </p:nvSpPr>
        <p:spPr>
          <a:xfrm>
            <a:off x="6390427" y="3871291"/>
            <a:ext cx="3514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>
                <a:solidFill>
                  <a:srgbClr val="7030A0"/>
                </a:solidFill>
              </a:rPr>
              <a:t>SPIRAL2 inscrit</a:t>
            </a:r>
            <a:r>
              <a:rPr lang="fr-FR" dirty="0">
                <a:solidFill>
                  <a:srgbClr val="7030A0"/>
                </a:solidFill>
              </a:rPr>
              <a:t> comme  « </a:t>
            </a:r>
            <a:r>
              <a:rPr lang="fr-FR" dirty="0" err="1">
                <a:solidFill>
                  <a:srgbClr val="7030A0"/>
                </a:solidFill>
              </a:rPr>
              <a:t>landmark</a:t>
            </a:r>
            <a:r>
              <a:rPr lang="fr-FR" dirty="0">
                <a:solidFill>
                  <a:srgbClr val="7030A0"/>
                </a:solidFill>
              </a:rPr>
              <a:t> » du </a:t>
            </a:r>
            <a:r>
              <a:rPr lang="en-FR">
                <a:solidFill>
                  <a:srgbClr val="7030A0"/>
                </a:solidFill>
              </a:rPr>
              <a:t>Forum </a:t>
            </a:r>
            <a:r>
              <a:rPr lang="en-FR" dirty="0">
                <a:solidFill>
                  <a:srgbClr val="7030A0"/>
                </a:solidFill>
              </a:rPr>
              <a:t>Stratégique </a:t>
            </a:r>
            <a:r>
              <a:rPr lang="en-FR">
                <a:solidFill>
                  <a:srgbClr val="7030A0"/>
                </a:solidFill>
              </a:rPr>
              <a:t>Européen des Infrastructures </a:t>
            </a:r>
            <a:r>
              <a:rPr lang="en-FR" dirty="0">
                <a:solidFill>
                  <a:srgbClr val="7030A0"/>
                </a:solidFill>
              </a:rPr>
              <a:t>de </a:t>
            </a:r>
            <a:r>
              <a:rPr lang="en-FR">
                <a:solidFill>
                  <a:srgbClr val="7030A0"/>
                </a:solidFill>
              </a:rPr>
              <a:t>Recherche  </a:t>
            </a:r>
            <a:r>
              <a:rPr lang="fr-FR" dirty="0">
                <a:solidFill>
                  <a:srgbClr val="7030A0"/>
                </a:solidFill>
              </a:rPr>
              <a:t>depuis 2016, renouvelé en 2023 pour 5 ans</a:t>
            </a:r>
            <a:endParaRPr lang="en-FR" dirty="0">
              <a:solidFill>
                <a:srgbClr val="7030A0"/>
              </a:solidFill>
            </a:endParaRPr>
          </a:p>
          <a:p>
            <a:endParaRPr lang="fr-FR" dirty="0">
              <a:solidFill>
                <a:srgbClr val="7030A0"/>
              </a:solidFill>
            </a:endParaRPr>
          </a:p>
        </p:txBody>
      </p:sp>
      <p:pic>
        <p:nvPicPr>
          <p:cNvPr id="15" name="Image 4">
            <a:extLst>
              <a:ext uri="{FF2B5EF4-FFF2-40B4-BE49-F238E27FC236}">
                <a16:creationId xmlns:a16="http://schemas.microsoft.com/office/drawing/2014/main" id="{5EBCC3B7-50AF-9927-82F7-7E9E6723D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10" y="5338453"/>
            <a:ext cx="3780192" cy="1200329"/>
          </a:xfrm>
          <a:prstGeom prst="rect">
            <a:avLst/>
          </a:prstGeom>
        </p:spPr>
      </p:pic>
      <p:cxnSp>
        <p:nvCxnSpPr>
          <p:cNvPr id="16" name="Connecteur droit 11">
            <a:extLst>
              <a:ext uri="{FF2B5EF4-FFF2-40B4-BE49-F238E27FC236}">
                <a16:creationId xmlns:a16="http://schemas.microsoft.com/office/drawing/2014/main" id="{D917428B-B937-2048-0571-78D20EA87B3D}"/>
              </a:ext>
            </a:extLst>
          </p:cNvPr>
          <p:cNvCxnSpPr/>
          <p:nvPr/>
        </p:nvCxnSpPr>
        <p:spPr>
          <a:xfrm>
            <a:off x="6096000" y="644336"/>
            <a:ext cx="0" cy="58805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12">
            <a:extLst>
              <a:ext uri="{FF2B5EF4-FFF2-40B4-BE49-F238E27FC236}">
                <a16:creationId xmlns:a16="http://schemas.microsoft.com/office/drawing/2014/main" id="{8E859044-EE68-F4F2-2AC0-5239731A888F}"/>
              </a:ext>
            </a:extLst>
          </p:cNvPr>
          <p:cNvCxnSpPr>
            <a:cxnSpLocks/>
          </p:cNvCxnSpPr>
          <p:nvPr/>
        </p:nvCxnSpPr>
        <p:spPr>
          <a:xfrm>
            <a:off x="484909" y="3719381"/>
            <a:ext cx="1111134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Image 17">
            <a:extLst>
              <a:ext uri="{FF2B5EF4-FFF2-40B4-BE49-F238E27FC236}">
                <a16:creationId xmlns:a16="http://schemas.microsoft.com/office/drawing/2014/main" id="{86906345-F497-AA15-A53A-0E5B4AB61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7930">
            <a:off x="406411" y="4278651"/>
            <a:ext cx="1092574" cy="1570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E41DE1C-0F81-1107-82F8-F8CC3B44C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25" y="4179357"/>
            <a:ext cx="1088894" cy="1600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1">
            <a:extLst>
              <a:ext uri="{FF2B5EF4-FFF2-40B4-BE49-F238E27FC236}">
                <a16:creationId xmlns:a16="http://schemas.microsoft.com/office/drawing/2014/main" id="{BA6C1E75-D9D3-FC35-C01F-17A6548F6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606">
            <a:off x="2269087" y="4193730"/>
            <a:ext cx="1088151" cy="16299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41231024-7282-1C94-826E-6CE412CB3F0F}"/>
              </a:ext>
            </a:extLst>
          </p:cNvPr>
          <p:cNvSpPr txBox="1"/>
          <p:nvPr/>
        </p:nvSpPr>
        <p:spPr>
          <a:xfrm>
            <a:off x="643154" y="3678206"/>
            <a:ext cx="43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GANIL : exploitant nucléaire de l’INB 113 </a:t>
            </a:r>
            <a:endParaRPr lang="en-FR" dirty="0">
              <a:solidFill>
                <a:srgbClr val="7030A0"/>
              </a:solidFill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626F7066-0E9A-7411-F32A-01453F28C36F}"/>
              </a:ext>
            </a:extLst>
          </p:cNvPr>
          <p:cNvSpPr txBox="1"/>
          <p:nvPr/>
        </p:nvSpPr>
        <p:spPr>
          <a:xfrm>
            <a:off x="1311561" y="682436"/>
            <a:ext cx="43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Groupement d’intérêt économique</a:t>
            </a:r>
            <a:endParaRPr lang="en-FR" dirty="0">
              <a:solidFill>
                <a:srgbClr val="7030A0"/>
              </a:solidFill>
            </a:endParaRPr>
          </a:p>
        </p:txBody>
      </p:sp>
      <p:pic>
        <p:nvPicPr>
          <p:cNvPr id="24" name="Picture 23" descr="Résultat de recherche d'images pour &quot;Ministère de la recherche logo&quot;">
            <a:extLst>
              <a:ext uri="{FF2B5EF4-FFF2-40B4-BE49-F238E27FC236}">
                <a16:creationId xmlns:a16="http://schemas.microsoft.com/office/drawing/2014/main" id="{478F0219-7500-3825-98D3-7FA130668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62" y="1340717"/>
            <a:ext cx="2110204" cy="155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10">
            <a:extLst>
              <a:ext uri="{FF2B5EF4-FFF2-40B4-BE49-F238E27FC236}">
                <a16:creationId xmlns:a16="http://schemas.microsoft.com/office/drawing/2014/main" id="{034F67EA-91E7-5F95-7D6B-5F47747ED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362">
            <a:off x="1049338" y="1254414"/>
            <a:ext cx="1534065" cy="2145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Image 13">
            <a:extLst>
              <a:ext uri="{FF2B5EF4-FFF2-40B4-BE49-F238E27FC236}">
                <a16:creationId xmlns:a16="http://schemas.microsoft.com/office/drawing/2014/main" id="{C5949C0C-5DF6-B29F-7F18-23015D5B66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630">
            <a:off x="2277582" y="1221627"/>
            <a:ext cx="1491846" cy="21882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ZoneTexte 14">
            <a:extLst>
              <a:ext uri="{FF2B5EF4-FFF2-40B4-BE49-F238E27FC236}">
                <a16:creationId xmlns:a16="http://schemas.microsoft.com/office/drawing/2014/main" id="{7DFF420F-0FCC-55D5-34A0-0507F4ADFBCF}"/>
              </a:ext>
            </a:extLst>
          </p:cNvPr>
          <p:cNvSpPr txBox="1"/>
          <p:nvPr/>
        </p:nvSpPr>
        <p:spPr>
          <a:xfrm>
            <a:off x="4350333" y="4072649"/>
            <a:ext cx="1787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Inspections régulières (≈3 chaque année) Réunion annuelle avec ASN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Second réexamen de sûreté en cours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Dossier Autorisation de Modification en cours pour DESIR</a:t>
            </a:r>
          </a:p>
        </p:txBody>
      </p:sp>
      <p:pic>
        <p:nvPicPr>
          <p:cNvPr id="28" name="Image 16">
            <a:extLst>
              <a:ext uri="{FF2B5EF4-FFF2-40B4-BE49-F238E27FC236}">
                <a16:creationId xmlns:a16="http://schemas.microsoft.com/office/drawing/2014/main" id="{C64A50B4-76DA-2AE9-B4D1-9198335B22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151">
            <a:off x="3148429" y="4365643"/>
            <a:ext cx="1069014" cy="1583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C2A70DC-B70E-3B94-00E9-0B6BF41DDBF0}"/>
              </a:ext>
            </a:extLst>
          </p:cNvPr>
          <p:cNvSpPr txBox="1"/>
          <p:nvPr/>
        </p:nvSpPr>
        <p:spPr>
          <a:xfrm>
            <a:off x="6331529" y="2842600"/>
            <a:ext cx="4648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  <a:hlinkClick r:id="rId12"/>
              </a:rPr>
              <a:t>https://enseignementsup-recherche.gouv.fr/fr/la-feuille-de-route-nationale-des-infrastructures-de-recherche-2021-84056</a:t>
            </a:r>
            <a:endParaRPr lang="en-GB" sz="12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FR">
                <a:solidFill>
                  <a:srgbClr val="7030A0"/>
                </a:solidFill>
              </a:rPr>
              <a:t>5 </a:t>
            </a:r>
            <a:r>
              <a:rPr lang="fr-FR" dirty="0">
                <a:solidFill>
                  <a:srgbClr val="7030A0"/>
                </a:solidFill>
              </a:rPr>
              <a:t>IO</a:t>
            </a:r>
            <a:r>
              <a:rPr lang="en-FR">
                <a:solidFill>
                  <a:srgbClr val="7030A0"/>
                </a:solidFill>
              </a:rPr>
              <a:t>, 2</a:t>
            </a:r>
            <a:r>
              <a:rPr lang="fr-FR" dirty="0">
                <a:solidFill>
                  <a:srgbClr val="7030A0"/>
                </a:solidFill>
              </a:rPr>
              <a:t>3</a:t>
            </a:r>
            <a:r>
              <a:rPr lang="en-FR">
                <a:solidFill>
                  <a:srgbClr val="7030A0"/>
                </a:solidFill>
              </a:rPr>
              <a:t> </a:t>
            </a:r>
            <a:r>
              <a:rPr lang="fr-FR" dirty="0">
                <a:solidFill>
                  <a:srgbClr val="7030A0"/>
                </a:solidFill>
              </a:rPr>
              <a:t>RI</a:t>
            </a:r>
            <a:r>
              <a:rPr lang="en-FR">
                <a:solidFill>
                  <a:srgbClr val="7030A0"/>
                </a:solidFill>
              </a:rPr>
              <a:t>*, </a:t>
            </a:r>
            <a:r>
              <a:rPr lang="fr-FR" dirty="0">
                <a:solidFill>
                  <a:srgbClr val="7030A0"/>
                </a:solidFill>
              </a:rPr>
              <a:t>73</a:t>
            </a:r>
            <a:r>
              <a:rPr lang="en-FR">
                <a:solidFill>
                  <a:srgbClr val="7030A0"/>
                </a:solidFill>
              </a:rPr>
              <a:t> </a:t>
            </a:r>
            <a:r>
              <a:rPr lang="fr-FR" dirty="0">
                <a:solidFill>
                  <a:srgbClr val="7030A0"/>
                </a:solidFill>
              </a:rPr>
              <a:t>RI</a:t>
            </a:r>
            <a:r>
              <a:rPr lang="en-FR">
                <a:solidFill>
                  <a:srgbClr val="7030A0"/>
                </a:solidFill>
              </a:rPr>
              <a:t>, </a:t>
            </a:r>
            <a:r>
              <a:rPr lang="fr-FR" dirty="0">
                <a:solidFill>
                  <a:srgbClr val="7030A0"/>
                </a:solidFill>
              </a:rPr>
              <a:t>7 </a:t>
            </a:r>
            <a:r>
              <a:rPr lang="en-FR">
                <a:solidFill>
                  <a:srgbClr val="7030A0"/>
                </a:solidFill>
              </a:rPr>
              <a:t>P</a:t>
            </a:r>
            <a:endParaRPr lang="en-FR" dirty="0">
              <a:solidFill>
                <a:srgbClr val="7030A0"/>
              </a:solidFill>
            </a:endParaRPr>
          </a:p>
        </p:txBody>
      </p:sp>
      <p:pic>
        <p:nvPicPr>
          <p:cNvPr id="30" name="Image 26">
            <a:extLst>
              <a:ext uri="{FF2B5EF4-FFF2-40B4-BE49-F238E27FC236}">
                <a16:creationId xmlns:a16="http://schemas.microsoft.com/office/drawing/2014/main" id="{32A23962-8DF0-2BDE-18C7-BC258A804F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82401" y="944979"/>
            <a:ext cx="1019173" cy="950076"/>
          </a:xfrm>
          <a:prstGeom prst="rect">
            <a:avLst/>
          </a:prstGeom>
        </p:spPr>
      </p:pic>
      <p:sp>
        <p:nvSpPr>
          <p:cNvPr id="31" name="ZoneTexte 27">
            <a:extLst>
              <a:ext uri="{FF2B5EF4-FFF2-40B4-BE49-F238E27FC236}">
                <a16:creationId xmlns:a16="http://schemas.microsoft.com/office/drawing/2014/main" id="{AE24CF02-0FC9-3B6E-4D6A-067298BE9912}"/>
              </a:ext>
            </a:extLst>
          </p:cNvPr>
          <p:cNvSpPr txBox="1"/>
          <p:nvPr/>
        </p:nvSpPr>
        <p:spPr>
          <a:xfrm>
            <a:off x="4710545" y="1828790"/>
            <a:ext cx="110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UAR 3266</a:t>
            </a:r>
          </a:p>
        </p:txBody>
      </p:sp>
      <p:pic>
        <p:nvPicPr>
          <p:cNvPr id="32" name="Image 29">
            <a:extLst>
              <a:ext uri="{FF2B5EF4-FFF2-40B4-BE49-F238E27FC236}">
                <a16:creationId xmlns:a16="http://schemas.microsoft.com/office/drawing/2014/main" id="{F1A785A5-D015-D28B-A3E0-9719C6AFCC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0291" y="2266079"/>
            <a:ext cx="1121959" cy="1050886"/>
          </a:xfrm>
          <a:prstGeom prst="rect">
            <a:avLst/>
          </a:prstGeom>
        </p:spPr>
      </p:pic>
      <p:sp>
        <p:nvSpPr>
          <p:cNvPr id="33" name="ZoneTexte 30">
            <a:extLst>
              <a:ext uri="{FF2B5EF4-FFF2-40B4-BE49-F238E27FC236}">
                <a16:creationId xmlns:a16="http://schemas.microsoft.com/office/drawing/2014/main" id="{919F4DB9-0D27-51F2-8EE7-7003952522C0}"/>
              </a:ext>
            </a:extLst>
          </p:cNvPr>
          <p:cNvSpPr txBox="1"/>
          <p:nvPr/>
        </p:nvSpPr>
        <p:spPr>
          <a:xfrm>
            <a:off x="3920829" y="3297375"/>
            <a:ext cx="227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Département de l’</a:t>
            </a:r>
            <a:r>
              <a:rPr lang="fr-FR" dirty="0" err="1"/>
              <a:t>Irfu</a:t>
            </a:r>
            <a:r>
              <a:rPr lang="fr-FR" dirty="0"/>
              <a:t> 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28644261-8DC5-F39C-2950-C13571F94715}"/>
              </a:ext>
            </a:extLst>
          </p:cNvPr>
          <p:cNvSpPr txBox="1"/>
          <p:nvPr/>
        </p:nvSpPr>
        <p:spPr>
          <a:xfrm>
            <a:off x="532318" y="6269006"/>
            <a:ext cx="533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… et Zone à Régime Restrictif (ZRR) depuis juillet 2023</a:t>
            </a:r>
            <a:endParaRPr lang="en-FR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5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0" y="-166255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/>
              <a:t>Physique Nucléaire, Physique interdisciplinaire,</a:t>
            </a:r>
            <a:br>
              <a:rPr lang="fr-FR" sz="3200" dirty="0"/>
            </a:br>
            <a:r>
              <a:rPr lang="fr-FR" sz="3200" dirty="0"/>
              <a:t>Sciences appliquées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1CB7C3-01DE-44F0-4FA9-0C80CD20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88" y="3832611"/>
            <a:ext cx="2617836" cy="2481709"/>
          </a:xfrm>
          <a:prstGeom prst="rect">
            <a:avLst/>
          </a:prstGeom>
        </p:spPr>
      </p:pic>
      <p:pic>
        <p:nvPicPr>
          <p:cNvPr id="3" name="Image 14">
            <a:extLst>
              <a:ext uri="{FF2B5EF4-FFF2-40B4-BE49-F238E27FC236}">
                <a16:creationId xmlns:a16="http://schemas.microsoft.com/office/drawing/2014/main" id="{DF89A2DC-4E55-A12C-4668-5C0387AFC3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14" y="1925260"/>
            <a:ext cx="3702107" cy="20824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64A622-FC03-2269-FB92-D112B79E3EFD}"/>
              </a:ext>
            </a:extLst>
          </p:cNvPr>
          <p:cNvGrpSpPr/>
          <p:nvPr/>
        </p:nvGrpSpPr>
        <p:grpSpPr>
          <a:xfrm>
            <a:off x="6836063" y="1597029"/>
            <a:ext cx="3723222" cy="2361577"/>
            <a:chOff x="4924412" y="1360251"/>
            <a:chExt cx="3723222" cy="2361577"/>
          </a:xfrm>
        </p:grpSpPr>
        <p:grpSp>
          <p:nvGrpSpPr>
            <p:cNvPr id="5" name="Groupe 17">
              <a:extLst>
                <a:ext uri="{FF2B5EF4-FFF2-40B4-BE49-F238E27FC236}">
                  <a16:creationId xmlns:a16="http://schemas.microsoft.com/office/drawing/2014/main" id="{514635CD-4B75-9500-74C6-2A07F15B481B}"/>
                </a:ext>
              </a:extLst>
            </p:cNvPr>
            <p:cNvGrpSpPr/>
            <p:nvPr/>
          </p:nvGrpSpPr>
          <p:grpSpPr>
            <a:xfrm>
              <a:off x="4924412" y="1360251"/>
              <a:ext cx="3723222" cy="2361577"/>
              <a:chOff x="5530285" y="3654275"/>
              <a:chExt cx="3987621" cy="2583907"/>
            </a:xfrm>
          </p:grpSpPr>
          <p:pic>
            <p:nvPicPr>
              <p:cNvPr id="8" name="Image 18">
                <a:extLst>
                  <a:ext uri="{FF2B5EF4-FFF2-40B4-BE49-F238E27FC236}">
                    <a16:creationId xmlns:a16="http://schemas.microsoft.com/office/drawing/2014/main" id="{C0A3AC4C-6DC6-9A8C-3637-3FA2C1624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0285" y="3995147"/>
                <a:ext cx="3987621" cy="2243035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5B4A5E5F-1741-1C20-7AAE-39A6F02D75B3}"/>
                  </a:ext>
                </a:extLst>
              </p:cNvPr>
              <p:cNvSpPr txBox="1"/>
              <p:nvPr/>
            </p:nvSpPr>
            <p:spPr>
              <a:xfrm>
                <a:off x="6877897" y="3654275"/>
                <a:ext cx="2640009" cy="26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>
                    <a:solidFill>
                      <a:srgbClr val="50586B"/>
                    </a:solidFill>
                    <a:latin typeface="Yu Gothic UI Light" panose="020B0300000000000000" pitchFamily="34" charset="-128"/>
                  </a:rPr>
                  <a:t>7 high beta cryomodules (B)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C2504D-A439-F911-9B9B-7C8961EF4AD3}"/>
                </a:ext>
              </a:extLst>
            </p:cNvPr>
            <p:cNvSpPr/>
            <p:nvPr/>
          </p:nvSpPr>
          <p:spPr>
            <a:xfrm>
              <a:off x="7036904" y="1380939"/>
              <a:ext cx="1610730" cy="225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9098F4A-AC7B-253F-A439-52D55744BAB3}"/>
              </a:ext>
            </a:extLst>
          </p:cNvPr>
          <p:cNvSpPr txBox="1"/>
          <p:nvPr/>
        </p:nvSpPr>
        <p:spPr>
          <a:xfrm>
            <a:off x="7106812" y="4618443"/>
            <a:ext cx="3546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 noyau </a:t>
            </a:r>
            <a:r>
              <a:rPr lang="en-GB" dirty="0" err="1"/>
              <a:t>atomique</a:t>
            </a:r>
            <a:r>
              <a:rPr lang="en-GB" dirty="0"/>
              <a:t> : </a:t>
            </a:r>
          </a:p>
          <a:p>
            <a:r>
              <a:rPr lang="en-GB" dirty="0" err="1"/>
              <a:t>Brique</a:t>
            </a:r>
            <a:r>
              <a:rPr lang="en-GB" dirty="0"/>
              <a:t> </a:t>
            </a:r>
            <a:r>
              <a:rPr lang="en-GB" dirty="0" err="1"/>
              <a:t>élémentaire</a:t>
            </a:r>
            <a:r>
              <a:rPr lang="en-GB" dirty="0"/>
              <a:t> de construction de la nature et de la vie que nous </a:t>
            </a:r>
            <a:r>
              <a:rPr lang="en-GB" dirty="0" err="1"/>
              <a:t>connaissons</a:t>
            </a:r>
            <a:r>
              <a:rPr lang="en-GB" dirty="0"/>
              <a:t> et </a:t>
            </a:r>
            <a:r>
              <a:rPr lang="en-GB" dirty="0" err="1"/>
              <a:t>explorons</a:t>
            </a:r>
            <a:endParaRPr lang="en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5D7C4-9E66-3D55-3182-ABD04B3D3F8C}"/>
              </a:ext>
            </a:extLst>
          </p:cNvPr>
          <p:cNvSpPr txBox="1"/>
          <p:nvPr/>
        </p:nvSpPr>
        <p:spPr>
          <a:xfrm>
            <a:off x="887896" y="4618443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É</a:t>
            </a:r>
            <a:r>
              <a:rPr lang="en-FR" dirty="0">
                <a:solidFill>
                  <a:schemeClr val="accent5">
                    <a:lumMod val="75000"/>
                  </a:schemeClr>
                </a:solidFill>
              </a:rPr>
              <a:t>lectrons e-</a:t>
            </a:r>
          </a:p>
          <a:p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FR" dirty="0">
                <a:solidFill>
                  <a:srgbClr val="FF0000"/>
                </a:solidFill>
              </a:rPr>
              <a:t>rotons p+</a:t>
            </a:r>
          </a:p>
          <a:p>
            <a:r>
              <a:rPr lang="en-FR" dirty="0"/>
              <a:t>Neutrons 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954F3-4B71-3353-57AF-7653CB141824}"/>
              </a:ext>
            </a:extLst>
          </p:cNvPr>
          <p:cNvSpPr txBox="1"/>
          <p:nvPr/>
        </p:nvSpPr>
        <p:spPr>
          <a:xfrm>
            <a:off x="4924412" y="6364467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7030A0"/>
                </a:solidFill>
              </a:rPr>
              <a:t>A fly in a cathedral..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8903C7-9C50-AE51-FDFB-49F2452D59F4}"/>
              </a:ext>
            </a:extLst>
          </p:cNvPr>
          <p:cNvSpPr txBox="1"/>
          <p:nvPr/>
        </p:nvSpPr>
        <p:spPr>
          <a:xfrm>
            <a:off x="290286" y="1045029"/>
            <a:ext cx="9463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Repousser</a:t>
            </a:r>
            <a:r>
              <a:rPr lang="en-GB" sz="2000" dirty="0"/>
              <a:t> les </a:t>
            </a:r>
            <a:r>
              <a:rPr lang="en-GB" sz="2000" dirty="0" err="1"/>
              <a:t>limites</a:t>
            </a:r>
            <a:r>
              <a:rPr lang="en-GB" sz="2000" dirty="0"/>
              <a:t> de </a:t>
            </a:r>
            <a:r>
              <a:rPr lang="en-GB" sz="2000" dirty="0" err="1"/>
              <a:t>nos</a:t>
            </a:r>
            <a:r>
              <a:rPr lang="en-GB" sz="2000" dirty="0"/>
              <a:t> </a:t>
            </a:r>
            <a:r>
              <a:rPr lang="en-GB" sz="2000" dirty="0" err="1"/>
              <a:t>connaissances</a:t>
            </a:r>
            <a:r>
              <a:rPr lang="en-GB" sz="2000" dirty="0"/>
              <a:t>, de </a:t>
            </a:r>
            <a:r>
              <a:rPr lang="en-GB" sz="2000" dirty="0" err="1"/>
              <a:t>notre</a:t>
            </a:r>
            <a:r>
              <a:rPr lang="en-GB" sz="2000" dirty="0"/>
              <a:t> </a:t>
            </a:r>
            <a:r>
              <a:rPr lang="en-GB" sz="2000" dirty="0" err="1"/>
              <a:t>compréhension</a:t>
            </a:r>
            <a:r>
              <a:rPr lang="en-GB" sz="2000" dirty="0"/>
              <a:t> de la nature</a:t>
            </a:r>
          </a:p>
          <a:p>
            <a:r>
              <a:rPr lang="en-GB" sz="2000" dirty="0"/>
              <a:t>Une </a:t>
            </a:r>
            <a:r>
              <a:rPr lang="en-GB" sz="2000" dirty="0" err="1"/>
              <a:t>technologie</a:t>
            </a:r>
            <a:r>
              <a:rPr lang="en-GB" sz="2000" dirty="0"/>
              <a:t> au service de la </a:t>
            </a:r>
            <a:r>
              <a:rPr lang="en-GB" sz="2000" dirty="0" err="1"/>
              <a:t>compréhension</a:t>
            </a:r>
            <a:r>
              <a:rPr lang="en-GB" sz="2000" dirty="0"/>
              <a:t> de la nature</a:t>
            </a:r>
            <a:endParaRPr lang="en-FR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AF9B0-F8D3-646D-EFBA-704B2E8EFD01}"/>
              </a:ext>
            </a:extLst>
          </p:cNvPr>
          <p:cNvSpPr txBox="1"/>
          <p:nvPr/>
        </p:nvSpPr>
        <p:spPr>
          <a:xfrm>
            <a:off x="6633028" y="5979886"/>
            <a:ext cx="361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Une mouche dans une cathédrale…. </a:t>
            </a:r>
          </a:p>
        </p:txBody>
      </p:sp>
    </p:spTree>
    <p:extLst>
      <p:ext uri="{BB962C8B-B14F-4D97-AF65-F5344CB8AC3E}">
        <p14:creationId xmlns:p14="http://schemas.microsoft.com/office/powerpoint/2010/main" val="296797165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_Powerpoint_GANIL-4" id="{F9A35543-14D9-5542-84B9-64B5CEF9D848}" vid="{7F7D01AE-B7AA-DD48-94FC-84759EBBCDE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2607</TotalTime>
  <Words>727</Words>
  <Application>Microsoft Macintosh PowerPoint</Application>
  <PresentationFormat>Widescreen</PresentationFormat>
  <Paragraphs>141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Yu Gothic UI Light</vt:lpstr>
      <vt:lpstr>Arial</vt:lpstr>
      <vt:lpstr>Bahnschrift Light</vt:lpstr>
      <vt:lpstr>Bourgeois</vt:lpstr>
      <vt:lpstr>Calibri</vt:lpstr>
      <vt:lpstr>Thème Office</vt:lpstr>
      <vt:lpstr>Profs au</vt:lpstr>
      <vt:lpstr>Présentation du GANIL</vt:lpstr>
      <vt:lpstr>Bienvenue en Normandie</vt:lpstr>
      <vt:lpstr>Bienvenue en Normandie</vt:lpstr>
      <vt:lpstr>Bienvenue à Caen</vt:lpstr>
      <vt:lpstr>Bienvenue à Caen</vt:lpstr>
      <vt:lpstr>Une brève histoire du GANIL</vt:lpstr>
      <vt:lpstr>GANIL dans le paysage national et européen</vt:lpstr>
      <vt:lpstr>Physique Nucléaire, Physique interdisciplinaire, Sciences appliquées</vt:lpstr>
      <vt:lpstr>Repousser les frontières de la connaissance</vt:lpstr>
      <vt:lpstr>Un laboratoire pluridisciplinaire et multi-utilisateur</vt:lpstr>
      <vt:lpstr>Une communauté d’utilisateurs internationale</vt:lpstr>
      <vt:lpstr>Une aventure humaine…</vt:lpstr>
      <vt:lpstr>Les personnels du GANIL</vt:lpstr>
      <vt:lpstr>Les programmes scientifiques du GANIL</vt:lpstr>
      <vt:lpstr>Programme</vt:lpstr>
      <vt:lpstr>Programme</vt:lpstr>
      <vt:lpstr>Merci pour votre attention       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Fanny Farget</cp:lastModifiedBy>
  <cp:revision>96</cp:revision>
  <dcterms:created xsi:type="dcterms:W3CDTF">2024-02-01T13:48:29Z</dcterms:created>
  <dcterms:modified xsi:type="dcterms:W3CDTF">2024-08-26T09:29:05Z</dcterms:modified>
</cp:coreProperties>
</file>