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66" r:id="rId4"/>
  </p:sldMasterIdLst>
  <p:notesMasterIdLst>
    <p:notesMasterId r:id="rId21"/>
  </p:notesMasterIdLst>
  <p:handoutMasterIdLst>
    <p:handoutMasterId r:id="rId22"/>
  </p:handoutMasterIdLst>
  <p:sldIdLst>
    <p:sldId id="256" r:id="rId5"/>
    <p:sldId id="399" r:id="rId6"/>
    <p:sldId id="408" r:id="rId7"/>
    <p:sldId id="407" r:id="rId8"/>
    <p:sldId id="261" r:id="rId9"/>
    <p:sldId id="283" r:id="rId10"/>
    <p:sldId id="416" r:id="rId11"/>
    <p:sldId id="417" r:id="rId12"/>
    <p:sldId id="421" r:id="rId13"/>
    <p:sldId id="418" r:id="rId14"/>
    <p:sldId id="419" r:id="rId15"/>
    <p:sldId id="420" r:id="rId16"/>
    <p:sldId id="409" r:id="rId17"/>
    <p:sldId id="294" r:id="rId18"/>
    <p:sldId id="278" r:id="rId19"/>
    <p:sldId id="27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6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Style moyen 1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A111915-BE36-4E01-A7E5-04B1672EAD32}" styleName="Style léger 2 - Accentuation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91" autoAdjust="0"/>
    <p:restoredTop sz="96281"/>
  </p:normalViewPr>
  <p:slideViewPr>
    <p:cSldViewPr snapToGrid="0">
      <p:cViewPr varScale="1">
        <p:scale>
          <a:sx n="108" d="100"/>
          <a:sy n="108" d="100"/>
        </p:scale>
        <p:origin x="224" y="592"/>
      </p:cViewPr>
      <p:guideLst>
        <p:guide orient="horz" pos="33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3F6ED8B-CF52-4A64-BACC-61D9C1041E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7022B2-02C5-4E03-99BC-0BA3C57AC4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52A77B-D33C-49B3-A83C-450AA2ED72B3}" type="datetimeFigureOut">
              <a:rPr lang="en-US" smtClean="0"/>
              <a:t>3/4/24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3FEE8C-8D38-4F2A-950E-071C6823E2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567A6D-959B-4552-AB8D-4CCA819CAA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F9A36D-7FAC-478F-9944-F324014F6FD1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467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8D8F9A-F5CB-4EF8-A859-ED5E107B9763}" type="datetimeFigureOut">
              <a:rPr lang="en-US" smtClean="0"/>
              <a:t>3/4/24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9A9E5-4F7F-4A7D-9DE1-899232329269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783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16040" y="4434840"/>
            <a:ext cx="4941771" cy="1122202"/>
          </a:xfrm>
        </p:spPr>
        <p:txBody>
          <a:bodyPr anchor="b">
            <a:noAutofit/>
          </a:bodyPr>
          <a:lstStyle>
            <a:lvl1pPr algn="l">
              <a:defRPr sz="3600" cap="all" spc="1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6041" y="5586890"/>
            <a:ext cx="4941770" cy="39666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04F1E16-9A84-4D0E-9706-79C396AF6A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58" t="23650" b="-1"/>
          <a:stretch/>
        </p:blipFill>
        <p:spPr>
          <a:xfrm>
            <a:off x="0" y="0"/>
            <a:ext cx="9488312" cy="50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08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cap="all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38B0D13-BD5F-460B-B337-F4A934202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65141" y="2358007"/>
            <a:ext cx="2438400" cy="20193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BE72876B-D3DA-4462-9E24-3354D8D02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00625" y="2531837"/>
            <a:ext cx="2190750" cy="19431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4A539B6-6E3F-41BA-ACE2-76E8BB651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45608" y="2421056"/>
            <a:ext cx="2324100" cy="20574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63855" y="3064615"/>
            <a:ext cx="124097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066E2EA-C6EA-4A02-818E-33BD582D92E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475514" y="3064615"/>
            <a:ext cx="124097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97B9C3B0-3522-407C-B662-631E19ECC95F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887174" y="3064615"/>
            <a:ext cx="124097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9698" y="4824188"/>
            <a:ext cx="3124093" cy="462927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82D8880F-3EAC-45C9-91F2-19A193791A18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1129698" y="5280763"/>
            <a:ext cx="3124093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26261" y="4824188"/>
            <a:ext cx="3139479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9019518E-E850-403D-A5B5-4B53F8C4A56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26261" y="5280763"/>
            <a:ext cx="3139479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</a:defRPr>
            </a:lvl1pPr>
            <a:lvl2pPr marL="45720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38210" y="4824188"/>
            <a:ext cx="3124093" cy="462927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A8058154-45E5-403E-B714-AC85774F391F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7938210" y="5280763"/>
            <a:ext cx="3124093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fld id="{054DC15B-3556-7B45-BA87-D13E3BC38198}" type="datetime1">
              <a:rPr lang="fr-FR" smtClean="0"/>
              <a:t>04/03/2024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/>
              <a:t>DIRECTA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6193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Deux contenu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3700" y="892177"/>
            <a:ext cx="8421688" cy="1325563"/>
          </a:xfrm>
        </p:spPr>
        <p:txBody>
          <a:bodyPr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933700" y="2776936"/>
            <a:ext cx="3924300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33700" y="3834606"/>
            <a:ext cx="3924300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410173" y="2776936"/>
            <a:ext cx="3943627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10173" y="3834606"/>
            <a:ext cx="3943627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fld id="{0D435C7E-F6E4-5841-A4C5-087B258619B3}" type="datetime1">
              <a:rPr lang="fr-FR" smtClean="0"/>
              <a:t>04/03/2024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/>
              <a:t>DIRECTA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‹N°›</a:t>
            </a:fld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E24E1DB-1F20-4C28-8069-D9219D1F8B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25785" y="0"/>
            <a:ext cx="4368030" cy="391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740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AE202E03-5C65-4305-B969-65220AD41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41825" b="23071"/>
          <a:stretch/>
        </p:blipFill>
        <p:spPr>
          <a:xfrm flipH="1">
            <a:off x="0" y="0"/>
            <a:ext cx="5441888" cy="6858000"/>
          </a:xfrm>
          <a:custGeom>
            <a:avLst/>
            <a:gdLst>
              <a:gd name="connsiteX0" fmla="*/ 5441888 w 5441888"/>
              <a:gd name="connsiteY0" fmla="*/ 0 h 6858000"/>
              <a:gd name="connsiteX1" fmla="*/ 0 w 5441888"/>
              <a:gd name="connsiteY1" fmla="*/ 0 h 6858000"/>
              <a:gd name="connsiteX2" fmla="*/ 0 w 5441888"/>
              <a:gd name="connsiteY2" fmla="*/ 6858000 h 6858000"/>
              <a:gd name="connsiteX3" fmla="*/ 5441888 w 544188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1888" h="6858000">
                <a:moveTo>
                  <a:pt x="5441888" y="0"/>
                </a:moveTo>
                <a:lnTo>
                  <a:pt x="0" y="0"/>
                </a:lnTo>
                <a:lnTo>
                  <a:pt x="0" y="6858000"/>
                </a:lnTo>
                <a:lnTo>
                  <a:pt x="5441888" y="6858000"/>
                </a:lnTo>
                <a:close/>
              </a:path>
            </a:pathLst>
          </a:cu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1E1C8C6D-0530-475B-A7F7-0E00C33ACF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0169" y="1152771"/>
            <a:ext cx="5431971" cy="846301"/>
          </a:xfrm>
        </p:spPr>
        <p:txBody>
          <a:bodyPr anchor="t"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3D2778A3-7084-4333-8349-03B1FEB5FE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246951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70ED2545-F96B-400C-B6F4-F1D2D83B724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279894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4A2FECA2-3808-47DC-84EB-CD3395C205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356931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7" name="Text Placeholder 18">
            <a:extLst>
              <a:ext uri="{FF2B5EF4-FFF2-40B4-BE49-F238E27FC236}">
                <a16:creationId xmlns:a16="http://schemas.microsoft.com/office/drawing/2014/main" id="{24393B9A-03C4-45C1-8172-F8B354458A4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389873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18EC24A5-B4A5-4BAB-AE40-30EB69D6EF7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466910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726F36C0-4E6A-4A10-960D-11D78D04447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99853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Date Placeholder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0F58B142-5529-C84B-ACB6-3A5C3091833D}" type="datetime1">
              <a:rPr lang="fr-FR" smtClean="0"/>
              <a:t>04/03/2024</a:t>
            </a:fld>
            <a:endParaRPr lang="en-US" dirty="0"/>
          </a:p>
        </p:txBody>
      </p:sp>
      <p:sp>
        <p:nvSpPr>
          <p:cNvPr id="22" name="Footer Placeholder 7">
            <a:extLst>
              <a:ext uri="{FF2B5EF4-FFF2-40B4-BE49-F238E27FC236}">
                <a16:creationId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DIRECTA</a:t>
            </a:r>
            <a:endParaRPr lang="en-US" dirty="0"/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93348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250D272-9B39-4C2D-B0F5-21010D11E4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48749" y="1361938"/>
            <a:ext cx="6765925" cy="496888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08AF2DB4-A973-4307-B59C-6058A138835C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2286002"/>
            <a:ext cx="6094270" cy="3542143"/>
          </a:xfrm>
        </p:spPr>
        <p:txBody>
          <a:bodyPr/>
          <a:lstStyle/>
          <a:p>
            <a:r>
              <a:rPr lang="fr-FR"/>
              <a:t>Cliquez sur l'icône pour ajouter un graphique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39C283A-EC40-421C-8A0E-F9A3161C88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58125" y="2284624"/>
            <a:ext cx="3147332" cy="306388"/>
          </a:xfrm>
        </p:spPr>
        <p:txBody>
          <a:bodyPr>
            <a:noAutofit/>
          </a:bodyPr>
          <a:lstStyle>
            <a:lvl1pPr marL="0" indent="0">
              <a:buNone/>
              <a:defRPr sz="1400" cap="all" spc="15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05CA2B1-D510-4949-A638-C1A064DA41A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858125" y="2779713"/>
            <a:ext cx="3148013" cy="3095625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fld id="{A15A477D-D9C9-5341-A1EE-349C9798F79A}" type="datetime1">
              <a:rPr lang="fr-FR" smtClean="0"/>
              <a:t>04/03/2024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/>
              <a:t>DIRECTA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0030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46070C-E825-43D0-99F4-8B46141311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057683"/>
            <a:ext cx="12191998" cy="20101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4E92FC5-6FC2-45C2-9200-3244F9EA69A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354712"/>
            <a:ext cx="731520" cy="457200"/>
          </a:xfrm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Year</a:t>
            </a:r>
            <a:endParaRPr lang="en-ZA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4D75C136-D6C3-4431-8776-997070627AA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FD15D323-BFE3-4ACE-9A2E-C9EB69458B1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388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3B520767-B49F-4503-8120-B66E411F33E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0C2F5A0-E03E-4C89-B9EB-8D48889F5F9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9D3CBFE-13C8-4DB1-A831-9393264923E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82385A0A-C61D-4BBD-AC77-D7642F895E2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ED89FCE-7507-4C8C-923F-92229058946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2A9276DB-F427-4F8E-8E4C-466600F390F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79023948-0C1E-4DAB-B885-1C713409AA0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F2F73935-BF53-4510-8B8F-EDB1CD56A1B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4AB6A03C-6180-41ED-A88D-ECBB80D160F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45AD645-55F0-41A9-AC53-ED30BF1340B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B3645A3-D681-45BF-B195-452D000802C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292468"/>
            <a:ext cx="731520" cy="457200"/>
          </a:xfrm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Year</a:t>
            </a:r>
            <a:endParaRPr lang="en-ZA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C39F248D-01B4-40EE-B483-E8E81806DFB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1D0F1859-7A34-42DF-873E-2CF864E4C4B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7602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6EB397AF-B5C1-40FE-86D4-BA660E4C6E4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AF1343D5-DC0F-4C7E-967F-CFC300A2C80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9AD688A5-D2DF-4FC3-8171-FAEA8C4F5566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EA05A5D4-01B0-4932-B03E-571986E282E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72A84601-CD4F-49ED-8D51-CEF03236305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DFC05EC7-9D6C-486B-9E2F-D3612013C0A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98F455FB-241B-4E1F-B581-FA6CBA23954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C49FB196-753D-4A12-9460-57D8AB4B540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9E38664A-8108-4E24-800B-3C32ADA43978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2908458B-A3ED-4855-9E08-108D7C4A8D3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FA35437-CCDE-4D92-B879-F23B329C8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9640" y="4034785"/>
            <a:ext cx="10332720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Date Placeholder 2">
            <a:extLst>
              <a:ext uri="{FF2B5EF4-FFF2-40B4-BE49-F238E27FC236}">
                <a16:creationId xmlns:a16="http://schemas.microsoft.com/office/drawing/2014/main" id="{1CDC588F-73BC-4108-974B-0EAAB8213C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5CFD00AF-720B-6046-80C5-7DB02D686791}" type="datetime1">
              <a:rPr lang="fr-FR" smtClean="0"/>
              <a:t>04/03/2024</a:t>
            </a:fld>
            <a:endParaRPr lang="en-US" dirty="0"/>
          </a:p>
        </p:txBody>
      </p:sp>
      <p:sp>
        <p:nvSpPr>
          <p:cNvPr id="37" name="Footer Placeholder 3">
            <a:extLst>
              <a:ext uri="{FF2B5EF4-FFF2-40B4-BE49-F238E27FC236}">
                <a16:creationId xmlns:a16="http://schemas.microsoft.com/office/drawing/2014/main" id="{B2AC1EB2-9B8F-4077-8B66-64F9549F2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DIRECTA</a:t>
            </a:r>
            <a:endParaRPr lang="en-US" dirty="0"/>
          </a:p>
        </p:txBody>
      </p:sp>
      <p:sp>
        <p:nvSpPr>
          <p:cNvPr id="38" name="Slide Number Placeholder 4">
            <a:extLst>
              <a:ext uri="{FF2B5EF4-FFF2-40B4-BE49-F238E27FC236}">
                <a16:creationId xmlns:a16="http://schemas.microsoft.com/office/drawing/2014/main" id="{28DE3E33-346A-45AF-B164-CB5DF04FA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323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martArt Placeholder 6">
            <a:extLst>
              <a:ext uri="{FF2B5EF4-FFF2-40B4-BE49-F238E27FC236}">
                <a16:creationId xmlns:a16="http://schemas.microsoft.com/office/drawing/2014/main" id="{156CA116-0F6E-4EE9-B34F-03BA07161A7A}"/>
              </a:ext>
            </a:extLst>
          </p:cNvPr>
          <p:cNvSpPr>
            <a:spLocks noGrp="1"/>
          </p:cNvSpPr>
          <p:nvPr>
            <p:ph type="dgm" sz="quarter" idx="15"/>
          </p:nvPr>
        </p:nvSpPr>
        <p:spPr>
          <a:xfrm>
            <a:off x="838200" y="2139084"/>
            <a:ext cx="10515600" cy="3695338"/>
          </a:xfrm>
        </p:spPr>
        <p:txBody>
          <a:bodyPr/>
          <a:lstStyle/>
          <a:p>
            <a:r>
              <a:rPr lang="fr-FR"/>
              <a:t>Cliquez sur l'icône pour ajouter un graphique SmartArt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fld id="{FB05DE48-D7DE-7D44-915C-BDA825828E35}" type="datetime1">
              <a:rPr lang="fr-FR" smtClean="0"/>
              <a:t>04/03/2024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/>
              <a:t>DIRECTA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6988B2D-0240-4256-8268-4B9FF1E723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0" y="0"/>
            <a:ext cx="2590800" cy="762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EEAAE1-3D04-41C3-B2D2-B3BEF34C3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704850" cy="10279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3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 4 Peo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87181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11558" y="5084524"/>
            <a:ext cx="2196619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487181" y="5464114"/>
            <a:ext cx="1845511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36914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707607" y="5099206"/>
            <a:ext cx="2145049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836913" y="5478796"/>
            <a:ext cx="1855949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4EBC7D6F-397D-4C5A-AA62-F683F88531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2757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1"/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198271" y="5099206"/>
            <a:ext cx="2132985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327577" y="5478796"/>
            <a:ext cx="1845511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4745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618152" y="5084524"/>
            <a:ext cx="2132984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747458" y="5464114"/>
            <a:ext cx="184551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4B72DA-52CB-4D39-A342-8857B4D95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 flipV="1">
            <a:off x="7334250" y="0"/>
            <a:ext cx="4857750" cy="762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1D9BCDA-DFB7-41A4-A7C7-CEE86CEDC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487150" y="0"/>
            <a:ext cx="704850" cy="17240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fld id="{A9977D5B-77B6-1949-8EFB-F6E9373A6210}" type="datetime1">
              <a:rPr lang="fr-FR" smtClean="0"/>
              <a:t>04/03/2024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/>
              <a:t>DIRECTA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3728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2" pos="93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 8 Peo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7176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00168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390120" y="3782039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26270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849262" y="3669060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739214" y="3796721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4EBC7D6F-397D-4C5A-AA62-F683F88531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16934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339926" y="3669060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217963" y="3796721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36814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759806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634432" y="3782039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5" name="Picture Placeholder 10">
            <a:extLst>
              <a:ext uri="{FF2B5EF4-FFF2-40B4-BE49-F238E27FC236}">
                <a16:creationId xmlns:a16="http://schemas.microsoft.com/office/drawing/2014/main" id="{1EBAEB1D-A7F9-4F90-B642-4277D3802BA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877176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22930C5B-603C-494E-A467-8B394D01D406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500168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540C455F-A23B-493F-B95E-AB485D91DA6A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1390120" y="5640875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6" name="Picture Placeholder 10">
            <a:extLst>
              <a:ext uri="{FF2B5EF4-FFF2-40B4-BE49-F238E27FC236}">
                <a16:creationId xmlns:a16="http://schemas.microsoft.com/office/drawing/2014/main" id="{9461A69E-14C8-4325-89AF-D4257C1C05B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226270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6D1C374C-DAF7-40EF-B279-4EC7A2AFE6A2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3849262" y="5527896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421FF438-E4E8-4643-BCB3-4A1C12429042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3739214" y="5655557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7" name="Picture Placeholder 10">
            <a:extLst>
              <a:ext uri="{FF2B5EF4-FFF2-40B4-BE49-F238E27FC236}">
                <a16:creationId xmlns:a16="http://schemas.microsoft.com/office/drawing/2014/main" id="{0FB38616-82FB-4DAD-A82E-3777ACB4114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71693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D4FEDD19-A7BA-45BB-93A0-F1E896C9F26D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339926" y="5527896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A12F0175-7AEE-46B1-9590-D4A427680DC7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6229878" y="5655557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8" name="Picture Placeholder 10">
            <a:extLst>
              <a:ext uri="{FF2B5EF4-FFF2-40B4-BE49-F238E27FC236}">
                <a16:creationId xmlns:a16="http://schemas.microsoft.com/office/drawing/2014/main" id="{622ED9F4-EB9B-4588-8501-BFECB846EE7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13681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5026D39F-46AB-4680-9A52-F367344A353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8759806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04E11FE2-6320-4E8C-A5B3-8104AF329ADA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8634432" y="5640875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fld id="{C3DBDC5F-EE69-8B40-8F67-FB7D6A76F2EE}" type="datetime1">
              <a:rPr lang="fr-FR" smtClean="0"/>
              <a:t>04/03/2024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/>
              <a:t>DIRECTA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fld id="{B5CEABB6-07DC-46E8-9B57-56EC44A396E5}" type="slidenum">
              <a:rPr lang="en-US" smtClean="0"/>
              <a:t>‹N°›</a:t>
            </a:fld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0DFD584-E5CF-41EF-B51E-679CE22DD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73953"/>
            <a:ext cx="2057400" cy="164782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E5C02DDF-25A6-42C7-9525-F279CE2095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9000" y="5180889"/>
            <a:ext cx="1143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955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3D7850-C2A6-43CE-BBE4-8E81A0A59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1238250" cy="132805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BAD3E03-2E3B-440C-9105-6F9D33006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790950" cy="8921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19EE98D-9541-4F21-8952-3026DEF75EC4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1075447" y="2118642"/>
            <a:ext cx="1856232" cy="1664208"/>
          </a:xfrm>
        </p:spPr>
        <p:txBody>
          <a:bodyPr anchor="t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3788813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43D2F47-FAF2-42C2-967D-251DD4B940D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38200" y="4464810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5120722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24" name="Content Placeholder 10">
            <a:extLst>
              <a:ext uri="{FF2B5EF4-FFF2-40B4-BE49-F238E27FC236}">
                <a16:creationId xmlns:a16="http://schemas.microsoft.com/office/drawing/2014/main" id="{AB843230-A4E3-4E21-AA93-998E28EB9018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811391" y="2118642"/>
            <a:ext cx="1856232" cy="1664208"/>
          </a:xfrm>
        </p:spPr>
        <p:txBody>
          <a:bodyPr anchor="t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562665" y="3788813"/>
            <a:ext cx="2342205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3322C250-87FC-4F14-A42C-FFDA120D0D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62665" y="4464810"/>
            <a:ext cx="2342205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562665" y="5120722"/>
            <a:ext cx="2342205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25" name="Content Placeholder 10">
            <a:extLst>
              <a:ext uri="{FF2B5EF4-FFF2-40B4-BE49-F238E27FC236}">
                <a16:creationId xmlns:a16="http://schemas.microsoft.com/office/drawing/2014/main" id="{3AE0369E-A275-4E5A-AE0F-B1F9A54DEDFC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6524377" y="2118642"/>
            <a:ext cx="1856232" cy="1664208"/>
          </a:xfrm>
        </p:spPr>
        <p:txBody>
          <a:bodyPr anchor="t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98609" y="3788813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3C675D6-83FA-4036-B516-098EDCAF2506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298609" y="4464810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98609" y="5120722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26" name="Content Placeholder 10">
            <a:extLst>
              <a:ext uri="{FF2B5EF4-FFF2-40B4-BE49-F238E27FC236}">
                <a16:creationId xmlns:a16="http://schemas.microsoft.com/office/drawing/2014/main" id="{CCA3A81E-171B-4946-B8BA-B2F406CF093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9260321" y="2118642"/>
            <a:ext cx="1856232" cy="1664208"/>
          </a:xfrm>
        </p:spPr>
        <p:txBody>
          <a:bodyPr anchor="t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4A1E92D-A5BF-4268-BFF3-1418A1F0358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9023074" y="3788457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B6439AAC-8A96-4015-8A87-ED8DF7027B60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9023074" y="4464454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492F9083-A886-4EEB-94D6-1FAE6DC33000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9023074" y="5120366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fld id="{0D0F98FF-0DF5-F849-9BF5-143CF27A8FB4}" type="datetime1">
              <a:rPr lang="fr-FR" smtClean="0"/>
              <a:t>04/03/2024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/>
              <a:t>DIRECTA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696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6875" y="1671639"/>
            <a:ext cx="5111750" cy="1204912"/>
          </a:xfrm>
        </p:spPr>
        <p:txBody>
          <a:bodyPr anchor="b"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6875" y="3682546"/>
            <a:ext cx="5111750" cy="1525588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7F08D6-2CA7-4A5A-BE34-07113DCA535D}"/>
              </a:ext>
            </a:extLst>
          </p:cNvPr>
          <p:cNvCxnSpPr>
            <a:cxnSpLocks/>
          </p:cNvCxnSpPr>
          <p:nvPr/>
        </p:nvCxnSpPr>
        <p:spPr>
          <a:xfrm flipH="1" flipV="1">
            <a:off x="0" y="876300"/>
            <a:ext cx="4762500" cy="16287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68C87F-B9C3-4DFF-8454-F3F52CE4346B}"/>
              </a:ext>
            </a:extLst>
          </p:cNvPr>
          <p:cNvCxnSpPr>
            <a:cxnSpLocks/>
          </p:cNvCxnSpPr>
          <p:nvPr/>
        </p:nvCxnSpPr>
        <p:spPr>
          <a:xfrm flipH="1" flipV="1">
            <a:off x="2638425" y="0"/>
            <a:ext cx="2124076" cy="51863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ate Placeholder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66A0057B-D569-724B-A12C-50FC13FCE63D}" type="datetime1">
              <a:rPr lang="fr-FR" smtClean="0"/>
              <a:t>04/03/2024</a:t>
            </a:fld>
            <a:endParaRPr lang="en-US" dirty="0"/>
          </a:p>
        </p:txBody>
      </p:sp>
      <p:sp>
        <p:nvSpPr>
          <p:cNvPr id="22" name="Footer Placeholder 7">
            <a:extLst>
              <a:ext uri="{FF2B5EF4-FFF2-40B4-BE49-F238E27FC236}">
                <a16:creationId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DIRECTA</a:t>
            </a:r>
            <a:endParaRPr lang="en-US" dirty="0"/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31676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514C6BF-376E-43E8-881D-2E76742699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28341" b="23071"/>
          <a:stretch/>
        </p:blipFill>
        <p:spPr>
          <a:xfrm>
            <a:off x="5488815" y="0"/>
            <a:ext cx="670318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0A9B92-C2D0-466A-A680-A35832C45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3499" y="1020445"/>
            <a:ext cx="3171825" cy="1325563"/>
          </a:xfrm>
        </p:spPr>
        <p:txBody>
          <a:bodyPr anchor="b">
            <a:normAutofit/>
          </a:bodyPr>
          <a:lstStyle>
            <a:lvl1pPr>
              <a:defRPr sz="28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41CE6-5A88-4C5C-B2A4-6A5D2153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499" y="2924175"/>
            <a:ext cx="3171825" cy="2519363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2pPr>
            <a:lvl3pPr marL="91440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3pPr>
            <a:lvl4pPr marL="137160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4pPr>
            <a:lvl5pPr marL="182880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F5093-3C53-4152-B8FE-0522E07952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3500" y="6356350"/>
            <a:ext cx="985157" cy="365125"/>
          </a:xfrm>
        </p:spPr>
        <p:txBody>
          <a:bodyPr/>
          <a:lstStyle>
            <a:lvl1pPr>
              <a:defRPr sz="900"/>
            </a:lvl1pPr>
          </a:lstStyle>
          <a:p>
            <a:fld id="{F1E42C4F-269D-094A-9FD8-EB9E082C51D5}" type="datetime1">
              <a:rPr lang="fr-FR" smtClean="0"/>
              <a:t>04/03/2024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7F11D-8AF8-44D6-A48B-D8C7779B8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9886" y="6356349"/>
            <a:ext cx="24828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DIRECTA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C0879-6B0F-4AF6-A997-EC61DA896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36305" y="6356350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2703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67200" y="1615736"/>
            <a:ext cx="4179570" cy="1524735"/>
          </a:xfrm>
        </p:spPr>
        <p:txBody>
          <a:bodyPr anchor="b">
            <a:noAutofit/>
          </a:bodyPr>
          <a:lstStyle>
            <a:lvl1pPr algn="l">
              <a:defRPr sz="32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0" y="3238103"/>
            <a:ext cx="4179570" cy="2004161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D3361C9-310A-4255-A94E-B77588962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3176938" cy="6858000"/>
          </a:xfrm>
          <a:prstGeom prst="rect">
            <a:avLst/>
          </a:prstGeom>
        </p:spPr>
      </p:pic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BF358517-D7B7-40D0-A9D0-B650C8089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67200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fld id="{DA7EFDFC-FA2D-104B-9894-62EFA126FA0A}" type="datetime1">
              <a:rPr lang="fr-FR" smtClean="0"/>
              <a:t>04/03/2024</a:t>
            </a:fld>
            <a:endParaRPr lang="en-US" dirty="0"/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6026D44C-0B39-4DE1-A0FC-5615DDAA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721" y="6356350"/>
            <a:ext cx="2661557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DIRECTA</a:t>
            </a:r>
            <a:endParaRPr lang="en-US" dirty="0"/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0F8222B4-B618-42C4-8BDB-D2E4DF2F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9428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551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C3975522-461E-4D79-B5B9-BF9471B54688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838200" y="2111381"/>
            <a:ext cx="10515600" cy="3744913"/>
          </a:xfrm>
        </p:spPr>
        <p:txBody>
          <a:bodyPr/>
          <a:lstStyle/>
          <a:p>
            <a:r>
              <a:rPr lang="fr-FR"/>
              <a:t>Cliquez sur l'icône pour ajouter un tableau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fld id="{3770BD38-A7AD-8E48-8B4A-D26133C8440D}" type="datetime1">
              <a:rPr lang="fr-FR" smtClean="0"/>
              <a:t>04/03/2024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/>
              <a:t>DIRECTA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3573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10">
            <a:extLst>
              <a:ext uri="{FF2B5EF4-FFF2-40B4-BE49-F238E27FC236}">
                <a16:creationId xmlns:a16="http://schemas.microsoft.com/office/drawing/2014/main" id="{9D2AF524-D4B4-4A3A-9CE4-EDAFE1D5A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13884" y="0"/>
            <a:ext cx="10078116" cy="6858000"/>
          </a:xfrm>
          <a:custGeom>
            <a:avLst/>
            <a:gdLst>
              <a:gd name="connsiteX0" fmla="*/ 3793236 w 10078116"/>
              <a:gd name="connsiteY0" fmla="*/ 6858000 h 6858000"/>
              <a:gd name="connsiteX1" fmla="*/ 0 w 10078116"/>
              <a:gd name="connsiteY1" fmla="*/ 0 h 6858000"/>
              <a:gd name="connsiteX2" fmla="*/ 10078116 w 10078116"/>
              <a:gd name="connsiteY2" fmla="*/ 0 h 6858000"/>
              <a:gd name="connsiteX3" fmla="*/ 10078116 w 1007811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78116" h="6858000">
                <a:moveTo>
                  <a:pt x="3793236" y="6858000"/>
                </a:moveTo>
                <a:lnTo>
                  <a:pt x="0" y="0"/>
                </a:lnTo>
                <a:lnTo>
                  <a:pt x="10078116" y="0"/>
                </a:lnTo>
                <a:lnTo>
                  <a:pt x="10078116" y="685800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3987A5-99A6-4B33-BAAF-5315963538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09419"/>
            <a:ext cx="4082142" cy="585788"/>
          </a:xfrm>
        </p:spPr>
        <p:txBody>
          <a:bodyPr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BABF6CA-407C-4BF0-8234-1321A676E7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318" y="1481138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76D8129B-5B68-421C-968C-3663C86EFC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4375" y="2557463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6C741DCA-8EBD-44F5-9D38-E938A628AD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20800" y="3633788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5C43C6B1-A1BD-4A90-8B4B-F361C1BEDD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05000" y="4710114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0C66E1BD-33F0-4B94-BF94-CD4698F85C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1535" y="1594478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2D4661B1-6559-407A-9AEC-A46A0570AE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86028" y="2673328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DCC983F7-6A25-42C0-811C-EA32138C5B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76937" y="3755394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7" name="Text Placeholder 15">
            <a:extLst>
              <a:ext uri="{FF2B5EF4-FFF2-40B4-BE49-F238E27FC236}">
                <a16:creationId xmlns:a16="http://schemas.microsoft.com/office/drawing/2014/main" id="{E83DA0EB-27DD-416A-8DA5-4AFDC8587E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5279" y="4824430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3795F91-C721-4363-956D-756673AE7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3515" y="5023933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AC14461-E27D-413D-B31A-47B74646AF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759917" y="3948451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6AEA4C-7710-4829-BA87-8DD77F159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173453" y="2872686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BD473E-6203-491C-87AC-54AC0AB23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586263" y="1796083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DC36F-5D3E-439D-80B5-32633FC34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fld id="{9D1E2BA8-A02F-E649-ACA5-2465099F5E81}" type="datetime1">
              <a:rPr lang="fr-FR" smtClean="0"/>
              <a:t>04/03/2024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10A8A-CEC9-4787-A745-C28DD965F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75279" y="6356350"/>
            <a:ext cx="1808712" cy="365125"/>
          </a:xfrm>
        </p:spPr>
        <p:txBody>
          <a:bodyPr/>
          <a:lstStyle>
            <a:lvl1pPr>
              <a:defRPr sz="900"/>
            </a:lvl1pPr>
          </a:lstStyle>
          <a:p>
            <a:pPr algn="l"/>
            <a:r>
              <a:rPr lang="en-US"/>
              <a:t>DIRECTA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2BD04-8F01-472A-9456-4702A2218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0874" y="6356350"/>
            <a:ext cx="542925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812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5900" y="2563123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5664" y="3070348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87DD41A9-B6B3-48D9-A3A6-831B39C915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73004" y="2563123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ADD SUBTITLE</a:t>
            </a:r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FB791E68-EDF5-4CC2-8774-A27AEF1D25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73143" y="3070348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AA224F82-7E0C-4EBF-97D3-132481DBCD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85899" y="4319431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ADD SUBTITLE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699D24C6-4AFB-4222-8E0C-4D11CD9C0F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86412" y="4826656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B05E19C-DF33-4515-AC52-F95850810E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72630" y="4319431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ADD SUBTITLE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C0EBC62D-442C-45D3-B66B-C6578FBB337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73143" y="4826656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58AD53CF-0179-2D44-8888-E3DA0C7EFF83}" type="datetime1">
              <a:rPr lang="fr-FR" smtClean="0"/>
              <a:t>04/03/2024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DIRECTA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‹N°›</a:t>
            </a:fld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298DCF7-7DC1-4618-8133-F63847B0A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688388" y="0"/>
            <a:ext cx="3503612" cy="235295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53A6567-233D-4A3B-B52B-DE7E5E35A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720943" y="0"/>
            <a:ext cx="2471057" cy="269903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1487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08760" y="4156405"/>
            <a:ext cx="3139440" cy="1325563"/>
          </a:xfrm>
        </p:spPr>
        <p:txBody>
          <a:bodyPr anchor="b">
            <a:normAutofit/>
          </a:bodyPr>
          <a:lstStyle>
            <a:lvl1pPr algn="l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153063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186006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7D6A00C-D56B-4E8B-B992-7DA51D3C726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263043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DA90DA32-7E6A-4713-BDC9-73910E2A0E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295985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D7E57261-C874-4DFD-AF7D-F9EC50B3BFD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373022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843F77CE-098F-4777-8C30-5CEE7954D1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05965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4CAE269A-B6AB-42A6-9575-6057FA25A2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20106" y="4830024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6866A49-A3A8-4869-961C-EB41F6BC784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19680" y="5159449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/>
          <a:lstStyle>
            <a:lvl1pPr>
              <a:defRPr sz="900"/>
            </a:lvl1pPr>
          </a:lstStyle>
          <a:p>
            <a:fld id="{B8D228DB-1977-C640-9827-BA3921BFC174}" type="datetime1">
              <a:rPr lang="fr-FR" smtClean="0"/>
              <a:t>04/03/2024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DIRECTA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D8D9106-8780-461D-9091-E074B0A3C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-4696" y="-1"/>
            <a:ext cx="4896735" cy="438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50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rodu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2075" y="1671639"/>
            <a:ext cx="5111750" cy="1204912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2075" y="3660774"/>
            <a:ext cx="5111750" cy="1525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9FBD260-5143-4B12-B9F8-33E48D548909}"/>
              </a:ext>
            </a:extLst>
          </p:cNvPr>
          <p:cNvCxnSpPr/>
          <p:nvPr/>
        </p:nvCxnSpPr>
        <p:spPr>
          <a:xfrm>
            <a:off x="9096375" y="1497012"/>
            <a:ext cx="30956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7F08D6-2CA7-4A5A-BE34-07113DCA535D}"/>
              </a:ext>
            </a:extLst>
          </p:cNvPr>
          <p:cNvCxnSpPr/>
          <p:nvPr/>
        </p:nvCxnSpPr>
        <p:spPr>
          <a:xfrm flipH="1">
            <a:off x="6953250" y="-25401"/>
            <a:ext cx="3790950" cy="69024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70146B66-4F07-44BE-8AAB-48EA5170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D4813E45-CCCB-6E45-8B97-E9B7764C4DEF}" type="datetime1">
              <a:rPr lang="fr-FR" smtClean="0"/>
              <a:t>04/03/2024</a:t>
            </a:fld>
            <a:endParaRPr lang="en-US" dirty="0"/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3A927BE5-2F4C-4EBD-9093-C4ED6E302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24463" y="6356350"/>
            <a:ext cx="1743075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DIRECTA</a:t>
            </a:r>
            <a:endParaRPr lang="en-US" dirty="0"/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C4C1336B-CF5E-42FF-80E8-7D33A2D64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27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2571235"/>
            <a:ext cx="4179570" cy="1715531"/>
          </a:xfrm>
        </p:spPr>
        <p:txBody>
          <a:bodyPr anchor="ctr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05D2CCB-CCFC-4A8A-ADA9-C1E4D13B9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28675"/>
            <a:ext cx="587692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68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AEE644D4-F9A4-4237-BD5C-4B97ABA93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581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FF67A8-55FA-435D-A18C-96D63D22B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0169" y="1152771"/>
            <a:ext cx="5431971" cy="846301"/>
          </a:xfrm>
        </p:spPr>
        <p:txBody>
          <a:bodyPr anchor="t"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AC7E4E-FE06-4E90-8107-6B543E5515ED}"/>
              </a:ext>
            </a:extLst>
          </p:cNvPr>
          <p:cNvCxnSpPr/>
          <p:nvPr/>
        </p:nvCxnSpPr>
        <p:spPr>
          <a:xfrm flipV="1">
            <a:off x="2209800" y="0"/>
            <a:ext cx="243840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3864668D-D640-4ABF-BB9A-D60176660F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246951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2E289D5A-B06B-43D4-A3CA-3B06C4D49F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279894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1DCC2995-DE17-436D-82AE-6E107865CB7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356931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C7E70A65-1FB1-4F42-854B-8213ED73F79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389873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45657994-DC61-4DEB-BB2B-65DFCA997A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466910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8397EE2-60CD-47FD-AF8F-83A5324D9D1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99853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1E25EFF1-65C7-4F93-8740-46885C6BEA57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/>
          <a:lstStyle>
            <a:lvl1pPr>
              <a:defRPr sz="900"/>
            </a:lvl1pPr>
          </a:lstStyle>
          <a:p>
            <a:fld id="{66A9198A-29E4-974F-8196-2E2CB34CDDE2}" type="datetime1">
              <a:rPr lang="fr-FR" smtClean="0"/>
              <a:t>04/03/2024</a:t>
            </a:fld>
            <a:endParaRPr lang="en-US" dirty="0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C16D80BF-B599-4FC0-ABD5-98777872FE5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DIRECTA</a:t>
            </a:r>
            <a:endParaRPr lang="en-US" dirty="0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F64421B1-FF90-4939-90BD-8206DE5036D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98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43104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43104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47665" y="2776936"/>
            <a:ext cx="2896671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7665" y="3834606"/>
            <a:ext cx="2896671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3D7850-C2A6-43CE-BBE4-8E81A0A59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1238250" cy="310515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BAD3E03-2E3B-440C-9105-6F9D33006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2238376" cy="2476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066421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066421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fld id="{30AE8986-33D9-F242-A892-C8267B8EA675}" type="datetime1">
              <a:rPr lang="fr-FR" smtClean="0"/>
              <a:t>04/03/2024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/>
              <a:t>DIRECTA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189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4C17E5-24ED-44BC-BA50-02EF90355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3D101-3AF0-4F06-90ED-B83615C36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E9FDE-AF95-49F8-A927-35A23C9E6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8B6EAC-7F5A-C14C-825F-AC5C38C945E0}" type="datetime1">
              <a:rPr lang="fr-FR" smtClean="0"/>
              <a:t>04/03/2024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E900D-8FF9-4E80-860D-89C2D3B4E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DIRECTA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66A0C-1415-46A3-A1FF-BE18C7087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452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70" r:id="rId3"/>
    <p:sldLayoutId id="2147483688" r:id="rId4"/>
    <p:sldLayoutId id="2147483694" r:id="rId5"/>
    <p:sldLayoutId id="2147483697" r:id="rId6"/>
    <p:sldLayoutId id="2147483673" r:id="rId7"/>
    <p:sldLayoutId id="2147483676" r:id="rId8"/>
    <p:sldLayoutId id="2147483672" r:id="rId9"/>
    <p:sldLayoutId id="2147483699" r:id="rId10"/>
    <p:sldLayoutId id="2147483671" r:id="rId11"/>
    <p:sldLayoutId id="2147483700" r:id="rId12"/>
    <p:sldLayoutId id="2147483679" r:id="rId13"/>
    <p:sldLayoutId id="2147483692" r:id="rId14"/>
    <p:sldLayoutId id="2147483681" r:id="rId15"/>
    <p:sldLayoutId id="2147483674" r:id="rId16"/>
    <p:sldLayoutId id="2147483675" r:id="rId17"/>
    <p:sldLayoutId id="2147483696" r:id="rId18"/>
    <p:sldLayoutId id="2147483677" r:id="rId19"/>
    <p:sldLayoutId id="2147483678" r:id="rId20"/>
    <p:sldLayoutId id="2147483680" r:id="rId2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lab.in2p3.fr/gammalearn/directa/project/anr-proposal" TargetMode="External"/><Relationship Id="rId2" Type="http://schemas.openxmlformats.org/officeDocument/2006/relationships/hyperlink" Target="https://purl.org/gammalearn/directa" TargetMode="Externa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image" Target="../media/image30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image" Target="../media/image29.jpeg"/><Relationship Id="rId16" Type="http://schemas.openxmlformats.org/officeDocument/2006/relationships/image" Target="../media/image43.png"/><Relationship Id="rId20" Type="http://schemas.openxmlformats.org/officeDocument/2006/relationships/image" Target="../media/image47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8.emf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arxiv.org/abs/2108.04130" TargetMode="External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arxiv.org/abs/2108.04130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gif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25959" y="4560429"/>
            <a:ext cx="5890012" cy="1856179"/>
          </a:xfrm>
        </p:spPr>
        <p:txBody>
          <a:bodyPr/>
          <a:lstStyle/>
          <a:p>
            <a:r>
              <a:rPr lang="en-US" sz="3200" dirty="0"/>
              <a:t>DIRECTA - </a:t>
            </a:r>
            <a:r>
              <a:rPr lang="fr-FR" sz="3200" dirty="0" err="1"/>
              <a:t>Deep</a:t>
            </a:r>
            <a:r>
              <a:rPr lang="fr-FR" sz="3200" dirty="0"/>
              <a:t> </a:t>
            </a:r>
            <a:r>
              <a:rPr lang="fr-FR" sz="3200" dirty="0" err="1"/>
              <a:t>learnIng</a:t>
            </a:r>
            <a:r>
              <a:rPr lang="fr-FR" sz="3200" dirty="0"/>
              <a:t> </a:t>
            </a:r>
            <a:br>
              <a:rPr lang="fr-FR" sz="3200" dirty="0"/>
            </a:br>
            <a:r>
              <a:rPr lang="fr-FR" sz="3200" dirty="0"/>
              <a:t>in </a:t>
            </a:r>
            <a:r>
              <a:rPr lang="fr-FR" sz="3200" dirty="0" err="1"/>
              <a:t>REal</a:t>
            </a:r>
            <a:r>
              <a:rPr lang="fr-FR" sz="3200" dirty="0"/>
              <a:t> time for CTA</a:t>
            </a:r>
            <a:br>
              <a:rPr lang="fr-FR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01B20D-4C28-4DA3-ABBD-718C22A5E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25959" y="6019948"/>
            <a:ext cx="4941770" cy="396660"/>
          </a:xfrm>
        </p:spPr>
        <p:txBody>
          <a:bodyPr>
            <a:noAutofit/>
          </a:bodyPr>
          <a:lstStyle/>
          <a:p>
            <a:r>
              <a:rPr lang="en-US" sz="2200" dirty="0"/>
              <a:t>Thomas Vuillaume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5A59F69-E9CC-0846-9533-D98F1A22B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936" y="6089544"/>
            <a:ext cx="1497933" cy="57022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6A0C516-6FB5-9A47-9203-B7B0E8B21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1462" y="0"/>
            <a:ext cx="1494692" cy="149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56" y="50605"/>
            <a:ext cx="8421688" cy="1325563"/>
          </a:xfrm>
        </p:spPr>
        <p:txBody>
          <a:bodyPr/>
          <a:lstStyle/>
          <a:p>
            <a:r>
              <a:rPr lang="en-US" dirty="0"/>
              <a:t>GOAL</a:t>
            </a:r>
          </a:p>
        </p:txBody>
      </p:sp>
      <p:sp>
        <p:nvSpPr>
          <p:cNvPr id="81" name="Footer Placeholder 80">
            <a:extLst>
              <a:ext uri="{FF2B5EF4-FFF2-40B4-BE49-F238E27FC236}">
                <a16:creationId xmlns:a16="http://schemas.microsoft.com/office/drawing/2014/main" id="{E94F1D24-E4A1-4B59-B57E-A28453963B8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4038600" y="6472726"/>
            <a:ext cx="4114800" cy="365125"/>
          </a:xfrm>
        </p:spPr>
        <p:txBody>
          <a:bodyPr/>
          <a:lstStyle/>
          <a:p>
            <a:r>
              <a:rPr lang="en-US"/>
              <a:t>DIRECTA</a:t>
            </a:r>
            <a:endParaRPr lang="en-US" dirty="0"/>
          </a:p>
        </p:txBody>
      </p:sp>
      <p:sp>
        <p:nvSpPr>
          <p:cNvPr id="82" name="Slide Number Placeholder 81">
            <a:extLst>
              <a:ext uri="{FF2B5EF4-FFF2-40B4-BE49-F238E27FC236}">
                <a16:creationId xmlns:a16="http://schemas.microsoft.com/office/drawing/2014/main" id="{CE36A058-BEC2-4BC5-A467-F2EB2A36505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472726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D313C8F-F7F4-6242-AB4A-720331D9105E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838200" y="6472726"/>
            <a:ext cx="2743200" cy="365125"/>
          </a:xfrm>
        </p:spPr>
        <p:txBody>
          <a:bodyPr/>
          <a:lstStyle/>
          <a:p>
            <a:fld id="{41A2885D-97EB-1041-BB8A-FEB9137314A9}" type="datetime1">
              <a:rPr lang="fr-FR" smtClean="0"/>
              <a:t>04/03/2024</a:t>
            </a:fld>
            <a:endParaRPr lang="en-US" dirty="0"/>
          </a:p>
        </p:txBody>
      </p:sp>
      <p:sp>
        <p:nvSpPr>
          <p:cNvPr id="33" name="Rectangle à coins arrondis 32">
            <a:extLst>
              <a:ext uri="{FF2B5EF4-FFF2-40B4-BE49-F238E27FC236}">
                <a16:creationId xmlns:a16="http://schemas.microsoft.com/office/drawing/2014/main" id="{E6726658-77ED-B245-9C63-C099D1D30BA0}"/>
              </a:ext>
            </a:extLst>
          </p:cNvPr>
          <p:cNvSpPr/>
          <p:nvPr/>
        </p:nvSpPr>
        <p:spPr>
          <a:xfrm>
            <a:off x="9686129" y="3047828"/>
            <a:ext cx="2234323" cy="159321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🎯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Ready-to-use analysis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in real-time</a:t>
            </a:r>
          </a:p>
        </p:txBody>
      </p:sp>
      <p:sp>
        <p:nvSpPr>
          <p:cNvPr id="7" name="Rectangle à coins arrondis 6">
            <a:extLst>
              <a:ext uri="{FF2B5EF4-FFF2-40B4-BE49-F238E27FC236}">
                <a16:creationId xmlns:a16="http://schemas.microsoft.com/office/drawing/2014/main" id="{3469F8A5-E97B-2C40-94DB-BABEB9C37143}"/>
              </a:ext>
            </a:extLst>
          </p:cNvPr>
          <p:cNvSpPr/>
          <p:nvPr/>
        </p:nvSpPr>
        <p:spPr>
          <a:xfrm>
            <a:off x="328768" y="3047828"/>
            <a:ext cx="2234323" cy="159321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Analysis broken into steps and adaptable to certain conditions</a:t>
            </a:r>
          </a:p>
        </p:txBody>
      </p:sp>
      <p:sp>
        <p:nvSpPr>
          <p:cNvPr id="8" name="Rectangle à coins arrondis 7">
            <a:extLst>
              <a:ext uri="{FF2B5EF4-FFF2-40B4-BE49-F238E27FC236}">
                <a16:creationId xmlns:a16="http://schemas.microsoft.com/office/drawing/2014/main" id="{5C0EB72D-4676-2C46-868E-7C35AB4CCB6C}"/>
              </a:ext>
            </a:extLst>
          </p:cNvPr>
          <p:cNvSpPr/>
          <p:nvPr/>
        </p:nvSpPr>
        <p:spPr>
          <a:xfrm>
            <a:off x="3457413" y="3047828"/>
            <a:ext cx="2188080" cy="159321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Ready-to-use analysis for data in conditions close to simulations</a:t>
            </a:r>
          </a:p>
        </p:txBody>
      </p:sp>
      <p:sp>
        <p:nvSpPr>
          <p:cNvPr id="9" name="Rectangle à coins arrondis 8">
            <a:extLst>
              <a:ext uri="{FF2B5EF4-FFF2-40B4-BE49-F238E27FC236}">
                <a16:creationId xmlns:a16="http://schemas.microsoft.com/office/drawing/2014/main" id="{FFBF8BFB-375A-4C43-87B3-392A974F41CB}"/>
              </a:ext>
            </a:extLst>
          </p:cNvPr>
          <p:cNvSpPr/>
          <p:nvPr/>
        </p:nvSpPr>
        <p:spPr>
          <a:xfrm>
            <a:off x="6539815" y="3047828"/>
            <a:ext cx="2251992" cy="159321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Ready-to-use analysis for any data</a:t>
            </a:r>
          </a:p>
        </p:txBody>
      </p:sp>
      <p:sp>
        <p:nvSpPr>
          <p:cNvPr id="10" name="Espace réservé du texte 11">
            <a:extLst>
              <a:ext uri="{FF2B5EF4-FFF2-40B4-BE49-F238E27FC236}">
                <a16:creationId xmlns:a16="http://schemas.microsoft.com/office/drawing/2014/main" id="{353D4C84-42E8-9B43-BCD3-3C6B747F8B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69274" y="815020"/>
            <a:ext cx="2428009" cy="1126094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fr-FR" sz="1200" dirty="0"/>
              <a:t>AUTOMATISATION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200" dirty="0"/>
              <a:t>Complete pipeline to easily run end-to-end analysis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6FE9C8E3-296D-6946-ACD8-70224CB123C1}"/>
              </a:ext>
            </a:extLst>
          </p:cNvPr>
          <p:cNvCxnSpPr>
            <a:cxnSpLocks/>
          </p:cNvCxnSpPr>
          <p:nvPr/>
        </p:nvCxnSpPr>
        <p:spPr>
          <a:xfrm>
            <a:off x="2563091" y="3844435"/>
            <a:ext cx="7123038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3651F7AA-C0A5-F649-9723-1EB07072E020}"/>
              </a:ext>
            </a:extLst>
          </p:cNvPr>
          <p:cNvCxnSpPr>
            <a:cxnSpLocks/>
            <a:endCxn id="10" idx="2"/>
          </p:cNvCxnSpPr>
          <p:nvPr/>
        </p:nvCxnSpPr>
        <p:spPr>
          <a:xfrm flipV="1">
            <a:off x="2783279" y="1941114"/>
            <a:ext cx="0" cy="19109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B8D24150-58FC-6849-9FC0-402CCA9A6C4A}"/>
              </a:ext>
            </a:extLst>
          </p:cNvPr>
          <p:cNvGrpSpPr/>
          <p:nvPr/>
        </p:nvGrpSpPr>
        <p:grpSpPr>
          <a:xfrm>
            <a:off x="1872290" y="3852050"/>
            <a:ext cx="2236323" cy="2724847"/>
            <a:chOff x="1872290" y="3852050"/>
            <a:chExt cx="2236323" cy="2724847"/>
          </a:xfrm>
        </p:grpSpPr>
        <p:sp>
          <p:nvSpPr>
            <p:cNvPr id="50" name="Text Placeholder 6">
              <a:extLst>
                <a:ext uri="{FF2B5EF4-FFF2-40B4-BE49-F238E27FC236}">
                  <a16:creationId xmlns:a16="http://schemas.microsoft.com/office/drawing/2014/main" id="{6E89A584-0159-424D-A231-AFCD11881EB0}"/>
                </a:ext>
              </a:extLst>
            </p:cNvPr>
            <p:cNvSpPr txBox="1">
              <a:spLocks/>
            </p:cNvSpPr>
            <p:nvPr/>
          </p:nvSpPr>
          <p:spPr>
            <a:xfrm>
              <a:off x="1872290" y="5444501"/>
              <a:ext cx="2236323" cy="1132396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en-US" sz="2000" kern="1200" spc="150" baseline="0" dirty="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200" dirty="0"/>
                <a:t>PERFORMANCES EVALUATION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US" sz="1200" dirty="0"/>
                <a:t>Physics performances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US" sz="1200" dirty="0"/>
                <a:t>Crab analysis</a:t>
              </a:r>
            </a:p>
            <a:p>
              <a:endParaRPr lang="fr-FR" sz="1200" dirty="0"/>
            </a:p>
          </p:txBody>
        </p:sp>
        <p:cxnSp>
          <p:nvCxnSpPr>
            <p:cNvPr id="52" name="Connecteur droit 51">
              <a:extLst>
                <a:ext uri="{FF2B5EF4-FFF2-40B4-BE49-F238E27FC236}">
                  <a16:creationId xmlns:a16="http://schemas.microsoft.com/office/drawing/2014/main" id="{79AFD9C0-A81E-2C48-ABAD-C74654043F38}"/>
                </a:ext>
              </a:extLst>
            </p:cNvPr>
            <p:cNvCxnSpPr>
              <a:cxnSpLocks/>
              <a:stCxn id="50" idx="0"/>
            </p:cNvCxnSpPr>
            <p:nvPr/>
          </p:nvCxnSpPr>
          <p:spPr>
            <a:xfrm flipV="1">
              <a:off x="2990452" y="3852050"/>
              <a:ext cx="0" cy="15924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61466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56" y="50605"/>
            <a:ext cx="8421688" cy="1325563"/>
          </a:xfrm>
        </p:spPr>
        <p:txBody>
          <a:bodyPr/>
          <a:lstStyle/>
          <a:p>
            <a:r>
              <a:rPr lang="en-US" dirty="0"/>
              <a:t>GOAL</a:t>
            </a:r>
          </a:p>
        </p:txBody>
      </p:sp>
      <p:sp>
        <p:nvSpPr>
          <p:cNvPr id="81" name="Footer Placeholder 80">
            <a:extLst>
              <a:ext uri="{FF2B5EF4-FFF2-40B4-BE49-F238E27FC236}">
                <a16:creationId xmlns:a16="http://schemas.microsoft.com/office/drawing/2014/main" id="{E94F1D24-E4A1-4B59-B57E-A28453963B8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4038600" y="6472726"/>
            <a:ext cx="4114800" cy="365125"/>
          </a:xfrm>
        </p:spPr>
        <p:txBody>
          <a:bodyPr/>
          <a:lstStyle/>
          <a:p>
            <a:r>
              <a:rPr lang="en-US"/>
              <a:t>DIRECTA</a:t>
            </a:r>
            <a:endParaRPr lang="en-US" dirty="0"/>
          </a:p>
        </p:txBody>
      </p:sp>
      <p:sp>
        <p:nvSpPr>
          <p:cNvPr id="82" name="Slide Number Placeholder 81">
            <a:extLst>
              <a:ext uri="{FF2B5EF4-FFF2-40B4-BE49-F238E27FC236}">
                <a16:creationId xmlns:a16="http://schemas.microsoft.com/office/drawing/2014/main" id="{CE36A058-BEC2-4BC5-A467-F2EB2A36505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472726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D313C8F-F7F4-6242-AB4A-720331D9105E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838200" y="6472726"/>
            <a:ext cx="2743200" cy="365125"/>
          </a:xfrm>
        </p:spPr>
        <p:txBody>
          <a:bodyPr/>
          <a:lstStyle/>
          <a:p>
            <a:fld id="{41A2885D-97EB-1041-BB8A-FEB9137314A9}" type="datetime1">
              <a:rPr lang="fr-FR" smtClean="0"/>
              <a:t>04/03/2024</a:t>
            </a:fld>
            <a:endParaRPr lang="en-US" dirty="0"/>
          </a:p>
        </p:txBody>
      </p:sp>
      <p:sp>
        <p:nvSpPr>
          <p:cNvPr id="33" name="Rectangle à coins arrondis 32">
            <a:extLst>
              <a:ext uri="{FF2B5EF4-FFF2-40B4-BE49-F238E27FC236}">
                <a16:creationId xmlns:a16="http://schemas.microsoft.com/office/drawing/2014/main" id="{E6726658-77ED-B245-9C63-C099D1D30BA0}"/>
              </a:ext>
            </a:extLst>
          </p:cNvPr>
          <p:cNvSpPr/>
          <p:nvPr/>
        </p:nvSpPr>
        <p:spPr>
          <a:xfrm>
            <a:off x="9686129" y="3047828"/>
            <a:ext cx="2234323" cy="159321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🎯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Ready-to-use analysis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in real-time</a:t>
            </a:r>
          </a:p>
        </p:txBody>
      </p:sp>
      <p:sp>
        <p:nvSpPr>
          <p:cNvPr id="7" name="Rectangle à coins arrondis 6">
            <a:extLst>
              <a:ext uri="{FF2B5EF4-FFF2-40B4-BE49-F238E27FC236}">
                <a16:creationId xmlns:a16="http://schemas.microsoft.com/office/drawing/2014/main" id="{3469F8A5-E97B-2C40-94DB-BABEB9C37143}"/>
              </a:ext>
            </a:extLst>
          </p:cNvPr>
          <p:cNvSpPr/>
          <p:nvPr/>
        </p:nvSpPr>
        <p:spPr>
          <a:xfrm>
            <a:off x="328768" y="3047828"/>
            <a:ext cx="2234323" cy="159321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Analysis broken into steps and adaptable to certain conditions</a:t>
            </a:r>
          </a:p>
        </p:txBody>
      </p:sp>
      <p:sp>
        <p:nvSpPr>
          <p:cNvPr id="8" name="Rectangle à coins arrondis 7">
            <a:extLst>
              <a:ext uri="{FF2B5EF4-FFF2-40B4-BE49-F238E27FC236}">
                <a16:creationId xmlns:a16="http://schemas.microsoft.com/office/drawing/2014/main" id="{5C0EB72D-4676-2C46-868E-7C35AB4CCB6C}"/>
              </a:ext>
            </a:extLst>
          </p:cNvPr>
          <p:cNvSpPr/>
          <p:nvPr/>
        </p:nvSpPr>
        <p:spPr>
          <a:xfrm>
            <a:off x="3457413" y="3047828"/>
            <a:ext cx="2188080" cy="159321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Ready-to-use analysis for data in conditions close to simulations</a:t>
            </a:r>
          </a:p>
        </p:txBody>
      </p:sp>
      <p:sp>
        <p:nvSpPr>
          <p:cNvPr id="9" name="Rectangle à coins arrondis 8">
            <a:extLst>
              <a:ext uri="{FF2B5EF4-FFF2-40B4-BE49-F238E27FC236}">
                <a16:creationId xmlns:a16="http://schemas.microsoft.com/office/drawing/2014/main" id="{FFBF8BFB-375A-4C43-87B3-392A974F41CB}"/>
              </a:ext>
            </a:extLst>
          </p:cNvPr>
          <p:cNvSpPr/>
          <p:nvPr/>
        </p:nvSpPr>
        <p:spPr>
          <a:xfrm>
            <a:off x="6539815" y="3047828"/>
            <a:ext cx="2251992" cy="159321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Ready-to-use analysis for any data</a:t>
            </a:r>
          </a:p>
        </p:txBody>
      </p:sp>
      <p:sp>
        <p:nvSpPr>
          <p:cNvPr id="10" name="Espace réservé du texte 11">
            <a:extLst>
              <a:ext uri="{FF2B5EF4-FFF2-40B4-BE49-F238E27FC236}">
                <a16:creationId xmlns:a16="http://schemas.microsoft.com/office/drawing/2014/main" id="{353D4C84-42E8-9B43-BCD3-3C6B747F8B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69274" y="815020"/>
            <a:ext cx="2428009" cy="1126094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fr-FR" sz="1200" dirty="0"/>
              <a:t>AUTOMATISATION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200" dirty="0"/>
              <a:t>Complete pipeline to easily run end-to-end analysis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6FE9C8E3-296D-6946-ACD8-70224CB123C1}"/>
              </a:ext>
            </a:extLst>
          </p:cNvPr>
          <p:cNvCxnSpPr>
            <a:cxnSpLocks/>
          </p:cNvCxnSpPr>
          <p:nvPr/>
        </p:nvCxnSpPr>
        <p:spPr>
          <a:xfrm>
            <a:off x="2563091" y="3844435"/>
            <a:ext cx="7123038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3651F7AA-C0A5-F649-9723-1EB07072E020}"/>
              </a:ext>
            </a:extLst>
          </p:cNvPr>
          <p:cNvCxnSpPr>
            <a:cxnSpLocks/>
            <a:endCxn id="10" idx="2"/>
          </p:cNvCxnSpPr>
          <p:nvPr/>
        </p:nvCxnSpPr>
        <p:spPr>
          <a:xfrm flipV="1">
            <a:off x="2783279" y="1941114"/>
            <a:ext cx="0" cy="19109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1AA498FC-FDD9-C540-ACF3-D2731EF1C737}"/>
              </a:ext>
            </a:extLst>
          </p:cNvPr>
          <p:cNvGrpSpPr/>
          <p:nvPr/>
        </p:nvGrpSpPr>
        <p:grpSpPr>
          <a:xfrm>
            <a:off x="4280645" y="3852050"/>
            <a:ext cx="3110614" cy="2515539"/>
            <a:chOff x="4280645" y="3852050"/>
            <a:chExt cx="3110614" cy="2515539"/>
          </a:xfrm>
        </p:grpSpPr>
        <p:sp>
          <p:nvSpPr>
            <p:cNvPr id="14" name="Espace réservé du texte 11">
              <a:extLst>
                <a:ext uri="{FF2B5EF4-FFF2-40B4-BE49-F238E27FC236}">
                  <a16:creationId xmlns:a16="http://schemas.microsoft.com/office/drawing/2014/main" id="{5DA443F0-3A67-AF44-9B6C-D042D6848FA6}"/>
                </a:ext>
              </a:extLst>
            </p:cNvPr>
            <p:cNvSpPr txBox="1">
              <a:spLocks/>
            </p:cNvSpPr>
            <p:nvPr/>
          </p:nvSpPr>
          <p:spPr>
            <a:xfrm>
              <a:off x="4280645" y="4918360"/>
              <a:ext cx="3110614" cy="1449229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en-US" sz="2000" kern="1200" spc="150" baseline="0" dirty="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200" dirty="0"/>
                <a:t>AUTOMATISATION</a:t>
              </a: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fr-FR" sz="1200" dirty="0"/>
                <a:t>Deal </a:t>
              </a:r>
              <a:r>
                <a:rPr lang="fr-FR" sz="1200" dirty="0" err="1"/>
                <a:t>with</a:t>
              </a:r>
              <a:r>
                <a:rPr lang="fr-FR" sz="1200" dirty="0"/>
                <a:t> observation </a:t>
              </a:r>
              <a:r>
                <a:rPr lang="fr-FR" sz="1200" dirty="0" err="1"/>
                <a:t>pointing</a:t>
              </a:r>
              <a:r>
                <a:rPr lang="fr-FR" sz="1200" dirty="0"/>
                <a:t> directions and conditions in an </a:t>
              </a:r>
              <a:r>
                <a:rPr lang="fr-FR" sz="1200" dirty="0" err="1"/>
                <a:t>automated</a:t>
              </a:r>
              <a:r>
                <a:rPr lang="fr-FR" sz="1200" dirty="0"/>
                <a:t> </a:t>
              </a:r>
              <a:r>
                <a:rPr lang="fr-FR" sz="1200" dirty="0" err="1"/>
                <a:t>way</a:t>
              </a:r>
              <a:endParaRPr lang="fr-FR" sz="1200" dirty="0"/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fr-FR" sz="1200" dirty="0" err="1"/>
                <a:t>Apply</a:t>
              </a:r>
              <a:r>
                <a:rPr lang="fr-FR" sz="1200" dirty="0"/>
                <a:t> </a:t>
              </a:r>
              <a:r>
                <a:rPr lang="fr-FR" sz="1200" dirty="0" err="1"/>
                <a:t>domain</a:t>
              </a:r>
              <a:r>
                <a:rPr lang="fr-FR" sz="1200" dirty="0"/>
                <a:t> adaptation in production</a:t>
              </a:r>
              <a:endParaRPr lang="en-US" sz="1200" dirty="0"/>
            </a:p>
          </p:txBody>
        </p: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8C175466-EA1E-E34E-B7D7-44AAB700A873}"/>
                </a:ext>
              </a:extLst>
            </p:cNvPr>
            <p:cNvCxnSpPr>
              <a:cxnSpLocks/>
              <a:stCxn id="14" idx="0"/>
            </p:cNvCxnSpPr>
            <p:nvPr/>
          </p:nvCxnSpPr>
          <p:spPr>
            <a:xfrm flipV="1">
              <a:off x="5835952" y="3852050"/>
              <a:ext cx="0" cy="10663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1B23D841-CA9B-9844-A0FA-F15A410E3E29}"/>
              </a:ext>
            </a:extLst>
          </p:cNvPr>
          <p:cNvGrpSpPr/>
          <p:nvPr/>
        </p:nvGrpSpPr>
        <p:grpSpPr>
          <a:xfrm>
            <a:off x="4812623" y="1868666"/>
            <a:ext cx="2643237" cy="1975769"/>
            <a:chOff x="4812623" y="1868666"/>
            <a:chExt cx="2643237" cy="1975769"/>
          </a:xfrm>
        </p:grpSpPr>
        <p:sp>
          <p:nvSpPr>
            <p:cNvPr id="25" name="Text Placeholder 6">
              <a:extLst>
                <a:ext uri="{FF2B5EF4-FFF2-40B4-BE49-F238E27FC236}">
                  <a16:creationId xmlns:a16="http://schemas.microsoft.com/office/drawing/2014/main" id="{5BDD58A4-49B2-4440-8D0B-01044E615970}"/>
                </a:ext>
              </a:extLst>
            </p:cNvPr>
            <p:cNvSpPr txBox="1">
              <a:spLocks/>
            </p:cNvSpPr>
            <p:nvPr/>
          </p:nvSpPr>
          <p:spPr>
            <a:xfrm>
              <a:off x="4812623" y="1868666"/>
              <a:ext cx="2643237" cy="846589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en-US" sz="2000" kern="1200" spc="150" baseline="0" dirty="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200" dirty="0"/>
                <a:t>PERFORMANCES EVALUATION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US" sz="1200" dirty="0"/>
                <a:t>Physics performances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US" sz="1200" dirty="0"/>
                <a:t>Transient sources analysis</a:t>
              </a:r>
            </a:p>
            <a:p>
              <a:endParaRPr lang="fr-FR" sz="1200" dirty="0"/>
            </a:p>
          </p:txBody>
        </p: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988F5584-421A-844C-A5AD-2AD8C1CD87FE}"/>
                </a:ext>
              </a:extLst>
            </p:cNvPr>
            <p:cNvCxnSpPr>
              <a:cxnSpLocks/>
              <a:endCxn id="25" idx="2"/>
            </p:cNvCxnSpPr>
            <p:nvPr/>
          </p:nvCxnSpPr>
          <p:spPr>
            <a:xfrm flipV="1">
              <a:off x="6134242" y="2715255"/>
              <a:ext cx="0" cy="11291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B8D24150-58FC-6849-9FC0-402CCA9A6C4A}"/>
              </a:ext>
            </a:extLst>
          </p:cNvPr>
          <p:cNvGrpSpPr/>
          <p:nvPr/>
        </p:nvGrpSpPr>
        <p:grpSpPr>
          <a:xfrm>
            <a:off x="1872290" y="3852050"/>
            <a:ext cx="2236323" cy="2724847"/>
            <a:chOff x="1872290" y="3852050"/>
            <a:chExt cx="2236323" cy="2724847"/>
          </a:xfrm>
        </p:grpSpPr>
        <p:sp>
          <p:nvSpPr>
            <p:cNvPr id="50" name="Text Placeholder 6">
              <a:extLst>
                <a:ext uri="{FF2B5EF4-FFF2-40B4-BE49-F238E27FC236}">
                  <a16:creationId xmlns:a16="http://schemas.microsoft.com/office/drawing/2014/main" id="{6E89A584-0159-424D-A231-AFCD11881EB0}"/>
                </a:ext>
              </a:extLst>
            </p:cNvPr>
            <p:cNvSpPr txBox="1">
              <a:spLocks/>
            </p:cNvSpPr>
            <p:nvPr/>
          </p:nvSpPr>
          <p:spPr>
            <a:xfrm>
              <a:off x="1872290" y="5444501"/>
              <a:ext cx="2236323" cy="1132396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en-US" sz="2000" kern="1200" spc="150" baseline="0" dirty="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200" dirty="0"/>
                <a:t>PERFORMANCES EVALUATION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US" sz="1200" dirty="0"/>
                <a:t>Physics performances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US" sz="1200" dirty="0"/>
                <a:t>Crab analysis</a:t>
              </a:r>
            </a:p>
            <a:p>
              <a:endParaRPr lang="fr-FR" sz="1200" dirty="0"/>
            </a:p>
          </p:txBody>
        </p:sp>
        <p:cxnSp>
          <p:nvCxnSpPr>
            <p:cNvPr id="52" name="Connecteur droit 51">
              <a:extLst>
                <a:ext uri="{FF2B5EF4-FFF2-40B4-BE49-F238E27FC236}">
                  <a16:creationId xmlns:a16="http://schemas.microsoft.com/office/drawing/2014/main" id="{79AFD9C0-A81E-2C48-ABAD-C74654043F38}"/>
                </a:ext>
              </a:extLst>
            </p:cNvPr>
            <p:cNvCxnSpPr>
              <a:cxnSpLocks/>
              <a:stCxn id="50" idx="0"/>
            </p:cNvCxnSpPr>
            <p:nvPr/>
          </p:nvCxnSpPr>
          <p:spPr>
            <a:xfrm flipV="1">
              <a:off x="2990452" y="3852050"/>
              <a:ext cx="0" cy="15924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51939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56" y="50605"/>
            <a:ext cx="8421688" cy="1325563"/>
          </a:xfrm>
        </p:spPr>
        <p:txBody>
          <a:bodyPr/>
          <a:lstStyle/>
          <a:p>
            <a:r>
              <a:rPr lang="en-US" dirty="0"/>
              <a:t>GOAL</a:t>
            </a:r>
          </a:p>
        </p:txBody>
      </p:sp>
      <p:sp>
        <p:nvSpPr>
          <p:cNvPr id="81" name="Footer Placeholder 80">
            <a:extLst>
              <a:ext uri="{FF2B5EF4-FFF2-40B4-BE49-F238E27FC236}">
                <a16:creationId xmlns:a16="http://schemas.microsoft.com/office/drawing/2014/main" id="{E94F1D24-E4A1-4B59-B57E-A28453963B8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4038600" y="6472726"/>
            <a:ext cx="4114800" cy="365125"/>
          </a:xfrm>
        </p:spPr>
        <p:txBody>
          <a:bodyPr/>
          <a:lstStyle/>
          <a:p>
            <a:r>
              <a:rPr lang="en-US"/>
              <a:t>DIRECTA</a:t>
            </a:r>
            <a:endParaRPr lang="en-US" dirty="0"/>
          </a:p>
        </p:txBody>
      </p:sp>
      <p:sp>
        <p:nvSpPr>
          <p:cNvPr id="82" name="Slide Number Placeholder 81">
            <a:extLst>
              <a:ext uri="{FF2B5EF4-FFF2-40B4-BE49-F238E27FC236}">
                <a16:creationId xmlns:a16="http://schemas.microsoft.com/office/drawing/2014/main" id="{CE36A058-BEC2-4BC5-A467-F2EB2A36505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472726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D313C8F-F7F4-6242-AB4A-720331D9105E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838200" y="6472726"/>
            <a:ext cx="2743200" cy="365125"/>
          </a:xfrm>
        </p:spPr>
        <p:txBody>
          <a:bodyPr/>
          <a:lstStyle/>
          <a:p>
            <a:fld id="{41A2885D-97EB-1041-BB8A-FEB9137314A9}" type="datetime1">
              <a:rPr lang="fr-FR" smtClean="0"/>
              <a:t>04/03/2024</a:t>
            </a:fld>
            <a:endParaRPr lang="en-US" dirty="0"/>
          </a:p>
        </p:txBody>
      </p:sp>
      <p:sp>
        <p:nvSpPr>
          <p:cNvPr id="33" name="Rectangle à coins arrondis 32">
            <a:extLst>
              <a:ext uri="{FF2B5EF4-FFF2-40B4-BE49-F238E27FC236}">
                <a16:creationId xmlns:a16="http://schemas.microsoft.com/office/drawing/2014/main" id="{E6726658-77ED-B245-9C63-C099D1D30BA0}"/>
              </a:ext>
            </a:extLst>
          </p:cNvPr>
          <p:cNvSpPr/>
          <p:nvPr/>
        </p:nvSpPr>
        <p:spPr>
          <a:xfrm>
            <a:off x="9686129" y="3047828"/>
            <a:ext cx="2234323" cy="159321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🎯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Ready-to-use analysis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in real-time</a:t>
            </a:r>
          </a:p>
        </p:txBody>
      </p:sp>
      <p:sp>
        <p:nvSpPr>
          <p:cNvPr id="7" name="Rectangle à coins arrondis 6">
            <a:extLst>
              <a:ext uri="{FF2B5EF4-FFF2-40B4-BE49-F238E27FC236}">
                <a16:creationId xmlns:a16="http://schemas.microsoft.com/office/drawing/2014/main" id="{3469F8A5-E97B-2C40-94DB-BABEB9C37143}"/>
              </a:ext>
            </a:extLst>
          </p:cNvPr>
          <p:cNvSpPr/>
          <p:nvPr/>
        </p:nvSpPr>
        <p:spPr>
          <a:xfrm>
            <a:off x="328768" y="3047828"/>
            <a:ext cx="2234323" cy="159321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Analysis broken into steps and adaptable to certain conditions</a:t>
            </a:r>
          </a:p>
        </p:txBody>
      </p:sp>
      <p:sp>
        <p:nvSpPr>
          <p:cNvPr id="8" name="Rectangle à coins arrondis 7">
            <a:extLst>
              <a:ext uri="{FF2B5EF4-FFF2-40B4-BE49-F238E27FC236}">
                <a16:creationId xmlns:a16="http://schemas.microsoft.com/office/drawing/2014/main" id="{5C0EB72D-4676-2C46-868E-7C35AB4CCB6C}"/>
              </a:ext>
            </a:extLst>
          </p:cNvPr>
          <p:cNvSpPr/>
          <p:nvPr/>
        </p:nvSpPr>
        <p:spPr>
          <a:xfrm>
            <a:off x="3457413" y="3047828"/>
            <a:ext cx="2188080" cy="159321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Ready-to-use analysis for data in conditions close to simulations</a:t>
            </a:r>
          </a:p>
        </p:txBody>
      </p:sp>
      <p:sp>
        <p:nvSpPr>
          <p:cNvPr id="9" name="Rectangle à coins arrondis 8">
            <a:extLst>
              <a:ext uri="{FF2B5EF4-FFF2-40B4-BE49-F238E27FC236}">
                <a16:creationId xmlns:a16="http://schemas.microsoft.com/office/drawing/2014/main" id="{FFBF8BFB-375A-4C43-87B3-392A974F41CB}"/>
              </a:ext>
            </a:extLst>
          </p:cNvPr>
          <p:cNvSpPr/>
          <p:nvPr/>
        </p:nvSpPr>
        <p:spPr>
          <a:xfrm>
            <a:off x="6539815" y="3047828"/>
            <a:ext cx="2251992" cy="159321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Ready-to-use analysis for any data</a:t>
            </a:r>
          </a:p>
        </p:txBody>
      </p:sp>
      <p:sp>
        <p:nvSpPr>
          <p:cNvPr id="10" name="Espace réservé du texte 11">
            <a:extLst>
              <a:ext uri="{FF2B5EF4-FFF2-40B4-BE49-F238E27FC236}">
                <a16:creationId xmlns:a16="http://schemas.microsoft.com/office/drawing/2014/main" id="{353D4C84-42E8-9B43-BCD3-3C6B747F8B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69274" y="815020"/>
            <a:ext cx="2428009" cy="1126094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fr-FR" sz="1200" dirty="0"/>
              <a:t>AUTOMATISATION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200" dirty="0"/>
              <a:t>Complete pipeline to easily run end-to-end analysis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6FE9C8E3-296D-6946-ACD8-70224CB123C1}"/>
              </a:ext>
            </a:extLst>
          </p:cNvPr>
          <p:cNvCxnSpPr>
            <a:cxnSpLocks/>
          </p:cNvCxnSpPr>
          <p:nvPr/>
        </p:nvCxnSpPr>
        <p:spPr>
          <a:xfrm>
            <a:off x="2563091" y="3844435"/>
            <a:ext cx="7123038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3651F7AA-C0A5-F649-9723-1EB07072E020}"/>
              </a:ext>
            </a:extLst>
          </p:cNvPr>
          <p:cNvCxnSpPr>
            <a:cxnSpLocks/>
            <a:endCxn id="10" idx="2"/>
          </p:cNvCxnSpPr>
          <p:nvPr/>
        </p:nvCxnSpPr>
        <p:spPr>
          <a:xfrm flipV="1">
            <a:off x="2783279" y="1941114"/>
            <a:ext cx="0" cy="19109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1AA498FC-FDD9-C540-ACF3-D2731EF1C737}"/>
              </a:ext>
            </a:extLst>
          </p:cNvPr>
          <p:cNvGrpSpPr/>
          <p:nvPr/>
        </p:nvGrpSpPr>
        <p:grpSpPr>
          <a:xfrm>
            <a:off x="4280645" y="3852050"/>
            <a:ext cx="3110614" cy="2515539"/>
            <a:chOff x="4280645" y="3852050"/>
            <a:chExt cx="3110614" cy="2515539"/>
          </a:xfrm>
        </p:grpSpPr>
        <p:sp>
          <p:nvSpPr>
            <p:cNvPr id="14" name="Espace réservé du texte 11">
              <a:extLst>
                <a:ext uri="{FF2B5EF4-FFF2-40B4-BE49-F238E27FC236}">
                  <a16:creationId xmlns:a16="http://schemas.microsoft.com/office/drawing/2014/main" id="{5DA443F0-3A67-AF44-9B6C-D042D6848FA6}"/>
                </a:ext>
              </a:extLst>
            </p:cNvPr>
            <p:cNvSpPr txBox="1">
              <a:spLocks/>
            </p:cNvSpPr>
            <p:nvPr/>
          </p:nvSpPr>
          <p:spPr>
            <a:xfrm>
              <a:off x="4280645" y="4918360"/>
              <a:ext cx="3110614" cy="1449229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en-US" sz="2000" kern="1200" spc="150" baseline="0" dirty="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200" dirty="0"/>
                <a:t>AUTOMATISATION</a:t>
              </a: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fr-FR" sz="1200" dirty="0"/>
                <a:t>Deal </a:t>
              </a:r>
              <a:r>
                <a:rPr lang="fr-FR" sz="1200" dirty="0" err="1"/>
                <a:t>with</a:t>
              </a:r>
              <a:r>
                <a:rPr lang="fr-FR" sz="1200" dirty="0"/>
                <a:t> observation </a:t>
              </a:r>
              <a:r>
                <a:rPr lang="fr-FR" sz="1200" dirty="0" err="1"/>
                <a:t>pointing</a:t>
              </a:r>
              <a:r>
                <a:rPr lang="fr-FR" sz="1200" dirty="0"/>
                <a:t> directions and conditions in an </a:t>
              </a:r>
              <a:r>
                <a:rPr lang="fr-FR" sz="1200" dirty="0" err="1"/>
                <a:t>automated</a:t>
              </a:r>
              <a:r>
                <a:rPr lang="fr-FR" sz="1200" dirty="0"/>
                <a:t> </a:t>
              </a:r>
              <a:r>
                <a:rPr lang="fr-FR" sz="1200" dirty="0" err="1"/>
                <a:t>way</a:t>
              </a:r>
              <a:endParaRPr lang="fr-FR" sz="1200" dirty="0"/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fr-FR" sz="1200" dirty="0" err="1"/>
                <a:t>Apply</a:t>
              </a:r>
              <a:r>
                <a:rPr lang="fr-FR" sz="1200" dirty="0"/>
                <a:t> </a:t>
              </a:r>
              <a:r>
                <a:rPr lang="fr-FR" sz="1200" dirty="0" err="1"/>
                <a:t>domain</a:t>
              </a:r>
              <a:r>
                <a:rPr lang="fr-FR" sz="1200" dirty="0"/>
                <a:t> adaptation in production</a:t>
              </a:r>
              <a:endParaRPr lang="en-US" sz="1200" dirty="0"/>
            </a:p>
          </p:txBody>
        </p: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8C175466-EA1E-E34E-B7D7-44AAB700A873}"/>
                </a:ext>
              </a:extLst>
            </p:cNvPr>
            <p:cNvCxnSpPr>
              <a:cxnSpLocks/>
              <a:stCxn id="14" idx="0"/>
            </p:cNvCxnSpPr>
            <p:nvPr/>
          </p:nvCxnSpPr>
          <p:spPr>
            <a:xfrm flipV="1">
              <a:off x="5835952" y="3852050"/>
              <a:ext cx="0" cy="10663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1B23D841-CA9B-9844-A0FA-F15A410E3E29}"/>
              </a:ext>
            </a:extLst>
          </p:cNvPr>
          <p:cNvGrpSpPr/>
          <p:nvPr/>
        </p:nvGrpSpPr>
        <p:grpSpPr>
          <a:xfrm>
            <a:off x="4812623" y="1868666"/>
            <a:ext cx="2643237" cy="1975769"/>
            <a:chOff x="4812623" y="1868666"/>
            <a:chExt cx="2643237" cy="1975769"/>
          </a:xfrm>
        </p:grpSpPr>
        <p:sp>
          <p:nvSpPr>
            <p:cNvPr id="25" name="Text Placeholder 6">
              <a:extLst>
                <a:ext uri="{FF2B5EF4-FFF2-40B4-BE49-F238E27FC236}">
                  <a16:creationId xmlns:a16="http://schemas.microsoft.com/office/drawing/2014/main" id="{5BDD58A4-49B2-4440-8D0B-01044E615970}"/>
                </a:ext>
              </a:extLst>
            </p:cNvPr>
            <p:cNvSpPr txBox="1">
              <a:spLocks/>
            </p:cNvSpPr>
            <p:nvPr/>
          </p:nvSpPr>
          <p:spPr>
            <a:xfrm>
              <a:off x="4812623" y="1868666"/>
              <a:ext cx="2643237" cy="846589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en-US" sz="2000" kern="1200" spc="150" baseline="0" dirty="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200" dirty="0"/>
                <a:t>PERFORMANCES EVALUATION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US" sz="1200" dirty="0"/>
                <a:t>Physics performances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US" sz="1200" dirty="0"/>
                <a:t>Transient sources analysis</a:t>
              </a:r>
            </a:p>
            <a:p>
              <a:endParaRPr lang="fr-FR" sz="1200" dirty="0"/>
            </a:p>
          </p:txBody>
        </p: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988F5584-421A-844C-A5AD-2AD8C1CD87FE}"/>
                </a:ext>
              </a:extLst>
            </p:cNvPr>
            <p:cNvCxnSpPr>
              <a:cxnSpLocks/>
              <a:endCxn id="25" idx="2"/>
            </p:cNvCxnSpPr>
            <p:nvPr/>
          </p:nvCxnSpPr>
          <p:spPr>
            <a:xfrm flipV="1">
              <a:off x="6134242" y="2715255"/>
              <a:ext cx="0" cy="11291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0B7B99F7-DA89-234F-97A8-BC544CF26959}"/>
              </a:ext>
            </a:extLst>
          </p:cNvPr>
          <p:cNvGrpSpPr/>
          <p:nvPr/>
        </p:nvGrpSpPr>
        <p:grpSpPr>
          <a:xfrm>
            <a:off x="8068097" y="1097278"/>
            <a:ext cx="2020318" cy="2747157"/>
            <a:chOff x="8068097" y="1097278"/>
            <a:chExt cx="2020318" cy="2747157"/>
          </a:xfrm>
        </p:grpSpPr>
        <p:sp>
          <p:nvSpPr>
            <p:cNvPr id="29" name="Text Placeholder 4">
              <a:extLst>
                <a:ext uri="{FF2B5EF4-FFF2-40B4-BE49-F238E27FC236}">
                  <a16:creationId xmlns:a16="http://schemas.microsoft.com/office/drawing/2014/main" id="{DFBE381E-8BCC-624D-B4DD-1BC0693EEB92}"/>
                </a:ext>
              </a:extLst>
            </p:cNvPr>
            <p:cNvSpPr txBox="1">
              <a:spLocks/>
            </p:cNvSpPr>
            <p:nvPr/>
          </p:nvSpPr>
          <p:spPr>
            <a:xfrm>
              <a:off x="8068097" y="1097278"/>
              <a:ext cx="2020318" cy="1031839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en-US" sz="2000" kern="1200" spc="150" baseline="0" dirty="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200" dirty="0"/>
                <a:t>INTEGRATION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/>
                <a:t>Integration into ACADA/LST-1 real-time pipeline</a:t>
              </a:r>
            </a:p>
            <a:p>
              <a:endParaRPr lang="fr-FR" sz="1200" dirty="0"/>
            </a:p>
          </p:txBody>
        </p: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EBD4675F-F1F4-8E48-9159-68B5F12860F5}"/>
                </a:ext>
              </a:extLst>
            </p:cNvPr>
            <p:cNvCxnSpPr>
              <a:cxnSpLocks/>
              <a:endCxn id="29" idx="2"/>
            </p:cNvCxnSpPr>
            <p:nvPr/>
          </p:nvCxnSpPr>
          <p:spPr>
            <a:xfrm flipV="1">
              <a:off x="9078256" y="2129117"/>
              <a:ext cx="0" cy="171531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499FFB8A-2CD0-524D-A91A-9A4159AD3126}"/>
              </a:ext>
            </a:extLst>
          </p:cNvPr>
          <p:cNvGrpSpPr/>
          <p:nvPr/>
        </p:nvGrpSpPr>
        <p:grpSpPr>
          <a:xfrm>
            <a:off x="7918472" y="3852050"/>
            <a:ext cx="2821574" cy="2806589"/>
            <a:chOff x="7918472" y="3852050"/>
            <a:chExt cx="2821574" cy="2806589"/>
          </a:xfrm>
        </p:grpSpPr>
        <p:sp>
          <p:nvSpPr>
            <p:cNvPr id="38" name="Text Placeholder 6">
              <a:extLst>
                <a:ext uri="{FF2B5EF4-FFF2-40B4-BE49-F238E27FC236}">
                  <a16:creationId xmlns:a16="http://schemas.microsoft.com/office/drawing/2014/main" id="{F527310B-873A-AD45-8B31-81D62889D2B5}"/>
                </a:ext>
              </a:extLst>
            </p:cNvPr>
            <p:cNvSpPr txBox="1">
              <a:spLocks/>
            </p:cNvSpPr>
            <p:nvPr/>
          </p:nvSpPr>
          <p:spPr>
            <a:xfrm>
              <a:off x="7918472" y="5356323"/>
              <a:ext cx="2821574" cy="1302316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en-US" sz="2000" kern="1200" spc="150" baseline="0" dirty="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200" dirty="0"/>
                <a:t>PERFORMANCES EVALUATION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US" sz="1200" dirty="0"/>
                <a:t>Speed performances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US" sz="1200" dirty="0"/>
                <a:t>Physics performances in RTA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US" sz="1200" dirty="0"/>
                <a:t>Transient sources analysis</a:t>
              </a:r>
            </a:p>
            <a:p>
              <a:endParaRPr lang="fr-FR" sz="1200" dirty="0"/>
            </a:p>
          </p:txBody>
        </p: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E8B25366-E364-3348-A8A1-3821D687B407}"/>
                </a:ext>
              </a:extLst>
            </p:cNvPr>
            <p:cNvCxnSpPr>
              <a:cxnSpLocks/>
              <a:stCxn id="38" idx="0"/>
            </p:cNvCxnSpPr>
            <p:nvPr/>
          </p:nvCxnSpPr>
          <p:spPr>
            <a:xfrm flipV="1">
              <a:off x="9329259" y="3852050"/>
              <a:ext cx="0" cy="150427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B8D24150-58FC-6849-9FC0-402CCA9A6C4A}"/>
              </a:ext>
            </a:extLst>
          </p:cNvPr>
          <p:cNvGrpSpPr/>
          <p:nvPr/>
        </p:nvGrpSpPr>
        <p:grpSpPr>
          <a:xfrm>
            <a:off x="1872290" y="3852050"/>
            <a:ext cx="2236323" cy="2724847"/>
            <a:chOff x="1872290" y="3852050"/>
            <a:chExt cx="2236323" cy="2724847"/>
          </a:xfrm>
        </p:grpSpPr>
        <p:sp>
          <p:nvSpPr>
            <p:cNvPr id="50" name="Text Placeholder 6">
              <a:extLst>
                <a:ext uri="{FF2B5EF4-FFF2-40B4-BE49-F238E27FC236}">
                  <a16:creationId xmlns:a16="http://schemas.microsoft.com/office/drawing/2014/main" id="{6E89A584-0159-424D-A231-AFCD11881EB0}"/>
                </a:ext>
              </a:extLst>
            </p:cNvPr>
            <p:cNvSpPr txBox="1">
              <a:spLocks/>
            </p:cNvSpPr>
            <p:nvPr/>
          </p:nvSpPr>
          <p:spPr>
            <a:xfrm>
              <a:off x="1872290" y="5444501"/>
              <a:ext cx="2236323" cy="1132396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en-US" sz="2000" kern="1200" spc="150" baseline="0" dirty="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200" dirty="0"/>
                <a:t>PERFORMANCES EVALUATION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US" sz="1200" dirty="0"/>
                <a:t>Physics performances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US" sz="1200" dirty="0"/>
                <a:t>Crab analysis</a:t>
              </a:r>
            </a:p>
            <a:p>
              <a:endParaRPr lang="fr-FR" sz="1200" dirty="0"/>
            </a:p>
          </p:txBody>
        </p:sp>
        <p:cxnSp>
          <p:nvCxnSpPr>
            <p:cNvPr id="52" name="Connecteur droit 51">
              <a:extLst>
                <a:ext uri="{FF2B5EF4-FFF2-40B4-BE49-F238E27FC236}">
                  <a16:creationId xmlns:a16="http://schemas.microsoft.com/office/drawing/2014/main" id="{79AFD9C0-A81E-2C48-ABAD-C74654043F38}"/>
                </a:ext>
              </a:extLst>
            </p:cNvPr>
            <p:cNvCxnSpPr>
              <a:cxnSpLocks/>
              <a:stCxn id="50" idx="0"/>
            </p:cNvCxnSpPr>
            <p:nvPr/>
          </p:nvCxnSpPr>
          <p:spPr>
            <a:xfrm flipV="1">
              <a:off x="2990452" y="3852050"/>
              <a:ext cx="0" cy="15924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52489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8D570C-FB1B-5B42-997E-C90703BCF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2572" y="150562"/>
            <a:ext cx="3525079" cy="556937"/>
          </a:xfrm>
        </p:spPr>
        <p:txBody>
          <a:bodyPr/>
          <a:lstStyle/>
          <a:p>
            <a:pPr algn="l"/>
            <a:r>
              <a:rPr lang="en-US" dirty="0"/>
              <a:t>TASKS OVERVIEW 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A749E5-0D75-6F4B-A17D-200311368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5DE48-D7DE-7D44-915C-BDA825828E35}" type="datetime1">
              <a:rPr lang="fr-FR" smtClean="0"/>
              <a:t>04/03/2024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8F3ABFA-3F6E-CD4A-865C-DFB58355C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DIRECTA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60ACFC-10E5-4B4D-A217-F615E7AE8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13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4E0234-E972-CE44-8B77-31CA6277DFE1}"/>
              </a:ext>
            </a:extLst>
          </p:cNvPr>
          <p:cNvSpPr/>
          <p:nvPr/>
        </p:nvSpPr>
        <p:spPr>
          <a:xfrm>
            <a:off x="4466342" y="-1899028"/>
            <a:ext cx="50386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/>
              <a:t>T</a:t>
            </a:r>
            <a:r>
              <a:rPr lang="fr-FR" dirty="0"/>
              <a:t>. Vuillaume, A. Benoit, M. </a:t>
            </a:r>
            <a:r>
              <a:rPr lang="fr-FR" dirty="0" err="1"/>
              <a:t>Dell’aiera</a:t>
            </a:r>
            <a:r>
              <a:rPr lang="fr-FR" dirty="0"/>
              <a:t> and J. </a:t>
            </a:r>
            <a:r>
              <a:rPr lang="fr-FR" dirty="0" err="1"/>
              <a:t>Talpaert</a:t>
            </a:r>
            <a:r>
              <a:rPr lang="fr-FR" dirty="0"/>
              <a:t> </a:t>
            </a:r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17BABCA6-EA37-5F44-BB69-B17757420F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5350943"/>
              </p:ext>
            </p:extLst>
          </p:nvPr>
        </p:nvGraphicFramePr>
        <p:xfrm>
          <a:off x="672548" y="829808"/>
          <a:ext cx="11118173" cy="59486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798173">
                  <a:extLst>
                    <a:ext uri="{9D8B030D-6E8A-4147-A177-3AD203B41FA5}">
                      <a16:colId xmlns:a16="http://schemas.microsoft.com/office/drawing/2014/main" val="3741858139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118954407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1656928707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573566274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509833515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1172042602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477375894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1409590859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1263881005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13867143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40667857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VP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JT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pd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39224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b="1" dirty="0" err="1"/>
                        <a:t>Task</a:t>
                      </a:r>
                      <a:r>
                        <a:rPr lang="fr-FR" sz="1600" b="1" dirty="0"/>
                        <a:t> 1: </a:t>
                      </a:r>
                      <a:r>
                        <a:rPr lang="fr-FR" sz="1600" b="1" dirty="0" err="1"/>
                        <a:t>Dealing</a:t>
                      </a:r>
                      <a:r>
                        <a:rPr lang="fr-FR" sz="1600" b="1" dirty="0"/>
                        <a:t> </a:t>
                      </a:r>
                      <a:r>
                        <a:rPr lang="fr-FR" sz="1600" b="1" dirty="0" err="1"/>
                        <a:t>with</a:t>
                      </a:r>
                      <a:r>
                        <a:rPr lang="fr-FR" sz="1600" b="1" dirty="0"/>
                        <a:t> the </a:t>
                      </a:r>
                      <a:r>
                        <a:rPr lang="fr-FR" sz="1600" b="1" dirty="0" err="1"/>
                        <a:t>telescope</a:t>
                      </a:r>
                      <a:r>
                        <a:rPr lang="fr-FR" sz="1600" b="1" dirty="0"/>
                        <a:t> </a:t>
                      </a:r>
                      <a:r>
                        <a:rPr lang="fr-FR" sz="1600" b="1" dirty="0" err="1"/>
                        <a:t>pointing</a:t>
                      </a:r>
                      <a:endParaRPr lang="fr-FR" sz="1600" b="1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 err="1"/>
                        <a:t>Define</a:t>
                      </a:r>
                      <a:r>
                        <a:rPr lang="fr-FR" sz="1600" dirty="0"/>
                        <a:t> </a:t>
                      </a:r>
                      <a:r>
                        <a:rPr lang="fr-FR" sz="1600" dirty="0" err="1"/>
                        <a:t>strategies</a:t>
                      </a:r>
                      <a:r>
                        <a:rPr lang="fr-FR" sz="1600" dirty="0"/>
                        <a:t> to </a:t>
                      </a:r>
                      <a:r>
                        <a:rPr lang="fr-FR" sz="1600" dirty="0" err="1"/>
                        <a:t>handle</a:t>
                      </a:r>
                      <a:r>
                        <a:rPr lang="fr-FR" sz="1600" dirty="0"/>
                        <a:t> multiple </a:t>
                      </a:r>
                      <a:r>
                        <a:rPr lang="fr-FR" sz="1600" dirty="0" err="1"/>
                        <a:t>telescope</a:t>
                      </a:r>
                      <a:r>
                        <a:rPr lang="fr-FR" sz="1600" dirty="0"/>
                        <a:t> </a:t>
                      </a:r>
                      <a:r>
                        <a:rPr lang="fr-FR" sz="1600" dirty="0" err="1"/>
                        <a:t>pointings</a:t>
                      </a:r>
                      <a:endParaRPr lang="fr-FR" sz="16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/>
                        <a:t>Explore </a:t>
                      </a:r>
                      <a:r>
                        <a:rPr lang="fr-FR" sz="1600" dirty="0" err="1"/>
                        <a:t>these</a:t>
                      </a:r>
                      <a:r>
                        <a:rPr lang="fr-FR" sz="1600" dirty="0"/>
                        <a:t> </a:t>
                      </a:r>
                      <a:r>
                        <a:rPr lang="fr-FR" sz="1600" dirty="0" err="1"/>
                        <a:t>strategies</a:t>
                      </a:r>
                      <a:r>
                        <a:rPr lang="fr-FR" sz="1600" dirty="0"/>
                        <a:t> and </a:t>
                      </a:r>
                      <a:r>
                        <a:rPr lang="fr-FR" sz="1600" dirty="0" err="1"/>
                        <a:t>determine</a:t>
                      </a:r>
                      <a:r>
                        <a:rPr lang="fr-FR" sz="1600" dirty="0"/>
                        <a:t> the best </a:t>
                      </a:r>
                      <a:r>
                        <a:rPr lang="fr-FR" sz="1600" dirty="0" err="1"/>
                        <a:t>trade</a:t>
                      </a:r>
                      <a:r>
                        <a:rPr lang="fr-FR" sz="1600" dirty="0"/>
                        <a:t>-off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 err="1"/>
                        <a:t>Implementation</a:t>
                      </a:r>
                      <a:r>
                        <a:rPr lang="fr-FR" sz="1600" dirty="0"/>
                        <a:t> of the </a:t>
                      </a:r>
                      <a:r>
                        <a:rPr lang="fr-FR" sz="1600" dirty="0" err="1"/>
                        <a:t>selected</a:t>
                      </a:r>
                      <a:r>
                        <a:rPr lang="fr-FR" sz="1600" dirty="0"/>
                        <a:t> </a:t>
                      </a:r>
                      <a:r>
                        <a:rPr lang="fr-FR" sz="1600" dirty="0" err="1"/>
                        <a:t>strategy</a:t>
                      </a:r>
                      <a:endParaRPr lang="fr-FR" sz="1600" dirty="0"/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27828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Task</a:t>
                      </a:r>
                      <a:r>
                        <a:rPr lang="fr-FR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2: </a:t>
                      </a:r>
                      <a:r>
                        <a:rPr lang="fr-FR" sz="16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Dealing</a:t>
                      </a:r>
                      <a:r>
                        <a:rPr lang="fr-FR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6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with</a:t>
                      </a:r>
                      <a:r>
                        <a:rPr lang="fr-FR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6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changing</a:t>
                      </a:r>
                      <a:r>
                        <a:rPr lang="fr-FR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observation conditions </a:t>
                      </a:r>
                      <a:endParaRPr lang="fr-FR" sz="1600" b="1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Real-time adaptation strategy of the domain-adaptation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Implementation in an automated workflow to adapt to the night condition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Physics performance analysis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79520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Task</a:t>
                      </a:r>
                      <a:r>
                        <a:rPr lang="fr-FR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3: Performances of </a:t>
                      </a:r>
                      <a:r>
                        <a:rPr lang="el-GR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γ-</a:t>
                      </a:r>
                      <a:r>
                        <a:rPr lang="fr-FR" sz="16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PhysNet</a:t>
                      </a:r>
                      <a:r>
                        <a:rPr lang="fr-FR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 real-time </a:t>
                      </a:r>
                      <a:endParaRPr lang="fr-FR" sz="1600" b="1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Analysis of the current computing performances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Reconstruction performances under RTA constraints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Define the best trade-off to apply in production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✔️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1933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Task</a:t>
                      </a:r>
                      <a:r>
                        <a:rPr lang="fr-FR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4: </a:t>
                      </a:r>
                      <a:r>
                        <a:rPr lang="fr-FR" sz="16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Integration</a:t>
                      </a:r>
                      <a:r>
                        <a:rPr lang="fr-FR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</a:t>
                      </a:r>
                      <a:r>
                        <a:rPr lang="el-GR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γ-</a:t>
                      </a:r>
                      <a:r>
                        <a:rPr lang="fr-FR" sz="16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PhysNet</a:t>
                      </a:r>
                      <a:r>
                        <a:rPr lang="fr-FR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 the collaboration real-time pipeline </a:t>
                      </a:r>
                      <a:endParaRPr lang="fr-FR" sz="1600" b="1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Adapt existing RTA to use GPUs and </a:t>
                      </a:r>
                      <a:r>
                        <a:rPr lang="en-US" sz="1600" dirty="0" err="1"/>
                        <a:t>gammalearn</a:t>
                      </a:r>
                      <a:endParaRPr lang="en-US" sz="16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Test the pipeline in parallel with the standard reconstruction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Real data production using the pipeline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✔️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9608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Task 5: </a:t>
                      </a:r>
                      <a:r>
                        <a:rPr lang="fr-FR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Real data </a:t>
                      </a:r>
                      <a:r>
                        <a:rPr lang="fr-FR" sz="16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analysis</a:t>
                      </a:r>
                      <a:r>
                        <a:rPr lang="fr-FR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fr-FR" sz="1600" b="1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Support in the observation of transient sources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Analysis of transient sources data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Proof of  concept on pulsar emission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✔️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1865687"/>
                  </a:ext>
                </a:extLst>
              </a:tr>
            </a:tbl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47330503-BAEF-794D-A724-AFDB81292284}"/>
              </a:ext>
            </a:extLst>
          </p:cNvPr>
          <p:cNvSpPr txBox="1"/>
          <p:nvPr/>
        </p:nvSpPr>
        <p:spPr>
          <a:xfrm>
            <a:off x="7421217" y="399322"/>
            <a:ext cx="4369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*contributions to other tasks are welcome</a:t>
            </a:r>
          </a:p>
        </p:txBody>
      </p:sp>
    </p:spTree>
    <p:extLst>
      <p:ext uri="{BB962C8B-B14F-4D97-AF65-F5344CB8AC3E}">
        <p14:creationId xmlns:p14="http://schemas.microsoft.com/office/powerpoint/2010/main" val="1293062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760" y="4156405"/>
            <a:ext cx="3139440" cy="1325563"/>
          </a:xfrm>
        </p:spPr>
        <p:txBody>
          <a:bodyPr/>
          <a:lstStyle/>
          <a:p>
            <a:r>
              <a:rPr lang="en-US" dirty="0"/>
              <a:t>TASKS OVERVIEW</a:t>
            </a:r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7E44CAC0-3B5A-49F6-A2CB-0BC80D111A87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/>
          <a:lstStyle/>
          <a:p>
            <a:r>
              <a:rPr lang="en-US"/>
              <a:t>DIRECTA</a:t>
            </a:r>
            <a:endParaRPr lang="en-US" dirty="0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5D1BD041-3428-4D62-934F-F3FF6D36F90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10B2BE2-8060-3144-A318-27D104B0B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6138" y="25248"/>
            <a:ext cx="6969407" cy="6832752"/>
          </a:xfrm>
          <a:prstGeom prst="rect">
            <a:avLst/>
          </a:prstGeom>
        </p:spPr>
      </p:pic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CE6C4F8-11C6-9448-B957-068126E6E585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5814AEDB-0FFE-7446-A140-02CC80388D85}" type="datetime1">
              <a:rPr lang="fr-FR" smtClean="0"/>
              <a:t>04/03/2024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4053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C44B1-BA82-483C-BD91-F89067442F9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/>
          <a:lstStyle/>
          <a:p>
            <a:r>
              <a:rPr lang="en-ZA"/>
              <a:t>DIRECTA</a:t>
            </a:r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ED4A67-3A46-4F54-A12A-EAE1B53E645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/>
          <a:lstStyle/>
          <a:p>
            <a:fld id="{19B51A1E-902D-48AF-9020-955120F399B6}" type="slidenum">
              <a:rPr lang="en-ZA" smtClean="0"/>
              <a:pPr/>
              <a:t>15</a:t>
            </a:fld>
            <a:endParaRPr lang="en-ZA" dirty="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D8D301A9-FB28-0E43-A23F-FBF29D06E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5869" y="821803"/>
            <a:ext cx="5111750" cy="827832"/>
          </a:xfrm>
        </p:spPr>
        <p:txBody>
          <a:bodyPr/>
          <a:lstStyle/>
          <a:p>
            <a:r>
              <a:rPr lang="en-US" dirty="0"/>
              <a:t>DELIVERABLES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E4D05CD4-6425-B14B-89CE-8FFDE8A79AF4}"/>
              </a:ext>
            </a:extLst>
          </p:cNvPr>
          <p:cNvSpPr txBox="1">
            <a:spLocks/>
          </p:cNvSpPr>
          <p:nvPr/>
        </p:nvSpPr>
        <p:spPr>
          <a:xfrm>
            <a:off x="5259297" y="1768747"/>
            <a:ext cx="5767930" cy="42344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fr-FR" sz="1800" dirty="0" err="1"/>
              <a:t>Presentations</a:t>
            </a:r>
            <a:r>
              <a:rPr lang="fr-FR" sz="1800" dirty="0"/>
              <a:t> to the CTA LST collaboration and </a:t>
            </a:r>
            <a:r>
              <a:rPr lang="fr-FR" sz="1800" dirty="0" err="1"/>
              <a:t>internal</a:t>
            </a:r>
            <a:r>
              <a:rPr lang="fr-FR" sz="1800" dirty="0"/>
              <a:t> </a:t>
            </a:r>
            <a:r>
              <a:rPr lang="fr-FR" sz="1800" dirty="0" err="1"/>
              <a:t>reporting</a:t>
            </a:r>
            <a:endParaRPr lang="fr-FR" sz="1800" dirty="0"/>
          </a:p>
          <a:p>
            <a:pPr marL="342900" indent="-342900">
              <a:buFont typeface="+mj-lt"/>
              <a:buAutoNum type="arabicPeriod"/>
            </a:pPr>
            <a:r>
              <a:rPr lang="fr-FR" sz="1800" dirty="0" err="1"/>
              <a:t>Presentations</a:t>
            </a:r>
            <a:r>
              <a:rPr lang="fr-FR" sz="1800" dirty="0"/>
              <a:t> in </a:t>
            </a:r>
            <a:r>
              <a:rPr lang="fr-FR" sz="1800" dirty="0" err="1"/>
              <a:t>conferences</a:t>
            </a:r>
            <a:endParaRPr lang="fr-FR" sz="1800" dirty="0"/>
          </a:p>
          <a:p>
            <a:pPr marL="342900" indent="-342900">
              <a:buFont typeface="+mj-lt"/>
              <a:buAutoNum type="arabicPeriod"/>
            </a:pPr>
            <a:r>
              <a:rPr lang="fr-FR" sz="1800" dirty="0" err="1"/>
              <a:t>Technical</a:t>
            </a:r>
            <a:r>
              <a:rPr lang="fr-FR" sz="1800" dirty="0"/>
              <a:t> publication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800" dirty="0"/>
              <a:t>A workflow running on the CTA LST cluster at La Palma and able to deal </a:t>
            </a:r>
            <a:r>
              <a:rPr lang="fr-FR" sz="1800" dirty="0" err="1"/>
              <a:t>with</a:t>
            </a:r>
            <a:r>
              <a:rPr lang="fr-FR" sz="1800" dirty="0"/>
              <a:t> the data </a:t>
            </a:r>
            <a:r>
              <a:rPr lang="fr-FR" sz="1800" dirty="0" err="1"/>
              <a:t>observing</a:t>
            </a:r>
            <a:r>
              <a:rPr lang="fr-FR" sz="1800" dirty="0"/>
              <a:t> conditions </a:t>
            </a:r>
            <a:r>
              <a:rPr lang="fr-FR" sz="1800" dirty="0" err="1"/>
              <a:t>along</a:t>
            </a:r>
            <a:r>
              <a:rPr lang="fr-FR" sz="1800" dirty="0"/>
              <a:t> </a:t>
            </a:r>
            <a:r>
              <a:rPr lang="fr-FR" sz="1800" dirty="0" err="1"/>
              <a:t>with</a:t>
            </a:r>
            <a:r>
              <a:rPr lang="fr-FR" sz="1800" dirty="0"/>
              <a:t> documentation for CTA  LST collaboration </a:t>
            </a:r>
            <a:r>
              <a:rPr lang="fr-FR" sz="1800" dirty="0" err="1"/>
              <a:t>members</a:t>
            </a:r>
            <a:r>
              <a:rPr lang="fr-FR" sz="1800" dirty="0"/>
              <a:t> to use. 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800" dirty="0"/>
              <a:t>A prototype of real-time LST-1 pipeline, </a:t>
            </a:r>
            <a:r>
              <a:rPr lang="fr-FR" sz="1800" dirty="0" err="1"/>
              <a:t>including</a:t>
            </a:r>
            <a:r>
              <a:rPr lang="fr-FR" sz="1800" dirty="0"/>
              <a:t> the CNN in the reconstruction. 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800" dirty="0"/>
              <a:t>Open-source code </a:t>
            </a:r>
            <a:r>
              <a:rPr lang="fr-FR" sz="1800" dirty="0" err="1"/>
              <a:t>published</a:t>
            </a:r>
            <a:r>
              <a:rPr lang="fr-FR" sz="1800" dirty="0"/>
              <a:t> in the ESCAPE OSSR.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800" dirty="0" err="1"/>
              <a:t>Analysis</a:t>
            </a:r>
            <a:r>
              <a:rPr lang="fr-FR" sz="1800" dirty="0"/>
              <a:t> and publications of </a:t>
            </a:r>
            <a:r>
              <a:rPr lang="fr-FR" sz="1800" dirty="0" err="1"/>
              <a:t>transient</a:t>
            </a:r>
            <a:r>
              <a:rPr lang="fr-FR" sz="1800" dirty="0"/>
              <a:t> and pulsars sources </a:t>
            </a:r>
            <a:r>
              <a:rPr lang="fr-FR" sz="1800" dirty="0" err="1"/>
              <a:t>with</a:t>
            </a:r>
            <a:r>
              <a:rPr lang="fr-FR" sz="1800" dirty="0"/>
              <a:t> </a:t>
            </a:r>
            <a:r>
              <a:rPr lang="el-GR" sz="1800" dirty="0"/>
              <a:t>γ-</a:t>
            </a:r>
            <a:r>
              <a:rPr lang="fr-FR" sz="1800" dirty="0" err="1"/>
              <a:t>PhysNet</a:t>
            </a:r>
            <a:r>
              <a:rPr lang="fr-FR" sz="1800" dirty="0"/>
              <a:t> 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F843AF3-6362-244B-8D11-8884341544C0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E6A0B6B-44F9-3B4B-89F3-850DBC4B4A90}" type="datetime1">
              <a:rPr lang="fr-FR" smtClean="0"/>
              <a:t>04/03/2024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3930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AEE93-8585-46D4-A7EC-F184E317C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7200" y="1615736"/>
            <a:ext cx="4179570" cy="1524735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FFC60-19C3-4901-93F7-7AAF4C09F8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199" y="3238103"/>
            <a:ext cx="7382495" cy="2004161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/>
              <a:t>Public webpage: </a:t>
            </a:r>
            <a:r>
              <a:rPr lang="en-US" sz="24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https://purl.org/gammalearn/directa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Proposal: </a:t>
            </a:r>
            <a:r>
              <a:rPr lang="en-US" sz="2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https://gitlab.in2p3.fr/</a:t>
            </a:r>
            <a:r>
              <a:rPr lang="en-US" sz="2400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gammalearn</a:t>
            </a:r>
            <a:r>
              <a:rPr lang="en-US" sz="2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sz="2400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directa</a:t>
            </a:r>
            <a:r>
              <a:rPr lang="en-US" sz="2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/project/</a:t>
            </a:r>
            <a:r>
              <a:rPr lang="en-US" sz="2400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anr</a:t>
            </a:r>
            <a:r>
              <a:rPr lang="en-US" sz="2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-proposal</a:t>
            </a:r>
            <a:endParaRPr lang="en-US" sz="24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ADE42-1A3F-40C8-A071-E57644F3D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721" y="6356350"/>
            <a:ext cx="2661557" cy="365125"/>
          </a:xfrm>
        </p:spPr>
        <p:txBody>
          <a:bodyPr/>
          <a:lstStyle/>
          <a:p>
            <a:r>
              <a:rPr lang="en-US"/>
              <a:t>DIRECTA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DCFF82-B70F-4971-9182-7C3AEA3CF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9428" y="6356350"/>
            <a:ext cx="1774371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E3FBC9D-8141-4644-96E6-D15F2AA8A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873A9-3F88-F141-AF5A-30723C87FA88}" type="datetime1">
              <a:rPr lang="fr-FR" smtClean="0"/>
              <a:t>04/03/2024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493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3D9CDDD-794F-D348-AF78-C2F0212D16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9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"/>
          <a:stretch/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grpSp>
        <p:nvGrpSpPr>
          <p:cNvPr id="65" name="Groupe 64">
            <a:extLst>
              <a:ext uri="{FF2B5EF4-FFF2-40B4-BE49-F238E27FC236}">
                <a16:creationId xmlns:a16="http://schemas.microsoft.com/office/drawing/2014/main" id="{9AFCE516-E91C-6547-ADA7-CA26F2E3F410}"/>
              </a:ext>
            </a:extLst>
          </p:cNvPr>
          <p:cNvGrpSpPr/>
          <p:nvPr/>
        </p:nvGrpSpPr>
        <p:grpSpPr>
          <a:xfrm>
            <a:off x="3963253" y="1988637"/>
            <a:ext cx="1681904" cy="1289632"/>
            <a:chOff x="2575035" y="1143214"/>
            <a:chExt cx="3132500" cy="2401904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3CD97893-B195-574C-9830-C9D0DEF28971}"/>
                </a:ext>
              </a:extLst>
            </p:cNvPr>
            <p:cNvGrpSpPr/>
            <p:nvPr/>
          </p:nvGrpSpPr>
          <p:grpSpPr>
            <a:xfrm>
              <a:off x="3083143" y="1143214"/>
              <a:ext cx="2624392" cy="1895528"/>
              <a:chOff x="2337445" y="3324377"/>
              <a:chExt cx="2334808" cy="1686369"/>
            </a:xfrm>
          </p:grpSpPr>
          <p:grpSp>
            <p:nvGrpSpPr>
              <p:cNvPr id="9" name="Groupe 8">
                <a:extLst>
                  <a:ext uri="{FF2B5EF4-FFF2-40B4-BE49-F238E27FC236}">
                    <a16:creationId xmlns:a16="http://schemas.microsoft.com/office/drawing/2014/main" id="{E66A8C6F-7765-0F4A-8AF6-521F824E6BEF}"/>
                  </a:ext>
                </a:extLst>
              </p:cNvPr>
              <p:cNvGrpSpPr/>
              <p:nvPr/>
            </p:nvGrpSpPr>
            <p:grpSpPr>
              <a:xfrm>
                <a:off x="2337445" y="3324377"/>
                <a:ext cx="1665901" cy="1358489"/>
                <a:chOff x="-65088" y="914400"/>
                <a:chExt cx="6260705" cy="5105400"/>
              </a:xfrm>
            </p:grpSpPr>
            <p:grpSp>
              <p:nvGrpSpPr>
                <p:cNvPr id="19" name="Groupe 18">
                  <a:extLst>
                    <a:ext uri="{FF2B5EF4-FFF2-40B4-BE49-F238E27FC236}">
                      <a16:creationId xmlns:a16="http://schemas.microsoft.com/office/drawing/2014/main" id="{95D09FC7-1D30-D44B-9BBC-588430C1BC33}"/>
                    </a:ext>
                  </a:extLst>
                </p:cNvPr>
                <p:cNvGrpSpPr/>
                <p:nvPr/>
              </p:nvGrpSpPr>
              <p:grpSpPr>
                <a:xfrm>
                  <a:off x="-65088" y="914400"/>
                  <a:ext cx="5943600" cy="5000171"/>
                  <a:chOff x="620712" y="838200"/>
                  <a:chExt cx="4800600" cy="4038600"/>
                </a:xfrm>
              </p:grpSpPr>
              <p:pic>
                <p:nvPicPr>
                  <p:cNvPr id="21" name="Image 20">
                    <a:extLst>
                      <a:ext uri="{FF2B5EF4-FFF2-40B4-BE49-F238E27FC236}">
                        <a16:creationId xmlns:a16="http://schemas.microsoft.com/office/drawing/2014/main" id="{9791F22F-3125-6A47-8FFB-77C686EE09A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20712" y="838200"/>
                    <a:ext cx="3276600" cy="3276600"/>
                  </a:xfrm>
                  <a:prstGeom prst="rect">
                    <a:avLst/>
                  </a:prstGeom>
                </p:spPr>
              </p:pic>
              <p:pic>
                <p:nvPicPr>
                  <p:cNvPr id="22" name="Image 21">
                    <a:extLst>
                      <a:ext uri="{FF2B5EF4-FFF2-40B4-BE49-F238E27FC236}">
                        <a16:creationId xmlns:a16="http://schemas.microsoft.com/office/drawing/2014/main" id="{5AAF692B-CBBE-C94D-81B4-F3CE6D736D6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25512" y="990600"/>
                    <a:ext cx="3276600" cy="3276600"/>
                  </a:xfrm>
                  <a:prstGeom prst="rect">
                    <a:avLst/>
                  </a:prstGeom>
                </p:spPr>
              </p:pic>
              <p:pic>
                <p:nvPicPr>
                  <p:cNvPr id="23" name="Image 22">
                    <a:extLst>
                      <a:ext uri="{FF2B5EF4-FFF2-40B4-BE49-F238E27FC236}">
                        <a16:creationId xmlns:a16="http://schemas.microsoft.com/office/drawing/2014/main" id="{E807DBDF-6F4F-1C42-8967-04CE3F6D46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230312" y="1143000"/>
                    <a:ext cx="3276600" cy="3276600"/>
                  </a:xfrm>
                  <a:prstGeom prst="rect">
                    <a:avLst/>
                  </a:prstGeom>
                </p:spPr>
              </p:pic>
              <p:pic>
                <p:nvPicPr>
                  <p:cNvPr id="24" name="Image 23">
                    <a:extLst>
                      <a:ext uri="{FF2B5EF4-FFF2-40B4-BE49-F238E27FC236}">
                        <a16:creationId xmlns:a16="http://schemas.microsoft.com/office/drawing/2014/main" id="{DE81DE2D-79B9-DD46-B90C-19F3B64EC8C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535112" y="1295400"/>
                    <a:ext cx="3276600" cy="3276600"/>
                  </a:xfrm>
                  <a:prstGeom prst="rect">
                    <a:avLst/>
                  </a:prstGeom>
                </p:spPr>
              </p:pic>
              <p:pic>
                <p:nvPicPr>
                  <p:cNvPr id="25" name="Image 24">
                    <a:extLst>
                      <a:ext uri="{FF2B5EF4-FFF2-40B4-BE49-F238E27FC236}">
                        <a16:creationId xmlns:a16="http://schemas.microsoft.com/office/drawing/2014/main" id="{DF242ED7-7C60-9745-8708-AA66AEDFFAA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839912" y="1447800"/>
                    <a:ext cx="3276600" cy="3276600"/>
                  </a:xfrm>
                  <a:prstGeom prst="rect">
                    <a:avLst/>
                  </a:prstGeom>
                </p:spPr>
              </p:pic>
              <p:pic>
                <p:nvPicPr>
                  <p:cNvPr id="26" name="Image 25">
                    <a:extLst>
                      <a:ext uri="{FF2B5EF4-FFF2-40B4-BE49-F238E27FC236}">
                        <a16:creationId xmlns:a16="http://schemas.microsoft.com/office/drawing/2014/main" id="{EE6850DF-4AFA-7345-8AD6-F9B5350988F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144712" y="1600200"/>
                    <a:ext cx="3276600" cy="3276600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0" name="Image 19">
                  <a:extLst>
                    <a:ext uri="{FF2B5EF4-FFF2-40B4-BE49-F238E27FC236}">
                      <a16:creationId xmlns:a16="http://schemas.microsoft.com/office/drawing/2014/main" id="{7D870BA1-6DE3-CB42-A9A0-3854F36476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44712" y="1968895"/>
                  <a:ext cx="4050905" cy="4050905"/>
                </a:xfrm>
                <a:prstGeom prst="rect">
                  <a:avLst/>
                </a:prstGeom>
              </p:spPr>
            </p:pic>
          </p:grpSp>
          <p:grpSp>
            <p:nvGrpSpPr>
              <p:cNvPr id="10" name="Groupe 9">
                <a:extLst>
                  <a:ext uri="{FF2B5EF4-FFF2-40B4-BE49-F238E27FC236}">
                    <a16:creationId xmlns:a16="http://schemas.microsoft.com/office/drawing/2014/main" id="{5CC0D558-4BF7-8841-8E65-3AAB031CEFF9}"/>
                  </a:ext>
                </a:extLst>
              </p:cNvPr>
              <p:cNvGrpSpPr/>
              <p:nvPr/>
            </p:nvGrpSpPr>
            <p:grpSpPr>
              <a:xfrm>
                <a:off x="3006352" y="3652257"/>
                <a:ext cx="1665901" cy="1358489"/>
                <a:chOff x="-65088" y="914400"/>
                <a:chExt cx="6260705" cy="5105400"/>
              </a:xfrm>
            </p:grpSpPr>
            <p:grpSp>
              <p:nvGrpSpPr>
                <p:cNvPr id="11" name="Groupe 10">
                  <a:extLst>
                    <a:ext uri="{FF2B5EF4-FFF2-40B4-BE49-F238E27FC236}">
                      <a16:creationId xmlns:a16="http://schemas.microsoft.com/office/drawing/2014/main" id="{A2D70287-33F4-4744-867D-59C553E6E659}"/>
                    </a:ext>
                  </a:extLst>
                </p:cNvPr>
                <p:cNvGrpSpPr/>
                <p:nvPr/>
              </p:nvGrpSpPr>
              <p:grpSpPr>
                <a:xfrm>
                  <a:off x="-65088" y="914400"/>
                  <a:ext cx="5943600" cy="5000171"/>
                  <a:chOff x="620712" y="838200"/>
                  <a:chExt cx="4800600" cy="4038600"/>
                </a:xfrm>
              </p:grpSpPr>
              <p:pic>
                <p:nvPicPr>
                  <p:cNvPr id="13" name="Image 12">
                    <a:extLst>
                      <a:ext uri="{FF2B5EF4-FFF2-40B4-BE49-F238E27FC236}">
                        <a16:creationId xmlns:a16="http://schemas.microsoft.com/office/drawing/2014/main" id="{ACF695BE-1C4B-ED48-8E5D-C42985AB610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20712" y="838200"/>
                    <a:ext cx="3276600" cy="3276600"/>
                  </a:xfrm>
                  <a:prstGeom prst="rect">
                    <a:avLst/>
                  </a:prstGeom>
                </p:spPr>
              </p:pic>
              <p:pic>
                <p:nvPicPr>
                  <p:cNvPr id="14" name="Image 13">
                    <a:extLst>
                      <a:ext uri="{FF2B5EF4-FFF2-40B4-BE49-F238E27FC236}">
                        <a16:creationId xmlns:a16="http://schemas.microsoft.com/office/drawing/2014/main" id="{4D5E219C-963F-D948-8E9D-AD3EE5BD172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25512" y="990600"/>
                    <a:ext cx="3276600" cy="3276600"/>
                  </a:xfrm>
                  <a:prstGeom prst="rect">
                    <a:avLst/>
                  </a:prstGeom>
                </p:spPr>
              </p:pic>
              <p:pic>
                <p:nvPicPr>
                  <p:cNvPr id="15" name="Image 14">
                    <a:extLst>
                      <a:ext uri="{FF2B5EF4-FFF2-40B4-BE49-F238E27FC236}">
                        <a16:creationId xmlns:a16="http://schemas.microsoft.com/office/drawing/2014/main" id="{E6A58A2B-78F6-E245-9B15-9FCE3BFF61C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230312" y="1143000"/>
                    <a:ext cx="3276600" cy="3276600"/>
                  </a:xfrm>
                  <a:prstGeom prst="rect">
                    <a:avLst/>
                  </a:prstGeom>
                </p:spPr>
              </p:pic>
              <p:pic>
                <p:nvPicPr>
                  <p:cNvPr id="16" name="Image 15">
                    <a:extLst>
                      <a:ext uri="{FF2B5EF4-FFF2-40B4-BE49-F238E27FC236}">
                        <a16:creationId xmlns:a16="http://schemas.microsoft.com/office/drawing/2014/main" id="{95CC83F3-EC21-4646-8D13-BECEB526753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535112" y="1295400"/>
                    <a:ext cx="3276600" cy="3276600"/>
                  </a:xfrm>
                  <a:prstGeom prst="rect">
                    <a:avLst/>
                  </a:prstGeom>
                </p:spPr>
              </p:pic>
              <p:pic>
                <p:nvPicPr>
                  <p:cNvPr id="17" name="Image 16">
                    <a:extLst>
                      <a:ext uri="{FF2B5EF4-FFF2-40B4-BE49-F238E27FC236}">
                        <a16:creationId xmlns:a16="http://schemas.microsoft.com/office/drawing/2014/main" id="{3B4C4038-1615-6F43-8BE4-3ADB267E45B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839912" y="1447800"/>
                    <a:ext cx="3276600" cy="3276600"/>
                  </a:xfrm>
                  <a:prstGeom prst="rect">
                    <a:avLst/>
                  </a:prstGeom>
                </p:spPr>
              </p:pic>
              <p:pic>
                <p:nvPicPr>
                  <p:cNvPr id="18" name="Image 17">
                    <a:extLst>
                      <a:ext uri="{FF2B5EF4-FFF2-40B4-BE49-F238E27FC236}">
                        <a16:creationId xmlns:a16="http://schemas.microsoft.com/office/drawing/2014/main" id="{A86FF196-0751-9E4E-8D7C-F07804FF7CB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144712" y="1600200"/>
                    <a:ext cx="3276600" cy="3276600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2" name="Image 11">
                  <a:extLst>
                    <a:ext uri="{FF2B5EF4-FFF2-40B4-BE49-F238E27FC236}">
                      <a16:creationId xmlns:a16="http://schemas.microsoft.com/office/drawing/2014/main" id="{F87F609A-AE95-4547-B172-7231058D48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44712" y="1968895"/>
                  <a:ext cx="4050905" cy="4050905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785AD863-AD2C-BF4A-93E4-0E8C84041590}"/>
                </a:ext>
              </a:extLst>
            </p:cNvPr>
            <p:cNvGrpSpPr/>
            <p:nvPr/>
          </p:nvGrpSpPr>
          <p:grpSpPr>
            <a:xfrm>
              <a:off x="2829089" y="1396402"/>
              <a:ext cx="2624392" cy="1895528"/>
              <a:chOff x="2337445" y="3324377"/>
              <a:chExt cx="2334808" cy="1686369"/>
            </a:xfrm>
          </p:grpSpPr>
          <p:grpSp>
            <p:nvGrpSpPr>
              <p:cNvPr id="28" name="Groupe 27">
                <a:extLst>
                  <a:ext uri="{FF2B5EF4-FFF2-40B4-BE49-F238E27FC236}">
                    <a16:creationId xmlns:a16="http://schemas.microsoft.com/office/drawing/2014/main" id="{02C750AF-A825-5E42-A63A-6C6091C00DCE}"/>
                  </a:ext>
                </a:extLst>
              </p:cNvPr>
              <p:cNvGrpSpPr/>
              <p:nvPr/>
            </p:nvGrpSpPr>
            <p:grpSpPr>
              <a:xfrm>
                <a:off x="2337445" y="3324377"/>
                <a:ext cx="1665901" cy="1358489"/>
                <a:chOff x="-65088" y="914400"/>
                <a:chExt cx="6260705" cy="5105400"/>
              </a:xfrm>
            </p:grpSpPr>
            <p:grpSp>
              <p:nvGrpSpPr>
                <p:cNvPr id="38" name="Groupe 37">
                  <a:extLst>
                    <a:ext uri="{FF2B5EF4-FFF2-40B4-BE49-F238E27FC236}">
                      <a16:creationId xmlns:a16="http://schemas.microsoft.com/office/drawing/2014/main" id="{76802935-4A2A-1E45-A82C-6C03708209D9}"/>
                    </a:ext>
                  </a:extLst>
                </p:cNvPr>
                <p:cNvGrpSpPr/>
                <p:nvPr/>
              </p:nvGrpSpPr>
              <p:grpSpPr>
                <a:xfrm>
                  <a:off x="-65088" y="914400"/>
                  <a:ext cx="5943600" cy="5000171"/>
                  <a:chOff x="620712" y="838200"/>
                  <a:chExt cx="4800600" cy="4038600"/>
                </a:xfrm>
              </p:grpSpPr>
              <p:pic>
                <p:nvPicPr>
                  <p:cNvPr id="40" name="Image 39">
                    <a:extLst>
                      <a:ext uri="{FF2B5EF4-FFF2-40B4-BE49-F238E27FC236}">
                        <a16:creationId xmlns:a16="http://schemas.microsoft.com/office/drawing/2014/main" id="{FD223A00-A83C-3245-AD4B-B663E1C58B1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20712" y="838200"/>
                    <a:ext cx="3276600" cy="3276600"/>
                  </a:xfrm>
                  <a:prstGeom prst="rect">
                    <a:avLst/>
                  </a:prstGeom>
                </p:spPr>
              </p:pic>
              <p:pic>
                <p:nvPicPr>
                  <p:cNvPr id="41" name="Image 40">
                    <a:extLst>
                      <a:ext uri="{FF2B5EF4-FFF2-40B4-BE49-F238E27FC236}">
                        <a16:creationId xmlns:a16="http://schemas.microsoft.com/office/drawing/2014/main" id="{0DAD8308-D2D6-194C-B698-C135CDFD013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25512" y="990600"/>
                    <a:ext cx="3276600" cy="3276600"/>
                  </a:xfrm>
                  <a:prstGeom prst="rect">
                    <a:avLst/>
                  </a:prstGeom>
                </p:spPr>
              </p:pic>
              <p:pic>
                <p:nvPicPr>
                  <p:cNvPr id="42" name="Image 41">
                    <a:extLst>
                      <a:ext uri="{FF2B5EF4-FFF2-40B4-BE49-F238E27FC236}">
                        <a16:creationId xmlns:a16="http://schemas.microsoft.com/office/drawing/2014/main" id="{955F9756-9181-D94A-9FBA-AE2DC178248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230312" y="1143000"/>
                    <a:ext cx="3276600" cy="3276600"/>
                  </a:xfrm>
                  <a:prstGeom prst="rect">
                    <a:avLst/>
                  </a:prstGeom>
                </p:spPr>
              </p:pic>
              <p:pic>
                <p:nvPicPr>
                  <p:cNvPr id="43" name="Image 42">
                    <a:extLst>
                      <a:ext uri="{FF2B5EF4-FFF2-40B4-BE49-F238E27FC236}">
                        <a16:creationId xmlns:a16="http://schemas.microsoft.com/office/drawing/2014/main" id="{1BE11E15-A8E5-0A41-AEF2-3ABCA0F7C7B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535112" y="1295400"/>
                    <a:ext cx="3276600" cy="3276600"/>
                  </a:xfrm>
                  <a:prstGeom prst="rect">
                    <a:avLst/>
                  </a:prstGeom>
                </p:spPr>
              </p:pic>
              <p:pic>
                <p:nvPicPr>
                  <p:cNvPr id="44" name="Image 43">
                    <a:extLst>
                      <a:ext uri="{FF2B5EF4-FFF2-40B4-BE49-F238E27FC236}">
                        <a16:creationId xmlns:a16="http://schemas.microsoft.com/office/drawing/2014/main" id="{8F563D09-7EDA-724B-96DB-5D0B1C0993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839912" y="1447800"/>
                    <a:ext cx="3276600" cy="3276600"/>
                  </a:xfrm>
                  <a:prstGeom prst="rect">
                    <a:avLst/>
                  </a:prstGeom>
                </p:spPr>
              </p:pic>
              <p:pic>
                <p:nvPicPr>
                  <p:cNvPr id="45" name="Image 44">
                    <a:extLst>
                      <a:ext uri="{FF2B5EF4-FFF2-40B4-BE49-F238E27FC236}">
                        <a16:creationId xmlns:a16="http://schemas.microsoft.com/office/drawing/2014/main" id="{F4080B57-E108-E945-8C43-147B649B43F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144712" y="1600200"/>
                    <a:ext cx="3276600" cy="3276600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9" name="Image 38">
                  <a:extLst>
                    <a:ext uri="{FF2B5EF4-FFF2-40B4-BE49-F238E27FC236}">
                      <a16:creationId xmlns:a16="http://schemas.microsoft.com/office/drawing/2014/main" id="{EEE51757-02E5-4142-80DD-39823A07A1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44712" y="1968895"/>
                  <a:ext cx="4050905" cy="4050905"/>
                </a:xfrm>
                <a:prstGeom prst="rect">
                  <a:avLst/>
                </a:prstGeom>
              </p:spPr>
            </p:pic>
          </p:grpSp>
          <p:grpSp>
            <p:nvGrpSpPr>
              <p:cNvPr id="29" name="Groupe 28">
                <a:extLst>
                  <a:ext uri="{FF2B5EF4-FFF2-40B4-BE49-F238E27FC236}">
                    <a16:creationId xmlns:a16="http://schemas.microsoft.com/office/drawing/2014/main" id="{9DF2EAC1-FDEF-974A-9DA6-F25CFAEACE2E}"/>
                  </a:ext>
                </a:extLst>
              </p:cNvPr>
              <p:cNvGrpSpPr/>
              <p:nvPr/>
            </p:nvGrpSpPr>
            <p:grpSpPr>
              <a:xfrm>
                <a:off x="3006352" y="3652257"/>
                <a:ext cx="1665901" cy="1358489"/>
                <a:chOff x="-65088" y="914400"/>
                <a:chExt cx="6260705" cy="5105400"/>
              </a:xfrm>
            </p:grpSpPr>
            <p:grpSp>
              <p:nvGrpSpPr>
                <p:cNvPr id="30" name="Groupe 29">
                  <a:extLst>
                    <a:ext uri="{FF2B5EF4-FFF2-40B4-BE49-F238E27FC236}">
                      <a16:creationId xmlns:a16="http://schemas.microsoft.com/office/drawing/2014/main" id="{B58872E3-A396-FD44-8D60-697358FFC553}"/>
                    </a:ext>
                  </a:extLst>
                </p:cNvPr>
                <p:cNvGrpSpPr/>
                <p:nvPr/>
              </p:nvGrpSpPr>
              <p:grpSpPr>
                <a:xfrm>
                  <a:off x="-65088" y="914400"/>
                  <a:ext cx="5943600" cy="5000171"/>
                  <a:chOff x="620712" y="838200"/>
                  <a:chExt cx="4800600" cy="4038600"/>
                </a:xfrm>
              </p:grpSpPr>
              <p:pic>
                <p:nvPicPr>
                  <p:cNvPr id="32" name="Image 31">
                    <a:extLst>
                      <a:ext uri="{FF2B5EF4-FFF2-40B4-BE49-F238E27FC236}">
                        <a16:creationId xmlns:a16="http://schemas.microsoft.com/office/drawing/2014/main" id="{DA5E231D-5DA6-CD4A-B611-D0F7D194D08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20712" y="838200"/>
                    <a:ext cx="3276600" cy="3276600"/>
                  </a:xfrm>
                  <a:prstGeom prst="rect">
                    <a:avLst/>
                  </a:prstGeom>
                </p:spPr>
              </p:pic>
              <p:pic>
                <p:nvPicPr>
                  <p:cNvPr id="33" name="Image 32">
                    <a:extLst>
                      <a:ext uri="{FF2B5EF4-FFF2-40B4-BE49-F238E27FC236}">
                        <a16:creationId xmlns:a16="http://schemas.microsoft.com/office/drawing/2014/main" id="{2DEF70FA-9F2A-424B-AC3C-44B28B369EF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25512" y="990600"/>
                    <a:ext cx="3276600" cy="3276600"/>
                  </a:xfrm>
                  <a:prstGeom prst="rect">
                    <a:avLst/>
                  </a:prstGeom>
                </p:spPr>
              </p:pic>
              <p:pic>
                <p:nvPicPr>
                  <p:cNvPr id="34" name="Image 33">
                    <a:extLst>
                      <a:ext uri="{FF2B5EF4-FFF2-40B4-BE49-F238E27FC236}">
                        <a16:creationId xmlns:a16="http://schemas.microsoft.com/office/drawing/2014/main" id="{67FB538E-9633-DE46-9B4A-59C1DEA0548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230312" y="1143000"/>
                    <a:ext cx="3276600" cy="3276600"/>
                  </a:xfrm>
                  <a:prstGeom prst="rect">
                    <a:avLst/>
                  </a:prstGeom>
                </p:spPr>
              </p:pic>
              <p:pic>
                <p:nvPicPr>
                  <p:cNvPr id="35" name="Image 34">
                    <a:extLst>
                      <a:ext uri="{FF2B5EF4-FFF2-40B4-BE49-F238E27FC236}">
                        <a16:creationId xmlns:a16="http://schemas.microsoft.com/office/drawing/2014/main" id="{39C21694-7642-0A4E-8CC8-AEC58CF1921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535112" y="1295400"/>
                    <a:ext cx="3276600" cy="3276600"/>
                  </a:xfrm>
                  <a:prstGeom prst="rect">
                    <a:avLst/>
                  </a:prstGeom>
                </p:spPr>
              </p:pic>
              <p:pic>
                <p:nvPicPr>
                  <p:cNvPr id="36" name="Image 35">
                    <a:extLst>
                      <a:ext uri="{FF2B5EF4-FFF2-40B4-BE49-F238E27FC236}">
                        <a16:creationId xmlns:a16="http://schemas.microsoft.com/office/drawing/2014/main" id="{17F14AB0-346F-434B-B722-280435A6D11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839912" y="1447800"/>
                    <a:ext cx="3276600" cy="3276600"/>
                  </a:xfrm>
                  <a:prstGeom prst="rect">
                    <a:avLst/>
                  </a:prstGeom>
                </p:spPr>
              </p:pic>
              <p:pic>
                <p:nvPicPr>
                  <p:cNvPr id="37" name="Image 36">
                    <a:extLst>
                      <a:ext uri="{FF2B5EF4-FFF2-40B4-BE49-F238E27FC236}">
                        <a16:creationId xmlns:a16="http://schemas.microsoft.com/office/drawing/2014/main" id="{04273C60-1FB1-3043-9811-2D1DF7F0105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144712" y="1600200"/>
                    <a:ext cx="3276600" cy="3276600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1" name="Image 30">
                  <a:extLst>
                    <a:ext uri="{FF2B5EF4-FFF2-40B4-BE49-F238E27FC236}">
                      <a16:creationId xmlns:a16="http://schemas.microsoft.com/office/drawing/2014/main" id="{58C1F66C-27B6-FA44-8AE2-89DB6C0EFE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44712" y="1968895"/>
                  <a:ext cx="4050905" cy="4050905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46" name="Groupe 45">
              <a:extLst>
                <a:ext uri="{FF2B5EF4-FFF2-40B4-BE49-F238E27FC236}">
                  <a16:creationId xmlns:a16="http://schemas.microsoft.com/office/drawing/2014/main" id="{69851C83-AE8A-A448-AFC5-C3A54256102D}"/>
                </a:ext>
              </a:extLst>
            </p:cNvPr>
            <p:cNvGrpSpPr/>
            <p:nvPr/>
          </p:nvGrpSpPr>
          <p:grpSpPr>
            <a:xfrm>
              <a:off x="2575035" y="1649590"/>
              <a:ext cx="2624392" cy="1895528"/>
              <a:chOff x="2337445" y="3324377"/>
              <a:chExt cx="2334808" cy="1686369"/>
            </a:xfrm>
          </p:grpSpPr>
          <p:grpSp>
            <p:nvGrpSpPr>
              <p:cNvPr id="47" name="Groupe 46">
                <a:extLst>
                  <a:ext uri="{FF2B5EF4-FFF2-40B4-BE49-F238E27FC236}">
                    <a16:creationId xmlns:a16="http://schemas.microsoft.com/office/drawing/2014/main" id="{7990913F-5E29-3944-AAB3-DEB08462A07A}"/>
                  </a:ext>
                </a:extLst>
              </p:cNvPr>
              <p:cNvGrpSpPr/>
              <p:nvPr/>
            </p:nvGrpSpPr>
            <p:grpSpPr>
              <a:xfrm>
                <a:off x="2337445" y="3324377"/>
                <a:ext cx="1665901" cy="1358489"/>
                <a:chOff x="-65088" y="914400"/>
                <a:chExt cx="6260705" cy="5105400"/>
              </a:xfrm>
            </p:grpSpPr>
            <p:grpSp>
              <p:nvGrpSpPr>
                <p:cNvPr id="57" name="Groupe 56">
                  <a:extLst>
                    <a:ext uri="{FF2B5EF4-FFF2-40B4-BE49-F238E27FC236}">
                      <a16:creationId xmlns:a16="http://schemas.microsoft.com/office/drawing/2014/main" id="{125D70C3-63DD-3F46-BD3C-E345169415EE}"/>
                    </a:ext>
                  </a:extLst>
                </p:cNvPr>
                <p:cNvGrpSpPr/>
                <p:nvPr/>
              </p:nvGrpSpPr>
              <p:grpSpPr>
                <a:xfrm>
                  <a:off x="-65088" y="914400"/>
                  <a:ext cx="5943600" cy="5000171"/>
                  <a:chOff x="620712" y="838200"/>
                  <a:chExt cx="4800600" cy="4038600"/>
                </a:xfrm>
              </p:grpSpPr>
              <p:pic>
                <p:nvPicPr>
                  <p:cNvPr id="59" name="Image 58">
                    <a:extLst>
                      <a:ext uri="{FF2B5EF4-FFF2-40B4-BE49-F238E27FC236}">
                        <a16:creationId xmlns:a16="http://schemas.microsoft.com/office/drawing/2014/main" id="{690488A9-031B-F84B-826D-3997CAE17C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20712" y="838200"/>
                    <a:ext cx="3276600" cy="3276600"/>
                  </a:xfrm>
                  <a:prstGeom prst="rect">
                    <a:avLst/>
                  </a:prstGeom>
                </p:spPr>
              </p:pic>
              <p:pic>
                <p:nvPicPr>
                  <p:cNvPr id="60" name="Image 59">
                    <a:extLst>
                      <a:ext uri="{FF2B5EF4-FFF2-40B4-BE49-F238E27FC236}">
                        <a16:creationId xmlns:a16="http://schemas.microsoft.com/office/drawing/2014/main" id="{01765A81-83C6-1349-AEE2-0D4885756ED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25512" y="990600"/>
                    <a:ext cx="3276600" cy="3276600"/>
                  </a:xfrm>
                  <a:prstGeom prst="rect">
                    <a:avLst/>
                  </a:prstGeom>
                </p:spPr>
              </p:pic>
              <p:pic>
                <p:nvPicPr>
                  <p:cNvPr id="61" name="Image 60">
                    <a:extLst>
                      <a:ext uri="{FF2B5EF4-FFF2-40B4-BE49-F238E27FC236}">
                        <a16:creationId xmlns:a16="http://schemas.microsoft.com/office/drawing/2014/main" id="{7924CF84-95AF-E346-BB5C-1AE8CFBE73D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230312" y="1143000"/>
                    <a:ext cx="3276600" cy="3276600"/>
                  </a:xfrm>
                  <a:prstGeom prst="rect">
                    <a:avLst/>
                  </a:prstGeom>
                </p:spPr>
              </p:pic>
              <p:pic>
                <p:nvPicPr>
                  <p:cNvPr id="62" name="Image 61">
                    <a:extLst>
                      <a:ext uri="{FF2B5EF4-FFF2-40B4-BE49-F238E27FC236}">
                        <a16:creationId xmlns:a16="http://schemas.microsoft.com/office/drawing/2014/main" id="{5375CFEA-A53B-2044-A654-6E66B0F4E5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535112" y="1295400"/>
                    <a:ext cx="3276600" cy="3276600"/>
                  </a:xfrm>
                  <a:prstGeom prst="rect">
                    <a:avLst/>
                  </a:prstGeom>
                </p:spPr>
              </p:pic>
              <p:pic>
                <p:nvPicPr>
                  <p:cNvPr id="63" name="Image 62">
                    <a:extLst>
                      <a:ext uri="{FF2B5EF4-FFF2-40B4-BE49-F238E27FC236}">
                        <a16:creationId xmlns:a16="http://schemas.microsoft.com/office/drawing/2014/main" id="{D7DECD2C-3C0E-F944-B2C7-2BD475A27A5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839912" y="1447800"/>
                    <a:ext cx="3276600" cy="3276600"/>
                  </a:xfrm>
                  <a:prstGeom prst="rect">
                    <a:avLst/>
                  </a:prstGeom>
                </p:spPr>
              </p:pic>
              <p:pic>
                <p:nvPicPr>
                  <p:cNvPr id="64" name="Image 63">
                    <a:extLst>
                      <a:ext uri="{FF2B5EF4-FFF2-40B4-BE49-F238E27FC236}">
                        <a16:creationId xmlns:a16="http://schemas.microsoft.com/office/drawing/2014/main" id="{93FBC81D-17F2-5941-B400-88D02F0B999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144712" y="1600200"/>
                    <a:ext cx="3276600" cy="3276600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58" name="Image 57">
                  <a:extLst>
                    <a:ext uri="{FF2B5EF4-FFF2-40B4-BE49-F238E27FC236}">
                      <a16:creationId xmlns:a16="http://schemas.microsoft.com/office/drawing/2014/main" id="{B3F2373E-009E-2345-B94A-AF08D0BCD2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44712" y="1968895"/>
                  <a:ext cx="4050905" cy="4050905"/>
                </a:xfrm>
                <a:prstGeom prst="rect">
                  <a:avLst/>
                </a:prstGeom>
              </p:spPr>
            </p:pic>
          </p:grpSp>
          <p:grpSp>
            <p:nvGrpSpPr>
              <p:cNvPr id="48" name="Groupe 47">
                <a:extLst>
                  <a:ext uri="{FF2B5EF4-FFF2-40B4-BE49-F238E27FC236}">
                    <a16:creationId xmlns:a16="http://schemas.microsoft.com/office/drawing/2014/main" id="{E59B7FA6-E2E2-7545-B9C2-70E7CCA26007}"/>
                  </a:ext>
                </a:extLst>
              </p:cNvPr>
              <p:cNvGrpSpPr/>
              <p:nvPr/>
            </p:nvGrpSpPr>
            <p:grpSpPr>
              <a:xfrm>
                <a:off x="3006352" y="3652257"/>
                <a:ext cx="1665901" cy="1358489"/>
                <a:chOff x="-65088" y="914400"/>
                <a:chExt cx="6260705" cy="5105400"/>
              </a:xfrm>
            </p:grpSpPr>
            <p:grpSp>
              <p:nvGrpSpPr>
                <p:cNvPr id="49" name="Groupe 48">
                  <a:extLst>
                    <a:ext uri="{FF2B5EF4-FFF2-40B4-BE49-F238E27FC236}">
                      <a16:creationId xmlns:a16="http://schemas.microsoft.com/office/drawing/2014/main" id="{3B71048D-C66B-9C46-8C31-2C887085681E}"/>
                    </a:ext>
                  </a:extLst>
                </p:cNvPr>
                <p:cNvGrpSpPr/>
                <p:nvPr/>
              </p:nvGrpSpPr>
              <p:grpSpPr>
                <a:xfrm>
                  <a:off x="-65088" y="914400"/>
                  <a:ext cx="5943600" cy="5000171"/>
                  <a:chOff x="620712" y="838200"/>
                  <a:chExt cx="4800600" cy="4038600"/>
                </a:xfrm>
              </p:grpSpPr>
              <p:pic>
                <p:nvPicPr>
                  <p:cNvPr id="51" name="Image 50">
                    <a:extLst>
                      <a:ext uri="{FF2B5EF4-FFF2-40B4-BE49-F238E27FC236}">
                        <a16:creationId xmlns:a16="http://schemas.microsoft.com/office/drawing/2014/main" id="{EFA8C892-C452-B04B-967E-B1C9BCAA4C5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20712" y="838200"/>
                    <a:ext cx="3276600" cy="3276600"/>
                  </a:xfrm>
                  <a:prstGeom prst="rect">
                    <a:avLst/>
                  </a:prstGeom>
                </p:spPr>
              </p:pic>
              <p:pic>
                <p:nvPicPr>
                  <p:cNvPr id="52" name="Image 51">
                    <a:extLst>
                      <a:ext uri="{FF2B5EF4-FFF2-40B4-BE49-F238E27FC236}">
                        <a16:creationId xmlns:a16="http://schemas.microsoft.com/office/drawing/2014/main" id="{25CAF9F7-6EB4-064A-90A5-C79D052B33C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25512" y="990600"/>
                    <a:ext cx="3276600" cy="3276600"/>
                  </a:xfrm>
                  <a:prstGeom prst="rect">
                    <a:avLst/>
                  </a:prstGeom>
                </p:spPr>
              </p:pic>
              <p:pic>
                <p:nvPicPr>
                  <p:cNvPr id="53" name="Image 52">
                    <a:extLst>
                      <a:ext uri="{FF2B5EF4-FFF2-40B4-BE49-F238E27FC236}">
                        <a16:creationId xmlns:a16="http://schemas.microsoft.com/office/drawing/2014/main" id="{84E0ABC5-1FCA-4F40-A979-21C24CB5A96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230312" y="1143000"/>
                    <a:ext cx="3276600" cy="3276600"/>
                  </a:xfrm>
                  <a:prstGeom prst="rect">
                    <a:avLst/>
                  </a:prstGeom>
                </p:spPr>
              </p:pic>
              <p:pic>
                <p:nvPicPr>
                  <p:cNvPr id="54" name="Image 53">
                    <a:extLst>
                      <a:ext uri="{FF2B5EF4-FFF2-40B4-BE49-F238E27FC236}">
                        <a16:creationId xmlns:a16="http://schemas.microsoft.com/office/drawing/2014/main" id="{26DB0C6A-E38F-8D41-88CC-3480C6938B2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535112" y="1295400"/>
                    <a:ext cx="3276600" cy="3276600"/>
                  </a:xfrm>
                  <a:prstGeom prst="rect">
                    <a:avLst/>
                  </a:prstGeom>
                </p:spPr>
              </p:pic>
              <p:pic>
                <p:nvPicPr>
                  <p:cNvPr id="55" name="Image 54">
                    <a:extLst>
                      <a:ext uri="{FF2B5EF4-FFF2-40B4-BE49-F238E27FC236}">
                        <a16:creationId xmlns:a16="http://schemas.microsoft.com/office/drawing/2014/main" id="{BB2DB34C-B33D-D743-961D-DCC9BACE6C8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839912" y="1447800"/>
                    <a:ext cx="3276600" cy="3276600"/>
                  </a:xfrm>
                  <a:prstGeom prst="rect">
                    <a:avLst/>
                  </a:prstGeom>
                </p:spPr>
              </p:pic>
              <p:pic>
                <p:nvPicPr>
                  <p:cNvPr id="56" name="Image 55">
                    <a:extLst>
                      <a:ext uri="{FF2B5EF4-FFF2-40B4-BE49-F238E27FC236}">
                        <a16:creationId xmlns:a16="http://schemas.microsoft.com/office/drawing/2014/main" id="{299EB6F5-2C5C-5947-BC5B-B487C5EA03A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144712" y="1600200"/>
                    <a:ext cx="3276600" cy="3276600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50" name="Image 49">
                  <a:extLst>
                    <a:ext uri="{FF2B5EF4-FFF2-40B4-BE49-F238E27FC236}">
                      <a16:creationId xmlns:a16="http://schemas.microsoft.com/office/drawing/2014/main" id="{03DA9895-3766-3B4C-ADEB-A780ABF0ED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44712" y="1968895"/>
                  <a:ext cx="4050905" cy="4050905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A0B784F9-E2AE-9345-9B88-36568A9217AD}"/>
              </a:ext>
            </a:extLst>
          </p:cNvPr>
          <p:cNvGrpSpPr/>
          <p:nvPr/>
        </p:nvGrpSpPr>
        <p:grpSpPr>
          <a:xfrm>
            <a:off x="7838478" y="659108"/>
            <a:ext cx="4145443" cy="3114573"/>
            <a:chOff x="4229100" y="1295400"/>
            <a:chExt cx="6051447" cy="4546600"/>
          </a:xfrm>
        </p:grpSpPr>
        <p:grpSp>
          <p:nvGrpSpPr>
            <p:cNvPr id="67" name="Groupe 66">
              <a:extLst>
                <a:ext uri="{FF2B5EF4-FFF2-40B4-BE49-F238E27FC236}">
                  <a16:creationId xmlns:a16="http://schemas.microsoft.com/office/drawing/2014/main" id="{0002753F-0223-2F4E-9BC2-7190C3551C5C}"/>
                </a:ext>
              </a:extLst>
            </p:cNvPr>
            <p:cNvGrpSpPr/>
            <p:nvPr/>
          </p:nvGrpSpPr>
          <p:grpSpPr>
            <a:xfrm>
              <a:off x="4229100" y="1295400"/>
              <a:ext cx="4620986" cy="4546600"/>
              <a:chOff x="4229100" y="1295400"/>
              <a:chExt cx="4620986" cy="4546600"/>
            </a:xfrm>
          </p:grpSpPr>
          <p:pic>
            <p:nvPicPr>
              <p:cNvPr id="72" name="Picture 4" descr="https://lh3.googleusercontent.com/guOzDpY9Ud3GI_tg6c48LkW9cL1wA51xuIYhfz4OCTu93HrbNzZMjDyaZKZMXP_Oo2GUNzPfoTu6qczauPSNAatZaKbHQnC-W5dTf9lliyGMTll4Fe3z4M0RhFCLcBeUpamc5IOnTJ4">
                <a:extLst>
                  <a:ext uri="{FF2B5EF4-FFF2-40B4-BE49-F238E27FC236}">
                    <a16:creationId xmlns:a16="http://schemas.microsoft.com/office/drawing/2014/main" id="{ACAC90CA-ADA9-C746-AC15-621D3BBFBD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5555" r="27275"/>
              <a:stretch/>
            </p:blipFill>
            <p:spPr bwMode="auto">
              <a:xfrm>
                <a:off x="4229100" y="1295400"/>
                <a:ext cx="4620986" cy="4546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73" name="Connecteur droit avec flèche 72">
                <a:extLst>
                  <a:ext uri="{FF2B5EF4-FFF2-40B4-BE49-F238E27FC236}">
                    <a16:creationId xmlns:a16="http://schemas.microsoft.com/office/drawing/2014/main" id="{DB482F93-F906-F24C-BFD7-B92960473B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20000" y="2051538"/>
                <a:ext cx="281354" cy="0"/>
              </a:xfrm>
              <a:prstGeom prst="straightConnector1">
                <a:avLst/>
              </a:prstGeom>
              <a:ln w="19050">
                <a:solidFill>
                  <a:schemeClr val="tx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Connecteur droit avec flèche 74">
                <a:extLst>
                  <a:ext uri="{FF2B5EF4-FFF2-40B4-BE49-F238E27FC236}">
                    <a16:creationId xmlns:a16="http://schemas.microsoft.com/office/drawing/2014/main" id="{4BF9444C-B8E3-7146-9884-E9816282EFC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1415" y="2145323"/>
                <a:ext cx="211016" cy="1488833"/>
              </a:xfrm>
              <a:prstGeom prst="straightConnector1">
                <a:avLst/>
              </a:prstGeom>
              <a:ln w="19050">
                <a:solidFill>
                  <a:schemeClr val="tx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Connecteur droit avec flèche 75">
                <a:extLst>
                  <a:ext uri="{FF2B5EF4-FFF2-40B4-BE49-F238E27FC236}">
                    <a16:creationId xmlns:a16="http://schemas.microsoft.com/office/drawing/2014/main" id="{A2118420-096F-F942-B692-728B68AF85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1415" y="3634155"/>
                <a:ext cx="211016" cy="480645"/>
              </a:xfrm>
              <a:prstGeom prst="straightConnector1">
                <a:avLst/>
              </a:prstGeom>
              <a:ln w="19050">
                <a:solidFill>
                  <a:schemeClr val="tx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Connecteur droit avec flèche 76">
                <a:extLst>
                  <a:ext uri="{FF2B5EF4-FFF2-40B4-BE49-F238E27FC236}">
                    <a16:creationId xmlns:a16="http://schemas.microsoft.com/office/drawing/2014/main" id="{5B139893-DDC6-4044-A817-46FCEC0B51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05132" y="4114800"/>
                <a:ext cx="281354" cy="0"/>
              </a:xfrm>
              <a:prstGeom prst="straightConnector1">
                <a:avLst/>
              </a:prstGeom>
              <a:ln w="19050">
                <a:solidFill>
                  <a:schemeClr val="tx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Connecteur droit avec flèche 77">
                <a:extLst>
                  <a:ext uri="{FF2B5EF4-FFF2-40B4-BE49-F238E27FC236}">
                    <a16:creationId xmlns:a16="http://schemas.microsoft.com/office/drawing/2014/main" id="{BDC8F250-DDC1-6647-BD3D-13DDE863CC3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000581" y="3425252"/>
                <a:ext cx="381419" cy="607103"/>
              </a:xfrm>
              <a:prstGeom prst="straightConnector1">
                <a:avLst/>
              </a:prstGeom>
              <a:ln w="19050">
                <a:solidFill>
                  <a:schemeClr val="tx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Connecteur droit avec flèche 78">
                <a:extLst>
                  <a:ext uri="{FF2B5EF4-FFF2-40B4-BE49-F238E27FC236}">
                    <a16:creationId xmlns:a16="http://schemas.microsoft.com/office/drawing/2014/main" id="{C87A2051-7F01-B046-8261-C171172A41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00581" y="4032355"/>
                <a:ext cx="381419" cy="677471"/>
              </a:xfrm>
              <a:prstGeom prst="straightConnector1">
                <a:avLst/>
              </a:prstGeom>
              <a:ln w="19050">
                <a:solidFill>
                  <a:schemeClr val="tx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Connecteur droit avec flèche 79">
                <a:extLst>
                  <a:ext uri="{FF2B5EF4-FFF2-40B4-BE49-F238E27FC236}">
                    <a16:creationId xmlns:a16="http://schemas.microsoft.com/office/drawing/2014/main" id="{81BF2FF2-7D90-744F-B701-BFF9C70948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00581" y="4032355"/>
                <a:ext cx="338747" cy="1529028"/>
              </a:xfrm>
              <a:prstGeom prst="straightConnector1">
                <a:avLst/>
              </a:prstGeom>
              <a:ln w="19050">
                <a:solidFill>
                  <a:schemeClr val="tx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Connecteur droit avec flèche 80">
                <a:extLst>
                  <a:ext uri="{FF2B5EF4-FFF2-40B4-BE49-F238E27FC236}">
                    <a16:creationId xmlns:a16="http://schemas.microsoft.com/office/drawing/2014/main" id="{13333399-0043-0842-BBD9-38A8A6FCDB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00646" y="2051538"/>
                <a:ext cx="281354" cy="0"/>
              </a:xfrm>
              <a:prstGeom prst="straightConnector1">
                <a:avLst/>
              </a:prstGeom>
              <a:ln w="19050">
                <a:solidFill>
                  <a:schemeClr val="tx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8" name="ZoneTexte 67">
              <a:extLst>
                <a:ext uri="{FF2B5EF4-FFF2-40B4-BE49-F238E27FC236}">
                  <a16:creationId xmlns:a16="http://schemas.microsoft.com/office/drawing/2014/main" id="{AD3D00FF-0192-D34A-A962-ED378AE0467A}"/>
                </a:ext>
              </a:extLst>
            </p:cNvPr>
            <p:cNvSpPr txBox="1"/>
            <p:nvPr/>
          </p:nvSpPr>
          <p:spPr>
            <a:xfrm>
              <a:off x="8682922" y="1783241"/>
              <a:ext cx="969265" cy="47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class</a:t>
              </a:r>
            </a:p>
          </p:txBody>
        </p:sp>
        <p:sp>
          <p:nvSpPr>
            <p:cNvPr id="69" name="ZoneTexte 68">
              <a:extLst>
                <a:ext uri="{FF2B5EF4-FFF2-40B4-BE49-F238E27FC236}">
                  <a16:creationId xmlns:a16="http://schemas.microsoft.com/office/drawing/2014/main" id="{50357EA1-6138-034D-9B0E-94F7523E3EA3}"/>
                </a:ext>
              </a:extLst>
            </p:cNvPr>
            <p:cNvSpPr txBox="1"/>
            <p:nvPr/>
          </p:nvSpPr>
          <p:spPr>
            <a:xfrm>
              <a:off x="8649528" y="3079604"/>
              <a:ext cx="1546384" cy="47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distance</a:t>
              </a:r>
            </a:p>
          </p:txBody>
        </p:sp>
        <p:sp>
          <p:nvSpPr>
            <p:cNvPr id="70" name="ZoneTexte 69">
              <a:extLst>
                <a:ext uri="{FF2B5EF4-FFF2-40B4-BE49-F238E27FC236}">
                  <a16:creationId xmlns:a16="http://schemas.microsoft.com/office/drawing/2014/main" id="{45D51672-D112-3C41-B7A5-4CC4E6576728}"/>
                </a:ext>
              </a:extLst>
            </p:cNvPr>
            <p:cNvSpPr txBox="1"/>
            <p:nvPr/>
          </p:nvSpPr>
          <p:spPr>
            <a:xfrm>
              <a:off x="8649529" y="4612204"/>
              <a:ext cx="1631018" cy="47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direction</a:t>
              </a:r>
            </a:p>
          </p:txBody>
        </p:sp>
        <p:sp>
          <p:nvSpPr>
            <p:cNvPr id="71" name="ZoneTexte 70">
              <a:extLst>
                <a:ext uri="{FF2B5EF4-FFF2-40B4-BE49-F238E27FC236}">
                  <a16:creationId xmlns:a16="http://schemas.microsoft.com/office/drawing/2014/main" id="{E1CCC97C-0798-944C-A577-6B36828FC296}"/>
                </a:ext>
              </a:extLst>
            </p:cNvPr>
            <p:cNvSpPr txBox="1"/>
            <p:nvPr/>
          </p:nvSpPr>
          <p:spPr>
            <a:xfrm>
              <a:off x="8682922" y="5338522"/>
              <a:ext cx="1262566" cy="47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/>
                <a:t>energy</a:t>
              </a:r>
              <a:endParaRPr lang="fr-FR" dirty="0"/>
            </a:p>
          </p:txBody>
        </p:sp>
      </p:grpSp>
      <p:cxnSp>
        <p:nvCxnSpPr>
          <p:cNvPr id="87" name="Connecteur droit avec flèche 86">
            <a:extLst>
              <a:ext uri="{FF2B5EF4-FFF2-40B4-BE49-F238E27FC236}">
                <a16:creationId xmlns:a16="http://schemas.microsoft.com/office/drawing/2014/main" id="{A583AC57-1ED0-3544-9E94-0277BBBA2315}"/>
              </a:ext>
            </a:extLst>
          </p:cNvPr>
          <p:cNvCxnSpPr>
            <a:cxnSpLocks/>
          </p:cNvCxnSpPr>
          <p:nvPr/>
        </p:nvCxnSpPr>
        <p:spPr>
          <a:xfrm flipV="1">
            <a:off x="4167439" y="3149552"/>
            <a:ext cx="447279" cy="133839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avec flèche 89">
            <a:extLst>
              <a:ext uri="{FF2B5EF4-FFF2-40B4-BE49-F238E27FC236}">
                <a16:creationId xmlns:a16="http://schemas.microsoft.com/office/drawing/2014/main" id="{EAAD9B86-4ADB-644A-88CB-43316BC57DD8}"/>
              </a:ext>
            </a:extLst>
          </p:cNvPr>
          <p:cNvCxnSpPr>
            <a:cxnSpLocks/>
          </p:cNvCxnSpPr>
          <p:nvPr/>
        </p:nvCxnSpPr>
        <p:spPr>
          <a:xfrm flipV="1">
            <a:off x="5749911" y="2321122"/>
            <a:ext cx="2134591" cy="22818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5" name="Groupe 94">
            <a:extLst>
              <a:ext uri="{FF2B5EF4-FFF2-40B4-BE49-F238E27FC236}">
                <a16:creationId xmlns:a16="http://schemas.microsoft.com/office/drawing/2014/main" id="{16D021A7-31D0-3647-BBE9-96CB2EE005EF}"/>
              </a:ext>
            </a:extLst>
          </p:cNvPr>
          <p:cNvGrpSpPr/>
          <p:nvPr/>
        </p:nvGrpSpPr>
        <p:grpSpPr>
          <a:xfrm rot="18968737">
            <a:off x="211168" y="2532319"/>
            <a:ext cx="1301952" cy="2541979"/>
            <a:chOff x="1573376" y="304800"/>
            <a:chExt cx="2524343" cy="4928626"/>
          </a:xfrm>
        </p:grpSpPr>
        <p:grpSp>
          <p:nvGrpSpPr>
            <p:cNvPr id="96" name="Groupe 95">
              <a:extLst>
                <a:ext uri="{FF2B5EF4-FFF2-40B4-BE49-F238E27FC236}">
                  <a16:creationId xmlns:a16="http://schemas.microsoft.com/office/drawing/2014/main" id="{DD7FA4FA-99DB-1F47-9EF5-DE5AE55F87FA}"/>
                </a:ext>
              </a:extLst>
            </p:cNvPr>
            <p:cNvGrpSpPr/>
            <p:nvPr/>
          </p:nvGrpSpPr>
          <p:grpSpPr>
            <a:xfrm>
              <a:off x="1711799" y="304800"/>
              <a:ext cx="2277321" cy="4928626"/>
              <a:chOff x="1711799" y="304800"/>
              <a:chExt cx="2277321" cy="4928626"/>
            </a:xfrm>
          </p:grpSpPr>
          <p:cxnSp>
            <p:nvCxnSpPr>
              <p:cNvPr id="112" name="Connecteur droit 111">
                <a:extLst>
                  <a:ext uri="{FF2B5EF4-FFF2-40B4-BE49-F238E27FC236}">
                    <a16:creationId xmlns:a16="http://schemas.microsoft.com/office/drawing/2014/main" id="{7558EB4E-A58D-1846-BF1A-F5FEF9E0D3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10933" y="304800"/>
                <a:ext cx="0" cy="18796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Connecteur droit 112">
                <a:extLst>
                  <a:ext uri="{FF2B5EF4-FFF2-40B4-BE49-F238E27FC236}">
                    <a16:creationId xmlns:a16="http://schemas.microsoft.com/office/drawing/2014/main" id="{B07E4155-DCD1-0C45-80B3-AE5FF3C1148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590800" y="2184400"/>
                <a:ext cx="220134" cy="1016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Connecteur droit 113">
                <a:extLst>
                  <a:ext uri="{FF2B5EF4-FFF2-40B4-BE49-F238E27FC236}">
                    <a16:creationId xmlns:a16="http://schemas.microsoft.com/office/drawing/2014/main" id="{BBD2CB76-D709-E349-8307-28CAE8C4FC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10933" y="2184400"/>
                <a:ext cx="220134" cy="101600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5" name="Groupe 114">
                <a:extLst>
                  <a:ext uri="{FF2B5EF4-FFF2-40B4-BE49-F238E27FC236}">
                    <a16:creationId xmlns:a16="http://schemas.microsoft.com/office/drawing/2014/main" id="{4482B011-076A-9D49-98B6-33F6271F739A}"/>
                  </a:ext>
                </a:extLst>
              </p:cNvPr>
              <p:cNvGrpSpPr/>
              <p:nvPr/>
            </p:nvGrpSpPr>
            <p:grpSpPr>
              <a:xfrm rot="786277">
                <a:off x="2255489" y="3187699"/>
                <a:ext cx="440267" cy="1016000"/>
                <a:chOff x="2370667" y="3200400"/>
                <a:chExt cx="440267" cy="1016000"/>
              </a:xfrm>
            </p:grpSpPr>
            <p:cxnSp>
              <p:nvCxnSpPr>
                <p:cNvPr id="128" name="Connecteur droit 127">
                  <a:extLst>
                    <a:ext uri="{FF2B5EF4-FFF2-40B4-BE49-F238E27FC236}">
                      <a16:creationId xmlns:a16="http://schemas.microsoft.com/office/drawing/2014/main" id="{58FA817B-257A-D849-B37B-7C6A76A374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370667" y="3200400"/>
                  <a:ext cx="220134" cy="10160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Connecteur droit 128">
                  <a:extLst>
                    <a:ext uri="{FF2B5EF4-FFF2-40B4-BE49-F238E27FC236}">
                      <a16:creationId xmlns:a16="http://schemas.microsoft.com/office/drawing/2014/main" id="{1E34F69B-441F-5649-B465-93274D1ECE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90800" y="3200400"/>
                  <a:ext cx="220134" cy="10160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6" name="Connecteur droit 115">
                <a:extLst>
                  <a:ext uri="{FF2B5EF4-FFF2-40B4-BE49-F238E27FC236}">
                    <a16:creationId xmlns:a16="http://schemas.microsoft.com/office/drawing/2014/main" id="{5B3D3840-8B7F-E74D-AC40-D0E0AF3381B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11421" y="3185433"/>
                <a:ext cx="15316" cy="103946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Connecteur droit 116">
                <a:extLst>
                  <a:ext uri="{FF2B5EF4-FFF2-40B4-BE49-F238E27FC236}">
                    <a16:creationId xmlns:a16="http://schemas.microsoft.com/office/drawing/2014/main" id="{357B6B2B-8F45-734D-B556-DE0FA65532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26737" y="3185433"/>
                <a:ext cx="416802" cy="507336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Connecteur droit 117">
                <a:extLst>
                  <a:ext uri="{FF2B5EF4-FFF2-40B4-BE49-F238E27FC236}">
                    <a16:creationId xmlns:a16="http://schemas.microsoft.com/office/drawing/2014/main" id="{795667C7-8B29-3441-9AE1-F71EBA473B6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711799" y="4138448"/>
                <a:ext cx="438558" cy="5029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Connecteur droit 118">
                <a:extLst>
                  <a:ext uri="{FF2B5EF4-FFF2-40B4-BE49-F238E27FC236}">
                    <a16:creationId xmlns:a16="http://schemas.microsoft.com/office/drawing/2014/main" id="{D675908B-C524-DD46-8644-369BBC0120D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06363" y="4135272"/>
                <a:ext cx="143992" cy="590154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Connecteur droit 119">
                <a:extLst>
                  <a:ext uri="{FF2B5EF4-FFF2-40B4-BE49-F238E27FC236}">
                    <a16:creationId xmlns:a16="http://schemas.microsoft.com/office/drawing/2014/main" id="{CBB0940D-E654-F644-8954-FEC9B03AEB2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64758" y="4230000"/>
                <a:ext cx="206952" cy="40818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Connecteur droit 120">
                <a:extLst>
                  <a:ext uri="{FF2B5EF4-FFF2-40B4-BE49-F238E27FC236}">
                    <a16:creationId xmlns:a16="http://schemas.microsoft.com/office/drawing/2014/main" id="{A1BBF335-5654-6344-A0E9-DC9084FCA0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81233" y="4226825"/>
                <a:ext cx="71691" cy="495426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2" name="Groupe 121">
                <a:extLst>
                  <a:ext uri="{FF2B5EF4-FFF2-40B4-BE49-F238E27FC236}">
                    <a16:creationId xmlns:a16="http://schemas.microsoft.com/office/drawing/2014/main" id="{37ABA05F-9473-7442-AD1A-AAC955018962}"/>
                  </a:ext>
                </a:extLst>
              </p:cNvPr>
              <p:cNvGrpSpPr/>
              <p:nvPr/>
            </p:nvGrpSpPr>
            <p:grpSpPr>
              <a:xfrm>
                <a:off x="2791442" y="4217426"/>
                <a:ext cx="440267" cy="1016000"/>
                <a:chOff x="2370667" y="3200400"/>
                <a:chExt cx="440267" cy="1016000"/>
              </a:xfrm>
            </p:grpSpPr>
            <p:cxnSp>
              <p:nvCxnSpPr>
                <p:cNvPr id="126" name="Connecteur droit 125">
                  <a:extLst>
                    <a:ext uri="{FF2B5EF4-FFF2-40B4-BE49-F238E27FC236}">
                      <a16:creationId xmlns:a16="http://schemas.microsoft.com/office/drawing/2014/main" id="{88FE09E2-0ED3-D147-BDC2-BCAEA60E6C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370667" y="3200400"/>
                  <a:ext cx="220134" cy="10160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Connecteur droit 126">
                  <a:extLst>
                    <a:ext uri="{FF2B5EF4-FFF2-40B4-BE49-F238E27FC236}">
                      <a16:creationId xmlns:a16="http://schemas.microsoft.com/office/drawing/2014/main" id="{2792A373-7FB7-E649-BDBE-5CA4761855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90800" y="3200400"/>
                  <a:ext cx="220134" cy="10160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e 122">
                <a:extLst>
                  <a:ext uri="{FF2B5EF4-FFF2-40B4-BE49-F238E27FC236}">
                    <a16:creationId xmlns:a16="http://schemas.microsoft.com/office/drawing/2014/main" id="{57571433-72EE-6746-99FE-DC544ADF0385}"/>
                  </a:ext>
                </a:extLst>
              </p:cNvPr>
              <p:cNvGrpSpPr/>
              <p:nvPr/>
            </p:nvGrpSpPr>
            <p:grpSpPr>
              <a:xfrm rot="19180554">
                <a:off x="3548853" y="3566814"/>
                <a:ext cx="440267" cy="1016000"/>
                <a:chOff x="2370667" y="3200400"/>
                <a:chExt cx="440267" cy="1016000"/>
              </a:xfrm>
            </p:grpSpPr>
            <p:cxnSp>
              <p:nvCxnSpPr>
                <p:cNvPr id="124" name="Connecteur droit 123">
                  <a:extLst>
                    <a:ext uri="{FF2B5EF4-FFF2-40B4-BE49-F238E27FC236}">
                      <a16:creationId xmlns:a16="http://schemas.microsoft.com/office/drawing/2014/main" id="{FFD17EB4-DFE0-E344-BE19-8C468551A6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370667" y="3200400"/>
                  <a:ext cx="220134" cy="10160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Connecteur droit 124">
                  <a:extLst>
                    <a:ext uri="{FF2B5EF4-FFF2-40B4-BE49-F238E27FC236}">
                      <a16:creationId xmlns:a16="http://schemas.microsoft.com/office/drawing/2014/main" id="{C095CAAB-C9BC-244A-8CBE-889BAF80E6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90800" y="3200400"/>
                  <a:ext cx="220134" cy="10160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97" name="Image 96">
              <a:extLst>
                <a:ext uri="{FF2B5EF4-FFF2-40B4-BE49-F238E27FC236}">
                  <a16:creationId xmlns:a16="http://schemas.microsoft.com/office/drawing/2014/main" id="{3BD767BF-6F37-C24A-B37D-C88432F0A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631263">
              <a:off x="2994642" y="2518171"/>
              <a:ext cx="254001" cy="317500"/>
            </a:xfrm>
            <a:prstGeom prst="rect">
              <a:avLst/>
            </a:prstGeom>
          </p:spPr>
        </p:pic>
        <p:pic>
          <p:nvPicPr>
            <p:cNvPr id="98" name="Image 97">
              <a:extLst>
                <a:ext uri="{FF2B5EF4-FFF2-40B4-BE49-F238E27FC236}">
                  <a16:creationId xmlns:a16="http://schemas.microsoft.com/office/drawing/2014/main" id="{C7CA726A-17BD-FB49-A25E-7EE17AE6E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631263">
              <a:off x="3927634" y="3812696"/>
              <a:ext cx="170085" cy="212605"/>
            </a:xfrm>
            <a:prstGeom prst="rect">
              <a:avLst/>
            </a:prstGeom>
          </p:spPr>
        </p:pic>
        <p:pic>
          <p:nvPicPr>
            <p:cNvPr id="99" name="Image 98">
              <a:extLst>
                <a:ext uri="{FF2B5EF4-FFF2-40B4-BE49-F238E27FC236}">
                  <a16:creationId xmlns:a16="http://schemas.microsoft.com/office/drawing/2014/main" id="{8D45D662-2DC4-2047-87E8-C3AA784BA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631263">
              <a:off x="2590929" y="3693645"/>
              <a:ext cx="200652" cy="250813"/>
            </a:xfrm>
            <a:prstGeom prst="rect">
              <a:avLst/>
            </a:prstGeom>
          </p:spPr>
        </p:pic>
        <p:pic>
          <p:nvPicPr>
            <p:cNvPr id="100" name="Image 99">
              <a:extLst>
                <a:ext uri="{FF2B5EF4-FFF2-40B4-BE49-F238E27FC236}">
                  <a16:creationId xmlns:a16="http://schemas.microsoft.com/office/drawing/2014/main" id="{9C42D29C-36BD-3241-89F8-BCAD91B13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28654">
              <a:off x="2116403" y="4360214"/>
              <a:ext cx="109839" cy="137298"/>
            </a:xfrm>
            <a:prstGeom prst="rect">
              <a:avLst/>
            </a:prstGeom>
          </p:spPr>
        </p:pic>
        <p:pic>
          <p:nvPicPr>
            <p:cNvPr id="101" name="Image 100">
              <a:extLst>
                <a:ext uri="{FF2B5EF4-FFF2-40B4-BE49-F238E27FC236}">
                  <a16:creationId xmlns:a16="http://schemas.microsoft.com/office/drawing/2014/main" id="{9F56DE77-BB00-884F-9E29-6B8844C48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631263">
              <a:off x="3178797" y="4641694"/>
              <a:ext cx="137941" cy="172426"/>
            </a:xfrm>
            <a:prstGeom prst="rect">
              <a:avLst/>
            </a:prstGeom>
          </p:spPr>
        </p:pic>
        <p:sp>
          <p:nvSpPr>
            <p:cNvPr id="102" name="ZoneTexte 101">
              <a:extLst>
                <a:ext uri="{FF2B5EF4-FFF2-40B4-BE49-F238E27FC236}">
                  <a16:creationId xmlns:a16="http://schemas.microsoft.com/office/drawing/2014/main" id="{FAF5CECB-E397-E04B-980F-9F55CBFA7E56}"/>
                </a:ext>
              </a:extLst>
            </p:cNvPr>
            <p:cNvSpPr txBox="1"/>
            <p:nvPr/>
          </p:nvSpPr>
          <p:spPr>
            <a:xfrm rot="2631263">
              <a:off x="2808300" y="1164627"/>
              <a:ext cx="738435" cy="83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200" dirty="0"/>
                <a:t>e</a:t>
              </a:r>
              <a:r>
                <a:rPr lang="fr-FR" sz="2200" baseline="30000" dirty="0"/>
                <a:t>-</a:t>
              </a:r>
            </a:p>
          </p:txBody>
        </p:sp>
        <p:sp>
          <p:nvSpPr>
            <p:cNvPr id="103" name="ZoneTexte 102">
              <a:extLst>
                <a:ext uri="{FF2B5EF4-FFF2-40B4-BE49-F238E27FC236}">
                  <a16:creationId xmlns:a16="http://schemas.microsoft.com/office/drawing/2014/main" id="{6109C5DD-B98D-B541-8B0C-DBB7972C09B3}"/>
                </a:ext>
              </a:extLst>
            </p:cNvPr>
            <p:cNvSpPr txBox="1"/>
            <p:nvPr/>
          </p:nvSpPr>
          <p:spPr>
            <a:xfrm rot="2631263">
              <a:off x="1994433" y="2284129"/>
              <a:ext cx="739245" cy="83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200" dirty="0"/>
                <a:t>e</a:t>
              </a:r>
              <a:r>
                <a:rPr lang="fr-FR" sz="2200" baseline="30000" dirty="0"/>
                <a:t>-</a:t>
              </a:r>
            </a:p>
          </p:txBody>
        </p:sp>
        <p:sp>
          <p:nvSpPr>
            <p:cNvPr id="104" name="ZoneTexte 103">
              <a:extLst>
                <a:ext uri="{FF2B5EF4-FFF2-40B4-BE49-F238E27FC236}">
                  <a16:creationId xmlns:a16="http://schemas.microsoft.com/office/drawing/2014/main" id="{BA1F6BAB-4D88-1B42-BFC8-A7653B357FE0}"/>
                </a:ext>
              </a:extLst>
            </p:cNvPr>
            <p:cNvSpPr txBox="1"/>
            <p:nvPr/>
          </p:nvSpPr>
          <p:spPr>
            <a:xfrm rot="2631263">
              <a:off x="1786760" y="3135477"/>
              <a:ext cx="682129" cy="716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e</a:t>
              </a:r>
              <a:r>
                <a:rPr lang="fr-FR" baseline="30000" dirty="0"/>
                <a:t>-</a:t>
              </a:r>
            </a:p>
          </p:txBody>
        </p:sp>
        <p:sp>
          <p:nvSpPr>
            <p:cNvPr id="105" name="ZoneTexte 104">
              <a:extLst>
                <a:ext uri="{FF2B5EF4-FFF2-40B4-BE49-F238E27FC236}">
                  <a16:creationId xmlns:a16="http://schemas.microsoft.com/office/drawing/2014/main" id="{8BC3CE1B-021E-DC46-BE2D-AC4B532D6D0F}"/>
                </a:ext>
              </a:extLst>
            </p:cNvPr>
            <p:cNvSpPr txBox="1"/>
            <p:nvPr/>
          </p:nvSpPr>
          <p:spPr>
            <a:xfrm rot="2631263">
              <a:off x="1573376" y="3956736"/>
              <a:ext cx="603534" cy="537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e</a:t>
              </a:r>
              <a:r>
                <a:rPr lang="fr-FR" sz="1200" baseline="30000" dirty="0"/>
                <a:t>-</a:t>
              </a:r>
            </a:p>
          </p:txBody>
        </p:sp>
        <p:sp>
          <p:nvSpPr>
            <p:cNvPr id="106" name="ZoneTexte 105">
              <a:extLst>
                <a:ext uri="{FF2B5EF4-FFF2-40B4-BE49-F238E27FC236}">
                  <a16:creationId xmlns:a16="http://schemas.microsoft.com/office/drawing/2014/main" id="{2FBC2428-6D2E-F343-958E-95908533173E}"/>
                </a:ext>
              </a:extLst>
            </p:cNvPr>
            <p:cNvSpPr txBox="1"/>
            <p:nvPr/>
          </p:nvSpPr>
          <p:spPr>
            <a:xfrm rot="2631263">
              <a:off x="2664836" y="3102674"/>
              <a:ext cx="639549" cy="626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/>
                <a:t>e</a:t>
              </a:r>
              <a:r>
                <a:rPr lang="fr-FR" sz="1500" baseline="30000" dirty="0"/>
                <a:t>-</a:t>
              </a:r>
            </a:p>
          </p:txBody>
        </p:sp>
        <p:sp>
          <p:nvSpPr>
            <p:cNvPr id="107" name="ZoneTexte 106">
              <a:extLst>
                <a:ext uri="{FF2B5EF4-FFF2-40B4-BE49-F238E27FC236}">
                  <a16:creationId xmlns:a16="http://schemas.microsoft.com/office/drawing/2014/main" id="{607DEC7A-4427-1C4D-9CAF-B1DFFCA7A422}"/>
                </a:ext>
              </a:extLst>
            </p:cNvPr>
            <p:cNvSpPr txBox="1"/>
            <p:nvPr/>
          </p:nvSpPr>
          <p:spPr>
            <a:xfrm rot="2631263">
              <a:off x="3164502" y="3086957"/>
              <a:ext cx="670104" cy="626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/>
                <a:t>e</a:t>
              </a:r>
              <a:r>
                <a:rPr lang="fr-FR" sz="1500" baseline="30000" dirty="0"/>
                <a:t>+</a:t>
              </a:r>
            </a:p>
          </p:txBody>
        </p:sp>
        <p:sp>
          <p:nvSpPr>
            <p:cNvPr id="108" name="ZoneTexte 107">
              <a:extLst>
                <a:ext uri="{FF2B5EF4-FFF2-40B4-BE49-F238E27FC236}">
                  <a16:creationId xmlns:a16="http://schemas.microsoft.com/office/drawing/2014/main" id="{355BF509-FA5A-7B4A-A7CF-A486C352159E}"/>
                </a:ext>
              </a:extLst>
            </p:cNvPr>
            <p:cNvSpPr txBox="1"/>
            <p:nvPr/>
          </p:nvSpPr>
          <p:spPr>
            <a:xfrm rot="2631263">
              <a:off x="3115894" y="3761031"/>
              <a:ext cx="670771" cy="626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/>
                <a:t>e</a:t>
              </a:r>
              <a:r>
                <a:rPr lang="fr-FR" sz="1500" baseline="30000" dirty="0"/>
                <a:t>+</a:t>
              </a:r>
            </a:p>
          </p:txBody>
        </p:sp>
        <p:sp>
          <p:nvSpPr>
            <p:cNvPr id="109" name="ZoneTexte 108">
              <a:extLst>
                <a:ext uri="{FF2B5EF4-FFF2-40B4-BE49-F238E27FC236}">
                  <a16:creationId xmlns:a16="http://schemas.microsoft.com/office/drawing/2014/main" id="{51A8E8F3-7491-3C45-A723-E703B8669731}"/>
                </a:ext>
              </a:extLst>
            </p:cNvPr>
            <p:cNvSpPr txBox="1"/>
            <p:nvPr/>
          </p:nvSpPr>
          <p:spPr>
            <a:xfrm rot="2631263">
              <a:off x="2578447" y="4124148"/>
              <a:ext cx="606200" cy="537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e</a:t>
              </a:r>
              <a:r>
                <a:rPr lang="fr-FR" sz="1200" baseline="30000" dirty="0"/>
                <a:t>-</a:t>
              </a:r>
            </a:p>
          </p:txBody>
        </p:sp>
        <p:sp>
          <p:nvSpPr>
            <p:cNvPr id="110" name="ZoneTexte 109">
              <a:extLst>
                <a:ext uri="{FF2B5EF4-FFF2-40B4-BE49-F238E27FC236}">
                  <a16:creationId xmlns:a16="http://schemas.microsoft.com/office/drawing/2014/main" id="{58AC83B4-6DAA-7C42-89E5-9FA6EA70C027}"/>
                </a:ext>
              </a:extLst>
            </p:cNvPr>
            <p:cNvSpPr txBox="1"/>
            <p:nvPr/>
          </p:nvSpPr>
          <p:spPr>
            <a:xfrm rot="2631263">
              <a:off x="2151927" y="4112055"/>
              <a:ext cx="555646" cy="477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e</a:t>
              </a:r>
              <a:r>
                <a:rPr lang="fr-FR" sz="1000" baseline="30000" dirty="0"/>
                <a:t>-</a:t>
              </a:r>
            </a:p>
          </p:txBody>
        </p:sp>
        <p:sp>
          <p:nvSpPr>
            <p:cNvPr id="111" name="ZoneTexte 110">
              <a:extLst>
                <a:ext uri="{FF2B5EF4-FFF2-40B4-BE49-F238E27FC236}">
                  <a16:creationId xmlns:a16="http://schemas.microsoft.com/office/drawing/2014/main" id="{3A580E1C-6453-9444-AF4D-6718BC23F6C4}"/>
                </a:ext>
              </a:extLst>
            </p:cNvPr>
            <p:cNvSpPr txBox="1"/>
            <p:nvPr/>
          </p:nvSpPr>
          <p:spPr>
            <a:xfrm rot="2631263">
              <a:off x="2372692" y="4551536"/>
              <a:ext cx="577865" cy="477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e</a:t>
              </a:r>
              <a:r>
                <a:rPr lang="fr-FR" sz="1000" baseline="30000" dirty="0"/>
                <a:t>+</a:t>
              </a:r>
            </a:p>
          </p:txBody>
        </p:sp>
      </p:grpSp>
      <p:sp>
        <p:nvSpPr>
          <p:cNvPr id="132" name="ZoneTexte 131">
            <a:extLst>
              <a:ext uri="{FF2B5EF4-FFF2-40B4-BE49-F238E27FC236}">
                <a16:creationId xmlns:a16="http://schemas.microsoft.com/office/drawing/2014/main" id="{7065471A-3FAC-D24D-B95F-DA1CE90F081F}"/>
              </a:ext>
            </a:extLst>
          </p:cNvPr>
          <p:cNvSpPr txBox="1"/>
          <p:nvPr/>
        </p:nvSpPr>
        <p:spPr>
          <a:xfrm>
            <a:off x="2951598" y="3108659"/>
            <a:ext cx="1268168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700" dirty="0" err="1"/>
              <a:t>PetaBytes</a:t>
            </a:r>
            <a:r>
              <a:rPr lang="fr-FR" sz="1700" dirty="0"/>
              <a:t> </a:t>
            </a:r>
            <a:br>
              <a:rPr lang="fr-FR" sz="1700" dirty="0"/>
            </a:br>
            <a:r>
              <a:rPr lang="fr-FR" sz="1700" dirty="0"/>
              <a:t>of Data </a:t>
            </a:r>
            <a:br>
              <a:rPr lang="fr-FR" sz="1700" dirty="0"/>
            </a:br>
            <a:r>
              <a:rPr lang="fr-FR" sz="1700" dirty="0"/>
              <a:t>at a rate of </a:t>
            </a:r>
            <a:br>
              <a:rPr lang="fr-FR" sz="1700" dirty="0"/>
            </a:br>
            <a:r>
              <a:rPr lang="fr-FR" sz="1700" dirty="0" err="1"/>
              <a:t>tens</a:t>
            </a:r>
            <a:r>
              <a:rPr lang="fr-FR" sz="1700" dirty="0"/>
              <a:t> of GB/s</a:t>
            </a:r>
          </a:p>
        </p:txBody>
      </p:sp>
      <p:sp>
        <p:nvSpPr>
          <p:cNvPr id="134" name="ZoneTexte 133">
            <a:extLst>
              <a:ext uri="{FF2B5EF4-FFF2-40B4-BE49-F238E27FC236}">
                <a16:creationId xmlns:a16="http://schemas.microsoft.com/office/drawing/2014/main" id="{9C7AD7C1-2F78-6A47-8603-399AA8C99AC7}"/>
              </a:ext>
            </a:extLst>
          </p:cNvPr>
          <p:cNvSpPr txBox="1"/>
          <p:nvPr/>
        </p:nvSpPr>
        <p:spPr>
          <a:xfrm>
            <a:off x="5599133" y="3149552"/>
            <a:ext cx="3784739" cy="11387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700" dirty="0" err="1"/>
              <a:t>Deep</a:t>
            </a:r>
            <a:r>
              <a:rPr lang="fr-FR" sz="1700" dirty="0"/>
              <a:t> </a:t>
            </a:r>
            <a:r>
              <a:rPr lang="fr-FR" sz="1700" dirty="0" err="1"/>
              <a:t>Convolutionnal</a:t>
            </a:r>
            <a:r>
              <a:rPr lang="fr-FR" sz="1700" dirty="0"/>
              <a:t> Neural Networks</a:t>
            </a:r>
            <a:br>
              <a:rPr lang="fr-FR" sz="1700" dirty="0"/>
            </a:br>
            <a:r>
              <a:rPr lang="fr-FR" sz="1700" dirty="0" err="1"/>
              <a:t>reconstruct</a:t>
            </a:r>
            <a:r>
              <a:rPr lang="fr-FR" sz="1700" dirty="0"/>
              <a:t> the </a:t>
            </a:r>
            <a:r>
              <a:rPr lang="fr-FR" sz="1700" dirty="0" err="1"/>
              <a:t>physical</a:t>
            </a:r>
            <a:r>
              <a:rPr lang="fr-FR" sz="1700" dirty="0"/>
              <a:t> </a:t>
            </a:r>
            <a:r>
              <a:rPr lang="fr-FR" sz="1700" dirty="0" err="1"/>
              <a:t>parameters</a:t>
            </a:r>
            <a:r>
              <a:rPr lang="fr-FR" sz="1700" dirty="0"/>
              <a:t> </a:t>
            </a:r>
            <a:br>
              <a:rPr lang="fr-FR" sz="1700" dirty="0"/>
            </a:br>
            <a:r>
              <a:rPr lang="fr-FR" sz="1700" dirty="0"/>
              <a:t>of the </a:t>
            </a:r>
            <a:r>
              <a:rPr lang="fr-FR" sz="1700" dirty="0" err="1"/>
              <a:t>primary</a:t>
            </a:r>
            <a:r>
              <a:rPr lang="fr-FR" sz="1700" dirty="0"/>
              <a:t> </a:t>
            </a:r>
            <a:r>
              <a:rPr lang="fr-FR" sz="1700" dirty="0" err="1"/>
              <a:t>particle</a:t>
            </a:r>
            <a:r>
              <a:rPr lang="fr-FR" sz="1700" dirty="0"/>
              <a:t> </a:t>
            </a:r>
            <a:br>
              <a:rPr lang="fr-FR" sz="1700" dirty="0"/>
            </a:br>
            <a:r>
              <a:rPr lang="fr-FR" sz="1700" dirty="0" err="1"/>
              <a:t>from</a:t>
            </a:r>
            <a:r>
              <a:rPr lang="fr-FR" sz="1700" dirty="0"/>
              <a:t> the </a:t>
            </a:r>
            <a:r>
              <a:rPr lang="fr-FR" sz="1700" dirty="0" err="1"/>
              <a:t>telescopes</a:t>
            </a:r>
            <a:r>
              <a:rPr lang="fr-FR" sz="1700" dirty="0"/>
              <a:t> images</a:t>
            </a:r>
          </a:p>
        </p:txBody>
      </p:sp>
      <p:pic>
        <p:nvPicPr>
          <p:cNvPr id="142" name="Image 141">
            <a:extLst>
              <a:ext uri="{FF2B5EF4-FFF2-40B4-BE49-F238E27FC236}">
                <a16:creationId xmlns:a16="http://schemas.microsoft.com/office/drawing/2014/main" id="{858F1BC6-49D5-B342-B6A0-593EAA61EBC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2940" y="164479"/>
            <a:ext cx="1008000" cy="396000"/>
          </a:xfrm>
          <a:prstGeom prst="rect">
            <a:avLst/>
          </a:prstGeom>
        </p:spPr>
      </p:pic>
      <p:pic>
        <p:nvPicPr>
          <p:cNvPr id="144" name="Image 143">
            <a:extLst>
              <a:ext uri="{FF2B5EF4-FFF2-40B4-BE49-F238E27FC236}">
                <a16:creationId xmlns:a16="http://schemas.microsoft.com/office/drawing/2014/main" id="{772D0C8B-9998-8642-8267-7CA7C6D99DC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2224" y="164479"/>
            <a:ext cx="794809" cy="396000"/>
          </a:xfrm>
          <a:prstGeom prst="rect">
            <a:avLst/>
          </a:prstGeom>
        </p:spPr>
      </p:pic>
      <p:pic>
        <p:nvPicPr>
          <p:cNvPr id="148" name="Image 147">
            <a:extLst>
              <a:ext uri="{FF2B5EF4-FFF2-40B4-BE49-F238E27FC236}">
                <a16:creationId xmlns:a16="http://schemas.microsoft.com/office/drawing/2014/main" id="{A01C33BF-595E-4142-B7BB-64C967C8A00B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6603" y="164479"/>
            <a:ext cx="552281" cy="396000"/>
          </a:xfrm>
          <a:prstGeom prst="rect">
            <a:avLst/>
          </a:prstGeom>
        </p:spPr>
      </p:pic>
      <p:pic>
        <p:nvPicPr>
          <p:cNvPr id="150" name="Image 149">
            <a:extLst>
              <a:ext uri="{FF2B5EF4-FFF2-40B4-BE49-F238E27FC236}">
                <a16:creationId xmlns:a16="http://schemas.microsoft.com/office/drawing/2014/main" id="{8C6764ED-FC94-1A45-AACA-18A89C95747A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9567" y="164479"/>
            <a:ext cx="560390" cy="396000"/>
          </a:xfrm>
          <a:prstGeom prst="rect">
            <a:avLst/>
          </a:prstGeom>
        </p:spPr>
      </p:pic>
      <p:pic>
        <p:nvPicPr>
          <p:cNvPr id="156" name="Image 155">
            <a:extLst>
              <a:ext uri="{FF2B5EF4-FFF2-40B4-BE49-F238E27FC236}">
                <a16:creationId xmlns:a16="http://schemas.microsoft.com/office/drawing/2014/main" id="{B74E0953-46BA-EB4B-8CF6-C8A45B78DB33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4230" y="182479"/>
            <a:ext cx="850394" cy="360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8A339CD-9603-7E4D-BE6E-A67ADC433D7E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7716" y="182479"/>
            <a:ext cx="858204" cy="360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8D8CB48-A3CE-624C-85BE-A15A20CCF707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0640" y="200479"/>
            <a:ext cx="543857" cy="324000"/>
          </a:xfrm>
          <a:prstGeom prst="rect">
            <a:avLst/>
          </a:prstGeom>
        </p:spPr>
      </p:pic>
      <p:pic>
        <p:nvPicPr>
          <p:cNvPr id="140" name="Image 139">
            <a:extLst>
              <a:ext uri="{FF2B5EF4-FFF2-40B4-BE49-F238E27FC236}">
                <a16:creationId xmlns:a16="http://schemas.microsoft.com/office/drawing/2014/main" id="{6C2331D7-8134-3C4E-869A-D70D03E8DE2D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2673" y="1449905"/>
            <a:ext cx="1070383" cy="1070383"/>
          </a:xfrm>
          <a:prstGeom prst="rect">
            <a:avLst/>
          </a:prstGeom>
          <a:noFill/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9282360-70E5-EE48-8C35-6D5F2EBD79A8}"/>
              </a:ext>
            </a:extLst>
          </p:cNvPr>
          <p:cNvSpPr txBox="1"/>
          <p:nvPr/>
        </p:nvSpPr>
        <p:spPr>
          <a:xfrm>
            <a:off x="9298363" y="6562703"/>
            <a:ext cx="2893636" cy="276999"/>
          </a:xfrm>
          <a:prstGeom prst="rect">
            <a:avLst/>
          </a:prstGeom>
          <a:gradFill flip="none" rotWithShape="1">
            <a:gsLst>
              <a:gs pos="93000">
                <a:schemeClr val="bg1">
                  <a:alpha val="52000"/>
                </a:schemeClr>
              </a:gs>
              <a:gs pos="100000">
                <a:schemeClr val="bg1"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  <a:effectLst>
            <a:softEdge rad="38100"/>
          </a:effectLst>
        </p:spPr>
        <p:txBody>
          <a:bodyPr wrap="square" rtlCol="0">
            <a:spAutoFit/>
          </a:bodyPr>
          <a:lstStyle/>
          <a:p>
            <a:r>
              <a:rPr lang="fr-FR" sz="1200" dirty="0"/>
              <a:t>Contact: thomas.vuillaume@lapp.in2p3.fr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F6F1A28-3C6D-9B40-8785-12E643CDEF2F}"/>
              </a:ext>
            </a:extLst>
          </p:cNvPr>
          <p:cNvSpPr txBox="1"/>
          <p:nvPr/>
        </p:nvSpPr>
        <p:spPr>
          <a:xfrm>
            <a:off x="217445" y="120489"/>
            <a:ext cx="4737707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500" i="1" dirty="0"/>
              <a:t>GAMMALEARN</a:t>
            </a:r>
            <a:br>
              <a:rPr lang="fr-FR" sz="2500" i="1" dirty="0"/>
            </a:br>
            <a:r>
              <a:rPr lang="fr-FR" i="1" dirty="0" err="1"/>
              <a:t>deep</a:t>
            </a:r>
            <a:r>
              <a:rPr lang="fr-FR" i="1" dirty="0"/>
              <a:t> </a:t>
            </a:r>
            <a:r>
              <a:rPr lang="fr-FR" i="1" dirty="0" err="1"/>
              <a:t>learning</a:t>
            </a:r>
            <a:r>
              <a:rPr lang="fr-FR" i="1" dirty="0"/>
              <a:t> for the </a:t>
            </a:r>
            <a:r>
              <a:rPr lang="fr-FR" i="1" dirty="0" err="1"/>
              <a:t>Cherenkov</a:t>
            </a:r>
            <a:r>
              <a:rPr lang="fr-FR" i="1" dirty="0"/>
              <a:t> </a:t>
            </a:r>
            <a:r>
              <a:rPr lang="fr-FR" i="1" dirty="0" err="1"/>
              <a:t>Telescope</a:t>
            </a:r>
            <a:r>
              <a:rPr lang="fr-FR" i="1" dirty="0"/>
              <a:t> </a:t>
            </a:r>
            <a:r>
              <a:rPr lang="fr-FR" i="1" dirty="0" err="1"/>
              <a:t>Array</a:t>
            </a:r>
            <a:r>
              <a:rPr lang="fr-FR" i="1" dirty="0"/>
              <a:t> </a:t>
            </a:r>
          </a:p>
        </p:txBody>
      </p:sp>
      <p:pic>
        <p:nvPicPr>
          <p:cNvPr id="74" name="Image 73">
            <a:extLst>
              <a:ext uri="{FF2B5EF4-FFF2-40B4-BE49-F238E27FC236}">
                <a16:creationId xmlns:a16="http://schemas.microsoft.com/office/drawing/2014/main" id="{13881819-0A18-A742-A42F-A7FAF70B5A0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4871" y="944124"/>
            <a:ext cx="3283680" cy="18516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2" name="Image 81">
            <a:extLst>
              <a:ext uri="{FF2B5EF4-FFF2-40B4-BE49-F238E27FC236}">
                <a16:creationId xmlns:a16="http://schemas.microsoft.com/office/drawing/2014/main" id="{2AE28BFE-4720-AE43-A23D-3D46F6FFE32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487286" y="144827"/>
            <a:ext cx="452476" cy="44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596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10AF58B8-4520-1449-9E62-DDC36F32E9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6130" y="1638582"/>
            <a:ext cx="4944501" cy="236905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9F5AEBA-E02B-A748-98D3-D89607DC96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09" y="1460783"/>
            <a:ext cx="6224475" cy="224256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0AD544D-0FAE-5F4E-B302-2CA69E1A9D2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640" y="4081735"/>
            <a:ext cx="7854858" cy="192163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5737909-B1C9-BC47-9CE7-6CA008DCC7F8}"/>
              </a:ext>
            </a:extLst>
          </p:cNvPr>
          <p:cNvSpPr/>
          <p:nvPr/>
        </p:nvSpPr>
        <p:spPr>
          <a:xfrm>
            <a:off x="388510" y="6352143"/>
            <a:ext cx="3312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dirty="0" err="1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arxiv.org</a:t>
            </a:r>
            <a:r>
              <a:rPr lang="en-US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/abs/2108.04130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0064ABCA-8E04-DE4F-88A1-E8D60D78B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09" y="25376"/>
            <a:ext cx="8726347" cy="1325563"/>
          </a:xfrm>
        </p:spPr>
        <p:txBody>
          <a:bodyPr/>
          <a:lstStyle/>
          <a:p>
            <a:r>
              <a:rPr lang="en-US" dirty="0"/>
              <a:t>GAMMALEARN RESULTS on LST-1 simulated data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F67F4DC-2184-9A48-8F6A-D6075ED43656}"/>
              </a:ext>
            </a:extLst>
          </p:cNvPr>
          <p:cNvSpPr txBox="1"/>
          <p:nvPr/>
        </p:nvSpPr>
        <p:spPr>
          <a:xfrm>
            <a:off x="8500067" y="4382298"/>
            <a:ext cx="34876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è"/>
            </a:pPr>
            <a:r>
              <a:rPr lang="en-US" dirty="0">
                <a:solidFill>
                  <a:schemeClr val="bg1"/>
                </a:solidFill>
              </a:rPr>
              <a:t>Better: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Sensitivity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Angular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Energy resolution</a:t>
            </a:r>
          </a:p>
          <a:p>
            <a:r>
              <a:rPr lang="en-US" dirty="0">
                <a:solidFill>
                  <a:schemeClr val="bg1"/>
                </a:solidFill>
              </a:rPr>
              <a:t>compared to the standard analysis</a:t>
            </a:r>
          </a:p>
        </p:txBody>
      </p:sp>
      <p:sp>
        <p:nvSpPr>
          <p:cNvPr id="23" name="Espace réservé du pied de page 22">
            <a:extLst>
              <a:ext uri="{FF2B5EF4-FFF2-40B4-BE49-F238E27FC236}">
                <a16:creationId xmlns:a16="http://schemas.microsoft.com/office/drawing/2014/main" id="{347D0237-93BF-AE4B-B36A-0B53F690FAF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DIRECTA</a:t>
            </a:r>
            <a:endParaRPr lang="en-US" dirty="0"/>
          </a:p>
        </p:txBody>
      </p:sp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7ADE2363-0F0D-2946-AE6F-D6E8F624BB8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072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47B8EDC7-5312-084E-B003-AB1C93CA61B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DIRECTA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3FE794AD-FEEC-C34D-89A6-8753162A4C6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4</a:t>
            </a:fld>
            <a:endParaRPr lang="en-US" dirty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DAF28A79-6E31-724A-A27F-5716A77AE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424" y="48449"/>
            <a:ext cx="8421688" cy="1325563"/>
          </a:xfrm>
        </p:spPr>
        <p:txBody>
          <a:bodyPr/>
          <a:lstStyle/>
          <a:p>
            <a:r>
              <a:rPr lang="en-US" dirty="0"/>
              <a:t>GAMMALEARN RESULTS on LST-1 real data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E8086C-B685-9B48-9D9D-E18F4FF6C5F1}"/>
              </a:ext>
            </a:extLst>
          </p:cNvPr>
          <p:cNvSpPr/>
          <p:nvPr/>
        </p:nvSpPr>
        <p:spPr>
          <a:xfrm>
            <a:off x="497298" y="6352143"/>
            <a:ext cx="3312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dirty="0" err="1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arxiv.org</a:t>
            </a:r>
            <a:r>
              <a:rPr lang="en-US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/abs/2108.04130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5C58C3C6-5AAE-DE45-BD65-BEF8BD1F01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298" y="1286022"/>
            <a:ext cx="3701916" cy="252670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036C09-C5E4-C74B-ADC7-159098805C5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6027" y="1185540"/>
            <a:ext cx="7092756" cy="243813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241272E-0DDE-7644-99EC-56F60BEB22B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84" y="3643974"/>
            <a:ext cx="4091130" cy="2812652"/>
          </a:xfrm>
          <a:prstGeom prst="rect">
            <a:avLst/>
          </a:prstGeom>
        </p:spPr>
      </p:pic>
      <p:graphicFrame>
        <p:nvGraphicFramePr>
          <p:cNvPr id="20" name="Tableau 19">
            <a:extLst>
              <a:ext uri="{FF2B5EF4-FFF2-40B4-BE49-F238E27FC236}">
                <a16:creationId xmlns:a16="http://schemas.microsoft.com/office/drawing/2014/main" id="{5F879932-CD6C-D94C-BC6C-4A94F4DA17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0074731"/>
              </p:ext>
            </p:extLst>
          </p:nvPr>
        </p:nvGraphicFramePr>
        <p:xfrm>
          <a:off x="4199214" y="3815289"/>
          <a:ext cx="7662536" cy="1483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96691">
                  <a:extLst>
                    <a:ext uri="{9D8B030D-6E8A-4147-A177-3AD203B41FA5}">
                      <a16:colId xmlns:a16="http://schemas.microsoft.com/office/drawing/2014/main" val="1759489333"/>
                    </a:ext>
                  </a:extLst>
                </a:gridCol>
                <a:gridCol w="3080936">
                  <a:extLst>
                    <a:ext uri="{9D8B030D-6E8A-4147-A177-3AD203B41FA5}">
                      <a16:colId xmlns:a16="http://schemas.microsoft.com/office/drawing/2014/main" val="1811435003"/>
                    </a:ext>
                  </a:extLst>
                </a:gridCol>
                <a:gridCol w="3284909">
                  <a:extLst>
                    <a:ext uri="{9D8B030D-6E8A-4147-A177-3AD203B41FA5}">
                      <a16:colId xmlns:a16="http://schemas.microsoft.com/office/drawing/2014/main" val="25721737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Mrk501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Standard analysis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GammaLearn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1147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Excess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148.7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192.7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93363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Background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238.3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226.3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9126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Significance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7.6𝝈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9.8𝝈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3715096"/>
                  </a:ext>
                </a:extLst>
              </a:tr>
            </a:tbl>
          </a:graphicData>
        </a:graphic>
      </p:graphicFrame>
      <p:sp>
        <p:nvSpPr>
          <p:cNvPr id="21" name="ZoneTexte 20">
            <a:extLst>
              <a:ext uri="{FF2B5EF4-FFF2-40B4-BE49-F238E27FC236}">
                <a16:creationId xmlns:a16="http://schemas.microsoft.com/office/drawing/2014/main" id="{F54EC330-621D-D746-9C9C-A9A3C1BA7602}"/>
              </a:ext>
            </a:extLst>
          </p:cNvPr>
          <p:cNvSpPr txBox="1"/>
          <p:nvPr/>
        </p:nvSpPr>
        <p:spPr>
          <a:xfrm>
            <a:off x="4150902" y="5468905"/>
            <a:ext cx="74306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sym typeface="Wingdings" pitchFamily="2" charset="2"/>
              </a:rPr>
              <a:t></a:t>
            </a:r>
            <a:r>
              <a:rPr lang="en-US" dirty="0">
                <a:solidFill>
                  <a:schemeClr val="bg1"/>
                </a:solidFill>
              </a:rPr>
              <a:t> Better significance than standard analysis</a:t>
            </a:r>
          </a:p>
          <a:p>
            <a:pPr marL="285750" indent="-285750">
              <a:buFont typeface="Wingdings" pitchFamily="2" charset="2"/>
              <a:buChar char="è"/>
            </a:pPr>
            <a:r>
              <a:rPr lang="en-US" dirty="0">
                <a:solidFill>
                  <a:schemeClr val="bg1"/>
                </a:solidFill>
                <a:sym typeface="Wingdings" pitchFamily="2" charset="2"/>
              </a:rPr>
              <a:t>Great asset for low-energy and transient sources</a:t>
            </a:r>
          </a:p>
          <a:p>
            <a:pPr marL="285750" indent="-285750">
              <a:buFont typeface="Wingdings" pitchFamily="2" charset="2"/>
              <a:buChar char="è"/>
            </a:pPr>
            <a:r>
              <a:rPr lang="en-US" dirty="0">
                <a:solidFill>
                  <a:schemeClr val="bg1"/>
                </a:solidFill>
                <a:sym typeface="Wingdings" pitchFamily="2" charset="2"/>
              </a:rPr>
              <a:t>Need work to </a:t>
            </a:r>
            <a:r>
              <a:rPr lang="en-US" dirty="0" err="1">
                <a:solidFill>
                  <a:schemeClr val="bg1"/>
                </a:solidFill>
                <a:sym typeface="Wingdings" pitchFamily="2" charset="2"/>
              </a:rPr>
              <a:t>automatise</a:t>
            </a:r>
            <a:r>
              <a:rPr lang="en-US" dirty="0">
                <a:solidFill>
                  <a:schemeClr val="bg1"/>
                </a:solidFill>
                <a:sym typeface="Wingdings" pitchFamily="2" charset="2"/>
              </a:rPr>
              <a:t> the analysis and adapt it to real-time constraints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882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08C79-A4AC-4B5D-92DF-600737E4D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696" y="5770562"/>
            <a:ext cx="4082142" cy="585788"/>
          </a:xfrm>
        </p:spPr>
        <p:txBody>
          <a:bodyPr/>
          <a:lstStyle/>
          <a:p>
            <a:r>
              <a:rPr lang="en-US" dirty="0"/>
              <a:t>The DIRECTA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779DE4-CAEA-4617-897E-FEC9A2AC2D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8318" y="1481138"/>
            <a:ext cx="2141764" cy="51435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/>
              <a:t>GOAL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FF1291-56EB-4A7B-A198-1D91F9ECC5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4375" y="2557463"/>
            <a:ext cx="2141764" cy="514350"/>
          </a:xfrm>
        </p:spPr>
        <p:txBody>
          <a:bodyPr/>
          <a:lstStyle/>
          <a:p>
            <a:r>
              <a:rPr lang="en-US" sz="2000" dirty="0"/>
              <a:t>Grant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84E21C-7534-4FB5-9709-F7D1A11034F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20800" y="3633788"/>
            <a:ext cx="2141764" cy="514350"/>
          </a:xfrm>
        </p:spPr>
        <p:txBody>
          <a:bodyPr/>
          <a:lstStyle/>
          <a:p>
            <a:r>
              <a:rPr lang="en-US" sz="2000" dirty="0"/>
              <a:t>Duration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C594564-4FC6-401A-8586-44735EE819E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05000" y="4710114"/>
            <a:ext cx="2141764" cy="514350"/>
          </a:xfrm>
        </p:spPr>
        <p:txBody>
          <a:bodyPr/>
          <a:lstStyle/>
          <a:p>
            <a:r>
              <a:rPr lang="en-US" sz="2000" dirty="0"/>
              <a:t>COSTS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7EB25CA-DA83-483D-AF83-0001BDF2DE2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01535" y="1594478"/>
            <a:ext cx="6123588" cy="1010842"/>
          </a:xfrm>
        </p:spPr>
        <p:txBody>
          <a:bodyPr>
            <a:normAutofit/>
          </a:bodyPr>
          <a:lstStyle/>
          <a:p>
            <a:r>
              <a:rPr lang="en-US" sz="1600" dirty="0"/>
              <a:t>Bring </a:t>
            </a:r>
            <a:r>
              <a:rPr lang="en-US" sz="1600" dirty="0" err="1"/>
              <a:t>GammaLearn</a:t>
            </a:r>
            <a:r>
              <a:rPr lang="en-US" sz="1600" dirty="0"/>
              <a:t> solutions for event reconstruction in real time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46CE8C6-E12D-4A0D-8553-7FFA31941D5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86028" y="2673328"/>
            <a:ext cx="5539095" cy="1010842"/>
          </a:xfrm>
        </p:spPr>
        <p:txBody>
          <a:bodyPr>
            <a:normAutofit/>
          </a:bodyPr>
          <a:lstStyle/>
          <a:p>
            <a:r>
              <a:rPr lang="en-US" sz="1600" dirty="0"/>
              <a:t>French ANR (</a:t>
            </a:r>
            <a:r>
              <a:rPr lang="en-US" sz="1600" dirty="0" err="1"/>
              <a:t>Agence</a:t>
            </a:r>
            <a:r>
              <a:rPr lang="en-US" sz="1600" dirty="0"/>
              <a:t> </a:t>
            </a:r>
            <a:r>
              <a:rPr lang="en-US" sz="1600" dirty="0" err="1"/>
              <a:t>Nationale</a:t>
            </a:r>
            <a:r>
              <a:rPr lang="en-US" sz="1600" dirty="0"/>
              <a:t> de la Recherche), 332.241€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C7D5285-85DF-4331-A6FA-1AE847CA47A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576937" y="3755394"/>
            <a:ext cx="5539095" cy="1010842"/>
          </a:xfrm>
        </p:spPr>
        <p:txBody>
          <a:bodyPr>
            <a:normAutofit/>
          </a:bodyPr>
          <a:lstStyle/>
          <a:p>
            <a:r>
              <a:rPr lang="en-US" sz="1600" dirty="0"/>
              <a:t>36 months, from Feb 2024 to Feb 2027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2D305EF-9A88-496B-BFC1-D589A01EE38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75279" y="4824430"/>
            <a:ext cx="6016721" cy="1010842"/>
          </a:xfrm>
        </p:spPr>
        <p:txBody>
          <a:bodyPr>
            <a:normAutofit/>
          </a:bodyPr>
          <a:lstStyle/>
          <a:p>
            <a:r>
              <a:rPr lang="en-US" sz="1600" dirty="0"/>
              <a:t>2 years of research engineer, 2 years of postdoctoral researcher</a:t>
            </a:r>
          </a:p>
          <a:p>
            <a:endParaRPr lang="en-US" sz="1600" dirty="0"/>
          </a:p>
        </p:txBody>
      </p:sp>
      <p:sp>
        <p:nvSpPr>
          <p:cNvPr id="80" name="Footer Placeholder 79">
            <a:extLst>
              <a:ext uri="{FF2B5EF4-FFF2-40B4-BE49-F238E27FC236}">
                <a16:creationId xmlns:a16="http://schemas.microsoft.com/office/drawing/2014/main" id="{81398ED2-66DB-46EA-8D89-B07A5C039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75279" y="6356350"/>
            <a:ext cx="1808712" cy="365125"/>
          </a:xfrm>
        </p:spPr>
        <p:txBody>
          <a:bodyPr/>
          <a:lstStyle/>
          <a:p>
            <a:r>
              <a:rPr lang="en-US"/>
              <a:t>DIRECTA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3984D70-BD95-4E1F-9725-902B5D74D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0874" y="6356350"/>
            <a:ext cx="542925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1" name="Espace réservé de la date 10">
            <a:extLst>
              <a:ext uri="{FF2B5EF4-FFF2-40B4-BE49-F238E27FC236}">
                <a16:creationId xmlns:a16="http://schemas.microsoft.com/office/drawing/2014/main" id="{A76C9D4F-E013-1A4B-9036-F9F4FA70D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4F6BA-9568-B54F-AED0-8E597E161ECD}" type="datetime1">
              <a:rPr lang="fr-FR" smtClean="0"/>
              <a:t>04/03/2024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561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6F7BB-30A8-4980-AD4A-2FB0B53FA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56" y="139823"/>
            <a:ext cx="8421688" cy="1325563"/>
          </a:xfrm>
        </p:spPr>
        <p:txBody>
          <a:bodyPr/>
          <a:lstStyle/>
          <a:p>
            <a:r>
              <a:rPr lang="en-US" dirty="0"/>
              <a:t>MEET THE TEAM 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23BA8AAF-B08B-441B-AAF3-590A568329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7800" y="2786270"/>
            <a:ext cx="2087984" cy="343061"/>
          </a:xfrm>
        </p:spPr>
        <p:txBody>
          <a:bodyPr/>
          <a:lstStyle/>
          <a:p>
            <a:r>
              <a:rPr lang="en-US" sz="1400" dirty="0"/>
              <a:t>Thomas Vuillaume</a:t>
            </a:r>
            <a:r>
              <a:rPr lang="en-US" sz="1400" baseline="30000" dirty="0"/>
              <a:t>1</a:t>
            </a:r>
          </a:p>
          <a:p>
            <a:r>
              <a:rPr lang="en-US" sz="1400" baseline="30000" dirty="0"/>
              <a:t>PI, research engineer, deep learning and IACT data analysis</a:t>
            </a:r>
            <a:endParaRPr lang="en-US" sz="1400" dirty="0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27CB5CB7-B854-4F48-954C-5CF86CC9146D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2872234" y="2800952"/>
            <a:ext cx="1828800" cy="343061"/>
          </a:xfrm>
        </p:spPr>
        <p:txBody>
          <a:bodyPr/>
          <a:lstStyle/>
          <a:p>
            <a:r>
              <a:rPr lang="en-US" sz="1400" dirty="0"/>
              <a:t>Alexandre Benoit</a:t>
            </a:r>
            <a:r>
              <a:rPr lang="en-US" sz="1400" baseline="30000" dirty="0"/>
              <a:t>2</a:t>
            </a:r>
          </a:p>
          <a:p>
            <a:r>
              <a:rPr lang="en-US" sz="1400" baseline="30000" dirty="0"/>
              <a:t>Full Professor, deep learning</a:t>
            </a:r>
            <a:endParaRPr lang="en-US" sz="1400" dirty="0"/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540F887C-E8EB-4467-90FE-023D47FFB454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5362898" y="2800952"/>
            <a:ext cx="1828800" cy="343061"/>
          </a:xfrm>
        </p:spPr>
        <p:txBody>
          <a:bodyPr/>
          <a:lstStyle/>
          <a:p>
            <a:r>
              <a:rPr lang="en-US" sz="1400" dirty="0" err="1"/>
              <a:t>Cyann</a:t>
            </a:r>
            <a:r>
              <a:rPr lang="en-US" sz="1400" dirty="0"/>
              <a:t> Plard</a:t>
            </a:r>
            <a:r>
              <a:rPr lang="en-US" sz="1400" baseline="30000" dirty="0"/>
              <a:t>1</a:t>
            </a:r>
          </a:p>
          <a:p>
            <a:r>
              <a:rPr lang="en-US" sz="1400" baseline="30000" dirty="0"/>
              <a:t>PhD student, data analysis</a:t>
            </a:r>
            <a:endParaRPr lang="en-US" sz="1400" dirty="0"/>
          </a:p>
        </p:txBody>
      </p:sp>
      <p:sp>
        <p:nvSpPr>
          <p:cNvPr id="64" name="Text Placeholder 63">
            <a:extLst>
              <a:ext uri="{FF2B5EF4-FFF2-40B4-BE49-F238E27FC236}">
                <a16:creationId xmlns:a16="http://schemas.microsoft.com/office/drawing/2014/main" id="{3ECD1D6F-7DAE-4DCC-BBB4-CD519379CDF6}"/>
              </a:ext>
            </a:extLst>
          </p:cNvPr>
          <p:cNvSpPr>
            <a:spLocks noGrp="1"/>
          </p:cNvSpPr>
          <p:nvPr>
            <p:ph type="body" idx="25"/>
          </p:nvPr>
        </p:nvSpPr>
        <p:spPr>
          <a:xfrm>
            <a:off x="523140" y="4830300"/>
            <a:ext cx="1828800" cy="343061"/>
          </a:xfrm>
        </p:spPr>
        <p:txBody>
          <a:bodyPr/>
          <a:lstStyle/>
          <a:p>
            <a:r>
              <a:rPr lang="en-US" sz="1400" dirty="0"/>
              <a:t>Sami Caroff</a:t>
            </a:r>
            <a:r>
              <a:rPr lang="en-US" sz="1400" baseline="30000" dirty="0"/>
              <a:t>1</a:t>
            </a:r>
          </a:p>
          <a:p>
            <a:r>
              <a:rPr lang="en-US" sz="1400" baseline="30000" dirty="0"/>
              <a:t>Co-PI, researcher, transient sources and real-time analysis</a:t>
            </a:r>
          </a:p>
        </p:txBody>
      </p:sp>
      <p:sp>
        <p:nvSpPr>
          <p:cNvPr id="69" name="Text Placeholder 68">
            <a:extLst>
              <a:ext uri="{FF2B5EF4-FFF2-40B4-BE49-F238E27FC236}">
                <a16:creationId xmlns:a16="http://schemas.microsoft.com/office/drawing/2014/main" id="{A5A9CD8D-31A9-4139-87B2-349EA8E14781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2872234" y="4844982"/>
            <a:ext cx="1828800" cy="343061"/>
          </a:xfrm>
        </p:spPr>
        <p:txBody>
          <a:bodyPr/>
          <a:lstStyle/>
          <a:p>
            <a:r>
              <a:rPr lang="en-US" sz="1400" dirty="0"/>
              <a:t>Benoit Aubert</a:t>
            </a:r>
            <a:r>
              <a:rPr lang="en-US" sz="1400" baseline="30000" dirty="0"/>
              <a:t>1</a:t>
            </a:r>
          </a:p>
          <a:p>
            <a:r>
              <a:rPr lang="en-US" sz="1400" baseline="30000" dirty="0"/>
              <a:t>Research engineer, HPC and real-time expert</a:t>
            </a:r>
            <a:endParaRPr lang="en-US" sz="1400" dirty="0"/>
          </a:p>
        </p:txBody>
      </p:sp>
      <p:sp>
        <p:nvSpPr>
          <p:cNvPr id="70" name="Text Placeholder 69">
            <a:extLst>
              <a:ext uri="{FF2B5EF4-FFF2-40B4-BE49-F238E27FC236}">
                <a16:creationId xmlns:a16="http://schemas.microsoft.com/office/drawing/2014/main" id="{58753412-8033-48AD-80DF-945C72BC7335}"/>
              </a:ext>
            </a:extLst>
          </p:cNvPr>
          <p:cNvSpPr>
            <a:spLocks noGrp="1"/>
          </p:cNvSpPr>
          <p:nvPr>
            <p:ph type="body" idx="31"/>
          </p:nvPr>
        </p:nvSpPr>
        <p:spPr>
          <a:xfrm>
            <a:off x="5311107" y="4844982"/>
            <a:ext cx="1924398" cy="343061"/>
          </a:xfrm>
        </p:spPr>
        <p:txBody>
          <a:bodyPr/>
          <a:lstStyle/>
          <a:p>
            <a:r>
              <a:rPr lang="en-US" sz="1400" dirty="0"/>
              <a:t>Michaël Dell’aiera</a:t>
            </a:r>
            <a:r>
              <a:rPr lang="en-US" sz="1400" baseline="30000" dirty="0"/>
              <a:t>1</a:t>
            </a:r>
          </a:p>
          <a:p>
            <a:r>
              <a:rPr lang="en-US" sz="1400" baseline="30000" dirty="0"/>
              <a:t>PhD student, deep learning</a:t>
            </a:r>
            <a:endParaRPr lang="en-US" sz="1400" dirty="0"/>
          </a:p>
        </p:txBody>
      </p: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A45FE9A3-15E0-49FA-B6E5-DB16CD0C2C8F}"/>
              </a:ext>
            </a:extLst>
          </p:cNvPr>
          <p:cNvSpPr>
            <a:spLocks noGrp="1"/>
          </p:cNvSpPr>
          <p:nvPr>
            <p:ph type="body" idx="32"/>
          </p:nvPr>
        </p:nvSpPr>
        <p:spPr>
          <a:xfrm>
            <a:off x="7782778" y="4830300"/>
            <a:ext cx="1828800" cy="343061"/>
          </a:xfrm>
        </p:spPr>
        <p:txBody>
          <a:bodyPr/>
          <a:lstStyle/>
          <a:p>
            <a:r>
              <a:rPr lang="en-US" sz="1400" dirty="0" err="1"/>
              <a:t>Brondon</a:t>
            </a:r>
            <a:r>
              <a:rPr lang="en-US" sz="1400" dirty="0"/>
              <a:t> </a:t>
            </a:r>
            <a:r>
              <a:rPr lang="en-US" sz="1400" dirty="0" err="1"/>
              <a:t>Waffa-Pagou</a:t>
            </a:r>
            <a:br>
              <a:rPr lang="en-US" sz="1400" dirty="0"/>
            </a:br>
            <a:r>
              <a:rPr lang="en-US" sz="800" dirty="0"/>
              <a:t>deep learning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EB4DEA-4DCD-421C-A905-7EFCAE898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DIRECTA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1923C7-5010-4C4F-A932-4BDA0B62A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32" name="Espace réservé pour une image  31">
            <a:extLst>
              <a:ext uri="{FF2B5EF4-FFF2-40B4-BE49-F238E27FC236}">
                <a16:creationId xmlns:a16="http://schemas.microsoft.com/office/drawing/2014/main" id="{C47D8423-784B-0346-B20F-74948E9BA82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8392" y="1560767"/>
            <a:ext cx="1066800" cy="1066800"/>
          </a:xfrm>
          <a:prstGeom prst="rect">
            <a:avLst/>
          </a:prstGeom>
        </p:spPr>
      </p:pic>
      <p:pic>
        <p:nvPicPr>
          <p:cNvPr id="37" name="Espace réservé pour une image  36">
            <a:extLst>
              <a:ext uri="{FF2B5EF4-FFF2-40B4-BE49-F238E27FC236}">
                <a16:creationId xmlns:a16="http://schemas.microsoft.com/office/drawing/2014/main" id="{0FECDEF5-1268-E84C-B9D2-36A48AB3D36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49242" y="1560767"/>
            <a:ext cx="1066800" cy="1066800"/>
          </a:xfrm>
          <a:prstGeom prst="rect">
            <a:avLst/>
          </a:prstGeom>
        </p:spPr>
      </p:pic>
      <p:pic>
        <p:nvPicPr>
          <p:cNvPr id="39" name="Espace réservé pour une image  38">
            <a:extLst>
              <a:ext uri="{FF2B5EF4-FFF2-40B4-BE49-F238E27FC236}">
                <a16:creationId xmlns:a16="http://schemas.microsoft.com/office/drawing/2014/main" id="{997F4FA4-19DF-3B4E-BC64-11A3AF43A53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39906" y="1560767"/>
            <a:ext cx="1066800" cy="1066800"/>
          </a:xfrm>
          <a:prstGeom prst="rect">
            <a:avLst/>
          </a:prstGeom>
        </p:spPr>
      </p:pic>
      <p:pic>
        <p:nvPicPr>
          <p:cNvPr id="44" name="Espace réservé pour une image  43">
            <a:extLst>
              <a:ext uri="{FF2B5EF4-FFF2-40B4-BE49-F238E27FC236}">
                <a16:creationId xmlns:a16="http://schemas.microsoft.com/office/drawing/2014/main" id="{3C18D41B-D603-AB41-8369-9908E3018AC3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0148" y="3604797"/>
            <a:ext cx="1066800" cy="1066800"/>
          </a:xfrm>
          <a:prstGeom prst="rect">
            <a:avLst/>
          </a:prstGeom>
        </p:spPr>
      </p:pic>
      <p:pic>
        <p:nvPicPr>
          <p:cNvPr id="47" name="Espace réservé pour une image  46">
            <a:extLst>
              <a:ext uri="{FF2B5EF4-FFF2-40B4-BE49-F238E27FC236}">
                <a16:creationId xmlns:a16="http://schemas.microsoft.com/office/drawing/2014/main" id="{7DD8476E-040E-EB44-8269-420BF7970672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49242" y="3604797"/>
            <a:ext cx="1066800" cy="1066800"/>
          </a:xfrm>
          <a:prstGeom prst="rect">
            <a:avLst/>
          </a:prstGeom>
        </p:spPr>
      </p:pic>
      <p:pic>
        <p:nvPicPr>
          <p:cNvPr id="53" name="Espace réservé pour une image  52">
            <a:extLst>
              <a:ext uri="{FF2B5EF4-FFF2-40B4-BE49-F238E27FC236}">
                <a16:creationId xmlns:a16="http://schemas.microsoft.com/office/drawing/2014/main" id="{B9076C19-927D-0940-B07D-29B8F905D7D5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39906" y="3604797"/>
            <a:ext cx="1066800" cy="1066800"/>
          </a:xfrm>
          <a:prstGeom prst="rect">
            <a:avLst/>
          </a:prstGeom>
        </p:spPr>
      </p:pic>
      <p:pic>
        <p:nvPicPr>
          <p:cNvPr id="55" name="Espace réservé pour une image  54">
            <a:extLst>
              <a:ext uri="{FF2B5EF4-FFF2-40B4-BE49-F238E27FC236}">
                <a16:creationId xmlns:a16="http://schemas.microsoft.com/office/drawing/2014/main" id="{6D8331C2-01B2-AE40-9D83-269CF30AA7F9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59786" y="1560767"/>
            <a:ext cx="1066800" cy="1066800"/>
          </a:xfrm>
          <a:prstGeom prst="rect">
            <a:avLst/>
          </a:prstGeom>
        </p:spPr>
      </p:pic>
      <p:pic>
        <p:nvPicPr>
          <p:cNvPr id="56" name="Espace réservé pour une image  55">
            <a:extLst>
              <a:ext uri="{FF2B5EF4-FFF2-40B4-BE49-F238E27FC236}">
                <a16:creationId xmlns:a16="http://schemas.microsoft.com/office/drawing/2014/main" id="{FF8A8B9A-D0A7-E448-973D-918BD7414EAA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59786" y="3604797"/>
            <a:ext cx="1066800" cy="1066800"/>
          </a:xfrm>
          <a:prstGeom prst="rect">
            <a:avLst/>
          </a:prstGeom>
        </p:spPr>
      </p:pic>
      <p:sp>
        <p:nvSpPr>
          <p:cNvPr id="57" name="ZoneTexte 56">
            <a:extLst>
              <a:ext uri="{FF2B5EF4-FFF2-40B4-BE49-F238E27FC236}">
                <a16:creationId xmlns:a16="http://schemas.microsoft.com/office/drawing/2014/main" id="{B10A58B9-4123-0948-A356-392E35816183}"/>
              </a:ext>
            </a:extLst>
          </p:cNvPr>
          <p:cNvSpPr txBox="1"/>
          <p:nvPr/>
        </p:nvSpPr>
        <p:spPr>
          <a:xfrm>
            <a:off x="321622" y="6015692"/>
            <a:ext cx="31111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 – LAPP, CNRS, </a:t>
            </a:r>
            <a:r>
              <a:rPr lang="en-US" sz="1400" dirty="0" err="1"/>
              <a:t>Univ</a:t>
            </a:r>
            <a:r>
              <a:rPr lang="en-US" sz="1400" dirty="0"/>
              <a:t>, </a:t>
            </a:r>
            <a:r>
              <a:rPr lang="en-US" sz="1400" dirty="0" err="1"/>
              <a:t>Savoie</a:t>
            </a:r>
            <a:r>
              <a:rPr lang="en-US" sz="1400" dirty="0"/>
              <a:t> Mont-Blanc</a:t>
            </a:r>
          </a:p>
          <a:p>
            <a:r>
              <a:rPr lang="en-US" sz="1400" dirty="0"/>
              <a:t>2 – LISTIC, Univ. </a:t>
            </a:r>
            <a:r>
              <a:rPr lang="en-US" sz="1400" dirty="0" err="1"/>
              <a:t>Savoie</a:t>
            </a:r>
            <a:r>
              <a:rPr lang="en-US" sz="1400" dirty="0"/>
              <a:t> Mont-Blanc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7A8E5A89-8D03-114F-8BFB-5B3D8177E00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511" t="9326" r="8641" b="24532"/>
          <a:stretch/>
        </p:blipFill>
        <p:spPr>
          <a:xfrm>
            <a:off x="5739906" y="3604797"/>
            <a:ext cx="1066800" cy="1066800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76BC85CB-2560-C245-BB73-AD855AA24AF0}"/>
              </a:ext>
            </a:extLst>
          </p:cNvPr>
          <p:cNvSpPr txBox="1"/>
          <p:nvPr/>
        </p:nvSpPr>
        <p:spPr>
          <a:xfrm>
            <a:off x="6339926" y="5907970"/>
            <a:ext cx="9199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 anyone willing to work on this subject </a:t>
            </a:r>
            <a:r>
              <a:rPr lang="en-US" dirty="0">
                <a:sym typeface="Wingdings" pitchFamily="2" charset="2"/>
              </a:rPr>
              <a:t></a:t>
            </a:r>
            <a:endParaRPr lang="en-US" dirty="0"/>
          </a:p>
        </p:txBody>
      </p:sp>
      <p:pic>
        <p:nvPicPr>
          <p:cNvPr id="24" name="Espace réservé pour une image  54">
            <a:extLst>
              <a:ext uri="{FF2B5EF4-FFF2-40B4-BE49-F238E27FC236}">
                <a16:creationId xmlns:a16="http://schemas.microsoft.com/office/drawing/2014/main" id="{537947E9-19E0-214E-BCC2-738455340C4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579666" y="1560767"/>
            <a:ext cx="1066800" cy="10668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8" name="Text Placeholder 49">
            <a:extLst>
              <a:ext uri="{FF2B5EF4-FFF2-40B4-BE49-F238E27FC236}">
                <a16:creationId xmlns:a16="http://schemas.microsoft.com/office/drawing/2014/main" id="{447BAB7E-494E-8C41-A153-711DC10A92A5}"/>
              </a:ext>
            </a:extLst>
          </p:cNvPr>
          <p:cNvSpPr txBox="1">
            <a:spLocks/>
          </p:cNvSpPr>
          <p:nvPr/>
        </p:nvSpPr>
        <p:spPr>
          <a:xfrm>
            <a:off x="7782778" y="2769025"/>
            <a:ext cx="1828800" cy="3430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Vincent Pollet</a:t>
            </a:r>
            <a:r>
              <a:rPr lang="fr-FR" sz="1400" baseline="30000" dirty="0"/>
              <a:t>1</a:t>
            </a:r>
          </a:p>
          <a:p>
            <a:r>
              <a:rPr lang="fr-FR" sz="1400" baseline="30000" dirty="0" err="1"/>
              <a:t>Research</a:t>
            </a:r>
            <a:r>
              <a:rPr lang="fr-FR" sz="1400" baseline="30000" dirty="0"/>
              <a:t> </a:t>
            </a:r>
            <a:r>
              <a:rPr lang="fr-FR" sz="1400" baseline="30000" dirty="0" err="1"/>
              <a:t>Enginner</a:t>
            </a:r>
            <a:r>
              <a:rPr lang="fr-FR" sz="1400" baseline="30000" dirty="0"/>
              <a:t>, RTA and machine </a:t>
            </a:r>
            <a:r>
              <a:rPr lang="fr-FR" sz="1400" baseline="30000" dirty="0" err="1"/>
              <a:t>learning</a:t>
            </a:r>
            <a:endParaRPr lang="fr-FR" sz="1400" dirty="0"/>
          </a:p>
        </p:txBody>
      </p:sp>
      <p:sp>
        <p:nvSpPr>
          <p:cNvPr id="31" name="Text Placeholder 49">
            <a:extLst>
              <a:ext uri="{FF2B5EF4-FFF2-40B4-BE49-F238E27FC236}">
                <a16:creationId xmlns:a16="http://schemas.microsoft.com/office/drawing/2014/main" id="{3ECE1EFA-C3B2-A24C-80D1-CA290D00CF2E}"/>
              </a:ext>
            </a:extLst>
          </p:cNvPr>
          <p:cNvSpPr txBox="1">
            <a:spLocks/>
          </p:cNvSpPr>
          <p:nvPr/>
        </p:nvSpPr>
        <p:spPr>
          <a:xfrm>
            <a:off x="10202658" y="2770521"/>
            <a:ext cx="1828800" cy="5769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Justine Talpaert</a:t>
            </a:r>
            <a:r>
              <a:rPr lang="fr-FR" sz="1400" baseline="30000" dirty="0"/>
              <a:t>1</a:t>
            </a:r>
          </a:p>
          <a:p>
            <a:r>
              <a:rPr lang="fr-FR" sz="1400" baseline="30000" dirty="0" err="1"/>
              <a:t>Research</a:t>
            </a:r>
            <a:r>
              <a:rPr lang="fr-FR" sz="1400" baseline="30000" dirty="0"/>
              <a:t> </a:t>
            </a:r>
            <a:r>
              <a:rPr lang="fr-FR" sz="1400" baseline="30000" dirty="0" err="1"/>
              <a:t>Enginner</a:t>
            </a:r>
            <a:r>
              <a:rPr lang="fr-FR" sz="1400" baseline="30000" dirty="0"/>
              <a:t>, data </a:t>
            </a:r>
            <a:r>
              <a:rPr lang="fr-FR" sz="1400" baseline="30000" dirty="0" err="1"/>
              <a:t>engineer</a:t>
            </a:r>
            <a:endParaRPr lang="fr-FR" sz="1400" dirty="0"/>
          </a:p>
        </p:txBody>
      </p:sp>
      <p:pic>
        <p:nvPicPr>
          <p:cNvPr id="33" name="Espace réservé pour une image  54">
            <a:extLst>
              <a:ext uri="{FF2B5EF4-FFF2-40B4-BE49-F238E27FC236}">
                <a16:creationId xmlns:a16="http://schemas.microsoft.com/office/drawing/2014/main" id="{37B92BEE-A9D9-6442-8D95-B04684CE0A0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579666" y="3604797"/>
            <a:ext cx="1066800" cy="10668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4" name="Text Placeholder 49">
            <a:extLst>
              <a:ext uri="{FF2B5EF4-FFF2-40B4-BE49-F238E27FC236}">
                <a16:creationId xmlns:a16="http://schemas.microsoft.com/office/drawing/2014/main" id="{D53FB043-43A4-DA46-9446-254F58170749}"/>
              </a:ext>
            </a:extLst>
          </p:cNvPr>
          <p:cNvSpPr txBox="1">
            <a:spLocks/>
          </p:cNvSpPr>
          <p:nvPr/>
        </p:nvSpPr>
        <p:spPr>
          <a:xfrm>
            <a:off x="10202658" y="4814551"/>
            <a:ext cx="1828800" cy="5769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err="1"/>
              <a:t>Postdoc</a:t>
            </a:r>
            <a:endParaRPr lang="fr-FR" sz="1400" baseline="30000" dirty="0"/>
          </a:p>
          <a:p>
            <a:r>
              <a:rPr lang="fr-FR" sz="1400" baseline="30000" dirty="0" err="1"/>
              <a:t>Physicist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396266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56" y="50605"/>
            <a:ext cx="8421688" cy="1325563"/>
          </a:xfrm>
        </p:spPr>
        <p:txBody>
          <a:bodyPr/>
          <a:lstStyle/>
          <a:p>
            <a:r>
              <a:rPr lang="en-US" dirty="0"/>
              <a:t>GOAL</a:t>
            </a:r>
          </a:p>
        </p:txBody>
      </p:sp>
      <p:sp>
        <p:nvSpPr>
          <p:cNvPr id="81" name="Footer Placeholder 80">
            <a:extLst>
              <a:ext uri="{FF2B5EF4-FFF2-40B4-BE49-F238E27FC236}">
                <a16:creationId xmlns:a16="http://schemas.microsoft.com/office/drawing/2014/main" id="{E94F1D24-E4A1-4B59-B57E-A28453963B8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4038600" y="6472726"/>
            <a:ext cx="4114800" cy="365125"/>
          </a:xfrm>
        </p:spPr>
        <p:txBody>
          <a:bodyPr/>
          <a:lstStyle/>
          <a:p>
            <a:r>
              <a:rPr lang="en-US"/>
              <a:t>DIRECTA</a:t>
            </a:r>
            <a:endParaRPr lang="en-US" dirty="0"/>
          </a:p>
        </p:txBody>
      </p:sp>
      <p:sp>
        <p:nvSpPr>
          <p:cNvPr id="82" name="Slide Number Placeholder 81">
            <a:extLst>
              <a:ext uri="{FF2B5EF4-FFF2-40B4-BE49-F238E27FC236}">
                <a16:creationId xmlns:a16="http://schemas.microsoft.com/office/drawing/2014/main" id="{CE36A058-BEC2-4BC5-A467-F2EB2A36505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472726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D313C8F-F7F4-6242-AB4A-720331D9105E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838200" y="6472726"/>
            <a:ext cx="2743200" cy="365125"/>
          </a:xfrm>
        </p:spPr>
        <p:txBody>
          <a:bodyPr/>
          <a:lstStyle/>
          <a:p>
            <a:fld id="{41A2885D-97EB-1041-BB8A-FEB9137314A9}" type="datetime1">
              <a:rPr lang="fr-FR" smtClean="0"/>
              <a:t>04/03/2024</a:t>
            </a:fld>
            <a:endParaRPr lang="en-US" dirty="0"/>
          </a:p>
        </p:txBody>
      </p:sp>
      <p:sp>
        <p:nvSpPr>
          <p:cNvPr id="33" name="Rectangle à coins arrondis 32">
            <a:extLst>
              <a:ext uri="{FF2B5EF4-FFF2-40B4-BE49-F238E27FC236}">
                <a16:creationId xmlns:a16="http://schemas.microsoft.com/office/drawing/2014/main" id="{E6726658-77ED-B245-9C63-C099D1D30BA0}"/>
              </a:ext>
            </a:extLst>
          </p:cNvPr>
          <p:cNvSpPr/>
          <p:nvPr/>
        </p:nvSpPr>
        <p:spPr>
          <a:xfrm>
            <a:off x="3839098" y="2239217"/>
            <a:ext cx="4502312" cy="321043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dirty="0">
                <a:solidFill>
                  <a:schemeClr val="tx1"/>
                </a:solidFill>
              </a:rPr>
              <a:t>🎯</a:t>
            </a:r>
          </a:p>
          <a:p>
            <a:pPr algn="ctr"/>
            <a:r>
              <a:rPr lang="en-US" sz="4200" dirty="0">
                <a:solidFill>
                  <a:schemeClr val="tx1"/>
                </a:solidFill>
              </a:rPr>
              <a:t>Ready-to-use analysis </a:t>
            </a:r>
            <a:br>
              <a:rPr lang="en-US" sz="4200" dirty="0">
                <a:solidFill>
                  <a:schemeClr val="tx1"/>
                </a:solidFill>
              </a:rPr>
            </a:br>
            <a:r>
              <a:rPr lang="en-US" sz="4200" dirty="0">
                <a:solidFill>
                  <a:schemeClr val="tx1"/>
                </a:solidFill>
              </a:rPr>
              <a:t>in real-time</a:t>
            </a:r>
          </a:p>
        </p:txBody>
      </p:sp>
    </p:spTree>
    <p:extLst>
      <p:ext uri="{BB962C8B-B14F-4D97-AF65-F5344CB8AC3E}">
        <p14:creationId xmlns:p14="http://schemas.microsoft.com/office/powerpoint/2010/main" val="51291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0.38958 1.85185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7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56" y="50605"/>
            <a:ext cx="8421688" cy="1325563"/>
          </a:xfrm>
        </p:spPr>
        <p:txBody>
          <a:bodyPr/>
          <a:lstStyle/>
          <a:p>
            <a:r>
              <a:rPr lang="en-US" dirty="0"/>
              <a:t>GOAL</a:t>
            </a:r>
          </a:p>
        </p:txBody>
      </p:sp>
      <p:sp>
        <p:nvSpPr>
          <p:cNvPr id="81" name="Footer Placeholder 80">
            <a:extLst>
              <a:ext uri="{FF2B5EF4-FFF2-40B4-BE49-F238E27FC236}">
                <a16:creationId xmlns:a16="http://schemas.microsoft.com/office/drawing/2014/main" id="{E94F1D24-E4A1-4B59-B57E-A28453963B8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4038600" y="6472726"/>
            <a:ext cx="4114800" cy="365125"/>
          </a:xfrm>
        </p:spPr>
        <p:txBody>
          <a:bodyPr/>
          <a:lstStyle/>
          <a:p>
            <a:r>
              <a:rPr lang="en-US"/>
              <a:t>DIRECTA</a:t>
            </a:r>
            <a:endParaRPr lang="en-US" dirty="0"/>
          </a:p>
        </p:txBody>
      </p:sp>
      <p:sp>
        <p:nvSpPr>
          <p:cNvPr id="82" name="Slide Number Placeholder 81">
            <a:extLst>
              <a:ext uri="{FF2B5EF4-FFF2-40B4-BE49-F238E27FC236}">
                <a16:creationId xmlns:a16="http://schemas.microsoft.com/office/drawing/2014/main" id="{CE36A058-BEC2-4BC5-A467-F2EB2A36505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472726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D313C8F-F7F4-6242-AB4A-720331D9105E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838200" y="6472726"/>
            <a:ext cx="2743200" cy="365125"/>
          </a:xfrm>
        </p:spPr>
        <p:txBody>
          <a:bodyPr/>
          <a:lstStyle/>
          <a:p>
            <a:fld id="{41A2885D-97EB-1041-BB8A-FEB9137314A9}" type="datetime1">
              <a:rPr lang="fr-FR" smtClean="0"/>
              <a:t>04/03/2024</a:t>
            </a:fld>
            <a:endParaRPr lang="en-US" dirty="0"/>
          </a:p>
        </p:txBody>
      </p:sp>
      <p:sp>
        <p:nvSpPr>
          <p:cNvPr id="33" name="Rectangle à coins arrondis 32">
            <a:extLst>
              <a:ext uri="{FF2B5EF4-FFF2-40B4-BE49-F238E27FC236}">
                <a16:creationId xmlns:a16="http://schemas.microsoft.com/office/drawing/2014/main" id="{E6726658-77ED-B245-9C63-C099D1D30BA0}"/>
              </a:ext>
            </a:extLst>
          </p:cNvPr>
          <p:cNvSpPr/>
          <p:nvPr/>
        </p:nvSpPr>
        <p:spPr>
          <a:xfrm>
            <a:off x="9686129" y="3047828"/>
            <a:ext cx="2234323" cy="159321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🎯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Ready-to-use analysis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in real-time</a:t>
            </a:r>
          </a:p>
        </p:txBody>
      </p:sp>
      <p:sp>
        <p:nvSpPr>
          <p:cNvPr id="7" name="Rectangle à coins arrondis 6">
            <a:extLst>
              <a:ext uri="{FF2B5EF4-FFF2-40B4-BE49-F238E27FC236}">
                <a16:creationId xmlns:a16="http://schemas.microsoft.com/office/drawing/2014/main" id="{3469F8A5-E97B-2C40-94DB-BABEB9C37143}"/>
              </a:ext>
            </a:extLst>
          </p:cNvPr>
          <p:cNvSpPr/>
          <p:nvPr/>
        </p:nvSpPr>
        <p:spPr>
          <a:xfrm>
            <a:off x="328768" y="3047828"/>
            <a:ext cx="2234323" cy="159321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Analysis broken into steps and adaptable to certain conditions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6FE9C8E3-296D-6946-ACD8-70224CB123C1}"/>
              </a:ext>
            </a:extLst>
          </p:cNvPr>
          <p:cNvCxnSpPr>
            <a:cxnSpLocks/>
          </p:cNvCxnSpPr>
          <p:nvPr/>
        </p:nvCxnSpPr>
        <p:spPr>
          <a:xfrm>
            <a:off x="2563091" y="3844435"/>
            <a:ext cx="7123038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488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56" y="50605"/>
            <a:ext cx="8421688" cy="1325563"/>
          </a:xfrm>
        </p:spPr>
        <p:txBody>
          <a:bodyPr/>
          <a:lstStyle/>
          <a:p>
            <a:r>
              <a:rPr lang="en-US" dirty="0"/>
              <a:t>GOAL</a:t>
            </a:r>
          </a:p>
        </p:txBody>
      </p:sp>
      <p:sp>
        <p:nvSpPr>
          <p:cNvPr id="81" name="Footer Placeholder 80">
            <a:extLst>
              <a:ext uri="{FF2B5EF4-FFF2-40B4-BE49-F238E27FC236}">
                <a16:creationId xmlns:a16="http://schemas.microsoft.com/office/drawing/2014/main" id="{E94F1D24-E4A1-4B59-B57E-A28453963B8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4038600" y="6472726"/>
            <a:ext cx="4114800" cy="365125"/>
          </a:xfrm>
        </p:spPr>
        <p:txBody>
          <a:bodyPr/>
          <a:lstStyle/>
          <a:p>
            <a:r>
              <a:rPr lang="en-US"/>
              <a:t>DIRECTA</a:t>
            </a:r>
            <a:endParaRPr lang="en-US" dirty="0"/>
          </a:p>
        </p:txBody>
      </p:sp>
      <p:sp>
        <p:nvSpPr>
          <p:cNvPr id="82" name="Slide Number Placeholder 81">
            <a:extLst>
              <a:ext uri="{FF2B5EF4-FFF2-40B4-BE49-F238E27FC236}">
                <a16:creationId xmlns:a16="http://schemas.microsoft.com/office/drawing/2014/main" id="{CE36A058-BEC2-4BC5-A467-F2EB2A36505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472726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D313C8F-F7F4-6242-AB4A-720331D9105E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838200" y="6472726"/>
            <a:ext cx="2743200" cy="365125"/>
          </a:xfrm>
        </p:spPr>
        <p:txBody>
          <a:bodyPr/>
          <a:lstStyle/>
          <a:p>
            <a:fld id="{41A2885D-97EB-1041-BB8A-FEB9137314A9}" type="datetime1">
              <a:rPr lang="fr-FR" smtClean="0"/>
              <a:t>04/03/2024</a:t>
            </a:fld>
            <a:endParaRPr lang="en-US" dirty="0"/>
          </a:p>
        </p:txBody>
      </p:sp>
      <p:sp>
        <p:nvSpPr>
          <p:cNvPr id="33" name="Rectangle à coins arrondis 32">
            <a:extLst>
              <a:ext uri="{FF2B5EF4-FFF2-40B4-BE49-F238E27FC236}">
                <a16:creationId xmlns:a16="http://schemas.microsoft.com/office/drawing/2014/main" id="{E6726658-77ED-B245-9C63-C099D1D30BA0}"/>
              </a:ext>
            </a:extLst>
          </p:cNvPr>
          <p:cNvSpPr/>
          <p:nvPr/>
        </p:nvSpPr>
        <p:spPr>
          <a:xfrm>
            <a:off x="9686129" y="3047828"/>
            <a:ext cx="2234323" cy="159321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🎯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Ready-to-use analysis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in real-time</a:t>
            </a:r>
          </a:p>
        </p:txBody>
      </p:sp>
      <p:sp>
        <p:nvSpPr>
          <p:cNvPr id="7" name="Rectangle à coins arrondis 6">
            <a:extLst>
              <a:ext uri="{FF2B5EF4-FFF2-40B4-BE49-F238E27FC236}">
                <a16:creationId xmlns:a16="http://schemas.microsoft.com/office/drawing/2014/main" id="{3469F8A5-E97B-2C40-94DB-BABEB9C37143}"/>
              </a:ext>
            </a:extLst>
          </p:cNvPr>
          <p:cNvSpPr/>
          <p:nvPr/>
        </p:nvSpPr>
        <p:spPr>
          <a:xfrm>
            <a:off x="328768" y="3047828"/>
            <a:ext cx="2234323" cy="159321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Analysis broken into steps and adaptable to certain conditions</a:t>
            </a:r>
          </a:p>
        </p:txBody>
      </p:sp>
      <p:sp>
        <p:nvSpPr>
          <p:cNvPr id="8" name="Rectangle à coins arrondis 7">
            <a:extLst>
              <a:ext uri="{FF2B5EF4-FFF2-40B4-BE49-F238E27FC236}">
                <a16:creationId xmlns:a16="http://schemas.microsoft.com/office/drawing/2014/main" id="{5C0EB72D-4676-2C46-868E-7C35AB4CCB6C}"/>
              </a:ext>
            </a:extLst>
          </p:cNvPr>
          <p:cNvSpPr/>
          <p:nvPr/>
        </p:nvSpPr>
        <p:spPr>
          <a:xfrm>
            <a:off x="3457413" y="3047828"/>
            <a:ext cx="2188080" cy="159321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Ready-to-use analysis for data in conditions close to simulations</a:t>
            </a:r>
          </a:p>
        </p:txBody>
      </p:sp>
      <p:sp>
        <p:nvSpPr>
          <p:cNvPr id="9" name="Rectangle à coins arrondis 8">
            <a:extLst>
              <a:ext uri="{FF2B5EF4-FFF2-40B4-BE49-F238E27FC236}">
                <a16:creationId xmlns:a16="http://schemas.microsoft.com/office/drawing/2014/main" id="{FFBF8BFB-375A-4C43-87B3-392A974F41CB}"/>
              </a:ext>
            </a:extLst>
          </p:cNvPr>
          <p:cNvSpPr/>
          <p:nvPr/>
        </p:nvSpPr>
        <p:spPr>
          <a:xfrm>
            <a:off x="6539815" y="3047828"/>
            <a:ext cx="2251992" cy="159321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Ready-to-use analysis for any data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6FE9C8E3-296D-6946-ACD8-70224CB123C1}"/>
              </a:ext>
            </a:extLst>
          </p:cNvPr>
          <p:cNvCxnSpPr>
            <a:cxnSpLocks/>
          </p:cNvCxnSpPr>
          <p:nvPr/>
        </p:nvCxnSpPr>
        <p:spPr>
          <a:xfrm>
            <a:off x="2563091" y="3844435"/>
            <a:ext cx="7123038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1444792"/>
      </p:ext>
    </p:extLst>
  </p:cSld>
  <p:clrMapOvr>
    <a:masterClrMapping/>
  </p:clrMapOvr>
</p:sld>
</file>

<file path=ppt/theme/theme1.xml><?xml version="1.0" encoding="utf-8"?>
<a:theme xmlns:a="http://schemas.openxmlformats.org/drawingml/2006/main" name="Monoline">
  <a:themeElements>
    <a:clrScheme name="Custom 14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9E6DF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56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nimalist sales pitch" id="{9D32A80E-9999-6F48-9C27-2496C188E923}" vid="{E6D6A74C-003D-7846-B2DE-708B18D740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9081D1F3-EE22-4802-8DFA-C4795BD0F38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815A6BF-B4A3-4B5C-B85C-0D4CB6AE15C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7D61E6D-BC40-43C3-A154-0081729E0F7E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Monoline</Template>
  <TotalTime>0</TotalTime>
  <Words>925</Words>
  <Application>Microsoft Macintosh PowerPoint</Application>
  <PresentationFormat>Grand écran</PresentationFormat>
  <Paragraphs>250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1" baseType="lpstr">
      <vt:lpstr>Arial</vt:lpstr>
      <vt:lpstr>Calibri</vt:lpstr>
      <vt:lpstr>Tenorite</vt:lpstr>
      <vt:lpstr>Wingdings</vt:lpstr>
      <vt:lpstr>Monoline</vt:lpstr>
      <vt:lpstr>DIRECTA - Deep learnIng  in REal time for CTA </vt:lpstr>
      <vt:lpstr>Présentation PowerPoint</vt:lpstr>
      <vt:lpstr>GAMMALEARN RESULTS on LST-1 simulated data</vt:lpstr>
      <vt:lpstr>GAMMALEARN RESULTS on LST-1 real data</vt:lpstr>
      <vt:lpstr>The DIRECTA project</vt:lpstr>
      <vt:lpstr>MEET THE TEAM </vt:lpstr>
      <vt:lpstr>GOAL</vt:lpstr>
      <vt:lpstr>GOAL</vt:lpstr>
      <vt:lpstr>GOAL</vt:lpstr>
      <vt:lpstr>GOAL</vt:lpstr>
      <vt:lpstr>GOAL</vt:lpstr>
      <vt:lpstr>GOAL</vt:lpstr>
      <vt:lpstr>TASKS OVERVIEW  </vt:lpstr>
      <vt:lpstr>TASKS OVERVIEW</vt:lpstr>
      <vt:lpstr>DELIVERABLES</vt:lpstr>
      <vt:lpstr>THANK YOU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Thomas Vuillaume</dc:creator>
  <cp:lastModifiedBy/>
  <cp:revision>1</cp:revision>
  <cp:lastPrinted>2023-08-29T12:27:56Z</cp:lastPrinted>
  <dcterms:created xsi:type="dcterms:W3CDTF">2023-08-08T14:26:33Z</dcterms:created>
  <dcterms:modified xsi:type="dcterms:W3CDTF">2024-03-04T11:18:38Z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