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12"/>
  </p:notesMasterIdLst>
  <p:handoutMasterIdLst>
    <p:handoutMasterId r:id="rId13"/>
  </p:handoutMasterIdLst>
  <p:sldIdLst>
    <p:sldId id="256" r:id="rId5"/>
    <p:sldId id="411" r:id="rId6"/>
    <p:sldId id="257" r:id="rId7"/>
    <p:sldId id="399" r:id="rId8"/>
    <p:sldId id="408" r:id="rId9"/>
    <p:sldId id="407" r:id="rId10"/>
    <p:sldId id="4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5455"/>
  </p:normalViewPr>
  <p:slideViewPr>
    <p:cSldViewPr snapToGrid="0">
      <p:cViewPr varScale="1">
        <p:scale>
          <a:sx n="114" d="100"/>
          <a:sy n="114" d="100"/>
        </p:scale>
        <p:origin x="176" y="448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BFC780-EB6C-45F2-AE5C-CCD93FF62F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52CAA49-ED37-405C-AABF-9AD276A12079}">
      <dgm:prSet phldrT="[Texte]" phldr="0"/>
      <dgm:spPr>
        <a:solidFill>
          <a:schemeClr val="accent5">
            <a:lumMod val="50000"/>
          </a:schemeClr>
        </a:solidFill>
        <a:ln>
          <a:noFill/>
        </a:ln>
      </dgm:spPr>
      <dgm:t>
        <a:bodyPr/>
        <a:lstStyle/>
        <a:p>
          <a:r>
            <a:rPr lang="fr-FR" dirty="0">
              <a:latin typeface="Calibri Light" panose="020F0302020204030204"/>
            </a:rPr>
            <a:t>Septembre  2017  - Kick-off</a:t>
          </a:r>
          <a:endParaRPr lang="fr-FR" dirty="0"/>
        </a:p>
      </dgm:t>
    </dgm:pt>
    <dgm:pt modelId="{BEEA315B-9C3D-4AD6-B820-E10E515CFFF7}" type="parTrans" cxnId="{94EECEEB-3996-493F-A8C4-7848784A17A4}">
      <dgm:prSet/>
      <dgm:spPr/>
      <dgm:t>
        <a:bodyPr/>
        <a:lstStyle/>
        <a:p>
          <a:endParaRPr lang="fr-FR"/>
        </a:p>
      </dgm:t>
    </dgm:pt>
    <dgm:pt modelId="{1DF30E4F-B542-40A6-8BA7-99BA129EB4CA}" type="sibTrans" cxnId="{94EECEEB-3996-493F-A8C4-7848784A17A4}">
      <dgm:prSet/>
      <dgm:spPr/>
      <dgm:t>
        <a:bodyPr/>
        <a:lstStyle/>
        <a:p>
          <a:endParaRPr lang="fr-FR"/>
        </a:p>
      </dgm:t>
    </dgm:pt>
    <dgm:pt modelId="{A11638E3-3A8A-42F4-8E58-05D701FCC697}">
      <dgm:prSet phldrT="[Texte]" phldr="0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fr-FR" dirty="0">
              <a:latin typeface="Calibri Light" panose="020F0302020204030204"/>
            </a:rPr>
            <a:t>Octobre 2017 - Thèse de Mikaël Jacquemont</a:t>
          </a:r>
          <a:endParaRPr lang="fr-FR" dirty="0"/>
        </a:p>
      </dgm:t>
    </dgm:pt>
    <dgm:pt modelId="{78752DFF-BB4D-41D4-B02A-8FB699BEDA38}" type="parTrans" cxnId="{F59BACF0-AF3C-4D6B-90BD-786B24764584}">
      <dgm:prSet/>
      <dgm:spPr/>
      <dgm:t>
        <a:bodyPr/>
        <a:lstStyle/>
        <a:p>
          <a:endParaRPr lang="fr-FR"/>
        </a:p>
      </dgm:t>
    </dgm:pt>
    <dgm:pt modelId="{CF2D6AEB-18B8-492D-AF98-5665708DD779}" type="sibTrans" cxnId="{F59BACF0-AF3C-4D6B-90BD-786B24764584}">
      <dgm:prSet/>
      <dgm:spPr/>
      <dgm:t>
        <a:bodyPr/>
        <a:lstStyle/>
        <a:p>
          <a:endParaRPr lang="fr-FR"/>
        </a:p>
      </dgm:t>
    </dgm:pt>
    <dgm:pt modelId="{050BA36D-E7FE-417C-867B-743D51B6CD2E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fr-FR" dirty="0">
              <a:latin typeface="Calibri Light" panose="020F0302020204030204"/>
            </a:rPr>
            <a:t> 2021: Jacquemont et al: Architecture multi-tâche</a:t>
          </a:r>
        </a:p>
      </dgm:t>
    </dgm:pt>
    <dgm:pt modelId="{14990269-6A10-4774-AFA2-37E91A868FF3}" type="parTrans" cxnId="{9ADA84A1-65B9-430E-B951-30927527FC3C}">
      <dgm:prSet/>
      <dgm:spPr/>
      <dgm:t>
        <a:bodyPr/>
        <a:lstStyle/>
        <a:p>
          <a:endParaRPr lang="fr-FR"/>
        </a:p>
      </dgm:t>
    </dgm:pt>
    <dgm:pt modelId="{5C01D659-9E96-4FB7-B19D-161B5BF032F1}" type="sibTrans" cxnId="{9ADA84A1-65B9-430E-B951-30927527FC3C}">
      <dgm:prSet/>
      <dgm:spPr/>
      <dgm:t>
        <a:bodyPr/>
        <a:lstStyle/>
        <a:p>
          <a:endParaRPr lang="fr-FR"/>
        </a:p>
      </dgm:t>
    </dgm:pt>
    <dgm:pt modelId="{56BE7AEA-B4F7-47D4-9A36-69D801E94229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fr-FR" dirty="0">
              <a:latin typeface="Calibri Light" panose="020F0302020204030204"/>
            </a:rPr>
            <a:t>2018 -  Jacquemont et al: Démonstration de l'efficacité des simulations MC</a:t>
          </a:r>
        </a:p>
      </dgm:t>
    </dgm:pt>
    <dgm:pt modelId="{05FFD1B6-F423-4DA3-A384-826E6B3E7016}" type="parTrans" cxnId="{BE11E45B-2196-4366-BBBD-5DCC1FCCFA73}">
      <dgm:prSet/>
      <dgm:spPr/>
      <dgm:t>
        <a:bodyPr/>
        <a:lstStyle/>
        <a:p>
          <a:endParaRPr lang="fr-FR"/>
        </a:p>
      </dgm:t>
    </dgm:pt>
    <dgm:pt modelId="{2009B602-4A20-438E-AE43-F5DA5D400BA7}" type="sibTrans" cxnId="{BE11E45B-2196-4366-BBBD-5DCC1FCCFA73}">
      <dgm:prSet/>
      <dgm:spPr/>
      <dgm:t>
        <a:bodyPr/>
        <a:lstStyle/>
        <a:p>
          <a:endParaRPr lang="fr-FR"/>
        </a:p>
      </dgm:t>
    </dgm:pt>
    <dgm:pt modelId="{D7019AC6-BE4A-4B98-98F1-47858EEFF122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fr-FR" dirty="0">
              <a:latin typeface="Calibri Light" panose="020F0302020204030204"/>
            </a:rPr>
            <a:t> 2021: Jacquemont et al: Démonstration de l'applicabilité aux données du LST-1</a:t>
          </a:r>
        </a:p>
      </dgm:t>
    </dgm:pt>
    <dgm:pt modelId="{76992AC5-CD20-4F53-B93F-915276EEC96F}" type="parTrans" cxnId="{9F7B899C-FF5B-4648-A542-D0E88D4AEBA6}">
      <dgm:prSet/>
      <dgm:spPr/>
      <dgm:t>
        <a:bodyPr/>
        <a:lstStyle/>
        <a:p>
          <a:endParaRPr lang="fr-FR"/>
        </a:p>
      </dgm:t>
    </dgm:pt>
    <dgm:pt modelId="{4538C91C-7043-44A0-944B-B2D0D3A99C62}" type="sibTrans" cxnId="{9F7B899C-FF5B-4648-A542-D0E88D4AEBA6}">
      <dgm:prSet/>
      <dgm:spPr/>
      <dgm:t>
        <a:bodyPr/>
        <a:lstStyle/>
        <a:p>
          <a:endParaRPr lang="fr-FR"/>
        </a:p>
      </dgm:t>
    </dgm:pt>
    <dgm:pt modelId="{06C201C6-CC45-4EAF-9BFE-69CEAFD7830E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fr-FR" dirty="0">
              <a:latin typeface="Calibri Light" panose="020F0302020204030204"/>
            </a:rPr>
            <a:t>2019: Jacquemont et al:  Convolutions indexées</a:t>
          </a:r>
        </a:p>
      </dgm:t>
    </dgm:pt>
    <dgm:pt modelId="{246899CD-536E-4963-92AD-B157A072BADA}" type="parTrans" cxnId="{5025EBF2-5C9C-46D9-B9A9-3EBCA2837F02}">
      <dgm:prSet/>
      <dgm:spPr/>
      <dgm:t>
        <a:bodyPr/>
        <a:lstStyle/>
        <a:p>
          <a:endParaRPr lang="fr-FR"/>
        </a:p>
      </dgm:t>
    </dgm:pt>
    <dgm:pt modelId="{8380245C-8AA2-4C70-83AF-9D433F990AF3}" type="sibTrans" cxnId="{5025EBF2-5C9C-46D9-B9A9-3EBCA2837F02}">
      <dgm:prSet/>
      <dgm:spPr/>
      <dgm:t>
        <a:bodyPr/>
        <a:lstStyle/>
        <a:p>
          <a:endParaRPr lang="fr-FR"/>
        </a:p>
      </dgm:t>
    </dgm:pt>
    <dgm:pt modelId="{256C77E6-9920-4489-966E-14F9551B59E2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fr-FR" dirty="0">
              <a:latin typeface="Calibri Light" panose="020F0302020204030204"/>
            </a:rPr>
            <a:t>Janvier-Juillet 2021: Contribution ingénieur Orobix</a:t>
          </a:r>
        </a:p>
      </dgm:t>
    </dgm:pt>
    <dgm:pt modelId="{E10CA68C-9A2C-44C0-8730-66E74A336375}" type="parTrans" cxnId="{963DC617-2C92-43B2-9188-48094494A4B9}">
      <dgm:prSet/>
      <dgm:spPr/>
      <dgm:t>
        <a:bodyPr/>
        <a:lstStyle/>
        <a:p>
          <a:endParaRPr lang="fr-FR"/>
        </a:p>
      </dgm:t>
    </dgm:pt>
    <dgm:pt modelId="{35EFCA08-EF79-4512-A185-BF7A034D5CE3}" type="sibTrans" cxnId="{963DC617-2C92-43B2-9188-48094494A4B9}">
      <dgm:prSet/>
      <dgm:spPr/>
      <dgm:t>
        <a:bodyPr/>
        <a:lstStyle/>
        <a:p>
          <a:endParaRPr lang="fr-FR"/>
        </a:p>
      </dgm:t>
    </dgm:pt>
    <dgm:pt modelId="{F566D5BC-1E41-4176-8EB1-BE81F00D3D7B}" type="pres">
      <dgm:prSet presAssocID="{E2BFC780-EB6C-45F2-AE5C-CCD93FF62F2D}" presName="Name0" presStyleCnt="0">
        <dgm:presLayoutVars>
          <dgm:dir/>
          <dgm:animLvl val="lvl"/>
          <dgm:resizeHandles val="exact"/>
        </dgm:presLayoutVars>
      </dgm:prSet>
      <dgm:spPr/>
    </dgm:pt>
    <dgm:pt modelId="{7AF1B69A-6ED6-49E6-A356-4C571B5606E5}" type="pres">
      <dgm:prSet presAssocID="{152CAA49-ED37-405C-AABF-9AD276A12079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5EAC54A1-D127-4B8E-8CE3-433352421665}" type="pres">
      <dgm:prSet presAssocID="{1DF30E4F-B542-40A6-8BA7-99BA129EB4CA}" presName="parTxOnlySpace" presStyleCnt="0"/>
      <dgm:spPr/>
    </dgm:pt>
    <dgm:pt modelId="{9F448864-E160-4AB5-A3ED-67951E48C490}" type="pres">
      <dgm:prSet presAssocID="{A11638E3-3A8A-42F4-8E58-05D701FCC697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644FAEC9-4A8A-4A5C-9BD3-D56CCFE3403A}" type="pres">
      <dgm:prSet presAssocID="{CF2D6AEB-18B8-492D-AF98-5665708DD779}" presName="parTxOnlySpace" presStyleCnt="0"/>
      <dgm:spPr/>
    </dgm:pt>
    <dgm:pt modelId="{455FA08C-C372-410A-875B-7F81C6084A36}" type="pres">
      <dgm:prSet presAssocID="{56BE7AEA-B4F7-47D4-9A36-69D801E94229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5276143C-F837-4173-A042-18AB0DBACB84}" type="pres">
      <dgm:prSet presAssocID="{2009B602-4A20-438E-AE43-F5DA5D400BA7}" presName="parTxOnlySpace" presStyleCnt="0"/>
      <dgm:spPr/>
    </dgm:pt>
    <dgm:pt modelId="{DE12F2EB-AEA8-469F-A391-F15F0709BF67}" type="pres">
      <dgm:prSet presAssocID="{06C201C6-CC45-4EAF-9BFE-69CEAFD7830E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C8574CA8-4FA8-4116-8601-4B36E01B2A13}" type="pres">
      <dgm:prSet presAssocID="{8380245C-8AA2-4C70-83AF-9D433F990AF3}" presName="parTxOnlySpace" presStyleCnt="0"/>
      <dgm:spPr/>
    </dgm:pt>
    <dgm:pt modelId="{CA10D24F-E842-4CE0-ADF0-618A43A9FFDE}" type="pres">
      <dgm:prSet presAssocID="{050BA36D-E7FE-417C-867B-743D51B6CD2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9F9A3E73-BDC1-43FF-AF8C-0D0261D8EEB5}" type="pres">
      <dgm:prSet presAssocID="{5C01D659-9E96-4FB7-B19D-161B5BF032F1}" presName="parTxOnlySpace" presStyleCnt="0"/>
      <dgm:spPr/>
    </dgm:pt>
    <dgm:pt modelId="{777AD375-B8E2-4C34-A11F-D1D9B34DB70E}" type="pres">
      <dgm:prSet presAssocID="{D7019AC6-BE4A-4B98-98F1-47858EEFF122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FB9ECF4-3DB8-44D7-B1B6-0F8822869581}" type="pres">
      <dgm:prSet presAssocID="{4538C91C-7043-44A0-944B-B2D0D3A99C62}" presName="parTxOnlySpace" presStyleCnt="0"/>
      <dgm:spPr/>
    </dgm:pt>
    <dgm:pt modelId="{176ECA5D-E3C7-40F1-AB50-A23965B68873}" type="pres">
      <dgm:prSet presAssocID="{256C77E6-9920-4489-966E-14F9551B59E2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EB406A02-4580-4D12-B21D-8059884F3942}" type="presOf" srcId="{D7019AC6-BE4A-4B98-98F1-47858EEFF122}" destId="{777AD375-B8E2-4C34-A11F-D1D9B34DB70E}" srcOrd="0" destOrd="0" presId="urn:microsoft.com/office/officeart/2005/8/layout/chevron1"/>
    <dgm:cxn modelId="{2D34D903-722B-44FB-A267-9F426BD0668D}" type="presOf" srcId="{256C77E6-9920-4489-966E-14F9551B59E2}" destId="{176ECA5D-E3C7-40F1-AB50-A23965B68873}" srcOrd="0" destOrd="0" presId="urn:microsoft.com/office/officeart/2005/8/layout/chevron1"/>
    <dgm:cxn modelId="{963DC617-2C92-43B2-9188-48094494A4B9}" srcId="{E2BFC780-EB6C-45F2-AE5C-CCD93FF62F2D}" destId="{256C77E6-9920-4489-966E-14F9551B59E2}" srcOrd="6" destOrd="0" parTransId="{E10CA68C-9A2C-44C0-8730-66E74A336375}" sibTransId="{35EFCA08-EF79-4512-A185-BF7A034D5CE3}"/>
    <dgm:cxn modelId="{ECCD9A52-FF7E-4195-B941-F354CD9257AB}" type="presOf" srcId="{152CAA49-ED37-405C-AABF-9AD276A12079}" destId="{7AF1B69A-6ED6-49E6-A356-4C571B5606E5}" srcOrd="0" destOrd="0" presId="urn:microsoft.com/office/officeart/2005/8/layout/chevron1"/>
    <dgm:cxn modelId="{BE11E45B-2196-4366-BBBD-5DCC1FCCFA73}" srcId="{E2BFC780-EB6C-45F2-AE5C-CCD93FF62F2D}" destId="{56BE7AEA-B4F7-47D4-9A36-69D801E94229}" srcOrd="2" destOrd="0" parTransId="{05FFD1B6-F423-4DA3-A384-826E6B3E7016}" sibTransId="{2009B602-4A20-438E-AE43-F5DA5D400BA7}"/>
    <dgm:cxn modelId="{A379CF5F-478A-4E80-9081-471927171AA2}" type="presOf" srcId="{56BE7AEA-B4F7-47D4-9A36-69D801E94229}" destId="{455FA08C-C372-410A-875B-7F81C6084A36}" srcOrd="0" destOrd="0" presId="urn:microsoft.com/office/officeart/2005/8/layout/chevron1"/>
    <dgm:cxn modelId="{36FB6D73-46F1-4AD2-BD60-C7E08DCE5744}" type="presOf" srcId="{A11638E3-3A8A-42F4-8E58-05D701FCC697}" destId="{9F448864-E160-4AB5-A3ED-67951E48C490}" srcOrd="0" destOrd="0" presId="urn:microsoft.com/office/officeart/2005/8/layout/chevron1"/>
    <dgm:cxn modelId="{C13CE080-FF71-4356-859A-884568A1995C}" type="presOf" srcId="{050BA36D-E7FE-417C-867B-743D51B6CD2E}" destId="{CA10D24F-E842-4CE0-ADF0-618A43A9FFDE}" srcOrd="0" destOrd="0" presId="urn:microsoft.com/office/officeart/2005/8/layout/chevron1"/>
    <dgm:cxn modelId="{9F7B899C-FF5B-4648-A542-D0E88D4AEBA6}" srcId="{E2BFC780-EB6C-45F2-AE5C-CCD93FF62F2D}" destId="{D7019AC6-BE4A-4B98-98F1-47858EEFF122}" srcOrd="5" destOrd="0" parTransId="{76992AC5-CD20-4F53-B93F-915276EEC96F}" sibTransId="{4538C91C-7043-44A0-944B-B2D0D3A99C62}"/>
    <dgm:cxn modelId="{9ADA84A1-65B9-430E-B951-30927527FC3C}" srcId="{E2BFC780-EB6C-45F2-AE5C-CCD93FF62F2D}" destId="{050BA36D-E7FE-417C-867B-743D51B6CD2E}" srcOrd="4" destOrd="0" parTransId="{14990269-6A10-4774-AFA2-37E91A868FF3}" sibTransId="{5C01D659-9E96-4FB7-B19D-161B5BF032F1}"/>
    <dgm:cxn modelId="{8ED61BAF-579D-45FA-BF44-C7355576F943}" type="presOf" srcId="{06C201C6-CC45-4EAF-9BFE-69CEAFD7830E}" destId="{DE12F2EB-AEA8-469F-A391-F15F0709BF67}" srcOrd="0" destOrd="0" presId="urn:microsoft.com/office/officeart/2005/8/layout/chevron1"/>
    <dgm:cxn modelId="{94EECEEB-3996-493F-A8C4-7848784A17A4}" srcId="{E2BFC780-EB6C-45F2-AE5C-CCD93FF62F2D}" destId="{152CAA49-ED37-405C-AABF-9AD276A12079}" srcOrd="0" destOrd="0" parTransId="{BEEA315B-9C3D-4AD6-B820-E10E515CFFF7}" sibTransId="{1DF30E4F-B542-40A6-8BA7-99BA129EB4CA}"/>
    <dgm:cxn modelId="{F59BACF0-AF3C-4D6B-90BD-786B24764584}" srcId="{E2BFC780-EB6C-45F2-AE5C-CCD93FF62F2D}" destId="{A11638E3-3A8A-42F4-8E58-05D701FCC697}" srcOrd="1" destOrd="0" parTransId="{78752DFF-BB4D-41D4-B02A-8FB699BEDA38}" sibTransId="{CF2D6AEB-18B8-492D-AF98-5665708DD779}"/>
    <dgm:cxn modelId="{5025EBF2-5C9C-46D9-B9A9-3EBCA2837F02}" srcId="{E2BFC780-EB6C-45F2-AE5C-CCD93FF62F2D}" destId="{06C201C6-CC45-4EAF-9BFE-69CEAFD7830E}" srcOrd="3" destOrd="0" parTransId="{246899CD-536E-4963-92AD-B157A072BADA}" sibTransId="{8380245C-8AA2-4C70-83AF-9D433F990AF3}"/>
    <dgm:cxn modelId="{B6F17FF7-50B4-456A-AC8B-B3500806B93B}" type="presOf" srcId="{E2BFC780-EB6C-45F2-AE5C-CCD93FF62F2D}" destId="{F566D5BC-1E41-4176-8EB1-BE81F00D3D7B}" srcOrd="0" destOrd="0" presId="urn:microsoft.com/office/officeart/2005/8/layout/chevron1"/>
    <dgm:cxn modelId="{EF545E6B-EC9D-475B-ABB9-A6AC59A9F37E}" type="presParOf" srcId="{F566D5BC-1E41-4176-8EB1-BE81F00D3D7B}" destId="{7AF1B69A-6ED6-49E6-A356-4C571B5606E5}" srcOrd="0" destOrd="0" presId="urn:microsoft.com/office/officeart/2005/8/layout/chevron1"/>
    <dgm:cxn modelId="{03A61F89-EC3B-40EC-A795-E09856594BA4}" type="presParOf" srcId="{F566D5BC-1E41-4176-8EB1-BE81F00D3D7B}" destId="{5EAC54A1-D127-4B8E-8CE3-433352421665}" srcOrd="1" destOrd="0" presId="urn:microsoft.com/office/officeart/2005/8/layout/chevron1"/>
    <dgm:cxn modelId="{A2A69BAA-614C-4ED8-85F1-BABEE6D9A57D}" type="presParOf" srcId="{F566D5BC-1E41-4176-8EB1-BE81F00D3D7B}" destId="{9F448864-E160-4AB5-A3ED-67951E48C490}" srcOrd="2" destOrd="0" presId="urn:microsoft.com/office/officeart/2005/8/layout/chevron1"/>
    <dgm:cxn modelId="{80167CB9-F5E8-4066-8FF6-902D9CF761DB}" type="presParOf" srcId="{F566D5BC-1E41-4176-8EB1-BE81F00D3D7B}" destId="{644FAEC9-4A8A-4A5C-9BD3-D56CCFE3403A}" srcOrd="3" destOrd="0" presId="urn:microsoft.com/office/officeart/2005/8/layout/chevron1"/>
    <dgm:cxn modelId="{ED68C50B-1424-4CB1-9EB8-9DB8299C6440}" type="presParOf" srcId="{F566D5BC-1E41-4176-8EB1-BE81F00D3D7B}" destId="{455FA08C-C372-410A-875B-7F81C6084A36}" srcOrd="4" destOrd="0" presId="urn:microsoft.com/office/officeart/2005/8/layout/chevron1"/>
    <dgm:cxn modelId="{5DD34CAB-A07C-4E29-B827-2E04CD69EBD4}" type="presParOf" srcId="{F566D5BC-1E41-4176-8EB1-BE81F00D3D7B}" destId="{5276143C-F837-4173-A042-18AB0DBACB84}" srcOrd="5" destOrd="0" presId="urn:microsoft.com/office/officeart/2005/8/layout/chevron1"/>
    <dgm:cxn modelId="{370C732E-A356-4E02-AA33-B88A09A33899}" type="presParOf" srcId="{F566D5BC-1E41-4176-8EB1-BE81F00D3D7B}" destId="{DE12F2EB-AEA8-469F-A391-F15F0709BF67}" srcOrd="6" destOrd="0" presId="urn:microsoft.com/office/officeart/2005/8/layout/chevron1"/>
    <dgm:cxn modelId="{531A9096-705F-467D-A3CD-660541C0903C}" type="presParOf" srcId="{F566D5BC-1E41-4176-8EB1-BE81F00D3D7B}" destId="{C8574CA8-4FA8-4116-8601-4B36E01B2A13}" srcOrd="7" destOrd="0" presId="urn:microsoft.com/office/officeart/2005/8/layout/chevron1"/>
    <dgm:cxn modelId="{E6731245-518F-486E-888E-7E38714CC328}" type="presParOf" srcId="{F566D5BC-1E41-4176-8EB1-BE81F00D3D7B}" destId="{CA10D24F-E842-4CE0-ADF0-618A43A9FFDE}" srcOrd="8" destOrd="0" presId="urn:microsoft.com/office/officeart/2005/8/layout/chevron1"/>
    <dgm:cxn modelId="{3C7BE4BE-FDAB-4968-87A4-8B42FAE6B122}" type="presParOf" srcId="{F566D5BC-1E41-4176-8EB1-BE81F00D3D7B}" destId="{9F9A3E73-BDC1-43FF-AF8C-0D0261D8EEB5}" srcOrd="9" destOrd="0" presId="urn:microsoft.com/office/officeart/2005/8/layout/chevron1"/>
    <dgm:cxn modelId="{69E74025-FD3F-4B36-BFFC-70A66EC4277E}" type="presParOf" srcId="{F566D5BC-1E41-4176-8EB1-BE81F00D3D7B}" destId="{777AD375-B8E2-4C34-A11F-D1D9B34DB70E}" srcOrd="10" destOrd="0" presId="urn:microsoft.com/office/officeart/2005/8/layout/chevron1"/>
    <dgm:cxn modelId="{D99FA726-81AF-4874-9CC7-48173653B6C3}" type="presParOf" srcId="{F566D5BC-1E41-4176-8EB1-BE81F00D3D7B}" destId="{5FB9ECF4-3DB8-44D7-B1B6-0F8822869581}" srcOrd="11" destOrd="0" presId="urn:microsoft.com/office/officeart/2005/8/layout/chevron1"/>
    <dgm:cxn modelId="{E845D30F-2D0A-4F3A-9BAF-13C4AEDDC134}" type="presParOf" srcId="{F566D5BC-1E41-4176-8EB1-BE81F00D3D7B}" destId="{176ECA5D-E3C7-40F1-AB50-A23965B68873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BFC780-EB6C-45F2-AE5C-CCD93FF62F2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7019AC6-BE4A-4B98-98F1-47858EEFF122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fr-FR" dirty="0">
              <a:latin typeface="Calibri Light" panose="020F0302020204030204"/>
            </a:rPr>
            <a:t>Juillet-Décembre 2021: Stage M2 Thomas </a:t>
          </a:r>
          <a:r>
            <a:rPr lang="fr-FR" dirty="0" err="1">
              <a:latin typeface="Calibri Light" panose="020F0302020204030204"/>
            </a:rPr>
            <a:t>Trivellato</a:t>
          </a:r>
          <a:endParaRPr lang="fr-FR" dirty="0">
            <a:latin typeface="Calibri Light" panose="020F0302020204030204"/>
          </a:endParaRPr>
        </a:p>
      </dgm:t>
    </dgm:pt>
    <dgm:pt modelId="{76992AC5-CD20-4F53-B93F-915276EEC96F}" type="parTrans" cxnId="{9F7B899C-FF5B-4648-A542-D0E88D4AEBA6}">
      <dgm:prSet/>
      <dgm:spPr/>
      <dgm:t>
        <a:bodyPr/>
        <a:lstStyle/>
        <a:p>
          <a:endParaRPr lang="fr-FR"/>
        </a:p>
      </dgm:t>
    </dgm:pt>
    <dgm:pt modelId="{4538C91C-7043-44A0-944B-B2D0D3A99C62}" type="sibTrans" cxnId="{9F7B899C-FF5B-4648-A542-D0E88D4AEBA6}">
      <dgm:prSet/>
      <dgm:spPr/>
      <dgm:t>
        <a:bodyPr/>
        <a:lstStyle/>
        <a:p>
          <a:endParaRPr lang="fr-FR"/>
        </a:p>
      </dgm:t>
    </dgm:pt>
    <dgm:pt modelId="{5D5AA72D-5992-47CF-BECA-903F957BAB7D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>
            <a:defRPr b="1"/>
          </a:pPr>
          <a:r>
            <a:rPr lang="fr-FR" dirty="0">
              <a:latin typeface="Calibri Light" panose="020F0302020204030204"/>
            </a:rPr>
            <a:t>Octobre 2021: thèse de Michaël </a:t>
          </a:r>
          <a:r>
            <a:rPr lang="fr-FR" dirty="0" err="1">
              <a:latin typeface="Calibri Light" panose="020F0302020204030204"/>
            </a:rPr>
            <a:t>Dell'aiera</a:t>
          </a:r>
          <a:r>
            <a:rPr lang="fr-FR" dirty="0">
              <a:latin typeface="Calibri Light" panose="020F0302020204030204"/>
            </a:rPr>
            <a:t>.  50% T. </a:t>
          </a:r>
          <a:r>
            <a:rPr lang="fr-FR" dirty="0" err="1">
              <a:latin typeface="Calibri Light" panose="020F0302020204030204"/>
            </a:rPr>
            <a:t>Vuillaume</a:t>
          </a:r>
          <a:r>
            <a:rPr lang="fr-FR" dirty="0">
              <a:latin typeface="Calibri Light" panose="020F0302020204030204"/>
            </a:rPr>
            <a:t> (LAPP), 50% Alexandre Benoit (LISTIC)</a:t>
          </a:r>
        </a:p>
      </dgm:t>
    </dgm:pt>
    <dgm:pt modelId="{42843B5C-2905-4AA8-8907-9BB16739E004}" type="parTrans" cxnId="{C47AE283-ECE4-4A17-A258-54BC23DBCAEF}">
      <dgm:prSet/>
      <dgm:spPr/>
      <dgm:t>
        <a:bodyPr/>
        <a:lstStyle/>
        <a:p>
          <a:endParaRPr lang="fr-FR"/>
        </a:p>
      </dgm:t>
    </dgm:pt>
    <dgm:pt modelId="{DF77CCDB-9EF6-4DFE-90B6-3F7730C14D4A}" type="sibTrans" cxnId="{C47AE283-ECE4-4A17-A258-54BC23DBCAEF}">
      <dgm:prSet/>
      <dgm:spPr/>
      <dgm:t>
        <a:bodyPr/>
        <a:lstStyle/>
        <a:p>
          <a:endParaRPr lang="fr-FR"/>
        </a:p>
      </dgm:t>
    </dgm:pt>
    <dgm:pt modelId="{11504BEA-A1BE-4D1B-B474-C9B0C493B981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>
            <a:defRPr b="1"/>
          </a:pPr>
          <a:r>
            <a:rPr lang="fr-FR" dirty="0">
              <a:latin typeface="Calibri Light" panose="020F0302020204030204"/>
            </a:rPr>
            <a:t>En cours: Adaptation de domaine entre simulations et vraies données</a:t>
          </a:r>
        </a:p>
      </dgm:t>
    </dgm:pt>
    <dgm:pt modelId="{355B4794-8C24-414E-813D-7DFE2453ED4F}" type="parTrans" cxnId="{10A28EE2-1D98-4AE1-BBC2-B916AE99BD57}">
      <dgm:prSet/>
      <dgm:spPr/>
      <dgm:t>
        <a:bodyPr/>
        <a:lstStyle/>
        <a:p>
          <a:endParaRPr lang="fr-FR"/>
        </a:p>
      </dgm:t>
    </dgm:pt>
    <dgm:pt modelId="{0E35A7E9-966B-4437-A2AD-3E861D0DE411}" type="sibTrans" cxnId="{10A28EE2-1D98-4AE1-BBC2-B916AE99BD57}">
      <dgm:prSet/>
      <dgm:spPr/>
      <dgm:t>
        <a:bodyPr/>
        <a:lstStyle/>
        <a:p>
          <a:endParaRPr lang="fr-FR"/>
        </a:p>
      </dgm:t>
    </dgm:pt>
    <dgm:pt modelId="{0057EC26-287B-4172-B6F2-AF63B27C4066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>
            <a:defRPr b="1"/>
          </a:pPr>
          <a:r>
            <a:rPr lang="fr-FR" dirty="0">
              <a:latin typeface="Calibri Light" panose="020F0302020204030204"/>
            </a:rPr>
            <a:t>2024: Analyse "en production" des données du LST-1</a:t>
          </a:r>
        </a:p>
      </dgm:t>
    </dgm:pt>
    <dgm:pt modelId="{4B82D060-0A25-47D3-8821-236F0C648216}" type="parTrans" cxnId="{ACFD775D-1A73-4DA7-A47E-CA2C82389053}">
      <dgm:prSet/>
      <dgm:spPr/>
      <dgm:t>
        <a:bodyPr/>
        <a:lstStyle/>
        <a:p>
          <a:endParaRPr lang="fr-FR"/>
        </a:p>
      </dgm:t>
    </dgm:pt>
    <dgm:pt modelId="{78342B7F-17F4-4643-ABE7-87A4BF4C330B}" type="sibTrans" cxnId="{ACFD775D-1A73-4DA7-A47E-CA2C82389053}">
      <dgm:prSet/>
      <dgm:spPr/>
      <dgm:t>
        <a:bodyPr/>
        <a:lstStyle/>
        <a:p>
          <a:endParaRPr lang="fr-FR"/>
        </a:p>
      </dgm:t>
    </dgm:pt>
    <dgm:pt modelId="{2EB515F0-20C7-4C39-AE5E-E1DAB1C89043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>
            <a:defRPr b="1"/>
          </a:pPr>
          <a:r>
            <a:rPr lang="fr-FR" dirty="0">
              <a:latin typeface="Calibri Light" panose="020F0302020204030204"/>
            </a:rPr>
            <a:t>…</a:t>
          </a:r>
        </a:p>
      </dgm:t>
    </dgm:pt>
    <dgm:pt modelId="{0FC548F3-B305-4620-9265-9FF5F9D39F2E}" type="parTrans" cxnId="{329F4B73-A19E-4AB6-9BAA-E9194B737FFA}">
      <dgm:prSet/>
      <dgm:spPr/>
      <dgm:t>
        <a:bodyPr/>
        <a:lstStyle/>
        <a:p>
          <a:endParaRPr lang="fr-FR"/>
        </a:p>
      </dgm:t>
    </dgm:pt>
    <dgm:pt modelId="{4EFA6B1C-B2D5-4545-8DC2-6C7A0E4745AE}" type="sibTrans" cxnId="{329F4B73-A19E-4AB6-9BAA-E9194B737FFA}">
      <dgm:prSet/>
      <dgm:spPr/>
      <dgm:t>
        <a:bodyPr/>
        <a:lstStyle/>
        <a:p>
          <a:endParaRPr lang="fr-FR"/>
        </a:p>
      </dgm:t>
    </dgm:pt>
    <dgm:pt modelId="{94CC1528-C5EE-426A-B456-8173991BA2CD}">
      <dgm:prSet phldr="0"/>
      <dgm:spPr>
        <a:solidFill>
          <a:schemeClr val="accent5">
            <a:lumMod val="50000"/>
          </a:schemeClr>
        </a:solidFill>
      </dgm:spPr>
      <dgm:t>
        <a:bodyPr/>
        <a:lstStyle/>
        <a:p>
          <a:pPr rtl="0">
            <a:defRPr b="1"/>
          </a:pPr>
          <a:r>
            <a:rPr lang="fr-FR" dirty="0">
              <a:latin typeface="Calibri Light" panose="020F0302020204030204"/>
            </a:rPr>
            <a:t>2024: Analyse stéréo LST-1+2 / MST-1</a:t>
          </a:r>
        </a:p>
      </dgm:t>
    </dgm:pt>
    <dgm:pt modelId="{5370EC1E-7B16-41E7-A950-D8BE183E604C}" type="parTrans" cxnId="{E1ED46B9-0200-4653-9FD9-D03FEEC9D519}">
      <dgm:prSet/>
      <dgm:spPr/>
      <dgm:t>
        <a:bodyPr/>
        <a:lstStyle/>
        <a:p>
          <a:endParaRPr lang="fr-FR"/>
        </a:p>
      </dgm:t>
    </dgm:pt>
    <dgm:pt modelId="{871A4304-4294-4AD4-9E86-9DC31AE6674B}" type="sibTrans" cxnId="{E1ED46B9-0200-4653-9FD9-D03FEEC9D519}">
      <dgm:prSet/>
      <dgm:spPr/>
      <dgm:t>
        <a:bodyPr/>
        <a:lstStyle/>
        <a:p>
          <a:endParaRPr lang="fr-FR"/>
        </a:p>
      </dgm:t>
    </dgm:pt>
    <dgm:pt modelId="{F566D5BC-1E41-4176-8EB1-BE81F00D3D7B}" type="pres">
      <dgm:prSet presAssocID="{E2BFC780-EB6C-45F2-AE5C-CCD93FF62F2D}" presName="Name0" presStyleCnt="0">
        <dgm:presLayoutVars>
          <dgm:dir/>
          <dgm:animLvl val="lvl"/>
          <dgm:resizeHandles val="exact"/>
        </dgm:presLayoutVars>
      </dgm:prSet>
      <dgm:spPr/>
    </dgm:pt>
    <dgm:pt modelId="{777AD375-B8E2-4C34-A11F-D1D9B34DB70E}" type="pres">
      <dgm:prSet presAssocID="{D7019AC6-BE4A-4B98-98F1-47858EEFF122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24406187-C291-474B-A906-9C58BE2B99B0}" type="pres">
      <dgm:prSet presAssocID="{4538C91C-7043-44A0-944B-B2D0D3A99C62}" presName="parTxOnlySpace" presStyleCnt="0"/>
      <dgm:spPr/>
    </dgm:pt>
    <dgm:pt modelId="{FED99AA6-AA94-412D-857A-3B2205A11556}" type="pres">
      <dgm:prSet presAssocID="{5D5AA72D-5992-47CF-BECA-903F957BAB7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4F3F7118-78D6-4B11-84D0-0B4A501AAE09}" type="pres">
      <dgm:prSet presAssocID="{DF77CCDB-9EF6-4DFE-90B6-3F7730C14D4A}" presName="parTxOnlySpace" presStyleCnt="0"/>
      <dgm:spPr/>
    </dgm:pt>
    <dgm:pt modelId="{D68D30FF-9214-4BB4-9738-7E9E60CEFF77}" type="pres">
      <dgm:prSet presAssocID="{11504BEA-A1BE-4D1B-B474-C9B0C493B981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CEB781C-77DA-4CE5-8996-B7C19B35DB0E}" type="pres">
      <dgm:prSet presAssocID="{0E35A7E9-966B-4437-A2AD-3E861D0DE411}" presName="parTxOnlySpace" presStyleCnt="0"/>
      <dgm:spPr/>
    </dgm:pt>
    <dgm:pt modelId="{1A45018F-9E3C-4058-AEAE-66F9CF1FFFDC}" type="pres">
      <dgm:prSet presAssocID="{2EB515F0-20C7-4C39-AE5E-E1DAB1C8904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4012861-CC5F-4B65-A762-E0C13CB82F5D}" type="pres">
      <dgm:prSet presAssocID="{4EFA6B1C-B2D5-4545-8DC2-6C7A0E4745AE}" presName="parTxOnlySpace" presStyleCnt="0"/>
      <dgm:spPr/>
    </dgm:pt>
    <dgm:pt modelId="{79BD8B64-83B6-424C-ABE5-96D58C0D6D88}" type="pres">
      <dgm:prSet presAssocID="{0057EC26-287B-4172-B6F2-AF63B27C4066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8EBC165-54CA-48CF-8336-C7A8A9FF0BD1}" type="pres">
      <dgm:prSet presAssocID="{78342B7F-17F4-4643-ABE7-87A4BF4C330B}" presName="parTxOnlySpace" presStyleCnt="0"/>
      <dgm:spPr/>
    </dgm:pt>
    <dgm:pt modelId="{9B664BCF-75C9-4864-85A9-E7AAF041358C}" type="pres">
      <dgm:prSet presAssocID="{94CC1528-C5EE-426A-B456-8173991BA2C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B78713C-1059-4298-AB06-C915F8554DD6}" type="presOf" srcId="{D7019AC6-BE4A-4B98-98F1-47858EEFF122}" destId="{777AD375-B8E2-4C34-A11F-D1D9B34DB70E}" srcOrd="0" destOrd="0" presId="urn:microsoft.com/office/officeart/2005/8/layout/chevron1"/>
    <dgm:cxn modelId="{ACFD775D-1A73-4DA7-A47E-CA2C82389053}" srcId="{E2BFC780-EB6C-45F2-AE5C-CCD93FF62F2D}" destId="{0057EC26-287B-4172-B6F2-AF63B27C4066}" srcOrd="4" destOrd="0" parTransId="{4B82D060-0A25-47D3-8821-236F0C648216}" sibTransId="{78342B7F-17F4-4643-ABE7-87A4BF4C330B}"/>
    <dgm:cxn modelId="{329F4B73-A19E-4AB6-9BAA-E9194B737FFA}" srcId="{E2BFC780-EB6C-45F2-AE5C-CCD93FF62F2D}" destId="{2EB515F0-20C7-4C39-AE5E-E1DAB1C89043}" srcOrd="3" destOrd="0" parTransId="{0FC548F3-B305-4620-9265-9FF5F9D39F2E}" sibTransId="{4EFA6B1C-B2D5-4545-8DC2-6C7A0E4745AE}"/>
    <dgm:cxn modelId="{C079287A-C712-45A5-8B78-FEB7509B07A8}" type="presOf" srcId="{2EB515F0-20C7-4C39-AE5E-E1DAB1C89043}" destId="{1A45018F-9E3C-4058-AEAE-66F9CF1FFFDC}" srcOrd="0" destOrd="0" presId="urn:microsoft.com/office/officeart/2005/8/layout/chevron1"/>
    <dgm:cxn modelId="{C47AE283-ECE4-4A17-A258-54BC23DBCAEF}" srcId="{E2BFC780-EB6C-45F2-AE5C-CCD93FF62F2D}" destId="{5D5AA72D-5992-47CF-BECA-903F957BAB7D}" srcOrd="1" destOrd="0" parTransId="{42843B5C-2905-4AA8-8907-9BB16739E004}" sibTransId="{DF77CCDB-9EF6-4DFE-90B6-3F7730C14D4A}"/>
    <dgm:cxn modelId="{2F925394-9C67-47EE-BD14-917657466396}" type="presOf" srcId="{94CC1528-C5EE-426A-B456-8173991BA2CD}" destId="{9B664BCF-75C9-4864-85A9-E7AAF041358C}" srcOrd="0" destOrd="0" presId="urn:microsoft.com/office/officeart/2005/8/layout/chevron1"/>
    <dgm:cxn modelId="{9F7B899C-FF5B-4648-A542-D0E88D4AEBA6}" srcId="{E2BFC780-EB6C-45F2-AE5C-CCD93FF62F2D}" destId="{D7019AC6-BE4A-4B98-98F1-47858EEFF122}" srcOrd="0" destOrd="0" parTransId="{76992AC5-CD20-4F53-B93F-915276EEC96F}" sibTransId="{4538C91C-7043-44A0-944B-B2D0D3A99C62}"/>
    <dgm:cxn modelId="{E1ED46B9-0200-4653-9FD9-D03FEEC9D519}" srcId="{E2BFC780-EB6C-45F2-AE5C-CCD93FF62F2D}" destId="{94CC1528-C5EE-426A-B456-8173991BA2CD}" srcOrd="5" destOrd="0" parTransId="{5370EC1E-7B16-41E7-A950-D8BE183E604C}" sibTransId="{871A4304-4294-4AD4-9E86-9DC31AE6674B}"/>
    <dgm:cxn modelId="{10A28EE2-1D98-4AE1-BBC2-B916AE99BD57}" srcId="{E2BFC780-EB6C-45F2-AE5C-CCD93FF62F2D}" destId="{11504BEA-A1BE-4D1B-B474-C9B0C493B981}" srcOrd="2" destOrd="0" parTransId="{355B4794-8C24-414E-813D-7DFE2453ED4F}" sibTransId="{0E35A7E9-966B-4437-A2AD-3E861D0DE411}"/>
    <dgm:cxn modelId="{4B8A91E9-10F0-4CDF-9968-9C1558062A14}" type="presOf" srcId="{11504BEA-A1BE-4D1B-B474-C9B0C493B981}" destId="{D68D30FF-9214-4BB4-9738-7E9E60CEFF77}" srcOrd="0" destOrd="0" presId="urn:microsoft.com/office/officeart/2005/8/layout/chevron1"/>
    <dgm:cxn modelId="{104AFEF5-6A01-439C-826B-CA742B037FC3}" type="presOf" srcId="{0057EC26-287B-4172-B6F2-AF63B27C4066}" destId="{79BD8B64-83B6-424C-ABE5-96D58C0D6D88}" srcOrd="0" destOrd="0" presId="urn:microsoft.com/office/officeart/2005/8/layout/chevron1"/>
    <dgm:cxn modelId="{63645BF6-7F33-485B-AB72-42A96091DDE2}" type="presOf" srcId="{5D5AA72D-5992-47CF-BECA-903F957BAB7D}" destId="{FED99AA6-AA94-412D-857A-3B2205A11556}" srcOrd="0" destOrd="0" presId="urn:microsoft.com/office/officeart/2005/8/layout/chevron1"/>
    <dgm:cxn modelId="{B6F17FF7-50B4-456A-AC8B-B3500806B93B}" type="presOf" srcId="{E2BFC780-EB6C-45F2-AE5C-CCD93FF62F2D}" destId="{F566D5BC-1E41-4176-8EB1-BE81F00D3D7B}" srcOrd="0" destOrd="0" presId="urn:microsoft.com/office/officeart/2005/8/layout/chevron1"/>
    <dgm:cxn modelId="{550346A0-0D3A-4C02-B7F7-00CC1B20E671}" type="presParOf" srcId="{F566D5BC-1E41-4176-8EB1-BE81F00D3D7B}" destId="{777AD375-B8E2-4C34-A11F-D1D9B34DB70E}" srcOrd="0" destOrd="0" presId="urn:microsoft.com/office/officeart/2005/8/layout/chevron1"/>
    <dgm:cxn modelId="{223ABFCB-AF49-4E60-BE8E-9C3CD0310605}" type="presParOf" srcId="{F566D5BC-1E41-4176-8EB1-BE81F00D3D7B}" destId="{24406187-C291-474B-A906-9C58BE2B99B0}" srcOrd="1" destOrd="0" presId="urn:microsoft.com/office/officeart/2005/8/layout/chevron1"/>
    <dgm:cxn modelId="{6C5F4A5D-023B-4910-B3FF-BBA884FCC728}" type="presParOf" srcId="{F566D5BC-1E41-4176-8EB1-BE81F00D3D7B}" destId="{FED99AA6-AA94-412D-857A-3B2205A11556}" srcOrd="2" destOrd="0" presId="urn:microsoft.com/office/officeart/2005/8/layout/chevron1"/>
    <dgm:cxn modelId="{BBBC31C3-C7EE-4E19-8631-4D1A4046868C}" type="presParOf" srcId="{F566D5BC-1E41-4176-8EB1-BE81F00D3D7B}" destId="{4F3F7118-78D6-4B11-84D0-0B4A501AAE09}" srcOrd="3" destOrd="0" presId="urn:microsoft.com/office/officeart/2005/8/layout/chevron1"/>
    <dgm:cxn modelId="{152BB261-C565-4CFA-BD6E-2BB5DA7B6F7B}" type="presParOf" srcId="{F566D5BC-1E41-4176-8EB1-BE81F00D3D7B}" destId="{D68D30FF-9214-4BB4-9738-7E9E60CEFF77}" srcOrd="4" destOrd="0" presId="urn:microsoft.com/office/officeart/2005/8/layout/chevron1"/>
    <dgm:cxn modelId="{18DC232A-2812-4867-A238-C5C29A01C575}" type="presParOf" srcId="{F566D5BC-1E41-4176-8EB1-BE81F00D3D7B}" destId="{7CEB781C-77DA-4CE5-8996-B7C19B35DB0E}" srcOrd="5" destOrd="0" presId="urn:microsoft.com/office/officeart/2005/8/layout/chevron1"/>
    <dgm:cxn modelId="{680CFB98-2F58-4F46-8A5D-0D8DEB034263}" type="presParOf" srcId="{F566D5BC-1E41-4176-8EB1-BE81F00D3D7B}" destId="{1A45018F-9E3C-4058-AEAE-66F9CF1FFFDC}" srcOrd="6" destOrd="0" presId="urn:microsoft.com/office/officeart/2005/8/layout/chevron1"/>
    <dgm:cxn modelId="{A39366D5-B0F0-458C-A2E1-49685BDD80C9}" type="presParOf" srcId="{F566D5BC-1E41-4176-8EB1-BE81F00D3D7B}" destId="{44012861-CC5F-4B65-A762-E0C13CB82F5D}" srcOrd="7" destOrd="0" presId="urn:microsoft.com/office/officeart/2005/8/layout/chevron1"/>
    <dgm:cxn modelId="{064AA7F5-3967-4CC3-8F62-0462BABDE9C5}" type="presParOf" srcId="{F566D5BC-1E41-4176-8EB1-BE81F00D3D7B}" destId="{79BD8B64-83B6-424C-ABE5-96D58C0D6D88}" srcOrd="8" destOrd="0" presId="urn:microsoft.com/office/officeart/2005/8/layout/chevron1"/>
    <dgm:cxn modelId="{9221A424-7B0F-4E69-ACE2-6232AC09A2F3}" type="presParOf" srcId="{F566D5BC-1E41-4176-8EB1-BE81F00D3D7B}" destId="{18EBC165-54CA-48CF-8336-C7A8A9FF0BD1}" srcOrd="9" destOrd="0" presId="urn:microsoft.com/office/officeart/2005/8/layout/chevron1"/>
    <dgm:cxn modelId="{F532E7E3-351D-48FA-8DA7-52904F58B0C2}" type="presParOf" srcId="{F566D5BC-1E41-4176-8EB1-BE81F00D3D7B}" destId="{9B664BCF-75C9-4864-85A9-E7AAF041358C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1B69A-6ED6-49E6-A356-4C571B5606E5}">
      <dsp:nvSpPr>
        <dsp:cNvPr id="0" name=""/>
        <dsp:cNvSpPr/>
      </dsp:nvSpPr>
      <dsp:spPr>
        <a:xfrm>
          <a:off x="0" y="727134"/>
          <a:ext cx="1806155" cy="7224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Septembre  2017  - Kick-off</a:t>
          </a:r>
          <a:endParaRPr lang="fr-FR" sz="900" kern="1200" dirty="0"/>
        </a:p>
      </dsp:txBody>
      <dsp:txXfrm>
        <a:off x="361231" y="727134"/>
        <a:ext cx="1083693" cy="722462"/>
      </dsp:txXfrm>
    </dsp:sp>
    <dsp:sp modelId="{9F448864-E160-4AB5-A3ED-67951E48C490}">
      <dsp:nvSpPr>
        <dsp:cNvPr id="0" name=""/>
        <dsp:cNvSpPr/>
      </dsp:nvSpPr>
      <dsp:spPr>
        <a:xfrm>
          <a:off x="1625539" y="727134"/>
          <a:ext cx="1806155" cy="7224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Octobre 2017 - Thèse de Mikaël Jacquemont</a:t>
          </a:r>
          <a:endParaRPr lang="fr-FR" sz="900" kern="1200" dirty="0"/>
        </a:p>
      </dsp:txBody>
      <dsp:txXfrm>
        <a:off x="1986770" y="727134"/>
        <a:ext cx="1083693" cy="722462"/>
      </dsp:txXfrm>
    </dsp:sp>
    <dsp:sp modelId="{455FA08C-C372-410A-875B-7F81C6084A36}">
      <dsp:nvSpPr>
        <dsp:cNvPr id="0" name=""/>
        <dsp:cNvSpPr/>
      </dsp:nvSpPr>
      <dsp:spPr>
        <a:xfrm>
          <a:off x="3251079" y="727134"/>
          <a:ext cx="1806155" cy="7224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2018 -  Jacquemont et al: Démonstration de l'efficacité des simulations MC</a:t>
          </a:r>
        </a:p>
      </dsp:txBody>
      <dsp:txXfrm>
        <a:off x="3612310" y="727134"/>
        <a:ext cx="1083693" cy="722462"/>
      </dsp:txXfrm>
    </dsp:sp>
    <dsp:sp modelId="{DE12F2EB-AEA8-469F-A391-F15F0709BF67}">
      <dsp:nvSpPr>
        <dsp:cNvPr id="0" name=""/>
        <dsp:cNvSpPr/>
      </dsp:nvSpPr>
      <dsp:spPr>
        <a:xfrm>
          <a:off x="4876619" y="727134"/>
          <a:ext cx="1806155" cy="7224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2019: Jacquemont et al:  Convolutions indexées</a:t>
          </a:r>
        </a:p>
      </dsp:txBody>
      <dsp:txXfrm>
        <a:off x="5237850" y="727134"/>
        <a:ext cx="1083693" cy="722462"/>
      </dsp:txXfrm>
    </dsp:sp>
    <dsp:sp modelId="{CA10D24F-E842-4CE0-ADF0-618A43A9FFDE}">
      <dsp:nvSpPr>
        <dsp:cNvPr id="0" name=""/>
        <dsp:cNvSpPr/>
      </dsp:nvSpPr>
      <dsp:spPr>
        <a:xfrm>
          <a:off x="6502159" y="727134"/>
          <a:ext cx="1806155" cy="7224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 2021: Jacquemont et al: Architecture multi-tâche</a:t>
          </a:r>
        </a:p>
      </dsp:txBody>
      <dsp:txXfrm>
        <a:off x="6863390" y="727134"/>
        <a:ext cx="1083693" cy="722462"/>
      </dsp:txXfrm>
    </dsp:sp>
    <dsp:sp modelId="{777AD375-B8E2-4C34-A11F-D1D9B34DB70E}">
      <dsp:nvSpPr>
        <dsp:cNvPr id="0" name=""/>
        <dsp:cNvSpPr/>
      </dsp:nvSpPr>
      <dsp:spPr>
        <a:xfrm>
          <a:off x="8127699" y="727134"/>
          <a:ext cx="1806155" cy="7224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 2021: Jacquemont et al: Démonstration de l'applicabilité aux données du LST-1</a:t>
          </a:r>
        </a:p>
      </dsp:txBody>
      <dsp:txXfrm>
        <a:off x="8488930" y="727134"/>
        <a:ext cx="1083693" cy="722462"/>
      </dsp:txXfrm>
    </dsp:sp>
    <dsp:sp modelId="{176ECA5D-E3C7-40F1-AB50-A23965B68873}">
      <dsp:nvSpPr>
        <dsp:cNvPr id="0" name=""/>
        <dsp:cNvSpPr/>
      </dsp:nvSpPr>
      <dsp:spPr>
        <a:xfrm>
          <a:off x="9753239" y="727134"/>
          <a:ext cx="1806155" cy="7224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Janvier-Juillet 2021: Contribution ingénieur Orobix</a:t>
          </a:r>
        </a:p>
      </dsp:txBody>
      <dsp:txXfrm>
        <a:off x="10114470" y="727134"/>
        <a:ext cx="1083693" cy="722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AD375-B8E2-4C34-A11F-D1D9B34DB70E}">
      <dsp:nvSpPr>
        <dsp:cNvPr id="0" name=""/>
        <dsp:cNvSpPr/>
      </dsp:nvSpPr>
      <dsp:spPr>
        <a:xfrm>
          <a:off x="5644" y="668434"/>
          <a:ext cx="2099655" cy="8398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>
              <a:latin typeface="Calibri Light" panose="020F0302020204030204"/>
            </a:rPr>
            <a:t>Juillet-Décembre 2021: Stage M2 Thomas </a:t>
          </a:r>
          <a:r>
            <a:rPr lang="fr-FR" sz="900" kern="1200" dirty="0" err="1">
              <a:latin typeface="Calibri Light" panose="020F0302020204030204"/>
            </a:rPr>
            <a:t>Trivellato</a:t>
          </a:r>
          <a:endParaRPr lang="fr-FR" sz="900" kern="1200" dirty="0">
            <a:latin typeface="Calibri Light" panose="020F0302020204030204"/>
          </a:endParaRPr>
        </a:p>
      </dsp:txBody>
      <dsp:txXfrm>
        <a:off x="425575" y="668434"/>
        <a:ext cx="1259793" cy="839862"/>
      </dsp:txXfrm>
    </dsp:sp>
    <dsp:sp modelId="{FED99AA6-AA94-412D-857A-3B2205A11556}">
      <dsp:nvSpPr>
        <dsp:cNvPr id="0" name=""/>
        <dsp:cNvSpPr/>
      </dsp:nvSpPr>
      <dsp:spPr>
        <a:xfrm>
          <a:off x="1895334" y="668434"/>
          <a:ext cx="2099655" cy="8398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900" kern="1200" dirty="0">
              <a:latin typeface="Calibri Light" panose="020F0302020204030204"/>
            </a:rPr>
            <a:t>Octobre 2021: thèse de Michaël </a:t>
          </a:r>
          <a:r>
            <a:rPr lang="fr-FR" sz="900" kern="1200" dirty="0" err="1">
              <a:latin typeface="Calibri Light" panose="020F0302020204030204"/>
            </a:rPr>
            <a:t>Dell'aiera</a:t>
          </a:r>
          <a:r>
            <a:rPr lang="fr-FR" sz="900" kern="1200" dirty="0">
              <a:latin typeface="Calibri Light" panose="020F0302020204030204"/>
            </a:rPr>
            <a:t>.  50% T. </a:t>
          </a:r>
          <a:r>
            <a:rPr lang="fr-FR" sz="900" kern="1200" dirty="0" err="1">
              <a:latin typeface="Calibri Light" panose="020F0302020204030204"/>
            </a:rPr>
            <a:t>Vuillaume</a:t>
          </a:r>
          <a:r>
            <a:rPr lang="fr-FR" sz="900" kern="1200" dirty="0">
              <a:latin typeface="Calibri Light" panose="020F0302020204030204"/>
            </a:rPr>
            <a:t> (LAPP), 50% Alexandre Benoit (LISTIC)</a:t>
          </a:r>
        </a:p>
      </dsp:txBody>
      <dsp:txXfrm>
        <a:off x="2315265" y="668434"/>
        <a:ext cx="1259793" cy="839862"/>
      </dsp:txXfrm>
    </dsp:sp>
    <dsp:sp modelId="{D68D30FF-9214-4BB4-9738-7E9E60CEFF77}">
      <dsp:nvSpPr>
        <dsp:cNvPr id="0" name=""/>
        <dsp:cNvSpPr/>
      </dsp:nvSpPr>
      <dsp:spPr>
        <a:xfrm>
          <a:off x="3785024" y="668434"/>
          <a:ext cx="2099655" cy="8398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900" kern="1200" dirty="0">
              <a:latin typeface="Calibri Light" panose="020F0302020204030204"/>
            </a:rPr>
            <a:t>En cours: Adaptation de domaine entre simulations et vraies données</a:t>
          </a:r>
        </a:p>
      </dsp:txBody>
      <dsp:txXfrm>
        <a:off x="4204955" y="668434"/>
        <a:ext cx="1259793" cy="839862"/>
      </dsp:txXfrm>
    </dsp:sp>
    <dsp:sp modelId="{1A45018F-9E3C-4058-AEAE-66F9CF1FFFDC}">
      <dsp:nvSpPr>
        <dsp:cNvPr id="0" name=""/>
        <dsp:cNvSpPr/>
      </dsp:nvSpPr>
      <dsp:spPr>
        <a:xfrm>
          <a:off x="5674714" y="668434"/>
          <a:ext cx="2099655" cy="8398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900" kern="1200" dirty="0">
              <a:latin typeface="Calibri Light" panose="020F0302020204030204"/>
            </a:rPr>
            <a:t>…</a:t>
          </a:r>
        </a:p>
      </dsp:txBody>
      <dsp:txXfrm>
        <a:off x="6094645" y="668434"/>
        <a:ext cx="1259793" cy="839862"/>
      </dsp:txXfrm>
    </dsp:sp>
    <dsp:sp modelId="{79BD8B64-83B6-424C-ABE5-96D58C0D6D88}">
      <dsp:nvSpPr>
        <dsp:cNvPr id="0" name=""/>
        <dsp:cNvSpPr/>
      </dsp:nvSpPr>
      <dsp:spPr>
        <a:xfrm>
          <a:off x="7564404" y="668434"/>
          <a:ext cx="2099655" cy="8398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900" kern="1200" dirty="0">
              <a:latin typeface="Calibri Light" panose="020F0302020204030204"/>
            </a:rPr>
            <a:t>2024: Analyse "en production" des données du LST-1</a:t>
          </a:r>
        </a:p>
      </dsp:txBody>
      <dsp:txXfrm>
        <a:off x="7984335" y="668434"/>
        <a:ext cx="1259793" cy="839862"/>
      </dsp:txXfrm>
    </dsp:sp>
    <dsp:sp modelId="{9B664BCF-75C9-4864-85A9-E7AAF041358C}">
      <dsp:nvSpPr>
        <dsp:cNvPr id="0" name=""/>
        <dsp:cNvSpPr/>
      </dsp:nvSpPr>
      <dsp:spPr>
        <a:xfrm>
          <a:off x="9454095" y="668434"/>
          <a:ext cx="2099655" cy="839862"/>
        </a:xfrm>
        <a:prstGeom prst="chevron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900" kern="1200" dirty="0">
              <a:latin typeface="Calibri Light" panose="020F0302020204030204"/>
            </a:rPr>
            <a:t>2024: Analyse stéréo LST-1+2 / MST-1</a:t>
          </a:r>
        </a:p>
      </dsp:txBody>
      <dsp:txXfrm>
        <a:off x="9874026" y="668434"/>
        <a:ext cx="1259793" cy="839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3/4/24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3/4/24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Deux conten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fr-FR"/>
              <a:t>Cliquez sur l'icône pour ajouter un graphique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Year</a:t>
            </a:r>
            <a:endParaRPr lang="en-ZA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MM</a:t>
            </a:r>
            <a:endParaRPr lang="en-ZA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39084"/>
            <a:ext cx="10515600" cy="3695338"/>
          </a:xfrm>
        </p:spPr>
        <p:txBody>
          <a:bodyPr/>
          <a:lstStyle/>
          <a:p>
            <a:r>
              <a:rPr lang="fr-FR"/>
              <a:t>Cliquez sur l'icône pour ajouter un graphique SmartArt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fr-FR"/>
              <a:t>Cliquez sur l'icône pour ajouter un tableau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57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  <p:sldLayoutId id="214748368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orsay.bbb.cnrs.fr/b/vui-545-fiq-ctd" TargetMode="External"/><Relationship Id="rId3" Type="http://schemas.openxmlformats.org/officeDocument/2006/relationships/hyperlink" Target="https://purl.org/gammalearn" TargetMode="External"/><Relationship Id="rId7" Type="http://schemas.openxmlformats.org/officeDocument/2006/relationships/hyperlink" Target="https://gitlab.in2p3.fr/gammalearn/directa/" TargetMode="External"/><Relationship Id="rId2" Type="http://schemas.openxmlformats.org/officeDocument/2006/relationships/hyperlink" Target="mailto:gammalearn@services.cnrs.fr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gitlab.in2p3.fr/gammalearn/gammalearn/" TargetMode="External"/><Relationship Id="rId5" Type="http://schemas.openxmlformats.org/officeDocument/2006/relationships/hyperlink" Target="https://gitlab.in2p3.fr/gammalearn/gammalearn-meetings" TargetMode="External"/><Relationship Id="rId4" Type="http://schemas.openxmlformats.org/officeDocument/2006/relationships/hyperlink" Target="https://gammalearn.pages.in2p3.fr/gammalearn-meeting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20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emf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2108.04130" TargetMode="Externa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arxiv.org/abs/2108.04130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diagramColors" Target="../diagrams/colors2.xml"/><Relationship Id="rId3" Type="http://schemas.openxmlformats.org/officeDocument/2006/relationships/diagramLayout" Target="../diagrams/layout1.xml"/><Relationship Id="rId21" Type="http://schemas.openxmlformats.org/officeDocument/2006/relationships/image" Target="../media/image63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diagramQuickStyle" Target="../diagrams/quickStyle2.xml"/><Relationship Id="rId2" Type="http://schemas.openxmlformats.org/officeDocument/2006/relationships/diagramData" Target="../diagrams/data1.xml"/><Relationship Id="rId16" Type="http://schemas.openxmlformats.org/officeDocument/2006/relationships/diagramLayout" Target="../diagrams/layout2.xml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openxmlformats.org/officeDocument/2006/relationships/image" Target="../media/image58.png"/><Relationship Id="rId5" Type="http://schemas.openxmlformats.org/officeDocument/2006/relationships/diagramColors" Target="../diagrams/colors1.xml"/><Relationship Id="rId15" Type="http://schemas.openxmlformats.org/officeDocument/2006/relationships/diagramData" Target="../diagrams/data2.xml"/><Relationship Id="rId23" Type="http://schemas.openxmlformats.org/officeDocument/2006/relationships/image" Target="../media/image65.jpg"/><Relationship Id="rId10" Type="http://schemas.openxmlformats.org/officeDocument/2006/relationships/image" Target="../media/image57.png"/><Relationship Id="rId19" Type="http://schemas.microsoft.com/office/2007/relationships/diagramDrawing" Target="../diagrams/drawing2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en-US" dirty="0" err="1"/>
              <a:t>INtro</a:t>
            </a:r>
            <a:endParaRPr lang="en-US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E236F0D2-9B7F-DB4F-B0BC-3912DC1655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C7FEF5-1961-6342-9CDE-78C1070D2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284792"/>
            <a:ext cx="3171825" cy="1325563"/>
          </a:xfrm>
        </p:spPr>
        <p:txBody>
          <a:bodyPr/>
          <a:lstStyle/>
          <a:p>
            <a:r>
              <a:rPr lang="en-US" dirty="0"/>
              <a:t>Tour de Table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34DAE3-738F-3D4F-A2DF-E1518A7D8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8" y="2030892"/>
            <a:ext cx="3171825" cy="1132499"/>
          </a:xfrm>
        </p:spPr>
        <p:txBody>
          <a:bodyPr/>
          <a:lstStyle/>
          <a:p>
            <a:r>
              <a:rPr lang="en-US" dirty="0"/>
              <a:t>Qui </a:t>
            </a:r>
            <a:r>
              <a:rPr lang="en-US" dirty="0" err="1"/>
              <a:t>est</a:t>
            </a:r>
            <a:r>
              <a:rPr lang="en-US" dirty="0"/>
              <a:t> qui, </a:t>
            </a:r>
            <a:r>
              <a:rPr lang="en-US" dirty="0" err="1"/>
              <a:t>compétences</a:t>
            </a:r>
            <a:r>
              <a:rPr lang="en-US" dirty="0"/>
              <a:t> et implications </a:t>
            </a:r>
            <a:r>
              <a:rPr lang="en-US" dirty="0" err="1"/>
              <a:t>dans</a:t>
            </a:r>
            <a:r>
              <a:rPr lang="en-US" dirty="0"/>
              <a:t> le </a:t>
            </a:r>
            <a:r>
              <a:rPr lang="en-US" dirty="0" err="1"/>
              <a:t>projet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45BC13-9762-6445-A431-334C0661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6BD34E-32AB-AF46-A00E-A65B61EA6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15871B-EF10-584E-8809-9079947CD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06" y="3163391"/>
            <a:ext cx="5521402" cy="3091985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72260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6D771-2DDF-4B48-85BB-98E5AB45D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055" y="666013"/>
            <a:ext cx="5431971" cy="846301"/>
          </a:xfrm>
        </p:spPr>
        <p:txBody>
          <a:bodyPr/>
          <a:lstStyle/>
          <a:p>
            <a:r>
              <a:rPr lang="en-US" dirty="0" err="1"/>
              <a:t>Gammalearn</a:t>
            </a:r>
            <a:r>
              <a:rPr lang="en-US" dirty="0"/>
              <a:t> -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D647DCD-71A1-AE41-B6CB-C77DD9FA7AD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03E3FE-F184-B548-80F5-43F8D03F445D}"/>
              </a:ext>
            </a:extLst>
          </p:cNvPr>
          <p:cNvSpPr txBox="1"/>
          <p:nvPr/>
        </p:nvSpPr>
        <p:spPr>
          <a:xfrm>
            <a:off x="4815066" y="1830746"/>
            <a:ext cx="720594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Réunions</a:t>
            </a:r>
            <a:r>
              <a:rPr lang="en-US" sz="1700" dirty="0"/>
              <a:t>: </a:t>
            </a:r>
            <a:r>
              <a:rPr lang="en-US" sz="1700" dirty="0" err="1"/>
              <a:t>tous</a:t>
            </a:r>
            <a:r>
              <a:rPr lang="en-US" sz="1700" dirty="0"/>
              <a:t> les </a:t>
            </a:r>
            <a:r>
              <a:rPr lang="en-US" sz="1700" dirty="0" err="1"/>
              <a:t>mardis</a:t>
            </a:r>
            <a:r>
              <a:rPr lang="en-US" sz="1700" dirty="0"/>
              <a:t> après-midi</a:t>
            </a:r>
          </a:p>
          <a:p>
            <a:endParaRPr lang="en-US" sz="1700" dirty="0"/>
          </a:p>
          <a:p>
            <a:r>
              <a:rPr lang="en-US" sz="1700" dirty="0"/>
              <a:t>14h-15h: tour de table, </a:t>
            </a:r>
            <a:r>
              <a:rPr lang="en-US" sz="1700" dirty="0" err="1"/>
              <a:t>suivi</a:t>
            </a:r>
            <a:r>
              <a:rPr lang="en-US" sz="1700" dirty="0"/>
              <a:t> des taches </a:t>
            </a:r>
            <a:r>
              <a:rPr lang="en-US" sz="1700" dirty="0" err="1"/>
              <a:t>hebdo</a:t>
            </a:r>
            <a:r>
              <a:rPr lang="en-US" sz="1700" dirty="0"/>
              <a:t>, </a:t>
            </a:r>
            <a:r>
              <a:rPr lang="en-US" sz="1700" dirty="0" err="1"/>
              <a:t>problèmes</a:t>
            </a:r>
            <a:r>
              <a:rPr lang="en-US" sz="1700" dirty="0"/>
              <a:t> </a:t>
            </a:r>
            <a:r>
              <a:rPr lang="en-US" sz="1700" dirty="0" err="1"/>
              <a:t>rencontrés</a:t>
            </a:r>
            <a:r>
              <a:rPr lang="en-US" sz="1700" dirty="0"/>
              <a:t>…</a:t>
            </a:r>
          </a:p>
          <a:p>
            <a:r>
              <a:rPr lang="en-US" sz="1700" dirty="0"/>
              <a:t>15h-16h: </a:t>
            </a:r>
            <a:r>
              <a:rPr lang="en-US" sz="1700" dirty="0" err="1"/>
              <a:t>suivi</a:t>
            </a:r>
            <a:r>
              <a:rPr lang="en-US" sz="1700" dirty="0"/>
              <a:t> </a:t>
            </a:r>
            <a:r>
              <a:rPr lang="en-US" sz="1700" dirty="0" err="1"/>
              <a:t>scientifique</a:t>
            </a:r>
            <a:r>
              <a:rPr lang="en-US" sz="1700" dirty="0"/>
              <a:t> </a:t>
            </a:r>
            <a:r>
              <a:rPr lang="en-US" sz="1700" dirty="0" err="1"/>
              <a:t>thèse</a:t>
            </a:r>
            <a:r>
              <a:rPr lang="en-US" sz="1700" dirty="0"/>
              <a:t> de Michaël</a:t>
            </a:r>
          </a:p>
          <a:p>
            <a:r>
              <a:rPr lang="en-US" sz="1700" dirty="0"/>
              <a:t>16h-17h: </a:t>
            </a:r>
            <a:r>
              <a:rPr lang="en-US" sz="1700" dirty="0" err="1"/>
              <a:t>dévs</a:t>
            </a:r>
            <a:r>
              <a:rPr lang="en-US" sz="1700" dirty="0"/>
              <a:t> – </a:t>
            </a:r>
            <a:r>
              <a:rPr lang="en-US" sz="1700" dirty="0" err="1"/>
              <a:t>statut</a:t>
            </a:r>
            <a:r>
              <a:rPr lang="en-US" sz="1700" dirty="0"/>
              <a:t> merge requests et issues </a:t>
            </a:r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Slack </a:t>
            </a:r>
            <a:r>
              <a:rPr lang="en-US" sz="1700" dirty="0" err="1"/>
              <a:t>lapp-hess-cta.slack.com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Mailing list </a:t>
            </a:r>
            <a:r>
              <a:rPr lang="en-US" sz="1700" dirty="0">
                <a:hlinkClick r:id="rId2"/>
              </a:rPr>
              <a:t>gammalearn@services.cnrs.fr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Web page: </a:t>
            </a:r>
            <a:r>
              <a:rPr lang="en-US" sz="1700" dirty="0">
                <a:hlinkClick r:id="rId3"/>
              </a:rPr>
              <a:t>https://purl.org/gammalearn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Meeting notes: </a:t>
            </a:r>
            <a:r>
              <a:rPr lang="en-US" sz="1700" dirty="0">
                <a:hlinkClick r:id="rId4"/>
              </a:rPr>
              <a:t>https://gammalearn.pages.in2p3.fr/gammalearn-meetings/</a:t>
            </a:r>
            <a:endParaRPr lang="en-US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edit: </a:t>
            </a:r>
            <a:r>
              <a:rPr lang="en-US" sz="1700" dirty="0">
                <a:hlinkClick r:id="rId5"/>
              </a:rPr>
              <a:t>https://gitlab.in2p3.fr/gammalearn/gammalearn-meetings</a:t>
            </a:r>
            <a:endParaRPr lang="en-US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 err="1"/>
              <a:t>Vous</a:t>
            </a:r>
            <a:r>
              <a:rPr lang="en-US" sz="1700" dirty="0"/>
              <a:t> </a:t>
            </a:r>
            <a:r>
              <a:rPr lang="en-US" sz="1700" dirty="0" err="1"/>
              <a:t>pouvez</a:t>
            </a:r>
            <a:r>
              <a:rPr lang="en-US" sz="1700" dirty="0"/>
              <a:t> </a:t>
            </a:r>
            <a:r>
              <a:rPr lang="en-US" sz="1700" dirty="0" err="1"/>
              <a:t>librement</a:t>
            </a:r>
            <a:r>
              <a:rPr lang="en-US" sz="1700" dirty="0"/>
              <a:t> </a:t>
            </a:r>
            <a:r>
              <a:rPr lang="en-US" sz="1700" dirty="0" err="1"/>
              <a:t>ajouter</a:t>
            </a:r>
            <a:r>
              <a:rPr lang="en-US" sz="1700" dirty="0"/>
              <a:t> des points </a:t>
            </a:r>
            <a:r>
              <a:rPr lang="en-US" sz="1700" dirty="0" err="1"/>
              <a:t>à</a:t>
            </a:r>
            <a:r>
              <a:rPr lang="en-US" sz="1700" dirty="0"/>
              <a:t> </a:t>
            </a:r>
            <a:r>
              <a:rPr lang="en-US" sz="1700" dirty="0" err="1"/>
              <a:t>l’agenda</a:t>
            </a:r>
            <a:r>
              <a:rPr lang="en-US" sz="1700" dirty="0"/>
              <a:t> du prochain meeting au fil de </a:t>
            </a:r>
            <a:r>
              <a:rPr lang="en-US" sz="1700" dirty="0" err="1"/>
              <a:t>l’eau</a:t>
            </a: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Code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hlinkClick r:id="rId6"/>
              </a:rPr>
              <a:t>https://gitlab.in2p3.fr/gammalearn/gammalearn</a:t>
            </a:r>
            <a:r>
              <a:rPr lang="en-US" sz="1700">
                <a:hlinkClick r:id="rId6"/>
              </a:rPr>
              <a:t>/</a:t>
            </a:r>
            <a:r>
              <a:rPr lang="en-US" sz="1700"/>
              <a:t> </a:t>
            </a:r>
            <a:endParaRPr lang="en-US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>
                <a:hlinkClick r:id="rId7"/>
              </a:rPr>
              <a:t>https://gitlab.in2p3.fr/gammalearn/directa/</a:t>
            </a:r>
            <a:r>
              <a:rPr lang="en-US" sz="1700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Visio room </a:t>
            </a:r>
            <a:r>
              <a:rPr lang="en-US" sz="1700" dirty="0">
                <a:hlinkClick r:id="rId8"/>
              </a:rPr>
              <a:t>https://orsay.bbb.cnrs.fr/b/vui-545-fiq-ctd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8551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D9CDDD-794F-D348-AF78-C2F0212D1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9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grpSp>
        <p:nvGrpSpPr>
          <p:cNvPr id="65" name="Groupe 64">
            <a:extLst>
              <a:ext uri="{FF2B5EF4-FFF2-40B4-BE49-F238E27FC236}">
                <a16:creationId xmlns:a16="http://schemas.microsoft.com/office/drawing/2014/main" id="{9AFCE516-E91C-6547-ADA7-CA26F2E3F410}"/>
              </a:ext>
            </a:extLst>
          </p:cNvPr>
          <p:cNvGrpSpPr/>
          <p:nvPr/>
        </p:nvGrpSpPr>
        <p:grpSpPr>
          <a:xfrm>
            <a:off x="3963253" y="1988637"/>
            <a:ext cx="1681904" cy="1289632"/>
            <a:chOff x="2575035" y="1143214"/>
            <a:chExt cx="3132500" cy="2401904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CD97893-B195-574C-9830-C9D0DEF28971}"/>
                </a:ext>
              </a:extLst>
            </p:cNvPr>
            <p:cNvGrpSpPr/>
            <p:nvPr/>
          </p:nvGrpSpPr>
          <p:grpSpPr>
            <a:xfrm>
              <a:off x="3083143" y="1143214"/>
              <a:ext cx="2624392" cy="1895528"/>
              <a:chOff x="2337445" y="3324377"/>
              <a:chExt cx="2334808" cy="1686369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E66A8C6F-7765-0F4A-8AF6-521F824E6BEF}"/>
                  </a:ext>
                </a:extLst>
              </p:cNvPr>
              <p:cNvGrpSpPr/>
              <p:nvPr/>
            </p:nvGrpSpPr>
            <p:grpSpPr>
              <a:xfrm>
                <a:off x="2337445" y="332437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95D09FC7-1D30-D44B-9BBC-588430C1BC33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21" name="Image 20">
                    <a:extLst>
                      <a:ext uri="{FF2B5EF4-FFF2-40B4-BE49-F238E27FC236}">
                        <a16:creationId xmlns:a16="http://schemas.microsoft.com/office/drawing/2014/main" id="{9791F22F-3125-6A47-8FFB-77C686EE09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 21">
                    <a:extLst>
                      <a:ext uri="{FF2B5EF4-FFF2-40B4-BE49-F238E27FC236}">
                        <a16:creationId xmlns:a16="http://schemas.microsoft.com/office/drawing/2014/main" id="{5AAF692B-CBBE-C94D-81B4-F3CE6D736D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 22">
                    <a:extLst>
                      <a:ext uri="{FF2B5EF4-FFF2-40B4-BE49-F238E27FC236}">
                        <a16:creationId xmlns:a16="http://schemas.microsoft.com/office/drawing/2014/main" id="{E807DBDF-6F4F-1C42-8967-04CE3F6D46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 23">
                    <a:extLst>
                      <a:ext uri="{FF2B5EF4-FFF2-40B4-BE49-F238E27FC236}">
                        <a16:creationId xmlns:a16="http://schemas.microsoft.com/office/drawing/2014/main" id="{DE81DE2D-79B9-DD46-B90C-19F3B64EC8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 24">
                    <a:extLst>
                      <a:ext uri="{FF2B5EF4-FFF2-40B4-BE49-F238E27FC236}">
                        <a16:creationId xmlns:a16="http://schemas.microsoft.com/office/drawing/2014/main" id="{DF242ED7-7C60-9745-8708-AA66AEDFFA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 25">
                    <a:extLst>
                      <a:ext uri="{FF2B5EF4-FFF2-40B4-BE49-F238E27FC236}">
                        <a16:creationId xmlns:a16="http://schemas.microsoft.com/office/drawing/2014/main" id="{EE6850DF-4AFA-7345-8AD6-F9B5350988F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0" name="Image 19">
                  <a:extLst>
                    <a:ext uri="{FF2B5EF4-FFF2-40B4-BE49-F238E27FC236}">
                      <a16:creationId xmlns:a16="http://schemas.microsoft.com/office/drawing/2014/main" id="{7D870BA1-6DE3-CB42-A9A0-3854F36476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5CC0D558-4BF7-8841-8E65-3AAB031CEFF9}"/>
                  </a:ext>
                </a:extLst>
              </p:cNvPr>
              <p:cNvGrpSpPr/>
              <p:nvPr/>
            </p:nvGrpSpPr>
            <p:grpSpPr>
              <a:xfrm>
                <a:off x="3006352" y="365225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11" name="Groupe 10">
                  <a:extLst>
                    <a:ext uri="{FF2B5EF4-FFF2-40B4-BE49-F238E27FC236}">
                      <a16:creationId xmlns:a16="http://schemas.microsoft.com/office/drawing/2014/main" id="{A2D70287-33F4-4744-867D-59C553E6E659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13" name="Image 12">
                    <a:extLst>
                      <a:ext uri="{FF2B5EF4-FFF2-40B4-BE49-F238E27FC236}">
                        <a16:creationId xmlns:a16="http://schemas.microsoft.com/office/drawing/2014/main" id="{ACF695BE-1C4B-ED48-8E5D-C42985AB61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 13">
                    <a:extLst>
                      <a:ext uri="{FF2B5EF4-FFF2-40B4-BE49-F238E27FC236}">
                        <a16:creationId xmlns:a16="http://schemas.microsoft.com/office/drawing/2014/main" id="{4D5E219C-963F-D948-8E9D-AD3EE5BD172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5" name="Image 14">
                    <a:extLst>
                      <a:ext uri="{FF2B5EF4-FFF2-40B4-BE49-F238E27FC236}">
                        <a16:creationId xmlns:a16="http://schemas.microsoft.com/office/drawing/2014/main" id="{E6A58A2B-78F6-E245-9B15-9FCE3BFF61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 15">
                    <a:extLst>
                      <a:ext uri="{FF2B5EF4-FFF2-40B4-BE49-F238E27FC236}">
                        <a16:creationId xmlns:a16="http://schemas.microsoft.com/office/drawing/2014/main" id="{95CC83F3-EC21-4646-8D13-BECEB52675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 16">
                    <a:extLst>
                      <a:ext uri="{FF2B5EF4-FFF2-40B4-BE49-F238E27FC236}">
                        <a16:creationId xmlns:a16="http://schemas.microsoft.com/office/drawing/2014/main" id="{3B4C4038-1615-6F43-8BE4-3ADB267E45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 17">
                    <a:extLst>
                      <a:ext uri="{FF2B5EF4-FFF2-40B4-BE49-F238E27FC236}">
                        <a16:creationId xmlns:a16="http://schemas.microsoft.com/office/drawing/2014/main" id="{A86FF196-0751-9E4E-8D7C-F07804FF7C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F87F609A-AE95-4547-B172-7231058D48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85AD863-AD2C-BF4A-93E4-0E8C84041590}"/>
                </a:ext>
              </a:extLst>
            </p:cNvPr>
            <p:cNvGrpSpPr/>
            <p:nvPr/>
          </p:nvGrpSpPr>
          <p:grpSpPr>
            <a:xfrm>
              <a:off x="2829089" y="1396402"/>
              <a:ext cx="2624392" cy="1895528"/>
              <a:chOff x="2337445" y="3324377"/>
              <a:chExt cx="2334808" cy="1686369"/>
            </a:xfrm>
          </p:grpSpPr>
          <p:grpSp>
            <p:nvGrpSpPr>
              <p:cNvPr id="28" name="Groupe 27">
                <a:extLst>
                  <a:ext uri="{FF2B5EF4-FFF2-40B4-BE49-F238E27FC236}">
                    <a16:creationId xmlns:a16="http://schemas.microsoft.com/office/drawing/2014/main" id="{02C750AF-A825-5E42-A63A-6C6091C00DCE}"/>
                  </a:ext>
                </a:extLst>
              </p:cNvPr>
              <p:cNvGrpSpPr/>
              <p:nvPr/>
            </p:nvGrpSpPr>
            <p:grpSpPr>
              <a:xfrm>
                <a:off x="2337445" y="332437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76802935-4A2A-1E45-A82C-6C03708209D9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40" name="Image 39">
                    <a:extLst>
                      <a:ext uri="{FF2B5EF4-FFF2-40B4-BE49-F238E27FC236}">
                        <a16:creationId xmlns:a16="http://schemas.microsoft.com/office/drawing/2014/main" id="{FD223A00-A83C-3245-AD4B-B663E1C58B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 40">
                    <a:extLst>
                      <a:ext uri="{FF2B5EF4-FFF2-40B4-BE49-F238E27FC236}">
                        <a16:creationId xmlns:a16="http://schemas.microsoft.com/office/drawing/2014/main" id="{0DAD8308-D2D6-194C-B698-C135CDFD01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 41">
                    <a:extLst>
                      <a:ext uri="{FF2B5EF4-FFF2-40B4-BE49-F238E27FC236}">
                        <a16:creationId xmlns:a16="http://schemas.microsoft.com/office/drawing/2014/main" id="{955F9756-9181-D94A-9FBA-AE2DC17824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 42">
                    <a:extLst>
                      <a:ext uri="{FF2B5EF4-FFF2-40B4-BE49-F238E27FC236}">
                        <a16:creationId xmlns:a16="http://schemas.microsoft.com/office/drawing/2014/main" id="{1BE11E15-A8E5-0A41-AEF2-3ABCA0F7C7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 43">
                    <a:extLst>
                      <a:ext uri="{FF2B5EF4-FFF2-40B4-BE49-F238E27FC236}">
                        <a16:creationId xmlns:a16="http://schemas.microsoft.com/office/drawing/2014/main" id="{8F563D09-7EDA-724B-96DB-5D0B1C0993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Image 44">
                    <a:extLst>
                      <a:ext uri="{FF2B5EF4-FFF2-40B4-BE49-F238E27FC236}">
                        <a16:creationId xmlns:a16="http://schemas.microsoft.com/office/drawing/2014/main" id="{F4080B57-E108-E945-8C43-147B649B43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Image 38">
                  <a:extLst>
                    <a:ext uri="{FF2B5EF4-FFF2-40B4-BE49-F238E27FC236}">
                      <a16:creationId xmlns:a16="http://schemas.microsoft.com/office/drawing/2014/main" id="{EEE51757-02E5-4142-80DD-39823A07A1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9DF2EAC1-FDEF-974A-9DA6-F25CFAEACE2E}"/>
                  </a:ext>
                </a:extLst>
              </p:cNvPr>
              <p:cNvGrpSpPr/>
              <p:nvPr/>
            </p:nvGrpSpPr>
            <p:grpSpPr>
              <a:xfrm>
                <a:off x="3006352" y="365225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30" name="Groupe 29">
                  <a:extLst>
                    <a:ext uri="{FF2B5EF4-FFF2-40B4-BE49-F238E27FC236}">
                      <a16:creationId xmlns:a16="http://schemas.microsoft.com/office/drawing/2014/main" id="{B58872E3-A396-FD44-8D60-697358FFC553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32" name="Image 31">
                    <a:extLst>
                      <a:ext uri="{FF2B5EF4-FFF2-40B4-BE49-F238E27FC236}">
                        <a16:creationId xmlns:a16="http://schemas.microsoft.com/office/drawing/2014/main" id="{DA5E231D-5DA6-CD4A-B611-D0F7D194D0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 32">
                    <a:extLst>
                      <a:ext uri="{FF2B5EF4-FFF2-40B4-BE49-F238E27FC236}">
                        <a16:creationId xmlns:a16="http://schemas.microsoft.com/office/drawing/2014/main" id="{2DEF70FA-9F2A-424B-AC3C-44B28B369E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 33">
                    <a:extLst>
                      <a:ext uri="{FF2B5EF4-FFF2-40B4-BE49-F238E27FC236}">
                        <a16:creationId xmlns:a16="http://schemas.microsoft.com/office/drawing/2014/main" id="{67FB538E-9633-DE46-9B4A-59C1DEA054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 34">
                    <a:extLst>
                      <a:ext uri="{FF2B5EF4-FFF2-40B4-BE49-F238E27FC236}">
                        <a16:creationId xmlns:a16="http://schemas.microsoft.com/office/drawing/2014/main" id="{39C21694-7642-0A4E-8CC8-AEC58CF192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 35">
                    <a:extLst>
                      <a:ext uri="{FF2B5EF4-FFF2-40B4-BE49-F238E27FC236}">
                        <a16:creationId xmlns:a16="http://schemas.microsoft.com/office/drawing/2014/main" id="{17F14AB0-346F-434B-B722-280435A6D1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 36">
                    <a:extLst>
                      <a:ext uri="{FF2B5EF4-FFF2-40B4-BE49-F238E27FC236}">
                        <a16:creationId xmlns:a16="http://schemas.microsoft.com/office/drawing/2014/main" id="{04273C60-1FB1-3043-9811-2D1DF7F010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58C1F66C-27B6-FA44-8AE2-89DB6C0EF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69851C83-AE8A-A448-AFC5-C3A54256102D}"/>
                </a:ext>
              </a:extLst>
            </p:cNvPr>
            <p:cNvGrpSpPr/>
            <p:nvPr/>
          </p:nvGrpSpPr>
          <p:grpSpPr>
            <a:xfrm>
              <a:off x="2575035" y="1649590"/>
              <a:ext cx="2624392" cy="1895528"/>
              <a:chOff x="2337445" y="3324377"/>
              <a:chExt cx="2334808" cy="1686369"/>
            </a:xfrm>
          </p:grpSpPr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7990913F-5E29-3944-AAB3-DEB08462A07A}"/>
                  </a:ext>
                </a:extLst>
              </p:cNvPr>
              <p:cNvGrpSpPr/>
              <p:nvPr/>
            </p:nvGrpSpPr>
            <p:grpSpPr>
              <a:xfrm>
                <a:off x="2337445" y="332437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57" name="Groupe 56">
                  <a:extLst>
                    <a:ext uri="{FF2B5EF4-FFF2-40B4-BE49-F238E27FC236}">
                      <a16:creationId xmlns:a16="http://schemas.microsoft.com/office/drawing/2014/main" id="{125D70C3-63DD-3F46-BD3C-E345169415EE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59" name="Image 58">
                    <a:extLst>
                      <a:ext uri="{FF2B5EF4-FFF2-40B4-BE49-F238E27FC236}">
                        <a16:creationId xmlns:a16="http://schemas.microsoft.com/office/drawing/2014/main" id="{690488A9-031B-F84B-826D-3997CAE17C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 59">
                    <a:extLst>
                      <a:ext uri="{FF2B5EF4-FFF2-40B4-BE49-F238E27FC236}">
                        <a16:creationId xmlns:a16="http://schemas.microsoft.com/office/drawing/2014/main" id="{01765A81-83C6-1349-AEE2-0D4885756E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 60">
                    <a:extLst>
                      <a:ext uri="{FF2B5EF4-FFF2-40B4-BE49-F238E27FC236}">
                        <a16:creationId xmlns:a16="http://schemas.microsoft.com/office/drawing/2014/main" id="{7924CF84-95AF-E346-BB5C-1AE8CFBE73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 61">
                    <a:extLst>
                      <a:ext uri="{FF2B5EF4-FFF2-40B4-BE49-F238E27FC236}">
                        <a16:creationId xmlns:a16="http://schemas.microsoft.com/office/drawing/2014/main" id="{5375CFEA-A53B-2044-A654-6E66B0F4E5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3" name="Image 62">
                    <a:extLst>
                      <a:ext uri="{FF2B5EF4-FFF2-40B4-BE49-F238E27FC236}">
                        <a16:creationId xmlns:a16="http://schemas.microsoft.com/office/drawing/2014/main" id="{D7DECD2C-3C0E-F944-B2C7-2BD475A27A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64" name="Image 63">
                    <a:extLst>
                      <a:ext uri="{FF2B5EF4-FFF2-40B4-BE49-F238E27FC236}">
                        <a16:creationId xmlns:a16="http://schemas.microsoft.com/office/drawing/2014/main" id="{93FBC81D-17F2-5941-B400-88D02F0B99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8" name="Image 57">
                  <a:extLst>
                    <a:ext uri="{FF2B5EF4-FFF2-40B4-BE49-F238E27FC236}">
                      <a16:creationId xmlns:a16="http://schemas.microsoft.com/office/drawing/2014/main" id="{B3F2373E-009E-2345-B94A-AF08D0BCD2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  <p:grpSp>
            <p:nvGrpSpPr>
              <p:cNvPr id="48" name="Groupe 47">
                <a:extLst>
                  <a:ext uri="{FF2B5EF4-FFF2-40B4-BE49-F238E27FC236}">
                    <a16:creationId xmlns:a16="http://schemas.microsoft.com/office/drawing/2014/main" id="{E59B7FA6-E2E2-7545-B9C2-70E7CCA26007}"/>
                  </a:ext>
                </a:extLst>
              </p:cNvPr>
              <p:cNvGrpSpPr/>
              <p:nvPr/>
            </p:nvGrpSpPr>
            <p:grpSpPr>
              <a:xfrm>
                <a:off x="3006352" y="3652257"/>
                <a:ext cx="1665901" cy="1358489"/>
                <a:chOff x="-65088" y="914400"/>
                <a:chExt cx="6260705" cy="5105400"/>
              </a:xfrm>
            </p:grpSpPr>
            <p:grpSp>
              <p:nvGrpSpPr>
                <p:cNvPr id="49" name="Groupe 48">
                  <a:extLst>
                    <a:ext uri="{FF2B5EF4-FFF2-40B4-BE49-F238E27FC236}">
                      <a16:creationId xmlns:a16="http://schemas.microsoft.com/office/drawing/2014/main" id="{3B71048D-C66B-9C46-8C31-2C887085681E}"/>
                    </a:ext>
                  </a:extLst>
                </p:cNvPr>
                <p:cNvGrpSpPr/>
                <p:nvPr/>
              </p:nvGrpSpPr>
              <p:grpSpPr>
                <a:xfrm>
                  <a:off x="-65088" y="914400"/>
                  <a:ext cx="5943600" cy="5000171"/>
                  <a:chOff x="620712" y="838200"/>
                  <a:chExt cx="4800600" cy="4038600"/>
                </a:xfrm>
              </p:grpSpPr>
              <p:pic>
                <p:nvPicPr>
                  <p:cNvPr id="51" name="Image 50">
                    <a:extLst>
                      <a:ext uri="{FF2B5EF4-FFF2-40B4-BE49-F238E27FC236}">
                        <a16:creationId xmlns:a16="http://schemas.microsoft.com/office/drawing/2014/main" id="{EFA8C892-C452-B04B-967E-B1C9BCAA4C5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0712" y="8382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age 51">
                    <a:extLst>
                      <a:ext uri="{FF2B5EF4-FFF2-40B4-BE49-F238E27FC236}">
                        <a16:creationId xmlns:a16="http://schemas.microsoft.com/office/drawing/2014/main" id="{25CAF9F7-6EB4-064A-90A5-C79D052B33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5512" y="9906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age 52">
                    <a:extLst>
                      <a:ext uri="{FF2B5EF4-FFF2-40B4-BE49-F238E27FC236}">
                        <a16:creationId xmlns:a16="http://schemas.microsoft.com/office/drawing/2014/main" id="{84E0ABC5-1FCA-4F40-A979-21C24CB5A96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0312" y="11430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 53">
                    <a:extLst>
                      <a:ext uri="{FF2B5EF4-FFF2-40B4-BE49-F238E27FC236}">
                        <a16:creationId xmlns:a16="http://schemas.microsoft.com/office/drawing/2014/main" id="{26DB0C6A-E38F-8D41-88CC-3480C6938B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5112" y="12954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age 54">
                    <a:extLst>
                      <a:ext uri="{FF2B5EF4-FFF2-40B4-BE49-F238E27FC236}">
                        <a16:creationId xmlns:a16="http://schemas.microsoft.com/office/drawing/2014/main" id="{BB2DB34C-B33D-D743-961D-DCC9BACE6C8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39912" y="1447800"/>
                    <a:ext cx="3276600" cy="3276600"/>
                  </a:xfrm>
                  <a:prstGeom prst="rect">
                    <a:avLst/>
                  </a:prstGeom>
                </p:spPr>
              </p:pic>
              <p:pic>
                <p:nvPicPr>
                  <p:cNvPr id="56" name="Image 55">
                    <a:extLst>
                      <a:ext uri="{FF2B5EF4-FFF2-40B4-BE49-F238E27FC236}">
                        <a16:creationId xmlns:a16="http://schemas.microsoft.com/office/drawing/2014/main" id="{299EB6F5-2C5C-5947-BC5B-B487C5EA03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44712" y="1600200"/>
                    <a:ext cx="3276600" cy="32766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0" name="Image 49">
                  <a:extLst>
                    <a:ext uri="{FF2B5EF4-FFF2-40B4-BE49-F238E27FC236}">
                      <a16:creationId xmlns:a16="http://schemas.microsoft.com/office/drawing/2014/main" id="{03DA9895-3766-3B4C-ADEB-A780ABF0E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4712" y="1968895"/>
                  <a:ext cx="4050905" cy="405090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A0B784F9-E2AE-9345-9B88-36568A9217AD}"/>
              </a:ext>
            </a:extLst>
          </p:cNvPr>
          <p:cNvGrpSpPr/>
          <p:nvPr/>
        </p:nvGrpSpPr>
        <p:grpSpPr>
          <a:xfrm>
            <a:off x="7838478" y="659108"/>
            <a:ext cx="4145443" cy="3114573"/>
            <a:chOff x="4229100" y="1295400"/>
            <a:chExt cx="6051447" cy="4546600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0002753F-0223-2F4E-9BC2-7190C3551C5C}"/>
                </a:ext>
              </a:extLst>
            </p:cNvPr>
            <p:cNvGrpSpPr/>
            <p:nvPr/>
          </p:nvGrpSpPr>
          <p:grpSpPr>
            <a:xfrm>
              <a:off x="4229100" y="1295400"/>
              <a:ext cx="4620986" cy="4546600"/>
              <a:chOff x="4229100" y="1295400"/>
              <a:chExt cx="4620986" cy="4546600"/>
            </a:xfrm>
          </p:grpSpPr>
          <p:pic>
            <p:nvPicPr>
              <p:cNvPr id="72" name="Picture 4" descr="https://lh3.googleusercontent.com/guOzDpY9Ud3GI_tg6c48LkW9cL1wA51xuIYhfz4OCTu93HrbNzZMjDyaZKZMXP_Oo2GUNzPfoTu6qczauPSNAatZaKbHQnC-W5dTf9lliyGMTll4Fe3z4M0RhFCLcBeUpamc5IOnTJ4">
                <a:extLst>
                  <a:ext uri="{FF2B5EF4-FFF2-40B4-BE49-F238E27FC236}">
                    <a16:creationId xmlns:a16="http://schemas.microsoft.com/office/drawing/2014/main" id="{ACAC90CA-ADA9-C746-AC15-621D3BBFBD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555" r="27275"/>
              <a:stretch/>
            </p:blipFill>
            <p:spPr bwMode="auto">
              <a:xfrm>
                <a:off x="4229100" y="1295400"/>
                <a:ext cx="4620986" cy="4546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3" name="Connecteur droit avec flèche 72">
                <a:extLst>
                  <a:ext uri="{FF2B5EF4-FFF2-40B4-BE49-F238E27FC236}">
                    <a16:creationId xmlns:a16="http://schemas.microsoft.com/office/drawing/2014/main" id="{DB482F93-F906-F24C-BFD7-B92960473B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0000" y="2051538"/>
                <a:ext cx="281354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avec flèche 74">
                <a:extLst>
                  <a:ext uri="{FF2B5EF4-FFF2-40B4-BE49-F238E27FC236}">
                    <a16:creationId xmlns:a16="http://schemas.microsoft.com/office/drawing/2014/main" id="{4BF9444C-B8E3-7146-9884-E9816282EF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1415" y="2145323"/>
                <a:ext cx="211016" cy="1488833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avec flèche 75">
                <a:extLst>
                  <a:ext uri="{FF2B5EF4-FFF2-40B4-BE49-F238E27FC236}">
                    <a16:creationId xmlns:a16="http://schemas.microsoft.com/office/drawing/2014/main" id="{A2118420-096F-F942-B692-728B68AF85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1415" y="3634155"/>
                <a:ext cx="211016" cy="480645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avec flèche 76">
                <a:extLst>
                  <a:ext uri="{FF2B5EF4-FFF2-40B4-BE49-F238E27FC236}">
                    <a16:creationId xmlns:a16="http://schemas.microsoft.com/office/drawing/2014/main" id="{5B139893-DDC6-4044-A817-46FCEC0B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05132" y="4114800"/>
                <a:ext cx="281354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avec flèche 77">
                <a:extLst>
                  <a:ext uri="{FF2B5EF4-FFF2-40B4-BE49-F238E27FC236}">
                    <a16:creationId xmlns:a16="http://schemas.microsoft.com/office/drawing/2014/main" id="{BDC8F250-DDC1-6647-BD3D-13DDE863CC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00581" y="3425252"/>
                <a:ext cx="381419" cy="607103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avec flèche 78">
                <a:extLst>
                  <a:ext uri="{FF2B5EF4-FFF2-40B4-BE49-F238E27FC236}">
                    <a16:creationId xmlns:a16="http://schemas.microsoft.com/office/drawing/2014/main" id="{C87A2051-7F01-B046-8261-C171172A41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0581" y="4032355"/>
                <a:ext cx="381419" cy="677471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avec flèche 79">
                <a:extLst>
                  <a:ext uri="{FF2B5EF4-FFF2-40B4-BE49-F238E27FC236}">
                    <a16:creationId xmlns:a16="http://schemas.microsoft.com/office/drawing/2014/main" id="{81BF2FF2-7D90-744F-B701-BFF9C70948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0581" y="4032355"/>
                <a:ext cx="338747" cy="1529028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avec flèche 80">
                <a:extLst>
                  <a:ext uri="{FF2B5EF4-FFF2-40B4-BE49-F238E27FC236}">
                    <a16:creationId xmlns:a16="http://schemas.microsoft.com/office/drawing/2014/main" id="{13333399-0043-0842-BBD9-38A8A6FCDB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00646" y="2051538"/>
                <a:ext cx="281354" cy="0"/>
              </a:xfrm>
              <a:prstGeom prst="straightConnector1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AD3D00FF-0192-D34A-A962-ED378AE0467A}"/>
                </a:ext>
              </a:extLst>
            </p:cNvPr>
            <p:cNvSpPr txBox="1"/>
            <p:nvPr/>
          </p:nvSpPr>
          <p:spPr>
            <a:xfrm>
              <a:off x="8682922" y="1783241"/>
              <a:ext cx="969265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class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50357EA1-6138-034D-9B0E-94F7523E3EA3}"/>
                </a:ext>
              </a:extLst>
            </p:cNvPr>
            <p:cNvSpPr txBox="1"/>
            <p:nvPr/>
          </p:nvSpPr>
          <p:spPr>
            <a:xfrm>
              <a:off x="8649528" y="3079604"/>
              <a:ext cx="1546384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distance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45D51672-D112-3C41-B7A5-4CC4E6576728}"/>
                </a:ext>
              </a:extLst>
            </p:cNvPr>
            <p:cNvSpPr txBox="1"/>
            <p:nvPr/>
          </p:nvSpPr>
          <p:spPr>
            <a:xfrm>
              <a:off x="8649529" y="4612204"/>
              <a:ext cx="1631018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direction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E1CCC97C-0798-944C-A577-6B36828FC296}"/>
                </a:ext>
              </a:extLst>
            </p:cNvPr>
            <p:cNvSpPr txBox="1"/>
            <p:nvPr/>
          </p:nvSpPr>
          <p:spPr>
            <a:xfrm>
              <a:off x="8682922" y="5338522"/>
              <a:ext cx="1262566" cy="47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energy</a:t>
              </a:r>
              <a:endParaRPr lang="fr-FR" dirty="0"/>
            </a:p>
          </p:txBody>
        </p:sp>
      </p:grp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A583AC57-1ED0-3544-9E94-0277BBBA2315}"/>
              </a:ext>
            </a:extLst>
          </p:cNvPr>
          <p:cNvCxnSpPr>
            <a:cxnSpLocks/>
          </p:cNvCxnSpPr>
          <p:nvPr/>
        </p:nvCxnSpPr>
        <p:spPr>
          <a:xfrm flipV="1">
            <a:off x="4167439" y="3149552"/>
            <a:ext cx="447279" cy="133839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EAAD9B86-4ADB-644A-88CB-43316BC57DD8}"/>
              </a:ext>
            </a:extLst>
          </p:cNvPr>
          <p:cNvCxnSpPr>
            <a:cxnSpLocks/>
          </p:cNvCxnSpPr>
          <p:nvPr/>
        </p:nvCxnSpPr>
        <p:spPr>
          <a:xfrm flipV="1">
            <a:off x="5749911" y="2321122"/>
            <a:ext cx="2134591" cy="22818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16D021A7-31D0-3647-BBE9-96CB2EE005EF}"/>
              </a:ext>
            </a:extLst>
          </p:cNvPr>
          <p:cNvGrpSpPr/>
          <p:nvPr/>
        </p:nvGrpSpPr>
        <p:grpSpPr>
          <a:xfrm rot="18968737">
            <a:off x="211168" y="2532319"/>
            <a:ext cx="1301952" cy="2541979"/>
            <a:chOff x="1573376" y="304800"/>
            <a:chExt cx="2524343" cy="4928626"/>
          </a:xfrm>
        </p:grpSpPr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DD7FA4FA-99DB-1F47-9EF5-DE5AE55F87FA}"/>
                </a:ext>
              </a:extLst>
            </p:cNvPr>
            <p:cNvGrpSpPr/>
            <p:nvPr/>
          </p:nvGrpSpPr>
          <p:grpSpPr>
            <a:xfrm>
              <a:off x="1711799" y="304800"/>
              <a:ext cx="2277321" cy="4928626"/>
              <a:chOff x="1711799" y="304800"/>
              <a:chExt cx="2277321" cy="4928626"/>
            </a:xfrm>
          </p:grpSpPr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7558EB4E-A58D-1846-BF1A-F5FEF9E0D3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0933" y="304800"/>
                <a:ext cx="0" cy="1879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B07E4155-DCD1-0C45-80B3-AE5FF3C11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90800" y="2184400"/>
                <a:ext cx="220134" cy="101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>
                <a:extLst>
                  <a:ext uri="{FF2B5EF4-FFF2-40B4-BE49-F238E27FC236}">
                    <a16:creationId xmlns:a16="http://schemas.microsoft.com/office/drawing/2014/main" id="{BBD2CB76-D709-E349-8307-28CAE8C4F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10933" y="2184400"/>
                <a:ext cx="220134" cy="10160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Groupe 114">
                <a:extLst>
                  <a:ext uri="{FF2B5EF4-FFF2-40B4-BE49-F238E27FC236}">
                    <a16:creationId xmlns:a16="http://schemas.microsoft.com/office/drawing/2014/main" id="{4482B011-076A-9D49-98B6-33F6271F739A}"/>
                  </a:ext>
                </a:extLst>
              </p:cNvPr>
              <p:cNvGrpSpPr/>
              <p:nvPr/>
            </p:nvGrpSpPr>
            <p:grpSpPr>
              <a:xfrm rot="786277">
                <a:off x="2255489" y="3187699"/>
                <a:ext cx="440267" cy="1016000"/>
                <a:chOff x="2370667" y="3200400"/>
                <a:chExt cx="440267" cy="1016000"/>
              </a:xfrm>
            </p:grpSpPr>
            <p:cxnSp>
              <p:nvCxnSpPr>
                <p:cNvPr id="128" name="Connecteur droit 127">
                  <a:extLst>
                    <a:ext uri="{FF2B5EF4-FFF2-40B4-BE49-F238E27FC236}">
                      <a16:creationId xmlns:a16="http://schemas.microsoft.com/office/drawing/2014/main" id="{58FA817B-257A-D849-B37B-7C6A76A37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70667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1E34F69B-441F-5649-B465-93274D1EC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0800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5B3D3840-8B7F-E74D-AC40-D0E0AF3381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1421" y="3185433"/>
                <a:ext cx="15316" cy="103946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357B6B2B-8F45-734D-B556-DE0FA65532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6737" y="3185433"/>
                <a:ext cx="416802" cy="50733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795667C7-8B29-3441-9AE1-F71EBA473B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11799" y="4138448"/>
                <a:ext cx="438558" cy="5029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D675908B-C524-DD46-8644-369BBC0120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6363" y="4135272"/>
                <a:ext cx="143992" cy="590154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>
                <a:extLst>
                  <a:ext uri="{FF2B5EF4-FFF2-40B4-BE49-F238E27FC236}">
                    <a16:creationId xmlns:a16="http://schemas.microsoft.com/office/drawing/2014/main" id="{CBB0940D-E654-F644-8954-FEC9B03AEB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64758" y="4230000"/>
                <a:ext cx="206952" cy="4081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A1BBF335-5654-6344-A0E9-DC9084FCA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1233" y="4226825"/>
                <a:ext cx="71691" cy="49542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2" name="Groupe 121">
                <a:extLst>
                  <a:ext uri="{FF2B5EF4-FFF2-40B4-BE49-F238E27FC236}">
                    <a16:creationId xmlns:a16="http://schemas.microsoft.com/office/drawing/2014/main" id="{37ABA05F-9473-7442-AD1A-AAC955018962}"/>
                  </a:ext>
                </a:extLst>
              </p:cNvPr>
              <p:cNvGrpSpPr/>
              <p:nvPr/>
            </p:nvGrpSpPr>
            <p:grpSpPr>
              <a:xfrm>
                <a:off x="2791442" y="4217426"/>
                <a:ext cx="440267" cy="1016000"/>
                <a:chOff x="2370667" y="3200400"/>
                <a:chExt cx="440267" cy="1016000"/>
              </a:xfrm>
            </p:grpSpPr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88FE09E2-0ED3-D147-BDC2-BCAEA60E6C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70667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2792A373-7FB7-E649-BDBE-5CA4761855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0800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e 122">
                <a:extLst>
                  <a:ext uri="{FF2B5EF4-FFF2-40B4-BE49-F238E27FC236}">
                    <a16:creationId xmlns:a16="http://schemas.microsoft.com/office/drawing/2014/main" id="{57571433-72EE-6746-99FE-DC544ADF0385}"/>
                  </a:ext>
                </a:extLst>
              </p:cNvPr>
              <p:cNvGrpSpPr/>
              <p:nvPr/>
            </p:nvGrpSpPr>
            <p:grpSpPr>
              <a:xfrm rot="19180554">
                <a:off x="3548853" y="3566814"/>
                <a:ext cx="440267" cy="1016000"/>
                <a:chOff x="2370667" y="3200400"/>
                <a:chExt cx="440267" cy="1016000"/>
              </a:xfrm>
            </p:grpSpPr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FFD17EB4-DFE0-E344-BE19-8C468551A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70667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C095CAAB-C9BC-244A-8CBE-889BAF80E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90800" y="3200400"/>
                  <a:ext cx="220134" cy="101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97" name="Image 96">
              <a:extLst>
                <a:ext uri="{FF2B5EF4-FFF2-40B4-BE49-F238E27FC236}">
                  <a16:creationId xmlns:a16="http://schemas.microsoft.com/office/drawing/2014/main" id="{3BD767BF-6F37-C24A-B37D-C88432F0A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631263">
              <a:off x="2994642" y="2518171"/>
              <a:ext cx="254001" cy="317500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C7CA726A-17BD-FB49-A25E-7EE17AE6E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31263">
              <a:off x="3927634" y="3812696"/>
              <a:ext cx="170085" cy="212605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8D45D662-2DC4-2047-87E8-C3AA784B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31263">
              <a:off x="2590929" y="3693645"/>
              <a:ext cx="200652" cy="250813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9C42D29C-36BD-3241-89F8-BCAD91B13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8654">
              <a:off x="2116403" y="4360214"/>
              <a:ext cx="109839" cy="137298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9F56DE77-BB00-884F-9E29-6B8844C48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631263">
              <a:off x="3178797" y="4641694"/>
              <a:ext cx="137941" cy="172426"/>
            </a:xfrm>
            <a:prstGeom prst="rect">
              <a:avLst/>
            </a:prstGeom>
          </p:spPr>
        </p:pic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FAF5CECB-E397-E04B-980F-9F55CBFA7E56}"/>
                </a:ext>
              </a:extLst>
            </p:cNvPr>
            <p:cNvSpPr txBox="1"/>
            <p:nvPr/>
          </p:nvSpPr>
          <p:spPr>
            <a:xfrm rot="2631263">
              <a:off x="2808300" y="1164627"/>
              <a:ext cx="738435" cy="83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/>
                <a:t>e</a:t>
              </a:r>
              <a:r>
                <a:rPr lang="fr-FR" sz="2200" baseline="30000" dirty="0"/>
                <a:t>-</a:t>
              </a: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6109C5DD-B98D-B541-8B0C-DBB7972C09B3}"/>
                </a:ext>
              </a:extLst>
            </p:cNvPr>
            <p:cNvSpPr txBox="1"/>
            <p:nvPr/>
          </p:nvSpPr>
          <p:spPr>
            <a:xfrm rot="2631263">
              <a:off x="1994433" y="2284129"/>
              <a:ext cx="739245" cy="83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200" dirty="0"/>
                <a:t>e</a:t>
              </a:r>
              <a:r>
                <a:rPr lang="fr-FR" sz="2200" baseline="30000" dirty="0"/>
                <a:t>-</a:t>
              </a: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BA1F6BAB-4D88-1B42-BFC8-A7653B357FE0}"/>
                </a:ext>
              </a:extLst>
            </p:cNvPr>
            <p:cNvSpPr txBox="1"/>
            <p:nvPr/>
          </p:nvSpPr>
          <p:spPr>
            <a:xfrm rot="2631263">
              <a:off x="1786760" y="3135477"/>
              <a:ext cx="682129" cy="71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e</a:t>
              </a:r>
              <a:r>
                <a:rPr lang="fr-FR" baseline="30000" dirty="0"/>
                <a:t>-</a:t>
              </a:r>
            </a:p>
          </p:txBody>
        </p:sp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8BC3CE1B-021E-DC46-BE2D-AC4B532D6D0F}"/>
                </a:ext>
              </a:extLst>
            </p:cNvPr>
            <p:cNvSpPr txBox="1"/>
            <p:nvPr/>
          </p:nvSpPr>
          <p:spPr>
            <a:xfrm rot="2631263">
              <a:off x="1573376" y="3956736"/>
              <a:ext cx="603534" cy="53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</a:t>
              </a:r>
              <a:r>
                <a:rPr lang="fr-FR" sz="1200" baseline="30000" dirty="0"/>
                <a:t>-</a:t>
              </a:r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2FBC2428-6D2E-F343-958E-95908533173E}"/>
                </a:ext>
              </a:extLst>
            </p:cNvPr>
            <p:cNvSpPr txBox="1"/>
            <p:nvPr/>
          </p:nvSpPr>
          <p:spPr>
            <a:xfrm rot="2631263">
              <a:off x="2664836" y="3102674"/>
              <a:ext cx="639549" cy="62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/>
                <a:t>e</a:t>
              </a:r>
              <a:r>
                <a:rPr lang="fr-FR" sz="1500" baseline="30000" dirty="0"/>
                <a:t>-</a:t>
              </a: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607DEC7A-4427-1C4D-9CAF-B1DFFCA7A422}"/>
                </a:ext>
              </a:extLst>
            </p:cNvPr>
            <p:cNvSpPr txBox="1"/>
            <p:nvPr/>
          </p:nvSpPr>
          <p:spPr>
            <a:xfrm rot="2631263">
              <a:off x="3164502" y="3086957"/>
              <a:ext cx="670104" cy="62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/>
                <a:t>e</a:t>
              </a:r>
              <a:r>
                <a:rPr lang="fr-FR" sz="1500" baseline="30000" dirty="0"/>
                <a:t>+</a:t>
              </a: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355BF509-FA5A-7B4A-A7CF-A486C352159E}"/>
                </a:ext>
              </a:extLst>
            </p:cNvPr>
            <p:cNvSpPr txBox="1"/>
            <p:nvPr/>
          </p:nvSpPr>
          <p:spPr>
            <a:xfrm rot="2631263">
              <a:off x="3115894" y="3761031"/>
              <a:ext cx="670771" cy="626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500" dirty="0"/>
                <a:t>e</a:t>
              </a:r>
              <a:r>
                <a:rPr lang="fr-FR" sz="1500" baseline="30000" dirty="0"/>
                <a:t>+</a:t>
              </a:r>
            </a:p>
          </p:txBody>
        </p:sp>
        <p:sp>
          <p:nvSpPr>
            <p:cNvPr id="109" name="ZoneTexte 108">
              <a:extLst>
                <a:ext uri="{FF2B5EF4-FFF2-40B4-BE49-F238E27FC236}">
                  <a16:creationId xmlns:a16="http://schemas.microsoft.com/office/drawing/2014/main" id="{51A8E8F3-7491-3C45-A723-E703B8669731}"/>
                </a:ext>
              </a:extLst>
            </p:cNvPr>
            <p:cNvSpPr txBox="1"/>
            <p:nvPr/>
          </p:nvSpPr>
          <p:spPr>
            <a:xfrm rot="2631263">
              <a:off x="2578447" y="4124148"/>
              <a:ext cx="606200" cy="537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</a:t>
              </a:r>
              <a:r>
                <a:rPr lang="fr-FR" sz="1200" baseline="30000" dirty="0"/>
                <a:t>-</a:t>
              </a:r>
            </a:p>
          </p:txBody>
        </p: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58AC83B4-6DAA-7C42-89E5-9FA6EA70C027}"/>
                </a:ext>
              </a:extLst>
            </p:cNvPr>
            <p:cNvSpPr txBox="1"/>
            <p:nvPr/>
          </p:nvSpPr>
          <p:spPr>
            <a:xfrm rot="2631263">
              <a:off x="2151927" y="4112055"/>
              <a:ext cx="555646" cy="47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e</a:t>
              </a:r>
              <a:r>
                <a:rPr lang="fr-FR" sz="1000" baseline="30000" dirty="0"/>
                <a:t>-</a:t>
              </a: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3A580E1C-6453-9444-AF4D-6718BC23F6C4}"/>
                </a:ext>
              </a:extLst>
            </p:cNvPr>
            <p:cNvSpPr txBox="1"/>
            <p:nvPr/>
          </p:nvSpPr>
          <p:spPr>
            <a:xfrm rot="2631263">
              <a:off x="2372692" y="4551536"/>
              <a:ext cx="577865" cy="47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e</a:t>
              </a:r>
              <a:r>
                <a:rPr lang="fr-FR" sz="1000" baseline="30000" dirty="0"/>
                <a:t>+</a:t>
              </a:r>
            </a:p>
          </p:txBody>
        </p:sp>
      </p:grpSp>
      <p:sp>
        <p:nvSpPr>
          <p:cNvPr id="132" name="ZoneTexte 131">
            <a:extLst>
              <a:ext uri="{FF2B5EF4-FFF2-40B4-BE49-F238E27FC236}">
                <a16:creationId xmlns:a16="http://schemas.microsoft.com/office/drawing/2014/main" id="{7065471A-3FAC-D24D-B95F-DA1CE90F081F}"/>
              </a:ext>
            </a:extLst>
          </p:cNvPr>
          <p:cNvSpPr txBox="1"/>
          <p:nvPr/>
        </p:nvSpPr>
        <p:spPr>
          <a:xfrm>
            <a:off x="2951598" y="3108659"/>
            <a:ext cx="126816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700" dirty="0" err="1"/>
              <a:t>PetaBytes</a:t>
            </a:r>
            <a:r>
              <a:rPr lang="fr-FR" sz="1700" dirty="0"/>
              <a:t> </a:t>
            </a:r>
            <a:br>
              <a:rPr lang="fr-FR" sz="1700" dirty="0"/>
            </a:br>
            <a:r>
              <a:rPr lang="fr-FR" sz="1700" dirty="0"/>
              <a:t>of Data </a:t>
            </a:r>
            <a:br>
              <a:rPr lang="fr-FR" sz="1700" dirty="0"/>
            </a:br>
            <a:r>
              <a:rPr lang="fr-FR" sz="1700" dirty="0"/>
              <a:t>at a rate of </a:t>
            </a:r>
            <a:br>
              <a:rPr lang="fr-FR" sz="1700" dirty="0"/>
            </a:br>
            <a:r>
              <a:rPr lang="fr-FR" sz="1700" dirty="0" err="1"/>
              <a:t>tens</a:t>
            </a:r>
            <a:r>
              <a:rPr lang="fr-FR" sz="1700" dirty="0"/>
              <a:t> of GB/s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9C7AD7C1-2F78-6A47-8603-399AA8C99AC7}"/>
              </a:ext>
            </a:extLst>
          </p:cNvPr>
          <p:cNvSpPr txBox="1"/>
          <p:nvPr/>
        </p:nvSpPr>
        <p:spPr>
          <a:xfrm>
            <a:off x="5599133" y="3149552"/>
            <a:ext cx="3784739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700" dirty="0" err="1"/>
              <a:t>Deep</a:t>
            </a:r>
            <a:r>
              <a:rPr lang="fr-FR" sz="1700" dirty="0"/>
              <a:t> </a:t>
            </a:r>
            <a:r>
              <a:rPr lang="fr-FR" sz="1700" dirty="0" err="1"/>
              <a:t>Convolutionnal</a:t>
            </a:r>
            <a:r>
              <a:rPr lang="fr-FR" sz="1700" dirty="0"/>
              <a:t> Neural Networks</a:t>
            </a:r>
            <a:br>
              <a:rPr lang="fr-FR" sz="1700" dirty="0"/>
            </a:br>
            <a:r>
              <a:rPr lang="fr-FR" sz="1700" dirty="0" err="1"/>
              <a:t>reconstruct</a:t>
            </a:r>
            <a:r>
              <a:rPr lang="fr-FR" sz="1700" dirty="0"/>
              <a:t> the </a:t>
            </a:r>
            <a:r>
              <a:rPr lang="fr-FR" sz="1700" dirty="0" err="1"/>
              <a:t>physical</a:t>
            </a:r>
            <a:r>
              <a:rPr lang="fr-FR" sz="1700" dirty="0"/>
              <a:t> </a:t>
            </a:r>
            <a:r>
              <a:rPr lang="fr-FR" sz="1700" dirty="0" err="1"/>
              <a:t>parameters</a:t>
            </a:r>
            <a:r>
              <a:rPr lang="fr-FR" sz="1700" dirty="0"/>
              <a:t> </a:t>
            </a:r>
            <a:br>
              <a:rPr lang="fr-FR" sz="1700" dirty="0"/>
            </a:br>
            <a:r>
              <a:rPr lang="fr-FR" sz="1700" dirty="0"/>
              <a:t>of the </a:t>
            </a:r>
            <a:r>
              <a:rPr lang="fr-FR" sz="1700" dirty="0" err="1"/>
              <a:t>primary</a:t>
            </a:r>
            <a:r>
              <a:rPr lang="fr-FR" sz="1700" dirty="0"/>
              <a:t> </a:t>
            </a:r>
            <a:r>
              <a:rPr lang="fr-FR" sz="1700" dirty="0" err="1"/>
              <a:t>particle</a:t>
            </a:r>
            <a:r>
              <a:rPr lang="fr-FR" sz="1700" dirty="0"/>
              <a:t> </a:t>
            </a:r>
            <a:br>
              <a:rPr lang="fr-FR" sz="1700" dirty="0"/>
            </a:br>
            <a:r>
              <a:rPr lang="fr-FR" sz="1700" dirty="0" err="1"/>
              <a:t>from</a:t>
            </a:r>
            <a:r>
              <a:rPr lang="fr-FR" sz="1700" dirty="0"/>
              <a:t> the </a:t>
            </a:r>
            <a:r>
              <a:rPr lang="fr-FR" sz="1700" dirty="0" err="1"/>
              <a:t>telescopes</a:t>
            </a:r>
            <a:r>
              <a:rPr lang="fr-FR" sz="1700" dirty="0"/>
              <a:t> images</a:t>
            </a:r>
          </a:p>
        </p:txBody>
      </p:sp>
      <p:pic>
        <p:nvPicPr>
          <p:cNvPr id="142" name="Image 141">
            <a:extLst>
              <a:ext uri="{FF2B5EF4-FFF2-40B4-BE49-F238E27FC236}">
                <a16:creationId xmlns:a16="http://schemas.microsoft.com/office/drawing/2014/main" id="{858F1BC6-49D5-B342-B6A0-593EAA61EB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2940" y="164479"/>
            <a:ext cx="1008000" cy="396000"/>
          </a:xfrm>
          <a:prstGeom prst="rect">
            <a:avLst/>
          </a:prstGeom>
        </p:spPr>
      </p:pic>
      <p:pic>
        <p:nvPicPr>
          <p:cNvPr id="144" name="Image 143">
            <a:extLst>
              <a:ext uri="{FF2B5EF4-FFF2-40B4-BE49-F238E27FC236}">
                <a16:creationId xmlns:a16="http://schemas.microsoft.com/office/drawing/2014/main" id="{772D0C8B-9998-8642-8267-7CA7C6D99DC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224" y="164479"/>
            <a:ext cx="794809" cy="396000"/>
          </a:xfrm>
          <a:prstGeom prst="rect">
            <a:avLst/>
          </a:prstGeom>
        </p:spPr>
      </p:pic>
      <p:pic>
        <p:nvPicPr>
          <p:cNvPr id="148" name="Image 147">
            <a:extLst>
              <a:ext uri="{FF2B5EF4-FFF2-40B4-BE49-F238E27FC236}">
                <a16:creationId xmlns:a16="http://schemas.microsoft.com/office/drawing/2014/main" id="{A01C33BF-595E-4142-B7BB-64C967C8A00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603" y="164479"/>
            <a:ext cx="552281" cy="396000"/>
          </a:xfrm>
          <a:prstGeom prst="rect">
            <a:avLst/>
          </a:prstGeom>
        </p:spPr>
      </p:pic>
      <p:pic>
        <p:nvPicPr>
          <p:cNvPr id="150" name="Image 149">
            <a:extLst>
              <a:ext uri="{FF2B5EF4-FFF2-40B4-BE49-F238E27FC236}">
                <a16:creationId xmlns:a16="http://schemas.microsoft.com/office/drawing/2014/main" id="{8C6764ED-FC94-1A45-AACA-18A89C95747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567" y="164479"/>
            <a:ext cx="560390" cy="396000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B74E0953-46BA-EB4B-8CF6-C8A45B78DB3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230" y="182479"/>
            <a:ext cx="850394" cy="36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A339CD-9603-7E4D-BE6E-A67ADC433D7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716" y="182479"/>
            <a:ext cx="858204" cy="36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D8CB48-A3CE-624C-85BE-A15A20CCF70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640" y="200479"/>
            <a:ext cx="543857" cy="324000"/>
          </a:xfrm>
          <a:prstGeom prst="rect">
            <a:avLst/>
          </a:prstGeom>
        </p:spPr>
      </p:pic>
      <p:pic>
        <p:nvPicPr>
          <p:cNvPr id="140" name="Image 139">
            <a:extLst>
              <a:ext uri="{FF2B5EF4-FFF2-40B4-BE49-F238E27FC236}">
                <a16:creationId xmlns:a16="http://schemas.microsoft.com/office/drawing/2014/main" id="{6C2331D7-8134-3C4E-869A-D70D03E8DE2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673" y="1449905"/>
            <a:ext cx="1070383" cy="1070383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282360-70E5-EE48-8C35-6D5F2EBD79A8}"/>
              </a:ext>
            </a:extLst>
          </p:cNvPr>
          <p:cNvSpPr txBox="1"/>
          <p:nvPr/>
        </p:nvSpPr>
        <p:spPr>
          <a:xfrm>
            <a:off x="9298363" y="6562703"/>
            <a:ext cx="2893636" cy="276999"/>
          </a:xfrm>
          <a:prstGeom prst="rect">
            <a:avLst/>
          </a:prstGeom>
          <a:gradFill flip="none" rotWithShape="1">
            <a:gsLst>
              <a:gs pos="93000">
                <a:schemeClr val="bg1">
                  <a:alpha val="5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fr-FR" sz="1200" dirty="0"/>
              <a:t>Contact: thomas.vuillaume@lapp.in2p3.fr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6F1A28-3C6D-9B40-8785-12E643CDEF2F}"/>
              </a:ext>
            </a:extLst>
          </p:cNvPr>
          <p:cNvSpPr txBox="1"/>
          <p:nvPr/>
        </p:nvSpPr>
        <p:spPr>
          <a:xfrm>
            <a:off x="217445" y="120489"/>
            <a:ext cx="4737707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500" i="1" dirty="0"/>
              <a:t>GAMMALEARN</a:t>
            </a:r>
            <a:br>
              <a:rPr lang="fr-FR" sz="2500" i="1" dirty="0"/>
            </a:br>
            <a:r>
              <a:rPr lang="fr-FR" i="1" dirty="0" err="1"/>
              <a:t>deep</a:t>
            </a:r>
            <a:r>
              <a:rPr lang="fr-FR" i="1" dirty="0"/>
              <a:t> </a:t>
            </a:r>
            <a:r>
              <a:rPr lang="fr-FR" i="1" dirty="0" err="1"/>
              <a:t>learning</a:t>
            </a:r>
            <a:r>
              <a:rPr lang="fr-FR" i="1" dirty="0"/>
              <a:t> for the </a:t>
            </a:r>
            <a:r>
              <a:rPr lang="fr-FR" i="1" dirty="0" err="1"/>
              <a:t>Cherenkov</a:t>
            </a:r>
            <a:r>
              <a:rPr lang="fr-FR" i="1" dirty="0"/>
              <a:t> </a:t>
            </a:r>
            <a:r>
              <a:rPr lang="fr-FR" i="1" dirty="0" err="1"/>
              <a:t>Telescope</a:t>
            </a:r>
            <a:r>
              <a:rPr lang="fr-FR" i="1" dirty="0"/>
              <a:t> </a:t>
            </a:r>
            <a:r>
              <a:rPr lang="fr-FR" i="1" dirty="0" err="1"/>
              <a:t>Array</a:t>
            </a:r>
            <a:r>
              <a:rPr lang="fr-FR" i="1" dirty="0"/>
              <a:t> </a:t>
            </a:r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13881819-0A18-A742-A42F-A7FAF70B5A0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871" y="944124"/>
            <a:ext cx="3283680" cy="1851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2AE28BFE-4720-AE43-A23D-3D46F6FFE3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87286" y="144827"/>
            <a:ext cx="452476" cy="4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4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0AF58B8-4520-1449-9E62-DDC36F32E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130" y="1638582"/>
            <a:ext cx="4944501" cy="23690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9F5AEBA-E02B-A748-98D3-D89607DC96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9" y="1460783"/>
            <a:ext cx="6224475" cy="22425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0AD544D-0FAE-5F4E-B302-2CA69E1A9D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0" y="4081735"/>
            <a:ext cx="7854858" cy="19216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737909-B1C9-BC47-9CE7-6CA008DCC7F8}"/>
              </a:ext>
            </a:extLst>
          </p:cNvPr>
          <p:cNvSpPr/>
          <p:nvPr/>
        </p:nvSpPr>
        <p:spPr>
          <a:xfrm>
            <a:off x="388510" y="635214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/abs/2108.04130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0064ABCA-8E04-DE4F-88A1-E8D60D78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" y="25376"/>
            <a:ext cx="8726347" cy="1325563"/>
          </a:xfrm>
        </p:spPr>
        <p:txBody>
          <a:bodyPr/>
          <a:lstStyle/>
          <a:p>
            <a:r>
              <a:rPr lang="en-US" dirty="0"/>
              <a:t>GAMMALEARN RESULTS on LST-1 simulated data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F67F4DC-2184-9A48-8F6A-D6075ED43656}"/>
              </a:ext>
            </a:extLst>
          </p:cNvPr>
          <p:cNvSpPr txBox="1"/>
          <p:nvPr/>
        </p:nvSpPr>
        <p:spPr>
          <a:xfrm>
            <a:off x="8500067" y="4382298"/>
            <a:ext cx="3487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olidFill>
                  <a:schemeClr val="bg1"/>
                </a:solidFill>
              </a:rPr>
              <a:t>Better: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Angular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Energy resolution</a:t>
            </a:r>
          </a:p>
          <a:p>
            <a:r>
              <a:rPr lang="en-US" dirty="0">
                <a:solidFill>
                  <a:schemeClr val="bg1"/>
                </a:solidFill>
              </a:rPr>
              <a:t>compared to the standard analysis</a:t>
            </a:r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347D0237-93BF-AE4B-B36A-0B53F690FAF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DIRECTA</a:t>
            </a:r>
            <a:endParaRPr lang="en-US" dirty="0"/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7ADE2363-0F0D-2946-AE6F-D6E8F624BB8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7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47B8EDC7-5312-084E-B003-AB1C93CA61B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DIRECTA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3FE794AD-FEEC-C34D-89A6-8753162A4C6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AF28A79-6E31-724A-A27F-5716A77A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24" y="48449"/>
            <a:ext cx="8421688" cy="1325563"/>
          </a:xfrm>
        </p:spPr>
        <p:txBody>
          <a:bodyPr/>
          <a:lstStyle/>
          <a:p>
            <a:r>
              <a:rPr lang="en-US" dirty="0"/>
              <a:t>GAMMALEARN RESULTS on LST-1 real data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E8086C-B685-9B48-9D9D-E18F4FF6C5F1}"/>
              </a:ext>
            </a:extLst>
          </p:cNvPr>
          <p:cNvSpPr/>
          <p:nvPr/>
        </p:nvSpPr>
        <p:spPr>
          <a:xfrm>
            <a:off x="497298" y="6352143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arxiv.org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/abs/2108.04130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C58C3C6-5AAE-DE45-BD65-BEF8BD1F01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98" y="1286022"/>
            <a:ext cx="3701916" cy="252670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036C09-C5E4-C74B-ADC7-159098805C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027" y="1185540"/>
            <a:ext cx="7092756" cy="24381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241272E-0DDE-7644-99EC-56F60BEB22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" y="3643974"/>
            <a:ext cx="4091130" cy="2812652"/>
          </a:xfrm>
          <a:prstGeom prst="rect">
            <a:avLst/>
          </a:prstGeom>
        </p:spPr>
      </p:pic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5F879932-CD6C-D94C-BC6C-4A94F4DA17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99214" y="3815289"/>
          <a:ext cx="7662536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6691">
                  <a:extLst>
                    <a:ext uri="{9D8B030D-6E8A-4147-A177-3AD203B41FA5}">
                      <a16:colId xmlns:a16="http://schemas.microsoft.com/office/drawing/2014/main" val="1759489333"/>
                    </a:ext>
                  </a:extLst>
                </a:gridCol>
                <a:gridCol w="3080936">
                  <a:extLst>
                    <a:ext uri="{9D8B030D-6E8A-4147-A177-3AD203B41FA5}">
                      <a16:colId xmlns:a16="http://schemas.microsoft.com/office/drawing/2014/main" val="1811435003"/>
                    </a:ext>
                  </a:extLst>
                </a:gridCol>
                <a:gridCol w="3284909">
                  <a:extLst>
                    <a:ext uri="{9D8B030D-6E8A-4147-A177-3AD203B41FA5}">
                      <a16:colId xmlns:a16="http://schemas.microsoft.com/office/drawing/2014/main" val="2572173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Mrk501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Standard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GammaLearn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14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192.7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336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226.3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912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Significance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7.6𝝈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9.8𝝈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715096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F54EC330-621D-D746-9C9C-A9A3C1BA7602}"/>
              </a:ext>
            </a:extLst>
          </p:cNvPr>
          <p:cNvSpPr txBox="1"/>
          <p:nvPr/>
        </p:nvSpPr>
        <p:spPr>
          <a:xfrm>
            <a:off x="4150902" y="5468905"/>
            <a:ext cx="7430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</a:t>
            </a:r>
            <a:r>
              <a:rPr lang="en-US" dirty="0">
                <a:solidFill>
                  <a:schemeClr val="bg1"/>
                </a:solidFill>
              </a:rPr>
              <a:t> Better significance than standard analysis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Great asset for low-energy and transient sources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Need work to </a:t>
            </a:r>
            <a:r>
              <a:rPr lang="en-US" dirty="0" err="1">
                <a:solidFill>
                  <a:schemeClr val="bg1"/>
                </a:solidFill>
                <a:sym typeface="Wingdings" pitchFamily="2" charset="2"/>
              </a:rPr>
              <a:t>automatise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the analysis and adapt it to real-time constraints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3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66AB14-BDC7-D34A-AA9B-F3BB468A1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9B7F358-762F-2947-88AF-98ABEF031814}"/>
              </a:ext>
            </a:extLst>
          </p:cNvPr>
          <p:cNvGrpSpPr/>
          <p:nvPr/>
        </p:nvGrpSpPr>
        <p:grpSpPr>
          <a:xfrm>
            <a:off x="241609" y="1269176"/>
            <a:ext cx="11559395" cy="3040791"/>
            <a:chOff x="195115" y="445808"/>
            <a:chExt cx="11559395" cy="3040791"/>
          </a:xfrm>
        </p:grpSpPr>
        <p:graphicFrame>
          <p:nvGraphicFramePr>
            <p:cNvPr id="7" name="Diagramme 6">
              <a:extLst>
                <a:ext uri="{FF2B5EF4-FFF2-40B4-BE49-F238E27FC236}">
                  <a16:creationId xmlns:a16="http://schemas.microsoft.com/office/drawing/2014/main" id="{230FF7B1-D8AE-E440-9176-3459D3AF7DA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79892604"/>
                </p:ext>
              </p:extLst>
            </p:nvPr>
          </p:nvGraphicFramePr>
          <p:xfrm>
            <a:off x="195115" y="1309867"/>
            <a:ext cx="11559395" cy="21767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0C076B-5114-3541-9F13-A01B98F5CE25}"/>
                </a:ext>
              </a:extLst>
            </p:cNvPr>
            <p:cNvSpPr/>
            <p:nvPr/>
          </p:nvSpPr>
          <p:spPr>
            <a:xfrm>
              <a:off x="4857028" y="445808"/>
              <a:ext cx="166327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fr-FR" sz="1200" dirty="0">
                  <a:latin typeface="Calibri Light" panose="020F0302020204030204"/>
                </a:rPr>
                <a:t>Décembre 2019 – </a:t>
              </a:r>
              <a:br>
                <a:rPr lang="fr-FR" sz="1200" dirty="0">
                  <a:latin typeface="Calibri Light" panose="020F0302020204030204"/>
                </a:rPr>
              </a:br>
              <a:r>
                <a:rPr lang="fr-FR" sz="1200" dirty="0">
                  <a:latin typeface="Calibri Light" panose="020F0302020204030204"/>
                </a:rPr>
                <a:t>Premières observations </a:t>
              </a:r>
              <a:br>
                <a:rPr lang="fr-FR" sz="1200" dirty="0">
                  <a:latin typeface="Calibri Light" panose="020F0302020204030204"/>
                </a:rPr>
              </a:br>
              <a:r>
                <a:rPr lang="fr-FR" sz="1200" dirty="0">
                  <a:latin typeface="Calibri Light" panose="020F0302020204030204"/>
                </a:rPr>
                <a:t>scientifiques du LST-1</a:t>
              </a:r>
            </a:p>
          </p:txBody>
        </p:sp>
        <p:cxnSp>
          <p:nvCxnSpPr>
            <p:cNvPr id="9" name="Connecteur en angle 8">
              <a:extLst>
                <a:ext uri="{FF2B5EF4-FFF2-40B4-BE49-F238E27FC236}">
                  <a16:creationId xmlns:a16="http://schemas.microsoft.com/office/drawing/2014/main" id="{D238698C-5191-954C-8CC2-097E5885A248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6520304" y="768974"/>
              <a:ext cx="186120" cy="1585569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Espace réservé pour une image  17">
            <a:extLst>
              <a:ext uri="{FF2B5EF4-FFF2-40B4-BE49-F238E27FC236}">
                <a16:creationId xmlns:a16="http://schemas.microsoft.com/office/drawing/2014/main" id="{D9D26D58-580F-D741-BD8E-4B3589040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b="11729"/>
          <a:stretch>
            <a:fillRect/>
          </a:stretch>
        </p:blipFill>
        <p:spPr>
          <a:xfrm>
            <a:off x="6919575" y="1635017"/>
            <a:ext cx="1865550" cy="11049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72722BC-CE4A-4F41-B9BE-C5419B1C915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49" y="2417942"/>
            <a:ext cx="1028571" cy="3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4BDA82-6186-0243-A88E-A452C6F971D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87" y="1932626"/>
            <a:ext cx="850394" cy="36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E01BC0C-E320-3244-B1DE-E2394D4AB6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1" y="1553137"/>
            <a:ext cx="722553" cy="36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B75C12-55CC-6549-BAB5-848FE469F6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09" y="1551386"/>
            <a:ext cx="604286" cy="3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7390194-A8BB-CA4C-B012-7B1E72D4E9A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09" y="2287029"/>
            <a:ext cx="660961" cy="473926"/>
          </a:xfrm>
          <a:prstGeom prst="rect">
            <a:avLst/>
          </a:prstGeom>
        </p:spPr>
      </p:pic>
      <p:pic>
        <p:nvPicPr>
          <p:cNvPr id="16" name="Google Shape;221;p15">
            <a:extLst>
              <a:ext uri="{FF2B5EF4-FFF2-40B4-BE49-F238E27FC236}">
                <a16:creationId xmlns:a16="http://schemas.microsoft.com/office/drawing/2014/main" id="{3A4F52E4-8823-3143-BC2E-224BED1B0CC8}"/>
              </a:ext>
            </a:extLst>
          </p:cNvPr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6087" y="1533967"/>
            <a:ext cx="2022407" cy="134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6E9C2E-A5F7-9944-980D-C3132DE725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39" y="2035614"/>
            <a:ext cx="1919859" cy="764655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BB000AD1-0DBD-824F-A926-6517ACC75EA7}"/>
              </a:ext>
            </a:extLst>
          </p:cNvPr>
          <p:cNvGrpSpPr/>
          <p:nvPr/>
        </p:nvGrpSpPr>
        <p:grpSpPr>
          <a:xfrm>
            <a:off x="362795" y="4084907"/>
            <a:ext cx="11559395" cy="2269771"/>
            <a:chOff x="316301" y="3771202"/>
            <a:chExt cx="11559395" cy="2269771"/>
          </a:xfrm>
        </p:grpSpPr>
        <p:graphicFrame>
          <p:nvGraphicFramePr>
            <p:cNvPr id="19" name="Diagramme 4">
              <a:extLst>
                <a:ext uri="{FF2B5EF4-FFF2-40B4-BE49-F238E27FC236}">
                  <a16:creationId xmlns:a16="http://schemas.microsoft.com/office/drawing/2014/main" id="{820626D8-0F2B-0B46-A311-27E95082703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19193506"/>
                </p:ext>
              </p:extLst>
            </p:nvPr>
          </p:nvGraphicFramePr>
          <p:xfrm>
            <a:off x="316301" y="3864241"/>
            <a:ext cx="11559395" cy="21767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C308339-DA0E-CA4B-8D14-64B5D6499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1042" y="3771202"/>
              <a:ext cx="1155598" cy="72327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7AC8249-466A-7144-A0EB-982F35D3C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730" y="3827229"/>
              <a:ext cx="1011298" cy="611224"/>
            </a:xfrm>
            <a:prstGeom prst="rect">
              <a:avLst/>
            </a:prstGeom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BDF59E8A-560E-A440-B3D2-E76372DE7FB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2797" y="2017098"/>
            <a:ext cx="756462" cy="25515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A932223-2089-5644-B4E7-21801C03CBB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46418" y="4309967"/>
            <a:ext cx="700872" cy="26680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C394184E-356E-DB46-B8F6-B4DF99B4D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304" y="82182"/>
            <a:ext cx="5431971" cy="846301"/>
          </a:xfrm>
        </p:spPr>
        <p:txBody>
          <a:bodyPr/>
          <a:lstStyle/>
          <a:p>
            <a:r>
              <a:rPr lang="en-US" dirty="0" err="1"/>
              <a:t>Gammalearn</a:t>
            </a:r>
            <a:r>
              <a:rPr lang="en-US" dirty="0"/>
              <a:t> - TIMELINE</a:t>
            </a:r>
          </a:p>
        </p:txBody>
      </p:sp>
    </p:spTree>
    <p:extLst>
      <p:ext uri="{BB962C8B-B14F-4D97-AF65-F5344CB8AC3E}">
        <p14:creationId xmlns:p14="http://schemas.microsoft.com/office/powerpoint/2010/main" val="1300023393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sales pitch" id="{9D32A80E-9999-6F48-9C27-2496C188E923}" vid="{E6D6A74C-003D-7846-B2DE-708B18D740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15A6BF-B4A3-4B5C-B85C-0D4CB6AE15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D61E6D-BC40-43C3-A154-0081729E0F7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081D1F3-EE22-4802-8DFA-C4795BD0F3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Monoline</Template>
  <TotalTime>0</TotalTime>
  <Words>466</Words>
  <Application>Microsoft Macintosh PowerPoint</Application>
  <PresentationFormat>Grand écran</PresentationFormat>
  <Paragraphs>85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Tenorite</vt:lpstr>
      <vt:lpstr>Wingdings</vt:lpstr>
      <vt:lpstr>Monoline</vt:lpstr>
      <vt:lpstr>INtro</vt:lpstr>
      <vt:lpstr>Tour de Table</vt:lpstr>
      <vt:lpstr>Gammalearn - Organisation</vt:lpstr>
      <vt:lpstr>Présentation PowerPoint</vt:lpstr>
      <vt:lpstr>GAMMALEARN RESULTS on LST-1 simulated data</vt:lpstr>
      <vt:lpstr>GAMMALEARN RESULTS on LST-1 real data</vt:lpstr>
      <vt:lpstr>Gammalearn - TIMELINE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Vuillaume</dc:creator>
  <cp:lastModifiedBy/>
  <cp:revision>1</cp:revision>
  <dcterms:created xsi:type="dcterms:W3CDTF">2024-03-01T13:19:16Z</dcterms:created>
  <dcterms:modified xsi:type="dcterms:W3CDTF">2024-03-04T10:49:15Z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