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9" r:id="rId4"/>
    <p:sldId id="277" r:id="rId5"/>
    <p:sldId id="278" r:id="rId6"/>
  </p:sldIdLst>
  <p:sldSz cx="12192000" cy="6858000"/>
  <p:notesSz cx="6805613" cy="9944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" initials="m" lastIdx="1" clrIdx="0">
    <p:extLst>
      <p:ext uri="{19B8F6BF-5375-455C-9EA6-DF929625EA0E}">
        <p15:presenceInfo xmlns:p15="http://schemas.microsoft.com/office/powerpoint/2012/main" userId="S-1-5-21-797923613-1281118716-1210191635-11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A939B-C0D7-4E8A-A563-C273162B8DA5}" type="datetimeFigureOut">
              <a:rPr lang="fr-FR" smtClean="0"/>
              <a:t>26/02/2024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B86D9-70D2-4136-BFFC-A7100D6270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190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r>
              <a:rPr lang="en-US"/>
              <a:t>27/02/2024 - LPNHE - MARTIN and 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27/02/2024 - LPNHE - MARTIN and All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27/02/2024 - LPNHE - MARTIN and All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27/02/2024 - LPNHE - MARTIN and All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27/02/2024 - LPNHE - MARTIN and All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27/02/2024 - LPNHE - MARTIN and All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27/02/2024 - LPNHE - MARTIN and All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27/02/2024 - LPNHE - MARTIN and 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27/02/2024 - LPNHE - MARTIN and 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2" y="5874357"/>
            <a:ext cx="6239309" cy="365125"/>
          </a:xfrm>
        </p:spPr>
        <p:txBody>
          <a:bodyPr/>
          <a:lstStyle/>
          <a:p>
            <a:r>
              <a:rPr lang="en-US"/>
              <a:t>27/02/2024 - LPNHE - MARTIN and 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27/02/2024 - LPNHE - MARTIN and 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27/02/2024 - LPNHE - MARTIN and All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27/02/2024 - LPNHE - MARTIN and All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27/02/2024 - LPNHE - MARTIN and All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27/02/2024 - LPNHE - MARTIN and 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27/02/2024 - LPNHE - MARTIN and All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27/02/2024 - LPNHE - MARTIN and All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02394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47977" y="626284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8781" y="6267064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none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27/02/2024 - LPNHE - MARTIN and 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5205" y="6262845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8BE58A-54F4-AEF2-23D1-D3BAF5397D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Monitoring</a:t>
            </a:r>
            <a:br>
              <a:rPr lang="fr-FR" dirty="0"/>
            </a:br>
            <a:r>
              <a:rPr lang="fr-FR" dirty="0"/>
              <a:t>&amp;</a:t>
            </a:r>
            <a:br>
              <a:rPr lang="fr-FR" dirty="0"/>
            </a:br>
            <a:r>
              <a:rPr lang="fr-FR" dirty="0"/>
              <a:t>POWER SUPPLIES</a:t>
            </a:r>
          </a:p>
        </p:txBody>
      </p:sp>
    </p:spTree>
    <p:extLst>
      <p:ext uri="{BB962C8B-B14F-4D97-AF65-F5344CB8AC3E}">
        <p14:creationId xmlns:p14="http://schemas.microsoft.com/office/powerpoint/2010/main" val="3558013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BF5772-5D8F-A1D7-3766-DAFF4D16F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493" y="582749"/>
            <a:ext cx="9905998" cy="629990"/>
          </a:xfrm>
        </p:spPr>
        <p:txBody>
          <a:bodyPr/>
          <a:lstStyle/>
          <a:p>
            <a:r>
              <a:rPr lang="fr-FR" dirty="0"/>
              <a:t>MONITORING &amp; interlock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E252E6-ECE4-F0AD-22F5-3CDD248B4B20}"/>
              </a:ext>
            </a:extLst>
          </p:cNvPr>
          <p:cNvSpPr/>
          <p:nvPr/>
        </p:nvSpPr>
        <p:spPr>
          <a:xfrm>
            <a:off x="1805355" y="1601655"/>
            <a:ext cx="1440000" cy="90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</a:t>
            </a:r>
            <a:r>
              <a:rPr lang="fr-FR" baseline="-25000" dirty="0"/>
              <a:t>NTC</a:t>
            </a:r>
          </a:p>
          <a:p>
            <a:pPr algn="ctr"/>
            <a:r>
              <a:rPr lang="fr-FR" dirty="0"/>
              <a:t>x8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CB2CFB-E318-D3D3-0033-3A353E0EDA93}"/>
              </a:ext>
            </a:extLst>
          </p:cNvPr>
          <p:cNvSpPr/>
          <p:nvPr/>
        </p:nvSpPr>
        <p:spPr>
          <a:xfrm>
            <a:off x="1805355" y="3587345"/>
            <a:ext cx="1440000" cy="90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Press</a:t>
            </a:r>
            <a:endParaRPr lang="fr-FR" dirty="0"/>
          </a:p>
          <a:p>
            <a:pPr algn="ctr"/>
            <a:r>
              <a:rPr lang="fr-FR" dirty="0"/>
              <a:t>x2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72F6A9-E046-4750-8CC5-6C2283ED969B}"/>
              </a:ext>
            </a:extLst>
          </p:cNvPr>
          <p:cNvSpPr/>
          <p:nvPr/>
        </p:nvSpPr>
        <p:spPr>
          <a:xfrm>
            <a:off x="1805355" y="2594500"/>
            <a:ext cx="1440000" cy="90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 / Hum</a:t>
            </a:r>
          </a:p>
          <a:p>
            <a:pPr algn="ctr"/>
            <a:r>
              <a:rPr lang="fr-FR" dirty="0"/>
              <a:t>SHT85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8DDB11-40D7-9E13-59E5-BECC4E4047B9}"/>
              </a:ext>
            </a:extLst>
          </p:cNvPr>
          <p:cNvSpPr/>
          <p:nvPr/>
        </p:nvSpPr>
        <p:spPr>
          <a:xfrm>
            <a:off x="3969435" y="1778590"/>
            <a:ext cx="952998" cy="54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ADC </a:t>
            </a:r>
          </a:p>
          <a:p>
            <a:pPr algn="ctr"/>
            <a:r>
              <a:rPr lang="fr-FR" dirty="0"/>
              <a:t>x8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D0E8896-A2F8-B6F2-1AC0-FA181C25C461}"/>
              </a:ext>
            </a:extLst>
          </p:cNvPr>
          <p:cNvSpPr/>
          <p:nvPr/>
        </p:nvSpPr>
        <p:spPr>
          <a:xfrm>
            <a:off x="5861369" y="1781655"/>
            <a:ext cx="1440000" cy="54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ATOM Lite 1</a:t>
            </a:r>
          </a:p>
        </p:txBody>
      </p:sp>
      <p:pic>
        <p:nvPicPr>
          <p:cNvPr id="21" name="Picture 9">
            <a:extLst>
              <a:ext uri="{FF2B5EF4-FFF2-40B4-BE49-F238E27FC236}">
                <a16:creationId xmlns:a16="http://schemas.microsoft.com/office/drawing/2014/main" id="{69FC9D6A-6BD0-0CB2-880A-9B18210DE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718" y="6097006"/>
            <a:ext cx="719022" cy="739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Connecteur : en angle 24">
            <a:extLst>
              <a:ext uri="{FF2B5EF4-FFF2-40B4-BE49-F238E27FC236}">
                <a16:creationId xmlns:a16="http://schemas.microsoft.com/office/drawing/2014/main" id="{31A64160-96E8-A9EF-32F0-E2F0A84991AE}"/>
              </a:ext>
            </a:extLst>
          </p:cNvPr>
          <p:cNvCxnSpPr>
            <a:cxnSpLocks/>
            <a:stCxn id="19" idx="3"/>
            <a:endCxn id="34" idx="1"/>
          </p:cNvCxnSpPr>
          <p:nvPr/>
        </p:nvCxnSpPr>
        <p:spPr>
          <a:xfrm>
            <a:off x="7301369" y="2051655"/>
            <a:ext cx="878844" cy="1079597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6" descr="https://files.seeedstudio.com/wiki/Grove-16bit-ADC-ADS1115/ADS1115-45.png">
            <a:extLst>
              <a:ext uri="{FF2B5EF4-FFF2-40B4-BE49-F238E27FC236}">
                <a16:creationId xmlns:a16="http://schemas.microsoft.com/office/drawing/2014/main" id="{C2A00294-36B0-656C-205E-073475F38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857" y="6049053"/>
            <a:ext cx="998951" cy="73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119D536C-03AC-476B-A0FE-3C8138730AEB}"/>
              </a:ext>
            </a:extLst>
          </p:cNvPr>
          <p:cNvSpPr/>
          <p:nvPr/>
        </p:nvSpPr>
        <p:spPr>
          <a:xfrm>
            <a:off x="8180213" y="2784158"/>
            <a:ext cx="787855" cy="69418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FPGA</a:t>
            </a:r>
          </a:p>
        </p:txBody>
      </p: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570DFCCA-4EE6-FFEC-7D77-5D1CD2DC5384}"/>
              </a:ext>
            </a:extLst>
          </p:cNvPr>
          <p:cNvCxnSpPr>
            <a:cxnSpLocks/>
            <a:stCxn id="7" idx="3"/>
            <a:endCxn id="19" idx="1"/>
          </p:cNvCxnSpPr>
          <p:nvPr/>
        </p:nvCxnSpPr>
        <p:spPr>
          <a:xfrm>
            <a:off x="4922433" y="2048590"/>
            <a:ext cx="938936" cy="3065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0063F5C3-2E1C-DCD9-CAC3-F48B1F419EB5}"/>
              </a:ext>
            </a:extLst>
          </p:cNvPr>
          <p:cNvSpPr/>
          <p:nvPr/>
        </p:nvSpPr>
        <p:spPr>
          <a:xfrm>
            <a:off x="5850229" y="3755449"/>
            <a:ext cx="1440000" cy="54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ATOM Lite 2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D37361A5-425D-EC06-19BA-2FF954C0BD90}"/>
              </a:ext>
            </a:extLst>
          </p:cNvPr>
          <p:cNvSpPr/>
          <p:nvPr/>
        </p:nvSpPr>
        <p:spPr>
          <a:xfrm>
            <a:off x="3960840" y="3761435"/>
            <a:ext cx="952998" cy="54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ADC </a:t>
            </a:r>
          </a:p>
          <a:p>
            <a:pPr algn="ctr"/>
            <a:r>
              <a:rPr lang="fr-FR" dirty="0"/>
              <a:t>x2</a:t>
            </a:r>
          </a:p>
        </p:txBody>
      </p:sp>
      <p:cxnSp>
        <p:nvCxnSpPr>
          <p:cNvPr id="83" name="Connecteur droit avec flèche 82">
            <a:extLst>
              <a:ext uri="{FF2B5EF4-FFF2-40B4-BE49-F238E27FC236}">
                <a16:creationId xmlns:a16="http://schemas.microsoft.com/office/drawing/2014/main" id="{46D76D28-8BA5-AE31-AF34-7279EA3A4BC7}"/>
              </a:ext>
            </a:extLst>
          </p:cNvPr>
          <p:cNvCxnSpPr>
            <a:cxnSpLocks/>
            <a:stCxn id="5" idx="3"/>
            <a:endCxn id="82" idx="1"/>
          </p:cNvCxnSpPr>
          <p:nvPr/>
        </p:nvCxnSpPr>
        <p:spPr>
          <a:xfrm flipV="1">
            <a:off x="3245355" y="4031435"/>
            <a:ext cx="715485" cy="591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avec flèche 85">
            <a:extLst>
              <a:ext uri="{FF2B5EF4-FFF2-40B4-BE49-F238E27FC236}">
                <a16:creationId xmlns:a16="http://schemas.microsoft.com/office/drawing/2014/main" id="{0C07C992-9240-436F-81E7-10ADC8257F4C}"/>
              </a:ext>
            </a:extLst>
          </p:cNvPr>
          <p:cNvCxnSpPr>
            <a:cxnSpLocks/>
            <a:stCxn id="82" idx="3"/>
            <a:endCxn id="81" idx="1"/>
          </p:cNvCxnSpPr>
          <p:nvPr/>
        </p:nvCxnSpPr>
        <p:spPr>
          <a:xfrm flipV="1">
            <a:off x="4913838" y="4025449"/>
            <a:ext cx="936391" cy="5986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ZoneTexte 86">
            <a:extLst>
              <a:ext uri="{FF2B5EF4-FFF2-40B4-BE49-F238E27FC236}">
                <a16:creationId xmlns:a16="http://schemas.microsoft.com/office/drawing/2014/main" id="{9421FDA0-E5D4-6039-6859-4B7FD38F2B7E}"/>
              </a:ext>
            </a:extLst>
          </p:cNvPr>
          <p:cNvSpPr txBox="1"/>
          <p:nvPr/>
        </p:nvSpPr>
        <p:spPr>
          <a:xfrm>
            <a:off x="5026437" y="3755449"/>
            <a:ext cx="437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I2C</a:t>
            </a:r>
          </a:p>
        </p:txBody>
      </p:sp>
      <p:pic>
        <p:nvPicPr>
          <p:cNvPr id="95" name="Picture 10">
            <a:extLst>
              <a:ext uri="{FF2B5EF4-FFF2-40B4-BE49-F238E27FC236}">
                <a16:creationId xmlns:a16="http://schemas.microsoft.com/office/drawing/2014/main" id="{4A7C385E-E779-7B9F-A4D2-CDD4BCCF1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52" y="2700168"/>
            <a:ext cx="656285" cy="588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" name="Image 96">
            <a:extLst>
              <a:ext uri="{FF2B5EF4-FFF2-40B4-BE49-F238E27FC236}">
                <a16:creationId xmlns:a16="http://schemas.microsoft.com/office/drawing/2014/main" id="{49294995-7E1F-BD4E-525C-1E14174E8C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116" y="1612891"/>
            <a:ext cx="522759" cy="801185"/>
          </a:xfrm>
          <a:prstGeom prst="rect">
            <a:avLst/>
          </a:prstGeom>
        </p:spPr>
      </p:pic>
      <p:pic>
        <p:nvPicPr>
          <p:cNvPr id="98" name="Image 97">
            <a:extLst>
              <a:ext uri="{FF2B5EF4-FFF2-40B4-BE49-F238E27FC236}">
                <a16:creationId xmlns:a16="http://schemas.microsoft.com/office/drawing/2014/main" id="{9F463AC1-7D69-679C-256A-049A04887C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853" y="3662633"/>
            <a:ext cx="522759" cy="801185"/>
          </a:xfrm>
          <a:prstGeom prst="rect">
            <a:avLst/>
          </a:prstGeom>
        </p:spPr>
      </p:pic>
      <p:cxnSp>
        <p:nvCxnSpPr>
          <p:cNvPr id="101" name="Connecteur : en angle 100">
            <a:extLst>
              <a:ext uri="{FF2B5EF4-FFF2-40B4-BE49-F238E27FC236}">
                <a16:creationId xmlns:a16="http://schemas.microsoft.com/office/drawing/2014/main" id="{A93A6C28-2127-F074-EB02-671D49FCFA3E}"/>
              </a:ext>
            </a:extLst>
          </p:cNvPr>
          <p:cNvCxnSpPr>
            <a:cxnSpLocks/>
            <a:stCxn id="81" idx="3"/>
            <a:endCxn id="34" idx="1"/>
          </p:cNvCxnSpPr>
          <p:nvPr/>
        </p:nvCxnSpPr>
        <p:spPr>
          <a:xfrm flipV="1">
            <a:off x="7290229" y="3131252"/>
            <a:ext cx="889984" cy="894197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avec flèche 105">
            <a:extLst>
              <a:ext uri="{FF2B5EF4-FFF2-40B4-BE49-F238E27FC236}">
                <a16:creationId xmlns:a16="http://schemas.microsoft.com/office/drawing/2014/main" id="{0E8EDE60-4AF9-72BC-8C46-EE8DE8F89C00}"/>
              </a:ext>
            </a:extLst>
          </p:cNvPr>
          <p:cNvCxnSpPr>
            <a:cxnSpLocks/>
          </p:cNvCxnSpPr>
          <p:nvPr/>
        </p:nvCxnSpPr>
        <p:spPr>
          <a:xfrm>
            <a:off x="8978447" y="3186331"/>
            <a:ext cx="930814" cy="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1B666-05A3-E53A-A780-913C845B8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27/02/2024 - LPNHE - MARTIN and All</a:t>
            </a:r>
            <a:endParaRPr lang="en-US" dirty="0"/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35E9EB9F-A4B1-9813-ED8F-CD87604B0B43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3253477" y="2048590"/>
            <a:ext cx="715958" cy="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 : en angle 28">
            <a:extLst>
              <a:ext uri="{FF2B5EF4-FFF2-40B4-BE49-F238E27FC236}">
                <a16:creationId xmlns:a16="http://schemas.microsoft.com/office/drawing/2014/main" id="{5BAA8656-BB8B-AC41-AC52-4F0E352B5C98}"/>
              </a:ext>
            </a:extLst>
          </p:cNvPr>
          <p:cNvCxnSpPr>
            <a:cxnSpLocks/>
            <a:stCxn id="6" idx="3"/>
            <a:endCxn id="81" idx="0"/>
          </p:cNvCxnSpPr>
          <p:nvPr/>
        </p:nvCxnSpPr>
        <p:spPr>
          <a:xfrm>
            <a:off x="3245355" y="3044500"/>
            <a:ext cx="3324874" cy="710949"/>
          </a:xfrm>
          <a:prstGeom prst="bentConnector2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age 31">
            <a:extLst>
              <a:ext uri="{FF2B5EF4-FFF2-40B4-BE49-F238E27FC236}">
                <a16:creationId xmlns:a16="http://schemas.microsoft.com/office/drawing/2014/main" id="{992F26B6-095C-E2F8-B640-ACBBED377E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1954" y="6070875"/>
            <a:ext cx="2135214" cy="760564"/>
          </a:xfrm>
          <a:prstGeom prst="rect">
            <a:avLst/>
          </a:prstGeom>
        </p:spPr>
      </p:pic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D0A726E6-2F76-A778-6150-02D9B0D8F434}"/>
              </a:ext>
            </a:extLst>
          </p:cNvPr>
          <p:cNvCxnSpPr>
            <a:cxnSpLocks/>
            <a:endCxn id="35" idx="1"/>
          </p:cNvCxnSpPr>
          <p:nvPr/>
        </p:nvCxnSpPr>
        <p:spPr>
          <a:xfrm>
            <a:off x="8978447" y="3186331"/>
            <a:ext cx="1276156" cy="0"/>
          </a:xfrm>
          <a:prstGeom prst="straightConnector1">
            <a:avLst/>
          </a:prstGeom>
          <a:ln w="254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>
            <a:extLst>
              <a:ext uri="{FF2B5EF4-FFF2-40B4-BE49-F238E27FC236}">
                <a16:creationId xmlns:a16="http://schemas.microsoft.com/office/drawing/2014/main" id="{6FCFB872-85D0-B080-5F4A-A5F5837C05EB}"/>
              </a:ext>
            </a:extLst>
          </p:cNvPr>
          <p:cNvSpPr txBox="1"/>
          <p:nvPr/>
        </p:nvSpPr>
        <p:spPr>
          <a:xfrm>
            <a:off x="10254603" y="2816999"/>
            <a:ext cx="8267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accent4"/>
                </a:solidFill>
              </a:rPr>
              <a:t>Interlock</a:t>
            </a:r>
          </a:p>
          <a:p>
            <a:pPr algn="ctr"/>
            <a:r>
              <a:rPr lang="fr-FR" sz="1400" b="1" dirty="0">
                <a:solidFill>
                  <a:schemeClr val="accent4"/>
                </a:solidFill>
              </a:rPr>
              <a:t>Power Supplies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6CF945-8CC4-B266-F5E3-DA98E1EE1A54}"/>
              </a:ext>
            </a:extLst>
          </p:cNvPr>
          <p:cNvSpPr/>
          <p:nvPr/>
        </p:nvSpPr>
        <p:spPr>
          <a:xfrm>
            <a:off x="1635371" y="1295058"/>
            <a:ext cx="5805398" cy="3581742"/>
          </a:xfrm>
          <a:prstGeom prst="rect">
            <a:avLst/>
          </a:prstGeom>
          <a:noFill/>
          <a:ln w="38100">
            <a:solidFill>
              <a:srgbClr val="FFFF99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C1C8F9-0E07-3DC3-B23A-2DAB58048B9D}"/>
              </a:ext>
            </a:extLst>
          </p:cNvPr>
          <p:cNvSpPr/>
          <p:nvPr/>
        </p:nvSpPr>
        <p:spPr>
          <a:xfrm>
            <a:off x="7940384" y="1282381"/>
            <a:ext cx="1538354" cy="3013068"/>
          </a:xfrm>
          <a:prstGeom prst="rect">
            <a:avLst/>
          </a:prstGeom>
          <a:noFill/>
          <a:ln w="38100">
            <a:solidFill>
              <a:srgbClr val="FFFF99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F90834B-513E-0B2A-2387-D6307D8B9F8C}"/>
              </a:ext>
            </a:extLst>
          </p:cNvPr>
          <p:cNvSpPr txBox="1"/>
          <p:nvPr/>
        </p:nvSpPr>
        <p:spPr>
          <a:xfrm>
            <a:off x="5085819" y="2765475"/>
            <a:ext cx="437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I2C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CA07DCA-9495-F696-D44F-8973DD50C806}"/>
              </a:ext>
            </a:extLst>
          </p:cNvPr>
          <p:cNvSpPr txBox="1"/>
          <p:nvPr/>
        </p:nvSpPr>
        <p:spPr>
          <a:xfrm>
            <a:off x="5130593" y="1799098"/>
            <a:ext cx="437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I2C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35700C4-9FD5-0951-031B-C05B7F0C88E6}"/>
              </a:ext>
            </a:extLst>
          </p:cNvPr>
          <p:cNvSpPr txBox="1"/>
          <p:nvPr/>
        </p:nvSpPr>
        <p:spPr>
          <a:xfrm>
            <a:off x="1521806" y="1295058"/>
            <a:ext cx="5860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solidFill>
                  <a:srgbClr val="FFFF99"/>
                </a:solidFill>
              </a:rPr>
              <a:t>Monitoring_board</a:t>
            </a:r>
            <a:endParaRPr lang="fr-FR" dirty="0">
              <a:solidFill>
                <a:srgbClr val="FFFF99"/>
              </a:solidFill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06C2E40-50B3-6682-35FB-33ABCEB5BEDF}"/>
              </a:ext>
            </a:extLst>
          </p:cNvPr>
          <p:cNvSpPr txBox="1"/>
          <p:nvPr/>
        </p:nvSpPr>
        <p:spPr>
          <a:xfrm>
            <a:off x="7940384" y="1277525"/>
            <a:ext cx="1538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solidFill>
                  <a:srgbClr val="FFFF99"/>
                </a:solidFill>
              </a:rPr>
              <a:t>Vidor_board</a:t>
            </a:r>
            <a:endParaRPr lang="fr-FR" dirty="0">
              <a:solidFill>
                <a:srgbClr val="FFFF99"/>
              </a:solidFill>
            </a:endParaRP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5E6D4D7C-6209-2111-3B71-3757372E54F5}"/>
              </a:ext>
            </a:extLst>
          </p:cNvPr>
          <p:cNvCxnSpPr/>
          <p:nvPr/>
        </p:nvCxnSpPr>
        <p:spPr>
          <a:xfrm>
            <a:off x="200635" y="5431063"/>
            <a:ext cx="62584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DE5AF18F-705C-A325-7B6E-D45135E494C1}"/>
              </a:ext>
            </a:extLst>
          </p:cNvPr>
          <p:cNvCxnSpPr>
            <a:cxnSpLocks/>
          </p:cNvCxnSpPr>
          <p:nvPr/>
        </p:nvCxnSpPr>
        <p:spPr>
          <a:xfrm>
            <a:off x="200635" y="5757128"/>
            <a:ext cx="625842" cy="0"/>
          </a:xfrm>
          <a:prstGeom prst="straightConnector1">
            <a:avLst/>
          </a:prstGeom>
          <a:ln w="254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00277881-BB3D-36E9-82E8-BDB641C6D1DD}"/>
              </a:ext>
            </a:extLst>
          </p:cNvPr>
          <p:cNvSpPr txBox="1"/>
          <p:nvPr/>
        </p:nvSpPr>
        <p:spPr>
          <a:xfrm>
            <a:off x="811846" y="5252330"/>
            <a:ext cx="2661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ALARM HARD (to FPGA)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AC21CFAB-D96F-5A8E-A2A3-7EEE2A3182BF}"/>
              </a:ext>
            </a:extLst>
          </p:cNvPr>
          <p:cNvSpPr txBox="1"/>
          <p:nvPr/>
        </p:nvSpPr>
        <p:spPr>
          <a:xfrm>
            <a:off x="826477" y="5582650"/>
            <a:ext cx="5805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4"/>
                </a:solidFill>
              </a:rPr>
              <a:t>INTERLOCK SIGNAL (if </a:t>
            </a:r>
            <a:r>
              <a:rPr lang="fr-FR" b="1" dirty="0" err="1">
                <a:solidFill>
                  <a:schemeClr val="accent4"/>
                </a:solidFill>
              </a:rPr>
              <a:t>several</a:t>
            </a:r>
            <a:r>
              <a:rPr lang="fr-FR" b="1" dirty="0">
                <a:solidFill>
                  <a:schemeClr val="accent4"/>
                </a:solidFill>
              </a:rPr>
              <a:t> successive </a:t>
            </a:r>
            <a:r>
              <a:rPr lang="fr-FR" b="1" dirty="0">
                <a:solidFill>
                  <a:srgbClr val="FF0000"/>
                </a:solidFill>
              </a:rPr>
              <a:t>ALARM HARD</a:t>
            </a:r>
            <a:r>
              <a:rPr lang="fr-FR" b="1" dirty="0">
                <a:solidFill>
                  <a:schemeClr val="accent4"/>
                </a:solidFill>
              </a:rPr>
              <a:t>)</a:t>
            </a:r>
          </a:p>
          <a:p>
            <a:pPr algn="ctr"/>
            <a:endParaRPr lang="fr-FR" dirty="0">
              <a:solidFill>
                <a:schemeClr val="accent4"/>
              </a:solidFill>
            </a:endParaRPr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E68F4882-F04B-CC1B-DD8B-961EFF2434B6}"/>
              </a:ext>
            </a:extLst>
          </p:cNvPr>
          <p:cNvCxnSpPr/>
          <p:nvPr/>
        </p:nvCxnSpPr>
        <p:spPr>
          <a:xfrm>
            <a:off x="200635" y="5117471"/>
            <a:ext cx="625842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65DD05CF-9DA0-751B-B71B-D905A2E2EAE0}"/>
              </a:ext>
            </a:extLst>
          </p:cNvPr>
          <p:cNvSpPr txBox="1"/>
          <p:nvPr/>
        </p:nvSpPr>
        <p:spPr>
          <a:xfrm>
            <a:off x="792100" y="4910868"/>
            <a:ext cx="2848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C000"/>
                </a:solidFill>
              </a:rPr>
              <a:t>ALARM SOFT (to DCS)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B8940FE-D927-8D02-7AC8-C0677C57A2D2}"/>
              </a:ext>
            </a:extLst>
          </p:cNvPr>
          <p:cNvSpPr/>
          <p:nvPr/>
        </p:nvSpPr>
        <p:spPr>
          <a:xfrm>
            <a:off x="9819705" y="1282381"/>
            <a:ext cx="1696522" cy="3013068"/>
          </a:xfrm>
          <a:prstGeom prst="rect">
            <a:avLst/>
          </a:prstGeom>
          <a:noFill/>
          <a:ln w="38100">
            <a:solidFill>
              <a:srgbClr val="FFFF99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50ABFCA8-6A3A-EC9A-1C3C-F8CAFE32E49B}"/>
              </a:ext>
            </a:extLst>
          </p:cNvPr>
          <p:cNvSpPr txBox="1"/>
          <p:nvPr/>
        </p:nvSpPr>
        <p:spPr>
          <a:xfrm>
            <a:off x="9819705" y="1262744"/>
            <a:ext cx="16965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 err="1">
                <a:solidFill>
                  <a:srgbClr val="FFFF99"/>
                </a:solidFill>
              </a:rPr>
              <a:t>CAEN_IT_board</a:t>
            </a:r>
            <a:endParaRPr lang="fr-FR" dirty="0">
              <a:solidFill>
                <a:srgbClr val="FFFF99"/>
              </a:solidFill>
            </a:endParaRPr>
          </a:p>
        </p:txBody>
      </p:sp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AEE33E48-4D9A-E57B-885E-A011847B0187}"/>
              </a:ext>
            </a:extLst>
          </p:cNvPr>
          <p:cNvSpPr/>
          <p:nvPr/>
        </p:nvSpPr>
        <p:spPr>
          <a:xfrm>
            <a:off x="8518346" y="4693903"/>
            <a:ext cx="2661116" cy="894196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F24CBD8B-E5EF-8B6D-AB82-E0DA73E02F13}"/>
              </a:ext>
            </a:extLst>
          </p:cNvPr>
          <p:cNvSpPr txBox="1"/>
          <p:nvPr/>
        </p:nvSpPr>
        <p:spPr>
          <a:xfrm>
            <a:off x="9478738" y="4932805"/>
            <a:ext cx="582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C000"/>
                </a:solidFill>
              </a:rPr>
              <a:t>DCS</a:t>
            </a:r>
          </a:p>
        </p:txBody>
      </p:sp>
      <p:cxnSp>
        <p:nvCxnSpPr>
          <p:cNvPr id="44" name="Connecteur : en angle 43">
            <a:extLst>
              <a:ext uri="{FF2B5EF4-FFF2-40B4-BE49-F238E27FC236}">
                <a16:creationId xmlns:a16="http://schemas.microsoft.com/office/drawing/2014/main" id="{59F4F40C-91CC-0745-4BEB-D05B50F37B0F}"/>
              </a:ext>
            </a:extLst>
          </p:cNvPr>
          <p:cNvCxnSpPr>
            <a:cxnSpLocks/>
            <a:endCxn id="40" idx="1"/>
          </p:cNvCxnSpPr>
          <p:nvPr/>
        </p:nvCxnSpPr>
        <p:spPr>
          <a:xfrm rot="16200000" flipH="1">
            <a:off x="6355067" y="2977721"/>
            <a:ext cx="2773781" cy="1552778"/>
          </a:xfrm>
          <a:prstGeom prst="bentConnector2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 : en angle 46">
            <a:extLst>
              <a:ext uri="{FF2B5EF4-FFF2-40B4-BE49-F238E27FC236}">
                <a16:creationId xmlns:a16="http://schemas.microsoft.com/office/drawing/2014/main" id="{BEBD77F4-EFD6-1765-92CD-75B630BF54F6}"/>
              </a:ext>
            </a:extLst>
          </p:cNvPr>
          <p:cNvCxnSpPr>
            <a:cxnSpLocks/>
          </p:cNvCxnSpPr>
          <p:nvPr/>
        </p:nvCxnSpPr>
        <p:spPr>
          <a:xfrm rot="16200000" flipH="1">
            <a:off x="7065848" y="3898013"/>
            <a:ext cx="956881" cy="1948116"/>
          </a:xfrm>
          <a:prstGeom prst="bentConnector2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637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BF5772-5D8F-A1D7-3766-DAFF4D16F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629990"/>
          </a:xfrm>
        </p:spPr>
        <p:txBody>
          <a:bodyPr/>
          <a:lstStyle/>
          <a:p>
            <a:r>
              <a:rPr lang="fr-FR" dirty="0"/>
              <a:t>Vidor </a:t>
            </a:r>
            <a:r>
              <a:rPr lang="fr-FR" dirty="0" err="1"/>
              <a:t>board</a:t>
            </a:r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B1E4472-25E6-D954-20BC-54159EC94753}"/>
              </a:ext>
            </a:extLst>
          </p:cNvPr>
          <p:cNvSpPr txBox="1"/>
          <p:nvPr/>
        </p:nvSpPr>
        <p:spPr>
          <a:xfrm>
            <a:off x="1483359" y="1513840"/>
            <a:ext cx="99059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FF0000"/>
                </a:solidFill>
              </a:rPr>
              <a:t>Inputs </a:t>
            </a:r>
            <a:r>
              <a:rPr lang="fr-FR" dirty="0" err="1">
                <a:solidFill>
                  <a:srgbClr val="FF0000"/>
                </a:solidFill>
              </a:rPr>
              <a:t>signals</a:t>
            </a:r>
            <a:r>
              <a:rPr lang="fr-FR" dirty="0">
                <a:solidFill>
                  <a:srgbClr val="FF0000"/>
                </a:solidFill>
              </a:rPr>
              <a:t>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ALARM_T </a:t>
            </a:r>
            <a:r>
              <a:rPr lang="fr-FR" dirty="0" err="1"/>
              <a:t>from</a:t>
            </a:r>
            <a:r>
              <a:rPr lang="fr-FR" dirty="0"/>
              <a:t> 8 </a:t>
            </a:r>
            <a:r>
              <a:rPr lang="fr-FR" dirty="0" err="1"/>
              <a:t>Temperature</a:t>
            </a:r>
            <a:r>
              <a:rPr lang="fr-FR" dirty="0"/>
              <a:t> channels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ALARM_H </a:t>
            </a:r>
            <a:r>
              <a:rPr lang="fr-FR" dirty="0" err="1"/>
              <a:t>from</a:t>
            </a:r>
            <a:r>
              <a:rPr lang="fr-FR" dirty="0"/>
              <a:t> 1 </a:t>
            </a:r>
            <a:r>
              <a:rPr lang="fr-FR" dirty="0" err="1"/>
              <a:t>Humidity</a:t>
            </a:r>
            <a:r>
              <a:rPr lang="fr-FR" dirty="0"/>
              <a:t> </a:t>
            </a:r>
            <a:r>
              <a:rPr lang="fr-FR" dirty="0" err="1"/>
              <a:t>channel</a:t>
            </a: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ALARM_P </a:t>
            </a:r>
            <a:r>
              <a:rPr lang="fr-FR" dirty="0" err="1"/>
              <a:t>from</a:t>
            </a:r>
            <a:r>
              <a:rPr lang="fr-FR" dirty="0"/>
              <a:t> 2 Pressure </a:t>
            </a:r>
            <a:r>
              <a:rPr lang="fr-FR" dirty="0" err="1"/>
              <a:t>channel</a:t>
            </a: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Logic </a:t>
            </a:r>
            <a:r>
              <a:rPr lang="fr-FR" dirty="0" err="1"/>
              <a:t>Level</a:t>
            </a:r>
            <a:r>
              <a:rPr lang="fr-FR" dirty="0"/>
              <a:t>   1=OK   0=</a:t>
            </a:r>
            <a:r>
              <a:rPr lang="fr-FR" dirty="0" err="1"/>
              <a:t>nOK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4"/>
                </a:solidFill>
              </a:rPr>
              <a:t>Outputs </a:t>
            </a:r>
            <a:r>
              <a:rPr lang="fr-FR" dirty="0" err="1">
                <a:solidFill>
                  <a:schemeClr val="accent4"/>
                </a:solidFill>
              </a:rPr>
              <a:t>signals</a:t>
            </a:r>
            <a:r>
              <a:rPr lang="fr-FR" dirty="0">
                <a:solidFill>
                  <a:schemeClr val="accent4"/>
                </a:solidFill>
              </a:rPr>
              <a:t>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IT30 to switch OFF the LP Supplies channels 3 to 0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IT47 to switch OFF the LP Supplies channels 7 to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Flexible point-to-point routing (red wires)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BFDB86B-4021-4272-EFEB-5473A0325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27/02/2024 - LPNHE - MARTIN and 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049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BF5772-5D8F-A1D7-3766-DAFF4D16F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156" y="618518"/>
            <a:ext cx="2775196" cy="1127760"/>
          </a:xfrm>
        </p:spPr>
        <p:txBody>
          <a:bodyPr>
            <a:normAutofit/>
          </a:bodyPr>
          <a:lstStyle/>
          <a:p>
            <a:r>
              <a:rPr lang="fr-FR" dirty="0" err="1"/>
              <a:t>Populated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PCB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BFDB86B-4021-4272-EFEB-5473A0325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27/02/2024 - LPNHE - MARTIN and All</a:t>
            </a:r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48CB835-E74A-AF42-3500-5448B2894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609" y="1154622"/>
            <a:ext cx="5710654" cy="5429802"/>
          </a:xfrm>
          <a:prstGeom prst="rect">
            <a:avLst/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CD75B782-DFC8-D8B0-85D1-8377099C0BDD}"/>
              </a:ext>
            </a:extLst>
          </p:cNvPr>
          <p:cNvSpPr/>
          <p:nvPr/>
        </p:nvSpPr>
        <p:spPr>
          <a:xfrm>
            <a:off x="2496460" y="2987624"/>
            <a:ext cx="2970281" cy="112776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13200C4-BCF1-EAD9-0076-7FF25CEA7B7A}"/>
              </a:ext>
            </a:extLst>
          </p:cNvPr>
          <p:cNvSpPr txBox="1"/>
          <p:nvPr/>
        </p:nvSpPr>
        <p:spPr>
          <a:xfrm>
            <a:off x="2616008" y="2936292"/>
            <a:ext cx="18194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ALARM_H</a:t>
            </a:r>
          </a:p>
          <a:p>
            <a:r>
              <a:rPr lang="fr-FR" sz="2400" dirty="0">
                <a:solidFill>
                  <a:srgbClr val="FF0000"/>
                </a:solidFill>
              </a:rPr>
              <a:t>ALARM_T</a:t>
            </a:r>
          </a:p>
          <a:p>
            <a:r>
              <a:rPr lang="fr-FR" sz="2400" dirty="0">
                <a:solidFill>
                  <a:srgbClr val="FF0000"/>
                </a:solidFill>
              </a:rPr>
              <a:t>ALARM_P</a:t>
            </a:r>
          </a:p>
          <a:p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B1E4472-25E6-D954-20BC-54159EC94753}"/>
              </a:ext>
            </a:extLst>
          </p:cNvPr>
          <p:cNvSpPr txBox="1"/>
          <p:nvPr/>
        </p:nvSpPr>
        <p:spPr>
          <a:xfrm>
            <a:off x="3658800" y="650631"/>
            <a:ext cx="2437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Power </a:t>
            </a:r>
            <a:r>
              <a:rPr lang="fr-FR" sz="2400" b="1" dirty="0" err="1">
                <a:solidFill>
                  <a:schemeClr val="accent1"/>
                </a:solidFill>
              </a:rPr>
              <a:t>connectors</a:t>
            </a:r>
            <a:endParaRPr lang="fr-FR" sz="2400" b="1" dirty="0">
              <a:solidFill>
                <a:schemeClr val="accent1"/>
              </a:solidFill>
            </a:endParaRPr>
          </a:p>
          <a:p>
            <a:endParaRPr lang="fr-FR" dirty="0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C33511B4-9EE2-75F0-E1E6-8537A9F0DE02}"/>
              </a:ext>
            </a:extLst>
          </p:cNvPr>
          <p:cNvSpPr/>
          <p:nvPr/>
        </p:nvSpPr>
        <p:spPr>
          <a:xfrm>
            <a:off x="8367757" y="4639767"/>
            <a:ext cx="3251200" cy="1304926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4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B23ED23-0D31-953B-61E2-383626E8AC13}"/>
              </a:ext>
            </a:extLst>
          </p:cNvPr>
          <p:cNvSpPr txBox="1"/>
          <p:nvPr/>
        </p:nvSpPr>
        <p:spPr>
          <a:xfrm>
            <a:off x="9687514" y="4754143"/>
            <a:ext cx="2129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4"/>
                </a:solidFill>
              </a:rPr>
              <a:t>IT_30</a:t>
            </a:r>
          </a:p>
          <a:p>
            <a:r>
              <a:rPr lang="fr-FR" sz="2400" b="1" dirty="0">
                <a:solidFill>
                  <a:schemeClr val="accent4"/>
                </a:solidFill>
              </a:rPr>
              <a:t>IT_74 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B05E830E-BA11-AB2A-3CDA-681E92ED72C7}"/>
              </a:ext>
            </a:extLst>
          </p:cNvPr>
          <p:cNvCxnSpPr>
            <a:cxnSpLocks/>
          </p:cNvCxnSpPr>
          <p:nvPr/>
        </p:nvCxnSpPr>
        <p:spPr>
          <a:xfrm flipH="1" flipV="1">
            <a:off x="9194800" y="2001520"/>
            <a:ext cx="1666240" cy="2567911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9D2DC37D-A3BF-21FE-0371-477C63BF2617}"/>
              </a:ext>
            </a:extLst>
          </p:cNvPr>
          <p:cNvSpPr txBox="1"/>
          <p:nvPr/>
        </p:nvSpPr>
        <p:spPr>
          <a:xfrm rot="3278652">
            <a:off x="9128879" y="3153449"/>
            <a:ext cx="2446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4"/>
                </a:solidFill>
              </a:rPr>
              <a:t>1 = OK = </a:t>
            </a:r>
            <a:r>
              <a:rPr lang="fr-FR" sz="2400" b="1" dirty="0" err="1">
                <a:solidFill>
                  <a:schemeClr val="accent4"/>
                </a:solidFill>
              </a:rPr>
              <a:t>led</a:t>
            </a:r>
            <a:r>
              <a:rPr lang="fr-FR" sz="2400" b="1" dirty="0">
                <a:solidFill>
                  <a:schemeClr val="accent4"/>
                </a:solidFill>
              </a:rPr>
              <a:t> on</a:t>
            </a:r>
            <a:endParaRPr lang="fr-FR" b="1" dirty="0">
              <a:solidFill>
                <a:schemeClr val="accent4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814E7B0-8D01-D0AB-83AA-F00C79ECA01B}"/>
              </a:ext>
            </a:extLst>
          </p:cNvPr>
          <p:cNvSpPr txBox="1"/>
          <p:nvPr/>
        </p:nvSpPr>
        <p:spPr>
          <a:xfrm>
            <a:off x="5537102" y="1925399"/>
            <a:ext cx="123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FF00"/>
                </a:solidFill>
              </a:rPr>
              <a:t>Pull-Down</a:t>
            </a:r>
          </a:p>
          <a:p>
            <a:endParaRPr lang="fr-FR" dirty="0">
              <a:solidFill>
                <a:srgbClr val="FFFF00"/>
              </a:solidFill>
            </a:endParaRPr>
          </a:p>
          <a:p>
            <a:r>
              <a:rPr lang="fr-FR" b="1" dirty="0">
                <a:solidFill>
                  <a:srgbClr val="FFFF00"/>
                </a:solidFill>
              </a:rPr>
              <a:t>Pull-up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B6FEA7FB-4002-2928-ABE8-80E6A41CAFEF}"/>
              </a:ext>
            </a:extLst>
          </p:cNvPr>
          <p:cNvCxnSpPr>
            <a:cxnSpLocks/>
          </p:cNvCxnSpPr>
          <p:nvPr/>
        </p:nvCxnSpPr>
        <p:spPr>
          <a:xfrm flipH="1">
            <a:off x="5329714" y="1142004"/>
            <a:ext cx="2463006" cy="577065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F52B220B-FDDC-AF57-8041-93B9E45FBB6B}"/>
              </a:ext>
            </a:extLst>
          </p:cNvPr>
          <p:cNvSpPr txBox="1"/>
          <p:nvPr/>
        </p:nvSpPr>
        <p:spPr>
          <a:xfrm>
            <a:off x="6599734" y="692957"/>
            <a:ext cx="2446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>
                <a:solidFill>
                  <a:schemeClr val="accent1"/>
                </a:solidFill>
              </a:rPr>
              <a:t>Led</a:t>
            </a:r>
            <a:r>
              <a:rPr lang="fr-FR" sz="2400" b="1" dirty="0">
                <a:solidFill>
                  <a:schemeClr val="accent1"/>
                </a:solidFill>
              </a:rPr>
              <a:t> power on</a:t>
            </a:r>
            <a:endParaRPr lang="fr-FR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561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>
            <a:extLst>
              <a:ext uri="{FF2B5EF4-FFF2-40B4-BE49-F238E27FC236}">
                <a16:creationId xmlns:a16="http://schemas.microsoft.com/office/drawing/2014/main" id="{52D680B0-8BC6-BB5E-2383-66EDC89E6C8F}"/>
              </a:ext>
            </a:extLst>
          </p:cNvPr>
          <p:cNvGrpSpPr/>
          <p:nvPr/>
        </p:nvGrpSpPr>
        <p:grpSpPr>
          <a:xfrm>
            <a:off x="0" y="0"/>
            <a:ext cx="12192000" cy="6716379"/>
            <a:chOff x="0" y="0"/>
            <a:chExt cx="12192000" cy="6716379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A70D99C6-05B9-F86A-961D-AFF37D1DC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716379"/>
            </a:xfrm>
            <a:prstGeom prst="rect">
              <a:avLst/>
            </a:prstGeom>
          </p:spPr>
        </p:pic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8851BF69-9FB4-686E-52E7-F751680CDC15}"/>
                </a:ext>
              </a:extLst>
            </p:cNvPr>
            <p:cNvSpPr/>
            <p:nvPr/>
          </p:nvSpPr>
          <p:spPr>
            <a:xfrm>
              <a:off x="2702560" y="741679"/>
              <a:ext cx="2001520" cy="3289427"/>
            </a:xfrm>
            <a:prstGeom prst="round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E862CC07-DC97-7303-F07D-2A1C4B3AD4E2}"/>
                </a:ext>
              </a:extLst>
            </p:cNvPr>
            <p:cNvSpPr/>
            <p:nvPr/>
          </p:nvSpPr>
          <p:spPr>
            <a:xfrm>
              <a:off x="2438400" y="1049338"/>
              <a:ext cx="264160" cy="271283"/>
            </a:xfrm>
            <a:prstGeom prst="ellipse">
              <a:avLst/>
            </a:prstGeom>
            <a:solidFill>
              <a:srgbClr val="FF0000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F20D2EA3-8766-488A-9665-AC489CD27058}"/>
                </a:ext>
              </a:extLst>
            </p:cNvPr>
            <p:cNvSpPr/>
            <p:nvPr/>
          </p:nvSpPr>
          <p:spPr>
            <a:xfrm>
              <a:off x="2438400" y="3028230"/>
              <a:ext cx="264160" cy="271283"/>
            </a:xfrm>
            <a:prstGeom prst="ellipse">
              <a:avLst/>
            </a:prstGeom>
            <a:solidFill>
              <a:srgbClr val="7030A0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8B99C54A-4BD5-9561-EBE5-AC6F4F52D16A}"/>
                </a:ext>
              </a:extLst>
            </p:cNvPr>
            <p:cNvSpPr/>
            <p:nvPr/>
          </p:nvSpPr>
          <p:spPr>
            <a:xfrm>
              <a:off x="5669280" y="752376"/>
              <a:ext cx="4541520" cy="3289427"/>
            </a:xfrm>
            <a:prstGeom prst="round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1312D9C9-8582-F49B-DEFF-8A5B316A6541}"/>
                </a:ext>
              </a:extLst>
            </p:cNvPr>
            <p:cNvSpPr/>
            <p:nvPr/>
          </p:nvSpPr>
          <p:spPr>
            <a:xfrm>
              <a:off x="5405120" y="1060035"/>
              <a:ext cx="264160" cy="271283"/>
            </a:xfrm>
            <a:prstGeom prst="ellipse">
              <a:avLst/>
            </a:prstGeom>
            <a:solidFill>
              <a:srgbClr val="FF0000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98898DF3-66AD-74AD-7118-8682CA40BC2A}"/>
                </a:ext>
              </a:extLst>
            </p:cNvPr>
            <p:cNvSpPr/>
            <p:nvPr/>
          </p:nvSpPr>
          <p:spPr>
            <a:xfrm>
              <a:off x="8869680" y="3086906"/>
              <a:ext cx="264160" cy="271283"/>
            </a:xfrm>
            <a:prstGeom prst="ellipse">
              <a:avLst/>
            </a:prstGeom>
            <a:solidFill>
              <a:srgbClr val="00B0F0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ADBF5772-5D8F-A1D7-3766-DAFF4D16F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838993" y="4193957"/>
            <a:ext cx="2714237" cy="629990"/>
          </a:xfrm>
        </p:spPr>
        <p:txBody>
          <a:bodyPr/>
          <a:lstStyle/>
          <a:p>
            <a:r>
              <a:rPr lang="fr-FR" dirty="0"/>
              <a:t>Simulation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BFDB86B-4021-4272-EFEB-5473A0325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27/02/2024 - LPNHE - MARTIN and All</a:t>
            </a:r>
            <a:endParaRPr lang="en-US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21862F8-BD23-9804-73A2-EA46D9418882}"/>
              </a:ext>
            </a:extLst>
          </p:cNvPr>
          <p:cNvSpPr txBox="1"/>
          <p:nvPr/>
        </p:nvSpPr>
        <p:spPr>
          <a:xfrm>
            <a:off x="7007333" y="4428797"/>
            <a:ext cx="48626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 is difficult to read anything about this simulation but the principle is as follows: in order to avoid an unwanted INTERLOCK, one of the ALARMS must be at 0 for at least 9 </a:t>
            </a:r>
            <a:r>
              <a:rPr lang="en-US" dirty="0" err="1"/>
              <a:t>ms</a:t>
            </a:r>
            <a:r>
              <a:rPr lang="en-US" dirty="0"/>
              <a:t> for it to be triggered.</a:t>
            </a:r>
            <a:endParaRPr lang="fr-FR" dirty="0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0A2F9164-FD6E-A512-449E-E9594E90375B}"/>
              </a:ext>
            </a:extLst>
          </p:cNvPr>
          <p:cNvSpPr/>
          <p:nvPr/>
        </p:nvSpPr>
        <p:spPr>
          <a:xfrm>
            <a:off x="2148841" y="4545401"/>
            <a:ext cx="264160" cy="271283"/>
          </a:xfrm>
          <a:prstGeom prst="ellipse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78C6528-63DC-01AC-EFF4-DE0F711ECB42}"/>
              </a:ext>
            </a:extLst>
          </p:cNvPr>
          <p:cNvSpPr txBox="1"/>
          <p:nvPr/>
        </p:nvSpPr>
        <p:spPr>
          <a:xfrm>
            <a:off x="2413001" y="4451953"/>
            <a:ext cx="2504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 ALARM is on going.</a:t>
            </a:r>
            <a:endParaRPr lang="fr-FR" dirty="0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2C02F69E-EA62-2308-0CA8-E833A4A6ECE7}"/>
              </a:ext>
            </a:extLst>
          </p:cNvPr>
          <p:cNvSpPr/>
          <p:nvPr/>
        </p:nvSpPr>
        <p:spPr>
          <a:xfrm>
            <a:off x="2148841" y="4850268"/>
            <a:ext cx="264160" cy="271283"/>
          </a:xfrm>
          <a:prstGeom prst="ellipse">
            <a:avLst/>
          </a:prstGeom>
          <a:solidFill>
            <a:srgbClr val="7030A0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D26AF26-C570-044C-BE78-48BD505FDF0C}"/>
              </a:ext>
            </a:extLst>
          </p:cNvPr>
          <p:cNvSpPr txBox="1"/>
          <p:nvPr/>
        </p:nvSpPr>
        <p:spPr>
          <a:xfrm>
            <a:off x="2413001" y="4796256"/>
            <a:ext cx="4272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INTERLOCK remains ON (ALARM too short)</a:t>
            </a:r>
            <a:endParaRPr lang="fr-FR" dirty="0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455DA934-91F4-4870-9904-38EB7E9364F3}"/>
              </a:ext>
            </a:extLst>
          </p:cNvPr>
          <p:cNvSpPr/>
          <p:nvPr/>
        </p:nvSpPr>
        <p:spPr>
          <a:xfrm>
            <a:off x="2155933" y="5169588"/>
            <a:ext cx="264160" cy="271283"/>
          </a:xfrm>
          <a:prstGeom prst="ellipse">
            <a:avLst/>
          </a:prstGeom>
          <a:solidFill>
            <a:srgbClr val="00B0F0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75C024E-6409-FFF9-CD00-20370CFC57B1}"/>
              </a:ext>
            </a:extLst>
          </p:cNvPr>
          <p:cNvSpPr txBox="1"/>
          <p:nvPr/>
        </p:nvSpPr>
        <p:spPr>
          <a:xfrm>
            <a:off x="2413001" y="5121243"/>
            <a:ext cx="4862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INTERLOCK goes down (ALARM too long)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82725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1069</TotalTime>
  <Words>258</Words>
  <Application>Microsoft Office PowerPoint</Application>
  <PresentationFormat>Grand écran</PresentationFormat>
  <Paragraphs>59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Tw Cen MT</vt:lpstr>
      <vt:lpstr>Circuit</vt:lpstr>
      <vt:lpstr>Monitoring &amp; POWER SUPPLIES</vt:lpstr>
      <vt:lpstr>MONITORING &amp; interlock</vt:lpstr>
      <vt:lpstr>Vidor board</vt:lpstr>
      <vt:lpstr>Populated  PCB</vt:lpstr>
      <vt:lpstr>Simulation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Monitoring POWER SUPPLIES</dc:title>
  <dc:creator>martin</dc:creator>
  <cp:lastModifiedBy>martin</cp:lastModifiedBy>
  <cp:revision>76</cp:revision>
  <cp:lastPrinted>2024-01-17T13:40:15Z</cp:lastPrinted>
  <dcterms:created xsi:type="dcterms:W3CDTF">2023-06-02T12:15:12Z</dcterms:created>
  <dcterms:modified xsi:type="dcterms:W3CDTF">2024-02-26T15:33:10Z</dcterms:modified>
</cp:coreProperties>
</file>