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5"/>
  </p:notesMasterIdLst>
  <p:sldIdLst>
    <p:sldId id="256" r:id="rId3"/>
    <p:sldId id="257" r:id="rId4"/>
    <p:sldId id="258" r:id="rId5"/>
    <p:sldId id="259" r:id="rId6"/>
    <p:sldId id="260" r:id="rId7"/>
    <p:sldId id="262" r:id="rId8"/>
    <p:sldId id="263" r:id="rId9"/>
    <p:sldId id="264" r:id="rId10"/>
    <p:sldId id="265" r:id="rId11"/>
    <p:sldId id="266" r:id="rId12"/>
    <p:sldId id="284" r:id="rId13"/>
    <p:sldId id="285" r:id="rId14"/>
    <p:sldId id="271" r:id="rId15"/>
    <p:sldId id="272" r:id="rId16"/>
    <p:sldId id="273" r:id="rId17"/>
    <p:sldId id="274" r:id="rId18"/>
    <p:sldId id="275" r:id="rId19"/>
    <p:sldId id="276" r:id="rId20"/>
    <p:sldId id="278" r:id="rId21"/>
    <p:sldId id="279" r:id="rId22"/>
    <p:sldId id="282" r:id="rId23"/>
    <p:sldId id="280" r:id="rId24"/>
  </p:sldIdLst>
  <p:sldSz cx="9144000" cy="5143500" type="screen16x9"/>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9427"/>
  </p:normalViewPr>
  <p:slideViewPr>
    <p:cSldViewPr snapToGrid="0">
      <p:cViewPr varScale="1">
        <p:scale>
          <a:sx n="91" d="100"/>
          <a:sy n="91" d="100"/>
        </p:scale>
        <p:origin x="520" y="184"/>
      </p:cViewPr>
      <p:guideLst/>
    </p:cSldViewPr>
  </p:slideViewPr>
  <p:notesTextViewPr>
    <p:cViewPr>
      <p:scale>
        <a:sx n="1" d="1"/>
        <a:sy n="1" d="1"/>
      </p:scale>
      <p:origin x="0" y="0"/>
    </p:cViewPr>
  </p:notesTextViewPr>
  <p:notesViewPr>
    <p:cSldViewPr snapToGrid="0">
      <p:cViewPr varScale="1">
        <p:scale>
          <a:sx n="76" d="100"/>
          <a:sy n="76" d="100"/>
        </p:scale>
        <p:origin x="4152" y="2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2400" b="0" strike="noStrike" spc="-1">
                <a:solidFill>
                  <a:srgbClr val="000000"/>
                </a:solidFill>
                <a:latin typeface="Times New Roman"/>
              </a:rPr>
              <a:t>Cliquez pour déplacer la diapo</a:t>
            </a:r>
          </a:p>
        </p:txBody>
      </p:sp>
      <p:sp>
        <p:nvSpPr>
          <p:cNvPr id="9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FR" sz="2000" b="0" strike="noStrike" spc="-1">
                <a:latin typeface="Arial"/>
              </a:rPr>
              <a:t>Cliquez pour modifier le format des notes</a:t>
            </a:r>
          </a:p>
        </p:txBody>
      </p:sp>
      <p:sp>
        <p:nvSpPr>
          <p:cNvPr id="96"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FR" sz="1400" b="0" strike="noStrike" spc="-1">
                <a:latin typeface="Times New Roman"/>
              </a:rPr>
              <a:t>&lt;en-tête&gt;</a:t>
            </a:r>
          </a:p>
        </p:txBody>
      </p:sp>
      <p:sp>
        <p:nvSpPr>
          <p:cNvPr id="97"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Times New Roman"/>
              </a:defRPr>
            </a:lvl1pPr>
          </a:lstStyle>
          <a:p>
            <a:pPr algn="r">
              <a:buNone/>
            </a:pPr>
            <a:r>
              <a:rPr lang="fr-FR" sz="1400" b="0" strike="noStrike" spc="-1">
                <a:latin typeface="Times New Roman"/>
              </a:rPr>
              <a:t>&lt;date/heure&gt;</a:t>
            </a:r>
          </a:p>
        </p:txBody>
      </p:sp>
      <p:sp>
        <p:nvSpPr>
          <p:cNvPr id="98"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a:defRPr lang="fr-FR" sz="1400" b="0" strike="noStrike" spc="-1">
                <a:latin typeface="Times New Roman"/>
              </a:defRPr>
            </a:lvl1pPr>
          </a:lstStyle>
          <a:p>
            <a:r>
              <a:rPr lang="fr-FR" sz="1400" b="0" strike="noStrike" spc="-1">
                <a:latin typeface="Times New Roman"/>
              </a:rPr>
              <a:t>&lt;pied de page&gt;</a:t>
            </a:r>
          </a:p>
        </p:txBody>
      </p:sp>
      <p:sp>
        <p:nvSpPr>
          <p:cNvPr id="99"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Times New Roman"/>
              </a:defRPr>
            </a:lvl1pPr>
          </a:lstStyle>
          <a:p>
            <a:pPr algn="r">
              <a:buNone/>
            </a:pPr>
            <a:fld id="{97BC06BF-9F9A-48BD-8FDD-A8DDDF787A37}" type="slidenum">
              <a:rPr lang="fr-FR" sz="1400" b="0" strike="noStrike" spc="-1">
                <a:latin typeface="Times New Roman"/>
              </a:rPr>
              <a:t>‹#›</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noRot="1" noChangeAspect="1"/>
          </p:cNvSpPr>
          <p:nvPr>
            <p:ph type="sldImg"/>
          </p:nvPr>
        </p:nvSpPr>
        <p:spPr>
          <a:xfrm>
            <a:off x="92160" y="744480"/>
            <a:ext cx="6614640" cy="3722400"/>
          </a:xfrm>
          <a:prstGeom prst="rect">
            <a:avLst/>
          </a:prstGeom>
          <a:ln w="0">
            <a:noFill/>
          </a:ln>
        </p:spPr>
      </p:sp>
      <p:sp>
        <p:nvSpPr>
          <p:cNvPr id="295" name="PlaceHolder 2"/>
          <p:cNvSpPr>
            <a:spLocks noGrp="1"/>
          </p:cNvSpPr>
          <p:nvPr>
            <p:ph type="body"/>
          </p:nvPr>
        </p:nvSpPr>
        <p:spPr>
          <a:xfrm>
            <a:off x="679320" y="4716360"/>
            <a:ext cx="5439960" cy="4468320"/>
          </a:xfrm>
          <a:prstGeom prst="rect">
            <a:avLst/>
          </a:prstGeom>
          <a:noFill/>
          <a:ln w="0">
            <a:noFill/>
          </a:ln>
        </p:spPr>
        <p:txBody>
          <a:bodyPr numCol="1" spcCol="0" anchor="t">
            <a:noAutofit/>
          </a:bodyPr>
          <a:lstStyle/>
          <a:p>
            <a:endParaRPr lang="fr-FR" sz="2000" b="0" strike="noStrike" spc="-1">
              <a:latin typeface="Arial"/>
            </a:endParaRPr>
          </a:p>
        </p:txBody>
      </p:sp>
      <p:sp>
        <p:nvSpPr>
          <p:cNvPr id="296" name="PlaceHolder 3"/>
          <p:cNvSpPr>
            <a:spLocks noGrp="1"/>
          </p:cNvSpPr>
          <p:nvPr>
            <p:ph type="sldNum" idx="4"/>
          </p:nvPr>
        </p:nvSpPr>
        <p:spPr>
          <a:xfrm>
            <a:off x="3851280" y="9431280"/>
            <a:ext cx="2945880" cy="496440"/>
          </a:xfrm>
          <a:prstGeom prst="rect">
            <a:avLst/>
          </a:prstGeom>
          <a:noFill/>
          <a:ln w="0">
            <a:noFill/>
          </a:ln>
        </p:spPr>
        <p:txBody>
          <a:bodyPr numCol="1" spcCol="0" anchor="b">
            <a:noAutofit/>
          </a:bodyPr>
          <a:lstStyle>
            <a:lvl1pPr algn="r">
              <a:lnSpc>
                <a:spcPct val="100000"/>
              </a:lnSpc>
              <a:buNone/>
              <a:defRPr lang="fr-FR" sz="1200" b="0" strike="noStrike" spc="-1">
                <a:solidFill>
                  <a:srgbClr val="000000"/>
                </a:solidFill>
                <a:latin typeface="Times New Roman"/>
                <a:ea typeface="MS PGothic"/>
              </a:defRPr>
            </a:lvl1pPr>
          </a:lstStyle>
          <a:p>
            <a:pPr algn="r">
              <a:lnSpc>
                <a:spcPct val="100000"/>
              </a:lnSpc>
              <a:buNone/>
            </a:pPr>
            <a:fld id="{9FE75A9D-8FC5-49F7-BD54-21BDF5E0CA8A}" type="slidenum">
              <a:rPr lang="fr-FR" sz="1200" b="0" strike="noStrike" spc="-1">
                <a:solidFill>
                  <a:srgbClr val="000000"/>
                </a:solidFill>
                <a:latin typeface="Times New Roman"/>
                <a:ea typeface="MS PGothic"/>
              </a:rPr>
              <a:t>1</a:t>
            </a:fld>
            <a:endParaRPr lang="fr-F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noRot="1" noChangeAspect="1"/>
          </p:cNvSpPr>
          <p:nvPr>
            <p:ph type="sldImg"/>
          </p:nvPr>
        </p:nvSpPr>
        <p:spPr>
          <a:xfrm>
            <a:off x="92075" y="744538"/>
            <a:ext cx="6615113" cy="3722687"/>
          </a:xfrm>
          <a:prstGeom prst="rect">
            <a:avLst/>
          </a:prstGeom>
          <a:ln w="0">
            <a:noFill/>
          </a:ln>
        </p:spPr>
      </p:sp>
      <p:sp>
        <p:nvSpPr>
          <p:cNvPr id="298" name="PlaceHolder 2"/>
          <p:cNvSpPr>
            <a:spLocks noGrp="1"/>
          </p:cNvSpPr>
          <p:nvPr>
            <p:ph type="body"/>
          </p:nvPr>
        </p:nvSpPr>
        <p:spPr>
          <a:xfrm>
            <a:off x="679320" y="4716360"/>
            <a:ext cx="5439960" cy="4468320"/>
          </a:xfrm>
          <a:prstGeom prst="rect">
            <a:avLst/>
          </a:prstGeom>
          <a:noFill/>
          <a:ln w="0">
            <a:noFill/>
          </a:ln>
        </p:spPr>
        <p:txBody>
          <a:bodyPr numCol="1" spcCol="0" anchor="t">
            <a:noAutofit/>
          </a:bodyPr>
          <a:lstStyle/>
          <a:p>
            <a:endParaRPr lang="fr-FR" sz="2000" b="0" strike="noStrike" spc="-1">
              <a:latin typeface="Arial"/>
            </a:endParaRPr>
          </a:p>
        </p:txBody>
      </p:sp>
      <p:sp>
        <p:nvSpPr>
          <p:cNvPr id="299" name="PlaceHolder 3"/>
          <p:cNvSpPr>
            <a:spLocks noGrp="1"/>
          </p:cNvSpPr>
          <p:nvPr>
            <p:ph type="sldNum" idx="5"/>
          </p:nvPr>
        </p:nvSpPr>
        <p:spPr>
          <a:xfrm>
            <a:off x="3851280" y="9431280"/>
            <a:ext cx="2945880" cy="496440"/>
          </a:xfrm>
          <a:prstGeom prst="rect">
            <a:avLst/>
          </a:prstGeom>
          <a:noFill/>
          <a:ln w="0">
            <a:noFill/>
          </a:ln>
        </p:spPr>
        <p:txBody>
          <a:bodyPr numCol="1" spcCol="0" anchor="b">
            <a:noAutofit/>
          </a:bodyPr>
          <a:lstStyle>
            <a:lvl1pPr algn="r">
              <a:lnSpc>
                <a:spcPct val="100000"/>
              </a:lnSpc>
              <a:buNone/>
              <a:defRPr lang="fr-FR" sz="1200" b="0" strike="noStrike" spc="-1">
                <a:latin typeface="Times New Roman"/>
              </a:defRPr>
            </a:lvl1pPr>
          </a:lstStyle>
          <a:p>
            <a:pPr algn="r">
              <a:lnSpc>
                <a:spcPct val="100000"/>
              </a:lnSpc>
              <a:buNone/>
            </a:pPr>
            <a:fld id="{F1E51793-09F1-41C2-9239-9A6596E31D06}" type="slidenum">
              <a:rPr lang="fr-FR" sz="1200" b="0" strike="noStrike" spc="-1">
                <a:latin typeface="Times New Roman"/>
              </a:rPr>
              <a:t>4</a:t>
            </a:fld>
            <a:endParaRPr lang="fr-FR"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noRot="1" noChangeAspect="1"/>
          </p:cNvSpPr>
          <p:nvPr>
            <p:ph type="sldImg"/>
          </p:nvPr>
        </p:nvSpPr>
        <p:spPr>
          <a:xfrm>
            <a:off x="92075" y="744538"/>
            <a:ext cx="6615113" cy="3722687"/>
          </a:xfrm>
          <a:prstGeom prst="rect">
            <a:avLst/>
          </a:prstGeom>
          <a:ln w="0">
            <a:noFill/>
          </a:ln>
        </p:spPr>
      </p:sp>
      <p:sp>
        <p:nvSpPr>
          <p:cNvPr id="301" name="PlaceHolder 2"/>
          <p:cNvSpPr>
            <a:spLocks noGrp="1"/>
          </p:cNvSpPr>
          <p:nvPr>
            <p:ph type="body"/>
          </p:nvPr>
        </p:nvSpPr>
        <p:spPr>
          <a:xfrm>
            <a:off x="679320" y="4716360"/>
            <a:ext cx="5439960" cy="4468320"/>
          </a:xfrm>
          <a:prstGeom prst="rect">
            <a:avLst/>
          </a:prstGeom>
          <a:noFill/>
          <a:ln w="0">
            <a:noFill/>
          </a:ln>
        </p:spPr>
        <p:txBody>
          <a:bodyPr numCol="1" spcCol="0" anchor="t">
            <a:noAutofit/>
          </a:bodyPr>
          <a:lstStyle/>
          <a:p>
            <a:endParaRPr lang="fr-FR" sz="2000" b="0" strike="noStrike" spc="-1">
              <a:latin typeface="Arial"/>
            </a:endParaRPr>
          </a:p>
        </p:txBody>
      </p:sp>
      <p:sp>
        <p:nvSpPr>
          <p:cNvPr id="302" name="PlaceHolder 3"/>
          <p:cNvSpPr>
            <a:spLocks noGrp="1"/>
          </p:cNvSpPr>
          <p:nvPr>
            <p:ph type="sldNum" idx="6"/>
          </p:nvPr>
        </p:nvSpPr>
        <p:spPr>
          <a:xfrm>
            <a:off x="3851280" y="9431280"/>
            <a:ext cx="2945880" cy="496440"/>
          </a:xfrm>
          <a:prstGeom prst="rect">
            <a:avLst/>
          </a:prstGeom>
          <a:noFill/>
          <a:ln w="0">
            <a:noFill/>
          </a:ln>
        </p:spPr>
        <p:txBody>
          <a:bodyPr numCol="1" spcCol="0" anchor="b">
            <a:noAutofit/>
          </a:bodyPr>
          <a:lstStyle>
            <a:lvl1pPr algn="r">
              <a:lnSpc>
                <a:spcPct val="100000"/>
              </a:lnSpc>
              <a:buNone/>
              <a:defRPr lang="fr-FR" sz="1200" b="0" strike="noStrike" spc="-1">
                <a:latin typeface="Times New Roman"/>
              </a:defRPr>
            </a:lvl1pPr>
          </a:lstStyle>
          <a:p>
            <a:pPr algn="r">
              <a:lnSpc>
                <a:spcPct val="100000"/>
              </a:lnSpc>
              <a:buNone/>
            </a:pPr>
            <a:fld id="{533CC71E-CD74-43DE-810C-96765D3E3118}" type="slidenum">
              <a:rPr lang="fr-FR" sz="1200" b="0" strike="noStrike" spc="-1">
                <a:latin typeface="Times New Roman"/>
              </a:rPr>
              <a:t>8</a:t>
            </a:fld>
            <a:endParaRPr lang="fr-FR"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noRot="1" noChangeAspect="1"/>
          </p:cNvSpPr>
          <p:nvPr>
            <p:ph type="sldImg"/>
          </p:nvPr>
        </p:nvSpPr>
        <p:spPr>
          <a:xfrm>
            <a:off x="92075" y="744538"/>
            <a:ext cx="6615113" cy="3722687"/>
          </a:xfrm>
          <a:prstGeom prst="rect">
            <a:avLst/>
          </a:prstGeom>
          <a:ln w="0">
            <a:noFill/>
          </a:ln>
        </p:spPr>
      </p:sp>
      <p:sp>
        <p:nvSpPr>
          <p:cNvPr id="304" name="PlaceHolder 2"/>
          <p:cNvSpPr>
            <a:spLocks noGrp="1"/>
          </p:cNvSpPr>
          <p:nvPr>
            <p:ph type="body"/>
          </p:nvPr>
        </p:nvSpPr>
        <p:spPr>
          <a:xfrm>
            <a:off x="679320" y="4716360"/>
            <a:ext cx="5439960" cy="4468320"/>
          </a:xfrm>
          <a:prstGeom prst="rect">
            <a:avLst/>
          </a:prstGeom>
          <a:noFill/>
          <a:ln w="0">
            <a:noFill/>
          </a:ln>
        </p:spPr>
        <p:txBody>
          <a:bodyPr numCol="1" spcCol="0" anchor="t">
            <a:noAutofit/>
          </a:bodyPr>
          <a:lstStyle/>
          <a:p>
            <a:pPr marL="216000" indent="-216000">
              <a:lnSpc>
                <a:spcPct val="100000"/>
              </a:lnSpc>
              <a:buNone/>
            </a:pPr>
            <a:r>
              <a:rPr lang="en-GB" sz="2000" b="0" strike="noStrike" spc="-1">
                <a:latin typeface="Arial"/>
              </a:rPr>
              <a:t>Voir pour les couleurs les planches précédentes</a:t>
            </a:r>
            <a:endParaRPr lang="fr-FR" sz="2000" b="0" strike="noStrike" spc="-1">
              <a:latin typeface="Arial"/>
            </a:endParaRPr>
          </a:p>
        </p:txBody>
      </p:sp>
      <p:sp>
        <p:nvSpPr>
          <p:cNvPr id="305" name="PlaceHolder 3"/>
          <p:cNvSpPr>
            <a:spLocks noGrp="1"/>
          </p:cNvSpPr>
          <p:nvPr>
            <p:ph type="sldNum" idx="7"/>
          </p:nvPr>
        </p:nvSpPr>
        <p:spPr>
          <a:xfrm>
            <a:off x="3851280" y="9431280"/>
            <a:ext cx="2945880" cy="496440"/>
          </a:xfrm>
          <a:prstGeom prst="rect">
            <a:avLst/>
          </a:prstGeom>
          <a:noFill/>
          <a:ln w="0">
            <a:noFill/>
          </a:ln>
        </p:spPr>
        <p:txBody>
          <a:bodyPr numCol="1" spcCol="0" anchor="b">
            <a:noAutofit/>
          </a:bodyPr>
          <a:lstStyle>
            <a:lvl1pPr algn="r">
              <a:lnSpc>
                <a:spcPct val="100000"/>
              </a:lnSpc>
              <a:buNone/>
              <a:defRPr lang="fr-FR" sz="1200" b="0" strike="noStrike" spc="-1">
                <a:latin typeface="Times New Roman"/>
              </a:defRPr>
            </a:lvl1pPr>
          </a:lstStyle>
          <a:p>
            <a:pPr algn="r">
              <a:lnSpc>
                <a:spcPct val="100000"/>
              </a:lnSpc>
              <a:buNone/>
            </a:pPr>
            <a:fld id="{1EEC29B5-1665-4C73-ACB8-2479D3A0FB97}" type="slidenum">
              <a:rPr lang="fr-FR" sz="1200" b="0" strike="noStrike" spc="-1">
                <a:latin typeface="Times New Roman"/>
              </a:rPr>
              <a:t>10</a:t>
            </a:fld>
            <a:endParaRPr lang="fr-FR"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noRot="1" noChangeAspect="1"/>
          </p:cNvSpPr>
          <p:nvPr>
            <p:ph type="sldImg"/>
          </p:nvPr>
        </p:nvSpPr>
        <p:spPr>
          <a:xfrm>
            <a:off x="92075" y="744538"/>
            <a:ext cx="6615113" cy="3722687"/>
          </a:xfrm>
          <a:prstGeom prst="rect">
            <a:avLst/>
          </a:prstGeom>
          <a:ln w="0">
            <a:noFill/>
          </a:ln>
        </p:spPr>
      </p:sp>
      <p:sp>
        <p:nvSpPr>
          <p:cNvPr id="304" name="PlaceHolder 2"/>
          <p:cNvSpPr>
            <a:spLocks noGrp="1"/>
          </p:cNvSpPr>
          <p:nvPr>
            <p:ph type="body"/>
          </p:nvPr>
        </p:nvSpPr>
        <p:spPr>
          <a:xfrm>
            <a:off x="679320" y="4716360"/>
            <a:ext cx="5439960" cy="4468320"/>
          </a:xfrm>
          <a:prstGeom prst="rect">
            <a:avLst/>
          </a:prstGeom>
          <a:noFill/>
          <a:ln w="0">
            <a:noFill/>
          </a:ln>
        </p:spPr>
        <p:txBody>
          <a:bodyPr numCol="1" spcCol="0" anchor="t">
            <a:noAutofit/>
          </a:bodyPr>
          <a:lstStyle/>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Création de SMART et de l’équipe Radiochimie</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Engagement dans l’expérience ALICE au CERN (Genève, Suisse) 30 ans et par encore fini (</a:t>
            </a:r>
            <a:r>
              <a:rPr lang="fr-FR" sz="2000" b="0" strike="noStrike" spc="-1" dirty="0" err="1">
                <a:solidFill>
                  <a:srgbClr val="002060"/>
                </a:solidFill>
                <a:latin typeface="American Typewriter"/>
                <a:ea typeface="MS PGothic"/>
              </a:rPr>
              <a:t>micromegas</a:t>
            </a:r>
            <a:r>
              <a:rPr lang="fr-FR" sz="2000" b="0" strike="noStrike" spc="-1" dirty="0">
                <a:solidFill>
                  <a:srgbClr val="002060"/>
                </a:solidFill>
                <a:latin typeface="American Typewriter"/>
                <a:ea typeface="MS PGothic"/>
              </a:rPr>
              <a:t>, SSD, Muon </a:t>
            </a:r>
            <a:r>
              <a:rPr lang="fr-FR" sz="2000" b="0" strike="noStrike" spc="-1" dirty="0" err="1">
                <a:solidFill>
                  <a:srgbClr val="002060"/>
                </a:solidFill>
                <a:latin typeface="American Typewriter"/>
                <a:ea typeface="MS PGothic"/>
              </a:rPr>
              <a:t>Sepctremeter</a:t>
            </a:r>
            <a:r>
              <a:rPr lang="fr-FR" sz="2000" b="0" strike="noStrike" spc="-1" dirty="0">
                <a:solidFill>
                  <a:srgbClr val="002060"/>
                </a:solidFill>
                <a:latin typeface="American Typewriter"/>
                <a:ea typeface="MS PGothic"/>
              </a:rPr>
              <a:t>, EMCAL, Muon </a:t>
            </a:r>
            <a:r>
              <a:rPr lang="fr-FR" sz="2000" b="0" strike="noStrike" spc="-1" dirty="0" err="1">
                <a:solidFill>
                  <a:srgbClr val="002060"/>
                </a:solidFill>
                <a:latin typeface="American Typewriter"/>
                <a:ea typeface="MS PGothic"/>
              </a:rPr>
              <a:t>Forward</a:t>
            </a:r>
            <a:r>
              <a:rPr lang="fr-FR" sz="2000" b="0" strike="noStrike" spc="-1" dirty="0">
                <a:solidFill>
                  <a:srgbClr val="002060"/>
                </a:solidFill>
                <a:latin typeface="American Typewriter"/>
                <a:ea typeface="MS PGothic"/>
              </a:rPr>
              <a:t> Tracker, saveur lourds, </a:t>
            </a:r>
            <a:r>
              <a:rPr lang="fr-FR" sz="2000" b="0" strike="noStrike" spc="-1" dirty="0" err="1">
                <a:solidFill>
                  <a:srgbClr val="002060"/>
                </a:solidFill>
                <a:latin typeface="American Typewriter"/>
                <a:ea typeface="MS PGothic"/>
              </a:rPr>
              <a:t>quarkonium</a:t>
            </a:r>
            <a:r>
              <a:rPr lang="fr-FR" sz="2000" b="0" strike="noStrike" spc="-1" dirty="0">
                <a:solidFill>
                  <a:srgbClr val="002060"/>
                </a:solidFill>
                <a:latin typeface="American Typewriter"/>
                <a:ea typeface="MS PGothic"/>
              </a:rPr>
              <a:t>, </a:t>
            </a:r>
            <a:r>
              <a:rPr lang="fr-FR" sz="2000" b="0" strike="noStrike" spc="-1" dirty="0" err="1">
                <a:solidFill>
                  <a:srgbClr val="002060"/>
                </a:solidFill>
                <a:latin typeface="American Typewriter"/>
                <a:ea typeface="MS PGothic"/>
              </a:rPr>
              <a:t>photonsm</a:t>
            </a:r>
            <a:r>
              <a:rPr lang="fr-FR" sz="2000" b="0" strike="noStrike" spc="-1" dirty="0">
                <a:solidFill>
                  <a:srgbClr val="002060"/>
                </a:solidFill>
                <a:latin typeface="American Typewriter"/>
                <a:ea typeface="MS PGothic"/>
              </a:rPr>
              <a:t> mésons neutres)</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Lancement du projet STAR (construction SSD) et PHENIX à RHIC (BNL, USA) : SSD Start, production d’étrangeté</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Projet international MEGAPIE(</a:t>
            </a:r>
            <a:r>
              <a:rPr lang="fr-FR" sz="2000" b="0" strike="noStrike" spc="-1" dirty="0" err="1">
                <a:solidFill>
                  <a:srgbClr val="002060"/>
                </a:solidFill>
                <a:latin typeface="American Typewriter"/>
                <a:ea typeface="MS PGothic"/>
              </a:rPr>
              <a:t>Megawatt</a:t>
            </a:r>
            <a:r>
              <a:rPr lang="fr-FR" sz="2000" b="0" strike="noStrike" spc="-1" dirty="0">
                <a:solidFill>
                  <a:srgbClr val="002060"/>
                </a:solidFill>
                <a:latin typeface="American Typewriter"/>
                <a:ea typeface="MS PGothic"/>
              </a:rPr>
              <a:t> Pilot </a:t>
            </a:r>
            <a:r>
              <a:rPr lang="fr-FR" sz="2000" b="0" strike="noStrike" spc="-1" dirty="0" err="1">
                <a:solidFill>
                  <a:srgbClr val="002060"/>
                </a:solidFill>
                <a:latin typeface="American Typewriter"/>
                <a:ea typeface="MS PGothic"/>
              </a:rPr>
              <a:t>Experiment</a:t>
            </a:r>
            <a:r>
              <a:rPr lang="fr-FR" sz="2000" b="0" strike="noStrike" spc="-1" dirty="0">
                <a:solidFill>
                  <a:srgbClr val="002060"/>
                </a:solidFill>
                <a:latin typeface="American Typewriter"/>
                <a:ea typeface="MS PGothic"/>
              </a:rPr>
              <a:t>) : </a:t>
            </a:r>
            <a:r>
              <a:rPr lang="fr-FR" sz="2000" b="0" strike="noStrike" spc="-1" dirty="0" err="1">
                <a:solidFill>
                  <a:srgbClr val="002060"/>
                </a:solidFill>
                <a:latin typeface="American Typewriter"/>
                <a:ea typeface="MS PGothic"/>
              </a:rPr>
              <a:t>Cile</a:t>
            </a:r>
            <a:r>
              <a:rPr lang="fr-FR" sz="2000" b="0" strike="noStrike" spc="-1" dirty="0">
                <a:solidFill>
                  <a:srgbClr val="002060"/>
                </a:solidFill>
                <a:latin typeface="American Typewriter"/>
                <a:ea typeface="MS PGothic"/>
              </a:rPr>
              <a:t> liquide </a:t>
            </a:r>
            <a:r>
              <a:rPr lang="fr-FR" sz="2000" b="0" strike="noStrike" spc="-1" dirty="0" err="1">
                <a:solidFill>
                  <a:srgbClr val="002060"/>
                </a:solidFill>
                <a:latin typeface="American Typewriter"/>
                <a:ea typeface="MS PGothic"/>
              </a:rPr>
              <a:t>PbBi</a:t>
            </a:r>
            <a:r>
              <a:rPr lang="fr-FR" sz="2000" b="0" strike="noStrike" spc="-1" dirty="0">
                <a:solidFill>
                  <a:srgbClr val="002060"/>
                </a:solidFill>
                <a:latin typeface="American Typewriter"/>
                <a:ea typeface="MS PGothic"/>
              </a:rPr>
              <a:t>. 1 </a:t>
            </a:r>
            <a:r>
              <a:rPr lang="fr-FR" sz="2000" b="0" strike="noStrike" spc="-1" dirty="0" err="1">
                <a:solidFill>
                  <a:srgbClr val="002060"/>
                </a:solidFill>
                <a:latin typeface="American Typewriter"/>
                <a:ea typeface="MS PGothic"/>
              </a:rPr>
              <a:t>Mw</a:t>
            </a:r>
            <a:r>
              <a:rPr lang="fr-FR" sz="2000" b="0" strike="noStrike" spc="-1" dirty="0">
                <a:solidFill>
                  <a:srgbClr val="002060"/>
                </a:solidFill>
                <a:latin typeface="American Typewriter"/>
                <a:ea typeface="MS PGothic"/>
              </a:rPr>
              <a:t> d’énergie déposée. Production de neutrons </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Organisation de la Conférence </a:t>
            </a:r>
            <a:r>
              <a:rPr lang="fr-FR" sz="2000" b="0" i="1" strike="noStrike" spc="-1" dirty="0">
                <a:solidFill>
                  <a:srgbClr val="002060"/>
                </a:solidFill>
                <a:latin typeface="American Typewriter"/>
                <a:ea typeface="MS PGothic"/>
              </a:rPr>
              <a:t>International Quark </a:t>
            </a:r>
            <a:r>
              <a:rPr lang="fr-FR" sz="2000" b="0" i="1" strike="noStrike" spc="-1" dirty="0" err="1">
                <a:solidFill>
                  <a:srgbClr val="002060"/>
                </a:solidFill>
                <a:latin typeface="American Typewriter"/>
                <a:ea typeface="MS PGothic"/>
              </a:rPr>
              <a:t>Matter</a:t>
            </a:r>
            <a:r>
              <a:rPr lang="fr-FR" sz="2000" b="0" i="1" strike="noStrike" spc="-1" dirty="0">
                <a:solidFill>
                  <a:srgbClr val="002060"/>
                </a:solidFill>
                <a:latin typeface="American Typewriter"/>
                <a:ea typeface="MS PGothic"/>
              </a:rPr>
              <a:t> 2002</a:t>
            </a:r>
            <a:r>
              <a:rPr lang="fr-FR" sz="2000" b="0" strike="noStrike" spc="-1" dirty="0">
                <a:solidFill>
                  <a:srgbClr val="002060"/>
                </a:solidFill>
                <a:latin typeface="American Typewriter"/>
                <a:ea typeface="MS PGothic"/>
              </a:rPr>
              <a:t> avec 700 participants à la cité de Congrès</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Premières mesures de CODALEMA à l’Observatoire de Nançay</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Première liquéfaction du xénon dans le cadre du projet Xemis1</a:t>
            </a: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r>
              <a:rPr lang="fr-FR" sz="2000" b="0" strike="noStrike" spc="-1" dirty="0">
                <a:solidFill>
                  <a:srgbClr val="002060"/>
                </a:solidFill>
                <a:latin typeface="American Typewriter"/>
                <a:ea typeface="MS PGothic"/>
              </a:rPr>
              <a:t>Construction du GIP ARRONAX</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Première production de radionucléides à </a:t>
            </a:r>
            <a:r>
              <a:rPr lang="fr-FR" sz="2000" b="0" strike="noStrike" spc="-1" dirty="0" err="1">
                <a:solidFill>
                  <a:srgbClr val="002060"/>
                </a:solidFill>
                <a:latin typeface="American Typewriter"/>
                <a:ea typeface="MS PGothic"/>
              </a:rPr>
              <a:t>Arronax</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Collaboration </a:t>
            </a:r>
            <a:r>
              <a:rPr lang="fr-FR" sz="2000" b="0" strike="noStrike" spc="-1" dirty="0" err="1">
                <a:solidFill>
                  <a:srgbClr val="002060"/>
                </a:solidFill>
                <a:latin typeface="American Typewriter"/>
                <a:ea typeface="MS PGothic"/>
              </a:rPr>
              <a:t>Nucifer</a:t>
            </a:r>
            <a:r>
              <a:rPr lang="fr-FR" sz="2000" b="0" strike="noStrike" spc="-1" dirty="0">
                <a:solidFill>
                  <a:srgbClr val="002060"/>
                </a:solidFill>
                <a:latin typeface="American Typewriter"/>
                <a:ea typeface="MS PGothic"/>
              </a:rPr>
              <a:t> pour la détection des antineutrinos de réacteurs</a:t>
            </a: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Char Stockage </a:t>
            </a:r>
            <a:r>
              <a:rPr lang="fr-FR" sz="2000" b="0" strike="noStrike" spc="-1" dirty="0" err="1">
                <a:solidFill>
                  <a:srgbClr val="002060"/>
                </a:solidFill>
                <a:latin typeface="American Typewriter"/>
                <a:ea typeface="MS PGothic"/>
              </a:rPr>
              <a:t>Andra</a:t>
            </a:r>
            <a:r>
              <a:rPr lang="fr-FR" sz="2000" b="0" strike="noStrike" spc="-1" dirty="0">
                <a:solidFill>
                  <a:srgbClr val="002060"/>
                </a:solidFill>
                <a:latin typeface="American Typewriter"/>
                <a:ea typeface="MS PGothic"/>
              </a:rPr>
              <a:t>, </a:t>
            </a:r>
            <a:r>
              <a:rPr lang="fr-FR" sz="2000" b="0" strike="noStrike" spc="-1" dirty="0" err="1">
                <a:solidFill>
                  <a:srgbClr val="002060"/>
                </a:solidFill>
                <a:latin typeface="American Typewriter"/>
                <a:ea typeface="MS PGothic"/>
              </a:rPr>
              <a:t>Orano</a:t>
            </a:r>
            <a:r>
              <a:rPr lang="fr-FR" sz="2000" b="0" strike="noStrike" spc="-1" dirty="0">
                <a:solidFill>
                  <a:srgbClr val="002060"/>
                </a:solidFill>
                <a:latin typeface="American Typewriter"/>
                <a:ea typeface="MS PGothic"/>
              </a:rPr>
              <a:t>, EDF</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Intégration du premier Module Optique Numérique (DOM) du télescope KM3NeT à </a:t>
            </a:r>
            <a:r>
              <a:rPr lang="fr-FR" sz="2000" b="0" strike="noStrike" spc="-1" dirty="0" err="1">
                <a:solidFill>
                  <a:srgbClr val="002060"/>
                </a:solidFill>
                <a:latin typeface="American Typewriter"/>
                <a:ea typeface="MS PGothic"/>
              </a:rPr>
              <a:t>Subatech</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Travaux pionniers sur la chimie de l’Astate (Nature Chemistry)</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Construction de l’infrastructure XEMIS2 au CHU de Nantes</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Amélioration des données nucléaire et calcul du spectre des antineutrino de réacteurs</a:t>
            </a:r>
          </a:p>
          <a:p>
            <a:pPr marL="343080" indent="-343080">
              <a:lnSpc>
                <a:spcPct val="100000"/>
              </a:lnSpc>
              <a:spcBef>
                <a:spcPts val="360"/>
              </a:spcBef>
              <a:buClr>
                <a:srgbClr val="D84800"/>
              </a:buClr>
              <a:buFont typeface="Courier New"/>
              <a:buChar char="o"/>
            </a:pPr>
            <a:r>
              <a:rPr lang="fr-FR" sz="2000" spc="-1" dirty="0">
                <a:solidFill>
                  <a:srgbClr val="002060"/>
                </a:solidFill>
                <a:latin typeface="American Typewriter"/>
                <a:ea typeface="MS PGothic"/>
              </a:rPr>
              <a:t>Lancement du projet neutrino auprès de réacteurs à </a:t>
            </a:r>
            <a:r>
              <a:rPr lang="fr-FR" sz="2000" spc="-1" dirty="0" err="1">
                <a:solidFill>
                  <a:srgbClr val="002060"/>
                </a:solidFill>
                <a:latin typeface="American Typewriter"/>
                <a:ea typeface="MS PGothic"/>
              </a:rPr>
              <a:t>Subatech</a:t>
            </a:r>
            <a:r>
              <a:rPr lang="fr-FR" sz="2000" spc="-1" dirty="0">
                <a:solidFill>
                  <a:srgbClr val="002060"/>
                </a:solidFill>
                <a:latin typeface="American Typewriter"/>
                <a:ea typeface="MS PGothic"/>
              </a:rPr>
              <a:t> dans le cadre de la collaboration internationale JUNO : Jiangmen Underground Neutrino </a:t>
            </a:r>
            <a:r>
              <a:rPr lang="fr-FR" sz="2000" spc="-1" dirty="0" err="1">
                <a:solidFill>
                  <a:srgbClr val="002060"/>
                </a:solidFill>
                <a:latin typeface="American Typewriter"/>
                <a:ea typeface="MS PGothic"/>
              </a:rPr>
              <a:t>Observatory</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EPOS @ LHC :  </a:t>
            </a:r>
            <a:r>
              <a:rPr lang="fr-FR" sz="2000" b="0" i="1" strike="noStrike" spc="-1" dirty="0">
                <a:solidFill>
                  <a:srgbClr val="002060"/>
                </a:solidFill>
                <a:latin typeface="American Typewriter"/>
                <a:ea typeface="MS PGothic"/>
              </a:rPr>
              <a:t>Physical </a:t>
            </a:r>
            <a:r>
              <a:rPr lang="fr-FR" sz="2000" b="0" i="1" strike="noStrike" spc="-1" dirty="0" err="1">
                <a:solidFill>
                  <a:srgbClr val="002060"/>
                </a:solidFill>
                <a:latin typeface="American Typewriter"/>
                <a:ea typeface="MS PGothic"/>
              </a:rPr>
              <a:t>Review</a:t>
            </a:r>
            <a:r>
              <a:rPr lang="fr-FR" sz="2000" b="0" i="1" strike="noStrike" spc="-1" dirty="0">
                <a:solidFill>
                  <a:srgbClr val="002060"/>
                </a:solidFill>
                <a:latin typeface="American Typewriter"/>
                <a:ea typeface="MS PGothic"/>
              </a:rPr>
              <a:t> C 92 (2015) 034906 </a:t>
            </a:r>
            <a:r>
              <a:rPr lang="fr-FR" sz="2000" b="0" strike="noStrike" spc="-1" dirty="0">
                <a:solidFill>
                  <a:srgbClr val="002060"/>
                </a:solidFill>
                <a:latin typeface="American Typewriter"/>
                <a:ea typeface="MS PGothic"/>
              </a:rPr>
              <a:t>cité 1485 fois au 11 juin 2024 sur </a:t>
            </a:r>
            <a:r>
              <a:rPr lang="fr-FR" sz="2000" b="0" strike="noStrike" spc="-1" dirty="0" err="1">
                <a:solidFill>
                  <a:srgbClr val="002060"/>
                </a:solidFill>
                <a:latin typeface="American Typewriter"/>
                <a:ea typeface="MS PGothic"/>
              </a:rPr>
              <a:t>inspirehep.net</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Record sensibilité matière noire avec XENON1T : </a:t>
            </a:r>
            <a:r>
              <a:rPr lang="fr-FR" sz="2000" b="0" i="1" strike="noStrike" spc="-1" dirty="0">
                <a:solidFill>
                  <a:srgbClr val="002060"/>
                </a:solidFill>
                <a:latin typeface="American Typewriter"/>
                <a:ea typeface="MS PGothic"/>
              </a:rPr>
              <a:t>Physical </a:t>
            </a:r>
            <a:r>
              <a:rPr lang="fr-FR" sz="2000" b="0" i="1" strike="noStrike" spc="-1" dirty="0" err="1">
                <a:solidFill>
                  <a:srgbClr val="002060"/>
                </a:solidFill>
                <a:latin typeface="American Typewriter"/>
                <a:ea typeface="MS PGothic"/>
              </a:rPr>
              <a:t>Review</a:t>
            </a:r>
            <a:r>
              <a:rPr lang="fr-FR" sz="2000" b="0" i="1" strike="noStrike" spc="-1" dirty="0">
                <a:solidFill>
                  <a:srgbClr val="002060"/>
                </a:solidFill>
                <a:latin typeface="American Typewriter"/>
                <a:ea typeface="MS PGothic"/>
              </a:rPr>
              <a:t> </a:t>
            </a:r>
            <a:r>
              <a:rPr lang="fr-FR" sz="2000" b="0" i="1" strike="noStrike" spc="-1" dirty="0" err="1">
                <a:solidFill>
                  <a:srgbClr val="002060"/>
                </a:solidFill>
                <a:latin typeface="American Typewriter"/>
                <a:ea typeface="MS PGothic"/>
              </a:rPr>
              <a:t>Letters</a:t>
            </a:r>
            <a:r>
              <a:rPr lang="fr-FR" sz="2000" b="0" i="1" strike="noStrike" spc="-1" dirty="0">
                <a:solidFill>
                  <a:srgbClr val="002060"/>
                </a:solidFill>
                <a:latin typeface="American Typewriter"/>
                <a:ea typeface="MS PGothic"/>
              </a:rPr>
              <a:t> 121 (2018)111302</a:t>
            </a:r>
            <a:r>
              <a:rPr lang="fr-FR" sz="2000" b="0" strike="noStrike" spc="-1" dirty="0">
                <a:solidFill>
                  <a:srgbClr val="002060"/>
                </a:solidFill>
                <a:latin typeface="American Typewriter"/>
                <a:ea typeface="MS PGothic"/>
              </a:rPr>
              <a:t> cité 2231 fois sur </a:t>
            </a:r>
            <a:r>
              <a:rPr lang="fr-FR" sz="2000" b="0" strike="noStrike" spc="-1" dirty="0" err="1">
                <a:solidFill>
                  <a:srgbClr val="002060"/>
                </a:solidFill>
                <a:latin typeface="American Typewriter"/>
                <a:ea typeface="MS PGothic"/>
              </a:rPr>
              <a:t>insprirehep.net</a:t>
            </a:r>
            <a:endParaRPr lang="fr-FR" sz="2000" b="0" strike="noStrike" spc="-1" dirty="0">
              <a:solidFill>
                <a:srgbClr val="002060"/>
              </a:solidFill>
              <a:latin typeface="American Typewriter"/>
              <a:ea typeface="MS PGothic"/>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Mesure </a:t>
            </a:r>
            <a:r>
              <a:rPr lang="el-GR" sz="2000" b="0" strike="noStrike" spc="-1" dirty="0">
                <a:solidFill>
                  <a:srgbClr val="002060"/>
                </a:solidFill>
                <a:latin typeface="American Typewriter"/>
                <a:ea typeface="MS PGothic"/>
              </a:rPr>
              <a:t>θ</a:t>
            </a:r>
            <a:r>
              <a:rPr lang="fr-FR" sz="2000" b="0" strike="noStrike" spc="-1" baseline="-25000" dirty="0">
                <a:solidFill>
                  <a:srgbClr val="002060"/>
                </a:solidFill>
                <a:latin typeface="American Typewriter"/>
                <a:ea typeface="MS PGothic"/>
              </a:rPr>
              <a:t>13</a:t>
            </a:r>
            <a:r>
              <a:rPr lang="fr-FR" sz="2000" b="0" strike="noStrike" spc="-1" dirty="0">
                <a:solidFill>
                  <a:srgbClr val="002060"/>
                </a:solidFill>
                <a:latin typeface="American Typewriter"/>
                <a:ea typeface="MS PGothic"/>
              </a:rPr>
              <a:t> avec Double Chooz par capture total de neutrons : </a:t>
            </a:r>
            <a:r>
              <a:rPr lang="fr-FR" sz="2000" b="0" i="1" strike="noStrike" spc="-1" dirty="0">
                <a:solidFill>
                  <a:srgbClr val="002060"/>
                </a:solidFill>
                <a:latin typeface="American Typewriter"/>
                <a:ea typeface="MS PGothic"/>
              </a:rPr>
              <a:t>Nature </a:t>
            </a:r>
            <a:r>
              <a:rPr lang="fr-FR" sz="2000" b="0" i="1" strike="noStrike" spc="-1" dirty="0" err="1">
                <a:solidFill>
                  <a:srgbClr val="002060"/>
                </a:solidFill>
                <a:latin typeface="American Typewriter"/>
                <a:ea typeface="MS PGothic"/>
              </a:rPr>
              <a:t>Physics</a:t>
            </a:r>
            <a:r>
              <a:rPr lang="fr-FR" sz="2000" b="0" i="1" strike="noStrike" spc="-1" dirty="0">
                <a:solidFill>
                  <a:srgbClr val="002060"/>
                </a:solidFill>
                <a:latin typeface="American Typewriter"/>
                <a:ea typeface="MS PGothic"/>
              </a:rPr>
              <a:t> 16 (2020) 558</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Premières expériences d’irradiation du vivant avec la technique flash auprès d’ARRONAX</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Finalisation du projet POLLUSOLS inter-laboratoire (OSUNA), financé par la Région Pays de la Loire</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Livre « Économie de l'énergie nucléaire », Jacques </a:t>
            </a:r>
            <a:r>
              <a:rPr lang="fr-FR" sz="2000" b="0" strike="noStrike" spc="-1" dirty="0" err="1">
                <a:solidFill>
                  <a:srgbClr val="002060"/>
                </a:solidFill>
                <a:latin typeface="American Typewriter"/>
                <a:ea typeface="MS PGothic"/>
              </a:rPr>
              <a:t>Percebois</a:t>
            </a:r>
            <a:r>
              <a:rPr lang="fr-FR" sz="2000" b="0" strike="noStrike" spc="-1" dirty="0">
                <a:solidFill>
                  <a:srgbClr val="002060"/>
                </a:solidFill>
                <a:latin typeface="American Typewriter"/>
                <a:ea typeface="MS PGothic"/>
              </a:rPr>
              <a:t> et Nicolas Thiollière, Editions </a:t>
            </a:r>
            <a:r>
              <a:rPr lang="fr-FR" sz="2000" b="0" strike="noStrike" spc="-1" dirty="0" err="1">
                <a:solidFill>
                  <a:srgbClr val="002060"/>
                </a:solidFill>
                <a:latin typeface="American Typewriter"/>
                <a:ea typeface="MS PGothic"/>
              </a:rPr>
              <a:t>iSTE</a:t>
            </a:r>
            <a:r>
              <a:rPr lang="fr-FR" sz="2000" b="0" strike="noStrike" spc="-1" dirty="0">
                <a:solidFill>
                  <a:srgbClr val="002060"/>
                </a:solidFill>
                <a:latin typeface="American Typewriter"/>
                <a:ea typeface="MS PGothic"/>
              </a:rPr>
              <a:t> (Prix SNEN « Société »)</a:t>
            </a:r>
          </a:p>
          <a:p>
            <a:pPr marL="343080" indent="-343080">
              <a:lnSpc>
                <a:spcPct val="100000"/>
              </a:lnSpc>
              <a:spcBef>
                <a:spcPts val="360"/>
              </a:spcBef>
              <a:buClr>
                <a:srgbClr val="D84800"/>
              </a:buClr>
              <a:buFont typeface="Courier New"/>
              <a:buChar char="o"/>
            </a:pPr>
            <a:r>
              <a:rPr lang="fr-FR" sz="2000" spc="-1" dirty="0">
                <a:solidFill>
                  <a:srgbClr val="002060"/>
                </a:solidFill>
                <a:latin typeface="American Typewriter"/>
                <a:ea typeface="MS PGothic"/>
              </a:rPr>
              <a:t>Lancement du projet SMILES : Séparation en Masse couplée à l’Ionisation Laser pour des applications Environnementales et en Santé</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r>
              <a:rPr lang="fr-FR" sz="2000" b="0" strike="noStrike" spc="-1" dirty="0">
                <a:solidFill>
                  <a:srgbClr val="002060"/>
                </a:solidFill>
                <a:latin typeface="American Typewriter"/>
                <a:ea typeface="MS PGothic"/>
              </a:rPr>
              <a:t>Particules de Pu libérées par la fusion du cœur de réacteur  Fukushima </a:t>
            </a:r>
            <a:r>
              <a:rPr lang="fr-FR" sz="2000" b="0" strike="noStrike" spc="-1" dirty="0" err="1">
                <a:solidFill>
                  <a:srgbClr val="002060"/>
                </a:solidFill>
                <a:latin typeface="American Typewriter"/>
                <a:ea typeface="MS PGothic"/>
              </a:rPr>
              <a:t>Daiichi</a:t>
            </a:r>
            <a:r>
              <a:rPr lang="fr-FR" sz="2000" b="0" strike="noStrike" spc="-1" dirty="0">
                <a:solidFill>
                  <a:srgbClr val="002060"/>
                </a:solidFill>
                <a:latin typeface="American Typewriter"/>
                <a:ea typeface="MS PGothic"/>
              </a:rPr>
              <a:t> </a:t>
            </a:r>
            <a:r>
              <a:rPr lang="fr-FR" sz="2000" b="0" i="1" strike="noStrike" spc="-1" dirty="0">
                <a:solidFill>
                  <a:srgbClr val="002060"/>
                </a:solidFill>
                <a:latin typeface="American Typewriter"/>
                <a:ea typeface="MS PGothic"/>
              </a:rPr>
              <a:t>Science of Total </a:t>
            </a:r>
            <a:r>
              <a:rPr lang="fr-FR" sz="2000" b="0" i="1" strike="noStrike" spc="-1" dirty="0" err="1">
                <a:solidFill>
                  <a:srgbClr val="002060"/>
                </a:solidFill>
                <a:latin typeface="American Typewriter"/>
                <a:ea typeface="MS PGothic"/>
              </a:rPr>
              <a:t>Environment</a:t>
            </a:r>
            <a:r>
              <a:rPr lang="fr-FR" sz="2000" b="0" i="1" strike="noStrike" spc="-1" dirty="0">
                <a:solidFill>
                  <a:srgbClr val="002060"/>
                </a:solidFill>
                <a:latin typeface="American Typewriter"/>
                <a:ea typeface="MS PGothic"/>
              </a:rPr>
              <a:t> 743 (2020) 140539</a:t>
            </a:r>
            <a:endParaRPr lang="en-US" sz="2000" b="1" strike="noStrike" spc="-1" dirty="0">
              <a:solidFill>
                <a:srgbClr val="000066"/>
              </a:solidFill>
              <a:latin typeface="Arial Narrow"/>
            </a:endParaRPr>
          </a:p>
          <a:p>
            <a:pPr marL="343080" indent="-343080">
              <a:lnSpc>
                <a:spcPct val="100000"/>
              </a:lnSpc>
              <a:spcBef>
                <a:spcPts val="360"/>
              </a:spcBef>
              <a:buClr>
                <a:srgbClr val="D84800"/>
              </a:buClr>
              <a:buFont typeface="Courier New"/>
              <a:buChar char="o"/>
            </a:pP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endParaRPr lang="en-US" sz="2000" b="1" strike="noStrike" spc="-1" dirty="0">
              <a:solidFill>
                <a:srgbClr val="000066"/>
              </a:solidFill>
              <a:latin typeface="Arial Narrow"/>
            </a:endParaRPr>
          </a:p>
          <a:p>
            <a:pPr marL="343080" indent="-343080">
              <a:lnSpc>
                <a:spcPct val="100000"/>
              </a:lnSpc>
              <a:spcBef>
                <a:spcPts val="400"/>
              </a:spcBef>
              <a:buClr>
                <a:srgbClr val="D84800"/>
              </a:buClr>
              <a:buFont typeface="Courier New"/>
              <a:buChar char="o"/>
            </a:pPr>
            <a:endParaRPr lang="en-US" sz="2000" b="1" strike="noStrike" spc="-1" dirty="0">
              <a:solidFill>
                <a:srgbClr val="000066"/>
              </a:solidFill>
              <a:latin typeface="Arial Narrow"/>
            </a:endParaRPr>
          </a:p>
        </p:txBody>
      </p:sp>
      <p:sp>
        <p:nvSpPr>
          <p:cNvPr id="305" name="PlaceHolder 3"/>
          <p:cNvSpPr>
            <a:spLocks noGrp="1"/>
          </p:cNvSpPr>
          <p:nvPr>
            <p:ph type="sldNum" idx="7"/>
          </p:nvPr>
        </p:nvSpPr>
        <p:spPr>
          <a:xfrm>
            <a:off x="3851280" y="9431280"/>
            <a:ext cx="2945880" cy="496440"/>
          </a:xfrm>
          <a:prstGeom prst="rect">
            <a:avLst/>
          </a:prstGeom>
          <a:noFill/>
          <a:ln w="0">
            <a:noFill/>
          </a:ln>
        </p:spPr>
        <p:txBody>
          <a:bodyPr numCol="1" spcCol="0" anchor="b">
            <a:noAutofit/>
          </a:bodyPr>
          <a:lstStyle>
            <a:lvl1pPr algn="r">
              <a:lnSpc>
                <a:spcPct val="100000"/>
              </a:lnSpc>
              <a:buNone/>
              <a:defRPr lang="fr-FR" sz="1200" b="0" strike="noStrike" spc="-1">
                <a:latin typeface="Times New Roman"/>
              </a:defRPr>
            </a:lvl1pPr>
          </a:lstStyle>
          <a:p>
            <a:pPr algn="r">
              <a:lnSpc>
                <a:spcPct val="100000"/>
              </a:lnSpc>
              <a:buNone/>
            </a:pPr>
            <a:fld id="{1EEC29B5-1665-4C73-ACB8-2479D3A0FB97}" type="slidenum">
              <a:rPr lang="fr-FR" sz="1200" b="0" strike="noStrike" spc="-1">
                <a:latin typeface="Times New Roman"/>
              </a:rPr>
              <a:t>11</a:t>
            </a:fld>
            <a:endParaRPr lang="fr-FR" sz="1200" b="0" strike="noStrike" spc="-1">
              <a:latin typeface="Times New Roman"/>
            </a:endParaRPr>
          </a:p>
        </p:txBody>
      </p:sp>
    </p:spTree>
    <p:extLst>
      <p:ext uri="{BB962C8B-B14F-4D97-AF65-F5344CB8AC3E}">
        <p14:creationId xmlns:p14="http://schemas.microsoft.com/office/powerpoint/2010/main" val="225273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fr-FR" dirty="0"/>
              <a:t>Continuer à investir dans la science comme valeur une universelle</a:t>
            </a:r>
          </a:p>
        </p:txBody>
      </p:sp>
      <p:sp>
        <p:nvSpPr>
          <p:cNvPr id="4" name="Slide Number Placeholder 3"/>
          <p:cNvSpPr>
            <a:spLocks noGrp="1"/>
          </p:cNvSpPr>
          <p:nvPr>
            <p:ph type="sldNum" idx="3"/>
          </p:nvPr>
        </p:nvSpPr>
        <p:spPr/>
        <p:txBody>
          <a:bodyPr/>
          <a:lstStyle/>
          <a:p>
            <a:pPr algn="r">
              <a:buNone/>
            </a:pPr>
            <a:fld id="{97BC06BF-9F9A-48BD-8FDD-A8DDDF787A37}" type="slidenum">
              <a:rPr lang="fr-FR" sz="1400" b="0" strike="noStrike" spc="-1" smtClean="0">
                <a:latin typeface="Times New Roman"/>
              </a:rPr>
              <a:t>21</a:t>
            </a:fld>
            <a:endParaRPr lang="fr-FR" sz="1400" b="0" strike="noStrike" spc="-1">
              <a:latin typeface="Times New Roman"/>
            </a:endParaRPr>
          </a:p>
        </p:txBody>
      </p:sp>
    </p:spTree>
    <p:extLst>
      <p:ext uri="{BB962C8B-B14F-4D97-AF65-F5344CB8AC3E}">
        <p14:creationId xmlns:p14="http://schemas.microsoft.com/office/powerpoint/2010/main" val="416209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noRot="1" noChangeAspect="1"/>
          </p:cNvSpPr>
          <p:nvPr>
            <p:ph type="sldImg"/>
          </p:nvPr>
        </p:nvSpPr>
        <p:spPr>
          <a:xfrm>
            <a:off x="92160" y="744480"/>
            <a:ext cx="6614640" cy="3722400"/>
          </a:xfrm>
          <a:prstGeom prst="rect">
            <a:avLst/>
          </a:prstGeom>
          <a:ln w="0">
            <a:noFill/>
          </a:ln>
        </p:spPr>
      </p:sp>
      <p:sp>
        <p:nvSpPr>
          <p:cNvPr id="307" name="PlaceHolder 2"/>
          <p:cNvSpPr>
            <a:spLocks noGrp="1"/>
          </p:cNvSpPr>
          <p:nvPr>
            <p:ph type="body"/>
          </p:nvPr>
        </p:nvSpPr>
        <p:spPr>
          <a:xfrm>
            <a:off x="679320" y="4716360"/>
            <a:ext cx="5439960" cy="4468320"/>
          </a:xfrm>
          <a:prstGeom prst="rect">
            <a:avLst/>
          </a:prstGeom>
          <a:noFill/>
          <a:ln w="0">
            <a:noFill/>
          </a:ln>
        </p:spPr>
        <p:txBody>
          <a:bodyPr numCol="1" spcCol="0" anchor="t">
            <a:noAutofit/>
          </a:bodyPr>
          <a:lstStyle/>
          <a:p>
            <a:endParaRPr lang="fr-FR" sz="2000" b="0" strike="noStrike" spc="-1">
              <a:latin typeface="Arial"/>
            </a:endParaRPr>
          </a:p>
        </p:txBody>
      </p:sp>
      <p:sp>
        <p:nvSpPr>
          <p:cNvPr id="308" name="PlaceHolder 3"/>
          <p:cNvSpPr>
            <a:spLocks noGrp="1"/>
          </p:cNvSpPr>
          <p:nvPr>
            <p:ph type="sldNum" idx="8"/>
          </p:nvPr>
        </p:nvSpPr>
        <p:spPr>
          <a:xfrm>
            <a:off x="3851280" y="9431280"/>
            <a:ext cx="2945880" cy="496440"/>
          </a:xfrm>
          <a:prstGeom prst="rect">
            <a:avLst/>
          </a:prstGeom>
          <a:noFill/>
          <a:ln w="0">
            <a:noFill/>
          </a:ln>
        </p:spPr>
        <p:txBody>
          <a:bodyPr numCol="1" spcCol="0" anchor="b">
            <a:noAutofit/>
          </a:bodyPr>
          <a:lstStyle>
            <a:lvl1pPr algn="r">
              <a:lnSpc>
                <a:spcPct val="100000"/>
              </a:lnSpc>
              <a:buNone/>
              <a:defRPr lang="fr-FR" sz="1200" b="0" strike="noStrike" spc="-1">
                <a:latin typeface="Times New Roman"/>
              </a:defRPr>
            </a:lvl1pPr>
          </a:lstStyle>
          <a:p>
            <a:pPr algn="r">
              <a:lnSpc>
                <a:spcPct val="100000"/>
              </a:lnSpc>
              <a:buNone/>
            </a:pPr>
            <a:fld id="{C0790C2B-B5C9-44FB-A292-78B441B35266}" type="slidenum">
              <a:rPr lang="fr-FR" sz="1200" b="0" strike="noStrike" spc="-1">
                <a:latin typeface="Times New Roman"/>
              </a:rPr>
              <a:t>22</a:t>
            </a:fld>
            <a:endParaRPr lang="fr-F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35"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36"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3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39"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1"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43"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4"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5"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6"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7"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48"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59"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61"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63"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6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68"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6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70"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14" name="PlaceHolder 2"/>
          <p:cNvSpPr>
            <a:spLocks noGrp="1"/>
          </p:cNvSpPr>
          <p:nvPr>
            <p:ph type="subTitle"/>
          </p:nvPr>
        </p:nvSpPr>
        <p:spPr>
          <a:xfrm>
            <a:off x="457200" y="1203480"/>
            <a:ext cx="8229240" cy="298296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72"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73"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74"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76"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77"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78"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80" name="PlaceHolder 2"/>
          <p:cNvSpPr>
            <a:spLocks noGrp="1"/>
          </p:cNvSpPr>
          <p:nvPr>
            <p:ph/>
          </p:nvPr>
        </p:nvSpPr>
        <p:spPr>
          <a:xfrm>
            <a:off x="457200" y="1203480"/>
            <a:ext cx="822924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81" name="PlaceHolder 3"/>
          <p:cNvSpPr>
            <a:spLocks noGrp="1"/>
          </p:cNvSpPr>
          <p:nvPr>
            <p:ph/>
          </p:nvPr>
        </p:nvSpPr>
        <p:spPr>
          <a:xfrm>
            <a:off x="457200" y="2761920"/>
            <a:ext cx="822924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8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84"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8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86" name="PlaceHolder 5"/>
          <p:cNvSpPr>
            <a:spLocks noGrp="1"/>
          </p:cNvSpPr>
          <p:nvPr>
            <p:ph/>
          </p:nvPr>
        </p:nvSpPr>
        <p:spPr>
          <a:xfrm>
            <a:off x="467424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88" name="PlaceHolder 2"/>
          <p:cNvSpPr>
            <a:spLocks noGrp="1"/>
          </p:cNvSpPr>
          <p:nvPr>
            <p:ph/>
          </p:nvPr>
        </p:nvSpPr>
        <p:spPr>
          <a:xfrm>
            <a:off x="457200" y="120348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89" name="PlaceHolder 3"/>
          <p:cNvSpPr>
            <a:spLocks noGrp="1"/>
          </p:cNvSpPr>
          <p:nvPr>
            <p:ph/>
          </p:nvPr>
        </p:nvSpPr>
        <p:spPr>
          <a:xfrm>
            <a:off x="3239640" y="120348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90" name="PlaceHolder 4"/>
          <p:cNvSpPr>
            <a:spLocks noGrp="1"/>
          </p:cNvSpPr>
          <p:nvPr>
            <p:ph/>
          </p:nvPr>
        </p:nvSpPr>
        <p:spPr>
          <a:xfrm>
            <a:off x="6022080" y="120348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91" name="PlaceHolder 5"/>
          <p:cNvSpPr>
            <a:spLocks noGrp="1"/>
          </p:cNvSpPr>
          <p:nvPr>
            <p:ph/>
          </p:nvPr>
        </p:nvSpPr>
        <p:spPr>
          <a:xfrm>
            <a:off x="457200" y="276192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92" name="PlaceHolder 6"/>
          <p:cNvSpPr>
            <a:spLocks noGrp="1"/>
          </p:cNvSpPr>
          <p:nvPr>
            <p:ph/>
          </p:nvPr>
        </p:nvSpPr>
        <p:spPr>
          <a:xfrm>
            <a:off x="3239640" y="276192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93" name="PlaceHolder 7"/>
          <p:cNvSpPr>
            <a:spLocks noGrp="1"/>
          </p:cNvSpPr>
          <p:nvPr>
            <p:ph/>
          </p:nvPr>
        </p:nvSpPr>
        <p:spPr>
          <a:xfrm>
            <a:off x="6022080" y="2761920"/>
            <a:ext cx="26496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16" name="PlaceHolder 2"/>
          <p:cNvSpPr>
            <a:spLocks noGrp="1"/>
          </p:cNvSpPr>
          <p:nvPr>
            <p:ph/>
          </p:nvPr>
        </p:nvSpPr>
        <p:spPr>
          <a:xfrm>
            <a:off x="457200" y="1203480"/>
            <a:ext cx="822924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18"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19"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457200" y="205200"/>
            <a:ext cx="8229240" cy="39812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23"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24" name="PlaceHolder 3"/>
          <p:cNvSpPr>
            <a:spLocks noGrp="1"/>
          </p:cNvSpPr>
          <p:nvPr>
            <p:ph/>
          </p:nvPr>
        </p:nvSpPr>
        <p:spPr>
          <a:xfrm>
            <a:off x="467424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25" name="PlaceHolder 4"/>
          <p:cNvSpPr>
            <a:spLocks noGrp="1"/>
          </p:cNvSpPr>
          <p:nvPr>
            <p:ph/>
          </p:nvPr>
        </p:nvSpPr>
        <p:spPr>
          <a:xfrm>
            <a:off x="45720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27" name="PlaceHolder 2"/>
          <p:cNvSpPr>
            <a:spLocks noGrp="1"/>
          </p:cNvSpPr>
          <p:nvPr>
            <p:ph/>
          </p:nvPr>
        </p:nvSpPr>
        <p:spPr>
          <a:xfrm>
            <a:off x="457200" y="1203480"/>
            <a:ext cx="4015800" cy="298296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28"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29" name="PlaceHolder 4"/>
          <p:cNvSpPr>
            <a:spLocks noGrp="1"/>
          </p:cNvSpPr>
          <p:nvPr>
            <p:ph/>
          </p:nvPr>
        </p:nvSpPr>
        <p:spPr>
          <a:xfrm>
            <a:off x="4674240" y="276192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endParaRPr lang="en-US" sz="2400" b="0" strike="noStrike" spc="-1">
              <a:solidFill>
                <a:srgbClr val="000000"/>
              </a:solidFill>
              <a:latin typeface="Times New Roman"/>
            </a:endParaRPr>
          </a:p>
        </p:txBody>
      </p:sp>
      <p:sp>
        <p:nvSpPr>
          <p:cNvPr id="31" name="PlaceHolder 2"/>
          <p:cNvSpPr>
            <a:spLocks noGrp="1"/>
          </p:cNvSpPr>
          <p:nvPr>
            <p:ph/>
          </p:nvPr>
        </p:nvSpPr>
        <p:spPr>
          <a:xfrm>
            <a:off x="45720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32" name="PlaceHolder 3"/>
          <p:cNvSpPr>
            <a:spLocks noGrp="1"/>
          </p:cNvSpPr>
          <p:nvPr>
            <p:ph/>
          </p:nvPr>
        </p:nvSpPr>
        <p:spPr>
          <a:xfrm>
            <a:off x="4674240" y="1203480"/>
            <a:ext cx="401580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
        <p:nvSpPr>
          <p:cNvPr id="33" name="PlaceHolder 4"/>
          <p:cNvSpPr>
            <a:spLocks noGrp="1"/>
          </p:cNvSpPr>
          <p:nvPr>
            <p:ph/>
          </p:nvPr>
        </p:nvSpPr>
        <p:spPr>
          <a:xfrm>
            <a:off x="457200" y="2761920"/>
            <a:ext cx="8229240" cy="1422720"/>
          </a:xfrm>
          <a:prstGeom prst="rect">
            <a:avLst/>
          </a:prstGeom>
          <a:noFill/>
          <a:ln w="0">
            <a:noFill/>
          </a:ln>
        </p:spPr>
        <p:txBody>
          <a:bodyPr lIns="0" tIns="0" rIns="0" bIns="0" anchor="t">
            <a:normAutofit/>
          </a:bodyPr>
          <a:lstStyle/>
          <a:p>
            <a:endParaRPr lang="en-US" sz="2000" b="1" strike="noStrike" spc="-1">
              <a:solidFill>
                <a:srgbClr val="000066"/>
              </a:solidFill>
              <a:latin typeface="Arial Narrow"/>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 name="Image 2"/>
          <p:cNvPicPr/>
          <p:nvPr/>
        </p:nvPicPr>
        <p:blipFill>
          <a:blip r:embed="rId14"/>
          <a:stretch/>
        </p:blipFill>
        <p:spPr>
          <a:xfrm>
            <a:off x="0" y="0"/>
            <a:ext cx="1763280" cy="478440"/>
          </a:xfrm>
          <a:prstGeom prst="rect">
            <a:avLst/>
          </a:prstGeom>
          <a:ln w="0">
            <a:noFill/>
          </a:ln>
        </p:spPr>
      </p:pic>
      <p:sp>
        <p:nvSpPr>
          <p:cNvPr id="14" name="Rectangle 3"/>
          <p:cNvSpPr/>
          <p:nvPr/>
        </p:nvSpPr>
        <p:spPr>
          <a:xfrm>
            <a:off x="1763640" y="0"/>
            <a:ext cx="7380000" cy="478440"/>
          </a:xfrm>
          <a:prstGeom prst="rect">
            <a:avLst/>
          </a:prstGeom>
          <a:solidFill>
            <a:srgbClr val="9BE23F"/>
          </a:solidFill>
          <a:ln>
            <a:noFill/>
          </a:ln>
        </p:spPr>
        <p:style>
          <a:lnRef idx="2">
            <a:schemeClr val="accent1">
              <a:shade val="50000"/>
            </a:schemeClr>
          </a:lnRef>
          <a:fillRef idx="1">
            <a:schemeClr val="accent1"/>
          </a:fillRef>
          <a:effectRef idx="0">
            <a:schemeClr val="accent1"/>
          </a:effectRef>
          <a:fontRef idx="minor"/>
        </p:style>
      </p:sp>
      <p:sp>
        <p:nvSpPr>
          <p:cNvPr id="2" name="Titre 1"/>
          <p:cNvSpPr/>
          <p:nvPr/>
        </p:nvSpPr>
        <p:spPr>
          <a:xfrm>
            <a:off x="2978280" y="195120"/>
            <a:ext cx="4762080" cy="259200"/>
          </a:xfrm>
          <a:prstGeom prst="rect">
            <a:avLst/>
          </a:prstGeom>
          <a:noFill/>
          <a:ln w="0">
            <a:noFill/>
          </a:ln>
        </p:spPr>
        <p:style>
          <a:lnRef idx="0">
            <a:scrgbClr r="0" g="0" b="0"/>
          </a:lnRef>
          <a:fillRef idx="0">
            <a:scrgbClr r="0" g="0" b="0"/>
          </a:fillRef>
          <a:effectRef idx="0">
            <a:scrgbClr r="0" g="0" b="0"/>
          </a:effectRef>
          <a:fontRef idx="minor"/>
        </p:style>
      </p:sp>
      <p:sp>
        <p:nvSpPr>
          <p:cNvPr id="3" name="Espace réservé de la date 1"/>
          <p:cNvSpPr/>
          <p:nvPr/>
        </p:nvSpPr>
        <p:spPr>
          <a:xfrm>
            <a:off x="0" y="4873320"/>
            <a:ext cx="9143640" cy="2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tabLst>
                <a:tab pos="0" algn="l"/>
              </a:tabLst>
            </a:pPr>
            <a:r>
              <a:rPr lang="en-GB" sz="1200" b="0" strike="noStrike" spc="-1">
                <a:solidFill>
                  <a:srgbClr val="808080"/>
                </a:solidFill>
                <a:latin typeface="Times New Roman"/>
                <a:ea typeface="MS PGothic"/>
              </a:rPr>
              <a:t>30 ans de Subatech</a:t>
            </a:r>
            <a:endParaRPr lang="fr-FR" sz="1200" b="0" strike="noStrike" spc="-1">
              <a:latin typeface="Arial"/>
            </a:endParaRPr>
          </a:p>
        </p:txBody>
      </p:sp>
      <p:sp>
        <p:nvSpPr>
          <p:cNvPr id="4" name="Espace réservé de la date 1"/>
          <p:cNvSpPr/>
          <p:nvPr/>
        </p:nvSpPr>
        <p:spPr>
          <a:xfrm>
            <a:off x="0" y="4873320"/>
            <a:ext cx="1763280" cy="2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tabLst>
                <a:tab pos="0" algn="l"/>
              </a:tabLst>
            </a:pPr>
            <a:r>
              <a:rPr lang="fr-FR" sz="1200" b="0" strike="noStrike" spc="-1">
                <a:solidFill>
                  <a:srgbClr val="808080"/>
                </a:solidFill>
                <a:latin typeface="Times New Roman"/>
                <a:ea typeface="MS PGothic"/>
              </a:rPr>
              <a:t>2024</a:t>
            </a:r>
            <a:endParaRPr lang="fr-FR" sz="1200" b="0" strike="noStrike" spc="-1">
              <a:latin typeface="Arial"/>
            </a:endParaRPr>
          </a:p>
        </p:txBody>
      </p:sp>
      <p:sp>
        <p:nvSpPr>
          <p:cNvPr id="5" name="Espace réservé de la date 1"/>
          <p:cNvSpPr/>
          <p:nvPr/>
        </p:nvSpPr>
        <p:spPr>
          <a:xfrm>
            <a:off x="7947000" y="4873320"/>
            <a:ext cx="1186920" cy="2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buNone/>
              <a:tabLst>
                <a:tab pos="0" algn="l"/>
              </a:tabLst>
            </a:pPr>
            <a:fld id="{839A4F4F-26E3-431E-A838-B42C28640D22}" type="slidenum">
              <a:rPr lang="fr-FR" sz="1200" b="0" strike="noStrike" spc="-1">
                <a:solidFill>
                  <a:srgbClr val="808080"/>
                </a:solidFill>
                <a:latin typeface="Helvetica Neue"/>
                <a:ea typeface="MS PGothic"/>
              </a:rPr>
              <a:t>‹#›</a:t>
            </a:fld>
            <a:endParaRPr lang="fr-FR" sz="1200" b="0" strike="noStrike" spc="-1">
              <a:latin typeface="Arial"/>
            </a:endParaRPr>
          </a:p>
        </p:txBody>
      </p:sp>
      <p:pic>
        <p:nvPicPr>
          <p:cNvPr id="6" name="Picture 5"/>
          <p:cNvPicPr/>
          <p:nvPr/>
        </p:nvPicPr>
        <p:blipFill>
          <a:blip r:embed="rId15"/>
          <a:stretch/>
        </p:blipFill>
        <p:spPr>
          <a:xfrm>
            <a:off x="8642880" y="-3240"/>
            <a:ext cx="479160" cy="478440"/>
          </a:xfrm>
          <a:prstGeom prst="rect">
            <a:avLst/>
          </a:prstGeom>
          <a:ln w="0">
            <a:noFill/>
          </a:ln>
        </p:spPr>
      </p:pic>
      <p:sp>
        <p:nvSpPr>
          <p:cNvPr id="7" name="Rectangle 2"/>
          <p:cNvSpPr/>
          <p:nvPr/>
        </p:nvSpPr>
        <p:spPr>
          <a:xfrm>
            <a:off x="-35280" y="0"/>
            <a:ext cx="9163440" cy="135324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8" name="Image 13"/>
          <p:cNvPicPr/>
          <p:nvPr/>
        </p:nvPicPr>
        <p:blipFill>
          <a:blip r:embed="rId16"/>
          <a:stretch/>
        </p:blipFill>
        <p:spPr>
          <a:xfrm>
            <a:off x="-35280" y="1131480"/>
            <a:ext cx="9178920" cy="3132000"/>
          </a:xfrm>
          <a:prstGeom prst="rect">
            <a:avLst/>
          </a:prstGeom>
          <a:ln w="0">
            <a:noFill/>
          </a:ln>
        </p:spPr>
      </p:pic>
      <p:sp>
        <p:nvSpPr>
          <p:cNvPr id="9" name="Rectangle 1"/>
          <p:cNvSpPr/>
          <p:nvPr/>
        </p:nvSpPr>
        <p:spPr>
          <a:xfrm>
            <a:off x="-35280" y="3813480"/>
            <a:ext cx="9178920" cy="1399680"/>
          </a:xfrm>
          <a:prstGeom prst="rect">
            <a:avLst/>
          </a:prstGeom>
          <a:solidFill>
            <a:srgbClr val="9BE23F"/>
          </a:solidFill>
          <a:ln>
            <a:noFill/>
          </a:ln>
        </p:spPr>
        <p:style>
          <a:lnRef idx="2">
            <a:schemeClr val="accent1">
              <a:shade val="50000"/>
            </a:schemeClr>
          </a:lnRef>
          <a:fillRef idx="1">
            <a:schemeClr val="accent1"/>
          </a:fillRef>
          <a:effectRef idx="0">
            <a:schemeClr val="accent1"/>
          </a:effectRef>
          <a:fontRef idx="minor"/>
        </p:style>
      </p:sp>
      <p:pic>
        <p:nvPicPr>
          <p:cNvPr id="10" name="Picture 11"/>
          <p:cNvPicPr/>
          <p:nvPr/>
        </p:nvPicPr>
        <p:blipFill>
          <a:blip r:embed="rId17">
            <a:alphaModFix amt="25000"/>
          </a:blip>
          <a:stretch/>
        </p:blipFill>
        <p:spPr>
          <a:xfrm>
            <a:off x="-35280" y="3813480"/>
            <a:ext cx="9674640" cy="1414080"/>
          </a:xfrm>
          <a:prstGeom prst="rect">
            <a:avLst/>
          </a:prstGeom>
          <a:ln w="0">
            <a:noFill/>
          </a:ln>
        </p:spPr>
      </p:pic>
      <p:sp>
        <p:nvSpPr>
          <p:cNvPr id="11" name="PlaceHolder 1"/>
          <p:cNvSpPr>
            <a:spLocks noGrp="1"/>
          </p:cNvSpPr>
          <p:nvPr>
            <p:ph type="title"/>
          </p:nvPr>
        </p:nvSpPr>
        <p:spPr>
          <a:xfrm>
            <a:off x="457200" y="205200"/>
            <a:ext cx="8229240" cy="858600"/>
          </a:xfrm>
          <a:prstGeom prst="rect">
            <a:avLst/>
          </a:prstGeom>
          <a:noFill/>
          <a:ln w="0">
            <a:noFill/>
          </a:ln>
        </p:spPr>
        <p:txBody>
          <a:bodyPr lIns="0" tIns="0" rIns="0" bIns="0" anchor="ctr">
            <a:noAutofit/>
          </a:bodyPr>
          <a:lstStyle/>
          <a:p>
            <a:r>
              <a:rPr lang="en-US" sz="2400" b="0" strike="noStrike" spc="-1">
                <a:solidFill>
                  <a:srgbClr val="000000"/>
                </a:solidFill>
                <a:latin typeface="Times New Roman"/>
              </a:rPr>
              <a:t>Cliquez pour éditer le format du texte-titre</a:t>
            </a:r>
          </a:p>
        </p:txBody>
      </p:sp>
      <p:sp>
        <p:nvSpPr>
          <p:cNvPr id="12" name="PlaceHolder 2"/>
          <p:cNvSpPr>
            <a:spLocks noGrp="1"/>
          </p:cNvSpPr>
          <p:nvPr>
            <p:ph type="body"/>
          </p:nvPr>
        </p:nvSpPr>
        <p:spPr>
          <a:xfrm>
            <a:off x="457200" y="1203480"/>
            <a:ext cx="8229240" cy="29829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000" b="1" strike="noStrike" spc="-1">
                <a:solidFill>
                  <a:srgbClr val="000066"/>
                </a:solidFill>
                <a:latin typeface="Arial Narrow"/>
              </a:rPr>
              <a:t>Cliquez pour éditer le format du plan de texte</a:t>
            </a:r>
          </a:p>
          <a:p>
            <a:pPr marL="864000" lvl="1" indent="-324000">
              <a:spcBef>
                <a:spcPts val="1134"/>
              </a:spcBef>
              <a:buClr>
                <a:srgbClr val="000000"/>
              </a:buClr>
              <a:buSzPct val="75000"/>
              <a:buFont typeface="Symbol" charset="2"/>
              <a:buChar char=""/>
            </a:pPr>
            <a:r>
              <a:rPr lang="en-US" sz="1600" b="0" strike="noStrike" spc="-1">
                <a:solidFill>
                  <a:srgbClr val="000066"/>
                </a:solidFill>
                <a:latin typeface="Arial Narrow"/>
              </a:rPr>
              <a:t>Second niveau de plan</a:t>
            </a:r>
          </a:p>
          <a:p>
            <a:pPr marL="1296000" lvl="2" indent="-288000">
              <a:spcBef>
                <a:spcPts val="850"/>
              </a:spcBef>
              <a:buClr>
                <a:srgbClr val="000000"/>
              </a:buClr>
              <a:buSzPct val="45000"/>
              <a:buFont typeface="Wingdings" charset="2"/>
              <a:buChar char=""/>
            </a:pPr>
            <a:r>
              <a:rPr lang="en-US" sz="1400" b="0" strike="noStrike" spc="-1">
                <a:solidFill>
                  <a:srgbClr val="000066"/>
                </a:solidFill>
                <a:latin typeface="Arial Narrow"/>
              </a:rPr>
              <a:t>Troisième niveau de plan</a:t>
            </a:r>
          </a:p>
          <a:p>
            <a:pPr marL="1728000" lvl="3" indent="-216000">
              <a:spcBef>
                <a:spcPts val="567"/>
              </a:spcBef>
              <a:buClr>
                <a:srgbClr val="000000"/>
              </a:buClr>
              <a:buSzPct val="75000"/>
              <a:buFont typeface="Symbol" charset="2"/>
              <a:buChar char=""/>
            </a:pPr>
            <a:r>
              <a:rPr lang="en-US" sz="1000" b="0" strike="noStrike" spc="-1">
                <a:solidFill>
                  <a:srgbClr val="000066"/>
                </a:solidFill>
                <a:latin typeface="Arial Narrow"/>
              </a:rPr>
              <a:t>Quatrième niveau de plan</a:t>
            </a:r>
          </a:p>
          <a:p>
            <a:pPr marL="2160000" lvl="4" indent="-216000">
              <a:spcBef>
                <a:spcPts val="283"/>
              </a:spcBef>
              <a:buClr>
                <a:srgbClr val="000000"/>
              </a:buClr>
              <a:buSzPct val="45000"/>
              <a:buFont typeface="Wingdings" charset="2"/>
              <a:buChar char=""/>
            </a:pPr>
            <a:r>
              <a:rPr lang="en-US" sz="2000" b="0" strike="noStrike" spc="-1">
                <a:solidFill>
                  <a:srgbClr val="000066"/>
                </a:solidFill>
                <a:latin typeface="Arial Narrow"/>
              </a:rPr>
              <a:t>Cinquième niveau de plan</a:t>
            </a:r>
          </a:p>
          <a:p>
            <a:pPr marL="2592000" lvl="5" indent="-216000">
              <a:spcBef>
                <a:spcPts val="283"/>
              </a:spcBef>
              <a:buClr>
                <a:srgbClr val="000000"/>
              </a:buClr>
              <a:buSzPct val="45000"/>
              <a:buFont typeface="Wingdings" charset="2"/>
              <a:buChar char=""/>
            </a:pPr>
            <a:r>
              <a:rPr lang="en-US" sz="2000" b="0" strike="noStrike" spc="-1">
                <a:solidFill>
                  <a:srgbClr val="000066"/>
                </a:solidFill>
                <a:latin typeface="Arial Narrow"/>
              </a:rPr>
              <a:t>Sixième niveau de plan</a:t>
            </a:r>
          </a:p>
          <a:p>
            <a:pPr marL="3024000" lvl="6" indent="-216000">
              <a:spcBef>
                <a:spcPts val="283"/>
              </a:spcBef>
              <a:buClr>
                <a:srgbClr val="000000"/>
              </a:buClr>
              <a:buSzPct val="45000"/>
              <a:buFont typeface="Wingdings" charset="2"/>
              <a:buChar char=""/>
            </a:pPr>
            <a:r>
              <a:rPr lang="en-US" sz="2000" b="0" strike="noStrike" spc="-1">
                <a:solidFill>
                  <a:srgbClr val="000066"/>
                </a:solidFill>
                <a:latin typeface="Arial Narrow"/>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 name="Image 2"/>
          <p:cNvPicPr/>
          <p:nvPr/>
        </p:nvPicPr>
        <p:blipFill>
          <a:blip r:embed="rId14"/>
          <a:stretch/>
        </p:blipFill>
        <p:spPr>
          <a:xfrm>
            <a:off x="0" y="0"/>
            <a:ext cx="1763280" cy="478440"/>
          </a:xfrm>
          <a:prstGeom prst="rect">
            <a:avLst/>
          </a:prstGeom>
          <a:ln w="0">
            <a:noFill/>
          </a:ln>
        </p:spPr>
      </p:pic>
      <p:sp>
        <p:nvSpPr>
          <p:cNvPr id="50" name="Rectangle 3"/>
          <p:cNvSpPr/>
          <p:nvPr/>
        </p:nvSpPr>
        <p:spPr>
          <a:xfrm>
            <a:off x="1763640" y="0"/>
            <a:ext cx="7380000" cy="478440"/>
          </a:xfrm>
          <a:prstGeom prst="rect">
            <a:avLst/>
          </a:prstGeom>
          <a:solidFill>
            <a:srgbClr val="9BE23F"/>
          </a:solidFill>
          <a:ln>
            <a:noFill/>
          </a:ln>
        </p:spPr>
        <p:style>
          <a:lnRef idx="2">
            <a:schemeClr val="accent1">
              <a:shade val="50000"/>
            </a:schemeClr>
          </a:lnRef>
          <a:fillRef idx="1">
            <a:schemeClr val="accent1"/>
          </a:fillRef>
          <a:effectRef idx="0">
            <a:schemeClr val="accent1"/>
          </a:effectRef>
          <a:fontRef idx="minor"/>
        </p:style>
      </p:sp>
      <p:sp>
        <p:nvSpPr>
          <p:cNvPr id="51" name="Titre 1"/>
          <p:cNvSpPr/>
          <p:nvPr/>
        </p:nvSpPr>
        <p:spPr>
          <a:xfrm>
            <a:off x="2978280" y="195120"/>
            <a:ext cx="4762080" cy="259200"/>
          </a:xfrm>
          <a:prstGeom prst="rect">
            <a:avLst/>
          </a:prstGeom>
          <a:noFill/>
          <a:ln w="0">
            <a:noFill/>
          </a:ln>
        </p:spPr>
        <p:style>
          <a:lnRef idx="0">
            <a:scrgbClr r="0" g="0" b="0"/>
          </a:lnRef>
          <a:fillRef idx="0">
            <a:scrgbClr r="0" g="0" b="0"/>
          </a:fillRef>
          <a:effectRef idx="0">
            <a:scrgbClr r="0" g="0" b="0"/>
          </a:effectRef>
          <a:fontRef idx="minor"/>
        </p:style>
      </p:sp>
      <p:sp>
        <p:nvSpPr>
          <p:cNvPr id="52" name="Espace réservé de la date 1"/>
          <p:cNvSpPr/>
          <p:nvPr/>
        </p:nvSpPr>
        <p:spPr>
          <a:xfrm>
            <a:off x="0" y="4873320"/>
            <a:ext cx="9143640" cy="2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buNone/>
              <a:tabLst>
                <a:tab pos="0" algn="l"/>
              </a:tabLst>
            </a:pPr>
            <a:r>
              <a:rPr lang="en-GB" sz="1200" b="0" strike="noStrike" spc="-1">
                <a:solidFill>
                  <a:srgbClr val="808080"/>
                </a:solidFill>
                <a:latin typeface="Times New Roman"/>
                <a:ea typeface="MS PGothic"/>
              </a:rPr>
              <a:t>30 ans de Subatech</a:t>
            </a:r>
            <a:endParaRPr lang="fr-FR" sz="1200" b="0" strike="noStrike" spc="-1">
              <a:latin typeface="Arial"/>
            </a:endParaRPr>
          </a:p>
        </p:txBody>
      </p:sp>
      <p:sp>
        <p:nvSpPr>
          <p:cNvPr id="53" name="Espace réservé de la date 1"/>
          <p:cNvSpPr/>
          <p:nvPr/>
        </p:nvSpPr>
        <p:spPr>
          <a:xfrm>
            <a:off x="0" y="4873320"/>
            <a:ext cx="1763280" cy="2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buNone/>
              <a:tabLst>
                <a:tab pos="0" algn="l"/>
              </a:tabLst>
            </a:pPr>
            <a:r>
              <a:rPr lang="fr-FR" sz="1200" b="0" strike="noStrike" spc="-1">
                <a:solidFill>
                  <a:srgbClr val="808080"/>
                </a:solidFill>
                <a:latin typeface="Times New Roman"/>
                <a:ea typeface="MS PGothic"/>
              </a:rPr>
              <a:t>2024</a:t>
            </a:r>
            <a:endParaRPr lang="fr-FR" sz="1200" b="0" strike="noStrike" spc="-1">
              <a:latin typeface="Arial"/>
            </a:endParaRPr>
          </a:p>
        </p:txBody>
      </p:sp>
      <p:sp>
        <p:nvSpPr>
          <p:cNvPr id="54" name="Espace réservé de la date 1"/>
          <p:cNvSpPr/>
          <p:nvPr/>
        </p:nvSpPr>
        <p:spPr>
          <a:xfrm>
            <a:off x="7947000" y="4873320"/>
            <a:ext cx="1186920" cy="27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buNone/>
              <a:tabLst>
                <a:tab pos="0" algn="l"/>
              </a:tabLst>
            </a:pPr>
            <a:fld id="{5190FDA4-B504-4BFA-96E6-AFEECB112C60}" type="slidenum">
              <a:rPr lang="fr-FR" sz="1200" b="0" strike="noStrike" spc="-1">
                <a:solidFill>
                  <a:srgbClr val="808080"/>
                </a:solidFill>
                <a:latin typeface="Helvetica Neue"/>
                <a:ea typeface="MS PGothic"/>
              </a:rPr>
              <a:t>‹#›</a:t>
            </a:fld>
            <a:endParaRPr lang="fr-FR" sz="1200" b="0" strike="noStrike" spc="-1">
              <a:latin typeface="Arial"/>
            </a:endParaRPr>
          </a:p>
        </p:txBody>
      </p:sp>
      <p:pic>
        <p:nvPicPr>
          <p:cNvPr id="55" name="Picture 5"/>
          <p:cNvPicPr/>
          <p:nvPr/>
        </p:nvPicPr>
        <p:blipFill>
          <a:blip r:embed="rId15"/>
          <a:stretch/>
        </p:blipFill>
        <p:spPr>
          <a:xfrm>
            <a:off x="8642880" y="-3240"/>
            <a:ext cx="479160" cy="478440"/>
          </a:xfrm>
          <a:prstGeom prst="rect">
            <a:avLst/>
          </a:prstGeom>
          <a:ln w="0">
            <a:noFill/>
          </a:ln>
        </p:spPr>
      </p:pic>
      <p:sp>
        <p:nvSpPr>
          <p:cNvPr id="56" name="PlaceHolder 1"/>
          <p:cNvSpPr>
            <a:spLocks noGrp="1"/>
          </p:cNvSpPr>
          <p:nvPr>
            <p:ph type="body"/>
          </p:nvPr>
        </p:nvSpPr>
        <p:spPr>
          <a:xfrm>
            <a:off x="323640" y="897480"/>
            <a:ext cx="8496720" cy="3834000"/>
          </a:xfrm>
          <a:prstGeom prst="rect">
            <a:avLst/>
          </a:prstGeom>
          <a:noFill/>
          <a:ln w="0">
            <a:noFill/>
          </a:ln>
        </p:spPr>
        <p:txBody>
          <a:bodyPr lIns="90000" tIns="45000" rIns="90000" bIns="45000" anchor="t">
            <a:noAutofit/>
          </a:bodyPr>
          <a:lstStyle/>
          <a:p>
            <a:pPr marL="343080" indent="-343080">
              <a:lnSpc>
                <a:spcPct val="100000"/>
              </a:lnSpc>
              <a:spcBef>
                <a:spcPts val="479"/>
              </a:spcBef>
              <a:buClr>
                <a:srgbClr val="D84800"/>
              </a:buClr>
              <a:buFont typeface="Courier New"/>
              <a:buChar char="o"/>
            </a:pPr>
            <a:r>
              <a:rPr lang="en-US" sz="2400" b="0" strike="noStrike" spc="-1">
                <a:solidFill>
                  <a:srgbClr val="002060"/>
                </a:solidFill>
                <a:latin typeface="American Typewriter"/>
                <a:ea typeface="MS PGothic"/>
              </a:rPr>
              <a:t>Edit Master text styles</a:t>
            </a:r>
            <a:endParaRPr lang="en-US" sz="2400" b="1" strike="noStrike" spc="-1">
              <a:solidFill>
                <a:srgbClr val="000066"/>
              </a:solidFill>
              <a:latin typeface="Arial Narrow"/>
            </a:endParaRPr>
          </a:p>
          <a:p>
            <a:pPr marL="743040" lvl="1" indent="-285840">
              <a:lnSpc>
                <a:spcPct val="100000"/>
              </a:lnSpc>
              <a:spcBef>
                <a:spcPts val="400"/>
              </a:spcBef>
              <a:buClr>
                <a:srgbClr val="D84800"/>
              </a:buClr>
              <a:buFont typeface="Arial"/>
              <a:buChar char="•"/>
            </a:pPr>
            <a:r>
              <a:rPr lang="en-US" sz="2000" b="0" strike="noStrike" spc="-1">
                <a:solidFill>
                  <a:srgbClr val="002060"/>
                </a:solidFill>
                <a:latin typeface="American Typewriter"/>
                <a:ea typeface="MS PGothic"/>
              </a:rPr>
              <a:t>Second level</a:t>
            </a:r>
            <a:endParaRPr lang="en-US" sz="2000" b="0" strike="noStrike" spc="-1">
              <a:solidFill>
                <a:srgbClr val="000066"/>
              </a:solidFill>
              <a:latin typeface="Arial Narrow"/>
            </a:endParaRPr>
          </a:p>
          <a:p>
            <a:pPr marL="1200240" lvl="2" indent="-285840">
              <a:lnSpc>
                <a:spcPct val="100000"/>
              </a:lnSpc>
              <a:spcBef>
                <a:spcPts val="360"/>
              </a:spcBef>
              <a:buClr>
                <a:srgbClr val="D84800"/>
              </a:buClr>
              <a:buFont typeface="Arial"/>
              <a:buChar char="•"/>
            </a:pPr>
            <a:r>
              <a:rPr lang="en-US" sz="1800" b="0" strike="noStrike" spc="-1">
                <a:solidFill>
                  <a:srgbClr val="002060"/>
                </a:solidFill>
                <a:latin typeface="American Typewriter"/>
                <a:ea typeface="MS PGothic"/>
              </a:rPr>
              <a:t>Third level</a:t>
            </a:r>
            <a:endParaRPr lang="en-US" sz="1800" b="0" strike="noStrike" spc="-1">
              <a:solidFill>
                <a:srgbClr val="000066"/>
              </a:solidFill>
              <a:latin typeface="Arial Narrow"/>
            </a:endParaRPr>
          </a:p>
          <a:p>
            <a:pPr marL="1657440" lvl="3" indent="-285840">
              <a:lnSpc>
                <a:spcPct val="100000"/>
              </a:lnSpc>
              <a:spcBef>
                <a:spcPts val="320"/>
              </a:spcBef>
              <a:buClr>
                <a:srgbClr val="D84800"/>
              </a:buClr>
              <a:buFont typeface="Arial"/>
              <a:buChar char="•"/>
            </a:pPr>
            <a:r>
              <a:rPr lang="en-US" sz="1600" b="0" strike="noStrike" spc="-1">
                <a:solidFill>
                  <a:srgbClr val="002060"/>
                </a:solidFill>
                <a:latin typeface="American Typewriter"/>
                <a:ea typeface="MS PGothic"/>
              </a:rPr>
              <a:t>Fourth level</a:t>
            </a:r>
            <a:endParaRPr lang="en-US" sz="1600" b="0" strike="noStrike" spc="-1">
              <a:solidFill>
                <a:srgbClr val="000066"/>
              </a:solidFill>
              <a:latin typeface="Arial Narrow"/>
            </a:endParaRPr>
          </a:p>
          <a:p>
            <a:pPr marL="2000160" lvl="4" indent="-171360">
              <a:lnSpc>
                <a:spcPct val="100000"/>
              </a:lnSpc>
              <a:spcBef>
                <a:spcPts val="281"/>
              </a:spcBef>
              <a:buClr>
                <a:srgbClr val="D84800"/>
              </a:buClr>
              <a:buFont typeface="Arial"/>
              <a:buChar char="•"/>
            </a:pPr>
            <a:r>
              <a:rPr lang="en-US" sz="1400" b="0" strike="noStrike" spc="-1">
                <a:solidFill>
                  <a:srgbClr val="002060"/>
                </a:solidFill>
                <a:latin typeface="American Typewriter"/>
                <a:ea typeface="MS PGothic"/>
              </a:rPr>
              <a:t>Fifth level</a:t>
            </a:r>
            <a:endParaRPr lang="en-US" sz="1400" b="0" strike="noStrike" spc="-1">
              <a:solidFill>
                <a:srgbClr val="000066"/>
              </a:solidFill>
              <a:latin typeface="Arial Narrow"/>
            </a:endParaRPr>
          </a:p>
        </p:txBody>
      </p:sp>
      <p:sp>
        <p:nvSpPr>
          <p:cNvPr id="57"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Modifiez le style du titre</a:t>
            </a:r>
            <a:endParaRPr lang="en-US" sz="3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wm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t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6" Type="http://schemas.openxmlformats.org/officeDocument/2006/relationships/image" Target="../media/image44.tif"/><Relationship Id="rId21" Type="http://schemas.openxmlformats.org/officeDocument/2006/relationships/image" Target="../media/image39.png"/><Relationship Id="rId42" Type="http://schemas.openxmlformats.org/officeDocument/2006/relationships/image" Target="../media/image60.tif"/><Relationship Id="rId47" Type="http://schemas.openxmlformats.org/officeDocument/2006/relationships/image" Target="../media/image65.png"/><Relationship Id="rId63" Type="http://schemas.openxmlformats.org/officeDocument/2006/relationships/image" Target="../media/image81.jpeg"/><Relationship Id="rId68" Type="http://schemas.openxmlformats.org/officeDocument/2006/relationships/image" Target="../media/image86.tif"/><Relationship Id="rId2" Type="http://schemas.openxmlformats.org/officeDocument/2006/relationships/notesSlide" Target="../notesSlides/notesSlide4.xml"/><Relationship Id="rId16" Type="http://schemas.openxmlformats.org/officeDocument/2006/relationships/image" Target="../media/image34.png"/><Relationship Id="rId29" Type="http://schemas.openxmlformats.org/officeDocument/2006/relationships/image" Target="../media/image47.tif"/><Relationship Id="rId11" Type="http://schemas.openxmlformats.org/officeDocument/2006/relationships/image" Target="../media/image29.jpeg"/><Relationship Id="rId24" Type="http://schemas.openxmlformats.org/officeDocument/2006/relationships/image" Target="../media/image42.tif"/><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3" Type="http://schemas.openxmlformats.org/officeDocument/2006/relationships/image" Target="../media/image71.png"/><Relationship Id="rId58" Type="http://schemas.openxmlformats.org/officeDocument/2006/relationships/image" Target="../media/image76.png"/><Relationship Id="rId66" Type="http://schemas.openxmlformats.org/officeDocument/2006/relationships/image" Target="../media/image84.png"/><Relationship Id="rId5" Type="http://schemas.openxmlformats.org/officeDocument/2006/relationships/image" Target="../media/image24.tif"/><Relationship Id="rId61" Type="http://schemas.openxmlformats.org/officeDocument/2006/relationships/image" Target="../media/image79.jpeg"/><Relationship Id="rId19" Type="http://schemas.openxmlformats.org/officeDocument/2006/relationships/image" Target="../media/image37.png"/><Relationship Id="rId14" Type="http://schemas.openxmlformats.org/officeDocument/2006/relationships/image" Target="../media/image32.tif"/><Relationship Id="rId22" Type="http://schemas.openxmlformats.org/officeDocument/2006/relationships/image" Target="../media/image40.tif"/><Relationship Id="rId27" Type="http://schemas.openxmlformats.org/officeDocument/2006/relationships/image" Target="../media/image45.tif"/><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48" Type="http://schemas.openxmlformats.org/officeDocument/2006/relationships/image" Target="../media/image66.wmf"/><Relationship Id="rId56" Type="http://schemas.openxmlformats.org/officeDocument/2006/relationships/image" Target="../media/image74.tif"/><Relationship Id="rId64" Type="http://schemas.openxmlformats.org/officeDocument/2006/relationships/image" Target="../media/image82.png"/><Relationship Id="rId69" Type="http://schemas.openxmlformats.org/officeDocument/2006/relationships/image" Target="../media/image87.png"/><Relationship Id="rId8" Type="http://schemas.openxmlformats.org/officeDocument/2006/relationships/image" Target="../media/image26.png"/><Relationship Id="rId51" Type="http://schemas.openxmlformats.org/officeDocument/2006/relationships/image" Target="../media/image69.jpeg"/><Relationship Id="rId72" Type="http://schemas.openxmlformats.org/officeDocument/2006/relationships/image" Target="../media/image90.png"/><Relationship Id="rId3" Type="http://schemas.openxmlformats.org/officeDocument/2006/relationships/image" Target="../media/image23.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tif"/><Relationship Id="rId33" Type="http://schemas.openxmlformats.org/officeDocument/2006/relationships/image" Target="../media/image51.wmf"/><Relationship Id="rId38" Type="http://schemas.openxmlformats.org/officeDocument/2006/relationships/image" Target="../media/image56.jpeg"/><Relationship Id="rId46" Type="http://schemas.openxmlformats.org/officeDocument/2006/relationships/image" Target="../media/image64.png"/><Relationship Id="rId59" Type="http://schemas.openxmlformats.org/officeDocument/2006/relationships/image" Target="../media/image77.png"/><Relationship Id="rId67" Type="http://schemas.openxmlformats.org/officeDocument/2006/relationships/image" Target="../media/image85.png"/><Relationship Id="rId20" Type="http://schemas.openxmlformats.org/officeDocument/2006/relationships/image" Target="../media/image38.png"/><Relationship Id="rId41" Type="http://schemas.openxmlformats.org/officeDocument/2006/relationships/image" Target="../media/image59.tif"/><Relationship Id="rId54" Type="http://schemas.openxmlformats.org/officeDocument/2006/relationships/image" Target="../media/image72.png"/><Relationship Id="rId62" Type="http://schemas.openxmlformats.org/officeDocument/2006/relationships/image" Target="../media/image80.png"/><Relationship Id="rId70"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6.png"/><Relationship Id="rId15" Type="http://schemas.openxmlformats.org/officeDocument/2006/relationships/image" Target="../media/image33.tif"/><Relationship Id="rId23" Type="http://schemas.openxmlformats.org/officeDocument/2006/relationships/image" Target="../media/image41.tif"/><Relationship Id="rId28" Type="http://schemas.openxmlformats.org/officeDocument/2006/relationships/image" Target="../media/image46.tif"/><Relationship Id="rId36" Type="http://schemas.openxmlformats.org/officeDocument/2006/relationships/image" Target="../media/image54.png"/><Relationship Id="rId49" Type="http://schemas.openxmlformats.org/officeDocument/2006/relationships/image" Target="../media/image67.wmf"/><Relationship Id="rId57" Type="http://schemas.openxmlformats.org/officeDocument/2006/relationships/image" Target="../media/image75.png"/><Relationship Id="rId10" Type="http://schemas.openxmlformats.org/officeDocument/2006/relationships/image" Target="../media/image28.png"/><Relationship Id="rId31" Type="http://schemas.openxmlformats.org/officeDocument/2006/relationships/image" Target="../media/image49.png"/><Relationship Id="rId44" Type="http://schemas.openxmlformats.org/officeDocument/2006/relationships/image" Target="../media/image62.tif"/><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png"/><Relationship Id="rId73" Type="http://schemas.openxmlformats.org/officeDocument/2006/relationships/image" Target="../media/image91.png"/><Relationship Id="rId4" Type="http://schemas.openxmlformats.org/officeDocument/2006/relationships/image" Target="../media/image5.wmf"/><Relationship Id="rId9"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png"/><Relationship Id="rId39" Type="http://schemas.openxmlformats.org/officeDocument/2006/relationships/image" Target="../media/image57.png"/><Relationship Id="rId34" Type="http://schemas.openxmlformats.org/officeDocument/2006/relationships/image" Target="../media/image52.png"/><Relationship Id="rId50" Type="http://schemas.openxmlformats.org/officeDocument/2006/relationships/image" Target="../media/image68.png"/><Relationship Id="rId55" Type="http://schemas.openxmlformats.org/officeDocument/2006/relationships/image" Target="../media/image73.tif"/><Relationship Id="rId7" Type="http://schemas.openxmlformats.org/officeDocument/2006/relationships/image" Target="../media/image25.tif"/><Relationship Id="rId71" Type="http://schemas.openxmlformats.org/officeDocument/2006/relationships/image" Target="../media/image89.png"/></Relationships>
</file>

<file path=ppt/slides/_rels/slide11.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83.png"/><Relationship Id="rId26" Type="http://schemas.openxmlformats.org/officeDocument/2006/relationships/image" Target="../media/image92.jpeg"/><Relationship Id="rId39" Type="http://schemas.openxmlformats.org/officeDocument/2006/relationships/image" Target="../media/image53.png"/><Relationship Id="rId21" Type="http://schemas.openxmlformats.org/officeDocument/2006/relationships/image" Target="../media/image90.png"/><Relationship Id="rId34" Type="http://schemas.openxmlformats.org/officeDocument/2006/relationships/image" Target="../media/image36.png"/><Relationship Id="rId42" Type="http://schemas.openxmlformats.org/officeDocument/2006/relationships/image" Target="../media/image101.png"/><Relationship Id="rId47" Type="http://schemas.openxmlformats.org/officeDocument/2006/relationships/image" Target="../media/image35.png"/><Relationship Id="rId7" Type="http://schemas.openxmlformats.org/officeDocument/2006/relationships/image" Target="../media/image25.tif"/><Relationship Id="rId2" Type="http://schemas.openxmlformats.org/officeDocument/2006/relationships/notesSlide" Target="../notesSlides/notesSlide5.xml"/><Relationship Id="rId16" Type="http://schemas.openxmlformats.org/officeDocument/2006/relationships/image" Target="../media/image48.png"/><Relationship Id="rId29" Type="http://schemas.openxmlformats.org/officeDocument/2006/relationships/image" Target="../media/image94.png"/><Relationship Id="rId11" Type="http://schemas.openxmlformats.org/officeDocument/2006/relationships/image" Target="../media/image29.jpeg"/><Relationship Id="rId24" Type="http://schemas.openxmlformats.org/officeDocument/2006/relationships/image" Target="../media/image67.wmf"/><Relationship Id="rId32" Type="http://schemas.openxmlformats.org/officeDocument/2006/relationships/image" Target="../media/image78.png"/><Relationship Id="rId37" Type="http://schemas.openxmlformats.org/officeDocument/2006/relationships/image" Target="../media/image59.tif"/><Relationship Id="rId40" Type="http://schemas.openxmlformats.org/officeDocument/2006/relationships/image" Target="../media/image100.jpeg"/><Relationship Id="rId45" Type="http://schemas.openxmlformats.org/officeDocument/2006/relationships/image" Target="../media/image104.jpeg"/><Relationship Id="rId5" Type="http://schemas.openxmlformats.org/officeDocument/2006/relationships/image" Target="../media/image24.tif"/><Relationship Id="rId15" Type="http://schemas.openxmlformats.org/officeDocument/2006/relationships/image" Target="../media/image33.tif"/><Relationship Id="rId23" Type="http://schemas.openxmlformats.org/officeDocument/2006/relationships/image" Target="../media/image66.wmf"/><Relationship Id="rId28" Type="http://schemas.openxmlformats.org/officeDocument/2006/relationships/image" Target="../media/image93.gif"/><Relationship Id="rId36" Type="http://schemas.openxmlformats.org/officeDocument/2006/relationships/image" Target="../media/image49.png"/><Relationship Id="rId49" Type="http://schemas.openxmlformats.org/officeDocument/2006/relationships/image" Target="../media/image106.png"/><Relationship Id="rId10" Type="http://schemas.openxmlformats.org/officeDocument/2006/relationships/image" Target="../media/image28.png"/><Relationship Id="rId19" Type="http://schemas.openxmlformats.org/officeDocument/2006/relationships/image" Target="../media/image87.png"/><Relationship Id="rId31" Type="http://schemas.openxmlformats.org/officeDocument/2006/relationships/image" Target="../media/image96.jpeg"/><Relationship Id="rId44" Type="http://schemas.openxmlformats.org/officeDocument/2006/relationships/image" Target="../media/image103.jpeg"/><Relationship Id="rId4" Type="http://schemas.openxmlformats.org/officeDocument/2006/relationships/image" Target="../media/image5.wmf"/><Relationship Id="rId9" Type="http://schemas.openxmlformats.org/officeDocument/2006/relationships/image" Target="../media/image27.png"/><Relationship Id="rId14" Type="http://schemas.openxmlformats.org/officeDocument/2006/relationships/image" Target="../media/image32.tif"/><Relationship Id="rId22" Type="http://schemas.openxmlformats.org/officeDocument/2006/relationships/image" Target="../media/image37.png"/><Relationship Id="rId27" Type="http://schemas.openxmlformats.org/officeDocument/2006/relationships/image" Target="../media/image38.png"/><Relationship Id="rId30" Type="http://schemas.openxmlformats.org/officeDocument/2006/relationships/image" Target="../media/image95.png"/><Relationship Id="rId35" Type="http://schemas.openxmlformats.org/officeDocument/2006/relationships/image" Target="../media/image98.jpeg"/><Relationship Id="rId43" Type="http://schemas.openxmlformats.org/officeDocument/2006/relationships/image" Target="../media/image102.png"/><Relationship Id="rId48" Type="http://schemas.openxmlformats.org/officeDocument/2006/relationships/image" Target="../media/image105.jpeg"/><Relationship Id="rId8" Type="http://schemas.openxmlformats.org/officeDocument/2006/relationships/image" Target="../media/image26.png"/><Relationship Id="rId3" Type="http://schemas.openxmlformats.org/officeDocument/2006/relationships/image" Target="../media/image23.png"/><Relationship Id="rId12" Type="http://schemas.openxmlformats.org/officeDocument/2006/relationships/image" Target="../media/image30.png"/><Relationship Id="rId17" Type="http://schemas.openxmlformats.org/officeDocument/2006/relationships/image" Target="../media/image75.png"/><Relationship Id="rId25" Type="http://schemas.openxmlformats.org/officeDocument/2006/relationships/image" Target="../media/image68.png"/><Relationship Id="rId33" Type="http://schemas.openxmlformats.org/officeDocument/2006/relationships/image" Target="../media/image97.jpeg"/><Relationship Id="rId38" Type="http://schemas.openxmlformats.org/officeDocument/2006/relationships/image" Target="../media/image99.jpeg"/><Relationship Id="rId46" Type="http://schemas.openxmlformats.org/officeDocument/2006/relationships/image" Target="../media/image63.png"/><Relationship Id="rId20" Type="http://schemas.openxmlformats.org/officeDocument/2006/relationships/image" Target="../media/image89.png"/><Relationship Id="rId41"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4.tif"/><Relationship Id="rId7" Type="http://schemas.openxmlformats.org/officeDocument/2006/relationships/image" Target="../media/image9.png"/><Relationship Id="rId2" Type="http://schemas.openxmlformats.org/officeDocument/2006/relationships/image" Target="../media/image5.wmf"/><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wmf"/><Relationship Id="rId7" Type="http://schemas.openxmlformats.org/officeDocument/2006/relationships/image" Target="../media/image26.png"/><Relationship Id="rId2" Type="http://schemas.openxmlformats.org/officeDocument/2006/relationships/image" Target="../media/image107.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87.png"/><Relationship Id="rId4" Type="http://schemas.openxmlformats.org/officeDocument/2006/relationships/image" Target="../media/image24.ti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inspirehep.net/literature/107577" TargetMode="External"/><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61.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ZoneTexte 1"/>
          <p:cNvSpPr/>
          <p:nvPr/>
        </p:nvSpPr>
        <p:spPr>
          <a:xfrm>
            <a:off x="2483640" y="3820680"/>
            <a:ext cx="6011640" cy="1613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3200" b="0" strike="noStrike" spc="-1">
                <a:solidFill>
                  <a:srgbClr val="002060"/>
                </a:solidFill>
                <a:latin typeface="Times New Roman"/>
                <a:ea typeface="MS PGothic"/>
              </a:rPr>
              <a:t>30 ans de Subatech</a:t>
            </a:r>
            <a:endParaRPr lang="fr-FR" sz="3200" b="0" strike="noStrike" spc="-1">
              <a:latin typeface="Arial"/>
            </a:endParaRPr>
          </a:p>
          <a:p>
            <a:pPr algn="ctr">
              <a:lnSpc>
                <a:spcPct val="100000"/>
              </a:lnSpc>
              <a:buNone/>
            </a:pPr>
            <a:r>
              <a:rPr lang="fr-FR" sz="2400" b="0" strike="noStrike" spc="-1">
                <a:solidFill>
                  <a:srgbClr val="002060"/>
                </a:solidFill>
                <a:latin typeface="Times New Roman"/>
                <a:ea typeface="MS PGothic"/>
              </a:rPr>
              <a:t>Gines MARTINEZ</a:t>
            </a:r>
            <a:endParaRPr lang="fr-FR" sz="2400" b="0" strike="noStrike" spc="-1">
              <a:latin typeface="Arial"/>
            </a:endParaRPr>
          </a:p>
          <a:p>
            <a:pPr algn="ctr">
              <a:lnSpc>
                <a:spcPct val="100000"/>
              </a:lnSpc>
              <a:buNone/>
            </a:pPr>
            <a:r>
              <a:rPr lang="fr-FR" sz="2400" b="0" strike="noStrike" spc="-1">
                <a:solidFill>
                  <a:srgbClr val="002060"/>
                </a:solidFill>
                <a:latin typeface="Times New Roman"/>
                <a:ea typeface="MS PGothic"/>
              </a:rPr>
              <a:t>Le 13 juin 2024</a:t>
            </a:r>
            <a:endParaRPr lang="fr-FR" sz="2400" b="0" strike="noStrike" spc="-1">
              <a:latin typeface="Arial"/>
            </a:endParaRPr>
          </a:p>
          <a:p>
            <a:pPr algn="ctr">
              <a:lnSpc>
                <a:spcPct val="100000"/>
              </a:lnSpc>
              <a:buNone/>
            </a:pPr>
            <a:endParaRPr lang="fr-FR" sz="2000" b="0" strike="noStrike" spc="-1">
              <a:latin typeface="Arial"/>
            </a:endParaRPr>
          </a:p>
        </p:txBody>
      </p:sp>
      <p:pic>
        <p:nvPicPr>
          <p:cNvPr id="101" name="Image 10"/>
          <p:cNvPicPr/>
          <p:nvPr/>
        </p:nvPicPr>
        <p:blipFill>
          <a:blip r:embed="rId3"/>
          <a:stretch/>
        </p:blipFill>
        <p:spPr>
          <a:xfrm>
            <a:off x="2210400" y="216720"/>
            <a:ext cx="1462320" cy="984960"/>
          </a:xfrm>
          <a:prstGeom prst="rect">
            <a:avLst/>
          </a:prstGeom>
          <a:ln w="0">
            <a:noFill/>
          </a:ln>
        </p:spPr>
      </p:pic>
      <p:pic>
        <p:nvPicPr>
          <p:cNvPr id="102" name="Image 1"/>
          <p:cNvPicPr/>
          <p:nvPr/>
        </p:nvPicPr>
        <p:blipFill>
          <a:blip r:embed="rId4"/>
          <a:stretch/>
        </p:blipFill>
        <p:spPr>
          <a:xfrm>
            <a:off x="0" y="287640"/>
            <a:ext cx="2062080" cy="843480"/>
          </a:xfrm>
          <a:prstGeom prst="rect">
            <a:avLst/>
          </a:prstGeom>
          <a:ln w="0">
            <a:noFill/>
          </a:ln>
        </p:spPr>
      </p:pic>
      <p:pic>
        <p:nvPicPr>
          <p:cNvPr id="103" name="Picture 1"/>
          <p:cNvPicPr/>
          <p:nvPr/>
        </p:nvPicPr>
        <p:blipFill>
          <a:blip r:embed="rId5"/>
          <a:stretch/>
        </p:blipFill>
        <p:spPr>
          <a:xfrm>
            <a:off x="3852000" y="313200"/>
            <a:ext cx="2359440" cy="792000"/>
          </a:xfrm>
          <a:prstGeom prst="rect">
            <a:avLst/>
          </a:prstGeom>
          <a:ln w="0">
            <a:noFill/>
          </a:ln>
        </p:spPr>
      </p:pic>
      <p:pic>
        <p:nvPicPr>
          <p:cNvPr id="104" name="Picture 4"/>
          <p:cNvPicPr/>
          <p:nvPr/>
        </p:nvPicPr>
        <p:blipFill>
          <a:blip r:embed="rId6"/>
          <a:stretch/>
        </p:blipFill>
        <p:spPr>
          <a:xfrm>
            <a:off x="6012000" y="110160"/>
            <a:ext cx="2955240" cy="1157760"/>
          </a:xfrm>
          <a:prstGeom prst="rect">
            <a:avLst/>
          </a:prstGeom>
          <a:ln w="0">
            <a:noFill/>
          </a:ln>
        </p:spPr>
      </p:pic>
      <p:pic>
        <p:nvPicPr>
          <p:cNvPr id="105" name="Image 7"/>
          <p:cNvPicPr/>
          <p:nvPr/>
        </p:nvPicPr>
        <p:blipFill>
          <a:blip r:embed="rId7"/>
          <a:stretch/>
        </p:blipFill>
        <p:spPr>
          <a:xfrm>
            <a:off x="7164360" y="-22320"/>
            <a:ext cx="1371600" cy="711360"/>
          </a:xfrm>
          <a:prstGeom prst="rect">
            <a:avLst/>
          </a:prstGeom>
          <a:ln w="0">
            <a:noFill/>
          </a:ln>
        </p:spPr>
      </p:pic>
      <p:pic>
        <p:nvPicPr>
          <p:cNvPr id="106" name="Picture 2"/>
          <p:cNvPicPr/>
          <p:nvPr/>
        </p:nvPicPr>
        <p:blipFill>
          <a:blip r:embed="rId8"/>
          <a:stretch/>
        </p:blipFill>
        <p:spPr>
          <a:xfrm>
            <a:off x="2062440" y="3918240"/>
            <a:ext cx="1247400" cy="12452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 11"/>
          <p:cNvPicPr/>
          <p:nvPr/>
        </p:nvPicPr>
        <p:blipFill>
          <a:blip r:embed="rId3"/>
          <a:stretch/>
        </p:blipFill>
        <p:spPr>
          <a:xfrm>
            <a:off x="5020200" y="4647240"/>
            <a:ext cx="788040" cy="335160"/>
          </a:xfrm>
          <a:prstGeom prst="rect">
            <a:avLst/>
          </a:prstGeom>
          <a:ln w="0">
            <a:noFill/>
          </a:ln>
        </p:spPr>
      </p:pic>
      <p:sp>
        <p:nvSpPr>
          <p:cNvPr id="145" name="PlaceHolder 1"/>
          <p:cNvSpPr>
            <a:spLocks noGrp="1"/>
          </p:cNvSpPr>
          <p:nvPr>
            <p:ph type="title"/>
          </p:nvPr>
        </p:nvSpPr>
        <p:spPr>
          <a:xfrm>
            <a:off x="1808640" y="-66240"/>
            <a:ext cx="6823080" cy="649080"/>
          </a:xfrm>
          <a:prstGeom prst="rect">
            <a:avLst/>
          </a:prstGeom>
          <a:noFill/>
          <a:ln w="0">
            <a:noFill/>
          </a:ln>
        </p:spPr>
        <p:txBody>
          <a:bodyPr numCol="1" spcCol="0" anchor="ctr">
            <a:noAutofit/>
          </a:bodyPr>
          <a:lstStyle/>
          <a:p>
            <a:pPr>
              <a:lnSpc>
                <a:spcPct val="100000"/>
              </a:lnSpc>
              <a:buNone/>
            </a:pPr>
            <a:r>
              <a:rPr lang="fr-FR" sz="1600" b="0" strike="noStrike" spc="-1">
                <a:solidFill>
                  <a:srgbClr val="002060"/>
                </a:solidFill>
                <a:latin typeface="American Typewriter"/>
                <a:ea typeface="Helvetica Neue"/>
              </a:rPr>
              <a:t>Écosystème local, régional, national et international</a:t>
            </a:r>
            <a:endParaRPr lang="fr-FR" sz="1600" b="0" strike="noStrike" spc="-1">
              <a:solidFill>
                <a:srgbClr val="000000"/>
              </a:solidFill>
              <a:latin typeface="Times New Roman"/>
            </a:endParaRPr>
          </a:p>
        </p:txBody>
      </p:sp>
      <p:pic>
        <p:nvPicPr>
          <p:cNvPr id="146" name="Image 10"/>
          <p:cNvPicPr/>
          <p:nvPr/>
        </p:nvPicPr>
        <p:blipFill>
          <a:blip r:embed="rId4"/>
          <a:stretch/>
        </p:blipFill>
        <p:spPr>
          <a:xfrm>
            <a:off x="4249800" y="469800"/>
            <a:ext cx="685800" cy="461880"/>
          </a:xfrm>
          <a:prstGeom prst="rect">
            <a:avLst/>
          </a:prstGeom>
          <a:ln w="0">
            <a:noFill/>
          </a:ln>
        </p:spPr>
      </p:pic>
      <p:pic>
        <p:nvPicPr>
          <p:cNvPr id="147" name="Picture 5"/>
          <p:cNvPicPr/>
          <p:nvPr/>
        </p:nvPicPr>
        <p:blipFill>
          <a:blip r:embed="rId5"/>
          <a:stretch/>
        </p:blipFill>
        <p:spPr>
          <a:xfrm>
            <a:off x="4804560" y="503280"/>
            <a:ext cx="1086840" cy="364680"/>
          </a:xfrm>
          <a:prstGeom prst="rect">
            <a:avLst/>
          </a:prstGeom>
          <a:ln w="0">
            <a:noFill/>
          </a:ln>
        </p:spPr>
      </p:pic>
      <p:pic>
        <p:nvPicPr>
          <p:cNvPr id="148" name="Image 1"/>
          <p:cNvPicPr/>
          <p:nvPr/>
        </p:nvPicPr>
        <p:blipFill>
          <a:blip r:embed="rId6"/>
          <a:stretch/>
        </p:blipFill>
        <p:spPr>
          <a:xfrm>
            <a:off x="4026240" y="916920"/>
            <a:ext cx="1018800" cy="416520"/>
          </a:xfrm>
          <a:prstGeom prst="rect">
            <a:avLst/>
          </a:prstGeom>
          <a:ln w="0">
            <a:noFill/>
          </a:ln>
        </p:spPr>
      </p:pic>
      <p:pic>
        <p:nvPicPr>
          <p:cNvPr id="149" name="Picture 8"/>
          <p:cNvPicPr/>
          <p:nvPr/>
        </p:nvPicPr>
        <p:blipFill>
          <a:blip r:embed="rId7"/>
          <a:stretch/>
        </p:blipFill>
        <p:spPr>
          <a:xfrm>
            <a:off x="4189680" y="1341720"/>
            <a:ext cx="810000" cy="433800"/>
          </a:xfrm>
          <a:prstGeom prst="rect">
            <a:avLst/>
          </a:prstGeom>
          <a:ln w="0">
            <a:noFill/>
          </a:ln>
        </p:spPr>
      </p:pic>
      <p:sp>
        <p:nvSpPr>
          <p:cNvPr id="150" name="Triangle 9"/>
          <p:cNvSpPr/>
          <p:nvPr/>
        </p:nvSpPr>
        <p:spPr>
          <a:xfrm rot="10800000">
            <a:off x="50760" y="523440"/>
            <a:ext cx="3441240" cy="2196000"/>
          </a:xfrm>
          <a:prstGeom prst="triangle">
            <a:avLst>
              <a:gd name="adj" fmla="val 9885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51" name="Triangle 10"/>
          <p:cNvSpPr/>
          <p:nvPr/>
        </p:nvSpPr>
        <p:spPr>
          <a:xfrm rot="10800000" flipH="1">
            <a:off x="5654520" y="523800"/>
            <a:ext cx="3416760" cy="2152440"/>
          </a:xfrm>
          <a:prstGeom prst="triangle">
            <a:avLst>
              <a:gd name="adj" fmla="val 10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152" name="Triangle 11"/>
          <p:cNvSpPr/>
          <p:nvPr/>
        </p:nvSpPr>
        <p:spPr>
          <a:xfrm rot="10800000" flipH="1" flipV="1">
            <a:off x="5651640" y="2715840"/>
            <a:ext cx="3419640" cy="2214360"/>
          </a:xfrm>
          <a:prstGeom prst="triangle">
            <a:avLst>
              <a:gd name="adj" fmla="val 9924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53" name="Triangle 12"/>
          <p:cNvSpPr/>
          <p:nvPr/>
        </p:nvSpPr>
        <p:spPr>
          <a:xfrm rot="10800000" flipV="1">
            <a:off x="88920" y="2736360"/>
            <a:ext cx="3403080" cy="2194560"/>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54" name="Rectangle 13"/>
          <p:cNvSpPr/>
          <p:nvPr/>
        </p:nvSpPr>
        <p:spPr>
          <a:xfrm>
            <a:off x="243000" y="816840"/>
            <a:ext cx="3611880" cy="182304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p:style>
      </p:sp>
      <p:sp>
        <p:nvSpPr>
          <p:cNvPr id="155" name="Rectangle 14"/>
          <p:cNvSpPr/>
          <p:nvPr/>
        </p:nvSpPr>
        <p:spPr>
          <a:xfrm>
            <a:off x="5348160" y="833400"/>
            <a:ext cx="3573720" cy="1813680"/>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p:style>
      </p:sp>
      <p:sp>
        <p:nvSpPr>
          <p:cNvPr id="156" name="Rectangle 15"/>
          <p:cNvSpPr/>
          <p:nvPr/>
        </p:nvSpPr>
        <p:spPr>
          <a:xfrm>
            <a:off x="5347080" y="2780280"/>
            <a:ext cx="3573720" cy="171180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p:style>
      </p:sp>
      <p:sp>
        <p:nvSpPr>
          <p:cNvPr id="157" name="Rectangle 16"/>
          <p:cNvSpPr/>
          <p:nvPr/>
        </p:nvSpPr>
        <p:spPr>
          <a:xfrm>
            <a:off x="253440" y="2825640"/>
            <a:ext cx="3595320" cy="18230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p:style>
      </p:sp>
      <p:pic>
        <p:nvPicPr>
          <p:cNvPr id="158" name="Picture 5"/>
          <p:cNvPicPr/>
          <p:nvPr/>
        </p:nvPicPr>
        <p:blipFill>
          <a:blip r:embed="rId8"/>
          <a:stretch/>
        </p:blipFill>
        <p:spPr>
          <a:xfrm>
            <a:off x="3443400" y="4684320"/>
            <a:ext cx="1612080" cy="269280"/>
          </a:xfrm>
          <a:prstGeom prst="rect">
            <a:avLst/>
          </a:prstGeom>
          <a:ln w="0">
            <a:noFill/>
          </a:ln>
        </p:spPr>
      </p:pic>
      <p:pic>
        <p:nvPicPr>
          <p:cNvPr id="159" name="Picture 2" descr="https://anr.fr/typo3conf/ext/anr_skin/Resources/Public/assets/img/anr-logo-mobile.png"/>
          <p:cNvPicPr/>
          <p:nvPr/>
        </p:nvPicPr>
        <p:blipFill>
          <a:blip r:embed="rId9"/>
          <a:stretch/>
        </p:blipFill>
        <p:spPr>
          <a:xfrm>
            <a:off x="3953880" y="1896480"/>
            <a:ext cx="1259280" cy="263160"/>
          </a:xfrm>
          <a:prstGeom prst="rect">
            <a:avLst/>
          </a:prstGeom>
          <a:ln w="0">
            <a:noFill/>
          </a:ln>
        </p:spPr>
      </p:pic>
      <p:pic>
        <p:nvPicPr>
          <p:cNvPr id="160" name="Picture 8" descr="http://www.logotypes101.com/logos/94/E475139542A7F66828E22BD0DD9C8905/marie_curie_actions_logo.png"/>
          <p:cNvPicPr/>
          <p:nvPr/>
        </p:nvPicPr>
        <p:blipFill>
          <a:blip r:embed="rId10"/>
          <a:stretch/>
        </p:blipFill>
        <p:spPr>
          <a:xfrm>
            <a:off x="4727880" y="3388320"/>
            <a:ext cx="545400" cy="545400"/>
          </a:xfrm>
          <a:prstGeom prst="rect">
            <a:avLst/>
          </a:prstGeom>
          <a:ln w="0">
            <a:noFill/>
          </a:ln>
        </p:spPr>
      </p:pic>
      <p:pic>
        <p:nvPicPr>
          <p:cNvPr id="161" name="Picture 10" descr="https://www.cremlin.eu/sites/sites_custom/site_cremlin/content/e17703/e17836/eu.jpg"/>
          <p:cNvPicPr/>
          <p:nvPr/>
        </p:nvPicPr>
        <p:blipFill>
          <a:blip r:embed="rId11"/>
          <a:stretch/>
        </p:blipFill>
        <p:spPr>
          <a:xfrm>
            <a:off x="3986280" y="3429360"/>
            <a:ext cx="513720" cy="343080"/>
          </a:xfrm>
          <a:prstGeom prst="rect">
            <a:avLst/>
          </a:prstGeom>
          <a:ln w="0">
            <a:noFill/>
          </a:ln>
        </p:spPr>
      </p:pic>
      <p:pic>
        <p:nvPicPr>
          <p:cNvPr id="162" name="Picture 6" descr="https://erc.europa.eu/sites/default/files/logo_0.png"/>
          <p:cNvPicPr/>
          <p:nvPr/>
        </p:nvPicPr>
        <p:blipFill>
          <a:blip r:embed="rId12"/>
          <a:stretch/>
        </p:blipFill>
        <p:spPr>
          <a:xfrm>
            <a:off x="3965040" y="4087440"/>
            <a:ext cx="512640" cy="366840"/>
          </a:xfrm>
          <a:prstGeom prst="rect">
            <a:avLst/>
          </a:prstGeom>
          <a:ln w="0">
            <a:noFill/>
          </a:ln>
        </p:spPr>
      </p:pic>
      <p:pic>
        <p:nvPicPr>
          <p:cNvPr id="163" name="Picture 7"/>
          <p:cNvPicPr/>
          <p:nvPr/>
        </p:nvPicPr>
        <p:blipFill>
          <a:blip r:embed="rId13"/>
          <a:stretch/>
        </p:blipFill>
        <p:spPr>
          <a:xfrm>
            <a:off x="4681080" y="4090680"/>
            <a:ext cx="549720" cy="415800"/>
          </a:xfrm>
          <a:prstGeom prst="rect">
            <a:avLst/>
          </a:prstGeom>
          <a:ln w="0">
            <a:noFill/>
          </a:ln>
        </p:spPr>
      </p:pic>
      <p:pic>
        <p:nvPicPr>
          <p:cNvPr id="164" name="Picture 28"/>
          <p:cNvPicPr/>
          <p:nvPr/>
        </p:nvPicPr>
        <p:blipFill>
          <a:blip r:embed="rId14"/>
          <a:stretch/>
        </p:blipFill>
        <p:spPr>
          <a:xfrm>
            <a:off x="3979080" y="2497320"/>
            <a:ext cx="405000" cy="405000"/>
          </a:xfrm>
          <a:prstGeom prst="rect">
            <a:avLst/>
          </a:prstGeom>
          <a:ln w="0">
            <a:noFill/>
          </a:ln>
        </p:spPr>
      </p:pic>
      <p:sp>
        <p:nvSpPr>
          <p:cNvPr id="165" name="TextBox 29"/>
          <p:cNvSpPr/>
          <p:nvPr/>
        </p:nvSpPr>
        <p:spPr>
          <a:xfrm>
            <a:off x="171720" y="514440"/>
            <a:ext cx="159516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400" b="0" strike="noStrike" spc="-1">
                <a:solidFill>
                  <a:srgbClr val="FFFFFF"/>
                </a:solidFill>
                <a:latin typeface="Times New Roman"/>
                <a:ea typeface="MS PGothic"/>
              </a:rPr>
              <a:t>Les Deux Infinis</a:t>
            </a:r>
            <a:endParaRPr lang="fr-FR" sz="1600" b="0" strike="noStrike" spc="-1">
              <a:latin typeface="Arial"/>
            </a:endParaRPr>
          </a:p>
        </p:txBody>
      </p:sp>
      <p:sp>
        <p:nvSpPr>
          <p:cNvPr id="166" name="TextBox 30"/>
          <p:cNvSpPr/>
          <p:nvPr/>
        </p:nvSpPr>
        <p:spPr>
          <a:xfrm>
            <a:off x="6823080" y="4584600"/>
            <a:ext cx="26593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0" strike="noStrike" spc="-1">
                <a:solidFill>
                  <a:srgbClr val="FFFFFF"/>
                </a:solidFill>
                <a:latin typeface="Times New Roman"/>
                <a:ea typeface="MS PGothic"/>
              </a:rPr>
              <a:t>Technologies Associées</a:t>
            </a:r>
            <a:endParaRPr lang="fr-FR" sz="1600" b="0" strike="noStrike" spc="-1">
              <a:latin typeface="Arial"/>
            </a:endParaRPr>
          </a:p>
        </p:txBody>
      </p:sp>
      <p:pic>
        <p:nvPicPr>
          <p:cNvPr id="167" name="Picture 31"/>
          <p:cNvPicPr/>
          <p:nvPr/>
        </p:nvPicPr>
        <p:blipFill>
          <a:blip r:embed="rId15"/>
          <a:stretch/>
        </p:blipFill>
        <p:spPr>
          <a:xfrm>
            <a:off x="4547160" y="2516040"/>
            <a:ext cx="747720" cy="360000"/>
          </a:xfrm>
          <a:prstGeom prst="rect">
            <a:avLst/>
          </a:prstGeom>
          <a:ln w="0">
            <a:noFill/>
          </a:ln>
        </p:spPr>
      </p:pic>
      <p:pic>
        <p:nvPicPr>
          <p:cNvPr id="168" name="Picture 41"/>
          <p:cNvPicPr/>
          <p:nvPr/>
        </p:nvPicPr>
        <p:blipFill>
          <a:blip r:embed="rId16"/>
          <a:stretch/>
        </p:blipFill>
        <p:spPr>
          <a:xfrm>
            <a:off x="405360" y="913680"/>
            <a:ext cx="513000" cy="427680"/>
          </a:xfrm>
          <a:prstGeom prst="rect">
            <a:avLst/>
          </a:prstGeom>
          <a:ln w="0">
            <a:noFill/>
          </a:ln>
        </p:spPr>
      </p:pic>
      <p:pic>
        <p:nvPicPr>
          <p:cNvPr id="169" name="Picture 49"/>
          <p:cNvPicPr/>
          <p:nvPr/>
        </p:nvPicPr>
        <p:blipFill>
          <a:blip r:embed="rId17"/>
          <a:stretch/>
        </p:blipFill>
        <p:spPr>
          <a:xfrm>
            <a:off x="2428200" y="876960"/>
            <a:ext cx="454680" cy="446760"/>
          </a:xfrm>
          <a:prstGeom prst="rect">
            <a:avLst/>
          </a:prstGeom>
          <a:ln w="0">
            <a:noFill/>
          </a:ln>
        </p:spPr>
      </p:pic>
      <p:pic>
        <p:nvPicPr>
          <p:cNvPr id="170" name="Picture 50"/>
          <p:cNvPicPr/>
          <p:nvPr/>
        </p:nvPicPr>
        <p:blipFill>
          <a:blip r:embed="rId18"/>
          <a:stretch/>
        </p:blipFill>
        <p:spPr>
          <a:xfrm>
            <a:off x="1172160" y="996840"/>
            <a:ext cx="1020240" cy="313200"/>
          </a:xfrm>
          <a:prstGeom prst="rect">
            <a:avLst/>
          </a:prstGeom>
          <a:ln w="0">
            <a:noFill/>
          </a:ln>
        </p:spPr>
      </p:pic>
      <p:pic>
        <p:nvPicPr>
          <p:cNvPr id="171" name="Picture 51"/>
          <p:cNvPicPr/>
          <p:nvPr/>
        </p:nvPicPr>
        <p:blipFill>
          <a:blip r:embed="rId19"/>
          <a:stretch/>
        </p:blipFill>
        <p:spPr>
          <a:xfrm>
            <a:off x="3121920" y="847800"/>
            <a:ext cx="353880" cy="471960"/>
          </a:xfrm>
          <a:prstGeom prst="rect">
            <a:avLst/>
          </a:prstGeom>
          <a:ln w="0">
            <a:noFill/>
          </a:ln>
        </p:spPr>
      </p:pic>
      <p:pic>
        <p:nvPicPr>
          <p:cNvPr id="172" name="Picture 53"/>
          <p:cNvPicPr/>
          <p:nvPr/>
        </p:nvPicPr>
        <p:blipFill>
          <a:blip r:embed="rId20"/>
          <a:stretch/>
        </p:blipFill>
        <p:spPr>
          <a:xfrm>
            <a:off x="391680" y="1422360"/>
            <a:ext cx="407160" cy="407160"/>
          </a:xfrm>
          <a:prstGeom prst="rect">
            <a:avLst/>
          </a:prstGeom>
          <a:ln w="0">
            <a:noFill/>
          </a:ln>
        </p:spPr>
      </p:pic>
      <p:pic>
        <p:nvPicPr>
          <p:cNvPr id="173" name="Picture 39"/>
          <p:cNvPicPr/>
          <p:nvPr/>
        </p:nvPicPr>
        <p:blipFill>
          <a:blip r:embed="rId21"/>
          <a:stretch/>
        </p:blipFill>
        <p:spPr>
          <a:xfrm>
            <a:off x="389880" y="1935720"/>
            <a:ext cx="615960" cy="398520"/>
          </a:xfrm>
          <a:prstGeom prst="rect">
            <a:avLst/>
          </a:prstGeom>
          <a:ln w="0">
            <a:noFill/>
          </a:ln>
        </p:spPr>
      </p:pic>
      <p:pic>
        <p:nvPicPr>
          <p:cNvPr id="174" name="Picture 40"/>
          <p:cNvPicPr/>
          <p:nvPr/>
        </p:nvPicPr>
        <p:blipFill>
          <a:blip r:embed="rId22"/>
          <a:stretch/>
        </p:blipFill>
        <p:spPr>
          <a:xfrm>
            <a:off x="1689840" y="2026440"/>
            <a:ext cx="489240" cy="489240"/>
          </a:xfrm>
          <a:prstGeom prst="rect">
            <a:avLst/>
          </a:prstGeom>
          <a:ln w="0">
            <a:noFill/>
          </a:ln>
        </p:spPr>
      </p:pic>
      <p:pic>
        <p:nvPicPr>
          <p:cNvPr id="175" name="Picture 41"/>
          <p:cNvPicPr/>
          <p:nvPr/>
        </p:nvPicPr>
        <p:blipFill>
          <a:blip r:embed="rId23"/>
          <a:stretch/>
        </p:blipFill>
        <p:spPr>
          <a:xfrm>
            <a:off x="380520" y="2402640"/>
            <a:ext cx="386640" cy="168840"/>
          </a:xfrm>
          <a:prstGeom prst="rect">
            <a:avLst/>
          </a:prstGeom>
          <a:ln w="0">
            <a:noFill/>
          </a:ln>
        </p:spPr>
      </p:pic>
      <p:pic>
        <p:nvPicPr>
          <p:cNvPr id="176" name="Picture 42"/>
          <p:cNvPicPr/>
          <p:nvPr/>
        </p:nvPicPr>
        <p:blipFill>
          <a:blip r:embed="rId24"/>
          <a:stretch/>
        </p:blipFill>
        <p:spPr>
          <a:xfrm>
            <a:off x="894240" y="1549800"/>
            <a:ext cx="632520" cy="193320"/>
          </a:xfrm>
          <a:prstGeom prst="rect">
            <a:avLst/>
          </a:prstGeom>
          <a:ln w="0">
            <a:noFill/>
          </a:ln>
        </p:spPr>
      </p:pic>
      <p:pic>
        <p:nvPicPr>
          <p:cNvPr id="177" name="Picture 43"/>
          <p:cNvPicPr/>
          <p:nvPr/>
        </p:nvPicPr>
        <p:blipFill>
          <a:blip r:embed="rId25"/>
          <a:stretch/>
        </p:blipFill>
        <p:spPr>
          <a:xfrm>
            <a:off x="1619640" y="1443600"/>
            <a:ext cx="785160" cy="408960"/>
          </a:xfrm>
          <a:prstGeom prst="rect">
            <a:avLst/>
          </a:prstGeom>
          <a:ln w="0">
            <a:noFill/>
          </a:ln>
        </p:spPr>
      </p:pic>
      <p:pic>
        <p:nvPicPr>
          <p:cNvPr id="178" name="Picture 45"/>
          <p:cNvPicPr/>
          <p:nvPr/>
        </p:nvPicPr>
        <p:blipFill>
          <a:blip r:embed="rId26"/>
          <a:stretch/>
        </p:blipFill>
        <p:spPr>
          <a:xfrm>
            <a:off x="1074240" y="2133360"/>
            <a:ext cx="519120" cy="385200"/>
          </a:xfrm>
          <a:prstGeom prst="rect">
            <a:avLst/>
          </a:prstGeom>
          <a:ln w="0">
            <a:noFill/>
          </a:ln>
        </p:spPr>
      </p:pic>
      <p:pic>
        <p:nvPicPr>
          <p:cNvPr id="179" name="Picture 46"/>
          <p:cNvPicPr/>
          <p:nvPr/>
        </p:nvPicPr>
        <p:blipFill>
          <a:blip r:embed="rId27"/>
          <a:stretch/>
        </p:blipFill>
        <p:spPr>
          <a:xfrm>
            <a:off x="2814840" y="2026440"/>
            <a:ext cx="493560" cy="273600"/>
          </a:xfrm>
          <a:prstGeom prst="rect">
            <a:avLst/>
          </a:prstGeom>
          <a:ln w="0">
            <a:noFill/>
          </a:ln>
        </p:spPr>
      </p:pic>
      <p:pic>
        <p:nvPicPr>
          <p:cNvPr id="180" name="Picture 47"/>
          <p:cNvPicPr/>
          <p:nvPr/>
        </p:nvPicPr>
        <p:blipFill>
          <a:blip r:embed="rId28"/>
          <a:stretch/>
        </p:blipFill>
        <p:spPr>
          <a:xfrm>
            <a:off x="2260440" y="1938960"/>
            <a:ext cx="489240" cy="555120"/>
          </a:xfrm>
          <a:prstGeom prst="rect">
            <a:avLst/>
          </a:prstGeom>
          <a:ln w="0">
            <a:noFill/>
          </a:ln>
        </p:spPr>
      </p:pic>
      <p:pic>
        <p:nvPicPr>
          <p:cNvPr id="181" name="Picture 48"/>
          <p:cNvPicPr/>
          <p:nvPr/>
        </p:nvPicPr>
        <p:blipFill>
          <a:blip r:embed="rId29"/>
          <a:stretch/>
        </p:blipFill>
        <p:spPr>
          <a:xfrm>
            <a:off x="3417480" y="2023200"/>
            <a:ext cx="379080" cy="379080"/>
          </a:xfrm>
          <a:prstGeom prst="rect">
            <a:avLst/>
          </a:prstGeom>
          <a:ln w="0">
            <a:noFill/>
          </a:ln>
        </p:spPr>
      </p:pic>
      <p:pic>
        <p:nvPicPr>
          <p:cNvPr id="182" name="Picture 1"/>
          <p:cNvPicPr/>
          <p:nvPr/>
        </p:nvPicPr>
        <p:blipFill>
          <a:blip r:embed="rId30"/>
          <a:stretch/>
        </p:blipFill>
        <p:spPr>
          <a:xfrm>
            <a:off x="4444920" y="3003840"/>
            <a:ext cx="897480" cy="320040"/>
          </a:xfrm>
          <a:prstGeom prst="rect">
            <a:avLst/>
          </a:prstGeom>
          <a:ln w="0">
            <a:noFill/>
          </a:ln>
        </p:spPr>
      </p:pic>
      <p:sp>
        <p:nvSpPr>
          <p:cNvPr id="183" name="TextBox 51"/>
          <p:cNvSpPr/>
          <p:nvPr/>
        </p:nvSpPr>
        <p:spPr>
          <a:xfrm>
            <a:off x="265320" y="4620600"/>
            <a:ext cx="24732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0" strike="noStrike" spc="-1">
                <a:solidFill>
                  <a:srgbClr val="FFFFFF"/>
                </a:solidFill>
                <a:latin typeface="Times New Roman"/>
                <a:ea typeface="MS PGothic"/>
              </a:rPr>
              <a:t>Energie et Environnement</a:t>
            </a:r>
            <a:endParaRPr lang="fr-FR" sz="1600" b="0" strike="noStrike" spc="-1">
              <a:latin typeface="Arial"/>
            </a:endParaRPr>
          </a:p>
        </p:txBody>
      </p:sp>
      <p:sp>
        <p:nvSpPr>
          <p:cNvPr id="184" name="TextBox 52"/>
          <p:cNvSpPr/>
          <p:nvPr/>
        </p:nvSpPr>
        <p:spPr>
          <a:xfrm>
            <a:off x="8282880" y="556200"/>
            <a:ext cx="16966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600" b="0" strike="noStrike" spc="-1" dirty="0" err="1">
                <a:solidFill>
                  <a:srgbClr val="FFFFFF"/>
                </a:solidFill>
                <a:latin typeface="Times New Roman"/>
                <a:ea typeface="MS PGothic"/>
              </a:rPr>
              <a:t>Santé</a:t>
            </a:r>
            <a:endParaRPr lang="fr-FR" sz="1600" b="0" strike="noStrike" spc="-1" dirty="0">
              <a:latin typeface="Arial"/>
            </a:endParaRPr>
          </a:p>
        </p:txBody>
      </p:sp>
      <p:pic>
        <p:nvPicPr>
          <p:cNvPr id="185" name="Image 8"/>
          <p:cNvPicPr/>
          <p:nvPr/>
        </p:nvPicPr>
        <p:blipFill>
          <a:blip r:embed="rId31"/>
          <a:stretch/>
        </p:blipFill>
        <p:spPr>
          <a:xfrm>
            <a:off x="6171120" y="851760"/>
            <a:ext cx="651600" cy="410400"/>
          </a:xfrm>
          <a:prstGeom prst="rect">
            <a:avLst/>
          </a:prstGeom>
          <a:ln w="0">
            <a:noFill/>
          </a:ln>
        </p:spPr>
      </p:pic>
      <p:pic>
        <p:nvPicPr>
          <p:cNvPr id="186" name="Image 12"/>
          <p:cNvPicPr/>
          <p:nvPr/>
        </p:nvPicPr>
        <p:blipFill>
          <a:blip r:embed="rId32"/>
          <a:stretch/>
        </p:blipFill>
        <p:spPr>
          <a:xfrm>
            <a:off x="6083640" y="1611720"/>
            <a:ext cx="525240" cy="530640"/>
          </a:xfrm>
          <a:prstGeom prst="rect">
            <a:avLst/>
          </a:prstGeom>
          <a:ln w="0">
            <a:noFill/>
          </a:ln>
        </p:spPr>
      </p:pic>
      <p:pic>
        <p:nvPicPr>
          <p:cNvPr id="187" name="Picture 37"/>
          <p:cNvPicPr/>
          <p:nvPr/>
        </p:nvPicPr>
        <p:blipFill>
          <a:blip r:embed="rId33"/>
          <a:stretch/>
        </p:blipFill>
        <p:spPr>
          <a:xfrm>
            <a:off x="8027280" y="1384920"/>
            <a:ext cx="700920" cy="209520"/>
          </a:xfrm>
          <a:prstGeom prst="rect">
            <a:avLst/>
          </a:prstGeom>
          <a:ln w="0">
            <a:noFill/>
          </a:ln>
        </p:spPr>
      </p:pic>
      <p:pic>
        <p:nvPicPr>
          <p:cNvPr id="188" name="Picture 46"/>
          <p:cNvPicPr/>
          <p:nvPr/>
        </p:nvPicPr>
        <p:blipFill>
          <a:blip r:embed="rId34"/>
          <a:stretch/>
        </p:blipFill>
        <p:spPr>
          <a:xfrm>
            <a:off x="5461920" y="1693440"/>
            <a:ext cx="545760" cy="340200"/>
          </a:xfrm>
          <a:prstGeom prst="rect">
            <a:avLst/>
          </a:prstGeom>
          <a:ln w="0">
            <a:noFill/>
          </a:ln>
        </p:spPr>
      </p:pic>
      <p:pic>
        <p:nvPicPr>
          <p:cNvPr id="189" name="Picture 57"/>
          <p:cNvPicPr/>
          <p:nvPr/>
        </p:nvPicPr>
        <p:blipFill>
          <a:blip r:embed="rId35"/>
          <a:stretch/>
        </p:blipFill>
        <p:spPr>
          <a:xfrm>
            <a:off x="8012520" y="2073960"/>
            <a:ext cx="743400" cy="502920"/>
          </a:xfrm>
          <a:prstGeom prst="rect">
            <a:avLst/>
          </a:prstGeom>
          <a:ln w="0">
            <a:noFill/>
          </a:ln>
        </p:spPr>
      </p:pic>
      <p:pic>
        <p:nvPicPr>
          <p:cNvPr id="190" name="Picture 14" descr="https://medicis-promed.web.cern.ch/sites/medicis-promed.web.cern.ch/files/medicis-promed-logo.png"/>
          <p:cNvPicPr/>
          <p:nvPr/>
        </p:nvPicPr>
        <p:blipFill>
          <a:blip r:embed="rId36"/>
          <a:stretch/>
        </p:blipFill>
        <p:spPr>
          <a:xfrm>
            <a:off x="5452200" y="2170080"/>
            <a:ext cx="841320" cy="311760"/>
          </a:xfrm>
          <a:prstGeom prst="rect">
            <a:avLst/>
          </a:prstGeom>
          <a:ln w="0">
            <a:noFill/>
          </a:ln>
        </p:spPr>
      </p:pic>
      <p:pic>
        <p:nvPicPr>
          <p:cNvPr id="191" name="Picture 22" descr="http://latim.univ-brest.fr/sites/latim.univ-brest.fr/files/inline-images/Latim_color_A5-300dpi_Trans.png"/>
          <p:cNvPicPr/>
          <p:nvPr/>
        </p:nvPicPr>
        <p:blipFill>
          <a:blip r:embed="rId37"/>
          <a:stretch/>
        </p:blipFill>
        <p:spPr>
          <a:xfrm>
            <a:off x="6836760" y="1393200"/>
            <a:ext cx="1050120" cy="395640"/>
          </a:xfrm>
          <a:prstGeom prst="rect">
            <a:avLst/>
          </a:prstGeom>
          <a:ln w="0">
            <a:noFill/>
          </a:ln>
        </p:spPr>
      </p:pic>
      <p:pic>
        <p:nvPicPr>
          <p:cNvPr id="192" name="Picture 24" descr="https://www.ls2n.fr/wp-content/themes/dk-resp-ls2n/images/logo_LS2N_bf.jpg"/>
          <p:cNvPicPr/>
          <p:nvPr/>
        </p:nvPicPr>
        <p:blipFill>
          <a:blip r:embed="rId38"/>
          <a:stretch/>
        </p:blipFill>
        <p:spPr>
          <a:xfrm>
            <a:off x="8233560" y="1616400"/>
            <a:ext cx="512280" cy="403200"/>
          </a:xfrm>
          <a:prstGeom prst="rect">
            <a:avLst/>
          </a:prstGeom>
          <a:ln w="0">
            <a:noFill/>
          </a:ln>
        </p:spPr>
      </p:pic>
      <p:pic>
        <p:nvPicPr>
          <p:cNvPr id="193" name="Picture 71"/>
          <p:cNvPicPr/>
          <p:nvPr/>
        </p:nvPicPr>
        <p:blipFill>
          <a:blip r:embed="rId39"/>
          <a:stretch/>
        </p:blipFill>
        <p:spPr>
          <a:xfrm>
            <a:off x="7077960" y="901080"/>
            <a:ext cx="819720" cy="491760"/>
          </a:xfrm>
          <a:prstGeom prst="rect">
            <a:avLst/>
          </a:prstGeom>
          <a:ln w="0">
            <a:noFill/>
          </a:ln>
        </p:spPr>
      </p:pic>
      <p:pic>
        <p:nvPicPr>
          <p:cNvPr id="194" name="Picture 73"/>
          <p:cNvPicPr/>
          <p:nvPr/>
        </p:nvPicPr>
        <p:blipFill>
          <a:blip r:embed="rId40"/>
          <a:stretch/>
        </p:blipFill>
        <p:spPr>
          <a:xfrm>
            <a:off x="6465240" y="2143440"/>
            <a:ext cx="413280" cy="413280"/>
          </a:xfrm>
          <a:prstGeom prst="rect">
            <a:avLst/>
          </a:prstGeom>
          <a:ln w="0">
            <a:noFill/>
          </a:ln>
        </p:spPr>
      </p:pic>
      <p:pic>
        <p:nvPicPr>
          <p:cNvPr id="195" name="Picture 66"/>
          <p:cNvPicPr/>
          <p:nvPr/>
        </p:nvPicPr>
        <p:blipFill>
          <a:blip r:embed="rId41"/>
          <a:stretch/>
        </p:blipFill>
        <p:spPr>
          <a:xfrm>
            <a:off x="5434560" y="884160"/>
            <a:ext cx="693720" cy="321480"/>
          </a:xfrm>
          <a:prstGeom prst="rect">
            <a:avLst/>
          </a:prstGeom>
          <a:ln w="0">
            <a:noFill/>
          </a:ln>
        </p:spPr>
      </p:pic>
      <p:pic>
        <p:nvPicPr>
          <p:cNvPr id="196" name="Picture 67"/>
          <p:cNvPicPr/>
          <p:nvPr/>
        </p:nvPicPr>
        <p:blipFill>
          <a:blip r:embed="rId42"/>
          <a:stretch/>
        </p:blipFill>
        <p:spPr>
          <a:xfrm>
            <a:off x="7013520" y="2163600"/>
            <a:ext cx="880560" cy="338400"/>
          </a:xfrm>
          <a:prstGeom prst="rect">
            <a:avLst/>
          </a:prstGeom>
          <a:ln w="0">
            <a:noFill/>
          </a:ln>
        </p:spPr>
      </p:pic>
      <p:pic>
        <p:nvPicPr>
          <p:cNvPr id="197" name="Image 21"/>
          <p:cNvPicPr/>
          <p:nvPr/>
        </p:nvPicPr>
        <p:blipFill>
          <a:blip r:embed="rId43"/>
          <a:stretch/>
        </p:blipFill>
        <p:spPr>
          <a:xfrm>
            <a:off x="8172360" y="884160"/>
            <a:ext cx="459360" cy="459360"/>
          </a:xfrm>
          <a:prstGeom prst="rect">
            <a:avLst/>
          </a:prstGeom>
          <a:ln w="0">
            <a:noFill/>
          </a:ln>
        </p:spPr>
      </p:pic>
      <p:pic>
        <p:nvPicPr>
          <p:cNvPr id="198" name="Picture 69"/>
          <p:cNvPicPr/>
          <p:nvPr/>
        </p:nvPicPr>
        <p:blipFill>
          <a:blip r:embed="rId44"/>
          <a:stretch/>
        </p:blipFill>
        <p:spPr>
          <a:xfrm>
            <a:off x="5427360" y="1311840"/>
            <a:ext cx="1305720" cy="289080"/>
          </a:xfrm>
          <a:prstGeom prst="rect">
            <a:avLst/>
          </a:prstGeom>
          <a:ln w="0">
            <a:noFill/>
          </a:ln>
        </p:spPr>
      </p:pic>
      <p:pic>
        <p:nvPicPr>
          <p:cNvPr id="199" name="Image 4"/>
          <p:cNvPicPr/>
          <p:nvPr/>
        </p:nvPicPr>
        <p:blipFill>
          <a:blip r:embed="rId45"/>
          <a:stretch/>
        </p:blipFill>
        <p:spPr>
          <a:xfrm>
            <a:off x="2502360" y="2914560"/>
            <a:ext cx="1186200" cy="334800"/>
          </a:xfrm>
          <a:prstGeom prst="rect">
            <a:avLst/>
          </a:prstGeom>
          <a:ln w="0">
            <a:noFill/>
          </a:ln>
        </p:spPr>
      </p:pic>
      <p:pic>
        <p:nvPicPr>
          <p:cNvPr id="200" name="Image 6"/>
          <p:cNvPicPr/>
          <p:nvPr/>
        </p:nvPicPr>
        <p:blipFill>
          <a:blip r:embed="rId46"/>
          <a:stretch/>
        </p:blipFill>
        <p:spPr>
          <a:xfrm>
            <a:off x="2726640" y="3467880"/>
            <a:ext cx="962280" cy="320400"/>
          </a:xfrm>
          <a:prstGeom prst="rect">
            <a:avLst/>
          </a:prstGeom>
          <a:ln w="0">
            <a:noFill/>
          </a:ln>
        </p:spPr>
      </p:pic>
      <p:pic>
        <p:nvPicPr>
          <p:cNvPr id="201" name="Picture 33"/>
          <p:cNvPicPr/>
          <p:nvPr/>
        </p:nvPicPr>
        <p:blipFill>
          <a:blip r:embed="rId47"/>
          <a:stretch/>
        </p:blipFill>
        <p:spPr>
          <a:xfrm>
            <a:off x="1672200" y="3593160"/>
            <a:ext cx="593280" cy="279360"/>
          </a:xfrm>
          <a:prstGeom prst="rect">
            <a:avLst/>
          </a:prstGeom>
          <a:ln w="0">
            <a:noFill/>
          </a:ln>
        </p:spPr>
      </p:pic>
      <p:pic>
        <p:nvPicPr>
          <p:cNvPr id="202" name="Picture 43"/>
          <p:cNvPicPr/>
          <p:nvPr/>
        </p:nvPicPr>
        <p:blipFill>
          <a:blip r:embed="rId48"/>
          <a:stretch/>
        </p:blipFill>
        <p:spPr>
          <a:xfrm>
            <a:off x="485640" y="2909880"/>
            <a:ext cx="540000" cy="402120"/>
          </a:xfrm>
          <a:prstGeom prst="rect">
            <a:avLst/>
          </a:prstGeom>
          <a:ln w="0">
            <a:noFill/>
          </a:ln>
        </p:spPr>
      </p:pic>
      <p:pic>
        <p:nvPicPr>
          <p:cNvPr id="203" name="Picture 44"/>
          <p:cNvPicPr/>
          <p:nvPr/>
        </p:nvPicPr>
        <p:blipFill>
          <a:blip r:embed="rId49"/>
          <a:stretch/>
        </p:blipFill>
        <p:spPr>
          <a:xfrm>
            <a:off x="485640" y="3421440"/>
            <a:ext cx="432720" cy="574200"/>
          </a:xfrm>
          <a:prstGeom prst="rect">
            <a:avLst/>
          </a:prstGeom>
          <a:ln w="0">
            <a:noFill/>
          </a:ln>
        </p:spPr>
      </p:pic>
      <p:pic>
        <p:nvPicPr>
          <p:cNvPr id="204" name="Picture 45"/>
          <p:cNvPicPr/>
          <p:nvPr/>
        </p:nvPicPr>
        <p:blipFill>
          <a:blip r:embed="rId50"/>
          <a:stretch/>
        </p:blipFill>
        <p:spPr>
          <a:xfrm>
            <a:off x="1255320" y="2937600"/>
            <a:ext cx="512280" cy="319320"/>
          </a:xfrm>
          <a:prstGeom prst="rect">
            <a:avLst/>
          </a:prstGeom>
          <a:ln w="0">
            <a:noFill/>
          </a:ln>
        </p:spPr>
      </p:pic>
      <p:pic>
        <p:nvPicPr>
          <p:cNvPr id="205" name="Picture 12" descr="https://www.irsn.fr/IRSNImages/v3/logo.jpg"/>
          <p:cNvPicPr/>
          <p:nvPr/>
        </p:nvPicPr>
        <p:blipFill>
          <a:blip r:embed="rId51"/>
          <a:stretch/>
        </p:blipFill>
        <p:spPr>
          <a:xfrm>
            <a:off x="1056600" y="3505680"/>
            <a:ext cx="512280" cy="341280"/>
          </a:xfrm>
          <a:prstGeom prst="rect">
            <a:avLst/>
          </a:prstGeom>
          <a:ln w="0">
            <a:noFill/>
          </a:ln>
        </p:spPr>
      </p:pic>
      <p:pic>
        <p:nvPicPr>
          <p:cNvPr id="206" name="Picture 82"/>
          <p:cNvPicPr/>
          <p:nvPr/>
        </p:nvPicPr>
        <p:blipFill>
          <a:blip r:embed="rId52"/>
          <a:stretch/>
        </p:blipFill>
        <p:spPr>
          <a:xfrm>
            <a:off x="2831400" y="1455120"/>
            <a:ext cx="678240" cy="402120"/>
          </a:xfrm>
          <a:prstGeom prst="rect">
            <a:avLst/>
          </a:prstGeom>
          <a:ln w="0">
            <a:noFill/>
          </a:ln>
        </p:spPr>
      </p:pic>
      <p:pic>
        <p:nvPicPr>
          <p:cNvPr id="207" name="Picture 84"/>
          <p:cNvPicPr/>
          <p:nvPr/>
        </p:nvPicPr>
        <p:blipFill>
          <a:blip r:embed="rId53"/>
          <a:stretch/>
        </p:blipFill>
        <p:spPr>
          <a:xfrm>
            <a:off x="1885680" y="3003840"/>
            <a:ext cx="537840" cy="279360"/>
          </a:xfrm>
          <a:prstGeom prst="rect">
            <a:avLst/>
          </a:prstGeom>
          <a:ln w="0">
            <a:noFill/>
          </a:ln>
        </p:spPr>
      </p:pic>
      <p:pic>
        <p:nvPicPr>
          <p:cNvPr id="208" name="Picture 87"/>
          <p:cNvPicPr/>
          <p:nvPr/>
        </p:nvPicPr>
        <p:blipFill>
          <a:blip r:embed="rId54"/>
          <a:stretch/>
        </p:blipFill>
        <p:spPr>
          <a:xfrm>
            <a:off x="1043280" y="4035960"/>
            <a:ext cx="764640" cy="359640"/>
          </a:xfrm>
          <a:prstGeom prst="rect">
            <a:avLst/>
          </a:prstGeom>
          <a:ln w="0">
            <a:noFill/>
          </a:ln>
        </p:spPr>
      </p:pic>
      <p:pic>
        <p:nvPicPr>
          <p:cNvPr id="209" name="Picture 88"/>
          <p:cNvPicPr/>
          <p:nvPr/>
        </p:nvPicPr>
        <p:blipFill>
          <a:blip r:embed="rId55"/>
          <a:stretch/>
        </p:blipFill>
        <p:spPr>
          <a:xfrm>
            <a:off x="477360" y="4174920"/>
            <a:ext cx="441000" cy="359640"/>
          </a:xfrm>
          <a:prstGeom prst="rect">
            <a:avLst/>
          </a:prstGeom>
          <a:ln w="0">
            <a:noFill/>
          </a:ln>
        </p:spPr>
      </p:pic>
      <p:pic>
        <p:nvPicPr>
          <p:cNvPr id="210" name="Picture 90"/>
          <p:cNvPicPr/>
          <p:nvPr/>
        </p:nvPicPr>
        <p:blipFill>
          <a:blip r:embed="rId56"/>
          <a:stretch/>
        </p:blipFill>
        <p:spPr>
          <a:xfrm>
            <a:off x="3275640" y="3860640"/>
            <a:ext cx="398160" cy="398160"/>
          </a:xfrm>
          <a:prstGeom prst="rect">
            <a:avLst/>
          </a:prstGeom>
          <a:ln w="0">
            <a:noFill/>
          </a:ln>
        </p:spPr>
      </p:pic>
      <p:pic>
        <p:nvPicPr>
          <p:cNvPr id="211" name="Picture 37"/>
          <p:cNvPicPr/>
          <p:nvPr/>
        </p:nvPicPr>
        <p:blipFill>
          <a:blip r:embed="rId33"/>
          <a:stretch/>
        </p:blipFill>
        <p:spPr>
          <a:xfrm>
            <a:off x="7326000" y="3423240"/>
            <a:ext cx="994680" cy="297360"/>
          </a:xfrm>
          <a:prstGeom prst="rect">
            <a:avLst/>
          </a:prstGeom>
          <a:ln w="0">
            <a:noFill/>
          </a:ln>
        </p:spPr>
      </p:pic>
      <p:pic>
        <p:nvPicPr>
          <p:cNvPr id="212" name="Image 13"/>
          <p:cNvPicPr/>
          <p:nvPr/>
        </p:nvPicPr>
        <p:blipFill>
          <a:blip r:embed="rId57"/>
          <a:stretch/>
        </p:blipFill>
        <p:spPr>
          <a:xfrm>
            <a:off x="5022360" y="4730760"/>
            <a:ext cx="66960" cy="45360"/>
          </a:xfrm>
          <a:prstGeom prst="rect">
            <a:avLst/>
          </a:prstGeom>
          <a:ln w="0">
            <a:noFill/>
          </a:ln>
        </p:spPr>
      </p:pic>
      <p:pic>
        <p:nvPicPr>
          <p:cNvPr id="213" name="Picture 47"/>
          <p:cNvPicPr/>
          <p:nvPr/>
        </p:nvPicPr>
        <p:blipFill>
          <a:blip r:embed="rId58"/>
          <a:stretch/>
        </p:blipFill>
        <p:spPr>
          <a:xfrm>
            <a:off x="5392080" y="2834280"/>
            <a:ext cx="509040" cy="500040"/>
          </a:xfrm>
          <a:prstGeom prst="rect">
            <a:avLst/>
          </a:prstGeom>
          <a:ln w="0">
            <a:noFill/>
          </a:ln>
        </p:spPr>
      </p:pic>
      <p:pic>
        <p:nvPicPr>
          <p:cNvPr id="214" name="Picture 59"/>
          <p:cNvPicPr/>
          <p:nvPr/>
        </p:nvPicPr>
        <p:blipFill>
          <a:blip r:embed="rId59"/>
          <a:stretch/>
        </p:blipFill>
        <p:spPr>
          <a:xfrm>
            <a:off x="6111360" y="2902680"/>
            <a:ext cx="516600" cy="516600"/>
          </a:xfrm>
          <a:prstGeom prst="rect">
            <a:avLst/>
          </a:prstGeom>
          <a:ln w="0">
            <a:noFill/>
          </a:ln>
        </p:spPr>
      </p:pic>
      <p:pic>
        <p:nvPicPr>
          <p:cNvPr id="215" name="Image 21"/>
          <p:cNvPicPr/>
          <p:nvPr/>
        </p:nvPicPr>
        <p:blipFill>
          <a:blip r:embed="rId60"/>
          <a:stretch/>
        </p:blipFill>
        <p:spPr>
          <a:xfrm>
            <a:off x="8244000" y="2841480"/>
            <a:ext cx="462240" cy="462240"/>
          </a:xfrm>
          <a:prstGeom prst="rect">
            <a:avLst/>
          </a:prstGeom>
          <a:ln w="0">
            <a:noFill/>
          </a:ln>
        </p:spPr>
      </p:pic>
      <p:pic>
        <p:nvPicPr>
          <p:cNvPr id="216" name="Picture 4" descr="data:image/jpeg;base64,/9j/4AAQSkZJRgABAQAAAQABAAD/2wCEAAkGBxATEhIREBAWEBUVExcZFRIYFRYXFhcWGBciFhUWFhgYHighGRwmHRUWIjEhJSkrOi8wFx8zOD8tNygtLisBCgoKDg0OGxAQGzAlICItLy0tMi0tLzctLS8tKzAtLisrMC0vNy83MC0uLTAtNy0tLS0tLS4tLS0rLS0rLS0tLf/AABEIAOoA1wMBIgACEQEDEQH/xAAbAAEAAgMBAQAAAAAAAAAAAAAABQYCAwQBB//EAEkQAAIBAgMDCQIKBwcDBQAAAAECAwARBBIhBTFBBhMiMlFhcYGxIzNCUlNicoKRkqGzBxRjc4OywRYkQ5OUotMVwtE0ZHTD8P/EABkBAQADAQEAAAAAAAAAAAAAAAADBAUCAf/EADIRAAICAQICBwYHAQEAAAAAAAABAgMRBDESIQUTMkFhsfBRcYGRocEUIiMz0eHxUiT/2gAMAwEAAhEDEQA/APt0PVXwHpWdcuJxSxQtKwJVIyxA1JCrew79Kj05RwglZQY3Dlci+11AXjFmym8qJZrEsbAG4JAmqVFHlDhrXzsdQMoilLXJQWyBc17zx3FtLm9rG3PNyuwa2JkbIVJEnNyZTbKcqHL0zZiTlvbKb2NATtKiI+UeGPPEM2SFA7y5HCEFnQ5Dbp2MTarfhWkcrcHdwzumXLYtFKMwZY2GXo6n+8RgjeLm4sKAnaVHbK2xHiCwjuQqqwfSzK7Oqlf8snzFSNAKVF7T2/h4SVZs8nySdJ+7NwS/axAqvYvlPiX0jVMOO33klu3Wyqe6z1Xt1VVXaZJCqc9kXWo/EbcwiEq+JiVh8DnFzfdBv+FUPEZpPfSPNfeHclf8vqDyArSk0YORWW4+AtiR9VdfwqjLpVN4rg2TrS/9Muz8rMGNA0jeEE1vtyWrW3K3D8ElP1LepFVWOGVurBMf4Mi/i4ArZ+oYrhhJT5xD+ZxXP43Vvav6M96mrvl5FoHK3C8edX+DIf5Qa3x8p8Ed+IWP94Gi/MAqoHB4gb8NKPqhv5Sa55JMvXV4u943jH2uBT8dqY9qv6MdRU9pH0nDYmOQZo3WRfjKwYfaK218tRI2POJa/CRDZvJ11+w1I4Ta2Ki6k5cfElHOD71w9/Fj4VJX0rW+U0169dxzLSyWzyfQaVWcFyuTdiIzD89SZI/MgBl8Sth21YoJ0dQ6MHUi4ZSCpHaCNDWhXbCxZg8leUXHdGylKVIcilKUApSlAc+0Pdt5eopXm0Pdt5eor2gPWgR4zHIodHTKykXVlIsykHeCDa1ci7Cwwv7Mknexd2fepBzli1wY47G9xkW1rV3w9VfAelZ0BHQ7DwysHWIBgAAbsd2U3sTa55qO53nIt72rD+zuE0tFawstncZRaxyWboXAsbWvc3vc1KUoDgi2Ph15zLHl5zr2ZhuYuMtj0Ok7t0basTvrD/oOFsAIgLbiGYMOpqGBuD7KPW9+j41JVCbf2+sPs4wJJiLhfgop+HJbcOxd7dwBYcznGC4pPCPUm3hG7Ey4XCLnIEeayhVBLPYlgqqNTbMx7rkmwFVjae3Z59ATh4/iK3tGHz5F6vgnZ1iDao6eUlmlmkztbpSNYALvsOCIOweJubmpDZmxZp7MSYI+DEe0cdqK2iD5zA7t1iDWRPVXamXBQsL2+v8AS5GqFazMjEyqRGi6m5WNFJY66kKoud+pt41LYTk9iX1crhx2H2knmFOVfG7eFWbZ+zooVKxIFv1jqWY9rsdWPia6qnp6Mrjzn+Z/QjnqZPs8iGw/JnCr11M54mVswP8ADFk/21LQRKgyooRRuVQFA8hWdK0IwjFYisFdtvcUpXFJtWFZOaZiraXJR8gJGYAyWyAkC9ib10eHbS9cEW2sM0ohWZTIQCEv1gcxGU7m0ic6cFv2Vv8A16HX2qaKWPTXRQbMx13A6E0Bpxex8NIczwIWPwwMr/fWzfjUTiuS3GCYr8yQZ18Awsw8WLVOLj4Sbc6nG3SAvZQ5K36wCsDcXrbDKrAMjB1O5lIIPDQiorKa7O2snUZyjsyh43Dyw+/jMY+UBzRfft0frhaxw0jxNzkDmJjqbaq/003Pu37+wivoNV/aPJlDdsMRC3GO3sm8hrGe9dNSSCazbOjpQfHQ8P2f3/JajqVJYsR0bJ5UK5WPEKIXJAVr+ycnQAMeqx06LdtgWqxV8ymjIZopUyNY5o2sQV3XHB0PaPA2NxUpsbb0kFklLSw+bSRDu4undqRra+ijvT698XV3LD9b+sHNmn5cUOaLzSsIZVdVdGDKwBVgQQQdQQRvFZ1qFUUpSgObaHu28vUV7Xm0Pdt5eor2gNsPVXwHpWdYQ9VfAelZ0ApSozb+1hh47gBpGOWNO1u09igak+Q1IB8lJRWWepZeEcnKXbnNexiIMzC/aI0Omdh26EKOJB4A1TiQtySWLNqdWd3OnizHQW8AKM2XM7sXZjd3IuzubDcN5OgCjuAG4VZ+Tuxint5h7UjopoeaU8LjQufhEeA0uWxHx66zC5QXr5+Rd/LRHxZr2JyftaXEgF7gpDoVjtqC3B5ON9y6W3ZjYqUrZrrjXHhisIpyk5PLFKUrs5FKVAYfZ8+GEkokfFEvmMQKqWW7EnpA5nAYaArfINbWA8bxzPYpyeET9RO0dgpM0heWQLIBmiHN5SVQorXKFri4Nr2uo7we/A4yOZBJE2ZT5EEb1YHVWG4g7q30TyHFxeHuRsWxo1lEqswIfNl6OU6SC3Vvb+8NuPwV77x+I5KR6GN2DKI8gOXLnjYFXPR62luztB1BsVK9PCtwckI8mV5nJdFEthGA5VMqkdC62NzYWvfXTSp7C4ZYwQu4uzcNC7ZiBbhc1upQClKUBy7R2fFOuWRb2N1YaMjbsyNwPruNxpVMx+DkgcJLqG93KBZX42PxXA1K8QCRxC32tOMwqSo0ci5lYaj8QQRqCDYgjUEAiqup0sL44e/cyWq1wfgU/Y21WwrcWhYkyRjUoTvkjHjqyjfqR0rhr7DKrKGRgysAVYG4IOoII3givneNwbwPzchzA3MctrZ1HbbQOOIG/eNDYd/JravMOInPsZG6P7ORj/K5PkxHxjalpNRKqfUW/D15E91akusgXilKVrlM5toe7by9RXtebQ923l6ivaA2w9VfAelZ1hD1V8B6VnQGEsgVSzEKFBJJ0AA1JJ7K+d43GtPK07XF9I1PwI/gi3Bm6zd5A1yip7lpjtEwynr9OX92DZVP0mHmI3HGq/hsK00iwqSM1y7DesYtnIPAm4Ud7A8DWRr7ZWTWnh37+vqXNPFRTskSvJjZ3OMMS46Ck8yPjNuMvgNQvm2vRNWqsY41UBVAVVAAUaAACwA7rVlWlTTGqChEqzm5vLFKUqU5FKUoBSlKAhNowiLE4eSK6PPNklUdWRRGzlmX4wCaMNeBuKm6jtr4KRzHJCwEkRYqrdR8y5WVrarcbmG7v3Vns3aay5lKmKVLc5C3XW+49jKeDDQ1HH8smvaWbE51xkueFh+1c+XwxhZ+B3UpSpCsKUpQClKUApSlAcm1dnrPGY2OXirjejjqsP8AxxBIOhNUaSI9OKVQGUlZE3jdw7VIII7jrY3FfRKrvK3A6DEqNUFpe+K9831CSfos/dVDX6brYcUe0ixp7eGWHszt5JbTMiGGRi0kVukd7xnqOe06FT3rf4Qqfr5rBijDIk63vGekBvaM+8W3HQAgfGRa+kRuCAVNwRcEagg7iK70Oo66vnuuTOb6+CXgaNoe7by9RXtebQ923l6ivauEJth6q+A9KzJrCHqr4D0qJ5XYkphnANmktGOB6Zs5HeEzn6tcykopyfcepZeCnTYozO8515xrr3RjSId3RsSO1mqw8kMJaNpzvmIy/uluI/vXZ/Bx2VWniL5Yk0aRgikb1zGxYfRF2+rX0KONVAVRlVQAANwAFgB5Vk9HRdk5XyLepfDFQRlSlK2CmKUpQClKUApSlAKh5VD4+O1vYYdmJtreZgqC/ZaOQ28KmKh9mtlxWLV+u/NunYYQgQAd4cPf6Y7a4n3LxJ6OSm1uo+eE/o2TFKUrsgFKUoBSlKAUpSgFeMoIIIuCLEHcQd4Ne0oD5/LhjE7wm55trKTvZDrG3f0SAT2q1WjkVi7xNAd8LAL+6YXj8AOkg7o64OV2Gs8Uw+EDE3leSMnsA9qPFxXJycxHN4qPslDRt2XAMiMfAqyj95WNX/59Y490vv8A3yLsv1Kc96LntD3beXqK9rzaHu28vUUrZKRuh6q+A9KqvLWa8kEXAB5D3GwjT7Q8v2VaoeqvgPSqRynkzYuTsWKNPO7OfwkWqfSE+HTy8eRNp1mxGHJ2HPikNtI0d/Bj7NftV5fsq51WeR0fSxD/ALuPzUF/SYVZqaCHDRHx5i95sYpSlXCEUpSgFKVX9qbHxL4j9YimSMrGY4xZuoVLMSRuJl5slbG6wrqLmwFgpVTxGyNosze3jPQBW8ktudBjcNkykKA6zaqRo69mmxNj4/KL4jpAkW5+UqYyZTlzFb5rPAuexI5skfOAtFRW3sO+VMRELywEsFG90PvYvrKNPnKtRcmxMWMzLPzecguvPym4AhUAPlvmAjlGcAE5hff0ezaW2eYw4s3OShY0DtYAyMQmdrAaXOYgW3GuJ44Xkm0/F1kVHd8vnyx8SZw06yIsiHMrqGUjiCLg1sqN2IkUcSRI5bKDcnezE5mPdckmw3VJV0s45kc+FSfDt3ClKV6cilKUApSlAKUpQEXynhzYWbS5RRIAN5MRElh45bedU6abIOdGvNlZBbjzbB7eeW3nX0RlBBB3EWPga+cYRDzaK2pCBW8QMrfiDWP0ouGULF3f6XNLzUon0nHn2bW7vUUqP2dMXwMDHeYYs30rAN+N6VsJ5KZLQ9VfAelUDbJ/veK/ep+RHV/h6q+A9K+f7XH96xX71fxgjP8AWs7pT9j4os6Xtk1yNX2cx7cQfwijX+lT9QXI8+ylHZO34orf1qdq3pv2Ye5eRDZ237xSlKmOBSlKAVB7V2TiJJM8eIeMF16IldAFCWuAAVJDFjltZri50FTlKAqGE2TjmuXZltcFXxEqmW6pdw8ZYwgspbIumlhob1N7H2dLEWMs7TFhqSzkZg7EFVY2Tosostur3VKVqmxCKUVjYyMVTfq2Rnt3dFGOvZQEFyi2nluAd1fNdvbUeU5FDPlN2tbQ20BJIF9b28Ks23doxTAGJ8wfdowPUElyCNBldDr8YdtUyJwt0YhWDMbHS4LE5hfeDf1HCpK9NDUZhN4RLRqZaexWwSbXt2LVsDbpa1zruIOhB4gj/wDb6u+zNv4d1a8yLll5o5iF9oADkXNbMdeF+PYa+V7EBaUuvVIUA8CRckjtHSAv3Vf+T/JqEI2rjNGUbpda6spc3HXPONcju7K5nBQk4p5wROXFzxgn5dsYZbE4iPpSiIWdSTIWCBAAetd1uOF9a6sPiI5BmjdZFvbMrBhcbxcVCjkpB0faS2UItrprHGyNHEeh1QYl1FmOtyakNj7Kjw6GOMkgtcsQgJIUIL5FANlRRu4CuQd1KUoBSlKAUpSgFfPLWaUdmIn/AAne1fQ6+esbvMf/AHGI/Pesvpb9pe/7MtaTtP3Fr2C98CvcXH3Ziv8ASlY8nhbAj6cp+3EMf60rRq7C9yK8u0ywQ9VfAelUTlBHlxc/zubfyMYj9YjV7h6q+A9Kp/LGK2Ijf5SEi/7p7/8A3fgaqdIxzp34Y8yXTPFiN/I1tMQv7VX8miVR+MbVYqqXJSXLiJF+UhBH8J/68/8A7attSaKXFRF+Hkc3rFjFKUq0RClKUApSlAK5cds+Kbm+dUOI3zhSAVLZGj6QI1FpCfECuqlAViTklDHlaLN0YEiAJFgqAC9gB0iFQE9ka7rVRuWOzVQIpBJMiEAKTpmAv3b6+wVSv0goM0WnGP8AOWvVuDVsLZAYK6gkNqLgg+YO6rphYAi2qL2djYocPDmzXYNZUjeRjluWOWME2A424gbyKkBtKC4HPR3O4Z1B3ZjoTe9iD4GvAdVK53x0IOVpUVrE5S6g2AuxsTuABue6tcO1sMwzLPHazG5dR0Vcxs2p6uZSM26gOylcf/VcPkSQzxqsi5kZnVcy2vcZiNLV7LtTDqQrTxqS2Wxdb3yGSx106CM2vAUB10rhG18OWCCVSSpYEXK5VAYtn6trMut+NbW2hAFVjNGFYEqxdbMALsVN7EAbyKA6aVyptGFpBEsqs7IXChgTkGXpabh01t230rqoD0V84w75hnH+IzP/AJjF/wDuq9bYxJjgmkGpWNio7Wt0R5mw86oUqFIiqC5VLIO0gWUeZtWR0q8qEF3suaRbsu2xl/uEJ+NEj/fOf/upUhNCEgCDcqqo8BYD0pWslhYKjeTqh6q+A9KgOW0F4Uk+TlUn6L3iPld1P1an4eqvgPSteOwqyxyRP1XRlPbZhY279a5sgpwcX3o9jLhaZ8+wmI5uaGU7lkAb6LgxsT3DOG+pV+r5xkLKUlGvSSQcMwJSQDuuDV15PY4ywIWN3XoSfTXQnuzCzDucVmdFzaUqnun/AKWdVHaS7ySpSlaxUFKUoBSlKAUpSgFUz9IG+Lxj/PWrnVM/SBvi8Y/z1oeolsLsxZsPDd2QhXW6iM3VzZkZZFZSDlU7t6jvv6eS0GRY88mUABhdOmFYMuYlb6MgOhF+N67dhe4j8D6mu+h4QbcmIiGzyyuzEEyHm811EgU6IF059tLW0HffX/ZKHNn52Utn5zN7K/O85znOD2dgbm1t1uHGrBSgIxdhxBIkLMeaRUUnLchSCCbLa5Ki9gK4U5IQKGCySrckghkuuYSBrHJexM7nW9ja1hcGw0oCA/slBaxklJtKLkx39r1jYJbS2mnjeuvE7DjcJmdyyBssnQzZmmTEZyMuW+eFDutvuDUpSgInZmwI4ZBIkkjWVhlbm8t3Eed9EBzHmE42FzYDS0tSlAQHLGf2ccPGSQMfoREOT9/mh9aoTZsHOYiCO1xzgdu4Re0B8MyoPrVntnFc7iJGGqx+yXxUnnSPr9H+GKlORWFu805HVtEn4PKQeIJMY8YzWNL9fWpLaP2/sur9Oj3lk2h7tvL1FKbQ923l6ilbJSN0PVXwHpWdYQ9VfAelZ0BSeVeC5ucSAdGff3SoNfvIAbfs2PGtHJ/G81PZjZJrKewSjSM/Wvk8ebFW/bOz1niaInKTqr/Fcaq3fY8OIuONfPmQkMki5WBKutzdWGjAHQ94biLEb6xtXF6e9Xx2e/rx8y7S1ZW4M+i0qI5ObUMyZJD7WOwf5wPVlA7Gsb9hDDgCZeteElKKktmU2mnhilKV0eClKUApSlAKpn6QN8XjH+etXOqZ+kDfF4x/nrQ9RZNhe4j8D6mu+uDYXuI/A+prvoeClKUApSlAKUpQCo3lBtEwwkqfaP0IvpkdYjsUAsfo23kVIswAJJAAFyToABvJNUXaGOOIlMuoQDLEDocl7s5HAuQDbsVNxvVXV6hUVt9/cS018csHIFyqFQZj0VRSesxIVAT3ki57719F2TgRBDHEpvlGrbszE3dz3sxJ86rHJHZ/OSHEMOhGSsffJ1Xf6oug7y/YKuVQdG0OFfHLeXkSamzilwrZHNtD3beXqK9rzaHu28vUV7WiVjbD1V8B6VnWEPVXwHpWdAKqvK7ZVr4qMbgOeUcUG6QD4yjf2r25VFWqlR21Rsg4S2Z1CTi8o+aRTOjrLFbOu6/VZT1kYjgbDXgQp1tartszaCTxiRLjgynrIw3ow7RfzBBFwQarW39jfqxzxj2DHd8ix4fuyd3xTpuIy8WDxUkL85FYkizoTZZFG4E8GGtm4XO8G1ZFF0tHZ1VvZ7mXLIK6PHHcvtK5NmbRjnTPGdxsynRkbirjgdfAggi4INddbSaayiiKUpXoFKUoBVM/SBvi8Y/z1q51TP0gb4vGP89aHqLJsL3EfgfU131wbC9xH4H1Nd9DwUpSgFKUoBSlVbbu3S+aHDtZdRJOD5FIiOPAvw3DW5WO22FUeKbOoQcnhGvlHtUSk4eM3jU2lcbnYHWIdqgjpHiRl+MKj8JhHmkWGMkEi7va/NpuLa6ZjuUcTrqFNaIoiSkUKZnbREGgAG8k/BRRa58ALkgG+7D2SuHTKDndtZJLWLN3Dgo3BeA7SSTkU1y1lvWT7K2X2/kuTkqY8MdzrwmGSNFjjXKqgBR2Ad53+NbqUrbKJzbQ923l6iva82h7tvL1Fe0Bth6q+A9KzrCHqr4D0rOgFKUoDGSMMCrAMCCCCLgg6EEHeKo+3diNh7yRgvBxGpaHx4tH37143XVb1Sob6IXR4ZHddjg8o+ZwyOjCWF8j2HSGqsu8K67nXU94ubEE3q1bJ5QRykRyDmZToFJ6Ln9m3wuPR0IsdLanTtjkvqZMJZSTdoTojdpQ/wCG3HsJ7CS1ViRQS0UiFWA6UTjUDgSNxFxowuDbQ1kqV+ieHzh6+RbxXftyZ9FpVKwG2MRDYBufT4khOcD5supPHRg3iBU/guUWGksC/MudMkllJPYrXyufok1p06uq7svn7O8rTqlDdEtSlKskQqmfpA3xeMf561c6pn6QN8XjH+etD1Fk2F7iPwPqa764Nhe4j8D6mu+h4KUrnxmOiiAMsixg7szAXPYo3k9woDorRjMZHEueVwi7rnieAA3sTwA1NQGN5UMdMNH/ABZQQPFY9GP1innUFM5ZjLK5kYA9NiOiOIUaBF04AXtrc61n39I1V8o8367yxXp5S35I79q7Zknuq5oYezdJIPnkdRfmjU8SLla4sPCzssMKZ3I0XcqruzOR1EFt/dYAnSuvZeyZsRYoDFEf8ZhqR+yU9b6R6OoIzbqumzNmxQJkiW1zdmOrM3xmY6k/+ABoLVWr01upl1l/Jez1/pLK2FS4YbnNsLYqYdSb85I1s8pFiexVHwUHBfM3JJMrSla8YqKwtim228sUpSujw5toe7by9RXtebQ923l6ivaA2w9VfAelZ1hD1V8B6VnQClKUApSlAK49pbMhnULKga2qtqGU9qMNVPga7KV40nyYKXj+TE8esLfrC/EbKkvk2iP55PE1Cymx5uRTGx0yOpUt25Q3XHeLivp1a8RAjqUkRXU71YAg+IOhrPu6Nqnzj+V/T5FmGplHfmfOMM7x6QyvCOCq3QHhGwKD7tSMPKDFLvMco70KsfFlNvsWpzEck8MepngPzHNh4I+ZB5LUfLyRmHUxKMOx4iCfFle3+2oPw+tq7Es/H+TvrKZdpGMfKl/h4YfUmzfzItVzlntrnBG4gkADRg9KPfzob43dU0/JvGj4ELDula/2GP8ArUJyp2PilhUvEB7aIXDqRcuAOyu67NbxpSjy9eJ5KNGMpk9s/lEY4kT9XYlQdS6Ab78L16/KbEHqwxR95d5PwCp61pHJ/GndEg+lLb+VTW+Pktij1pIYvDPL/RK449fLZY+X3PeHTrvOCfaeKfrYgqOKxqIx5HVx96uFhGl3YgE2BkZrs3YC7G7HxNWvD8kF3yzu/aqBY1Pq48mqWwGxcNCc0cShrWzm7PbsztdredPwOot/dny9fAdfXDsRKbgtmYmb3cRVflJAY18lIzN3WFj2irHs3ktEhDzH9YcWIzC0antWPXiLgsWI4EVP0q7RoqquaWX7WQzvnPcUrRjMWkS5nJAuALKzEkmwAVQST3AVjh8fE4DK4IIuDuuMoa4vv0YfbVshOmlaJMbEACZFsbW1BvdsotbvIFb6AUpSgObaHu28vUV7Xm0Pdt5eor2gNsPVXwHpWdYQ9VfAelZ0ApSlAKUpQClKUApSlAKUpQCq7y6/9On/AMmD8wVYqrfL4N+rJlIB/WYLEi496N4BF/tr2O4LJSo/mcX8vD/p3/5qczi/l4f9O/8AzV4DvZgLXNrmw7zvsPIH7KKwO431I8xoR9tQ+IhxPO4YySRuomNwsLqR7CQAljIwAuRw415s6HE5XySRovPzkK0Ls1jMxuSJVvffu3EUBNUqP5nF/Lw/6d/+anM4v5eH/Tv/AM1AebQw8WJRow6sFcZhZJAGQ3yurAjeN2hFrixFQGI5FXa3Ol43QLK0mVpDlhaEZbpxDam47NRpXTg0RlKtC006yzgyRq0OUGdzpKWGVdxKhibHcamNkw4hQ3PyK9z0QBdlHENIAofuORbcb76AipOSERlWUSuuVy4QBcty7yEWtuvM3fpv31ZKUoBSlKA5toe7by9RXtebQ923l6ivaA2w9VfAelZ1hF1R4Cs6AUpSgFKUoBSlKAUpSgFKUoBUZyg2WcRGsauIyJY3uVzaI4Yi1xvAIvw76k6UApSlAKUpQClKUApSlAKUpQClKUBzbQ923l6ivaY7qN5ete0B/9k="/>
          <p:cNvPicPr/>
          <p:nvPr/>
        </p:nvPicPr>
        <p:blipFill>
          <a:blip r:embed="rId61"/>
          <a:stretch/>
        </p:blipFill>
        <p:spPr>
          <a:xfrm>
            <a:off x="6803640" y="2928960"/>
            <a:ext cx="446760" cy="486360"/>
          </a:xfrm>
          <a:prstGeom prst="rect">
            <a:avLst/>
          </a:prstGeom>
          <a:ln w="0">
            <a:noFill/>
          </a:ln>
        </p:spPr>
      </p:pic>
      <p:pic>
        <p:nvPicPr>
          <p:cNvPr id="217" name="Picture 20" descr="https://damic.uchicago.edu/depot/images/highlight-20190710.png"/>
          <p:cNvPicPr/>
          <p:nvPr/>
        </p:nvPicPr>
        <p:blipFill>
          <a:blip r:embed="rId62"/>
          <a:stretch/>
        </p:blipFill>
        <p:spPr>
          <a:xfrm>
            <a:off x="7413840" y="2895120"/>
            <a:ext cx="514800" cy="319320"/>
          </a:xfrm>
          <a:prstGeom prst="rect">
            <a:avLst/>
          </a:prstGeom>
          <a:ln w="0">
            <a:noFill/>
          </a:ln>
        </p:spPr>
      </p:pic>
      <p:pic>
        <p:nvPicPr>
          <p:cNvPr id="218" name="Picture 3"/>
          <p:cNvPicPr/>
          <p:nvPr/>
        </p:nvPicPr>
        <p:blipFill>
          <a:blip r:embed="rId63"/>
          <a:stretch/>
        </p:blipFill>
        <p:spPr>
          <a:xfrm>
            <a:off x="5434560" y="3494520"/>
            <a:ext cx="655560" cy="535320"/>
          </a:xfrm>
          <a:prstGeom prst="rect">
            <a:avLst/>
          </a:prstGeom>
          <a:ln w="0">
            <a:noFill/>
          </a:ln>
        </p:spPr>
      </p:pic>
      <p:sp>
        <p:nvSpPr>
          <p:cNvPr id="219" name="TextBox 101"/>
          <p:cNvSpPr/>
          <p:nvPr/>
        </p:nvSpPr>
        <p:spPr>
          <a:xfrm>
            <a:off x="2617920" y="4264200"/>
            <a:ext cx="102924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0" strike="noStrike" spc="-1">
                <a:solidFill>
                  <a:srgbClr val="002060"/>
                </a:solidFill>
                <a:latin typeface="Times New Roman"/>
                <a:ea typeface="MS PGothic"/>
              </a:rPr>
              <a:t>Sanda</a:t>
            </a:r>
            <a:endParaRPr lang="fr-FR" sz="1600" b="0" strike="noStrike" spc="-1">
              <a:latin typeface="Arial"/>
            </a:endParaRPr>
          </a:p>
        </p:txBody>
      </p:sp>
      <p:pic>
        <p:nvPicPr>
          <p:cNvPr id="220" name="Picture 4" descr="CRCI2NA"/>
          <p:cNvPicPr/>
          <p:nvPr/>
        </p:nvPicPr>
        <p:blipFill>
          <a:blip r:embed="rId64"/>
          <a:stretch/>
        </p:blipFill>
        <p:spPr>
          <a:xfrm>
            <a:off x="6924960" y="1847160"/>
            <a:ext cx="651960" cy="262440"/>
          </a:xfrm>
          <a:prstGeom prst="rect">
            <a:avLst/>
          </a:prstGeom>
          <a:ln w="0">
            <a:noFill/>
          </a:ln>
        </p:spPr>
      </p:pic>
      <p:pic>
        <p:nvPicPr>
          <p:cNvPr id="221" name="Picture 6" descr="logo smart"/>
          <p:cNvPicPr/>
          <p:nvPr/>
        </p:nvPicPr>
        <p:blipFill>
          <a:blip r:embed="rId65"/>
          <a:stretch/>
        </p:blipFill>
        <p:spPr>
          <a:xfrm>
            <a:off x="7847640" y="3891240"/>
            <a:ext cx="505800" cy="482040"/>
          </a:xfrm>
          <a:prstGeom prst="rect">
            <a:avLst/>
          </a:prstGeom>
          <a:ln w="0">
            <a:noFill/>
          </a:ln>
        </p:spPr>
      </p:pic>
      <p:pic>
        <p:nvPicPr>
          <p:cNvPr id="222" name="Picture 8" descr="Réactifs chimiques pour la radioprotection et la surveillance  environnementale"/>
          <p:cNvPicPr/>
          <p:nvPr/>
        </p:nvPicPr>
        <p:blipFill>
          <a:blip r:embed="rId66"/>
          <a:stretch/>
        </p:blipFill>
        <p:spPr>
          <a:xfrm>
            <a:off x="6316200" y="3661200"/>
            <a:ext cx="978120" cy="348480"/>
          </a:xfrm>
          <a:prstGeom prst="rect">
            <a:avLst/>
          </a:prstGeom>
          <a:ln w="0">
            <a:noFill/>
          </a:ln>
        </p:spPr>
      </p:pic>
      <p:pic>
        <p:nvPicPr>
          <p:cNvPr id="223" name="Picture 10" descr="Mimosa | IMT Atlantique"/>
          <p:cNvPicPr/>
          <p:nvPr/>
        </p:nvPicPr>
        <p:blipFill>
          <a:blip r:embed="rId67"/>
          <a:stretch/>
        </p:blipFill>
        <p:spPr>
          <a:xfrm>
            <a:off x="1922760" y="4210920"/>
            <a:ext cx="668160" cy="208440"/>
          </a:xfrm>
          <a:prstGeom prst="rect">
            <a:avLst/>
          </a:prstGeom>
          <a:ln w="0">
            <a:noFill/>
          </a:ln>
        </p:spPr>
      </p:pic>
      <p:pic>
        <p:nvPicPr>
          <p:cNvPr id="224" name="Picture 89"/>
          <p:cNvPicPr/>
          <p:nvPr/>
        </p:nvPicPr>
        <p:blipFill>
          <a:blip r:embed="rId68"/>
          <a:stretch/>
        </p:blipFill>
        <p:spPr>
          <a:xfrm>
            <a:off x="1942920" y="3943800"/>
            <a:ext cx="1091520" cy="208440"/>
          </a:xfrm>
          <a:prstGeom prst="rect">
            <a:avLst/>
          </a:prstGeom>
          <a:ln w="0">
            <a:noFill/>
          </a:ln>
        </p:spPr>
      </p:pic>
      <p:pic>
        <p:nvPicPr>
          <p:cNvPr id="225" name="Image 12"/>
          <p:cNvPicPr/>
          <p:nvPr/>
        </p:nvPicPr>
        <p:blipFill>
          <a:blip r:embed="rId69"/>
          <a:stretch/>
        </p:blipFill>
        <p:spPr>
          <a:xfrm>
            <a:off x="3801240" y="473400"/>
            <a:ext cx="409320" cy="409320"/>
          </a:xfrm>
          <a:prstGeom prst="rect">
            <a:avLst/>
          </a:prstGeom>
          <a:ln w="0">
            <a:noFill/>
          </a:ln>
        </p:spPr>
      </p:pic>
      <p:pic>
        <p:nvPicPr>
          <p:cNvPr id="226" name="Picture 2"/>
          <p:cNvPicPr/>
          <p:nvPr/>
        </p:nvPicPr>
        <p:blipFill>
          <a:blip r:embed="rId70"/>
          <a:stretch/>
        </p:blipFill>
        <p:spPr>
          <a:xfrm>
            <a:off x="1922760" y="3301200"/>
            <a:ext cx="673560" cy="259560"/>
          </a:xfrm>
          <a:prstGeom prst="rect">
            <a:avLst/>
          </a:prstGeom>
          <a:ln w="0">
            <a:noFill/>
          </a:ln>
        </p:spPr>
      </p:pic>
      <p:sp>
        <p:nvSpPr>
          <p:cNvPr id="227" name="TextBox 7"/>
          <p:cNvSpPr/>
          <p:nvPr/>
        </p:nvSpPr>
        <p:spPr>
          <a:xfrm>
            <a:off x="5386680" y="4108320"/>
            <a:ext cx="102924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400" b="0" strike="noStrike" spc="-1">
                <a:solidFill>
                  <a:srgbClr val="002060"/>
                </a:solidFill>
                <a:latin typeface="Times New Roman"/>
                <a:ea typeface="MS PGothic"/>
              </a:rPr>
              <a:t>Arc’Antic</a:t>
            </a:r>
            <a:endParaRPr lang="fr-FR" sz="1400" b="0" strike="noStrike" spc="-1">
              <a:latin typeface="Arial"/>
            </a:endParaRPr>
          </a:p>
        </p:txBody>
      </p:sp>
      <p:pic>
        <p:nvPicPr>
          <p:cNvPr id="228" name="Picture 18"/>
          <p:cNvPicPr/>
          <p:nvPr/>
        </p:nvPicPr>
        <p:blipFill>
          <a:blip r:embed="rId71"/>
          <a:stretch/>
        </p:blipFill>
        <p:spPr>
          <a:xfrm>
            <a:off x="6669000" y="4095360"/>
            <a:ext cx="619200" cy="236520"/>
          </a:xfrm>
          <a:prstGeom prst="rect">
            <a:avLst/>
          </a:prstGeom>
          <a:ln w="0">
            <a:noFill/>
          </a:ln>
        </p:spPr>
      </p:pic>
      <p:pic>
        <p:nvPicPr>
          <p:cNvPr id="229" name="Picture 20"/>
          <p:cNvPicPr/>
          <p:nvPr/>
        </p:nvPicPr>
        <p:blipFill>
          <a:blip r:embed="rId72"/>
          <a:stretch/>
        </p:blipFill>
        <p:spPr>
          <a:xfrm>
            <a:off x="3922200" y="3051000"/>
            <a:ext cx="550800" cy="289080"/>
          </a:xfrm>
          <a:prstGeom prst="rect">
            <a:avLst/>
          </a:prstGeom>
          <a:ln w="0">
            <a:noFill/>
          </a:ln>
        </p:spPr>
      </p:pic>
      <p:pic>
        <p:nvPicPr>
          <p:cNvPr id="230" name="Picture 17"/>
          <p:cNvPicPr/>
          <p:nvPr/>
        </p:nvPicPr>
        <p:blipFill>
          <a:blip r:embed="rId73"/>
          <a:stretch/>
        </p:blipFill>
        <p:spPr>
          <a:xfrm>
            <a:off x="8489880" y="3444480"/>
            <a:ext cx="433440" cy="39564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 11"/>
          <p:cNvPicPr/>
          <p:nvPr/>
        </p:nvPicPr>
        <p:blipFill>
          <a:blip r:embed="rId3"/>
          <a:stretch/>
        </p:blipFill>
        <p:spPr>
          <a:xfrm>
            <a:off x="5020200" y="4647240"/>
            <a:ext cx="788040" cy="335160"/>
          </a:xfrm>
          <a:prstGeom prst="rect">
            <a:avLst/>
          </a:prstGeom>
          <a:ln w="0">
            <a:noFill/>
          </a:ln>
        </p:spPr>
      </p:pic>
      <p:sp>
        <p:nvSpPr>
          <p:cNvPr id="145" name="PlaceHolder 1"/>
          <p:cNvSpPr>
            <a:spLocks noGrp="1"/>
          </p:cNvSpPr>
          <p:nvPr>
            <p:ph type="title"/>
          </p:nvPr>
        </p:nvSpPr>
        <p:spPr>
          <a:xfrm>
            <a:off x="1808640" y="-66240"/>
            <a:ext cx="6823080" cy="649080"/>
          </a:xfrm>
          <a:prstGeom prst="rect">
            <a:avLst/>
          </a:prstGeom>
          <a:noFill/>
          <a:ln w="0">
            <a:noFill/>
          </a:ln>
        </p:spPr>
        <p:txBody>
          <a:bodyPr numCol="1" spcCol="0" anchor="ctr">
            <a:noAutofit/>
          </a:bodyPr>
          <a:lstStyle/>
          <a:p>
            <a:pPr>
              <a:lnSpc>
                <a:spcPct val="100000"/>
              </a:lnSpc>
              <a:buNone/>
            </a:pPr>
            <a:r>
              <a:rPr lang="fr-FR" sz="2800" b="0" strike="noStrike" spc="-1" dirty="0">
                <a:solidFill>
                  <a:srgbClr val="002060"/>
                </a:solidFill>
                <a:latin typeface="American Typewriter"/>
                <a:ea typeface="Helvetica Neue"/>
              </a:rPr>
              <a:t>Faits Marquants 1994-2024</a:t>
            </a:r>
            <a:endParaRPr lang="fr-FR" sz="2800" b="0" strike="noStrike" spc="-1" dirty="0">
              <a:solidFill>
                <a:srgbClr val="000000"/>
              </a:solidFill>
              <a:latin typeface="Times New Roman"/>
            </a:endParaRPr>
          </a:p>
        </p:txBody>
      </p:sp>
      <p:pic>
        <p:nvPicPr>
          <p:cNvPr id="146" name="Image 10"/>
          <p:cNvPicPr/>
          <p:nvPr/>
        </p:nvPicPr>
        <p:blipFill>
          <a:blip r:embed="rId4"/>
          <a:stretch/>
        </p:blipFill>
        <p:spPr>
          <a:xfrm>
            <a:off x="4249800" y="469800"/>
            <a:ext cx="685800" cy="461880"/>
          </a:xfrm>
          <a:prstGeom prst="rect">
            <a:avLst/>
          </a:prstGeom>
          <a:ln w="0">
            <a:noFill/>
          </a:ln>
        </p:spPr>
      </p:pic>
      <p:pic>
        <p:nvPicPr>
          <p:cNvPr id="147" name="Picture 5"/>
          <p:cNvPicPr/>
          <p:nvPr/>
        </p:nvPicPr>
        <p:blipFill>
          <a:blip r:embed="rId5"/>
          <a:stretch/>
        </p:blipFill>
        <p:spPr>
          <a:xfrm>
            <a:off x="4804560" y="503280"/>
            <a:ext cx="1086840" cy="364680"/>
          </a:xfrm>
          <a:prstGeom prst="rect">
            <a:avLst/>
          </a:prstGeom>
          <a:ln w="0">
            <a:noFill/>
          </a:ln>
        </p:spPr>
      </p:pic>
      <p:pic>
        <p:nvPicPr>
          <p:cNvPr id="148" name="Image 1"/>
          <p:cNvPicPr/>
          <p:nvPr/>
        </p:nvPicPr>
        <p:blipFill>
          <a:blip r:embed="rId6"/>
          <a:stretch/>
        </p:blipFill>
        <p:spPr>
          <a:xfrm>
            <a:off x="4026240" y="916920"/>
            <a:ext cx="1018800" cy="416520"/>
          </a:xfrm>
          <a:prstGeom prst="rect">
            <a:avLst/>
          </a:prstGeom>
          <a:ln w="0">
            <a:noFill/>
          </a:ln>
        </p:spPr>
      </p:pic>
      <p:pic>
        <p:nvPicPr>
          <p:cNvPr id="149" name="Picture 8"/>
          <p:cNvPicPr/>
          <p:nvPr/>
        </p:nvPicPr>
        <p:blipFill>
          <a:blip r:embed="rId7"/>
          <a:stretch/>
        </p:blipFill>
        <p:spPr>
          <a:xfrm>
            <a:off x="4189680" y="1341720"/>
            <a:ext cx="810000" cy="433800"/>
          </a:xfrm>
          <a:prstGeom prst="rect">
            <a:avLst/>
          </a:prstGeom>
          <a:ln w="0">
            <a:noFill/>
          </a:ln>
        </p:spPr>
      </p:pic>
      <p:sp>
        <p:nvSpPr>
          <p:cNvPr id="150" name="Triangle 9"/>
          <p:cNvSpPr/>
          <p:nvPr/>
        </p:nvSpPr>
        <p:spPr>
          <a:xfrm rot="10800000">
            <a:off x="50760" y="523440"/>
            <a:ext cx="3441240" cy="2196000"/>
          </a:xfrm>
          <a:prstGeom prst="triangle">
            <a:avLst>
              <a:gd name="adj" fmla="val 9885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51" name="Triangle 10"/>
          <p:cNvSpPr/>
          <p:nvPr/>
        </p:nvSpPr>
        <p:spPr>
          <a:xfrm rot="10800000" flipH="1">
            <a:off x="5654520" y="523800"/>
            <a:ext cx="3416760" cy="2152440"/>
          </a:xfrm>
          <a:prstGeom prst="triangle">
            <a:avLst>
              <a:gd name="adj" fmla="val 10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p:style>
      </p:sp>
      <p:sp>
        <p:nvSpPr>
          <p:cNvPr id="152" name="Triangle 11"/>
          <p:cNvSpPr/>
          <p:nvPr/>
        </p:nvSpPr>
        <p:spPr>
          <a:xfrm rot="10800000" flipH="1" flipV="1">
            <a:off x="5651640" y="2715840"/>
            <a:ext cx="3419640" cy="2214360"/>
          </a:xfrm>
          <a:prstGeom prst="triangle">
            <a:avLst>
              <a:gd name="adj" fmla="val 9924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53" name="Triangle 12"/>
          <p:cNvSpPr/>
          <p:nvPr/>
        </p:nvSpPr>
        <p:spPr>
          <a:xfrm rot="10800000" flipV="1">
            <a:off x="88920" y="2736360"/>
            <a:ext cx="3403080" cy="2194560"/>
          </a:xfrm>
          <a:prstGeom prst="triangle">
            <a:avLst>
              <a:gd name="adj" fmla="val 10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154" name="Rectangle 13"/>
          <p:cNvSpPr/>
          <p:nvPr/>
        </p:nvSpPr>
        <p:spPr>
          <a:xfrm>
            <a:off x="243000" y="816840"/>
            <a:ext cx="3611880" cy="182304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p:style>
      </p:sp>
      <p:sp>
        <p:nvSpPr>
          <p:cNvPr id="155" name="Rectangle 14"/>
          <p:cNvSpPr/>
          <p:nvPr/>
        </p:nvSpPr>
        <p:spPr>
          <a:xfrm>
            <a:off x="5348160" y="833400"/>
            <a:ext cx="3573720" cy="1813680"/>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p:style>
      </p:sp>
      <p:sp>
        <p:nvSpPr>
          <p:cNvPr id="156" name="Rectangle 15"/>
          <p:cNvSpPr/>
          <p:nvPr/>
        </p:nvSpPr>
        <p:spPr>
          <a:xfrm>
            <a:off x="5347080" y="2780280"/>
            <a:ext cx="3573720" cy="171180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p:style>
      </p:sp>
      <p:sp>
        <p:nvSpPr>
          <p:cNvPr id="157" name="Rectangle 16"/>
          <p:cNvSpPr/>
          <p:nvPr/>
        </p:nvSpPr>
        <p:spPr>
          <a:xfrm>
            <a:off x="253440" y="2825640"/>
            <a:ext cx="3595320" cy="182304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p:style>
      </p:sp>
      <p:pic>
        <p:nvPicPr>
          <p:cNvPr id="158" name="Picture 5"/>
          <p:cNvPicPr/>
          <p:nvPr/>
        </p:nvPicPr>
        <p:blipFill>
          <a:blip r:embed="rId8"/>
          <a:stretch/>
        </p:blipFill>
        <p:spPr>
          <a:xfrm>
            <a:off x="3443400" y="4684320"/>
            <a:ext cx="1612080" cy="269280"/>
          </a:xfrm>
          <a:prstGeom prst="rect">
            <a:avLst/>
          </a:prstGeom>
          <a:ln w="0">
            <a:noFill/>
          </a:ln>
        </p:spPr>
      </p:pic>
      <p:pic>
        <p:nvPicPr>
          <p:cNvPr id="159" name="Picture 2" descr="https://anr.fr/typo3conf/ext/anr_skin/Resources/Public/assets/img/anr-logo-mobile.png"/>
          <p:cNvPicPr/>
          <p:nvPr/>
        </p:nvPicPr>
        <p:blipFill>
          <a:blip r:embed="rId9"/>
          <a:stretch/>
        </p:blipFill>
        <p:spPr>
          <a:xfrm>
            <a:off x="3953880" y="1896480"/>
            <a:ext cx="1259280" cy="263160"/>
          </a:xfrm>
          <a:prstGeom prst="rect">
            <a:avLst/>
          </a:prstGeom>
          <a:ln w="0">
            <a:noFill/>
          </a:ln>
        </p:spPr>
      </p:pic>
      <p:pic>
        <p:nvPicPr>
          <p:cNvPr id="160" name="Picture 8" descr="http://www.logotypes101.com/logos/94/E475139542A7F66828E22BD0DD9C8905/marie_curie_actions_logo.png"/>
          <p:cNvPicPr/>
          <p:nvPr/>
        </p:nvPicPr>
        <p:blipFill>
          <a:blip r:embed="rId10"/>
          <a:stretch/>
        </p:blipFill>
        <p:spPr>
          <a:xfrm>
            <a:off x="4727880" y="3388320"/>
            <a:ext cx="545400" cy="545400"/>
          </a:xfrm>
          <a:prstGeom prst="rect">
            <a:avLst/>
          </a:prstGeom>
          <a:ln w="0">
            <a:noFill/>
          </a:ln>
        </p:spPr>
      </p:pic>
      <p:pic>
        <p:nvPicPr>
          <p:cNvPr id="161" name="Picture 10" descr="https://www.cremlin.eu/sites/sites_custom/site_cremlin/content/e17703/e17836/eu.jpg"/>
          <p:cNvPicPr/>
          <p:nvPr/>
        </p:nvPicPr>
        <p:blipFill>
          <a:blip r:embed="rId11"/>
          <a:stretch/>
        </p:blipFill>
        <p:spPr>
          <a:xfrm>
            <a:off x="3986280" y="3429360"/>
            <a:ext cx="513720" cy="343080"/>
          </a:xfrm>
          <a:prstGeom prst="rect">
            <a:avLst/>
          </a:prstGeom>
          <a:ln w="0">
            <a:noFill/>
          </a:ln>
        </p:spPr>
      </p:pic>
      <p:pic>
        <p:nvPicPr>
          <p:cNvPr id="162" name="Picture 6" descr="https://erc.europa.eu/sites/default/files/logo_0.png"/>
          <p:cNvPicPr/>
          <p:nvPr/>
        </p:nvPicPr>
        <p:blipFill>
          <a:blip r:embed="rId12"/>
          <a:stretch/>
        </p:blipFill>
        <p:spPr>
          <a:xfrm>
            <a:off x="3965040" y="4087440"/>
            <a:ext cx="512640" cy="366840"/>
          </a:xfrm>
          <a:prstGeom prst="rect">
            <a:avLst/>
          </a:prstGeom>
          <a:ln w="0">
            <a:noFill/>
          </a:ln>
        </p:spPr>
      </p:pic>
      <p:pic>
        <p:nvPicPr>
          <p:cNvPr id="163" name="Picture 7"/>
          <p:cNvPicPr/>
          <p:nvPr/>
        </p:nvPicPr>
        <p:blipFill>
          <a:blip r:embed="rId13"/>
          <a:stretch/>
        </p:blipFill>
        <p:spPr>
          <a:xfrm>
            <a:off x="4681080" y="4090680"/>
            <a:ext cx="549720" cy="415800"/>
          </a:xfrm>
          <a:prstGeom prst="rect">
            <a:avLst/>
          </a:prstGeom>
          <a:ln w="0">
            <a:noFill/>
          </a:ln>
        </p:spPr>
      </p:pic>
      <p:pic>
        <p:nvPicPr>
          <p:cNvPr id="164" name="Picture 28"/>
          <p:cNvPicPr/>
          <p:nvPr/>
        </p:nvPicPr>
        <p:blipFill>
          <a:blip r:embed="rId14"/>
          <a:stretch/>
        </p:blipFill>
        <p:spPr>
          <a:xfrm>
            <a:off x="3979080" y="2497320"/>
            <a:ext cx="405000" cy="405000"/>
          </a:xfrm>
          <a:prstGeom prst="rect">
            <a:avLst/>
          </a:prstGeom>
          <a:ln w="0">
            <a:noFill/>
          </a:ln>
        </p:spPr>
      </p:pic>
      <p:sp>
        <p:nvSpPr>
          <p:cNvPr id="165" name="TextBox 29"/>
          <p:cNvSpPr/>
          <p:nvPr/>
        </p:nvSpPr>
        <p:spPr>
          <a:xfrm>
            <a:off x="171720" y="514440"/>
            <a:ext cx="159516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400" b="0" strike="noStrike" spc="-1">
                <a:solidFill>
                  <a:srgbClr val="FFFFFF"/>
                </a:solidFill>
                <a:latin typeface="Times New Roman"/>
                <a:ea typeface="MS PGothic"/>
              </a:rPr>
              <a:t>Les Deux Infinis</a:t>
            </a:r>
            <a:endParaRPr lang="fr-FR" sz="1600" b="0" strike="noStrike" spc="-1">
              <a:latin typeface="Arial"/>
            </a:endParaRPr>
          </a:p>
        </p:txBody>
      </p:sp>
      <p:sp>
        <p:nvSpPr>
          <p:cNvPr id="166" name="TextBox 30"/>
          <p:cNvSpPr/>
          <p:nvPr/>
        </p:nvSpPr>
        <p:spPr>
          <a:xfrm>
            <a:off x="6823080" y="4584600"/>
            <a:ext cx="26593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0" strike="noStrike" spc="-1">
                <a:solidFill>
                  <a:srgbClr val="FFFFFF"/>
                </a:solidFill>
                <a:latin typeface="Times New Roman"/>
                <a:ea typeface="MS PGothic"/>
              </a:rPr>
              <a:t>Technologies Associées</a:t>
            </a:r>
            <a:endParaRPr lang="fr-FR" sz="1600" b="0" strike="noStrike" spc="-1">
              <a:latin typeface="Arial"/>
            </a:endParaRPr>
          </a:p>
        </p:txBody>
      </p:sp>
      <p:pic>
        <p:nvPicPr>
          <p:cNvPr id="167" name="Picture 31"/>
          <p:cNvPicPr/>
          <p:nvPr/>
        </p:nvPicPr>
        <p:blipFill>
          <a:blip r:embed="rId15"/>
          <a:stretch/>
        </p:blipFill>
        <p:spPr>
          <a:xfrm>
            <a:off x="4547160" y="2516040"/>
            <a:ext cx="747720" cy="360000"/>
          </a:xfrm>
          <a:prstGeom prst="rect">
            <a:avLst/>
          </a:prstGeom>
          <a:ln w="0">
            <a:noFill/>
          </a:ln>
        </p:spPr>
      </p:pic>
      <p:pic>
        <p:nvPicPr>
          <p:cNvPr id="182" name="Picture 1"/>
          <p:cNvPicPr/>
          <p:nvPr/>
        </p:nvPicPr>
        <p:blipFill>
          <a:blip r:embed="rId16"/>
          <a:stretch/>
        </p:blipFill>
        <p:spPr>
          <a:xfrm>
            <a:off x="4444920" y="3003840"/>
            <a:ext cx="897480" cy="320040"/>
          </a:xfrm>
          <a:prstGeom prst="rect">
            <a:avLst/>
          </a:prstGeom>
          <a:ln w="0">
            <a:noFill/>
          </a:ln>
        </p:spPr>
      </p:pic>
      <p:sp>
        <p:nvSpPr>
          <p:cNvPr id="183" name="TextBox 51"/>
          <p:cNvSpPr/>
          <p:nvPr/>
        </p:nvSpPr>
        <p:spPr>
          <a:xfrm>
            <a:off x="265320" y="4620600"/>
            <a:ext cx="247320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0" strike="noStrike" spc="-1">
                <a:solidFill>
                  <a:srgbClr val="FFFFFF"/>
                </a:solidFill>
                <a:latin typeface="Times New Roman"/>
                <a:ea typeface="MS PGothic"/>
              </a:rPr>
              <a:t>Energie et Environnement</a:t>
            </a:r>
            <a:endParaRPr lang="fr-FR" sz="1600" b="0" strike="noStrike" spc="-1">
              <a:latin typeface="Arial"/>
            </a:endParaRPr>
          </a:p>
        </p:txBody>
      </p:sp>
      <p:sp>
        <p:nvSpPr>
          <p:cNvPr id="184" name="TextBox 52"/>
          <p:cNvSpPr/>
          <p:nvPr/>
        </p:nvSpPr>
        <p:spPr>
          <a:xfrm>
            <a:off x="8282880" y="556200"/>
            <a:ext cx="169668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600" b="0" strike="noStrike" spc="-1" dirty="0" err="1">
                <a:solidFill>
                  <a:srgbClr val="FFFFFF"/>
                </a:solidFill>
                <a:latin typeface="Times New Roman"/>
                <a:ea typeface="MS PGothic"/>
              </a:rPr>
              <a:t>Santé</a:t>
            </a:r>
            <a:endParaRPr lang="fr-FR" sz="1600" b="0" strike="noStrike" spc="-1" dirty="0">
              <a:latin typeface="Arial"/>
            </a:endParaRPr>
          </a:p>
        </p:txBody>
      </p:sp>
      <p:pic>
        <p:nvPicPr>
          <p:cNvPr id="212" name="Image 13"/>
          <p:cNvPicPr/>
          <p:nvPr/>
        </p:nvPicPr>
        <p:blipFill>
          <a:blip r:embed="rId17"/>
          <a:stretch/>
        </p:blipFill>
        <p:spPr>
          <a:xfrm>
            <a:off x="5022360" y="4730760"/>
            <a:ext cx="66960" cy="45360"/>
          </a:xfrm>
          <a:prstGeom prst="rect">
            <a:avLst/>
          </a:prstGeom>
          <a:ln w="0">
            <a:noFill/>
          </a:ln>
        </p:spPr>
      </p:pic>
      <p:sp>
        <p:nvSpPr>
          <p:cNvPr id="219" name="TextBox 101"/>
          <p:cNvSpPr/>
          <p:nvPr/>
        </p:nvSpPr>
        <p:spPr>
          <a:xfrm>
            <a:off x="2263175" y="2749791"/>
            <a:ext cx="1619425"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73FEFF"/>
                </a:solidFill>
                <a:latin typeface="American Typewriter" panose="02090604020004020304" pitchFamily="18" charset="77"/>
                <a:ea typeface="MS PGothic"/>
              </a:rPr>
              <a:t>Radiochimie</a:t>
            </a:r>
            <a:endParaRPr lang="fr-FR" sz="1400" b="0" strike="noStrike" spc="-1" dirty="0">
              <a:solidFill>
                <a:srgbClr val="73FEFF"/>
              </a:solidFill>
              <a:latin typeface="American Typewriter" panose="02090604020004020304" pitchFamily="18" charset="77"/>
            </a:endParaRPr>
          </a:p>
        </p:txBody>
      </p:sp>
      <p:pic>
        <p:nvPicPr>
          <p:cNvPr id="221" name="Picture 6" descr="logo smart"/>
          <p:cNvPicPr/>
          <p:nvPr/>
        </p:nvPicPr>
        <p:blipFill>
          <a:blip r:embed="rId18"/>
          <a:stretch/>
        </p:blipFill>
        <p:spPr>
          <a:xfrm>
            <a:off x="5446260" y="2883711"/>
            <a:ext cx="505800" cy="482040"/>
          </a:xfrm>
          <a:prstGeom prst="rect">
            <a:avLst/>
          </a:prstGeom>
          <a:ln w="0">
            <a:noFill/>
          </a:ln>
        </p:spPr>
      </p:pic>
      <p:pic>
        <p:nvPicPr>
          <p:cNvPr id="225" name="Image 12"/>
          <p:cNvPicPr/>
          <p:nvPr/>
        </p:nvPicPr>
        <p:blipFill>
          <a:blip r:embed="rId19"/>
          <a:stretch/>
        </p:blipFill>
        <p:spPr>
          <a:xfrm>
            <a:off x="3801240" y="473400"/>
            <a:ext cx="409320" cy="409320"/>
          </a:xfrm>
          <a:prstGeom prst="rect">
            <a:avLst/>
          </a:prstGeom>
          <a:ln w="0">
            <a:noFill/>
          </a:ln>
        </p:spPr>
      </p:pic>
      <p:sp>
        <p:nvSpPr>
          <p:cNvPr id="227" name="TextBox 7"/>
          <p:cNvSpPr/>
          <p:nvPr/>
        </p:nvSpPr>
        <p:spPr>
          <a:xfrm>
            <a:off x="6004260" y="2897838"/>
            <a:ext cx="1213296"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err="1">
                <a:solidFill>
                  <a:srgbClr val="002060"/>
                </a:solidFill>
                <a:latin typeface="Times New Roman"/>
                <a:ea typeface="MS PGothic"/>
              </a:rPr>
              <a:t>Micromegas</a:t>
            </a:r>
            <a:endParaRPr lang="fr-FR" sz="1400" b="0" strike="noStrike" spc="-1" dirty="0">
              <a:latin typeface="Arial"/>
            </a:endParaRPr>
          </a:p>
        </p:txBody>
      </p:sp>
      <p:pic>
        <p:nvPicPr>
          <p:cNvPr id="228" name="Picture 18"/>
          <p:cNvPicPr/>
          <p:nvPr/>
        </p:nvPicPr>
        <p:blipFill>
          <a:blip r:embed="rId20"/>
          <a:stretch/>
        </p:blipFill>
        <p:spPr>
          <a:xfrm>
            <a:off x="7160676" y="2935344"/>
            <a:ext cx="619200" cy="250370"/>
          </a:xfrm>
          <a:prstGeom prst="rect">
            <a:avLst/>
          </a:prstGeom>
          <a:ln w="0">
            <a:noFill/>
          </a:ln>
        </p:spPr>
      </p:pic>
      <p:pic>
        <p:nvPicPr>
          <p:cNvPr id="229" name="Picture 20"/>
          <p:cNvPicPr/>
          <p:nvPr/>
        </p:nvPicPr>
        <p:blipFill>
          <a:blip r:embed="rId21"/>
          <a:stretch/>
        </p:blipFill>
        <p:spPr>
          <a:xfrm>
            <a:off x="3922200" y="3051000"/>
            <a:ext cx="550800" cy="289080"/>
          </a:xfrm>
          <a:prstGeom prst="rect">
            <a:avLst/>
          </a:prstGeom>
          <a:ln w="0">
            <a:noFill/>
          </a:ln>
        </p:spPr>
      </p:pic>
      <p:pic>
        <p:nvPicPr>
          <p:cNvPr id="2" name="Picture 51">
            <a:extLst>
              <a:ext uri="{FF2B5EF4-FFF2-40B4-BE49-F238E27FC236}">
                <a16:creationId xmlns:a16="http://schemas.microsoft.com/office/drawing/2014/main" id="{FC5E3DF5-5CC5-C761-07EF-372328F871A7}"/>
              </a:ext>
            </a:extLst>
          </p:cNvPr>
          <p:cNvPicPr/>
          <p:nvPr/>
        </p:nvPicPr>
        <p:blipFill>
          <a:blip r:embed="rId22"/>
          <a:stretch/>
        </p:blipFill>
        <p:spPr>
          <a:xfrm>
            <a:off x="366907" y="875410"/>
            <a:ext cx="388035" cy="499540"/>
          </a:xfrm>
          <a:prstGeom prst="rect">
            <a:avLst/>
          </a:prstGeom>
          <a:ln w="0">
            <a:noFill/>
          </a:ln>
        </p:spPr>
      </p:pic>
      <p:sp>
        <p:nvSpPr>
          <p:cNvPr id="3" name="TextBox 101">
            <a:extLst>
              <a:ext uri="{FF2B5EF4-FFF2-40B4-BE49-F238E27FC236}">
                <a16:creationId xmlns:a16="http://schemas.microsoft.com/office/drawing/2014/main" id="{FAC7502C-1011-8F33-E061-96E5536B4A6F}"/>
              </a:ext>
            </a:extLst>
          </p:cNvPr>
          <p:cNvSpPr/>
          <p:nvPr/>
        </p:nvSpPr>
        <p:spPr>
          <a:xfrm>
            <a:off x="689141" y="916920"/>
            <a:ext cx="143433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Depuis 1996</a:t>
            </a:r>
            <a:endParaRPr lang="fr-FR" sz="1400" b="0" strike="noStrike" spc="-1" dirty="0">
              <a:latin typeface="American Typewriter" panose="02090604020004020304" pitchFamily="18" charset="77"/>
            </a:endParaRPr>
          </a:p>
        </p:txBody>
      </p:sp>
      <p:sp>
        <p:nvSpPr>
          <p:cNvPr id="4" name="TextBox 101">
            <a:extLst>
              <a:ext uri="{FF2B5EF4-FFF2-40B4-BE49-F238E27FC236}">
                <a16:creationId xmlns:a16="http://schemas.microsoft.com/office/drawing/2014/main" id="{896A2CB9-EB8C-A04E-C09D-B4AF51CA2333}"/>
              </a:ext>
            </a:extLst>
          </p:cNvPr>
          <p:cNvSpPr/>
          <p:nvPr/>
        </p:nvSpPr>
        <p:spPr>
          <a:xfrm>
            <a:off x="7486470" y="3250154"/>
            <a:ext cx="143433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Radiochimie</a:t>
            </a:r>
            <a:endParaRPr lang="fr-FR" sz="1400" b="0" strike="noStrike" spc="-1" dirty="0">
              <a:latin typeface="American Typewriter" panose="02090604020004020304" pitchFamily="18" charset="77"/>
            </a:endParaRPr>
          </a:p>
        </p:txBody>
      </p:sp>
      <p:grpSp>
        <p:nvGrpSpPr>
          <p:cNvPr id="6" name="Group 5">
            <a:extLst>
              <a:ext uri="{FF2B5EF4-FFF2-40B4-BE49-F238E27FC236}">
                <a16:creationId xmlns:a16="http://schemas.microsoft.com/office/drawing/2014/main" id="{5B026C93-2E14-EAF7-83D0-DC1562875C9A}"/>
              </a:ext>
            </a:extLst>
          </p:cNvPr>
          <p:cNvGrpSpPr/>
          <p:nvPr/>
        </p:nvGrpSpPr>
        <p:grpSpPr>
          <a:xfrm>
            <a:off x="2186437" y="3025473"/>
            <a:ext cx="1500842" cy="632830"/>
            <a:chOff x="332550" y="3208979"/>
            <a:chExt cx="1329300" cy="632830"/>
          </a:xfrm>
        </p:grpSpPr>
        <p:pic>
          <p:nvPicPr>
            <p:cNvPr id="202" name="Picture 43"/>
            <p:cNvPicPr/>
            <p:nvPr/>
          </p:nvPicPr>
          <p:blipFill>
            <a:blip r:embed="rId23"/>
            <a:stretch/>
          </p:blipFill>
          <p:spPr>
            <a:xfrm>
              <a:off x="332550" y="3224459"/>
              <a:ext cx="540000" cy="402120"/>
            </a:xfrm>
            <a:prstGeom prst="rect">
              <a:avLst/>
            </a:prstGeom>
            <a:ln w="0">
              <a:noFill/>
            </a:ln>
          </p:spPr>
        </p:pic>
        <p:pic>
          <p:nvPicPr>
            <p:cNvPr id="203" name="Picture 44"/>
            <p:cNvPicPr/>
            <p:nvPr/>
          </p:nvPicPr>
          <p:blipFill>
            <a:blip r:embed="rId24"/>
            <a:stretch/>
          </p:blipFill>
          <p:spPr>
            <a:xfrm>
              <a:off x="1380510" y="3208979"/>
              <a:ext cx="281340" cy="396720"/>
            </a:xfrm>
            <a:prstGeom prst="rect">
              <a:avLst/>
            </a:prstGeom>
            <a:ln w="0">
              <a:noFill/>
            </a:ln>
          </p:spPr>
        </p:pic>
        <p:pic>
          <p:nvPicPr>
            <p:cNvPr id="204" name="Picture 45"/>
            <p:cNvPicPr/>
            <p:nvPr/>
          </p:nvPicPr>
          <p:blipFill>
            <a:blip r:embed="rId25"/>
            <a:stretch/>
          </p:blipFill>
          <p:spPr>
            <a:xfrm>
              <a:off x="868230" y="3242460"/>
              <a:ext cx="512280" cy="319320"/>
            </a:xfrm>
            <a:prstGeom prst="rect">
              <a:avLst/>
            </a:prstGeom>
            <a:ln w="0">
              <a:noFill/>
            </a:ln>
          </p:spPr>
        </p:pic>
        <p:sp>
          <p:nvSpPr>
            <p:cNvPr id="5" name="TextBox 101">
              <a:extLst>
                <a:ext uri="{FF2B5EF4-FFF2-40B4-BE49-F238E27FC236}">
                  <a16:creationId xmlns:a16="http://schemas.microsoft.com/office/drawing/2014/main" id="{371B8B71-6BB5-0F0A-C8D2-33501381D3B2}"/>
                </a:ext>
              </a:extLst>
            </p:cNvPr>
            <p:cNvSpPr/>
            <p:nvPr/>
          </p:nvSpPr>
          <p:spPr>
            <a:xfrm>
              <a:off x="425218" y="3535486"/>
              <a:ext cx="1223704"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73FEFF"/>
                  </a:solidFill>
                  <a:latin typeface="American Typewriter" panose="02090604020004020304" pitchFamily="18" charset="77"/>
                  <a:ea typeface="MS PGothic"/>
                </a:rPr>
                <a:t>2009-2024</a:t>
              </a:r>
              <a:endParaRPr lang="fr-FR" sz="1400" b="0" strike="noStrike" spc="-1" dirty="0">
                <a:solidFill>
                  <a:srgbClr val="73FEFF"/>
                </a:solidFill>
                <a:latin typeface="American Typewriter" panose="02090604020004020304" pitchFamily="18" charset="77"/>
              </a:endParaRPr>
            </a:p>
          </p:txBody>
        </p:sp>
      </p:grpSp>
      <p:pic>
        <p:nvPicPr>
          <p:cNvPr id="1026" name="Picture 2" descr="Projects - High Energy Nuclear Physics (HENP)">
            <a:extLst>
              <a:ext uri="{FF2B5EF4-FFF2-40B4-BE49-F238E27FC236}">
                <a16:creationId xmlns:a16="http://schemas.microsoft.com/office/drawing/2014/main" id="{329E51B6-EE96-6303-7CDF-2C2890F7DDF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47920" y="825397"/>
            <a:ext cx="572735" cy="385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3">
            <a:extLst>
              <a:ext uri="{FF2B5EF4-FFF2-40B4-BE49-F238E27FC236}">
                <a16:creationId xmlns:a16="http://schemas.microsoft.com/office/drawing/2014/main" id="{BE5AAACE-28C1-9365-83AF-533BC5F345A1}"/>
              </a:ext>
            </a:extLst>
          </p:cNvPr>
          <p:cNvPicPr/>
          <p:nvPr/>
        </p:nvPicPr>
        <p:blipFill>
          <a:blip r:embed="rId27"/>
          <a:stretch/>
        </p:blipFill>
        <p:spPr>
          <a:xfrm>
            <a:off x="1905760" y="890740"/>
            <a:ext cx="407160" cy="407160"/>
          </a:xfrm>
          <a:prstGeom prst="rect">
            <a:avLst/>
          </a:prstGeom>
          <a:ln w="0">
            <a:noFill/>
          </a:ln>
        </p:spPr>
      </p:pic>
      <p:pic>
        <p:nvPicPr>
          <p:cNvPr id="1028" name="Picture 4">
            <a:extLst>
              <a:ext uri="{FF2B5EF4-FFF2-40B4-BE49-F238E27FC236}">
                <a16:creationId xmlns:a16="http://schemas.microsoft.com/office/drawing/2014/main" id="{4249975F-DFEA-8AFB-C760-AE57F335ED2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89167" y="855230"/>
            <a:ext cx="725067" cy="3385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CBB6D06-B1C8-19F3-272F-390BB90EBA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39392" y="1164314"/>
            <a:ext cx="1374842" cy="363686"/>
          </a:xfrm>
          <a:prstGeom prst="rect">
            <a:avLst/>
          </a:prstGeom>
        </p:spPr>
      </p:pic>
      <p:pic>
        <p:nvPicPr>
          <p:cNvPr id="11" name="Picture 10">
            <a:extLst>
              <a:ext uri="{FF2B5EF4-FFF2-40B4-BE49-F238E27FC236}">
                <a16:creationId xmlns:a16="http://schemas.microsoft.com/office/drawing/2014/main" id="{FB6BD3B1-35B8-11A7-7F34-417958C3668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291" y="3280713"/>
            <a:ext cx="386507" cy="1240044"/>
          </a:xfrm>
          <a:prstGeom prst="rect">
            <a:avLst/>
          </a:prstGeom>
        </p:spPr>
      </p:pic>
      <p:sp>
        <p:nvSpPr>
          <p:cNvPr id="12" name="TextBox 101">
            <a:extLst>
              <a:ext uri="{FF2B5EF4-FFF2-40B4-BE49-F238E27FC236}">
                <a16:creationId xmlns:a16="http://schemas.microsoft.com/office/drawing/2014/main" id="{07FD8FD9-D1D3-377C-6CD1-B121B79D730E}"/>
              </a:ext>
            </a:extLst>
          </p:cNvPr>
          <p:cNvSpPr/>
          <p:nvPr/>
        </p:nvSpPr>
        <p:spPr>
          <a:xfrm>
            <a:off x="305324" y="1405458"/>
            <a:ext cx="93774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QM2022</a:t>
            </a:r>
            <a:endParaRPr lang="fr-FR" sz="1400" b="0" strike="noStrike" spc="-1" dirty="0">
              <a:latin typeface="American Typewriter" panose="02090604020004020304" pitchFamily="18" charset="77"/>
            </a:endParaRPr>
          </a:p>
        </p:txBody>
      </p:sp>
      <p:pic>
        <p:nvPicPr>
          <p:cNvPr id="1030" name="Picture 6" descr="Author's picture">
            <a:extLst>
              <a:ext uri="{FF2B5EF4-FFF2-40B4-BE49-F238E27FC236}">
                <a16:creationId xmlns:a16="http://schemas.microsoft.com/office/drawing/2014/main" id="{272723ED-BE04-45B6-E002-F058F75F682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407982" y="3298407"/>
            <a:ext cx="530369" cy="5284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7">
            <a:extLst>
              <a:ext uri="{FF2B5EF4-FFF2-40B4-BE49-F238E27FC236}">
                <a16:creationId xmlns:a16="http://schemas.microsoft.com/office/drawing/2014/main" id="{E7064C95-C408-C65F-A74F-B6A9DD1C6BBC}"/>
              </a:ext>
            </a:extLst>
          </p:cNvPr>
          <p:cNvSpPr/>
          <p:nvPr/>
        </p:nvSpPr>
        <p:spPr>
          <a:xfrm>
            <a:off x="5446260" y="3429360"/>
            <a:ext cx="82422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Times New Roman"/>
                <a:ea typeface="MS PGothic"/>
              </a:rPr>
              <a:t>Xemis1</a:t>
            </a:r>
            <a:endParaRPr lang="fr-FR" sz="1400" b="0" strike="noStrike" spc="-1" dirty="0">
              <a:latin typeface="Arial"/>
            </a:endParaRPr>
          </a:p>
        </p:txBody>
      </p:sp>
      <p:pic>
        <p:nvPicPr>
          <p:cNvPr id="14" name="Image 21">
            <a:extLst>
              <a:ext uri="{FF2B5EF4-FFF2-40B4-BE49-F238E27FC236}">
                <a16:creationId xmlns:a16="http://schemas.microsoft.com/office/drawing/2014/main" id="{AF4F5D2A-DD60-A39F-3E5C-C3DF297C7CE5}"/>
              </a:ext>
            </a:extLst>
          </p:cNvPr>
          <p:cNvPicPr/>
          <p:nvPr/>
        </p:nvPicPr>
        <p:blipFill>
          <a:blip r:embed="rId32"/>
          <a:stretch/>
        </p:blipFill>
        <p:spPr>
          <a:xfrm>
            <a:off x="8111695" y="3820751"/>
            <a:ext cx="503285" cy="542316"/>
          </a:xfrm>
          <a:prstGeom prst="rect">
            <a:avLst/>
          </a:prstGeom>
          <a:ln w="0">
            <a:noFill/>
          </a:ln>
        </p:spPr>
      </p:pic>
      <p:pic>
        <p:nvPicPr>
          <p:cNvPr id="1032" name="Picture 8" descr="Nucifer : Premiers Neutrinos détectés à Saclay !">
            <a:extLst>
              <a:ext uri="{FF2B5EF4-FFF2-40B4-BE49-F238E27FC236}">
                <a16:creationId xmlns:a16="http://schemas.microsoft.com/office/drawing/2014/main" id="{FCC93E88-B68E-5BD0-C40E-239FB5D2FC5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115657" y="2832273"/>
            <a:ext cx="781928" cy="528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0">
            <a:extLst>
              <a:ext uri="{FF2B5EF4-FFF2-40B4-BE49-F238E27FC236}">
                <a16:creationId xmlns:a16="http://schemas.microsoft.com/office/drawing/2014/main" id="{2E83752D-4821-A6E0-653B-AA03621524A8}"/>
              </a:ext>
            </a:extLst>
          </p:cNvPr>
          <p:cNvPicPr/>
          <p:nvPr/>
        </p:nvPicPr>
        <p:blipFill>
          <a:blip r:embed="rId34"/>
          <a:stretch/>
        </p:blipFill>
        <p:spPr>
          <a:xfrm>
            <a:off x="945419" y="979636"/>
            <a:ext cx="88413" cy="45719"/>
          </a:xfrm>
          <a:prstGeom prst="rect">
            <a:avLst/>
          </a:prstGeom>
          <a:ln w="0">
            <a:noFill/>
          </a:ln>
        </p:spPr>
      </p:pic>
      <p:pic>
        <p:nvPicPr>
          <p:cNvPr id="1034" name="Picture 10" descr="Left: View of a KM3NeT DOM. Right: Artistic view of the KM3NeT ...">
            <a:extLst>
              <a:ext uri="{FF2B5EF4-FFF2-40B4-BE49-F238E27FC236}">
                <a16:creationId xmlns:a16="http://schemas.microsoft.com/office/drawing/2014/main" id="{857C0EB5-5F4F-D67D-95DE-F1558B5311C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601757" y="3867880"/>
            <a:ext cx="546757" cy="47646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5A96021F-713A-F0C5-3A87-659A39E93365}"/>
              </a:ext>
            </a:extLst>
          </p:cNvPr>
          <p:cNvGrpSpPr/>
          <p:nvPr/>
        </p:nvGrpSpPr>
        <p:grpSpPr>
          <a:xfrm>
            <a:off x="5554137" y="986990"/>
            <a:ext cx="2180684" cy="410400"/>
            <a:chOff x="5554137" y="890740"/>
            <a:chExt cx="2180684" cy="410400"/>
          </a:xfrm>
        </p:grpSpPr>
        <p:pic>
          <p:nvPicPr>
            <p:cNvPr id="18" name="Image 8">
              <a:extLst>
                <a:ext uri="{FF2B5EF4-FFF2-40B4-BE49-F238E27FC236}">
                  <a16:creationId xmlns:a16="http://schemas.microsoft.com/office/drawing/2014/main" id="{42E3F33B-FFE2-C34A-32D5-C58CBBC59FFB}"/>
                </a:ext>
              </a:extLst>
            </p:cNvPr>
            <p:cNvPicPr/>
            <p:nvPr/>
          </p:nvPicPr>
          <p:blipFill>
            <a:blip r:embed="rId36"/>
            <a:stretch/>
          </p:blipFill>
          <p:spPr>
            <a:xfrm>
              <a:off x="7083221" y="890740"/>
              <a:ext cx="651600" cy="410400"/>
            </a:xfrm>
            <a:prstGeom prst="rect">
              <a:avLst/>
            </a:prstGeom>
            <a:ln w="0">
              <a:noFill/>
            </a:ln>
          </p:spPr>
        </p:pic>
        <p:pic>
          <p:nvPicPr>
            <p:cNvPr id="19" name="Picture 66">
              <a:extLst>
                <a:ext uri="{FF2B5EF4-FFF2-40B4-BE49-F238E27FC236}">
                  <a16:creationId xmlns:a16="http://schemas.microsoft.com/office/drawing/2014/main" id="{6751ADA6-49E6-2247-811C-5A50EC94A1ED}"/>
                </a:ext>
              </a:extLst>
            </p:cNvPr>
            <p:cNvPicPr/>
            <p:nvPr/>
          </p:nvPicPr>
          <p:blipFill>
            <a:blip r:embed="rId37"/>
            <a:stretch/>
          </p:blipFill>
          <p:spPr>
            <a:xfrm>
              <a:off x="6314552" y="909009"/>
              <a:ext cx="693720" cy="321480"/>
            </a:xfrm>
            <a:prstGeom prst="rect">
              <a:avLst/>
            </a:prstGeom>
            <a:solidFill>
              <a:schemeClr val="bg1">
                <a:lumMod val="85000"/>
              </a:schemeClr>
            </a:solidFill>
            <a:ln w="0">
              <a:noFill/>
            </a:ln>
          </p:spPr>
        </p:pic>
        <p:sp>
          <p:nvSpPr>
            <p:cNvPr id="20" name="TextBox 101">
              <a:extLst>
                <a:ext uri="{FF2B5EF4-FFF2-40B4-BE49-F238E27FC236}">
                  <a16:creationId xmlns:a16="http://schemas.microsoft.com/office/drawing/2014/main" id="{A6F3222A-9B2A-7A7B-BA91-01D1AEB55F4E}"/>
                </a:ext>
              </a:extLst>
            </p:cNvPr>
            <p:cNvSpPr/>
            <p:nvPr/>
          </p:nvSpPr>
          <p:spPr>
            <a:xfrm>
              <a:off x="5554137" y="922228"/>
              <a:ext cx="93774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73FEFF"/>
                  </a:solidFill>
                  <a:latin typeface="American Typewriter" panose="02090604020004020304" pitchFamily="18" charset="77"/>
                  <a:ea typeface="MS PGothic"/>
                </a:rPr>
                <a:t>Astate</a:t>
              </a:r>
              <a:endParaRPr lang="fr-FR" sz="1400" b="0" strike="noStrike" spc="-1" dirty="0">
                <a:solidFill>
                  <a:srgbClr val="73FEFF"/>
                </a:solidFill>
                <a:latin typeface="American Typewriter" panose="02090604020004020304" pitchFamily="18" charset="77"/>
              </a:endParaRPr>
            </a:p>
          </p:txBody>
        </p:sp>
      </p:grpSp>
      <p:pic>
        <p:nvPicPr>
          <p:cNvPr id="1036" name="Picture 12">
            <a:extLst>
              <a:ext uri="{FF2B5EF4-FFF2-40B4-BE49-F238E27FC236}">
                <a16:creationId xmlns:a16="http://schemas.microsoft.com/office/drawing/2014/main" id="{E08FF7CB-0222-D956-E516-1509BFBB3C80}"/>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391880" y="1458840"/>
            <a:ext cx="1201526" cy="6471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7">
            <a:extLst>
              <a:ext uri="{FF2B5EF4-FFF2-40B4-BE49-F238E27FC236}">
                <a16:creationId xmlns:a16="http://schemas.microsoft.com/office/drawing/2014/main" id="{D4B06D36-75C9-A8E9-CED3-750AE4A854C9}"/>
              </a:ext>
            </a:extLst>
          </p:cNvPr>
          <p:cNvSpPr/>
          <p:nvPr/>
        </p:nvSpPr>
        <p:spPr>
          <a:xfrm>
            <a:off x="5551972" y="2081627"/>
            <a:ext cx="82422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73FEFF"/>
                </a:solidFill>
                <a:latin typeface="Times New Roman"/>
                <a:ea typeface="MS PGothic"/>
              </a:rPr>
              <a:t>Xemis2</a:t>
            </a:r>
            <a:endParaRPr lang="fr-FR" sz="1400" b="0" strike="noStrike" spc="-1" dirty="0">
              <a:solidFill>
                <a:srgbClr val="73FEFF"/>
              </a:solidFill>
              <a:latin typeface="Arial"/>
            </a:endParaRPr>
          </a:p>
        </p:txBody>
      </p:sp>
      <p:pic>
        <p:nvPicPr>
          <p:cNvPr id="23" name="Picture 57">
            <a:extLst>
              <a:ext uri="{FF2B5EF4-FFF2-40B4-BE49-F238E27FC236}">
                <a16:creationId xmlns:a16="http://schemas.microsoft.com/office/drawing/2014/main" id="{1C5956F0-B6FE-B430-2062-89A7E352D45B}"/>
              </a:ext>
            </a:extLst>
          </p:cNvPr>
          <p:cNvPicPr/>
          <p:nvPr/>
        </p:nvPicPr>
        <p:blipFill>
          <a:blip r:embed="rId39"/>
          <a:stretch/>
        </p:blipFill>
        <p:spPr>
          <a:xfrm>
            <a:off x="6645514" y="1799113"/>
            <a:ext cx="743400" cy="502920"/>
          </a:xfrm>
          <a:prstGeom prst="rect">
            <a:avLst/>
          </a:prstGeom>
          <a:ln w="0">
            <a:noFill/>
          </a:ln>
        </p:spPr>
      </p:pic>
      <p:pic>
        <p:nvPicPr>
          <p:cNvPr id="1042" name="Picture 18">
            <a:extLst>
              <a:ext uri="{FF2B5EF4-FFF2-40B4-BE49-F238E27FC236}">
                <a16:creationId xmlns:a16="http://schemas.microsoft.com/office/drawing/2014/main" id="{01E6B0D3-2B65-783E-5F15-5FD4F085A52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546859" y="1836827"/>
            <a:ext cx="870669" cy="489600"/>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 21">
            <a:extLst>
              <a:ext uri="{FF2B5EF4-FFF2-40B4-BE49-F238E27FC236}">
                <a16:creationId xmlns:a16="http://schemas.microsoft.com/office/drawing/2014/main" id="{054973FC-B0E5-B418-315B-05C5522FBEEB}"/>
              </a:ext>
            </a:extLst>
          </p:cNvPr>
          <p:cNvPicPr/>
          <p:nvPr/>
        </p:nvPicPr>
        <p:blipFill>
          <a:blip r:embed="rId32"/>
          <a:stretch/>
        </p:blipFill>
        <p:spPr>
          <a:xfrm>
            <a:off x="7835204" y="1102320"/>
            <a:ext cx="462240" cy="462240"/>
          </a:xfrm>
          <a:prstGeom prst="rect">
            <a:avLst/>
          </a:prstGeom>
          <a:ln w="0">
            <a:noFill/>
          </a:ln>
        </p:spPr>
      </p:pic>
      <p:pic>
        <p:nvPicPr>
          <p:cNvPr id="25" name="Picture 41">
            <a:extLst>
              <a:ext uri="{FF2B5EF4-FFF2-40B4-BE49-F238E27FC236}">
                <a16:creationId xmlns:a16="http://schemas.microsoft.com/office/drawing/2014/main" id="{4C4EE7EA-193A-87AE-BC2A-36309DE365FC}"/>
              </a:ext>
            </a:extLst>
          </p:cNvPr>
          <p:cNvPicPr/>
          <p:nvPr/>
        </p:nvPicPr>
        <p:blipFill>
          <a:blip r:embed="rId41"/>
          <a:stretch/>
        </p:blipFill>
        <p:spPr>
          <a:xfrm>
            <a:off x="366907" y="1844179"/>
            <a:ext cx="586628" cy="516483"/>
          </a:xfrm>
          <a:prstGeom prst="rect">
            <a:avLst/>
          </a:prstGeom>
          <a:ln w="0">
            <a:noFill/>
          </a:ln>
        </p:spPr>
      </p:pic>
      <p:pic>
        <p:nvPicPr>
          <p:cNvPr id="26" name="Picture 50">
            <a:extLst>
              <a:ext uri="{FF2B5EF4-FFF2-40B4-BE49-F238E27FC236}">
                <a16:creationId xmlns:a16="http://schemas.microsoft.com/office/drawing/2014/main" id="{7CDA2B77-1F97-4575-8395-2B404946C412}"/>
              </a:ext>
            </a:extLst>
          </p:cNvPr>
          <p:cNvPicPr/>
          <p:nvPr/>
        </p:nvPicPr>
        <p:blipFill>
          <a:blip r:embed="rId34"/>
          <a:stretch/>
        </p:blipFill>
        <p:spPr>
          <a:xfrm>
            <a:off x="1248455" y="1949083"/>
            <a:ext cx="1134002" cy="393359"/>
          </a:xfrm>
          <a:prstGeom prst="rect">
            <a:avLst/>
          </a:prstGeom>
          <a:ln w="0">
            <a:noFill/>
          </a:ln>
        </p:spPr>
      </p:pic>
      <p:pic>
        <p:nvPicPr>
          <p:cNvPr id="27" name="Picture 2">
            <a:extLst>
              <a:ext uri="{FF2B5EF4-FFF2-40B4-BE49-F238E27FC236}">
                <a16:creationId xmlns:a16="http://schemas.microsoft.com/office/drawing/2014/main" id="{20A4ADE6-3691-CF92-6502-656426FBF172}"/>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r="63861"/>
          <a:stretch/>
        </p:blipFill>
        <p:spPr bwMode="auto">
          <a:xfrm>
            <a:off x="2556697" y="1941104"/>
            <a:ext cx="918913" cy="5454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DCE4E35-3425-D68E-A9D0-7E9FDD788145}"/>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rot="5400000">
            <a:off x="8044842" y="1633898"/>
            <a:ext cx="1290596" cy="341344"/>
          </a:xfrm>
          <a:prstGeom prst="rect">
            <a:avLst/>
          </a:prstGeom>
        </p:spPr>
      </p:pic>
      <p:pic>
        <p:nvPicPr>
          <p:cNvPr id="1044" name="Picture 20">
            <a:extLst>
              <a:ext uri="{FF2B5EF4-FFF2-40B4-BE49-F238E27FC236}">
                <a16:creationId xmlns:a16="http://schemas.microsoft.com/office/drawing/2014/main" id="{FE3717B0-8545-AFD3-A265-5F53958743BA}"/>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513835" y="3599454"/>
            <a:ext cx="920044" cy="42647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01">
            <a:extLst>
              <a:ext uri="{FF2B5EF4-FFF2-40B4-BE49-F238E27FC236}">
                <a16:creationId xmlns:a16="http://schemas.microsoft.com/office/drawing/2014/main" id="{CCDA0817-EA62-945B-A61F-868A3B766AAC}"/>
              </a:ext>
            </a:extLst>
          </p:cNvPr>
          <p:cNvSpPr/>
          <p:nvPr/>
        </p:nvSpPr>
        <p:spPr>
          <a:xfrm>
            <a:off x="-1790072" y="1910403"/>
            <a:ext cx="127063"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(NA)2STARS</a:t>
            </a:r>
            <a:endParaRPr lang="fr-FR" sz="1400" b="0" strike="noStrike" spc="-1" dirty="0">
              <a:latin typeface="American Typewriter" panose="02090604020004020304" pitchFamily="18" charset="77"/>
            </a:endParaRPr>
          </a:p>
        </p:txBody>
      </p:sp>
      <p:pic>
        <p:nvPicPr>
          <p:cNvPr id="1046" name="Picture 22" descr="undefined">
            <a:extLst>
              <a:ext uri="{FF2B5EF4-FFF2-40B4-BE49-F238E27FC236}">
                <a16:creationId xmlns:a16="http://schemas.microsoft.com/office/drawing/2014/main" id="{6E223971-0DA7-B67B-50F0-54177E91B441}"/>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742128" y="3685172"/>
            <a:ext cx="588517" cy="735362"/>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 4">
            <a:extLst>
              <a:ext uri="{FF2B5EF4-FFF2-40B4-BE49-F238E27FC236}">
                <a16:creationId xmlns:a16="http://schemas.microsoft.com/office/drawing/2014/main" id="{51D8CC43-4A7C-B2DB-726A-9F3F116784BE}"/>
              </a:ext>
            </a:extLst>
          </p:cNvPr>
          <p:cNvPicPr/>
          <p:nvPr/>
        </p:nvPicPr>
        <p:blipFill>
          <a:blip r:embed="rId46"/>
          <a:stretch/>
        </p:blipFill>
        <p:spPr>
          <a:xfrm>
            <a:off x="2883806" y="3981918"/>
            <a:ext cx="870814" cy="211044"/>
          </a:xfrm>
          <a:prstGeom prst="rect">
            <a:avLst/>
          </a:prstGeom>
          <a:ln w="0">
            <a:noFill/>
          </a:ln>
        </p:spPr>
      </p:pic>
      <p:sp>
        <p:nvSpPr>
          <p:cNvPr id="33" name="TextBox 101">
            <a:extLst>
              <a:ext uri="{FF2B5EF4-FFF2-40B4-BE49-F238E27FC236}">
                <a16:creationId xmlns:a16="http://schemas.microsoft.com/office/drawing/2014/main" id="{436B6A4F-952A-DB70-7FFC-E59BCBDD5CE1}"/>
              </a:ext>
            </a:extLst>
          </p:cNvPr>
          <p:cNvSpPr/>
          <p:nvPr/>
        </p:nvSpPr>
        <p:spPr>
          <a:xfrm>
            <a:off x="1916990" y="1568103"/>
            <a:ext cx="93774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EPOS</a:t>
            </a:r>
            <a:endParaRPr lang="fr-FR" sz="1400" b="0" strike="noStrike" spc="-1" dirty="0">
              <a:latin typeface="American Typewriter" panose="02090604020004020304" pitchFamily="18" charset="77"/>
            </a:endParaRPr>
          </a:p>
        </p:txBody>
      </p:sp>
      <p:sp>
        <p:nvSpPr>
          <p:cNvPr id="34" name="TextBox 101">
            <a:extLst>
              <a:ext uri="{FF2B5EF4-FFF2-40B4-BE49-F238E27FC236}">
                <a16:creationId xmlns:a16="http://schemas.microsoft.com/office/drawing/2014/main" id="{BCE26C02-333C-B110-16C4-F0AAC7F33806}"/>
              </a:ext>
            </a:extLst>
          </p:cNvPr>
          <p:cNvSpPr/>
          <p:nvPr/>
        </p:nvSpPr>
        <p:spPr>
          <a:xfrm>
            <a:off x="2590589" y="1581622"/>
            <a:ext cx="113400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spc="-1" dirty="0">
                <a:solidFill>
                  <a:srgbClr val="002060"/>
                </a:solidFill>
                <a:latin typeface="American Typewriter" panose="02090604020004020304" pitchFamily="18" charset="77"/>
                <a:ea typeface="MS PGothic"/>
              </a:rPr>
              <a:t>HF &amp; Jets</a:t>
            </a:r>
            <a:endParaRPr lang="fr-FR" sz="1400" b="0" strike="noStrike" spc="-1" dirty="0">
              <a:latin typeface="American Typewriter" panose="02090604020004020304" pitchFamily="18" charset="77"/>
            </a:endParaRPr>
          </a:p>
        </p:txBody>
      </p:sp>
      <p:sp>
        <p:nvSpPr>
          <p:cNvPr id="35" name="TextBox 101">
            <a:extLst>
              <a:ext uri="{FF2B5EF4-FFF2-40B4-BE49-F238E27FC236}">
                <a16:creationId xmlns:a16="http://schemas.microsoft.com/office/drawing/2014/main" id="{04D790DC-E0B0-51D5-38BF-0D55B14D23E5}"/>
              </a:ext>
            </a:extLst>
          </p:cNvPr>
          <p:cNvSpPr/>
          <p:nvPr/>
        </p:nvSpPr>
        <p:spPr>
          <a:xfrm>
            <a:off x="660221" y="4261177"/>
            <a:ext cx="1058754"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err="1">
                <a:solidFill>
                  <a:srgbClr val="73FEFF"/>
                </a:solidFill>
                <a:latin typeface="American Typewriter" panose="02090604020004020304" pitchFamily="18" charset="77"/>
                <a:ea typeface="MS PGothic"/>
              </a:rPr>
              <a:t>Megapie</a:t>
            </a:r>
            <a:endParaRPr lang="fr-FR" sz="1400" b="0" strike="noStrike" spc="-1" dirty="0">
              <a:solidFill>
                <a:srgbClr val="73FEFF"/>
              </a:solidFill>
              <a:latin typeface="American Typewriter" panose="02090604020004020304" pitchFamily="18" charset="77"/>
            </a:endParaRPr>
          </a:p>
        </p:txBody>
      </p:sp>
      <p:sp>
        <p:nvSpPr>
          <p:cNvPr id="36" name="TextBox 101">
            <a:extLst>
              <a:ext uri="{FF2B5EF4-FFF2-40B4-BE49-F238E27FC236}">
                <a16:creationId xmlns:a16="http://schemas.microsoft.com/office/drawing/2014/main" id="{E6D01C60-DB57-EBE8-6404-66FBF5F518E5}"/>
              </a:ext>
            </a:extLst>
          </p:cNvPr>
          <p:cNvSpPr/>
          <p:nvPr/>
        </p:nvSpPr>
        <p:spPr>
          <a:xfrm>
            <a:off x="265320" y="2776037"/>
            <a:ext cx="1058754"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err="1">
                <a:solidFill>
                  <a:srgbClr val="73FEFF"/>
                </a:solidFill>
                <a:latin typeface="American Typewriter" panose="02090604020004020304" pitchFamily="18" charset="77"/>
                <a:ea typeface="MS PGothic"/>
              </a:rPr>
              <a:t>Nucifer</a:t>
            </a:r>
            <a:endParaRPr lang="fr-FR" sz="1400" b="0" strike="noStrike" spc="-1" dirty="0">
              <a:solidFill>
                <a:srgbClr val="73FEFF"/>
              </a:solidFill>
              <a:latin typeface="American Typewriter" panose="02090604020004020304" pitchFamily="18" charset="77"/>
            </a:endParaRPr>
          </a:p>
        </p:txBody>
      </p:sp>
      <p:sp>
        <p:nvSpPr>
          <p:cNvPr id="37" name="TextBox 101">
            <a:extLst>
              <a:ext uri="{FF2B5EF4-FFF2-40B4-BE49-F238E27FC236}">
                <a16:creationId xmlns:a16="http://schemas.microsoft.com/office/drawing/2014/main" id="{80417461-7744-1960-70B8-586F393EBCDC}"/>
              </a:ext>
            </a:extLst>
          </p:cNvPr>
          <p:cNvSpPr/>
          <p:nvPr/>
        </p:nvSpPr>
        <p:spPr>
          <a:xfrm>
            <a:off x="1622288" y="4390597"/>
            <a:ext cx="125879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73FEFF"/>
                </a:solidFill>
                <a:latin typeface="American Typewriter" panose="02090604020004020304" pitchFamily="18" charset="77"/>
                <a:ea typeface="MS PGothic"/>
              </a:rPr>
              <a:t>Fukushima</a:t>
            </a:r>
            <a:endParaRPr lang="fr-FR" sz="1400" b="0" strike="noStrike" spc="-1" dirty="0">
              <a:solidFill>
                <a:srgbClr val="73FEFF"/>
              </a:solidFill>
              <a:latin typeface="American Typewriter" panose="02090604020004020304" pitchFamily="18" charset="77"/>
            </a:endParaRPr>
          </a:p>
        </p:txBody>
      </p:sp>
      <p:sp>
        <p:nvSpPr>
          <p:cNvPr id="38" name="TextBox 101">
            <a:extLst>
              <a:ext uri="{FF2B5EF4-FFF2-40B4-BE49-F238E27FC236}">
                <a16:creationId xmlns:a16="http://schemas.microsoft.com/office/drawing/2014/main" id="{BB150D78-F082-B2F2-4B2B-021BEE31EAA0}"/>
              </a:ext>
            </a:extLst>
          </p:cNvPr>
          <p:cNvSpPr/>
          <p:nvPr/>
        </p:nvSpPr>
        <p:spPr>
          <a:xfrm>
            <a:off x="850792" y="2325884"/>
            <a:ext cx="178395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Spectres anti-</a:t>
            </a:r>
            <a:r>
              <a:rPr lang="el-GR" sz="1400" b="0" strike="noStrike" spc="-1" dirty="0">
                <a:solidFill>
                  <a:srgbClr val="002060"/>
                </a:solidFill>
                <a:latin typeface="American Typewriter" panose="02090604020004020304" pitchFamily="18" charset="77"/>
                <a:ea typeface="MS PGothic"/>
              </a:rPr>
              <a:t>ν</a:t>
            </a:r>
            <a:endParaRPr lang="fr-FR" sz="1400" b="0" strike="noStrike" spc="-1" dirty="0">
              <a:latin typeface="American Typewriter" panose="02090604020004020304" pitchFamily="18" charset="77"/>
            </a:endParaRPr>
          </a:p>
        </p:txBody>
      </p:sp>
      <p:sp>
        <p:nvSpPr>
          <p:cNvPr id="39" name="TextBox 101">
            <a:extLst>
              <a:ext uri="{FF2B5EF4-FFF2-40B4-BE49-F238E27FC236}">
                <a16:creationId xmlns:a16="http://schemas.microsoft.com/office/drawing/2014/main" id="{58E53BFD-3CFB-E6E6-3DCC-2AC98284C633}"/>
              </a:ext>
            </a:extLst>
          </p:cNvPr>
          <p:cNvSpPr/>
          <p:nvPr/>
        </p:nvSpPr>
        <p:spPr>
          <a:xfrm>
            <a:off x="2712631" y="4181786"/>
            <a:ext cx="130545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400" spc="-1" dirty="0">
                <a:solidFill>
                  <a:srgbClr val="73FEFF"/>
                </a:solidFill>
                <a:latin typeface="American Typewriter" panose="02090604020004020304" pitchFamily="18" charset="77"/>
                <a:ea typeface="MS PGothic"/>
              </a:rPr>
              <a:t>Donn</a:t>
            </a:r>
            <a:r>
              <a:rPr lang="el-GR" sz="1400" spc="-1" dirty="0" err="1">
                <a:solidFill>
                  <a:srgbClr val="73FEFF"/>
                </a:solidFill>
                <a:latin typeface="American Typewriter" panose="02090604020004020304" pitchFamily="18" charset="77"/>
                <a:ea typeface="MS PGothic"/>
              </a:rPr>
              <a:t>é</a:t>
            </a:r>
            <a:r>
              <a:rPr lang="en-US" sz="1400" spc="-1" dirty="0">
                <a:solidFill>
                  <a:srgbClr val="73FEFF"/>
                </a:solidFill>
                <a:latin typeface="American Typewriter" panose="02090604020004020304" pitchFamily="18" charset="77"/>
                <a:ea typeface="MS PGothic"/>
              </a:rPr>
              <a:t>s </a:t>
            </a:r>
            <a:r>
              <a:rPr lang="en-US" sz="1400" spc="-1" dirty="0" err="1">
                <a:solidFill>
                  <a:srgbClr val="73FEFF"/>
                </a:solidFill>
                <a:latin typeface="American Typewriter" panose="02090604020004020304" pitchFamily="18" charset="77"/>
                <a:ea typeface="MS PGothic"/>
              </a:rPr>
              <a:t>Nucléaires</a:t>
            </a:r>
            <a:endParaRPr lang="fr-FR" sz="1400" b="0" strike="noStrike" spc="-1" dirty="0">
              <a:solidFill>
                <a:srgbClr val="73FEFF"/>
              </a:solidFill>
              <a:latin typeface="American Typewriter" panose="02090604020004020304" pitchFamily="18" charset="77"/>
            </a:endParaRPr>
          </a:p>
        </p:txBody>
      </p:sp>
      <p:sp>
        <p:nvSpPr>
          <p:cNvPr id="40" name="TextBox 101">
            <a:extLst>
              <a:ext uri="{FF2B5EF4-FFF2-40B4-BE49-F238E27FC236}">
                <a16:creationId xmlns:a16="http://schemas.microsoft.com/office/drawing/2014/main" id="{1FDD03C4-1CE2-5506-D2AE-2AAC67E624C1}"/>
              </a:ext>
            </a:extLst>
          </p:cNvPr>
          <p:cNvSpPr/>
          <p:nvPr/>
        </p:nvSpPr>
        <p:spPr>
          <a:xfrm>
            <a:off x="6255718" y="4186981"/>
            <a:ext cx="1270586"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1400" b="0" strike="noStrike" spc="-1" dirty="0">
                <a:solidFill>
                  <a:srgbClr val="002060"/>
                </a:solidFill>
                <a:latin typeface="American Typewriter" panose="02090604020004020304" pitchFamily="18" charset="77"/>
                <a:ea typeface="MS PGothic"/>
              </a:rPr>
              <a:t>Pole MNDL</a:t>
            </a:r>
            <a:endParaRPr lang="fr-FR" sz="1400" b="0" strike="noStrike" spc="-1" dirty="0">
              <a:latin typeface="American Typewriter" panose="02090604020004020304" pitchFamily="18" charset="77"/>
            </a:endParaRPr>
          </a:p>
        </p:txBody>
      </p:sp>
      <p:pic>
        <p:nvPicPr>
          <p:cNvPr id="8" name="Picture 49">
            <a:extLst>
              <a:ext uri="{FF2B5EF4-FFF2-40B4-BE49-F238E27FC236}">
                <a16:creationId xmlns:a16="http://schemas.microsoft.com/office/drawing/2014/main" id="{435BB63E-5BBA-B297-F9AA-2DDB5F5B7C3D}"/>
              </a:ext>
            </a:extLst>
          </p:cNvPr>
          <p:cNvPicPr/>
          <p:nvPr/>
        </p:nvPicPr>
        <p:blipFill>
          <a:blip r:embed="rId47"/>
          <a:stretch/>
        </p:blipFill>
        <p:spPr>
          <a:xfrm>
            <a:off x="1332021" y="1412049"/>
            <a:ext cx="454680" cy="446760"/>
          </a:xfrm>
          <a:prstGeom prst="rect">
            <a:avLst/>
          </a:prstGeom>
          <a:ln w="0">
            <a:noFill/>
          </a:ln>
        </p:spPr>
      </p:pic>
      <p:pic>
        <p:nvPicPr>
          <p:cNvPr id="10" name="Picture 2">
            <a:extLst>
              <a:ext uri="{FF2B5EF4-FFF2-40B4-BE49-F238E27FC236}">
                <a16:creationId xmlns:a16="http://schemas.microsoft.com/office/drawing/2014/main" id="{8B0491CF-B4C7-1ABC-F7F8-0F8779486AB7}"/>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60343" y="3451016"/>
            <a:ext cx="503405" cy="7353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DE5B315-5FB6-4AF8-8A52-0592868E4A64}"/>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321858" y="3628477"/>
            <a:ext cx="532802" cy="542316"/>
          </a:xfrm>
          <a:prstGeom prst="rect">
            <a:avLst/>
          </a:prstGeom>
        </p:spPr>
      </p:pic>
    </p:spTree>
    <p:extLst>
      <p:ext uri="{BB962C8B-B14F-4D97-AF65-F5344CB8AC3E}">
        <p14:creationId xmlns:p14="http://schemas.microsoft.com/office/powerpoint/2010/main" val="738665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dirty="0">
                <a:solidFill>
                  <a:srgbClr val="002060"/>
                </a:solidFill>
                <a:latin typeface="American Typewriter"/>
                <a:ea typeface="Helvetica Neue"/>
              </a:rPr>
              <a:t>Remerciements</a:t>
            </a:r>
            <a:endParaRPr lang="fr-FR" sz="3200" b="0" strike="noStrike" spc="-1" dirty="0">
              <a:solidFill>
                <a:srgbClr val="000000"/>
              </a:solidFill>
              <a:latin typeface="Times New Roman"/>
            </a:endParaRPr>
          </a:p>
        </p:txBody>
      </p:sp>
      <p:pic>
        <p:nvPicPr>
          <p:cNvPr id="241" name="Image 10"/>
          <p:cNvPicPr/>
          <p:nvPr/>
        </p:nvPicPr>
        <p:blipFill>
          <a:blip r:embed="rId2"/>
          <a:stretch/>
        </p:blipFill>
        <p:spPr>
          <a:xfrm>
            <a:off x="2789120" y="4042281"/>
            <a:ext cx="1018800" cy="624540"/>
          </a:xfrm>
          <a:prstGeom prst="rect">
            <a:avLst/>
          </a:prstGeom>
          <a:ln w="0">
            <a:noFill/>
          </a:ln>
        </p:spPr>
      </p:pic>
      <p:pic>
        <p:nvPicPr>
          <p:cNvPr id="242" name="Picture 6"/>
          <p:cNvPicPr/>
          <p:nvPr/>
        </p:nvPicPr>
        <p:blipFill>
          <a:blip r:embed="rId3"/>
          <a:stretch/>
        </p:blipFill>
        <p:spPr>
          <a:xfrm>
            <a:off x="7252846" y="4017573"/>
            <a:ext cx="1525393" cy="537865"/>
          </a:xfrm>
          <a:prstGeom prst="rect">
            <a:avLst/>
          </a:prstGeom>
          <a:ln w="0">
            <a:noFill/>
          </a:ln>
        </p:spPr>
      </p:pic>
      <p:pic>
        <p:nvPicPr>
          <p:cNvPr id="243" name="Image 12"/>
          <p:cNvPicPr/>
          <p:nvPr/>
        </p:nvPicPr>
        <p:blipFill>
          <a:blip r:embed="rId4"/>
          <a:stretch/>
        </p:blipFill>
        <p:spPr>
          <a:xfrm>
            <a:off x="1942255" y="4061259"/>
            <a:ext cx="685800" cy="618162"/>
          </a:xfrm>
          <a:prstGeom prst="rect">
            <a:avLst/>
          </a:prstGeom>
          <a:ln w="0">
            <a:noFill/>
          </a:ln>
        </p:spPr>
      </p:pic>
      <p:pic>
        <p:nvPicPr>
          <p:cNvPr id="244" name="Image 1"/>
          <p:cNvPicPr/>
          <p:nvPr/>
        </p:nvPicPr>
        <p:blipFill>
          <a:blip r:embed="rId5"/>
          <a:stretch/>
        </p:blipFill>
        <p:spPr>
          <a:xfrm>
            <a:off x="3808800" y="4072294"/>
            <a:ext cx="1086840" cy="537866"/>
          </a:xfrm>
          <a:prstGeom prst="rect">
            <a:avLst/>
          </a:prstGeom>
          <a:ln w="0">
            <a:noFill/>
          </a:ln>
        </p:spPr>
      </p:pic>
      <p:pic>
        <p:nvPicPr>
          <p:cNvPr id="245" name="Picture 5"/>
          <p:cNvPicPr/>
          <p:nvPr/>
        </p:nvPicPr>
        <p:blipFill>
          <a:blip r:embed="rId6"/>
          <a:stretch/>
        </p:blipFill>
        <p:spPr>
          <a:xfrm>
            <a:off x="5207040" y="4073276"/>
            <a:ext cx="1812738" cy="482163"/>
          </a:xfrm>
          <a:prstGeom prst="rect">
            <a:avLst/>
          </a:prstGeom>
          <a:ln w="0">
            <a:noFill/>
          </a:ln>
        </p:spPr>
      </p:pic>
      <p:pic>
        <p:nvPicPr>
          <p:cNvPr id="246" name="Image 7"/>
          <p:cNvPicPr/>
          <p:nvPr/>
        </p:nvPicPr>
        <p:blipFill>
          <a:blip r:embed="rId7"/>
          <a:stretch/>
        </p:blipFill>
        <p:spPr>
          <a:xfrm>
            <a:off x="118350" y="3985620"/>
            <a:ext cx="1662840" cy="769440"/>
          </a:xfrm>
          <a:prstGeom prst="rect">
            <a:avLst/>
          </a:prstGeom>
          <a:ln w="0">
            <a:noFill/>
          </a:ln>
        </p:spPr>
      </p:pic>
      <p:sp>
        <p:nvSpPr>
          <p:cNvPr id="2" name="TextBox 1">
            <a:extLst>
              <a:ext uri="{FF2B5EF4-FFF2-40B4-BE49-F238E27FC236}">
                <a16:creationId xmlns:a16="http://schemas.microsoft.com/office/drawing/2014/main" id="{34628597-60D3-6DDB-19FA-A1BC5AAB5CF7}"/>
              </a:ext>
            </a:extLst>
          </p:cNvPr>
          <p:cNvSpPr txBox="1"/>
          <p:nvPr/>
        </p:nvSpPr>
        <p:spPr>
          <a:xfrm>
            <a:off x="276906" y="1328065"/>
            <a:ext cx="8148827" cy="923330"/>
          </a:xfrm>
          <a:prstGeom prst="rect">
            <a:avLst/>
          </a:prstGeom>
          <a:noFill/>
          <a:ln>
            <a:solidFill>
              <a:srgbClr val="002060"/>
            </a:solidFill>
          </a:ln>
        </p:spPr>
        <p:txBody>
          <a:bodyPr wrap="square" rtlCol="0">
            <a:spAutoFit/>
          </a:bodyPr>
          <a:lstStyle/>
          <a:p>
            <a:pPr algn="ctr"/>
            <a:r>
              <a:rPr lang="fr-FR" i="1" dirty="0">
                <a:solidFill>
                  <a:srgbClr val="002060"/>
                </a:solidFill>
                <a:latin typeface="American Typewriter" panose="02090604020004020304" pitchFamily="18" charset="77"/>
              </a:rPr>
              <a:t>Toutes nos réussites scientifiques et techniques n’auraient pas été possible sans le soutien sans faille de nos trois tutelles et des collectivités locales, notamment le Conseil Régional des Pays de la Loire</a:t>
            </a:r>
          </a:p>
        </p:txBody>
      </p:sp>
      <p:sp>
        <p:nvSpPr>
          <p:cNvPr id="3" name="TextBox 2">
            <a:extLst>
              <a:ext uri="{FF2B5EF4-FFF2-40B4-BE49-F238E27FC236}">
                <a16:creationId xmlns:a16="http://schemas.microsoft.com/office/drawing/2014/main" id="{DA7046EF-6474-4E2C-90ED-17451EEBE190}"/>
              </a:ext>
            </a:extLst>
          </p:cNvPr>
          <p:cNvSpPr txBox="1"/>
          <p:nvPr/>
        </p:nvSpPr>
        <p:spPr>
          <a:xfrm>
            <a:off x="1216651" y="2798028"/>
            <a:ext cx="6287504" cy="769441"/>
          </a:xfrm>
          <a:prstGeom prst="rect">
            <a:avLst/>
          </a:prstGeom>
          <a:noFill/>
        </p:spPr>
        <p:txBody>
          <a:bodyPr wrap="square" rtlCol="0">
            <a:spAutoFit/>
          </a:bodyPr>
          <a:lstStyle/>
          <a:p>
            <a:pPr algn="ctr"/>
            <a:r>
              <a:rPr lang="fr-FR" sz="4400" i="1" dirty="0">
                <a:solidFill>
                  <a:srgbClr val="002060"/>
                </a:solidFill>
                <a:latin typeface="American Typewriter" panose="02090604020004020304" pitchFamily="18" charset="77"/>
              </a:rPr>
              <a:t>Un grand Merci !</a:t>
            </a:r>
          </a:p>
        </p:txBody>
      </p:sp>
    </p:spTree>
    <p:extLst>
      <p:ext uri="{BB962C8B-B14F-4D97-AF65-F5344CB8AC3E}">
        <p14:creationId xmlns:p14="http://schemas.microsoft.com/office/powerpoint/2010/main" val="2874014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2000" b="0" strike="noStrike" spc="-1">
                <a:solidFill>
                  <a:srgbClr val="002060"/>
                </a:solidFill>
                <a:latin typeface="American Typewriter"/>
                <a:ea typeface="Helvetica Neue"/>
              </a:rPr>
              <a:t>Parfois c’est aussi un fleuve tranquille ...</a:t>
            </a:r>
            <a:endParaRPr lang="en-US" sz="2000" b="0" strike="noStrike" spc="-1">
              <a:solidFill>
                <a:srgbClr val="000000"/>
              </a:solidFill>
              <a:latin typeface="Times New Roman"/>
            </a:endParaRPr>
          </a:p>
        </p:txBody>
      </p:sp>
      <p:pic>
        <p:nvPicPr>
          <p:cNvPr id="240" name="Picture 4"/>
          <p:cNvPicPr/>
          <p:nvPr/>
        </p:nvPicPr>
        <p:blipFill>
          <a:blip r:embed="rId2"/>
          <a:stretch/>
        </p:blipFill>
        <p:spPr>
          <a:xfrm>
            <a:off x="1009800" y="522720"/>
            <a:ext cx="7124040" cy="4007160"/>
          </a:xfrm>
          <a:prstGeom prst="rect">
            <a:avLst/>
          </a:prstGeom>
          <a:ln w="0">
            <a:noFill/>
          </a:ln>
        </p:spPr>
      </p:pic>
      <p:pic>
        <p:nvPicPr>
          <p:cNvPr id="241" name="Image 10"/>
          <p:cNvPicPr/>
          <p:nvPr/>
        </p:nvPicPr>
        <p:blipFill>
          <a:blip r:embed="rId3"/>
          <a:stretch/>
        </p:blipFill>
        <p:spPr>
          <a:xfrm>
            <a:off x="3632400" y="4546800"/>
            <a:ext cx="685800" cy="461880"/>
          </a:xfrm>
          <a:prstGeom prst="rect">
            <a:avLst/>
          </a:prstGeom>
          <a:ln w="0">
            <a:noFill/>
          </a:ln>
        </p:spPr>
      </p:pic>
      <p:pic>
        <p:nvPicPr>
          <p:cNvPr id="242" name="Picture 6"/>
          <p:cNvPicPr/>
          <p:nvPr/>
        </p:nvPicPr>
        <p:blipFill>
          <a:blip r:embed="rId4"/>
          <a:stretch/>
        </p:blipFill>
        <p:spPr>
          <a:xfrm>
            <a:off x="7130520" y="4555440"/>
            <a:ext cx="1086840" cy="364680"/>
          </a:xfrm>
          <a:prstGeom prst="rect">
            <a:avLst/>
          </a:prstGeom>
          <a:ln w="0">
            <a:noFill/>
          </a:ln>
        </p:spPr>
      </p:pic>
      <p:pic>
        <p:nvPicPr>
          <p:cNvPr id="243" name="Image 12"/>
          <p:cNvPicPr/>
          <p:nvPr/>
        </p:nvPicPr>
        <p:blipFill>
          <a:blip r:embed="rId5"/>
          <a:stretch/>
        </p:blipFill>
        <p:spPr>
          <a:xfrm>
            <a:off x="3023640" y="4533120"/>
            <a:ext cx="544320" cy="544320"/>
          </a:xfrm>
          <a:prstGeom prst="rect">
            <a:avLst/>
          </a:prstGeom>
          <a:ln w="0">
            <a:noFill/>
          </a:ln>
        </p:spPr>
      </p:pic>
      <p:pic>
        <p:nvPicPr>
          <p:cNvPr id="244" name="Image 1"/>
          <p:cNvPicPr/>
          <p:nvPr/>
        </p:nvPicPr>
        <p:blipFill>
          <a:blip r:embed="rId6"/>
          <a:stretch/>
        </p:blipFill>
        <p:spPr>
          <a:xfrm>
            <a:off x="4351320" y="4546800"/>
            <a:ext cx="1018800" cy="416520"/>
          </a:xfrm>
          <a:prstGeom prst="rect">
            <a:avLst/>
          </a:prstGeom>
          <a:ln w="0">
            <a:noFill/>
          </a:ln>
        </p:spPr>
      </p:pic>
      <p:pic>
        <p:nvPicPr>
          <p:cNvPr id="245" name="Picture 5"/>
          <p:cNvPicPr/>
          <p:nvPr/>
        </p:nvPicPr>
        <p:blipFill>
          <a:blip r:embed="rId7"/>
          <a:stretch/>
        </p:blipFill>
        <p:spPr>
          <a:xfrm>
            <a:off x="5449320" y="4610160"/>
            <a:ext cx="1612080" cy="269280"/>
          </a:xfrm>
          <a:prstGeom prst="rect">
            <a:avLst/>
          </a:prstGeom>
          <a:ln w="0">
            <a:noFill/>
          </a:ln>
        </p:spPr>
      </p:pic>
      <p:pic>
        <p:nvPicPr>
          <p:cNvPr id="246" name="Image 7"/>
          <p:cNvPicPr/>
          <p:nvPr/>
        </p:nvPicPr>
        <p:blipFill>
          <a:blip r:embed="rId8"/>
          <a:stretch/>
        </p:blipFill>
        <p:spPr>
          <a:xfrm>
            <a:off x="1413720" y="4421880"/>
            <a:ext cx="1371600" cy="71136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p:cNvSpPr>
          <p:nvPr>
            <p:ph/>
          </p:nvPr>
        </p:nvSpPr>
        <p:spPr>
          <a:xfrm>
            <a:off x="6025320" y="2176560"/>
            <a:ext cx="2861640" cy="2285640"/>
          </a:xfrm>
          <a:prstGeom prst="rect">
            <a:avLst/>
          </a:prstGeom>
          <a:noFill/>
          <a:ln w="0">
            <a:noFill/>
          </a:ln>
        </p:spPr>
        <p:txBody>
          <a:bodyPr lIns="90000" tIns="45000" rIns="90000" bIns="45000" anchor="t">
            <a:noAutofit/>
          </a:bodyPr>
          <a:lstStyle/>
          <a:p>
            <a:pPr>
              <a:lnSpc>
                <a:spcPct val="100000"/>
              </a:lnSpc>
              <a:spcBef>
                <a:spcPts val="241"/>
              </a:spcBef>
              <a:buNone/>
              <a:tabLst>
                <a:tab pos="0" algn="l"/>
              </a:tabLst>
            </a:pPr>
            <a:r>
              <a:rPr lang="fr-FR" sz="1200" b="0" strike="noStrike" spc="-1" dirty="0">
                <a:solidFill>
                  <a:srgbClr val="002060"/>
                </a:solidFill>
                <a:latin typeface="American Typewriter"/>
                <a:ea typeface="MS PGothic"/>
              </a:rPr>
              <a:t>Daniel ARDOUIN 1994 – 1995 (2</a:t>
            </a:r>
            <a:r>
              <a:rPr lang="fr-FR" sz="1200" b="0" strike="noStrike" spc="-1" baseline="30000" dirty="0">
                <a:solidFill>
                  <a:srgbClr val="002060"/>
                </a:solidFill>
                <a:latin typeface="American Typewriter"/>
                <a:ea typeface="MS PGothic"/>
              </a:rPr>
              <a:t>ème </a:t>
            </a:r>
            <a:r>
              <a:rPr lang="fr-FR" sz="1200" b="0" strike="noStrike" spc="-1" dirty="0">
                <a:solidFill>
                  <a:srgbClr val="002060"/>
                </a:solidFill>
                <a:latin typeface="American Typewriter"/>
                <a:ea typeface="MS PGothic"/>
              </a:rPr>
              <a:t> gauche à droite) , </a:t>
            </a:r>
            <a:endParaRPr lang="en-US" sz="1200" b="1" strike="noStrike" spc="-1" dirty="0">
              <a:solidFill>
                <a:srgbClr val="000066"/>
              </a:solidFill>
              <a:latin typeface="Arial Narrow"/>
            </a:endParaRPr>
          </a:p>
          <a:p>
            <a:pPr>
              <a:lnSpc>
                <a:spcPct val="100000"/>
              </a:lnSpc>
              <a:spcBef>
                <a:spcPts val="241"/>
              </a:spcBef>
              <a:buNone/>
              <a:tabLst>
                <a:tab pos="0" algn="l"/>
              </a:tabLst>
            </a:pPr>
            <a:r>
              <a:rPr lang="fr-FR" sz="1200" b="0" strike="noStrike" spc="-1" dirty="0">
                <a:solidFill>
                  <a:srgbClr val="002060"/>
                </a:solidFill>
                <a:latin typeface="American Typewriter"/>
                <a:ea typeface="MS PGothic"/>
              </a:rPr>
              <a:t>Hans GUTBROD 1995 – 2001 (à droite), </a:t>
            </a:r>
            <a:endParaRPr lang="en-US" sz="1200" b="1" strike="noStrike" spc="-1" dirty="0">
              <a:solidFill>
                <a:srgbClr val="000066"/>
              </a:solidFill>
              <a:latin typeface="Arial Narrow"/>
            </a:endParaRPr>
          </a:p>
          <a:p>
            <a:pPr>
              <a:lnSpc>
                <a:spcPct val="100000"/>
              </a:lnSpc>
              <a:spcBef>
                <a:spcPts val="241"/>
              </a:spcBef>
              <a:buNone/>
              <a:tabLst>
                <a:tab pos="0" algn="l"/>
              </a:tabLst>
            </a:pPr>
            <a:r>
              <a:rPr lang="fr-FR" sz="1200" b="0" strike="noStrike" spc="-1" dirty="0">
                <a:solidFill>
                  <a:srgbClr val="002060"/>
                </a:solidFill>
                <a:latin typeface="American Typewriter"/>
                <a:ea typeface="MS PGothic"/>
              </a:rPr>
              <a:t>Jacques MARTINO 2001 – 2011 (absent), </a:t>
            </a:r>
            <a:endParaRPr lang="en-US" sz="1200" b="1" strike="noStrike" spc="-1" dirty="0">
              <a:solidFill>
                <a:srgbClr val="000066"/>
              </a:solidFill>
              <a:latin typeface="Arial Narrow"/>
            </a:endParaRPr>
          </a:p>
          <a:p>
            <a:pPr>
              <a:lnSpc>
                <a:spcPct val="100000"/>
              </a:lnSpc>
              <a:spcBef>
                <a:spcPts val="241"/>
              </a:spcBef>
              <a:buNone/>
              <a:tabLst>
                <a:tab pos="0" algn="l"/>
              </a:tabLst>
            </a:pPr>
            <a:r>
              <a:rPr lang="fr-FR" sz="1200" b="0" strike="noStrike" spc="-1" dirty="0">
                <a:solidFill>
                  <a:srgbClr val="002060"/>
                </a:solidFill>
                <a:latin typeface="American Typewriter"/>
                <a:ea typeface="MS PGothic"/>
              </a:rPr>
              <a:t>Bernd GRAMBOW 2011 – 2018 (3</a:t>
            </a:r>
            <a:r>
              <a:rPr lang="fr-FR" sz="1200" b="0" strike="noStrike" spc="-1" baseline="30000" dirty="0">
                <a:solidFill>
                  <a:srgbClr val="002060"/>
                </a:solidFill>
                <a:latin typeface="American Typewriter"/>
                <a:ea typeface="MS PGothic"/>
              </a:rPr>
              <a:t>ème</a:t>
            </a:r>
            <a:r>
              <a:rPr lang="fr-FR" sz="1200" b="0" strike="noStrike" spc="-1" dirty="0">
                <a:solidFill>
                  <a:srgbClr val="002060"/>
                </a:solidFill>
                <a:latin typeface="American Typewriter"/>
                <a:ea typeface="MS PGothic"/>
              </a:rPr>
              <a:t> gauche à droite), </a:t>
            </a:r>
            <a:endParaRPr lang="en-US" sz="1200" b="1" strike="noStrike" spc="-1" dirty="0">
              <a:solidFill>
                <a:srgbClr val="000066"/>
              </a:solidFill>
              <a:latin typeface="Arial Narrow"/>
            </a:endParaRPr>
          </a:p>
          <a:p>
            <a:pPr>
              <a:lnSpc>
                <a:spcPct val="100000"/>
              </a:lnSpc>
              <a:spcBef>
                <a:spcPts val="241"/>
              </a:spcBef>
              <a:buNone/>
              <a:tabLst>
                <a:tab pos="0" algn="l"/>
              </a:tabLst>
            </a:pPr>
            <a:r>
              <a:rPr lang="fr-FR" sz="1200" b="0" strike="noStrike" spc="-1" dirty="0" err="1">
                <a:solidFill>
                  <a:srgbClr val="002060"/>
                </a:solidFill>
                <a:latin typeface="American Typewriter"/>
                <a:ea typeface="MS PGothic"/>
              </a:rPr>
              <a:t>Ginés</a:t>
            </a:r>
            <a:r>
              <a:rPr lang="fr-FR" sz="1200" b="0" strike="noStrike" spc="-1" dirty="0">
                <a:solidFill>
                  <a:srgbClr val="002060"/>
                </a:solidFill>
                <a:latin typeface="American Typewriter"/>
                <a:ea typeface="MS PGothic"/>
              </a:rPr>
              <a:t> MARTINEZ 2018 –  2027 (à gauche) </a:t>
            </a:r>
            <a:endParaRPr lang="en-US" sz="1200" b="1" strike="noStrike" spc="-1" dirty="0">
              <a:solidFill>
                <a:srgbClr val="000066"/>
              </a:solidFill>
              <a:latin typeface="Arial Narrow"/>
            </a:endParaRPr>
          </a:p>
        </p:txBody>
      </p:sp>
      <p:sp>
        <p:nvSpPr>
          <p:cNvPr id="248"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Les directeurs … </a:t>
            </a:r>
            <a:endParaRPr lang="en-US" sz="3200" b="0" strike="noStrike" spc="-1">
              <a:solidFill>
                <a:srgbClr val="000000"/>
              </a:solidFill>
              <a:latin typeface="Times New Roman"/>
            </a:endParaRPr>
          </a:p>
        </p:txBody>
      </p:sp>
      <p:pic>
        <p:nvPicPr>
          <p:cNvPr id="249" name="Picture 4"/>
          <p:cNvPicPr/>
          <p:nvPr/>
        </p:nvPicPr>
        <p:blipFill>
          <a:blip r:embed="rId2"/>
          <a:stretch/>
        </p:blipFill>
        <p:spPr>
          <a:xfrm>
            <a:off x="120600" y="756360"/>
            <a:ext cx="5747040" cy="3835440"/>
          </a:xfrm>
          <a:prstGeom prst="rect">
            <a:avLst/>
          </a:prstGeom>
          <a:ln w="0">
            <a:noFill/>
          </a:ln>
        </p:spPr>
      </p:pic>
      <p:pic>
        <p:nvPicPr>
          <p:cNvPr id="250" name="Image 7"/>
          <p:cNvPicPr/>
          <p:nvPr/>
        </p:nvPicPr>
        <p:blipFill>
          <a:blip r:embed="rId3"/>
          <a:stretch/>
        </p:blipFill>
        <p:spPr>
          <a:xfrm>
            <a:off x="6967080" y="908640"/>
            <a:ext cx="1817640" cy="942480"/>
          </a:xfrm>
          <a:prstGeom prst="rect">
            <a:avLst/>
          </a:prstGeom>
          <a:ln w="0">
            <a:noFill/>
          </a:ln>
        </p:spPr>
      </p:pic>
      <p:sp>
        <p:nvSpPr>
          <p:cNvPr id="251" name="TextBox 6"/>
          <p:cNvSpPr/>
          <p:nvPr/>
        </p:nvSpPr>
        <p:spPr>
          <a:xfrm>
            <a:off x="5792400" y="1131480"/>
            <a:ext cx="13716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400" b="0" strike="noStrike" spc="-1">
                <a:solidFill>
                  <a:srgbClr val="002060"/>
                </a:solidFill>
                <a:latin typeface="American Typewriter"/>
                <a:ea typeface="MS PGothic"/>
              </a:rPr>
              <a:t>50 ans </a:t>
            </a:r>
            <a:endParaRPr lang="fr-FR" sz="2400" b="0" strike="noStrike" spc="-1">
              <a:latin typeface="Arial"/>
            </a:endParaRPr>
          </a:p>
        </p:txBody>
      </p:sp>
      <p:sp>
        <p:nvSpPr>
          <p:cNvPr id="252" name="TextBox 7"/>
          <p:cNvSpPr/>
          <p:nvPr/>
        </p:nvSpPr>
        <p:spPr>
          <a:xfrm>
            <a:off x="-36360" y="483480"/>
            <a:ext cx="21747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1400" b="0" strike="noStrike" spc="-1">
                <a:solidFill>
                  <a:srgbClr val="002060"/>
                </a:solidFill>
                <a:latin typeface="American Typewriter"/>
                <a:ea typeface="MS PGothic"/>
              </a:rPr>
              <a:t>Nantes, 24 juin 2021</a:t>
            </a:r>
            <a:endParaRPr lang="fr-FR" sz="14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p:cNvSpPr>
          <p:nvPr>
            <p:ph/>
          </p:nvPr>
        </p:nvSpPr>
        <p:spPr>
          <a:xfrm>
            <a:off x="323640" y="673283"/>
            <a:ext cx="8496720" cy="4053462"/>
          </a:xfrm>
          <a:prstGeom prst="rect">
            <a:avLst/>
          </a:prstGeom>
          <a:noFill/>
          <a:ln w="0">
            <a:noFill/>
          </a:ln>
        </p:spPr>
        <p:txBody>
          <a:bodyPr lIns="90000" tIns="45000" rIns="90000" bIns="45000" anchor="t">
            <a:noAutofit/>
          </a:bodyPr>
          <a:lstStyle/>
          <a:p>
            <a:pPr>
              <a:lnSpc>
                <a:spcPct val="100000"/>
              </a:lnSpc>
              <a:spcBef>
                <a:spcPts val="360"/>
              </a:spcBef>
              <a:buNone/>
              <a:tabLst>
                <a:tab pos="0" algn="l"/>
              </a:tabLst>
            </a:pPr>
            <a:r>
              <a:rPr lang="fr-FR" sz="1700" b="0" strike="noStrike" spc="-1" dirty="0">
                <a:solidFill>
                  <a:srgbClr val="002060"/>
                </a:solidFill>
                <a:latin typeface="American Typewriter"/>
                <a:ea typeface="MS PGothic"/>
              </a:rPr>
              <a:t>Équipe de direction, chefs d’équipes, membres du conseil du</a:t>
            </a:r>
          </a:p>
          <a:p>
            <a:pPr>
              <a:lnSpc>
                <a:spcPct val="100000"/>
              </a:lnSpc>
              <a:spcBef>
                <a:spcPts val="360"/>
              </a:spcBef>
              <a:buNone/>
              <a:tabLst>
                <a:tab pos="0" algn="l"/>
              </a:tabLst>
            </a:pPr>
            <a:r>
              <a:rPr lang="fr-FR" sz="1700" b="0" strike="noStrike" spc="-1" dirty="0">
                <a:solidFill>
                  <a:srgbClr val="002060"/>
                </a:solidFill>
                <a:latin typeface="American Typewriter"/>
                <a:ea typeface="MS PGothic"/>
              </a:rPr>
              <a:t>laboratoire, membres du conseil scientifique et un grand</a:t>
            </a:r>
          </a:p>
          <a:p>
            <a:pPr>
              <a:lnSpc>
                <a:spcPct val="100000"/>
              </a:lnSpc>
              <a:spcBef>
                <a:spcPts val="360"/>
              </a:spcBef>
              <a:buNone/>
              <a:tabLst>
                <a:tab pos="0" algn="l"/>
              </a:tabLst>
            </a:pPr>
            <a:r>
              <a:rPr lang="fr-FR" sz="1700" b="0" strike="noStrike" spc="-1" dirty="0">
                <a:solidFill>
                  <a:srgbClr val="002060"/>
                </a:solidFill>
                <a:latin typeface="American Typewriter"/>
                <a:ea typeface="MS PGothic"/>
              </a:rPr>
              <a:t>nombre de collègues qui ont assuré des missions collectives.</a:t>
            </a:r>
            <a:endParaRPr lang="en-US" sz="1700" b="1" strike="noStrike" spc="-1" dirty="0">
              <a:solidFill>
                <a:srgbClr val="000066"/>
              </a:solidFill>
              <a:latin typeface="Arial Narrow"/>
            </a:endParaRPr>
          </a:p>
          <a:p>
            <a:pPr>
              <a:lnSpc>
                <a:spcPct val="100000"/>
              </a:lnSpc>
              <a:spcBef>
                <a:spcPts val="360"/>
              </a:spcBef>
              <a:buNone/>
              <a:tabLst>
                <a:tab pos="0" algn="l"/>
              </a:tabLst>
            </a:pPr>
            <a:endParaRPr lang="fr-FR" sz="1700" spc="-1" dirty="0">
              <a:solidFill>
                <a:srgbClr val="002060"/>
              </a:solidFill>
              <a:latin typeface="American Typewriter"/>
              <a:ea typeface="MS PGothic"/>
            </a:endParaRPr>
          </a:p>
          <a:p>
            <a:pPr>
              <a:lnSpc>
                <a:spcPct val="100000"/>
              </a:lnSpc>
              <a:spcBef>
                <a:spcPts val="360"/>
              </a:spcBef>
              <a:buNone/>
              <a:tabLst>
                <a:tab pos="0" algn="l"/>
              </a:tabLst>
            </a:pPr>
            <a:r>
              <a:rPr lang="fr-FR" sz="1700" b="0" strike="noStrike" spc="-1" dirty="0">
                <a:solidFill>
                  <a:srgbClr val="002060"/>
                </a:solidFill>
                <a:latin typeface="American Typewriter"/>
                <a:ea typeface="MS PGothic"/>
              </a:rPr>
              <a:t>Équipe de direction : </a:t>
            </a:r>
            <a:endParaRPr lang="en-US" sz="1700" b="1" strike="noStrike" spc="-1" dirty="0">
              <a:solidFill>
                <a:srgbClr val="000066"/>
              </a:solidFill>
              <a:latin typeface="Arial Narrow"/>
            </a:endParaRPr>
          </a:p>
          <a:p>
            <a:pPr marL="743040" lvl="1" indent="-285840">
              <a:lnSpc>
                <a:spcPct val="100000"/>
              </a:lnSpc>
              <a:spcBef>
                <a:spcPts val="360"/>
              </a:spcBef>
              <a:buClr>
                <a:srgbClr val="D84800"/>
              </a:buClr>
              <a:buFont typeface="Arial"/>
              <a:buChar char="•"/>
              <a:tabLst>
                <a:tab pos="0" algn="l"/>
              </a:tabLst>
            </a:pPr>
            <a:r>
              <a:rPr lang="fr-FR" sz="1700" b="0" strike="noStrike" spc="-1" dirty="0">
                <a:solidFill>
                  <a:srgbClr val="002060"/>
                </a:solidFill>
                <a:latin typeface="American Typewriter"/>
                <a:ea typeface="MS PGothic"/>
              </a:rPr>
              <a:t>Directeurs par intérim : Claude LEBRUN (2001), Pascal LAUTRIDOU (2011)</a:t>
            </a:r>
            <a:endParaRPr lang="en-US" sz="1700" b="0" strike="noStrike" spc="-1" dirty="0">
              <a:solidFill>
                <a:srgbClr val="000066"/>
              </a:solidFill>
              <a:latin typeface="Arial Narrow"/>
            </a:endParaRPr>
          </a:p>
          <a:p>
            <a:pPr marL="743040" lvl="1" indent="-285840">
              <a:lnSpc>
                <a:spcPct val="100000"/>
              </a:lnSpc>
              <a:spcBef>
                <a:spcPts val="360"/>
              </a:spcBef>
              <a:buClr>
                <a:srgbClr val="D84800"/>
              </a:buClr>
              <a:buFont typeface="Arial"/>
              <a:buChar char="•"/>
              <a:tabLst>
                <a:tab pos="0" algn="l"/>
              </a:tabLst>
            </a:pPr>
            <a:r>
              <a:rPr lang="fr-FR" sz="1700" b="0" strike="noStrike" spc="-1" dirty="0">
                <a:solidFill>
                  <a:srgbClr val="002060"/>
                </a:solidFill>
                <a:latin typeface="American Typewriter"/>
                <a:ea typeface="MS PGothic"/>
              </a:rPr>
              <a:t>RA : Gérard PUIL, </a:t>
            </a:r>
            <a:r>
              <a:rPr lang="fr-FR" sz="1700" b="0" strike="noStrike" spc="-1">
                <a:solidFill>
                  <a:srgbClr val="002060"/>
                </a:solidFill>
                <a:latin typeface="American Typewriter"/>
                <a:ea typeface="MS PGothic"/>
              </a:rPr>
              <a:t>Sophie GIRAULT, </a:t>
            </a:r>
            <a:r>
              <a:rPr lang="fr-FR" sz="1700" b="0" strike="noStrike" spc="-1" dirty="0">
                <a:solidFill>
                  <a:srgbClr val="002060"/>
                </a:solidFill>
                <a:latin typeface="American Typewriter"/>
                <a:ea typeface="MS PGothic"/>
              </a:rPr>
              <a:t>Isabelle OLLITRAULT</a:t>
            </a:r>
            <a:endParaRPr lang="en-US" sz="1700" b="0" strike="noStrike" spc="-1" dirty="0">
              <a:solidFill>
                <a:srgbClr val="000066"/>
              </a:solidFill>
              <a:latin typeface="Arial Narrow"/>
            </a:endParaRPr>
          </a:p>
          <a:p>
            <a:pPr marL="743040" lvl="1" indent="-285840">
              <a:lnSpc>
                <a:spcPct val="100000"/>
              </a:lnSpc>
              <a:spcBef>
                <a:spcPts val="360"/>
              </a:spcBef>
              <a:buClr>
                <a:srgbClr val="D84800"/>
              </a:buClr>
              <a:buFont typeface="Arial"/>
              <a:buChar char="•"/>
              <a:tabLst>
                <a:tab pos="0" algn="l"/>
              </a:tabLst>
            </a:pPr>
            <a:r>
              <a:rPr lang="fr-FR" sz="1700" b="0" strike="noStrike" spc="-1" dirty="0">
                <a:solidFill>
                  <a:srgbClr val="002060"/>
                </a:solidFill>
                <a:latin typeface="American Typewriter"/>
                <a:ea typeface="MS PGothic"/>
              </a:rPr>
              <a:t>RT : Manuel DIALINAS, Stéphane BOUVIER, Jean-Luc BENEY</a:t>
            </a:r>
            <a:endParaRPr lang="en-US" sz="1700" b="0" strike="noStrike" spc="-1" dirty="0">
              <a:solidFill>
                <a:srgbClr val="000066"/>
              </a:solidFill>
              <a:latin typeface="Arial Narrow"/>
            </a:endParaRPr>
          </a:p>
          <a:p>
            <a:pPr marL="743040" lvl="1" indent="-285840">
              <a:lnSpc>
                <a:spcPct val="100000"/>
              </a:lnSpc>
              <a:spcBef>
                <a:spcPts val="360"/>
              </a:spcBef>
              <a:buClr>
                <a:srgbClr val="D84800"/>
              </a:buClr>
              <a:buFont typeface="Arial"/>
              <a:buChar char="•"/>
              <a:tabLst>
                <a:tab pos="0" algn="l"/>
              </a:tabLst>
            </a:pPr>
            <a:r>
              <a:rPr lang="fr-FR" sz="1700" b="0" strike="noStrike" spc="-1" dirty="0">
                <a:solidFill>
                  <a:srgbClr val="002060"/>
                </a:solidFill>
                <a:latin typeface="American Typewriter"/>
                <a:ea typeface="MS PGothic"/>
              </a:rPr>
              <a:t>DA : Barbara ERAZMUS, Christelle ROY, Pascal LAUTRIDOU, Thierry GOUSSET, Catherine LANDESMAN, Pol-Bernard GOSSIAUX</a:t>
            </a:r>
          </a:p>
          <a:p>
            <a:pPr marL="743040" lvl="1" indent="-285840">
              <a:lnSpc>
                <a:spcPct val="100000"/>
              </a:lnSpc>
              <a:spcBef>
                <a:spcPts val="360"/>
              </a:spcBef>
              <a:buClr>
                <a:srgbClr val="D84800"/>
              </a:buClr>
              <a:buFont typeface="Arial"/>
              <a:buChar char="•"/>
              <a:tabLst>
                <a:tab pos="0" algn="l"/>
              </a:tabLst>
            </a:pPr>
            <a:r>
              <a:rPr lang="fr-FR" sz="1700" spc="-1" dirty="0">
                <a:solidFill>
                  <a:srgbClr val="002060"/>
                </a:solidFill>
                <a:latin typeface="American Typewriter"/>
                <a:ea typeface="MS PGothic"/>
              </a:rPr>
              <a:t>Secrétariat :  Anita TRUFFET, Marie SORNAY,  Tanja PIERRET, Farah ALIBAY, Sandrine BENAC, Sarah HUBERT</a:t>
            </a:r>
            <a:endParaRPr lang="en-US" sz="1700" b="0" strike="noStrike" spc="-1" dirty="0">
              <a:solidFill>
                <a:srgbClr val="000066"/>
              </a:solidFill>
              <a:latin typeface="Arial Narrow"/>
            </a:endParaRPr>
          </a:p>
        </p:txBody>
      </p:sp>
      <p:sp>
        <p:nvSpPr>
          <p:cNvPr id="254"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dirty="0">
                <a:solidFill>
                  <a:srgbClr val="002060"/>
                </a:solidFill>
                <a:latin typeface="American Typewriter"/>
                <a:ea typeface="Helvetica Neue"/>
              </a:rPr>
              <a:t>… Mais aussi </a:t>
            </a:r>
            <a:endParaRPr lang="en-US" sz="3200" b="0" strike="noStrike" spc="-1" dirty="0">
              <a:solidFill>
                <a:srgbClr val="000000"/>
              </a:solidFill>
              <a:latin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p:nvPr>
        </p:nvSpPr>
        <p:spPr>
          <a:xfrm>
            <a:off x="179640" y="699480"/>
            <a:ext cx="8964000" cy="4320000"/>
          </a:xfrm>
          <a:prstGeom prst="rect">
            <a:avLst/>
          </a:prstGeom>
          <a:noFill/>
          <a:ln w="0">
            <a:noFill/>
          </a:ln>
        </p:spPr>
        <p:txBody>
          <a:bodyPr lIns="90000" tIns="45000" rIns="90000" bIns="45000" anchor="t">
            <a:noAutofit/>
          </a:bodyPr>
          <a:lstStyle/>
          <a:p>
            <a:pPr marL="343080" indent="-343080">
              <a:lnSpc>
                <a:spcPct val="100000"/>
              </a:lnSpc>
              <a:spcBef>
                <a:spcPts val="320"/>
              </a:spcBef>
              <a:buClr>
                <a:srgbClr val="D84800"/>
              </a:buClr>
              <a:buFont typeface="Courier New"/>
              <a:buChar char="o"/>
            </a:pPr>
            <a:r>
              <a:rPr lang="fr-FR" sz="1700" b="0" strike="noStrike" spc="-1" dirty="0">
                <a:solidFill>
                  <a:srgbClr val="002060"/>
                </a:solidFill>
                <a:latin typeface="American Typewriter"/>
                <a:ea typeface="MS PGothic"/>
              </a:rPr>
              <a:t>Les services techniques sont l'une des forces du laboratoire, un atout français que nous envient nos collègues d'autres pays.</a:t>
            </a:r>
            <a:endParaRPr lang="en-US" sz="1700" b="1" strike="noStrike" spc="-1" dirty="0">
              <a:solidFill>
                <a:srgbClr val="000066"/>
              </a:solidFill>
              <a:latin typeface="Arial Narrow"/>
            </a:endParaRPr>
          </a:p>
          <a:p>
            <a:pPr marL="343080" indent="-343080">
              <a:lnSpc>
                <a:spcPct val="100000"/>
              </a:lnSpc>
              <a:spcBef>
                <a:spcPts val="320"/>
              </a:spcBef>
              <a:buClr>
                <a:srgbClr val="D84800"/>
              </a:buClr>
              <a:buFont typeface="Courier New"/>
              <a:buChar char="o"/>
            </a:pPr>
            <a:r>
              <a:rPr lang="fr-FR" sz="1700" b="0" strike="noStrike" spc="-1" dirty="0">
                <a:solidFill>
                  <a:srgbClr val="002060"/>
                </a:solidFill>
                <a:latin typeface="American Typewriter"/>
                <a:ea typeface="MS PGothic"/>
              </a:rPr>
              <a:t>Leurs compétences et leur stratégie doivent être synchronisées avec nos ambitions scientifiques.</a:t>
            </a:r>
            <a:endParaRPr lang="en-US" sz="1700" b="1" strike="noStrike" spc="-1" dirty="0">
              <a:solidFill>
                <a:srgbClr val="000066"/>
              </a:solidFill>
              <a:latin typeface="Arial Narrow"/>
            </a:endParaRPr>
          </a:p>
          <a:p>
            <a:pPr marL="343080" indent="-343080">
              <a:lnSpc>
                <a:spcPct val="100000"/>
              </a:lnSpc>
              <a:spcBef>
                <a:spcPts val="320"/>
              </a:spcBef>
              <a:buClr>
                <a:srgbClr val="D84800"/>
              </a:buClr>
              <a:buFont typeface="Courier New"/>
              <a:buChar char="o"/>
            </a:pPr>
            <a:r>
              <a:rPr lang="fr-FR" sz="1700" b="0" strike="noStrike" spc="-1" dirty="0">
                <a:solidFill>
                  <a:srgbClr val="002060"/>
                </a:solidFill>
                <a:latin typeface="American Typewriter"/>
                <a:ea typeface="MS PGothic"/>
              </a:rPr>
              <a:t>Les responsables des services et de la direction technique fonctionnent de manière dynamique et les affectations des personnels sont revues et actualisées pour l'année à venir. </a:t>
            </a:r>
            <a:endParaRPr lang="en-US" sz="1700" b="1" strike="noStrike" spc="-1" dirty="0">
              <a:solidFill>
                <a:srgbClr val="000066"/>
              </a:solidFill>
              <a:latin typeface="Arial Narrow"/>
            </a:endParaRPr>
          </a:p>
          <a:p>
            <a:pPr marL="343080" indent="-343080">
              <a:lnSpc>
                <a:spcPct val="100000"/>
              </a:lnSpc>
              <a:spcBef>
                <a:spcPts val="320"/>
              </a:spcBef>
              <a:buClr>
                <a:srgbClr val="D84800"/>
              </a:buClr>
              <a:buFont typeface="Courier New"/>
              <a:buChar char="o"/>
            </a:pPr>
            <a:r>
              <a:rPr lang="fr-FR" sz="1700" b="0" strike="noStrike" spc="-1" dirty="0">
                <a:solidFill>
                  <a:srgbClr val="002060"/>
                </a:solidFill>
                <a:latin typeface="American Typewriter"/>
                <a:ea typeface="MS PGothic"/>
              </a:rPr>
              <a:t>En coordination avec l'IN2P3 :</a:t>
            </a:r>
            <a:endParaRPr lang="en-US" sz="1700" b="1" strike="noStrike" spc="-1" dirty="0">
              <a:solidFill>
                <a:srgbClr val="000066"/>
              </a:solidFill>
              <a:latin typeface="Arial Narrow"/>
            </a:endParaRPr>
          </a:p>
          <a:p>
            <a:pPr marL="743040" lvl="1" indent="-285840">
              <a:lnSpc>
                <a:spcPct val="100000"/>
              </a:lnSpc>
              <a:spcBef>
                <a:spcPts val="320"/>
              </a:spcBef>
              <a:buClr>
                <a:srgbClr val="D84800"/>
              </a:buClr>
              <a:buFont typeface="Arial"/>
              <a:buChar char="•"/>
            </a:pPr>
            <a:r>
              <a:rPr lang="fr-FR" sz="1700" b="0" strike="noStrike" spc="-1" dirty="0">
                <a:solidFill>
                  <a:srgbClr val="002060"/>
                </a:solidFill>
                <a:latin typeface="American Typewriter"/>
                <a:ea typeface="MS PGothic"/>
              </a:rPr>
              <a:t>Évolution (situation des projets les plus importants, retour d'expérience après une R&amp;D)</a:t>
            </a:r>
            <a:endParaRPr lang="en-US" sz="1700" b="0" strike="noStrike" spc="-1" dirty="0">
              <a:solidFill>
                <a:srgbClr val="000066"/>
              </a:solidFill>
              <a:latin typeface="Arial Narrow"/>
            </a:endParaRPr>
          </a:p>
          <a:p>
            <a:pPr marL="743040" lvl="1" indent="-285840">
              <a:lnSpc>
                <a:spcPct val="100000"/>
              </a:lnSpc>
              <a:spcBef>
                <a:spcPts val="320"/>
              </a:spcBef>
              <a:buClr>
                <a:srgbClr val="D84800"/>
              </a:buClr>
              <a:buFont typeface="Arial"/>
              <a:buChar char="•"/>
            </a:pPr>
            <a:r>
              <a:rPr lang="fr-FR" sz="1700" b="0" strike="noStrike" spc="-1" dirty="0">
                <a:solidFill>
                  <a:srgbClr val="002060"/>
                </a:solidFill>
                <a:latin typeface="American Typewriter"/>
                <a:ea typeface="MS PGothic"/>
              </a:rPr>
              <a:t>Transmission (création d'un vivier d'apprentis</a:t>
            </a:r>
            <a:r>
              <a:rPr lang="fr-FR" sz="1700" spc="-1" dirty="0">
                <a:solidFill>
                  <a:srgbClr val="002060"/>
                </a:solidFill>
                <a:latin typeface="American Typewriter"/>
                <a:ea typeface="MS PGothic"/>
              </a:rPr>
              <a:t>, </a:t>
            </a:r>
            <a:r>
              <a:rPr lang="fr-FR" sz="1700" b="0" strike="noStrike" spc="-1" dirty="0">
                <a:solidFill>
                  <a:srgbClr val="002060"/>
                </a:solidFill>
                <a:latin typeface="American Typewriter"/>
                <a:ea typeface="MS PGothic"/>
              </a:rPr>
              <a:t>reconnaissance des projets tutorés)</a:t>
            </a:r>
            <a:endParaRPr lang="en-US" sz="1700" b="0" strike="noStrike" spc="-1" dirty="0">
              <a:solidFill>
                <a:srgbClr val="000066"/>
              </a:solidFill>
              <a:latin typeface="Arial Narrow"/>
            </a:endParaRPr>
          </a:p>
          <a:p>
            <a:pPr marL="743040" lvl="1" indent="-285840">
              <a:lnSpc>
                <a:spcPct val="100000"/>
              </a:lnSpc>
              <a:spcBef>
                <a:spcPts val="320"/>
              </a:spcBef>
              <a:buClr>
                <a:srgbClr val="D84800"/>
              </a:buClr>
              <a:buFont typeface="Arial"/>
              <a:buChar char="•"/>
            </a:pPr>
            <a:r>
              <a:rPr lang="fr-FR" sz="1700" b="0" strike="noStrike" spc="-1">
                <a:solidFill>
                  <a:srgbClr val="002060"/>
                </a:solidFill>
                <a:latin typeface="American Typewriter"/>
                <a:ea typeface="MS PGothic"/>
              </a:rPr>
              <a:t>Accompagnement (</a:t>
            </a:r>
            <a:r>
              <a:rPr lang="fr-FR" sz="1700" b="0" strike="noStrike" spc="-1" dirty="0">
                <a:solidFill>
                  <a:srgbClr val="002060"/>
                </a:solidFill>
                <a:latin typeface="American Typewriter"/>
                <a:ea typeface="MS PGothic"/>
              </a:rPr>
              <a:t>augmentation du budget de formation, cellules d'expertise nationales, plateformes nationales)</a:t>
            </a:r>
            <a:endParaRPr lang="en-US" sz="1700" b="0" strike="noStrike" spc="-1" dirty="0">
              <a:solidFill>
                <a:srgbClr val="000066"/>
              </a:solidFill>
              <a:latin typeface="Arial Narrow"/>
            </a:endParaRPr>
          </a:p>
        </p:txBody>
      </p:sp>
      <p:sp>
        <p:nvSpPr>
          <p:cNvPr id="256"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Nos services techniques</a:t>
            </a:r>
            <a:endParaRPr lang="en-US" sz="3200" b="0" strike="noStrike" spc="-1">
              <a:solidFill>
                <a:srgbClr val="000000"/>
              </a:solidFill>
              <a:latin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8"/>
          <p:cNvPicPr/>
          <p:nvPr/>
        </p:nvPicPr>
        <p:blipFill>
          <a:blip r:embed="rId2"/>
          <a:stretch/>
        </p:blipFill>
        <p:spPr>
          <a:xfrm>
            <a:off x="1848240" y="478800"/>
            <a:ext cx="4819680" cy="4800240"/>
          </a:xfrm>
          <a:prstGeom prst="rect">
            <a:avLst/>
          </a:prstGeom>
          <a:ln w="0">
            <a:noFill/>
          </a:ln>
        </p:spPr>
      </p:pic>
      <p:sp>
        <p:nvSpPr>
          <p:cNvPr id="258"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L’équilibre de Subatech</a:t>
            </a:r>
            <a:endParaRPr lang="en-US" sz="3200" b="0" strike="noStrike" spc="-1">
              <a:solidFill>
                <a:srgbClr val="000000"/>
              </a:solidFill>
              <a:latin typeface="Times New Roman"/>
            </a:endParaRPr>
          </a:p>
        </p:txBody>
      </p:sp>
      <p:sp>
        <p:nvSpPr>
          <p:cNvPr id="259" name="TextBox 3"/>
          <p:cNvSpPr/>
          <p:nvPr/>
        </p:nvSpPr>
        <p:spPr>
          <a:xfrm>
            <a:off x="3049920" y="927720"/>
            <a:ext cx="2722320" cy="706432"/>
          </a:xfrm>
          <a:prstGeom prst="rect">
            <a:avLst/>
          </a:prstGeom>
          <a:solidFill>
            <a:srgbClr val="DCE6F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000" b="0" strike="noStrike" spc="-1" dirty="0">
                <a:solidFill>
                  <a:srgbClr val="002060"/>
                </a:solidFill>
                <a:latin typeface="American Typewriter"/>
                <a:ea typeface="MS PGothic"/>
              </a:rPr>
              <a:t>Recherche Fondamentale</a:t>
            </a:r>
            <a:endParaRPr lang="fr-FR" sz="2000" b="0" strike="noStrike" spc="-1" dirty="0">
              <a:latin typeface="Arial"/>
            </a:endParaRPr>
          </a:p>
        </p:txBody>
      </p:sp>
      <p:sp>
        <p:nvSpPr>
          <p:cNvPr id="260" name="TextBox 4"/>
          <p:cNvSpPr/>
          <p:nvPr/>
        </p:nvSpPr>
        <p:spPr>
          <a:xfrm>
            <a:off x="567000" y="3634560"/>
            <a:ext cx="2695320" cy="1321985"/>
          </a:xfrm>
          <a:prstGeom prst="rect">
            <a:avLst/>
          </a:prstGeom>
          <a:solidFill>
            <a:srgbClr val="DCE6F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000" b="0" strike="noStrike" spc="-1" dirty="0">
                <a:solidFill>
                  <a:srgbClr val="002060"/>
                </a:solidFill>
                <a:latin typeface="American Typewriter"/>
                <a:ea typeface="MS PGothic"/>
              </a:rPr>
              <a:t>Applications dans la Santé,  l’ Énergie et Environnement</a:t>
            </a:r>
            <a:endParaRPr lang="fr-FR" sz="2000" b="0" strike="noStrike" spc="-1" dirty="0">
              <a:latin typeface="Arial"/>
            </a:endParaRPr>
          </a:p>
        </p:txBody>
      </p:sp>
      <p:sp>
        <p:nvSpPr>
          <p:cNvPr id="261" name="TextBox 5"/>
          <p:cNvSpPr/>
          <p:nvPr/>
        </p:nvSpPr>
        <p:spPr>
          <a:xfrm>
            <a:off x="5508000" y="3603600"/>
            <a:ext cx="2736000" cy="1004400"/>
          </a:xfrm>
          <a:prstGeom prst="rect">
            <a:avLst/>
          </a:prstGeom>
          <a:solidFill>
            <a:srgbClr val="DCE6F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000" b="0" strike="noStrike" spc="-1" dirty="0">
                <a:solidFill>
                  <a:srgbClr val="002060"/>
                </a:solidFill>
                <a:latin typeface="American Typewriter"/>
                <a:ea typeface="MS PGothic"/>
              </a:rPr>
              <a:t>Maîtrise des Technologies de pointe</a:t>
            </a:r>
            <a:endParaRPr lang="fr-FR" sz="2000" b="0" strike="noStrike" spc="-1" dirty="0">
              <a:latin typeface="Arial"/>
            </a:endParaRPr>
          </a:p>
        </p:txBody>
      </p:sp>
      <p:sp>
        <p:nvSpPr>
          <p:cNvPr id="262" name="Straight Arrow Connector 21"/>
          <p:cNvSpPr/>
          <p:nvPr/>
        </p:nvSpPr>
        <p:spPr>
          <a:xfrm flipH="1">
            <a:off x="1861920" y="1184760"/>
            <a:ext cx="1145520" cy="2449440"/>
          </a:xfrm>
          <a:custGeom>
            <a:avLst/>
            <a:gdLst/>
            <a:ahLst/>
            <a:cxnLst/>
            <a:rect l="l" t="t" r="r" b="b"/>
            <a:pathLst>
              <a:path w="21600" h="21600">
                <a:moveTo>
                  <a:pt x="0" y="0"/>
                </a:moveTo>
                <a:lnTo>
                  <a:pt x="21600" y="21600"/>
                </a:lnTo>
              </a:path>
            </a:pathLst>
          </a:custGeom>
          <a:noFill/>
          <a:ln w="76200">
            <a:solidFill>
              <a:srgbClr val="002060"/>
            </a:solidFill>
            <a:round/>
            <a:headEnd type="triangle" w="med" len="med"/>
            <a:tailEnd type="triangle" w="med" len="med"/>
          </a:ln>
        </p:spPr>
        <p:style>
          <a:lnRef idx="1">
            <a:schemeClr val="accent1"/>
          </a:lnRef>
          <a:fillRef idx="0">
            <a:schemeClr val="accent1"/>
          </a:fillRef>
          <a:effectRef idx="0">
            <a:schemeClr val="accent1"/>
          </a:effectRef>
          <a:fontRef idx="minor"/>
        </p:style>
      </p:sp>
      <p:sp>
        <p:nvSpPr>
          <p:cNvPr id="263" name="Straight Arrow Connector 22"/>
          <p:cNvSpPr/>
          <p:nvPr/>
        </p:nvSpPr>
        <p:spPr>
          <a:xfrm>
            <a:off x="5814360" y="1275480"/>
            <a:ext cx="1061280" cy="2327400"/>
          </a:xfrm>
          <a:custGeom>
            <a:avLst/>
            <a:gdLst/>
            <a:ahLst/>
            <a:cxnLst/>
            <a:rect l="l" t="t" r="r" b="b"/>
            <a:pathLst>
              <a:path w="21600" h="21600">
                <a:moveTo>
                  <a:pt x="0" y="0"/>
                </a:moveTo>
                <a:lnTo>
                  <a:pt x="21600" y="21600"/>
                </a:lnTo>
              </a:path>
            </a:pathLst>
          </a:custGeom>
          <a:noFill/>
          <a:ln w="76200">
            <a:solidFill>
              <a:srgbClr val="002060"/>
            </a:solidFill>
            <a:round/>
            <a:headEnd type="triangle" w="med" len="med"/>
            <a:tailEnd type="triangle" w="med" len="med"/>
          </a:ln>
        </p:spPr>
        <p:style>
          <a:lnRef idx="1">
            <a:schemeClr val="accent1"/>
          </a:lnRef>
          <a:fillRef idx="0">
            <a:schemeClr val="accent1"/>
          </a:fillRef>
          <a:effectRef idx="0">
            <a:schemeClr val="accent1"/>
          </a:effectRef>
          <a:fontRef idx="minor"/>
        </p:style>
      </p:sp>
      <p:sp>
        <p:nvSpPr>
          <p:cNvPr id="264" name="Straight Arrow Connector 25"/>
          <p:cNvSpPr/>
          <p:nvPr/>
        </p:nvSpPr>
        <p:spPr>
          <a:xfrm flipV="1">
            <a:off x="3242160" y="4126320"/>
            <a:ext cx="2244960" cy="30600"/>
          </a:xfrm>
          <a:custGeom>
            <a:avLst/>
            <a:gdLst/>
            <a:ahLst/>
            <a:cxnLst/>
            <a:rect l="l" t="t" r="r" b="b"/>
            <a:pathLst>
              <a:path w="21600" h="21600">
                <a:moveTo>
                  <a:pt x="0" y="0"/>
                </a:moveTo>
                <a:lnTo>
                  <a:pt x="21600" y="21600"/>
                </a:lnTo>
              </a:path>
            </a:pathLst>
          </a:custGeom>
          <a:noFill/>
          <a:ln w="76200">
            <a:solidFill>
              <a:srgbClr val="002060"/>
            </a:solidFill>
            <a:round/>
            <a:headEnd type="triangle" w="med" len="med"/>
            <a:tailEnd type="triangle" w="med" len="med"/>
          </a:ln>
        </p:spPr>
        <p:style>
          <a:lnRef idx="1">
            <a:schemeClr val="accent1"/>
          </a:lnRef>
          <a:fillRef idx="0">
            <a:schemeClr val="accent1"/>
          </a:fillRef>
          <a:effectRef idx="0">
            <a:schemeClr val="accent1"/>
          </a:effectRef>
          <a:fontRef idx="minor"/>
        </p:style>
      </p:sp>
      <p:sp>
        <p:nvSpPr>
          <p:cNvPr id="265" name="TextBox 17"/>
          <p:cNvSpPr/>
          <p:nvPr/>
        </p:nvSpPr>
        <p:spPr>
          <a:xfrm rot="20277600">
            <a:off x="-9299" y="802441"/>
            <a:ext cx="1842499"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a:solidFill>
                  <a:srgbClr val="002060"/>
                </a:solidFill>
                <a:latin typeface="American Typewriter"/>
                <a:ea typeface="MS PGothic"/>
              </a:rPr>
              <a:t>Curiosité</a:t>
            </a:r>
            <a:endParaRPr lang="fr-FR" sz="2400" b="0" strike="noStrike" spc="-1">
              <a:latin typeface="Arial"/>
            </a:endParaRPr>
          </a:p>
        </p:txBody>
      </p:sp>
      <p:sp>
        <p:nvSpPr>
          <p:cNvPr id="266" name="TextBox 18"/>
          <p:cNvSpPr/>
          <p:nvPr/>
        </p:nvSpPr>
        <p:spPr>
          <a:xfrm rot="608400">
            <a:off x="6831049" y="1517599"/>
            <a:ext cx="2559327"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dirty="0">
                <a:solidFill>
                  <a:srgbClr val="002060"/>
                </a:solidFill>
                <a:latin typeface="American Typewriter"/>
                <a:ea typeface="MS PGothic"/>
              </a:rPr>
              <a:t>Vulgarisation</a:t>
            </a:r>
            <a:endParaRPr lang="fr-FR" sz="2400" b="0" strike="noStrike" spc="-1" dirty="0">
              <a:latin typeface="Arial"/>
            </a:endParaRPr>
          </a:p>
        </p:txBody>
      </p:sp>
      <p:sp>
        <p:nvSpPr>
          <p:cNvPr id="267" name="TextBox 19"/>
          <p:cNvSpPr/>
          <p:nvPr/>
        </p:nvSpPr>
        <p:spPr>
          <a:xfrm rot="837600">
            <a:off x="1298907" y="1278124"/>
            <a:ext cx="1561585"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dirty="0">
                <a:solidFill>
                  <a:srgbClr val="002060"/>
                </a:solidFill>
                <a:latin typeface="American Typewriter"/>
                <a:ea typeface="MS PGothic"/>
              </a:rPr>
              <a:t>Passion</a:t>
            </a:r>
            <a:endParaRPr lang="fr-FR" sz="2400" b="0" strike="noStrike" spc="-1" dirty="0">
              <a:latin typeface="Arial"/>
            </a:endParaRPr>
          </a:p>
        </p:txBody>
      </p:sp>
      <p:sp>
        <p:nvSpPr>
          <p:cNvPr id="268" name="TextBox 20"/>
          <p:cNvSpPr/>
          <p:nvPr/>
        </p:nvSpPr>
        <p:spPr>
          <a:xfrm rot="562800">
            <a:off x="6596538" y="2559600"/>
            <a:ext cx="2419501"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dirty="0">
                <a:solidFill>
                  <a:srgbClr val="002060"/>
                </a:solidFill>
                <a:latin typeface="American Typewriter"/>
                <a:ea typeface="MS PGothic"/>
              </a:rPr>
              <a:t>Persévérance</a:t>
            </a:r>
            <a:endParaRPr lang="fr-FR" sz="2400" b="0" strike="noStrike" spc="-1" dirty="0">
              <a:latin typeface="Arial"/>
            </a:endParaRPr>
          </a:p>
        </p:txBody>
      </p:sp>
      <p:sp>
        <p:nvSpPr>
          <p:cNvPr id="269" name="TextBox 23"/>
          <p:cNvSpPr/>
          <p:nvPr/>
        </p:nvSpPr>
        <p:spPr>
          <a:xfrm rot="320400">
            <a:off x="15765" y="1678399"/>
            <a:ext cx="2009019"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dirty="0">
                <a:solidFill>
                  <a:srgbClr val="002060"/>
                </a:solidFill>
                <a:latin typeface="American Typewriter"/>
                <a:ea typeface="MS PGothic"/>
              </a:rPr>
              <a:t>Excellence</a:t>
            </a:r>
            <a:endParaRPr lang="fr-FR" sz="2400" b="0" strike="noStrike" spc="-1" dirty="0">
              <a:latin typeface="Arial"/>
            </a:endParaRPr>
          </a:p>
        </p:txBody>
      </p:sp>
      <p:sp>
        <p:nvSpPr>
          <p:cNvPr id="270" name="TextBox 24"/>
          <p:cNvSpPr/>
          <p:nvPr/>
        </p:nvSpPr>
        <p:spPr>
          <a:xfrm rot="20838000">
            <a:off x="5849773" y="756008"/>
            <a:ext cx="2555930"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dirty="0">
                <a:solidFill>
                  <a:srgbClr val="002060"/>
                </a:solidFill>
                <a:latin typeface="American Typewriter"/>
                <a:ea typeface="MS PGothic"/>
              </a:rPr>
              <a:t>Connaissances</a:t>
            </a:r>
            <a:endParaRPr lang="fr-FR" sz="2400" b="0" strike="noStrike" spc="-1" dirty="0">
              <a:latin typeface="Arial"/>
            </a:endParaRPr>
          </a:p>
        </p:txBody>
      </p:sp>
      <p:sp>
        <p:nvSpPr>
          <p:cNvPr id="271" name="TextBox 27"/>
          <p:cNvSpPr/>
          <p:nvPr/>
        </p:nvSpPr>
        <p:spPr>
          <a:xfrm rot="20406600">
            <a:off x="102960" y="2986200"/>
            <a:ext cx="1720440" cy="455400"/>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fr-FR" sz="2400" b="0" strike="noStrike" spc="-1">
                <a:solidFill>
                  <a:srgbClr val="002060"/>
                </a:solidFill>
                <a:latin typeface="American Typewriter"/>
                <a:ea typeface="MS PGothic"/>
              </a:rPr>
              <a:t>Formation</a:t>
            </a:r>
            <a:endParaRPr lang="fr-FR" sz="2400" b="0" strike="noStrike" spc="-1">
              <a:latin typeface="Arial"/>
            </a:endParaRPr>
          </a:p>
        </p:txBody>
      </p:sp>
      <p:sp>
        <p:nvSpPr>
          <p:cNvPr id="272" name="TextBox 28"/>
          <p:cNvSpPr/>
          <p:nvPr/>
        </p:nvSpPr>
        <p:spPr>
          <a:xfrm rot="608400">
            <a:off x="6299433" y="2003397"/>
            <a:ext cx="2701800" cy="455400"/>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fr-FR" sz="2400" b="0" strike="noStrike" spc="-1">
                <a:solidFill>
                  <a:srgbClr val="002060"/>
                </a:solidFill>
                <a:latin typeface="American Typewriter"/>
                <a:ea typeface="MS PGothic"/>
              </a:rPr>
              <a:t>Socio-économie </a:t>
            </a:r>
            <a:endParaRPr lang="fr-FR" sz="2400" b="0" strike="noStrike" spc="-1">
              <a:latin typeface="Arial"/>
            </a:endParaRPr>
          </a:p>
        </p:txBody>
      </p:sp>
      <p:sp>
        <p:nvSpPr>
          <p:cNvPr id="273" name="TextBox 30"/>
          <p:cNvSpPr/>
          <p:nvPr/>
        </p:nvSpPr>
        <p:spPr>
          <a:xfrm>
            <a:off x="128880" y="2253960"/>
            <a:ext cx="1510200" cy="455400"/>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fr-FR" sz="2400" b="0" strike="noStrike" spc="-1">
                <a:solidFill>
                  <a:srgbClr val="002060"/>
                </a:solidFill>
                <a:latin typeface="American Typewriter"/>
                <a:ea typeface="MS PGothic"/>
              </a:rPr>
              <a:t>Méthode</a:t>
            </a:r>
            <a:endParaRPr lang="fr-FR" sz="2400" b="0" strike="noStrike" spc="-1">
              <a:latin typeface="Arial"/>
            </a:endParaRPr>
          </a:p>
        </p:txBody>
      </p:sp>
      <p:sp>
        <p:nvSpPr>
          <p:cNvPr id="2" name="TextBox 24">
            <a:extLst>
              <a:ext uri="{FF2B5EF4-FFF2-40B4-BE49-F238E27FC236}">
                <a16:creationId xmlns:a16="http://schemas.microsoft.com/office/drawing/2014/main" id="{4978D542-63E9-7408-345A-50C15F9EEA8A}"/>
              </a:ext>
            </a:extLst>
          </p:cNvPr>
          <p:cNvSpPr/>
          <p:nvPr/>
        </p:nvSpPr>
        <p:spPr>
          <a:xfrm rot="530982">
            <a:off x="6329275" y="3202524"/>
            <a:ext cx="3081014" cy="460211"/>
          </a:xfrm>
          <a:prstGeom prst="rect">
            <a:avLst/>
          </a:prstGeom>
          <a:noFill/>
          <a:ln w="0">
            <a:solidFill>
              <a:srgbClr val="002060"/>
            </a:solid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fr-FR" sz="2400" b="0" strike="noStrike" spc="-1" dirty="0">
                <a:solidFill>
                  <a:srgbClr val="002060"/>
                </a:solidFill>
                <a:latin typeface="American Typewriter"/>
                <a:ea typeface="MS PGothic"/>
              </a:rPr>
              <a:t>Interdisciplinaire</a:t>
            </a:r>
            <a:endParaRPr lang="fr-FR" sz="2400" b="0" strike="noStrike" spc="-1" dirty="0">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Le cyclotron</a:t>
            </a:r>
            <a:endParaRPr lang="en-US" sz="3200" b="0" strike="noStrike" spc="-1">
              <a:solidFill>
                <a:srgbClr val="000000"/>
              </a:solidFill>
              <a:latin typeface="Times New Roman"/>
            </a:endParaRPr>
          </a:p>
        </p:txBody>
      </p:sp>
      <p:pic>
        <p:nvPicPr>
          <p:cNvPr id="275" name="Picture 3"/>
          <p:cNvPicPr/>
          <p:nvPr/>
        </p:nvPicPr>
        <p:blipFill>
          <a:blip r:embed="rId2"/>
          <a:stretch/>
        </p:blipFill>
        <p:spPr>
          <a:xfrm>
            <a:off x="3349440" y="2345760"/>
            <a:ext cx="3285720" cy="2448000"/>
          </a:xfrm>
          <a:prstGeom prst="rect">
            <a:avLst/>
          </a:prstGeom>
          <a:ln w="0">
            <a:noFill/>
          </a:ln>
        </p:spPr>
      </p:pic>
      <p:pic>
        <p:nvPicPr>
          <p:cNvPr id="276" name="Picture 5"/>
          <p:cNvPicPr/>
          <p:nvPr/>
        </p:nvPicPr>
        <p:blipFill>
          <a:blip r:embed="rId3"/>
          <a:stretch/>
        </p:blipFill>
        <p:spPr>
          <a:xfrm>
            <a:off x="82080" y="527400"/>
            <a:ext cx="5353560" cy="1974240"/>
          </a:xfrm>
          <a:prstGeom prst="rect">
            <a:avLst/>
          </a:prstGeom>
          <a:ln w="0">
            <a:noFill/>
          </a:ln>
        </p:spPr>
      </p:pic>
      <p:pic>
        <p:nvPicPr>
          <p:cNvPr id="277" name="Picture 6"/>
          <p:cNvPicPr/>
          <p:nvPr/>
        </p:nvPicPr>
        <p:blipFill>
          <a:blip r:embed="rId4"/>
          <a:stretch/>
        </p:blipFill>
        <p:spPr>
          <a:xfrm>
            <a:off x="6519960" y="1234440"/>
            <a:ext cx="2540160" cy="2730240"/>
          </a:xfrm>
          <a:prstGeom prst="rect">
            <a:avLst/>
          </a:prstGeom>
          <a:ln w="0">
            <a:noFill/>
          </a:ln>
        </p:spPr>
      </p:pic>
      <p:pic>
        <p:nvPicPr>
          <p:cNvPr id="278" name="Picture 9"/>
          <p:cNvPicPr/>
          <p:nvPr/>
        </p:nvPicPr>
        <p:blipFill>
          <a:blip r:embed="rId5"/>
          <a:stretch/>
        </p:blipFill>
        <p:spPr>
          <a:xfrm>
            <a:off x="70560" y="3169080"/>
            <a:ext cx="3278520" cy="1549080"/>
          </a:xfrm>
          <a:prstGeom prst="rect">
            <a:avLst/>
          </a:prstGeom>
          <a:ln w="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2"/>
          <p:cNvPicPr/>
          <p:nvPr/>
        </p:nvPicPr>
        <p:blipFill>
          <a:blip r:embed="rId2"/>
          <a:stretch/>
        </p:blipFill>
        <p:spPr>
          <a:xfrm>
            <a:off x="4548960" y="483480"/>
            <a:ext cx="4636800" cy="3130200"/>
          </a:xfrm>
          <a:prstGeom prst="rect">
            <a:avLst/>
          </a:prstGeom>
          <a:ln w="0">
            <a:noFill/>
          </a:ln>
        </p:spPr>
      </p:pic>
      <p:sp>
        <p:nvSpPr>
          <p:cNvPr id="284" name="PlaceHolder 1"/>
          <p:cNvSpPr>
            <a:spLocks noGrp="1"/>
          </p:cNvSpPr>
          <p:nvPr>
            <p:ph/>
          </p:nvPr>
        </p:nvSpPr>
        <p:spPr>
          <a:xfrm>
            <a:off x="123264" y="3645540"/>
            <a:ext cx="8851392" cy="1094118"/>
          </a:xfrm>
          <a:prstGeom prst="rect">
            <a:avLst/>
          </a:prstGeom>
          <a:noFill/>
          <a:ln w="0">
            <a:noFill/>
          </a:ln>
        </p:spPr>
        <p:txBody>
          <a:bodyPr lIns="90000" tIns="45000" rIns="90000" bIns="45000" anchor="t">
            <a:noAutofit/>
          </a:bodyPr>
          <a:lstStyle/>
          <a:p>
            <a:pPr marL="0" indent="0" algn="ctr">
              <a:lnSpc>
                <a:spcPct val="100000"/>
              </a:lnSpc>
              <a:spcBef>
                <a:spcPts val="0"/>
              </a:spcBef>
              <a:buNone/>
              <a:tabLst>
                <a:tab pos="0" algn="l"/>
              </a:tabLst>
            </a:pPr>
            <a:r>
              <a:rPr lang="fr-FR" sz="1600" b="0" strike="noStrike" spc="-1" dirty="0">
                <a:solidFill>
                  <a:srgbClr val="002060"/>
                </a:solidFill>
                <a:latin typeface="American Typewriter"/>
                <a:ea typeface="MS PGothic"/>
              </a:rPr>
              <a:t>Produire des isotopes servant à fabriquer des « radiopharmaceutiques ». L’AIEA répertorie 1300 de ces installations dans 95 pays dans sa base de données, dont 31 en France. Principalement la production du </a:t>
            </a:r>
            <a:r>
              <a:rPr lang="fr-FR" sz="1600" b="0" strike="noStrike" spc="-1" baseline="30000" dirty="0">
                <a:solidFill>
                  <a:srgbClr val="002060"/>
                </a:solidFill>
                <a:latin typeface="American Typewriter"/>
                <a:ea typeface="MS PGothic"/>
              </a:rPr>
              <a:t>18</a:t>
            </a:r>
            <a:r>
              <a:rPr lang="fr-FR" sz="1600" b="0" strike="noStrike" spc="-1" dirty="0">
                <a:solidFill>
                  <a:srgbClr val="002060"/>
                </a:solidFill>
                <a:latin typeface="American Typewriter"/>
                <a:ea typeface="MS PGothic"/>
              </a:rPr>
              <a:t>F pour PET, mais aussi  </a:t>
            </a:r>
            <a:r>
              <a:rPr lang="fr-FR" sz="1600" b="0" strike="noStrike" spc="-1" baseline="30000" dirty="0">
                <a:solidFill>
                  <a:srgbClr val="002060"/>
                </a:solidFill>
                <a:latin typeface="American Typewriter"/>
                <a:ea typeface="MS PGothic"/>
              </a:rPr>
              <a:t>201</a:t>
            </a:r>
            <a:r>
              <a:rPr lang="fr-FR" sz="1600" b="0" strike="noStrike" spc="-1" dirty="0">
                <a:solidFill>
                  <a:srgbClr val="002060"/>
                </a:solidFill>
                <a:latin typeface="American Typewriter"/>
                <a:ea typeface="MS PGothic"/>
              </a:rPr>
              <a:t>Tl, </a:t>
            </a:r>
            <a:r>
              <a:rPr lang="fr-FR" sz="1600" b="0" strike="noStrike" spc="-1" baseline="30000" dirty="0">
                <a:solidFill>
                  <a:srgbClr val="002060"/>
                </a:solidFill>
                <a:latin typeface="American Typewriter"/>
                <a:ea typeface="MS PGothic"/>
              </a:rPr>
              <a:t>123</a:t>
            </a:r>
            <a:r>
              <a:rPr lang="fr-FR" sz="1600" b="0" strike="noStrike" spc="-1" dirty="0">
                <a:solidFill>
                  <a:srgbClr val="002060"/>
                </a:solidFill>
                <a:latin typeface="American Typewriter"/>
                <a:ea typeface="MS PGothic"/>
              </a:rPr>
              <a:t>I, </a:t>
            </a:r>
            <a:r>
              <a:rPr lang="fr-FR" sz="1600" b="0" strike="noStrike" spc="-1" baseline="30000" dirty="0">
                <a:solidFill>
                  <a:srgbClr val="002060"/>
                </a:solidFill>
                <a:latin typeface="American Typewriter"/>
                <a:ea typeface="MS PGothic"/>
              </a:rPr>
              <a:t>67</a:t>
            </a:r>
            <a:r>
              <a:rPr lang="fr-FR" sz="1600" b="0" strike="noStrike" spc="-1" dirty="0">
                <a:solidFill>
                  <a:srgbClr val="002060"/>
                </a:solidFill>
                <a:latin typeface="American Typewriter"/>
                <a:ea typeface="MS PGothic"/>
              </a:rPr>
              <a:t>Ga, et la hadronthérapie (proton, neutron, …) </a:t>
            </a:r>
            <a:endParaRPr lang="en-US" sz="1600" b="1" strike="noStrike" spc="-1" dirty="0">
              <a:solidFill>
                <a:srgbClr val="000066"/>
              </a:solidFill>
              <a:latin typeface="Arial Narrow"/>
            </a:endParaRPr>
          </a:p>
        </p:txBody>
      </p:sp>
      <p:sp>
        <p:nvSpPr>
          <p:cNvPr id="285"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92 ans plus tard</a:t>
            </a:r>
            <a:endParaRPr lang="en-US" sz="3200" b="0" strike="noStrike" spc="-1">
              <a:solidFill>
                <a:srgbClr val="000000"/>
              </a:solidFill>
              <a:latin typeface="Times New Roman"/>
            </a:endParaRPr>
          </a:p>
        </p:txBody>
      </p:sp>
      <p:sp>
        <p:nvSpPr>
          <p:cNvPr id="286" name="ZoneTexte 5"/>
          <p:cNvSpPr/>
          <p:nvPr/>
        </p:nvSpPr>
        <p:spPr>
          <a:xfrm>
            <a:off x="4548960" y="539640"/>
            <a:ext cx="34999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400" b="0" strike="noStrike" spc="-1">
                <a:solidFill>
                  <a:srgbClr val="002060"/>
                </a:solidFill>
                <a:latin typeface="American Typewriter"/>
                <a:ea typeface="Source Sans Pro Semibold"/>
              </a:rPr>
              <a:t>Source www.arronax-nantes.fr</a:t>
            </a:r>
            <a:endParaRPr lang="fr-FR" sz="1400" b="0" strike="noStrike" spc="-1">
              <a:latin typeface="Arial"/>
            </a:endParaRPr>
          </a:p>
        </p:txBody>
      </p:sp>
      <p:pic>
        <p:nvPicPr>
          <p:cNvPr id="287" name="Picture 5"/>
          <p:cNvPicPr/>
          <p:nvPr/>
        </p:nvPicPr>
        <p:blipFill>
          <a:blip r:embed="rId3"/>
          <a:stretch/>
        </p:blipFill>
        <p:spPr>
          <a:xfrm>
            <a:off x="73440" y="555480"/>
            <a:ext cx="4426200" cy="2839320"/>
          </a:xfrm>
          <a:prstGeom prst="rect">
            <a:avLst/>
          </a:prstGeom>
          <a:ln w="0">
            <a:noFill/>
          </a:ln>
        </p:spPr>
      </p:pic>
      <p:sp>
        <p:nvSpPr>
          <p:cNvPr id="288" name="ZoneTexte 5"/>
          <p:cNvSpPr/>
          <p:nvPr/>
        </p:nvSpPr>
        <p:spPr>
          <a:xfrm>
            <a:off x="73440" y="539640"/>
            <a:ext cx="14018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400" b="0" strike="noStrike" spc="-1">
                <a:solidFill>
                  <a:srgbClr val="002060"/>
                </a:solidFill>
                <a:latin typeface="American Typewriter"/>
                <a:ea typeface="Source Sans Pro Semibold"/>
              </a:rPr>
              <a:t>Source AIEA</a:t>
            </a:r>
            <a:endParaRPr lang="fr-FR" sz="14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Le terreau</a:t>
            </a:r>
            <a:endParaRPr lang="en-US" sz="3200" b="0" strike="noStrike" spc="-1">
              <a:solidFill>
                <a:srgbClr val="000000"/>
              </a:solidFill>
              <a:latin typeface="Times New Roman"/>
            </a:endParaRPr>
          </a:p>
        </p:txBody>
      </p:sp>
      <p:pic>
        <p:nvPicPr>
          <p:cNvPr id="108" name="Picture 3"/>
          <p:cNvPicPr/>
          <p:nvPr/>
        </p:nvPicPr>
        <p:blipFill>
          <a:blip r:embed="rId2"/>
          <a:stretch/>
        </p:blipFill>
        <p:spPr>
          <a:xfrm>
            <a:off x="9000" y="728280"/>
            <a:ext cx="6656400" cy="3686400"/>
          </a:xfrm>
          <a:prstGeom prst="rect">
            <a:avLst/>
          </a:prstGeom>
          <a:ln w="0">
            <a:noFill/>
          </a:ln>
        </p:spPr>
      </p:pic>
      <p:sp>
        <p:nvSpPr>
          <p:cNvPr id="109" name="TextBox 4"/>
          <p:cNvSpPr/>
          <p:nvPr/>
        </p:nvSpPr>
        <p:spPr>
          <a:xfrm>
            <a:off x="6581730" y="976309"/>
            <a:ext cx="2406240" cy="37072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fr-FR" sz="1700" b="0" strike="noStrike" spc="-1" dirty="0">
                <a:solidFill>
                  <a:srgbClr val="002060"/>
                </a:solidFill>
                <a:latin typeface="American Typewriter"/>
                <a:ea typeface="MS PGothic"/>
              </a:rPr>
              <a:t>Article le plus ancien avec affiliation </a:t>
            </a:r>
            <a:r>
              <a:rPr lang="fr-FR" sz="1700" b="0" strike="noStrike" spc="-1" dirty="0" err="1">
                <a:solidFill>
                  <a:srgbClr val="002060"/>
                </a:solidFill>
                <a:latin typeface="American Typewriter"/>
                <a:ea typeface="MS PGothic"/>
              </a:rPr>
              <a:t>Subatech</a:t>
            </a:r>
            <a:r>
              <a:rPr lang="fr-FR" sz="1700" b="0" strike="noStrike" spc="-1" dirty="0">
                <a:solidFill>
                  <a:srgbClr val="002060"/>
                </a:solidFill>
                <a:latin typeface="American Typewriter"/>
                <a:ea typeface="MS PGothic"/>
              </a:rPr>
              <a:t> sur le site inspirehep.net </a:t>
            </a:r>
            <a:endParaRPr lang="fr-FR" sz="1700" b="0" strike="noStrike" spc="-1" dirty="0">
              <a:latin typeface="Arial"/>
            </a:endParaRPr>
          </a:p>
          <a:p>
            <a:pPr algn="ctr">
              <a:lnSpc>
                <a:spcPct val="100000"/>
              </a:lnSpc>
              <a:buNone/>
            </a:pPr>
            <a:r>
              <a:rPr lang="fr-FR" sz="1700" b="0" u="sng" strike="noStrike" spc="-1" dirty="0">
                <a:solidFill>
                  <a:srgbClr val="0000FF"/>
                </a:solidFill>
                <a:uFillTx/>
                <a:latin typeface="American Typewriter"/>
                <a:ea typeface="MS PGothic"/>
                <a:hlinkClick r:id="rId3"/>
              </a:rPr>
              <a:t>https://inspirehep.net/literature/107577</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Expérience  sur le tandem Van de Graaf MP Orsay, faisceau de 25 MeV de </a:t>
            </a:r>
            <a:r>
              <a:rPr lang="fr-FR" sz="1700" b="0" strike="noStrike" spc="-1" baseline="30000" dirty="0">
                <a:solidFill>
                  <a:srgbClr val="002060"/>
                </a:solidFill>
                <a:latin typeface="American Typewriter"/>
                <a:ea typeface="MS PGothic"/>
              </a:rPr>
              <a:t>3</a:t>
            </a:r>
            <a:r>
              <a:rPr lang="fr-FR" sz="1700" b="0" strike="noStrike" spc="-1" dirty="0">
                <a:solidFill>
                  <a:srgbClr val="002060"/>
                </a:solidFill>
                <a:latin typeface="American Typewriter"/>
                <a:ea typeface="MS PGothic"/>
              </a:rPr>
              <a:t>He </a:t>
            </a:r>
            <a:endParaRPr lang="fr-FR" sz="17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endParaRPr lang="fr-FR" sz="16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p:nvPr>
        </p:nvSpPr>
        <p:spPr>
          <a:xfrm>
            <a:off x="213912" y="1040690"/>
            <a:ext cx="8496720" cy="3062120"/>
          </a:xfrm>
          <a:prstGeom prst="rect">
            <a:avLst/>
          </a:prstGeom>
          <a:noFill/>
          <a:ln w="0">
            <a:noFill/>
          </a:ln>
        </p:spPr>
        <p:txBody>
          <a:bodyPr lIns="90000" tIns="45000" rIns="90000" bIns="45000" anchor="t">
            <a:noAutofit/>
          </a:bodyPr>
          <a:lstStyle/>
          <a:p>
            <a:pPr marL="343080" indent="-343080">
              <a:lnSpc>
                <a:spcPct val="100000"/>
              </a:lnSpc>
              <a:spcBef>
                <a:spcPts val="479"/>
              </a:spcBef>
              <a:buClr>
                <a:srgbClr val="D84800"/>
              </a:buClr>
              <a:buFont typeface="Courier New"/>
              <a:buChar char="o"/>
            </a:pPr>
            <a:r>
              <a:rPr lang="fr-FR" sz="2000" b="0" strike="noStrike" spc="-1" dirty="0">
                <a:solidFill>
                  <a:srgbClr val="002060"/>
                </a:solidFill>
                <a:latin typeface="American Typewriter"/>
                <a:ea typeface="MS PGothic"/>
              </a:rPr>
              <a:t>La Connaissance  </a:t>
            </a:r>
            <a:endParaRPr lang="en-US" sz="2000" b="1" strike="noStrike" spc="-1" dirty="0">
              <a:solidFill>
                <a:srgbClr val="000066"/>
              </a:solidFill>
              <a:latin typeface="Arial Narrow"/>
            </a:endParaRPr>
          </a:p>
          <a:p>
            <a:pPr marL="343080" indent="-343080">
              <a:lnSpc>
                <a:spcPct val="100000"/>
              </a:lnSpc>
              <a:spcBef>
                <a:spcPts val="479"/>
              </a:spcBef>
              <a:buClr>
                <a:srgbClr val="D84800"/>
              </a:buClr>
              <a:buFont typeface="Courier New"/>
              <a:buChar char="o"/>
            </a:pPr>
            <a:r>
              <a:rPr lang="fr-FR" sz="2000" b="0" strike="noStrike" spc="-1" dirty="0">
                <a:solidFill>
                  <a:srgbClr val="002060"/>
                </a:solidFill>
                <a:latin typeface="American Typewriter"/>
                <a:ea typeface="MS PGothic"/>
              </a:rPr>
              <a:t>Les Applications</a:t>
            </a:r>
            <a:endParaRPr lang="en-US" sz="2000" b="1" strike="noStrike" spc="-1" dirty="0">
              <a:solidFill>
                <a:srgbClr val="000066"/>
              </a:solidFill>
              <a:latin typeface="Arial Narrow"/>
            </a:endParaRPr>
          </a:p>
          <a:p>
            <a:pPr marL="343080" indent="-343080">
              <a:lnSpc>
                <a:spcPct val="100000"/>
              </a:lnSpc>
              <a:spcBef>
                <a:spcPts val="479"/>
              </a:spcBef>
              <a:buClr>
                <a:srgbClr val="D84800"/>
              </a:buClr>
              <a:buFont typeface="Courier New"/>
              <a:buChar char="o"/>
            </a:pPr>
            <a:r>
              <a:rPr lang="fr-FR" sz="2000" b="0" strike="noStrike" spc="-1" dirty="0">
                <a:solidFill>
                  <a:srgbClr val="002060"/>
                </a:solidFill>
                <a:latin typeface="American Typewriter"/>
                <a:ea typeface="MS PGothic"/>
              </a:rPr>
              <a:t>L’Irradiation de la Méthode Scientifique dans le monde socio-économique avec des étudiantes et étudiants formés par la recherche en utilisant des connaissances et technologies à la pointe </a:t>
            </a:r>
            <a:endParaRPr lang="en-US" sz="2000" b="1" strike="noStrike" spc="-1" dirty="0">
              <a:solidFill>
                <a:srgbClr val="000066"/>
              </a:solidFill>
              <a:latin typeface="Arial Narrow"/>
            </a:endParaRPr>
          </a:p>
          <a:p>
            <a:pPr marL="343080" indent="-343080">
              <a:lnSpc>
                <a:spcPct val="100000"/>
              </a:lnSpc>
              <a:spcBef>
                <a:spcPts val="479"/>
              </a:spcBef>
              <a:buClr>
                <a:srgbClr val="D84800"/>
              </a:buClr>
              <a:buFont typeface="Courier New"/>
              <a:buChar char="o"/>
            </a:pPr>
            <a:r>
              <a:rPr lang="fr-FR" sz="2000" b="0" strike="noStrike" spc="-1" dirty="0">
                <a:solidFill>
                  <a:srgbClr val="002060"/>
                </a:solidFill>
                <a:latin typeface="American Typewriter"/>
                <a:ea typeface="MS PGothic"/>
              </a:rPr>
              <a:t>Les Collaborations Internationales </a:t>
            </a:r>
            <a:endParaRPr lang="en-US" sz="2000" b="1" strike="noStrike" spc="-1" dirty="0">
              <a:solidFill>
                <a:srgbClr val="000066"/>
              </a:solidFill>
              <a:latin typeface="Arial Narrow"/>
            </a:endParaRPr>
          </a:p>
          <a:p>
            <a:pPr marL="343080" indent="-343080">
              <a:lnSpc>
                <a:spcPct val="100000"/>
              </a:lnSpc>
              <a:spcBef>
                <a:spcPts val="479"/>
              </a:spcBef>
              <a:buClr>
                <a:srgbClr val="D84800"/>
              </a:buClr>
              <a:buFont typeface="Courier New"/>
              <a:buChar char="o"/>
            </a:pPr>
            <a:r>
              <a:rPr lang="fr-FR" sz="2000" b="0" strike="noStrike" spc="-1" dirty="0">
                <a:solidFill>
                  <a:srgbClr val="002060"/>
                </a:solidFill>
                <a:latin typeface="American Typewriter"/>
                <a:ea typeface="MS PGothic"/>
              </a:rPr>
              <a:t>La Culture Scientifique et Technique</a:t>
            </a:r>
            <a:endParaRPr lang="en-US" sz="2000" b="1" strike="noStrike" spc="-1" dirty="0">
              <a:solidFill>
                <a:srgbClr val="000066"/>
              </a:solidFill>
              <a:latin typeface="Arial Narrow"/>
            </a:endParaRPr>
          </a:p>
          <a:p>
            <a:pPr>
              <a:lnSpc>
                <a:spcPct val="100000"/>
              </a:lnSpc>
              <a:spcBef>
                <a:spcPts val="479"/>
              </a:spcBef>
              <a:buNone/>
            </a:pPr>
            <a:endParaRPr lang="en-US" sz="2000" b="1" strike="noStrike" spc="-1" dirty="0">
              <a:solidFill>
                <a:srgbClr val="000066"/>
              </a:solidFill>
              <a:latin typeface="Arial Narrow"/>
            </a:endParaRPr>
          </a:p>
          <a:p>
            <a:pPr>
              <a:lnSpc>
                <a:spcPct val="100000"/>
              </a:lnSpc>
              <a:spcBef>
                <a:spcPts val="479"/>
              </a:spcBef>
              <a:buNone/>
              <a:tabLst>
                <a:tab pos="0" algn="l"/>
              </a:tabLst>
            </a:pPr>
            <a:endParaRPr lang="en-US" sz="2000" b="1" strike="noStrike" spc="-1" dirty="0">
              <a:solidFill>
                <a:srgbClr val="000066"/>
              </a:solidFill>
              <a:latin typeface="Arial Narrow"/>
            </a:endParaRPr>
          </a:p>
        </p:txBody>
      </p:sp>
      <p:sp>
        <p:nvSpPr>
          <p:cNvPr id="290"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2800" b="0" strike="noStrike" spc="-1">
                <a:solidFill>
                  <a:srgbClr val="002060"/>
                </a:solidFill>
                <a:latin typeface="American Typewriter"/>
                <a:ea typeface="Helvetica Neue"/>
              </a:rPr>
              <a:t>Les bénéfices de la recherche</a:t>
            </a:r>
            <a:endParaRPr lang="en-US" sz="2800" b="0" strike="noStrike" spc="-1">
              <a:solidFill>
                <a:srgbClr val="000000"/>
              </a:solidFill>
              <a:latin typeface="Times New Roman"/>
            </a:endParaRPr>
          </a:p>
        </p:txBody>
      </p:sp>
      <p:sp>
        <p:nvSpPr>
          <p:cNvPr id="291" name="TextBox 3"/>
          <p:cNvSpPr/>
          <p:nvPr/>
        </p:nvSpPr>
        <p:spPr>
          <a:xfrm rot="20193000">
            <a:off x="5397684" y="3414095"/>
            <a:ext cx="3328200" cy="614099"/>
          </a:xfrm>
          <a:prstGeom prst="rect">
            <a:avLst/>
          </a:prstGeom>
          <a:noFill/>
          <a:ln w="0">
            <a:solidFill>
              <a:srgbClr val="FFC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1700" b="0" strike="noStrike" spc="-1" dirty="0" err="1">
                <a:solidFill>
                  <a:srgbClr val="002060"/>
                </a:solidFill>
                <a:latin typeface="American Typewriter"/>
                <a:ea typeface="MS PGothic"/>
              </a:rPr>
              <a:t>Subatech</a:t>
            </a:r>
            <a:r>
              <a:rPr lang="fr-FR" sz="1700" b="0" strike="noStrike" spc="-1" dirty="0">
                <a:solidFill>
                  <a:srgbClr val="002060"/>
                </a:solidFill>
                <a:latin typeface="American Typewriter"/>
                <a:ea typeface="MS PGothic"/>
              </a:rPr>
              <a:t> y contribue depuis  30 ans déjà!</a:t>
            </a:r>
            <a:endParaRPr lang="fr-FR" sz="17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220E4F1-7F35-100F-35C6-97CACFE38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22" y="-668924"/>
            <a:ext cx="9669100" cy="8114461"/>
          </a:xfrm>
          <a:prstGeom prst="rect">
            <a:avLst/>
          </a:prstGeom>
        </p:spPr>
      </p:pic>
      <p:sp>
        <p:nvSpPr>
          <p:cNvPr id="290"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2800" spc="-1" dirty="0">
                <a:solidFill>
                  <a:srgbClr val="002060"/>
                </a:solidFill>
                <a:latin typeface="American Typewriter"/>
                <a:ea typeface="Helvetica Neue"/>
              </a:rPr>
              <a:t>Un futur rayonnant nous attend</a:t>
            </a:r>
            <a:endParaRPr lang="en-US" sz="2800" b="0" strike="noStrike" spc="-1" dirty="0">
              <a:solidFill>
                <a:srgbClr val="000000"/>
              </a:solidFill>
              <a:latin typeface="Times New Roman"/>
            </a:endParaRPr>
          </a:p>
        </p:txBody>
      </p:sp>
      <p:sp>
        <p:nvSpPr>
          <p:cNvPr id="2" name="TextBox 1">
            <a:extLst>
              <a:ext uri="{FF2B5EF4-FFF2-40B4-BE49-F238E27FC236}">
                <a16:creationId xmlns:a16="http://schemas.microsoft.com/office/drawing/2014/main" id="{D300685A-2378-45F7-7374-ECF8DCED047C}"/>
              </a:ext>
            </a:extLst>
          </p:cNvPr>
          <p:cNvSpPr txBox="1"/>
          <p:nvPr/>
        </p:nvSpPr>
        <p:spPr>
          <a:xfrm>
            <a:off x="7599902" y="2646567"/>
            <a:ext cx="1031244"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Xemis2</a:t>
            </a:r>
          </a:p>
        </p:txBody>
      </p:sp>
      <p:sp>
        <p:nvSpPr>
          <p:cNvPr id="3" name="TextBox 2">
            <a:extLst>
              <a:ext uri="{FF2B5EF4-FFF2-40B4-BE49-F238E27FC236}">
                <a16:creationId xmlns:a16="http://schemas.microsoft.com/office/drawing/2014/main" id="{C15E2FDC-56E6-F4C8-C26A-313915845B0E}"/>
              </a:ext>
            </a:extLst>
          </p:cNvPr>
          <p:cNvSpPr txBox="1"/>
          <p:nvPr/>
        </p:nvSpPr>
        <p:spPr>
          <a:xfrm>
            <a:off x="5848083" y="2427465"/>
            <a:ext cx="1079142"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SMILES</a:t>
            </a:r>
          </a:p>
        </p:txBody>
      </p:sp>
      <p:sp>
        <p:nvSpPr>
          <p:cNvPr id="4" name="TextBox 3">
            <a:extLst>
              <a:ext uri="{FF2B5EF4-FFF2-40B4-BE49-F238E27FC236}">
                <a16:creationId xmlns:a16="http://schemas.microsoft.com/office/drawing/2014/main" id="{43AA3AA0-FFB1-8148-6D30-A0E8728535D1}"/>
              </a:ext>
            </a:extLst>
          </p:cNvPr>
          <p:cNvSpPr txBox="1"/>
          <p:nvPr/>
        </p:nvSpPr>
        <p:spPr>
          <a:xfrm>
            <a:off x="7720223" y="1260532"/>
            <a:ext cx="790601" cy="369332"/>
          </a:xfrm>
          <a:prstGeom prst="rect">
            <a:avLst/>
          </a:prstGeom>
          <a:noFill/>
          <a:ln>
            <a:solidFill>
              <a:srgbClr val="002060"/>
            </a:solidFill>
          </a:ln>
        </p:spPr>
        <p:txBody>
          <a:bodyPr wrap="none" rtlCol="0">
            <a:spAutoFit/>
          </a:bodyPr>
          <a:lstStyle/>
          <a:p>
            <a:r>
              <a:rPr lang="fr-FR" dirty="0" err="1">
                <a:solidFill>
                  <a:srgbClr val="002060"/>
                </a:solidFill>
                <a:latin typeface="American Typewriter" panose="02090604020004020304" pitchFamily="18" charset="77"/>
              </a:rPr>
              <a:t>LHCb</a:t>
            </a:r>
            <a:endParaRPr lang="fr-FR" dirty="0">
              <a:solidFill>
                <a:srgbClr val="002060"/>
              </a:solidFill>
              <a:latin typeface="American Typewriter" panose="02090604020004020304" pitchFamily="18" charset="77"/>
            </a:endParaRPr>
          </a:p>
        </p:txBody>
      </p:sp>
      <p:sp>
        <p:nvSpPr>
          <p:cNvPr id="5" name="TextBox 4">
            <a:extLst>
              <a:ext uri="{FF2B5EF4-FFF2-40B4-BE49-F238E27FC236}">
                <a16:creationId xmlns:a16="http://schemas.microsoft.com/office/drawing/2014/main" id="{4A4E9FCD-96AF-8326-6390-450529672E12}"/>
              </a:ext>
            </a:extLst>
          </p:cNvPr>
          <p:cNvSpPr txBox="1"/>
          <p:nvPr/>
        </p:nvSpPr>
        <p:spPr>
          <a:xfrm>
            <a:off x="7879395" y="1905286"/>
            <a:ext cx="622286"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FCC</a:t>
            </a:r>
          </a:p>
        </p:txBody>
      </p:sp>
      <p:sp>
        <p:nvSpPr>
          <p:cNvPr id="7" name="TextBox 6">
            <a:extLst>
              <a:ext uri="{FF2B5EF4-FFF2-40B4-BE49-F238E27FC236}">
                <a16:creationId xmlns:a16="http://schemas.microsoft.com/office/drawing/2014/main" id="{8E7ABD00-F1D2-8299-C7E1-8BA7331A88C0}"/>
              </a:ext>
            </a:extLst>
          </p:cNvPr>
          <p:cNvSpPr txBox="1"/>
          <p:nvPr/>
        </p:nvSpPr>
        <p:spPr>
          <a:xfrm>
            <a:off x="1809694" y="1380523"/>
            <a:ext cx="811825"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JUNO</a:t>
            </a:r>
          </a:p>
        </p:txBody>
      </p:sp>
      <p:sp>
        <p:nvSpPr>
          <p:cNvPr id="8" name="TextBox 7">
            <a:extLst>
              <a:ext uri="{FF2B5EF4-FFF2-40B4-BE49-F238E27FC236}">
                <a16:creationId xmlns:a16="http://schemas.microsoft.com/office/drawing/2014/main" id="{AB61141B-5E63-79F3-9D3A-772536803793}"/>
              </a:ext>
            </a:extLst>
          </p:cNvPr>
          <p:cNvSpPr txBox="1"/>
          <p:nvPr/>
        </p:nvSpPr>
        <p:spPr>
          <a:xfrm>
            <a:off x="2807754" y="787867"/>
            <a:ext cx="1513556" cy="369332"/>
          </a:xfrm>
          <a:prstGeom prst="rect">
            <a:avLst/>
          </a:prstGeom>
          <a:noFill/>
          <a:ln>
            <a:solidFill>
              <a:srgbClr val="002060"/>
            </a:solidFill>
          </a:ln>
        </p:spPr>
        <p:txBody>
          <a:bodyPr wrap="none" rtlCol="0">
            <a:spAutoFit/>
          </a:bodyPr>
          <a:lstStyle/>
          <a:p>
            <a:r>
              <a:rPr lang="fr-FR" dirty="0" err="1">
                <a:solidFill>
                  <a:srgbClr val="002060"/>
                </a:solidFill>
                <a:latin typeface="American Typewriter" panose="02090604020004020304" pitchFamily="18" charset="77"/>
              </a:rPr>
              <a:t>SuperChooz</a:t>
            </a:r>
            <a:endParaRPr lang="fr-FR" dirty="0">
              <a:solidFill>
                <a:srgbClr val="002060"/>
              </a:solidFill>
              <a:latin typeface="American Typewriter" panose="02090604020004020304" pitchFamily="18" charset="77"/>
            </a:endParaRPr>
          </a:p>
        </p:txBody>
      </p:sp>
      <p:sp>
        <p:nvSpPr>
          <p:cNvPr id="9" name="TextBox 8">
            <a:extLst>
              <a:ext uri="{FF2B5EF4-FFF2-40B4-BE49-F238E27FC236}">
                <a16:creationId xmlns:a16="http://schemas.microsoft.com/office/drawing/2014/main" id="{03016DF8-9A59-D665-1CDD-D0FDC0801142}"/>
              </a:ext>
            </a:extLst>
          </p:cNvPr>
          <p:cNvSpPr txBox="1"/>
          <p:nvPr/>
        </p:nvSpPr>
        <p:spPr>
          <a:xfrm>
            <a:off x="3398531" y="1416221"/>
            <a:ext cx="1169551"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KM3NeT</a:t>
            </a:r>
          </a:p>
        </p:txBody>
      </p:sp>
      <p:sp>
        <p:nvSpPr>
          <p:cNvPr id="10" name="TextBox 9">
            <a:extLst>
              <a:ext uri="{FF2B5EF4-FFF2-40B4-BE49-F238E27FC236}">
                <a16:creationId xmlns:a16="http://schemas.microsoft.com/office/drawing/2014/main" id="{FD96E11C-CEBC-61AB-7666-98B820D6C39A}"/>
              </a:ext>
            </a:extLst>
          </p:cNvPr>
          <p:cNvSpPr txBox="1"/>
          <p:nvPr/>
        </p:nvSpPr>
        <p:spPr>
          <a:xfrm>
            <a:off x="3463292" y="1942552"/>
            <a:ext cx="1040028"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GRAND</a:t>
            </a:r>
          </a:p>
        </p:txBody>
      </p:sp>
      <p:sp>
        <p:nvSpPr>
          <p:cNvPr id="11" name="TextBox 10">
            <a:extLst>
              <a:ext uri="{FF2B5EF4-FFF2-40B4-BE49-F238E27FC236}">
                <a16:creationId xmlns:a16="http://schemas.microsoft.com/office/drawing/2014/main" id="{A40B81A6-AF14-4C31-6EB6-CACA0B526642}"/>
              </a:ext>
            </a:extLst>
          </p:cNvPr>
          <p:cNvSpPr txBox="1"/>
          <p:nvPr/>
        </p:nvSpPr>
        <p:spPr>
          <a:xfrm>
            <a:off x="1410388" y="750988"/>
            <a:ext cx="1006814"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Darwin</a:t>
            </a:r>
          </a:p>
        </p:txBody>
      </p:sp>
      <p:sp>
        <p:nvSpPr>
          <p:cNvPr id="12" name="TextBox 11">
            <a:extLst>
              <a:ext uri="{FF2B5EF4-FFF2-40B4-BE49-F238E27FC236}">
                <a16:creationId xmlns:a16="http://schemas.microsoft.com/office/drawing/2014/main" id="{1EA56B7A-0F95-0354-2DDF-3F0BE01725B3}"/>
              </a:ext>
            </a:extLst>
          </p:cNvPr>
          <p:cNvSpPr txBox="1"/>
          <p:nvPr/>
        </p:nvSpPr>
        <p:spPr>
          <a:xfrm>
            <a:off x="454270" y="962909"/>
            <a:ext cx="812082" cy="369332"/>
          </a:xfrm>
          <a:prstGeom prst="rect">
            <a:avLst/>
          </a:prstGeom>
          <a:noFill/>
          <a:ln>
            <a:solidFill>
              <a:srgbClr val="002060"/>
            </a:solidFill>
          </a:ln>
        </p:spPr>
        <p:txBody>
          <a:bodyPr wrap="none" rtlCol="0">
            <a:spAutoFit/>
          </a:bodyPr>
          <a:lstStyle/>
          <a:p>
            <a:r>
              <a:rPr lang="fr-FR" dirty="0" err="1">
                <a:solidFill>
                  <a:srgbClr val="002060"/>
                </a:solidFill>
                <a:latin typeface="American Typewriter" panose="02090604020004020304" pitchFamily="18" charset="77"/>
              </a:rPr>
              <a:t>nEXO</a:t>
            </a:r>
            <a:endParaRPr lang="fr-FR" dirty="0">
              <a:solidFill>
                <a:srgbClr val="002060"/>
              </a:solidFill>
              <a:latin typeface="American Typewriter" panose="02090604020004020304" pitchFamily="18" charset="77"/>
            </a:endParaRPr>
          </a:p>
        </p:txBody>
      </p:sp>
      <p:sp>
        <p:nvSpPr>
          <p:cNvPr id="13" name="TextBox 12">
            <a:extLst>
              <a:ext uri="{FF2B5EF4-FFF2-40B4-BE49-F238E27FC236}">
                <a16:creationId xmlns:a16="http://schemas.microsoft.com/office/drawing/2014/main" id="{8EEF1A9F-1E46-45F6-F262-1C98B499578E}"/>
              </a:ext>
            </a:extLst>
          </p:cNvPr>
          <p:cNvSpPr txBox="1"/>
          <p:nvPr/>
        </p:nvSpPr>
        <p:spPr>
          <a:xfrm>
            <a:off x="5280299" y="1769007"/>
            <a:ext cx="1646926"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(NA)2STARS</a:t>
            </a:r>
          </a:p>
        </p:txBody>
      </p:sp>
      <p:sp>
        <p:nvSpPr>
          <p:cNvPr id="14" name="TextBox 13">
            <a:extLst>
              <a:ext uri="{FF2B5EF4-FFF2-40B4-BE49-F238E27FC236}">
                <a16:creationId xmlns:a16="http://schemas.microsoft.com/office/drawing/2014/main" id="{65698DA9-EB3E-7715-4C37-05210BAC8095}"/>
              </a:ext>
            </a:extLst>
          </p:cNvPr>
          <p:cNvSpPr txBox="1"/>
          <p:nvPr/>
        </p:nvSpPr>
        <p:spPr>
          <a:xfrm>
            <a:off x="3305491" y="2879256"/>
            <a:ext cx="2582944" cy="923330"/>
          </a:xfrm>
          <a:prstGeom prst="rect">
            <a:avLst/>
          </a:prstGeom>
          <a:noFill/>
          <a:ln>
            <a:solidFill>
              <a:srgbClr val="002060"/>
            </a:solidFill>
          </a:ln>
        </p:spPr>
        <p:txBody>
          <a:bodyPr wrap="square" rtlCol="0">
            <a:spAutoFit/>
          </a:bodyPr>
          <a:lstStyle/>
          <a:p>
            <a:pPr algn="ctr"/>
            <a:r>
              <a:rPr lang="fr-FR" dirty="0">
                <a:solidFill>
                  <a:srgbClr val="002060"/>
                </a:solidFill>
                <a:latin typeface="American Typewriter" panose="02090604020004020304" pitchFamily="18" charset="77"/>
              </a:rPr>
              <a:t>Radionucléides Environnement &amp; Santé</a:t>
            </a:r>
          </a:p>
        </p:txBody>
      </p:sp>
      <p:sp>
        <p:nvSpPr>
          <p:cNvPr id="15" name="TextBox 14">
            <a:extLst>
              <a:ext uri="{FF2B5EF4-FFF2-40B4-BE49-F238E27FC236}">
                <a16:creationId xmlns:a16="http://schemas.microsoft.com/office/drawing/2014/main" id="{0B9F0C18-C07F-A529-1F48-FC0BE17E19A9}"/>
              </a:ext>
            </a:extLst>
          </p:cNvPr>
          <p:cNvSpPr txBox="1"/>
          <p:nvPr/>
        </p:nvSpPr>
        <p:spPr>
          <a:xfrm>
            <a:off x="6131474" y="3033757"/>
            <a:ext cx="2138167" cy="646331"/>
          </a:xfrm>
          <a:prstGeom prst="rect">
            <a:avLst/>
          </a:prstGeom>
          <a:noFill/>
          <a:ln>
            <a:solidFill>
              <a:srgbClr val="002060"/>
            </a:solidFill>
          </a:ln>
        </p:spPr>
        <p:txBody>
          <a:bodyPr wrap="square" rtlCol="0">
            <a:spAutoFit/>
          </a:bodyPr>
          <a:lstStyle/>
          <a:p>
            <a:pPr algn="ctr"/>
            <a:r>
              <a:rPr lang="fr-FR" dirty="0">
                <a:solidFill>
                  <a:srgbClr val="002060"/>
                </a:solidFill>
                <a:latin typeface="American Typewriter" panose="02090604020004020304" pitchFamily="18" charset="77"/>
              </a:rPr>
              <a:t>Hadron-biologie Flash</a:t>
            </a:r>
          </a:p>
        </p:txBody>
      </p:sp>
      <p:sp>
        <p:nvSpPr>
          <p:cNvPr id="16" name="TextBox 15">
            <a:extLst>
              <a:ext uri="{FF2B5EF4-FFF2-40B4-BE49-F238E27FC236}">
                <a16:creationId xmlns:a16="http://schemas.microsoft.com/office/drawing/2014/main" id="{54F9632C-BC0C-26A0-95B5-C4E8937F5DF5}"/>
              </a:ext>
            </a:extLst>
          </p:cNvPr>
          <p:cNvSpPr txBox="1"/>
          <p:nvPr/>
        </p:nvSpPr>
        <p:spPr>
          <a:xfrm>
            <a:off x="7443962" y="3880788"/>
            <a:ext cx="1212383" cy="369332"/>
          </a:xfrm>
          <a:prstGeom prst="rect">
            <a:avLst/>
          </a:prstGeom>
          <a:noFill/>
          <a:ln>
            <a:solidFill>
              <a:srgbClr val="002060"/>
            </a:solidFill>
          </a:ln>
        </p:spPr>
        <p:txBody>
          <a:bodyPr wrap="none" rtlCol="0">
            <a:spAutoFit/>
          </a:bodyPr>
          <a:lstStyle/>
          <a:p>
            <a:r>
              <a:rPr lang="fr-FR" dirty="0" err="1">
                <a:solidFill>
                  <a:srgbClr val="002060"/>
                </a:solidFill>
                <a:latin typeface="American Typewriter" panose="02090604020004020304" pitchFamily="18" charset="77"/>
              </a:rPr>
              <a:t>XemisHT</a:t>
            </a:r>
            <a:endParaRPr lang="fr-FR" dirty="0">
              <a:solidFill>
                <a:srgbClr val="002060"/>
              </a:solidFill>
              <a:latin typeface="American Typewriter" panose="02090604020004020304" pitchFamily="18" charset="77"/>
            </a:endParaRPr>
          </a:p>
        </p:txBody>
      </p:sp>
      <p:sp>
        <p:nvSpPr>
          <p:cNvPr id="17" name="TextBox 16">
            <a:extLst>
              <a:ext uri="{FF2B5EF4-FFF2-40B4-BE49-F238E27FC236}">
                <a16:creationId xmlns:a16="http://schemas.microsoft.com/office/drawing/2014/main" id="{723C5E30-6B0F-E45F-6098-8FB615C7D4EA}"/>
              </a:ext>
            </a:extLst>
          </p:cNvPr>
          <p:cNvSpPr txBox="1"/>
          <p:nvPr/>
        </p:nvSpPr>
        <p:spPr>
          <a:xfrm>
            <a:off x="749189" y="4216865"/>
            <a:ext cx="966418" cy="369332"/>
          </a:xfrm>
          <a:prstGeom prst="rect">
            <a:avLst/>
          </a:prstGeom>
          <a:noFill/>
          <a:ln>
            <a:solidFill>
              <a:srgbClr val="002060"/>
            </a:solidFill>
          </a:ln>
        </p:spPr>
        <p:txBody>
          <a:bodyPr wrap="none" rtlCol="0">
            <a:spAutoFit/>
          </a:bodyPr>
          <a:lstStyle/>
          <a:p>
            <a:r>
              <a:rPr lang="fr-FR" dirty="0" err="1">
                <a:solidFill>
                  <a:srgbClr val="002060"/>
                </a:solidFill>
                <a:latin typeface="American Typewriter" panose="02090604020004020304" pitchFamily="18" charset="77"/>
              </a:rPr>
              <a:t>Xemox</a:t>
            </a:r>
            <a:endParaRPr lang="fr-FR" dirty="0">
              <a:solidFill>
                <a:srgbClr val="002060"/>
              </a:solidFill>
              <a:latin typeface="American Typewriter" panose="02090604020004020304" pitchFamily="18" charset="77"/>
            </a:endParaRPr>
          </a:p>
        </p:txBody>
      </p:sp>
      <p:sp>
        <p:nvSpPr>
          <p:cNvPr id="19" name="TextBox 18">
            <a:extLst>
              <a:ext uri="{FF2B5EF4-FFF2-40B4-BE49-F238E27FC236}">
                <a16:creationId xmlns:a16="http://schemas.microsoft.com/office/drawing/2014/main" id="{F79FCD31-1676-D144-14B5-42CB1C470194}"/>
              </a:ext>
            </a:extLst>
          </p:cNvPr>
          <p:cNvSpPr txBox="1"/>
          <p:nvPr/>
        </p:nvSpPr>
        <p:spPr>
          <a:xfrm>
            <a:off x="941399" y="3388307"/>
            <a:ext cx="2448106"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Matériaux nucléaire</a:t>
            </a:r>
          </a:p>
        </p:txBody>
      </p:sp>
      <p:sp>
        <p:nvSpPr>
          <p:cNvPr id="20" name="TextBox 19">
            <a:extLst>
              <a:ext uri="{FF2B5EF4-FFF2-40B4-BE49-F238E27FC236}">
                <a16:creationId xmlns:a16="http://schemas.microsoft.com/office/drawing/2014/main" id="{118087D2-7697-8A83-3622-B1A24C5AC8F0}"/>
              </a:ext>
            </a:extLst>
          </p:cNvPr>
          <p:cNvSpPr txBox="1"/>
          <p:nvPr/>
        </p:nvSpPr>
        <p:spPr>
          <a:xfrm>
            <a:off x="141258" y="2753296"/>
            <a:ext cx="2538259"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Réacteurs Nucléaires</a:t>
            </a:r>
          </a:p>
        </p:txBody>
      </p:sp>
      <p:sp>
        <p:nvSpPr>
          <p:cNvPr id="21" name="TextBox 20">
            <a:extLst>
              <a:ext uri="{FF2B5EF4-FFF2-40B4-BE49-F238E27FC236}">
                <a16:creationId xmlns:a16="http://schemas.microsoft.com/office/drawing/2014/main" id="{4F8176D1-6882-405E-D59D-0F0075E1F11A}"/>
              </a:ext>
            </a:extLst>
          </p:cNvPr>
          <p:cNvSpPr txBox="1"/>
          <p:nvPr/>
        </p:nvSpPr>
        <p:spPr>
          <a:xfrm>
            <a:off x="17033" y="3802586"/>
            <a:ext cx="1156086"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Scénario</a:t>
            </a:r>
          </a:p>
        </p:txBody>
      </p:sp>
      <p:sp>
        <p:nvSpPr>
          <p:cNvPr id="22" name="TextBox 21">
            <a:extLst>
              <a:ext uri="{FF2B5EF4-FFF2-40B4-BE49-F238E27FC236}">
                <a16:creationId xmlns:a16="http://schemas.microsoft.com/office/drawing/2014/main" id="{8C928DB2-1E3A-4A7D-496A-B12E2D0FF86F}"/>
              </a:ext>
            </a:extLst>
          </p:cNvPr>
          <p:cNvSpPr txBox="1"/>
          <p:nvPr/>
        </p:nvSpPr>
        <p:spPr>
          <a:xfrm>
            <a:off x="221759" y="1522261"/>
            <a:ext cx="1019318" cy="369332"/>
          </a:xfrm>
          <a:prstGeom prst="rect">
            <a:avLst/>
          </a:prstGeom>
          <a:noFill/>
          <a:ln>
            <a:solidFill>
              <a:srgbClr val="002060"/>
            </a:solidFill>
          </a:ln>
        </p:spPr>
        <p:txBody>
          <a:bodyPr wrap="none" rtlCol="0">
            <a:spAutoFit/>
          </a:bodyPr>
          <a:lstStyle/>
          <a:p>
            <a:r>
              <a:rPr lang="fr-FR" dirty="0" err="1">
                <a:solidFill>
                  <a:srgbClr val="002060"/>
                </a:solidFill>
                <a:latin typeface="American Typewriter" panose="02090604020004020304" pitchFamily="18" charset="77"/>
              </a:rPr>
              <a:t>Virgo</a:t>
            </a:r>
            <a:r>
              <a:rPr lang="fr-FR" dirty="0">
                <a:solidFill>
                  <a:srgbClr val="002060"/>
                </a:solidFill>
                <a:latin typeface="American Typewriter" panose="02090604020004020304" pitchFamily="18" charset="77"/>
              </a:rPr>
              <a:t>++</a:t>
            </a:r>
          </a:p>
        </p:txBody>
      </p:sp>
      <p:sp>
        <p:nvSpPr>
          <p:cNvPr id="23" name="TextBox 22">
            <a:extLst>
              <a:ext uri="{FF2B5EF4-FFF2-40B4-BE49-F238E27FC236}">
                <a16:creationId xmlns:a16="http://schemas.microsoft.com/office/drawing/2014/main" id="{EAF7478D-CA9A-86A8-F9AC-B8AFE0561F53}"/>
              </a:ext>
            </a:extLst>
          </p:cNvPr>
          <p:cNvSpPr txBox="1"/>
          <p:nvPr/>
        </p:nvSpPr>
        <p:spPr>
          <a:xfrm>
            <a:off x="595076" y="2039310"/>
            <a:ext cx="2241063"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Einstein </a:t>
            </a:r>
            <a:r>
              <a:rPr lang="fr-FR" dirty="0" err="1">
                <a:solidFill>
                  <a:srgbClr val="002060"/>
                </a:solidFill>
                <a:latin typeface="American Typewriter" panose="02090604020004020304" pitchFamily="18" charset="77"/>
              </a:rPr>
              <a:t>Telescope</a:t>
            </a:r>
            <a:endParaRPr lang="fr-FR" dirty="0">
              <a:solidFill>
                <a:srgbClr val="002060"/>
              </a:solidFill>
              <a:latin typeface="American Typewriter" panose="02090604020004020304" pitchFamily="18" charset="77"/>
            </a:endParaRPr>
          </a:p>
        </p:txBody>
      </p:sp>
      <p:sp>
        <p:nvSpPr>
          <p:cNvPr id="45" name="TextBox 44">
            <a:extLst>
              <a:ext uri="{FF2B5EF4-FFF2-40B4-BE49-F238E27FC236}">
                <a16:creationId xmlns:a16="http://schemas.microsoft.com/office/drawing/2014/main" id="{8393C1E4-BCA3-C4BA-7B16-045EEE80A68E}"/>
              </a:ext>
            </a:extLst>
          </p:cNvPr>
          <p:cNvSpPr txBox="1"/>
          <p:nvPr/>
        </p:nvSpPr>
        <p:spPr>
          <a:xfrm>
            <a:off x="6533469" y="657611"/>
            <a:ext cx="1611403"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Confinement</a:t>
            </a:r>
          </a:p>
        </p:txBody>
      </p:sp>
      <p:sp>
        <p:nvSpPr>
          <p:cNvPr id="46" name="TextBox 45">
            <a:extLst>
              <a:ext uri="{FF2B5EF4-FFF2-40B4-BE49-F238E27FC236}">
                <a16:creationId xmlns:a16="http://schemas.microsoft.com/office/drawing/2014/main" id="{2E2EF796-7D20-9AD3-BF9B-6608655AE470}"/>
              </a:ext>
            </a:extLst>
          </p:cNvPr>
          <p:cNvSpPr txBox="1"/>
          <p:nvPr/>
        </p:nvSpPr>
        <p:spPr>
          <a:xfrm>
            <a:off x="6703547" y="1135845"/>
            <a:ext cx="651140"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QCD</a:t>
            </a:r>
          </a:p>
        </p:txBody>
      </p:sp>
      <p:sp>
        <p:nvSpPr>
          <p:cNvPr id="47" name="TextBox 46">
            <a:extLst>
              <a:ext uri="{FF2B5EF4-FFF2-40B4-BE49-F238E27FC236}">
                <a16:creationId xmlns:a16="http://schemas.microsoft.com/office/drawing/2014/main" id="{6CAB8C46-284D-8BC6-4AAD-0C431A8ABFA6}"/>
              </a:ext>
            </a:extLst>
          </p:cNvPr>
          <p:cNvSpPr txBox="1"/>
          <p:nvPr/>
        </p:nvSpPr>
        <p:spPr>
          <a:xfrm>
            <a:off x="5766794" y="1198902"/>
            <a:ext cx="646331"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QGP</a:t>
            </a:r>
          </a:p>
        </p:txBody>
      </p:sp>
      <p:pic>
        <p:nvPicPr>
          <p:cNvPr id="48" name="Picture 53">
            <a:extLst>
              <a:ext uri="{FF2B5EF4-FFF2-40B4-BE49-F238E27FC236}">
                <a16:creationId xmlns:a16="http://schemas.microsoft.com/office/drawing/2014/main" id="{EE3721CE-8824-AFE5-355D-BBC588B2A292}"/>
              </a:ext>
            </a:extLst>
          </p:cNvPr>
          <p:cNvPicPr/>
          <p:nvPr/>
        </p:nvPicPr>
        <p:blipFill>
          <a:blip r:embed="rId4"/>
          <a:stretch/>
        </p:blipFill>
        <p:spPr>
          <a:xfrm>
            <a:off x="2171440" y="4282676"/>
            <a:ext cx="774980" cy="728801"/>
          </a:xfrm>
          <a:prstGeom prst="rect">
            <a:avLst/>
          </a:prstGeom>
          <a:ln w="0">
            <a:noFill/>
          </a:ln>
        </p:spPr>
      </p:pic>
      <p:pic>
        <p:nvPicPr>
          <p:cNvPr id="49" name="Image 21">
            <a:extLst>
              <a:ext uri="{FF2B5EF4-FFF2-40B4-BE49-F238E27FC236}">
                <a16:creationId xmlns:a16="http://schemas.microsoft.com/office/drawing/2014/main" id="{CD169587-651E-CADF-6C0A-8165770FE7B4}"/>
              </a:ext>
            </a:extLst>
          </p:cNvPr>
          <p:cNvPicPr/>
          <p:nvPr/>
        </p:nvPicPr>
        <p:blipFill>
          <a:blip r:embed="rId5"/>
          <a:stretch/>
        </p:blipFill>
        <p:spPr>
          <a:xfrm>
            <a:off x="4747135" y="6403514"/>
            <a:ext cx="82874" cy="65838"/>
          </a:xfrm>
          <a:prstGeom prst="rect">
            <a:avLst/>
          </a:prstGeom>
          <a:ln w="0">
            <a:noFill/>
          </a:ln>
        </p:spPr>
      </p:pic>
      <p:pic>
        <p:nvPicPr>
          <p:cNvPr id="1026" name="Picture 2">
            <a:extLst>
              <a:ext uri="{FF2B5EF4-FFF2-40B4-BE49-F238E27FC236}">
                <a16:creationId xmlns:a16="http://schemas.microsoft.com/office/drawing/2014/main" id="{F34A2EC1-D74F-6536-54E6-C8E199F65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176" y="4368633"/>
            <a:ext cx="2374293" cy="52885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C513ACA1-F88A-905C-CD90-E05A8CCEF8D1}"/>
              </a:ext>
            </a:extLst>
          </p:cNvPr>
          <p:cNvSpPr txBox="1"/>
          <p:nvPr/>
        </p:nvSpPr>
        <p:spPr>
          <a:xfrm>
            <a:off x="5190837" y="613666"/>
            <a:ext cx="894797"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ALICE</a:t>
            </a:r>
          </a:p>
        </p:txBody>
      </p:sp>
      <p:pic>
        <p:nvPicPr>
          <p:cNvPr id="51" name="Image 21">
            <a:extLst>
              <a:ext uri="{FF2B5EF4-FFF2-40B4-BE49-F238E27FC236}">
                <a16:creationId xmlns:a16="http://schemas.microsoft.com/office/drawing/2014/main" id="{77BBA05C-22B7-CAA6-B329-A1B99A02DBC8}"/>
              </a:ext>
            </a:extLst>
          </p:cNvPr>
          <p:cNvPicPr/>
          <p:nvPr/>
        </p:nvPicPr>
        <p:blipFill>
          <a:blip r:embed="rId5"/>
          <a:stretch/>
        </p:blipFill>
        <p:spPr>
          <a:xfrm>
            <a:off x="5805949" y="4264863"/>
            <a:ext cx="790600" cy="764428"/>
          </a:xfrm>
          <a:prstGeom prst="rect">
            <a:avLst/>
          </a:prstGeom>
          <a:ln w="0">
            <a:noFill/>
          </a:ln>
        </p:spPr>
      </p:pic>
      <p:sp>
        <p:nvSpPr>
          <p:cNvPr id="52" name="TextBox 51">
            <a:extLst>
              <a:ext uri="{FF2B5EF4-FFF2-40B4-BE49-F238E27FC236}">
                <a16:creationId xmlns:a16="http://schemas.microsoft.com/office/drawing/2014/main" id="{1D5F98B5-CE3B-2276-697D-5AD69947E46E}"/>
              </a:ext>
            </a:extLst>
          </p:cNvPr>
          <p:cNvSpPr txBox="1"/>
          <p:nvPr/>
        </p:nvSpPr>
        <p:spPr>
          <a:xfrm>
            <a:off x="1809694" y="3713004"/>
            <a:ext cx="3177673" cy="369332"/>
          </a:xfrm>
          <a:prstGeom prst="rect">
            <a:avLst/>
          </a:prstGeom>
          <a:noFill/>
          <a:ln>
            <a:solidFill>
              <a:srgbClr val="002060"/>
            </a:solidFill>
          </a:ln>
        </p:spPr>
        <p:txBody>
          <a:bodyPr wrap="square" rtlCol="0">
            <a:spAutoFit/>
          </a:bodyPr>
          <a:lstStyle/>
          <a:p>
            <a:pPr algn="ctr"/>
            <a:r>
              <a:rPr lang="fr-FR" dirty="0">
                <a:solidFill>
                  <a:srgbClr val="002060"/>
                </a:solidFill>
                <a:latin typeface="American Typewriter" panose="02090604020004020304" pitchFamily="18" charset="77"/>
              </a:rPr>
              <a:t>Modélisation Moléculaire</a:t>
            </a:r>
          </a:p>
        </p:txBody>
      </p:sp>
      <p:sp>
        <p:nvSpPr>
          <p:cNvPr id="53" name="TextBox 52">
            <a:extLst>
              <a:ext uri="{FF2B5EF4-FFF2-40B4-BE49-F238E27FC236}">
                <a16:creationId xmlns:a16="http://schemas.microsoft.com/office/drawing/2014/main" id="{6C274BB5-A324-E3F5-E373-96E47C0DFFEC}"/>
              </a:ext>
            </a:extLst>
          </p:cNvPr>
          <p:cNvSpPr txBox="1"/>
          <p:nvPr/>
        </p:nvSpPr>
        <p:spPr>
          <a:xfrm>
            <a:off x="2781533" y="2440065"/>
            <a:ext cx="2421240" cy="369332"/>
          </a:xfrm>
          <a:prstGeom prst="rect">
            <a:avLst/>
          </a:prstGeom>
          <a:noFill/>
          <a:ln>
            <a:solidFill>
              <a:srgbClr val="002060"/>
            </a:solidFill>
          </a:ln>
        </p:spPr>
        <p:txBody>
          <a:bodyPr wrap="none" rtlCol="0">
            <a:spAutoFit/>
          </a:bodyPr>
          <a:lstStyle/>
          <a:p>
            <a:r>
              <a:rPr lang="fr-FR" dirty="0">
                <a:solidFill>
                  <a:srgbClr val="002060"/>
                </a:solidFill>
                <a:latin typeface="American Typewriter" panose="02090604020004020304" pitchFamily="18" charset="77"/>
              </a:rPr>
              <a:t>Données Nucléaires </a:t>
            </a:r>
          </a:p>
        </p:txBody>
      </p:sp>
    </p:spTree>
    <p:extLst>
      <p:ext uri="{BB962C8B-B14F-4D97-AF65-F5344CB8AC3E}">
        <p14:creationId xmlns:p14="http://schemas.microsoft.com/office/powerpoint/2010/main" val="1586830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TextBox 1"/>
          <p:cNvSpPr/>
          <p:nvPr/>
        </p:nvSpPr>
        <p:spPr>
          <a:xfrm>
            <a:off x="251640" y="123480"/>
            <a:ext cx="784836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4800" b="1" strike="noStrike" spc="-1" dirty="0">
                <a:solidFill>
                  <a:srgbClr val="4F81BD"/>
                </a:solidFill>
                <a:latin typeface="American Typewriter"/>
                <a:ea typeface="Helvetica Neue"/>
              </a:rPr>
              <a:t>Bon Anniversaire!</a:t>
            </a:r>
            <a:endParaRPr lang="fr-FR" sz="4800" b="0" strike="noStrike" spc="-1" dirty="0">
              <a:latin typeface="Arial"/>
            </a:endParaRPr>
          </a:p>
        </p:txBody>
      </p:sp>
      <p:pic>
        <p:nvPicPr>
          <p:cNvPr id="293" name="Picture 2"/>
          <p:cNvPicPr/>
          <p:nvPr/>
        </p:nvPicPr>
        <p:blipFill>
          <a:blip r:embed="rId3"/>
          <a:stretch/>
        </p:blipFill>
        <p:spPr>
          <a:xfrm>
            <a:off x="7936200" y="-20520"/>
            <a:ext cx="1079640" cy="107784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Naissance </a:t>
            </a:r>
            <a:endParaRPr lang="en-US" sz="3200" b="0" strike="noStrike" spc="-1">
              <a:solidFill>
                <a:srgbClr val="000000"/>
              </a:solidFill>
              <a:latin typeface="Times New Roman"/>
            </a:endParaRPr>
          </a:p>
        </p:txBody>
      </p:sp>
      <p:pic>
        <p:nvPicPr>
          <p:cNvPr id="111" name="Picture 4"/>
          <p:cNvPicPr/>
          <p:nvPr/>
        </p:nvPicPr>
        <p:blipFill>
          <a:blip r:embed="rId2"/>
          <a:stretch/>
        </p:blipFill>
        <p:spPr>
          <a:xfrm>
            <a:off x="0" y="478800"/>
            <a:ext cx="6279120" cy="4664520"/>
          </a:xfrm>
          <a:prstGeom prst="rect">
            <a:avLst/>
          </a:prstGeom>
          <a:ln w="0">
            <a:noFill/>
          </a:ln>
        </p:spPr>
      </p:pic>
      <p:sp>
        <p:nvSpPr>
          <p:cNvPr id="112" name="TextBox 5"/>
          <p:cNvSpPr/>
          <p:nvPr/>
        </p:nvSpPr>
        <p:spPr>
          <a:xfrm>
            <a:off x="6279480" y="1275480"/>
            <a:ext cx="2864160" cy="399964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1700" b="0" i="1" strike="noStrike" spc="-1" dirty="0">
                <a:solidFill>
                  <a:srgbClr val="002060"/>
                </a:solidFill>
                <a:latin typeface="American Typewriter"/>
                <a:ea typeface="MS PGothic"/>
              </a:rPr>
              <a:t>Ouest France </a:t>
            </a:r>
            <a:endParaRPr lang="fr-FR" sz="1700" b="0" i="1"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29-30 janvier 1994</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 Nantes vient de recueillir un beau bébé »</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 Avant-première du CPER »</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 50 membres, </a:t>
            </a: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100 dans 5 ans » </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endParaRPr lang="fr-FR" sz="16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Lettre de l’IN2P3</a:t>
            </a:r>
            <a:endParaRPr lang="en-US" sz="3200" b="0" strike="noStrike" spc="-1">
              <a:solidFill>
                <a:srgbClr val="000000"/>
              </a:solidFill>
              <a:latin typeface="Times New Roman"/>
            </a:endParaRPr>
          </a:p>
        </p:txBody>
      </p:sp>
      <p:pic>
        <p:nvPicPr>
          <p:cNvPr id="114" name="Picture 4"/>
          <p:cNvPicPr/>
          <p:nvPr/>
        </p:nvPicPr>
        <p:blipFill>
          <a:blip r:embed="rId3"/>
          <a:stretch/>
        </p:blipFill>
        <p:spPr>
          <a:xfrm>
            <a:off x="539640" y="488520"/>
            <a:ext cx="3323520" cy="4566960"/>
          </a:xfrm>
          <a:prstGeom prst="rect">
            <a:avLst/>
          </a:prstGeom>
          <a:ln w="0">
            <a:noFill/>
          </a:ln>
        </p:spPr>
      </p:pic>
      <p:sp>
        <p:nvSpPr>
          <p:cNvPr id="115" name="TextBox 5"/>
          <p:cNvSpPr/>
          <p:nvPr/>
        </p:nvSpPr>
        <p:spPr>
          <a:xfrm>
            <a:off x="3511296" y="430055"/>
            <a:ext cx="5560344" cy="529230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fr-FR" sz="1700" b="0" strike="noStrike" spc="-1" dirty="0">
                <a:solidFill>
                  <a:srgbClr val="002060"/>
                </a:solidFill>
                <a:latin typeface="American Typewriter"/>
                <a:ea typeface="MS PGothic"/>
              </a:rPr>
              <a:t>Lettre directeur IN2P3</a:t>
            </a: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Claude DETRAZ</a:t>
            </a: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14 juin 1994</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Nomination de Daniel ARDOUIN comme premier directeur du laboratoire (1994-1995)</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 création à Nantes d’un laboratoire scientifiquement ambitieux et original dans ses objectifs et ses structures »</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 aménagement des nouveaux locaux, mise en place des instances du laboratoire, dossiers habilitation DEA, et définition de grands thèmes scientifiques »</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r>
              <a:rPr lang="fr-FR" sz="1700" b="0" strike="noStrike" spc="-1" dirty="0">
                <a:solidFill>
                  <a:srgbClr val="002060"/>
                </a:solidFill>
                <a:latin typeface="American Typewriter"/>
                <a:ea typeface="MS PGothic"/>
              </a:rPr>
              <a:t>« L’IN2P3 fera tout ce qui est en son pouvoir pour te faciliter la tâche »</a:t>
            </a:r>
            <a:endParaRPr lang="fr-FR" sz="1700" b="0" strike="noStrike" spc="-1" dirty="0">
              <a:latin typeface="Arial"/>
            </a:endParaRPr>
          </a:p>
          <a:p>
            <a:pPr algn="ctr">
              <a:lnSpc>
                <a:spcPct val="100000"/>
              </a:lnSpc>
              <a:buNone/>
            </a:pPr>
            <a:endParaRPr lang="fr-FR" sz="17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endParaRPr lang="fr-FR" sz="16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Premiers pas</a:t>
            </a:r>
            <a:endParaRPr lang="en-US" sz="3200" b="0" strike="noStrike" spc="-1">
              <a:solidFill>
                <a:srgbClr val="000000"/>
              </a:solidFill>
              <a:latin typeface="Times New Roman"/>
            </a:endParaRPr>
          </a:p>
        </p:txBody>
      </p:sp>
      <p:pic>
        <p:nvPicPr>
          <p:cNvPr id="117" name="Picture 4"/>
          <p:cNvPicPr/>
          <p:nvPr/>
        </p:nvPicPr>
        <p:blipFill>
          <a:blip r:embed="rId2"/>
          <a:stretch/>
        </p:blipFill>
        <p:spPr>
          <a:xfrm>
            <a:off x="179640" y="555480"/>
            <a:ext cx="5706720" cy="4223520"/>
          </a:xfrm>
          <a:prstGeom prst="rect">
            <a:avLst/>
          </a:prstGeom>
          <a:ln w="0">
            <a:noFill/>
          </a:ln>
        </p:spPr>
      </p:pic>
      <p:sp>
        <p:nvSpPr>
          <p:cNvPr id="118" name="TextBox 5"/>
          <p:cNvSpPr/>
          <p:nvPr/>
        </p:nvSpPr>
        <p:spPr>
          <a:xfrm>
            <a:off x="6002640" y="699480"/>
            <a:ext cx="2864160" cy="4276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1600" b="0" i="1" strike="noStrike" spc="-1" dirty="0">
                <a:solidFill>
                  <a:srgbClr val="002060"/>
                </a:solidFill>
                <a:latin typeface="American Typewriter"/>
                <a:ea typeface="MS PGothic"/>
              </a:rPr>
              <a:t>Ouest France </a:t>
            </a:r>
            <a:endParaRPr lang="fr-FR" sz="1600" b="0" i="1" strike="noStrike" spc="-1" dirty="0">
              <a:latin typeface="Arial"/>
            </a:endParaRPr>
          </a:p>
          <a:p>
            <a:pPr algn="ctr">
              <a:lnSpc>
                <a:spcPct val="100000"/>
              </a:lnSpc>
              <a:buNone/>
            </a:pPr>
            <a:r>
              <a:rPr lang="fr-FR" sz="1600" b="0" strike="noStrike" spc="-1" dirty="0">
                <a:solidFill>
                  <a:srgbClr val="002060"/>
                </a:solidFill>
                <a:latin typeface="American Typewriter"/>
                <a:ea typeface="MS PGothic"/>
              </a:rPr>
              <a:t>10-11 septembre 1994</a:t>
            </a:r>
            <a:endParaRPr lang="fr-FR" sz="16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r>
              <a:rPr lang="fr-FR" sz="1600" b="0" strike="noStrike" spc="-1" dirty="0">
                <a:solidFill>
                  <a:srgbClr val="002060"/>
                </a:solidFill>
                <a:latin typeface="American Typewriter"/>
                <a:ea typeface="MS PGothic"/>
              </a:rPr>
              <a:t>« Bagarres d’ions »</a:t>
            </a:r>
            <a:endParaRPr lang="fr-FR" sz="16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r>
              <a:rPr lang="fr-FR" sz="1600" b="0" strike="noStrike" spc="-1" dirty="0">
                <a:solidFill>
                  <a:srgbClr val="002060"/>
                </a:solidFill>
                <a:latin typeface="American Typewriter"/>
                <a:ea typeface="MS PGothic"/>
              </a:rPr>
              <a:t>« Première conférence internationale organisée par </a:t>
            </a:r>
            <a:r>
              <a:rPr lang="fr-FR" sz="1600" b="0" strike="noStrike" spc="-1" dirty="0" err="1">
                <a:solidFill>
                  <a:srgbClr val="002060"/>
                </a:solidFill>
                <a:latin typeface="American Typewriter"/>
                <a:ea typeface="MS PGothic"/>
              </a:rPr>
              <a:t>Subatech</a:t>
            </a:r>
            <a:r>
              <a:rPr lang="fr-FR" sz="1600" b="0" strike="noStrike" spc="-1" dirty="0">
                <a:solidFill>
                  <a:srgbClr val="002060"/>
                </a:solidFill>
                <a:latin typeface="American Typewriter"/>
                <a:ea typeface="MS PGothic"/>
              </a:rPr>
              <a:t> : 120 participants »</a:t>
            </a:r>
            <a:endParaRPr lang="fr-FR" sz="16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r>
              <a:rPr lang="fr-FR" sz="1600" b="0" strike="noStrike" spc="-1" dirty="0">
                <a:solidFill>
                  <a:srgbClr val="002060"/>
                </a:solidFill>
                <a:latin typeface="American Typewriter"/>
                <a:ea typeface="MS PGothic"/>
              </a:rPr>
              <a:t>« 60 membres »</a:t>
            </a:r>
            <a:endParaRPr lang="fr-FR" sz="1600" b="0" strike="noStrike" spc="-1" dirty="0">
              <a:latin typeface="Arial"/>
            </a:endParaRPr>
          </a:p>
          <a:p>
            <a:pPr algn="ctr">
              <a:lnSpc>
                <a:spcPct val="100000"/>
              </a:lnSpc>
              <a:buNone/>
            </a:pPr>
            <a:endParaRPr lang="fr-FR" sz="1600" b="0" strike="noStrike" spc="-1" dirty="0">
              <a:latin typeface="Arial"/>
            </a:endParaRPr>
          </a:p>
          <a:p>
            <a:pPr algn="ctr">
              <a:lnSpc>
                <a:spcPct val="100000"/>
              </a:lnSpc>
              <a:buNone/>
            </a:pPr>
            <a:r>
              <a:rPr lang="fr-FR" sz="1600" b="0" strike="noStrike" spc="-1" dirty="0">
                <a:solidFill>
                  <a:srgbClr val="002060"/>
                </a:solidFill>
                <a:latin typeface="American Typewriter"/>
                <a:ea typeface="MS PGothic"/>
              </a:rPr>
              <a:t>« les ions sont aussi l’avenir pour traiter certaines tumeurs »  </a:t>
            </a:r>
            <a:endParaRPr lang="fr-FR" sz="1600" b="0" strike="noStrike" spc="-1" dirty="0">
              <a:latin typeface="Arial"/>
            </a:endParaRPr>
          </a:p>
          <a:p>
            <a:pPr algn="ctr">
              <a:lnSpc>
                <a:spcPct val="100000"/>
              </a:lnSpc>
              <a:buNone/>
            </a:pPr>
            <a:r>
              <a:rPr lang="fr-FR" sz="1600" b="0" strike="noStrike" spc="-1" dirty="0">
                <a:solidFill>
                  <a:srgbClr val="002060"/>
                </a:solidFill>
                <a:latin typeface="American Typewriter"/>
                <a:ea typeface="MS PGothic"/>
              </a:rPr>
              <a:t> </a:t>
            </a:r>
            <a:endParaRPr lang="fr-FR" sz="1600" b="0" strike="noStrike" spc="-1" dirty="0">
              <a:latin typeface="Arial"/>
            </a:endParaRP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pPr>
            <a:r>
              <a:rPr lang="en-GB" sz="3200" b="0" strike="noStrike" spc="-1">
                <a:solidFill>
                  <a:srgbClr val="002060"/>
                </a:solidFill>
                <a:latin typeface="American Typewriter"/>
                <a:ea typeface="Helvetica Neue"/>
              </a:rPr>
              <a:t>Photo du laboratoire</a:t>
            </a:r>
            <a:endParaRPr lang="en-US" sz="3200" b="0" strike="noStrike" spc="-1">
              <a:solidFill>
                <a:srgbClr val="000000"/>
              </a:solidFill>
              <a:latin typeface="Times New Roman"/>
            </a:endParaRPr>
          </a:p>
        </p:txBody>
      </p:sp>
      <p:pic>
        <p:nvPicPr>
          <p:cNvPr id="123" name="Picture 4"/>
          <p:cNvPicPr/>
          <p:nvPr/>
        </p:nvPicPr>
        <p:blipFill>
          <a:blip r:embed="rId2"/>
          <a:stretch/>
        </p:blipFill>
        <p:spPr>
          <a:xfrm>
            <a:off x="755640" y="555480"/>
            <a:ext cx="7344360" cy="421164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p:cNvSpPr>
          <p:nvPr>
            <p:ph/>
          </p:nvPr>
        </p:nvSpPr>
        <p:spPr>
          <a:xfrm>
            <a:off x="364503" y="761313"/>
            <a:ext cx="8414994" cy="3952090"/>
          </a:xfrm>
          <a:prstGeom prst="rect">
            <a:avLst/>
          </a:prstGeom>
          <a:noFill/>
          <a:ln w="0">
            <a:noFill/>
          </a:ln>
        </p:spPr>
        <p:txBody>
          <a:bodyPr lIns="90000" tIns="45000" rIns="90000" bIns="45000" anchor="t">
            <a:noAutofit/>
          </a:bodyPr>
          <a:lstStyle/>
          <a:p>
            <a:pPr marL="0" indent="0" algn="just">
              <a:lnSpc>
                <a:spcPct val="100000"/>
              </a:lnSpc>
              <a:spcBef>
                <a:spcPts val="320"/>
              </a:spcBef>
              <a:buNone/>
              <a:tabLst>
                <a:tab pos="0" algn="l"/>
              </a:tabLst>
            </a:pPr>
            <a:r>
              <a:rPr lang="fr-FR" sz="1700" b="0" strike="noStrike" spc="-1" dirty="0">
                <a:solidFill>
                  <a:srgbClr val="002060"/>
                </a:solidFill>
                <a:latin typeface="American Typewriter"/>
                <a:ea typeface="MS PGothic"/>
              </a:rPr>
              <a:t>Sonder et comprendre l'infiniment petit et l'infiniment grand, structuré autour de grands instruments pour la physique nucléaire et la physique des particules dans le cadre de collaborations internationales, avec un programme de recherche piloté par l’IN2P3.</a:t>
            </a: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r>
              <a:rPr lang="fr-FR" sz="1700" b="0" strike="noStrike" spc="-1" dirty="0">
                <a:solidFill>
                  <a:srgbClr val="002060"/>
                </a:solidFill>
                <a:latin typeface="American Typewriter"/>
                <a:ea typeface="MS PGothic"/>
              </a:rPr>
              <a:t>Programme de recherche en radiochimie leaders en France.</a:t>
            </a: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r>
              <a:rPr lang="fr-FR" sz="1700" b="0" strike="noStrike" spc="-1" dirty="0">
                <a:solidFill>
                  <a:srgbClr val="002060"/>
                </a:solidFill>
                <a:latin typeface="American Typewriter"/>
                <a:ea typeface="MS PGothic"/>
              </a:rPr>
              <a:t>Grande équipe théorie travaillant avec des expérimentateurs.</a:t>
            </a: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r>
              <a:rPr lang="fr-FR" sz="1700" b="0" strike="noStrike" spc="-1" dirty="0">
                <a:solidFill>
                  <a:srgbClr val="002060"/>
                </a:solidFill>
                <a:latin typeface="American Typewriter"/>
                <a:ea typeface="MS PGothic"/>
              </a:rPr>
              <a:t>Applications du nucléaire </a:t>
            </a:r>
            <a:r>
              <a:rPr lang="fr-FR" sz="1700" spc="-1" dirty="0">
                <a:solidFill>
                  <a:srgbClr val="002060"/>
                </a:solidFill>
                <a:latin typeface="American Typewriter"/>
                <a:ea typeface="MS PGothic"/>
              </a:rPr>
              <a:t>dans les domaines de</a:t>
            </a:r>
            <a:r>
              <a:rPr lang="fr-FR" sz="1700" b="0" strike="noStrike" spc="-1" dirty="0">
                <a:solidFill>
                  <a:srgbClr val="002060"/>
                </a:solidFill>
                <a:latin typeface="American Typewriter"/>
                <a:ea typeface="MS PGothic"/>
              </a:rPr>
              <a:t> l'énergie, l'environnement et la santé.</a:t>
            </a: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endParaRPr lang="en-US" sz="1700" b="1" strike="noStrike" spc="-1" dirty="0">
              <a:solidFill>
                <a:srgbClr val="000066"/>
              </a:solidFill>
              <a:latin typeface="Arial Narrow"/>
            </a:endParaRPr>
          </a:p>
          <a:p>
            <a:pPr marL="0" indent="0" algn="just">
              <a:lnSpc>
                <a:spcPct val="100000"/>
              </a:lnSpc>
              <a:spcBef>
                <a:spcPts val="320"/>
              </a:spcBef>
              <a:buNone/>
              <a:tabLst>
                <a:tab pos="0" algn="l"/>
              </a:tabLst>
            </a:pPr>
            <a:r>
              <a:rPr lang="fr-FR" sz="1700" b="0" strike="noStrike" spc="-1" dirty="0">
                <a:solidFill>
                  <a:srgbClr val="002060"/>
                </a:solidFill>
                <a:latin typeface="American Typewriter"/>
                <a:ea typeface="MS PGothic"/>
              </a:rPr>
              <a:t>Programmes de recherche et de développement technologique. Maîtrise des nouvelles techniques associées à la physique subatomique.</a:t>
            </a:r>
            <a:endParaRPr lang="en-US" sz="1700" b="1" strike="noStrike" spc="-1" dirty="0">
              <a:solidFill>
                <a:srgbClr val="000066"/>
              </a:solidFill>
              <a:latin typeface="Arial Narrow"/>
            </a:endParaRPr>
          </a:p>
        </p:txBody>
      </p:sp>
      <p:sp>
        <p:nvSpPr>
          <p:cNvPr id="125" name="PlaceHolder 2"/>
          <p:cNvSpPr>
            <a:spLocks noGrp="1"/>
          </p:cNvSpPr>
          <p:nvPr>
            <p:ph type="title"/>
          </p:nvPr>
        </p:nvSpPr>
        <p:spPr>
          <a:xfrm>
            <a:off x="1763640" y="0"/>
            <a:ext cx="7308000" cy="478440"/>
          </a:xfrm>
          <a:prstGeom prst="rect">
            <a:avLst/>
          </a:prstGeom>
          <a:noFill/>
          <a:ln w="0">
            <a:noFill/>
          </a:ln>
        </p:spPr>
        <p:txBody>
          <a:bodyPr numCol="1" spcCol="0" anchor="ctr">
            <a:noAutofit/>
          </a:bodyPr>
          <a:lstStyle/>
          <a:p>
            <a:pPr>
              <a:lnSpc>
                <a:spcPct val="100000"/>
              </a:lnSpc>
              <a:buNone/>
              <a:tabLst>
                <a:tab pos="2975040" algn="l"/>
              </a:tabLst>
            </a:pPr>
            <a:r>
              <a:rPr lang="en-GB" sz="2800" b="0" strike="noStrike" spc="-1">
                <a:solidFill>
                  <a:srgbClr val="002060"/>
                </a:solidFill>
                <a:latin typeface="American Typewriter"/>
                <a:ea typeface="Helvetica Neue"/>
              </a:rPr>
              <a:t>Le </a:t>
            </a:r>
            <a:r>
              <a:rPr lang="en-GB" sz="3200" b="0" strike="noStrike" spc="-1">
                <a:solidFill>
                  <a:srgbClr val="002060"/>
                </a:solidFill>
                <a:latin typeface="American Typewriter"/>
                <a:ea typeface="Helvetica Neue"/>
              </a:rPr>
              <a:t>“leitmotiv” de Subatech</a:t>
            </a:r>
            <a:endParaRPr lang="en-US" sz="3200" b="0" strike="noStrike" spc="-1">
              <a:solidFill>
                <a:srgbClr val="000000"/>
              </a:solidFill>
              <a:latin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4"/>
          <p:cNvPicPr/>
          <p:nvPr/>
        </p:nvPicPr>
        <p:blipFill>
          <a:blip r:embed="rId3"/>
          <a:stretch/>
        </p:blipFill>
        <p:spPr>
          <a:xfrm>
            <a:off x="8280" y="2859840"/>
            <a:ext cx="6295320" cy="2874240"/>
          </a:xfrm>
          <a:prstGeom prst="rect">
            <a:avLst/>
          </a:prstGeom>
          <a:ln w="0">
            <a:noFill/>
          </a:ln>
        </p:spPr>
      </p:pic>
      <p:pic>
        <p:nvPicPr>
          <p:cNvPr id="127" name="Image 1"/>
          <p:cNvPicPr/>
          <p:nvPr/>
        </p:nvPicPr>
        <p:blipFill>
          <a:blip r:embed="rId4"/>
          <a:stretch/>
        </p:blipFill>
        <p:spPr>
          <a:xfrm>
            <a:off x="22320" y="2583000"/>
            <a:ext cx="2434680" cy="951840"/>
          </a:xfrm>
          <a:prstGeom prst="rect">
            <a:avLst/>
          </a:prstGeom>
          <a:ln w="0">
            <a:noFill/>
          </a:ln>
        </p:spPr>
      </p:pic>
      <p:sp>
        <p:nvSpPr>
          <p:cNvPr id="128" name="PlaceHolder 1"/>
          <p:cNvSpPr>
            <a:spLocks noGrp="1"/>
          </p:cNvSpPr>
          <p:nvPr>
            <p:ph type="title"/>
          </p:nvPr>
        </p:nvSpPr>
        <p:spPr>
          <a:xfrm>
            <a:off x="1835640" y="-8640"/>
            <a:ext cx="7308000" cy="478440"/>
          </a:xfrm>
          <a:prstGeom prst="rect">
            <a:avLst/>
          </a:prstGeom>
          <a:noFill/>
          <a:ln w="0">
            <a:noFill/>
          </a:ln>
        </p:spPr>
        <p:txBody>
          <a:bodyPr numCol="1" spcCol="0" anchor="ctr">
            <a:noAutofit/>
          </a:bodyPr>
          <a:lstStyle/>
          <a:p>
            <a:pPr>
              <a:lnSpc>
                <a:spcPct val="100000"/>
              </a:lnSpc>
              <a:buNone/>
            </a:pPr>
            <a:r>
              <a:rPr lang="fr-FR" sz="3200" b="0" strike="noStrike" spc="-1">
                <a:solidFill>
                  <a:srgbClr val="002060"/>
                </a:solidFill>
                <a:latin typeface="American Typewriter"/>
                <a:ea typeface="Helvetica Neue"/>
              </a:rPr>
              <a:t>Subatech en quelques mots</a:t>
            </a:r>
            <a:endParaRPr lang="en-US" sz="3200" b="0" strike="noStrike" spc="-1">
              <a:solidFill>
                <a:srgbClr val="000000"/>
              </a:solidFill>
              <a:latin typeface="Times New Roman"/>
            </a:endParaRPr>
          </a:p>
        </p:txBody>
      </p:sp>
      <p:pic>
        <p:nvPicPr>
          <p:cNvPr id="129" name="Image 10"/>
          <p:cNvPicPr/>
          <p:nvPr/>
        </p:nvPicPr>
        <p:blipFill>
          <a:blip r:embed="rId5"/>
          <a:stretch/>
        </p:blipFill>
        <p:spPr>
          <a:xfrm>
            <a:off x="2402280" y="1322280"/>
            <a:ext cx="1986480" cy="1337760"/>
          </a:xfrm>
          <a:prstGeom prst="rect">
            <a:avLst/>
          </a:prstGeom>
          <a:ln w="0">
            <a:noFill/>
          </a:ln>
        </p:spPr>
      </p:pic>
      <p:sp>
        <p:nvSpPr>
          <p:cNvPr id="130" name="TextBox 17"/>
          <p:cNvSpPr/>
          <p:nvPr/>
        </p:nvSpPr>
        <p:spPr>
          <a:xfrm>
            <a:off x="2457000" y="2520360"/>
            <a:ext cx="3914640" cy="1004400"/>
          </a:xfrm>
          <a:prstGeom prst="rect">
            <a:avLst/>
          </a:prstGeom>
          <a:solidFill>
            <a:srgbClr val="DCE6F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2000" b="0" strike="noStrike" spc="-1">
                <a:solidFill>
                  <a:srgbClr val="002060"/>
                </a:solidFill>
                <a:latin typeface="American Typewriter"/>
                <a:ea typeface="MS PGothic"/>
              </a:rPr>
              <a:t>UMR 6457 (depuis 1994)</a:t>
            </a:r>
            <a:endParaRPr lang="fr-FR" sz="2000" b="0" strike="noStrike" spc="-1">
              <a:latin typeface="Arial"/>
            </a:endParaRPr>
          </a:p>
          <a:p>
            <a:pPr algn="ctr">
              <a:lnSpc>
                <a:spcPct val="100000"/>
              </a:lnSpc>
              <a:buNone/>
            </a:pPr>
            <a:r>
              <a:rPr lang="fr-FR" sz="2000" b="0" strike="noStrike" spc="-1">
                <a:solidFill>
                  <a:srgbClr val="002060"/>
                </a:solidFill>
                <a:latin typeface="American Typewriter"/>
                <a:ea typeface="MS PGothic"/>
              </a:rPr>
              <a:t>Hébergé à IMT Atlantique</a:t>
            </a:r>
            <a:endParaRPr lang="fr-FR" sz="2000" b="0" strike="noStrike" spc="-1">
              <a:latin typeface="Arial"/>
            </a:endParaRPr>
          </a:p>
          <a:p>
            <a:pPr algn="ctr">
              <a:lnSpc>
                <a:spcPct val="100000"/>
              </a:lnSpc>
              <a:buNone/>
            </a:pPr>
            <a:r>
              <a:rPr lang="fr-FR" sz="2000" b="0" strike="noStrike" spc="-1">
                <a:solidFill>
                  <a:srgbClr val="002060"/>
                </a:solidFill>
                <a:latin typeface="American Typewriter"/>
                <a:ea typeface="MS PGothic"/>
              </a:rPr>
              <a:t>Campus de Nantes</a:t>
            </a:r>
            <a:endParaRPr lang="fr-FR" sz="2000" b="0" strike="noStrike" spc="-1">
              <a:latin typeface="Arial"/>
            </a:endParaRPr>
          </a:p>
        </p:txBody>
      </p:sp>
      <p:sp>
        <p:nvSpPr>
          <p:cNvPr id="131" name="TextBox 7"/>
          <p:cNvSpPr/>
          <p:nvPr/>
        </p:nvSpPr>
        <p:spPr>
          <a:xfrm>
            <a:off x="4275360" y="1158120"/>
            <a:ext cx="16671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fr-FR" sz="1800" b="0" strike="noStrike" spc="-1">
                <a:solidFill>
                  <a:srgbClr val="002060"/>
                </a:solidFill>
                <a:latin typeface="Helvetica Neue"/>
                <a:ea typeface="Helvetica Neue"/>
              </a:rPr>
              <a:t>IMT Transfert</a:t>
            </a:r>
            <a:endParaRPr lang="fr-FR" sz="1800" b="0" strike="noStrike" spc="-1">
              <a:latin typeface="Arial"/>
            </a:endParaRPr>
          </a:p>
        </p:txBody>
      </p:sp>
      <p:sp>
        <p:nvSpPr>
          <p:cNvPr id="132" name="TextBox 5"/>
          <p:cNvSpPr/>
          <p:nvPr/>
        </p:nvSpPr>
        <p:spPr>
          <a:xfrm>
            <a:off x="5698440" y="1388520"/>
            <a:ext cx="35611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fr-FR" sz="1800" b="0" strike="noStrike" spc="-1" dirty="0">
                <a:solidFill>
                  <a:srgbClr val="002060"/>
                </a:solidFill>
                <a:latin typeface="Helvetica Neue"/>
                <a:ea typeface="Helvetica Neue"/>
              </a:rPr>
              <a:t>Pôle Sciences et Technologie</a:t>
            </a:r>
            <a:endParaRPr lang="fr-FR" sz="1800" b="0" strike="noStrike" spc="-1" dirty="0">
              <a:latin typeface="Arial"/>
            </a:endParaRPr>
          </a:p>
          <a:p>
            <a:pPr algn="ctr">
              <a:lnSpc>
                <a:spcPct val="100000"/>
              </a:lnSpc>
              <a:buNone/>
            </a:pPr>
            <a:r>
              <a:rPr lang="fr-FR" sz="1800" b="0" strike="noStrike" spc="-1" dirty="0">
                <a:solidFill>
                  <a:srgbClr val="002060"/>
                </a:solidFill>
                <a:latin typeface="Helvetica Neue"/>
                <a:ea typeface="Helvetica Neue"/>
              </a:rPr>
              <a:t>UFR Sciences et Techniques</a:t>
            </a:r>
            <a:endParaRPr lang="fr-FR" sz="1800" b="0" strike="noStrike" spc="-1" dirty="0">
              <a:latin typeface="Arial"/>
            </a:endParaRPr>
          </a:p>
        </p:txBody>
      </p:sp>
      <p:pic>
        <p:nvPicPr>
          <p:cNvPr id="133" name="Picture 19"/>
          <p:cNvPicPr/>
          <p:nvPr/>
        </p:nvPicPr>
        <p:blipFill>
          <a:blip r:embed="rId6"/>
          <a:stretch/>
        </p:blipFill>
        <p:spPr>
          <a:xfrm>
            <a:off x="6140880" y="490320"/>
            <a:ext cx="2932560" cy="984600"/>
          </a:xfrm>
          <a:prstGeom prst="rect">
            <a:avLst/>
          </a:prstGeom>
          <a:ln w="0">
            <a:noFill/>
          </a:ln>
        </p:spPr>
      </p:pic>
      <p:pic>
        <p:nvPicPr>
          <p:cNvPr id="134" name="Picture 2" descr="undefined"/>
          <p:cNvPicPr/>
          <p:nvPr/>
        </p:nvPicPr>
        <p:blipFill>
          <a:blip r:embed="rId7"/>
          <a:stretch/>
        </p:blipFill>
        <p:spPr>
          <a:xfrm>
            <a:off x="2509200" y="555480"/>
            <a:ext cx="1895040" cy="729360"/>
          </a:xfrm>
          <a:prstGeom prst="rect">
            <a:avLst/>
          </a:prstGeom>
          <a:ln w="0">
            <a:noFill/>
          </a:ln>
        </p:spPr>
      </p:pic>
      <p:pic>
        <p:nvPicPr>
          <p:cNvPr id="135" name="Picture 21"/>
          <p:cNvPicPr/>
          <p:nvPr/>
        </p:nvPicPr>
        <p:blipFill>
          <a:blip r:embed="rId8"/>
          <a:stretch/>
        </p:blipFill>
        <p:spPr>
          <a:xfrm>
            <a:off x="216360" y="508680"/>
            <a:ext cx="1946160" cy="1496880"/>
          </a:xfrm>
          <a:prstGeom prst="rect">
            <a:avLst/>
          </a:prstGeom>
          <a:ln w="0">
            <a:noFill/>
          </a:ln>
        </p:spPr>
      </p:pic>
      <p:pic>
        <p:nvPicPr>
          <p:cNvPr id="136" name="Picture 26"/>
          <p:cNvPicPr/>
          <p:nvPr/>
        </p:nvPicPr>
        <p:blipFill>
          <a:blip r:embed="rId9"/>
          <a:stretch/>
        </p:blipFill>
        <p:spPr>
          <a:xfrm>
            <a:off x="6277680" y="2025000"/>
            <a:ext cx="2857680" cy="3943080"/>
          </a:xfrm>
          <a:prstGeom prst="rect">
            <a:avLst/>
          </a:prstGeom>
          <a:ln w="0">
            <a:noFill/>
          </a:ln>
        </p:spPr>
      </p:pic>
      <p:sp>
        <p:nvSpPr>
          <p:cNvPr id="137" name="Oval 28"/>
          <p:cNvSpPr/>
          <p:nvPr/>
        </p:nvSpPr>
        <p:spPr>
          <a:xfrm>
            <a:off x="8142120" y="3328920"/>
            <a:ext cx="215640" cy="232200"/>
          </a:xfrm>
          <a:prstGeom prst="ellipse">
            <a:avLst/>
          </a:prstGeom>
          <a:solidFill>
            <a:srgbClr val="002060"/>
          </a:solidFill>
          <a:ln>
            <a:solidFill>
              <a:srgbClr val="223852"/>
            </a:solidFill>
            <a:round/>
          </a:ln>
        </p:spPr>
        <p:style>
          <a:lnRef idx="2">
            <a:schemeClr val="accent1">
              <a:shade val="15000"/>
            </a:schemeClr>
          </a:lnRef>
          <a:fillRef idx="1">
            <a:schemeClr val="accent1"/>
          </a:fillRef>
          <a:effectRef idx="0">
            <a:schemeClr val="accent1"/>
          </a:effectRef>
          <a:fontRef idx="minor"/>
        </p:style>
      </p:sp>
      <p:sp>
        <p:nvSpPr>
          <p:cNvPr id="138" name="TextBox 29"/>
          <p:cNvSpPr/>
          <p:nvPr/>
        </p:nvSpPr>
        <p:spPr>
          <a:xfrm>
            <a:off x="7787160" y="5259960"/>
            <a:ext cx="1321200" cy="54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000" b="1" strike="noStrike" spc="-1">
                <a:solidFill>
                  <a:srgbClr val="002060"/>
                </a:solidFill>
                <a:latin typeface="American Typewriter"/>
                <a:ea typeface="MS PGothic"/>
              </a:rPr>
              <a:t>Carte de Cassini </a:t>
            </a:r>
            <a:endParaRPr lang="fr-FR" sz="1000" b="0" strike="noStrike" spc="-1">
              <a:latin typeface="Arial"/>
            </a:endParaRPr>
          </a:p>
          <a:p>
            <a:pPr algn="ctr">
              <a:lnSpc>
                <a:spcPct val="100000"/>
              </a:lnSpc>
              <a:buNone/>
            </a:pPr>
            <a:r>
              <a:rPr lang="en-GB" sz="1000" b="1" strike="noStrike" spc="-1">
                <a:solidFill>
                  <a:srgbClr val="002060"/>
                </a:solidFill>
                <a:latin typeface="American Typewriter"/>
                <a:ea typeface="MS PGothic"/>
              </a:rPr>
              <a:t>XVIII century</a:t>
            </a:r>
            <a:endParaRPr lang="fr-FR" sz="1000" b="0" strike="noStrike" spc="-1">
              <a:latin typeface="Arial"/>
            </a:endParaRPr>
          </a:p>
        </p:txBody>
      </p:sp>
      <p:sp>
        <p:nvSpPr>
          <p:cNvPr id="139" name="Oval 8"/>
          <p:cNvSpPr/>
          <p:nvPr/>
        </p:nvSpPr>
        <p:spPr>
          <a:xfrm>
            <a:off x="7602120" y="4276080"/>
            <a:ext cx="215640" cy="232200"/>
          </a:xfrm>
          <a:prstGeom prst="ellipse">
            <a:avLst/>
          </a:prstGeom>
          <a:solidFill>
            <a:srgbClr val="002060"/>
          </a:solidFill>
          <a:ln>
            <a:solidFill>
              <a:srgbClr val="223852"/>
            </a:solidFill>
            <a:round/>
          </a:ln>
        </p:spPr>
        <p:style>
          <a:lnRef idx="2">
            <a:schemeClr val="accent1">
              <a:shade val="15000"/>
            </a:schemeClr>
          </a:lnRef>
          <a:fillRef idx="1">
            <a:schemeClr val="accent1"/>
          </a:fillRef>
          <a:effectRef idx="0">
            <a:schemeClr val="accent1"/>
          </a:effectRef>
          <a:fontRef idx="minor"/>
        </p:style>
      </p:sp>
      <p:pic>
        <p:nvPicPr>
          <p:cNvPr id="140" name="Image 7"/>
          <p:cNvPicPr/>
          <p:nvPr/>
        </p:nvPicPr>
        <p:blipFill>
          <a:blip r:embed="rId10"/>
          <a:stretch/>
        </p:blipFill>
        <p:spPr>
          <a:xfrm>
            <a:off x="491760" y="1963800"/>
            <a:ext cx="1371600" cy="71136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4"/>
          <p:cNvPicPr/>
          <p:nvPr/>
        </p:nvPicPr>
        <p:blipFill>
          <a:blip r:embed="rId2"/>
          <a:stretch/>
        </p:blipFill>
        <p:spPr>
          <a:xfrm>
            <a:off x="0" y="0"/>
            <a:ext cx="7141680" cy="5101920"/>
          </a:xfrm>
          <a:prstGeom prst="rect">
            <a:avLst/>
          </a:prstGeom>
          <a:ln w="0">
            <a:noFill/>
          </a:ln>
        </p:spPr>
      </p:pic>
      <p:pic>
        <p:nvPicPr>
          <p:cNvPr id="142" name="Picture 3"/>
          <p:cNvPicPr/>
          <p:nvPr/>
        </p:nvPicPr>
        <p:blipFill>
          <a:blip r:embed="rId3"/>
          <a:stretch/>
        </p:blipFill>
        <p:spPr>
          <a:xfrm>
            <a:off x="4718520" y="0"/>
            <a:ext cx="4427640" cy="5101920"/>
          </a:xfrm>
          <a:prstGeom prst="rect">
            <a:avLst/>
          </a:prstGeom>
          <a:ln w="0">
            <a:noFill/>
          </a:ln>
        </p:spPr>
      </p:pic>
      <p:sp>
        <p:nvSpPr>
          <p:cNvPr id="143" name="PlaceHolder 1"/>
          <p:cNvSpPr>
            <a:spLocks noGrp="1"/>
          </p:cNvSpPr>
          <p:nvPr>
            <p:ph type="title"/>
          </p:nvPr>
        </p:nvSpPr>
        <p:spPr>
          <a:xfrm>
            <a:off x="0" y="-46599"/>
            <a:ext cx="5219640" cy="478440"/>
          </a:xfrm>
          <a:prstGeom prst="rect">
            <a:avLst/>
          </a:prstGeom>
          <a:noFill/>
          <a:ln w="0">
            <a:noFill/>
          </a:ln>
        </p:spPr>
        <p:txBody>
          <a:bodyPr numCol="1" spcCol="0" anchor="ctr">
            <a:noAutofit/>
          </a:bodyPr>
          <a:lstStyle/>
          <a:p>
            <a:pPr>
              <a:lnSpc>
                <a:spcPct val="100000"/>
              </a:lnSpc>
              <a:buNone/>
            </a:pPr>
            <a:r>
              <a:rPr lang="fr-FR" sz="3000" b="0" strike="noStrike" spc="-1" dirty="0">
                <a:solidFill>
                  <a:srgbClr val="002060"/>
                </a:solidFill>
                <a:latin typeface="American Typewriter"/>
                <a:ea typeface="Helvetica Neue"/>
              </a:rPr>
              <a:t>Les axes thématiques</a:t>
            </a:r>
            <a:endParaRPr lang="en-US" sz="3000" b="0" strike="noStrike" spc="-1" dirty="0">
              <a:solidFill>
                <a:srgbClr val="000000"/>
              </a:solidFill>
              <a:latin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172544</TotalTime>
  <Words>1308</Words>
  <Application>Microsoft Macintosh PowerPoint</Application>
  <PresentationFormat>On-screen Show (16:9)</PresentationFormat>
  <Paragraphs>215</Paragraphs>
  <Slides>22</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American Typewriter</vt:lpstr>
      <vt:lpstr>Arial</vt:lpstr>
      <vt:lpstr>Arial Narrow</vt:lpstr>
      <vt:lpstr>Courier New</vt:lpstr>
      <vt:lpstr>Helvetica Neue</vt:lpstr>
      <vt:lpstr>Symbol</vt:lpstr>
      <vt:lpstr>Times New Roman</vt:lpstr>
      <vt:lpstr>Wingdings</vt:lpstr>
      <vt:lpstr>Office Theme</vt:lpstr>
      <vt:lpstr>Office Theme</vt:lpstr>
      <vt:lpstr>PowerPoint Presentation</vt:lpstr>
      <vt:lpstr>Le terreau</vt:lpstr>
      <vt:lpstr>Naissance </vt:lpstr>
      <vt:lpstr>Lettre de l’IN2P3</vt:lpstr>
      <vt:lpstr>Premiers pas</vt:lpstr>
      <vt:lpstr>Photo du laboratoire</vt:lpstr>
      <vt:lpstr>Le “leitmotiv” de Subatech</vt:lpstr>
      <vt:lpstr>Subatech en quelques mots</vt:lpstr>
      <vt:lpstr>Les axes thématiques</vt:lpstr>
      <vt:lpstr>Écosystème local, régional, national et international</vt:lpstr>
      <vt:lpstr>Faits Marquants 1994-2024</vt:lpstr>
      <vt:lpstr>Remerciements</vt:lpstr>
      <vt:lpstr>Parfois c’est aussi un fleuve tranquille ...</vt:lpstr>
      <vt:lpstr>Les directeurs … </vt:lpstr>
      <vt:lpstr>… Mais aussi </vt:lpstr>
      <vt:lpstr>Nos services techniques</vt:lpstr>
      <vt:lpstr>L’équilibre de Subatech</vt:lpstr>
      <vt:lpstr>Le cyclotron</vt:lpstr>
      <vt:lpstr>92 ans plus tard</vt:lpstr>
      <vt:lpstr>Les bénéfices de la recherche</vt:lpstr>
      <vt:lpstr>Un futur rayonnant nous attend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 LA TAILLE Christophe</dc:creator>
  <dc:description/>
  <cp:lastModifiedBy>Microsoft Office User</cp:lastModifiedBy>
  <cp:revision>1356</cp:revision>
  <cp:lastPrinted>2022-10-19T05:26:27Z</cp:lastPrinted>
  <dcterms:created xsi:type="dcterms:W3CDTF">1601-01-01T00:00:00Z</dcterms:created>
  <dcterms:modified xsi:type="dcterms:W3CDTF">2024-06-13T15:18:53Z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5</vt:i4>
  </property>
  <property fmtid="{D5CDD505-2E9C-101B-9397-08002B2CF9AE}" pid="3" name="PresentationFormat">
    <vt:lpwstr>On-screen Show (16:9)</vt:lpwstr>
  </property>
  <property fmtid="{D5CDD505-2E9C-101B-9397-08002B2CF9AE}" pid="4" name="Slides">
    <vt:i4>25</vt:i4>
  </property>
</Properties>
</file>