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63" r:id="rId4"/>
    <p:sldId id="264" r:id="rId5"/>
    <p:sldId id="602" r:id="rId6"/>
    <p:sldId id="603" r:id="rId7"/>
    <p:sldId id="601" r:id="rId8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howGuides="1">
      <p:cViewPr varScale="1">
        <p:scale>
          <a:sx n="122" d="100"/>
          <a:sy n="122" d="100"/>
        </p:scale>
        <p:origin x="114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1B8B6-4964-6045-9E14-234D70BF120D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22BEE-0B13-0C44-A725-CDB7693183CE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9147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06ADD5E7-7525-0F4B-9AFA-B362B3170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6146" name="Espace réservé des commentaires 2">
            <a:extLst>
              <a:ext uri="{FF2B5EF4-FFF2-40B4-BE49-F238E27FC236}">
                <a16:creationId xmlns:a16="http://schemas.microsoft.com/office/drawing/2014/main" id="{C2C421F1-14B8-9C4F-AA55-8796B5A99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  <p:sp>
        <p:nvSpPr>
          <p:cNvPr id="6147" name="Espace réservé du numéro de diapositive 3">
            <a:extLst>
              <a:ext uri="{FF2B5EF4-FFF2-40B4-BE49-F238E27FC236}">
                <a16:creationId xmlns:a16="http://schemas.microsoft.com/office/drawing/2014/main" id="{119FDE3D-15C8-174D-ACDD-46F4B6ECB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DCCA709-B049-6C4F-8962-D2285BEF26CE}" type="slidenum">
              <a:rPr lang="fr-FR" altLang="fr-FR" sz="1200" smtClean="0"/>
              <a:pPr/>
              <a:t>1</a:t>
            </a:fld>
            <a:endParaRPr lang="fr-FR" altLang="fr-FR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F202-8391-BDE1-3DF7-C68EF56E6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6E44B-EA56-25BA-66C9-A3ED01F21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849D-5A58-A0C3-4BF7-C20BECA0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37AE0-9297-1389-CEEB-FB988303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5F22B-B6E6-4938-7AC2-683A1550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2925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E1B6-7DF0-F7BE-8DFF-87430601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AC9F9-038E-6883-45E4-BCD994594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AA241-9D81-69DA-BA69-DDDCE2FA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89C30-2747-CCFD-0B2C-2AC31C40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3DE7E-C727-0678-DE54-78594D69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4039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18CDB3-0CF9-CFAA-947C-EF47BD73B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71558-ED98-CE69-A234-DD20D63E1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F600-6EBE-2C8F-AEDB-49B9F936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6F224-30B9-055B-7FE0-0A69DF4B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E981A-0EDB-7E9C-E6B9-4A36AA72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27163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5C96E-95C5-0147-A3EB-4CDFE6CFB346}"/>
              </a:ext>
            </a:extLst>
          </p:cNvPr>
          <p:cNvSpPr/>
          <p:nvPr userDrawn="1"/>
        </p:nvSpPr>
        <p:spPr>
          <a:xfrm>
            <a:off x="-46892" y="2"/>
            <a:ext cx="12218616" cy="1804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134073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0"/>
          <p:cNvSpPr>
            <a:spLocks noGrp="1"/>
          </p:cNvSpPr>
          <p:nvPr>
            <p:ph type="title" hasCustomPrompt="1"/>
          </p:nvPr>
        </p:nvSpPr>
        <p:spPr bwMode="auto">
          <a:xfrm>
            <a:off x="2447595" y="115889"/>
            <a:ext cx="974440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fr-FR" altLang="fr-FR" dirty="0"/>
              <a:t>HHG, </a:t>
            </a:r>
            <a:r>
              <a:rPr lang="fr-FR" altLang="fr-FR" dirty="0" err="1"/>
              <a:t>Subatech</a:t>
            </a:r>
            <a:r>
              <a:rPr lang="fr-FR" altLang="fr-FR" dirty="0"/>
              <a:t> de 1995 à 2001</a:t>
            </a:r>
          </a:p>
        </p:txBody>
      </p:sp>
    </p:spTree>
    <p:extLst>
      <p:ext uri="{BB962C8B-B14F-4D97-AF65-F5344CB8AC3E}">
        <p14:creationId xmlns:p14="http://schemas.microsoft.com/office/powerpoint/2010/main" val="854566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31371" y="1196752"/>
            <a:ext cx="11329259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3200" b="0">
                <a:solidFill>
                  <a:srgbClr val="002060"/>
                </a:solidFill>
                <a:latin typeface="American Typewriter" panose="02090604020004020304" pitchFamily="18" charset="77"/>
                <a:cs typeface="Times New Roman" panose="02020603050405020304" pitchFamily="18" charset="0"/>
              </a:defRPr>
            </a:lvl1pPr>
            <a:lvl2pPr>
              <a:buClr>
                <a:srgbClr val="D84800"/>
              </a:buClr>
              <a:defRPr sz="2667">
                <a:solidFill>
                  <a:srgbClr val="002060"/>
                </a:solidFill>
                <a:latin typeface="American Typewriter" panose="02090604020004020304" pitchFamily="18" charset="77"/>
                <a:cs typeface="Times New Roman" panose="02020603050405020304" pitchFamily="18" charset="0"/>
              </a:defRPr>
            </a:lvl2pPr>
            <a:lvl3pPr>
              <a:buClr>
                <a:srgbClr val="D84800"/>
              </a:buClr>
              <a:defRPr sz="2400">
                <a:solidFill>
                  <a:srgbClr val="002060"/>
                </a:solidFill>
                <a:latin typeface="American Typewriter" panose="02090604020004020304" pitchFamily="18" charset="77"/>
                <a:cs typeface="Times New Roman" panose="02020603050405020304" pitchFamily="18" charset="0"/>
              </a:defRPr>
            </a:lvl3pPr>
            <a:lvl4pPr>
              <a:buClr>
                <a:srgbClr val="D84800"/>
              </a:buClr>
              <a:defRPr sz="2133">
                <a:solidFill>
                  <a:srgbClr val="002060"/>
                </a:solidFill>
                <a:latin typeface="American Typewriter" panose="02090604020004020304" pitchFamily="18" charset="77"/>
                <a:cs typeface="Times New Roman" panose="02020603050405020304" pitchFamily="18" charset="0"/>
              </a:defRPr>
            </a:lvl4pPr>
            <a:lvl5pPr>
              <a:buClr>
                <a:srgbClr val="D84800"/>
              </a:buClr>
              <a:defRPr sz="1867">
                <a:solidFill>
                  <a:srgbClr val="002060"/>
                </a:solidFill>
                <a:latin typeface="American Typewriter" panose="02090604020004020304" pitchFamily="18" charset="77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2351584" y="0"/>
            <a:ext cx="9744405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>
              <a:defRPr sz="4267">
                <a:solidFill>
                  <a:srgbClr val="002060"/>
                </a:solidFill>
                <a:latin typeface="American Typewriter" panose="02090604020004020304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3127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AEAC-6CEF-9F80-B8B5-12BC2E463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D06A7-AB3E-F8E5-FD03-0913D5E4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662BC-0182-A94B-CEDD-EF902BAC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25AC-6651-E652-A402-2D6BC00A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EBEC0-7945-B5C0-7BE6-160026D4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7824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7AA6-F197-064B-944B-6B955C58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3E481-DE14-66D3-026D-336AE992F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6CBDD-1C3A-C345-2664-B98F7F44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564D5-F51B-ABAE-1C50-6BB36C52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43338-3360-6F2C-1CBC-31C51CB3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2999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A07E-7E0D-786B-2FFB-8B5E23A66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1628B-A23C-C0CA-49D0-E7D774363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545F9-A43C-A2A8-C9BD-798D8D0C1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F951E-E7C0-2325-E645-F28270A8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BA43B-FED4-70CC-2E94-3804F364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39BBB-941D-3446-E6B8-D9D4065F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1595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F3E7-4094-4397-0644-901B8F01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28E91-1755-A78C-9E62-EA01D9046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7AA02-1808-596A-9EC2-726789065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C3943-90E3-E923-DD7F-F3B360908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359C3A-F254-2EA5-8071-CF82A223E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76443-DEDB-2FFB-5790-EBC98AF8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456A16-9ADC-2C26-644D-B54ADEE8B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C1BC95-FCD5-8B43-1497-37AD2E6A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846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BE76-416B-B120-2EBC-5E09EDE61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7F5C5-787A-76F4-28E2-05E7D083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831F9-316A-26B0-96AA-00EC168C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A17B8-43E3-4354-D075-DE7D7F9F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1419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160495-5105-E2B2-477A-F4E7EABF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8BE97-9A06-634E-4EB9-EB4B0950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8A15D-5562-6CC9-E5F8-672238FF3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4063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586C-05E7-715A-D831-BBD4A763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B4972-41DD-E758-4D17-C7D9AA95E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637DE-9824-5DBA-9715-FEA5B3B6D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4F19F-20F1-525E-7DA4-A4287D117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97096-6419-0C15-5A81-525BF973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F3A41-70C6-DC7F-C27F-12604FB5C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615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1F4B-6DD3-5B12-F251-8402A87EC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9F1C97-7162-0DB7-1B5A-35DDB9B537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EF6E3-B4D3-A653-4C91-03BB8F47E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F3119-73B8-28EC-CE74-670ACC25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83050-924E-3A12-F405-8BA19D25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F62F0-2F14-2AE5-F6EA-9395566A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907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BEB69E-0820-8BD4-BFE1-6420ED96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881BC-3F17-929A-7DA5-5EFC942FC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BF620-1178-26B1-6289-35EFA854A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41A07-9D47-3647-BA93-4BCDB3BA6CC9}" type="datetimeFigureOut">
              <a:rPr lang="en-DE" smtClean="0"/>
              <a:t>06/11/2024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FCA1-97CE-B96F-8802-4E0388289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5ACA3-1737-B68F-C9C3-D3E74641A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0B14-3F1B-9942-B970-C2BCFDBADDA5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2590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Image 10">
            <a:extLst>
              <a:ext uri="{FF2B5EF4-FFF2-40B4-BE49-F238E27FC236}">
                <a16:creationId xmlns:a16="http://schemas.microsoft.com/office/drawing/2014/main" id="{7352AB62-49E7-1A47-8C48-144D5186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1691" y="16747"/>
            <a:ext cx="2112235" cy="142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Image 1">
            <a:extLst>
              <a:ext uri="{FF2B5EF4-FFF2-40B4-BE49-F238E27FC236}">
                <a16:creationId xmlns:a16="http://schemas.microsoft.com/office/drawing/2014/main" id="{0988445C-097D-8843-9B8D-E41255AF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283"/>
            <a:ext cx="2992939" cy="12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998DA3-0EAD-6E4C-97A1-06029CE5F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925" y="127283"/>
            <a:ext cx="3270296" cy="1098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AAFCA-E353-0F6D-49D0-D3AAFF7FBB96}"/>
              </a:ext>
            </a:extLst>
          </p:cNvPr>
          <p:cNvSpPr txBox="1"/>
          <p:nvPr/>
        </p:nvSpPr>
        <p:spPr>
          <a:xfrm>
            <a:off x="10704512" y="1059074"/>
            <a:ext cx="19255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IN2P3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DE514-1005-B1C9-9144-9EF4F32CB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7" y="-192198"/>
            <a:ext cx="3940961" cy="1544127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ECE93EA7-D32D-AC3C-568A-6DE7BEAB2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56192"/>
            <a:ext cx="12028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2800" b="1" i="1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</a:rPr>
              <a:t>Reflets sur mes années comme directeur de Subatech UMR 6457</a:t>
            </a: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C4A4103E-DFC4-1A42-F069-C63AB99E4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4221" y="6315529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fr-FR" sz="1800" i="1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</a:rPr>
              <a:t>Hans H. Gutbrod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483219F1-0801-471B-6190-F44238C63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84900"/>
            <a:ext cx="1728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i="1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</a:rPr>
              <a:t>Juin, 2024</a:t>
            </a:r>
          </a:p>
        </p:txBody>
      </p:sp>
      <p:pic>
        <p:nvPicPr>
          <p:cNvPr id="11" name="Image 13">
            <a:extLst>
              <a:ext uri="{FF2B5EF4-FFF2-40B4-BE49-F238E27FC236}">
                <a16:creationId xmlns:a16="http://schemas.microsoft.com/office/drawing/2014/main" id="{5044A41C-6105-0DF9-FF95-23E856D830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4492"/>
            <a:ext cx="12192000" cy="31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435021-F633-FA48-81D7-E9EE73021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297" y="11359"/>
            <a:ext cx="1907703" cy="2641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DE0FD1-71C3-6F40-A6BC-9426B2807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4039"/>
            <a:ext cx="2681241" cy="2638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BE0483-F9E5-D545-9022-22370B1A9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272123"/>
            <a:ext cx="1979712" cy="2569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5A4F08-0CBD-8349-A916-2FA719941A7B}"/>
              </a:ext>
            </a:extLst>
          </p:cNvPr>
          <p:cNvSpPr txBox="1"/>
          <p:nvPr/>
        </p:nvSpPr>
        <p:spPr>
          <a:xfrm>
            <a:off x="3517544" y="51750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</a:t>
            </a:r>
            <a:r>
              <a:rPr lang="en-DE" dirty="0"/>
              <a:t>ous a donné des postes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04E4C-2290-BE45-A74E-D5D7564F27F2}"/>
              </a:ext>
            </a:extLst>
          </p:cNvPr>
          <p:cNvSpPr txBox="1"/>
          <p:nvPr/>
        </p:nvSpPr>
        <p:spPr>
          <a:xfrm>
            <a:off x="976045" y="2611073"/>
            <a:ext cx="37603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Georges </a:t>
            </a:r>
            <a:r>
              <a:rPr lang="en-GB" b="1" dirty="0" err="1"/>
              <a:t>Charpak</a:t>
            </a:r>
            <a:r>
              <a:rPr lang="en-GB" b="1" dirty="0"/>
              <a:t> </a:t>
            </a:r>
            <a:r>
              <a:rPr lang="en-GB" dirty="0"/>
              <a:t>n</a:t>
            </a:r>
            <a:r>
              <a:rPr lang="en-DE" dirty="0"/>
              <a:t>ous a encouragé </a:t>
            </a:r>
            <a:r>
              <a:rPr lang="fr-FR" dirty="0"/>
              <a:t>à</a:t>
            </a:r>
            <a:r>
              <a:rPr lang="en-DE" dirty="0"/>
              <a:t> travailler sur les détecteurs. </a:t>
            </a:r>
          </a:p>
          <a:p>
            <a:r>
              <a:rPr lang="en-DE" dirty="0"/>
              <a:t>Il déclenchait </a:t>
            </a:r>
            <a:r>
              <a:rPr lang="en-DE" i="1" dirty="0"/>
              <a:t>Apprendre par Action </a:t>
            </a:r>
            <a:r>
              <a:rPr lang="en-DE" dirty="0"/>
              <a:t>et </a:t>
            </a:r>
            <a:r>
              <a:rPr lang="en-DE" i="1" dirty="0"/>
              <a:t>Main à la Pâte</a:t>
            </a:r>
            <a:r>
              <a:rPr lang="en-DE" dirty="0"/>
              <a:t> de R. Germinet via Subatech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D53CB-14E7-C348-AAB1-8FBE120B3F14}"/>
              </a:ext>
            </a:extLst>
          </p:cNvPr>
          <p:cNvSpPr txBox="1"/>
          <p:nvPr/>
        </p:nvSpPr>
        <p:spPr>
          <a:xfrm>
            <a:off x="5602074" y="3262589"/>
            <a:ext cx="571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Les deux nous ont donné de</a:t>
            </a:r>
            <a:r>
              <a:rPr lang="fr-FR" dirty="0"/>
              <a:t>s</a:t>
            </a:r>
            <a:r>
              <a:rPr lang="en-DE" dirty="0"/>
              <a:t> budgets et des postes, y compris par des mutations pour réaliser nos ambitions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D276B0-D6D0-A24A-90AE-63A255EE29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4370" y="30063"/>
            <a:ext cx="2331932" cy="2622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3E7600-71E4-EB40-8A5B-EEAD9FD84F3F}"/>
              </a:ext>
            </a:extLst>
          </p:cNvPr>
          <p:cNvSpPr/>
          <p:nvPr/>
        </p:nvSpPr>
        <p:spPr>
          <a:xfrm>
            <a:off x="3103265" y="260648"/>
            <a:ext cx="1044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IN2P3</a:t>
            </a:r>
            <a:endParaRPr lang="en-DE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8EDED-71AB-7245-A9DD-5CCECA98CAD6}"/>
              </a:ext>
            </a:extLst>
          </p:cNvPr>
          <p:cNvSpPr/>
          <p:nvPr/>
        </p:nvSpPr>
        <p:spPr>
          <a:xfrm>
            <a:off x="6847631" y="260648"/>
            <a:ext cx="1044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IN2P3</a:t>
            </a:r>
            <a:endParaRPr lang="en-DE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7E43CA-C701-4B4F-A61C-91F3D3B8CE12}"/>
              </a:ext>
            </a:extLst>
          </p:cNvPr>
          <p:cNvSpPr txBox="1"/>
          <p:nvPr/>
        </p:nvSpPr>
        <p:spPr>
          <a:xfrm>
            <a:off x="8808616" y="2213008"/>
            <a:ext cx="1799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>
                <a:solidFill>
                  <a:schemeClr val="bg1"/>
                </a:solidFill>
              </a:rPr>
              <a:t>EMN et   DRIRE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7D1834-0E3C-374B-B404-BF8681DC94B0}"/>
              </a:ext>
            </a:extLst>
          </p:cNvPr>
          <p:cNvSpPr txBox="1"/>
          <p:nvPr/>
        </p:nvSpPr>
        <p:spPr>
          <a:xfrm>
            <a:off x="1626299" y="422868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>
                <a:solidFill>
                  <a:schemeClr val="bg1"/>
                </a:solidFill>
              </a:rPr>
              <a:t>Univ. de Nantes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CF9470-BEB8-EA48-BCCC-4A57A358606D}"/>
              </a:ext>
            </a:extLst>
          </p:cNvPr>
          <p:cNvSpPr txBox="1"/>
          <p:nvPr/>
        </p:nvSpPr>
        <p:spPr>
          <a:xfrm>
            <a:off x="3517544" y="4804764"/>
            <a:ext cx="233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Jacques-Henri JAYEZ</a:t>
            </a:r>
            <a:endParaRPr lang="en-D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350E4-E29E-D161-8959-970DE5A51287}"/>
              </a:ext>
            </a:extLst>
          </p:cNvPr>
          <p:cNvSpPr txBox="1"/>
          <p:nvPr/>
        </p:nvSpPr>
        <p:spPr>
          <a:xfrm>
            <a:off x="6722670" y="4088401"/>
            <a:ext cx="4996543" cy="255454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DE" sz="2000" i="1" dirty="0"/>
              <a:t>Fort soutien de </a:t>
            </a:r>
            <a:r>
              <a:rPr lang="en-DE" sz="2000" b="1" i="1" dirty="0"/>
              <a:t>Daniel Ardouin </a:t>
            </a:r>
            <a:r>
              <a:rPr lang="en-DE" sz="2000" i="1" dirty="0"/>
              <a:t>et de </a:t>
            </a:r>
            <a:r>
              <a:rPr lang="en-DE" sz="2000" b="1" i="1" dirty="0"/>
              <a:t>G</a:t>
            </a:r>
            <a:r>
              <a:rPr lang="fr-FR" sz="2000" b="1" i="1" dirty="0"/>
              <a:t>é</a:t>
            </a:r>
            <a:r>
              <a:rPr lang="en-DE" sz="2000" b="1" i="1" dirty="0"/>
              <a:t>rard Puil </a:t>
            </a:r>
            <a:r>
              <a:rPr lang="en-DE" sz="2000" i="1" dirty="0"/>
              <a:t>dans la préparation et </a:t>
            </a:r>
            <a:r>
              <a:rPr lang="fr-FR" sz="2000" i="1" dirty="0"/>
              <a:t>la </a:t>
            </a:r>
            <a:r>
              <a:rPr lang="en-DE" sz="2000" i="1" dirty="0"/>
              <a:t>présentation du programme devant les 3 tutelles et </a:t>
            </a:r>
          </a:p>
          <a:p>
            <a:pPr algn="ctr"/>
            <a:r>
              <a:rPr lang="en-DE" sz="2000" i="1" u="sng" dirty="0"/>
              <a:t>la Région</a:t>
            </a:r>
          </a:p>
          <a:p>
            <a:pPr algn="ctr"/>
            <a:endParaRPr lang="en-DE" sz="2000" i="1" u="sng" dirty="0"/>
          </a:p>
          <a:p>
            <a:pPr algn="ctr"/>
            <a:r>
              <a:rPr lang="en-US" sz="2000" b="1" i="1" u="sng" dirty="0"/>
              <a:t>“</a:t>
            </a:r>
            <a:r>
              <a:rPr lang="en-US" sz="2000" b="1" i="1" u="sng" dirty="0" err="1"/>
              <a:t>Subatech</a:t>
            </a:r>
            <a:r>
              <a:rPr lang="en-US" sz="2000" b="1" i="1" u="sng" dirty="0"/>
              <a:t> dans les 5 </a:t>
            </a:r>
            <a:r>
              <a:rPr lang="en-US" sz="2000" b="1" i="1" u="sng" dirty="0" err="1"/>
              <a:t>ans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à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venir</a:t>
            </a:r>
            <a:r>
              <a:rPr lang="en-US" sz="2000" b="1" i="1" u="sng" dirty="0"/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Thème</a:t>
            </a:r>
            <a:r>
              <a:rPr lang="en-US" sz="2000" b="1" i="1" dirty="0">
                <a:cs typeface="Times New Roman" panose="02020603050405020304" pitchFamily="18" charset="0"/>
              </a:rPr>
              <a:t> de Recherche </a:t>
            </a:r>
            <a:r>
              <a:rPr 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(Document du 21 </a:t>
            </a:r>
            <a:r>
              <a:rPr lang="en-US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février</a:t>
            </a:r>
            <a:r>
              <a:rPr 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1996)”</a:t>
            </a:r>
            <a:endParaRPr lang="en-DE" sz="2000" dirty="0"/>
          </a:p>
          <a:p>
            <a:pPr algn="ctr"/>
            <a:endParaRPr lang="en-DE" sz="2000" i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0835A-AECD-9208-F4B7-BB4EF1DAEAEF}"/>
              </a:ext>
            </a:extLst>
          </p:cNvPr>
          <p:cNvSpPr txBox="1"/>
          <p:nvPr/>
        </p:nvSpPr>
        <p:spPr>
          <a:xfrm>
            <a:off x="5435806" y="2611073"/>
            <a:ext cx="209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Claude Détraz</a:t>
            </a:r>
            <a:r>
              <a:rPr lang="en-DE" dirty="0"/>
              <a:t>, directeur de l’IN2P3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14CAF7-EBBE-ED97-3C42-3E37649B4FC4}"/>
              </a:ext>
            </a:extLst>
          </p:cNvPr>
          <p:cNvSpPr txBox="1"/>
          <p:nvPr/>
        </p:nvSpPr>
        <p:spPr>
          <a:xfrm>
            <a:off x="8636079" y="2612510"/>
            <a:ext cx="308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Robert Germinet</a:t>
            </a:r>
            <a:r>
              <a:rPr lang="en-DE" dirty="0"/>
              <a:t>, créateur et directeur de l’EMN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ECFD8D-2C8A-BB40-BF08-F772325A4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958" y="1825625"/>
            <a:ext cx="10532842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18E2A-E136-E74D-B137-C14FA6B7A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6A04-FC5E-4944-A424-34522F8203C8}" type="slidenum">
              <a:rPr lang="en-DE" smtClean="0"/>
              <a:t>3</a:t>
            </a:fld>
            <a:endParaRPr lang="en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60928-B8AD-F64E-8C77-EAF2A08ADD04}"/>
              </a:ext>
            </a:extLst>
          </p:cNvPr>
          <p:cNvSpPr txBox="1"/>
          <p:nvPr/>
        </p:nvSpPr>
        <p:spPr>
          <a:xfrm>
            <a:off x="6624511" y="3531718"/>
            <a:ext cx="2418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err="1"/>
              <a:t>Bobine</a:t>
            </a:r>
            <a:r>
              <a:rPr lang="en-GB" sz="1600" b="1"/>
              <a:t> de </a:t>
            </a:r>
            <a:r>
              <a:rPr lang="en-GB" sz="1600" b="1" err="1"/>
              <a:t>Sigmaphi</a:t>
            </a:r>
            <a:r>
              <a:rPr lang="en-GB" sz="1600" b="1"/>
              <a:t> </a:t>
            </a:r>
          </a:p>
          <a:p>
            <a:pPr algn="ctr"/>
            <a:r>
              <a:rPr lang="en-GB" sz="1600" b="1" err="1"/>
              <a:t>à</a:t>
            </a:r>
            <a:r>
              <a:rPr lang="en-GB" sz="1600" b="1"/>
              <a:t> Vannes</a:t>
            </a:r>
            <a:endParaRPr lang="en-DE" sz="1600" b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8A2C6E-BB72-D141-AFA4-9056294BF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9235" y="4725145"/>
            <a:ext cx="3035906" cy="20771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785D32-FFEC-3445-9B7D-5C6F0E71B0DA}"/>
              </a:ext>
            </a:extLst>
          </p:cNvPr>
          <p:cNvSpPr txBox="1"/>
          <p:nvPr/>
        </p:nvSpPr>
        <p:spPr>
          <a:xfrm>
            <a:off x="8174304" y="4450185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b="1"/>
              <a:t>G.E.D.E.O.N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B1FA19-31A1-C148-A9ED-7EDB446F8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718015"/>
            <a:ext cx="2578874" cy="17088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B0ED7CA-5519-664B-A0E4-677BEE5FFBBC}"/>
              </a:ext>
            </a:extLst>
          </p:cNvPr>
          <p:cNvSpPr txBox="1"/>
          <p:nvPr/>
        </p:nvSpPr>
        <p:spPr>
          <a:xfrm>
            <a:off x="1761322" y="2503930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/>
              <a:t>Double sided Silicon Strip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AF76669-C862-A744-AE25-0D3FCF391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857" y="723108"/>
            <a:ext cx="4942902" cy="27847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DF5468-4263-6E47-83F3-A868D8B71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297" y="680556"/>
            <a:ext cx="1319406" cy="1869538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5A27AF-572F-4C4A-8EE7-193CE1C07142}"/>
              </a:ext>
            </a:extLst>
          </p:cNvPr>
          <p:cNvCxnSpPr>
            <a:cxnSpLocks/>
          </p:cNvCxnSpPr>
          <p:nvPr/>
        </p:nvCxnSpPr>
        <p:spPr>
          <a:xfrm flipV="1">
            <a:off x="3695281" y="2105410"/>
            <a:ext cx="2929230" cy="1219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BA3B15F-8807-574C-BCD0-4FB582C45291}"/>
              </a:ext>
            </a:extLst>
          </p:cNvPr>
          <p:cNvCxnSpPr>
            <a:cxnSpLocks/>
          </p:cNvCxnSpPr>
          <p:nvPr/>
        </p:nvCxnSpPr>
        <p:spPr>
          <a:xfrm flipV="1">
            <a:off x="7389236" y="2565318"/>
            <a:ext cx="340849" cy="1050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F9769DF-107E-5C47-A29F-EF0583DB6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965" y="5431160"/>
            <a:ext cx="664527" cy="1382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DA6A063-AE48-9C4E-AF30-D34EFB5234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713" y="5432917"/>
            <a:ext cx="1944665" cy="13488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51BC0D2-FDC0-4947-9851-CEB8B87AF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0710" y="5333543"/>
            <a:ext cx="1342034" cy="12742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15F60C0-9CAC-E14B-B213-792320BC7D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86288" y="3401965"/>
            <a:ext cx="1669947" cy="12895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A179A0-454C-404C-B38F-BEB3D8484B2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277" y="3211765"/>
            <a:ext cx="1047544" cy="166842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4BF882C-F2CE-374F-947F-4D2196AFEFCC}"/>
              </a:ext>
            </a:extLst>
          </p:cNvPr>
          <p:cNvSpPr txBox="1"/>
          <p:nvPr/>
        </p:nvSpPr>
        <p:spPr>
          <a:xfrm>
            <a:off x="1576487" y="4880194"/>
            <a:ext cx="2575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/>
              <a:t>Théorie de RHIC et Rayons Cosmics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C76D15-1DF4-8A49-9FB5-70901163792F}"/>
              </a:ext>
            </a:extLst>
          </p:cNvPr>
          <p:cNvSpPr txBox="1"/>
          <p:nvPr/>
        </p:nvSpPr>
        <p:spPr>
          <a:xfrm>
            <a:off x="1386980" y="44623"/>
            <a:ext cx="9246741" cy="461665"/>
          </a:xfrm>
          <a:prstGeom prst="rect">
            <a:avLst/>
          </a:prstGeom>
          <a:noFill/>
          <a:ln w="38100">
            <a:solidFill>
              <a:srgbClr val="00A700"/>
            </a:solidFill>
          </a:ln>
        </p:spPr>
        <p:txBody>
          <a:bodyPr wrap="square" rtlCol="0">
            <a:spAutoFit/>
          </a:bodyPr>
          <a:lstStyle/>
          <a:p>
            <a:r>
              <a:rPr lang="en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Subatech, sondant les infinis et les déchets, fin 2000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16B216-6C1E-2C41-9762-D8AF75F1EB8A}"/>
              </a:ext>
            </a:extLst>
          </p:cNvPr>
          <p:cNvSpPr txBox="1"/>
          <p:nvPr/>
        </p:nvSpPr>
        <p:spPr>
          <a:xfrm>
            <a:off x="5486599" y="5012493"/>
            <a:ext cx="1902637" cy="113877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DE" sz="4000"/>
              <a:t>DEA</a:t>
            </a:r>
          </a:p>
          <a:p>
            <a:pPr algn="ctr"/>
            <a:r>
              <a:rPr lang="en-GB" sz="1400"/>
              <a:t>P</a:t>
            </a:r>
            <a:r>
              <a:rPr lang="en-DE" sz="1400"/>
              <a:t>hysique subatomic et technologie associées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2B83F-F352-8D42-8718-73800E9559B7}"/>
              </a:ext>
            </a:extLst>
          </p:cNvPr>
          <p:cNvSpPr txBox="1"/>
          <p:nvPr/>
        </p:nvSpPr>
        <p:spPr>
          <a:xfrm>
            <a:off x="4102874" y="4157798"/>
            <a:ext cx="3836817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E" sz="3200" i="1">
                <a:solidFill>
                  <a:srgbClr val="FFFF00"/>
                </a:solidFill>
              </a:rPr>
              <a:t>Les ITAs de Subatech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C1678-0E89-52CC-5081-B85022B1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4234" y="2968763"/>
            <a:ext cx="1966808" cy="142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53CB78-6749-1D60-8A0E-388288042F97}"/>
              </a:ext>
            </a:extLst>
          </p:cNvPr>
          <p:cNvSpPr txBox="1"/>
          <p:nvPr/>
        </p:nvSpPr>
        <p:spPr>
          <a:xfrm>
            <a:off x="10633721" y="2639787"/>
            <a:ext cx="64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3675208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21A5B-809A-B8DE-B04D-D3B371E49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</p:spPr>
        <p:txBody>
          <a:bodyPr>
            <a:normAutofit fontScale="90000"/>
          </a:bodyPr>
          <a:lstStyle/>
          <a:p>
            <a:r>
              <a:rPr lang="fr-F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m</a:t>
            </a:r>
            <a:r>
              <a:rPr lang="en-D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oments difficiles causés par notre croissance rapide, qui m’</a:t>
            </a:r>
            <a:r>
              <a:rPr lang="fr-F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ont</a:t>
            </a:r>
            <a:r>
              <a:rPr lang="en-D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fait mal au coeur et que je ne pouvais pas résoudre</a:t>
            </a:r>
            <a:r>
              <a:rPr lang="fr-F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D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99FAE-7CBB-5CCC-B10F-176C87BA6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15" y="1460499"/>
            <a:ext cx="11310640" cy="5397501"/>
          </a:xfrm>
        </p:spPr>
        <p:txBody>
          <a:bodyPr>
            <a:normAutofit/>
          </a:bodyPr>
          <a:lstStyle/>
          <a:p>
            <a:r>
              <a:rPr lang="fr-FR" dirty="0"/>
              <a:t>Il n’y avait plus assez de bureaux pour tous après notre croissance.</a:t>
            </a:r>
          </a:p>
          <a:p>
            <a:r>
              <a:rPr lang="fr-FR" dirty="0"/>
              <a:t>La succession des chercheurs, proches de la retraite, par les nouveaux experts n’était pas toujours sans problèmes. </a:t>
            </a:r>
          </a:p>
          <a:p>
            <a:r>
              <a:rPr lang="fr-FR" dirty="0"/>
              <a:t>Les trois tutelles n’ont plus eu une harmonie entre eux.</a:t>
            </a:r>
          </a:p>
          <a:p>
            <a:r>
              <a:rPr lang="fr-FR" dirty="0"/>
              <a:t>Le Projet Cyclotron à Nantes a eu beaucoup de vent contraire, mais il y a eu aussi des questions : </a:t>
            </a:r>
            <a:r>
              <a:rPr lang="fr-FR" i="1" dirty="0"/>
              <a:t>à qui va appartenir le projet</a:t>
            </a:r>
            <a:r>
              <a:rPr lang="fr-FR" dirty="0"/>
              <a:t>.</a:t>
            </a:r>
          </a:p>
          <a:p>
            <a:r>
              <a:rPr lang="fr-FR" dirty="0"/>
              <a:t>La Région a proposé de nous construire un nouveau laboratoire hors de l’EMN.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  <a:latin typeface="Zapfino" panose="03030300040707070C03" pitchFamily="66" charset="77"/>
              </a:rPr>
              <a:t>Beaucoup de turbulences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758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C34DF-9BB6-C230-3810-8F3EB8A96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12" y="82192"/>
            <a:ext cx="7510409" cy="67758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Heureusement mon successeur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Jaques Martino </a:t>
            </a:r>
          </a:p>
          <a:p>
            <a:pPr marL="0" indent="0" algn="ctr">
              <a:buNone/>
            </a:pPr>
            <a:r>
              <a:rPr lang="fr-FR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résolu tous les problèmes : </a:t>
            </a:r>
          </a:p>
          <a:p>
            <a:pPr lvl="1">
              <a:lnSpc>
                <a:spcPct val="170000"/>
              </a:lnSpc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d’une annexe pour avoir la surface nécessaire</a:t>
            </a:r>
          </a:p>
          <a:p>
            <a:pPr lvl="1">
              <a:lnSpc>
                <a:spcPct val="170000"/>
              </a:lnSpc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Diminuer la puissance du cyclotron proposé et calmer les opinions négatives de Paris </a:t>
            </a:r>
          </a:p>
          <a:p>
            <a:pPr lvl="1">
              <a:lnSpc>
                <a:spcPct val="170000"/>
              </a:lnSpc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Résoudre la discussion sur le site du cyclotron</a:t>
            </a:r>
          </a:p>
          <a:p>
            <a:pPr lvl="1">
              <a:lnSpc>
                <a:spcPct val="170000"/>
              </a:lnSpc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Réussite dans la construction d’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Arronax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98337-E9F3-102B-4E81-B75E6895E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745" y="215758"/>
            <a:ext cx="3125056" cy="3750068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3FCBC-A9A5-B5CD-356D-6B1B8B8B54D0}"/>
              </a:ext>
            </a:extLst>
          </p:cNvPr>
          <p:cNvSpPr txBox="1"/>
          <p:nvPr/>
        </p:nvSpPr>
        <p:spPr>
          <a:xfrm>
            <a:off x="8228745" y="4633645"/>
            <a:ext cx="3216665" cy="1621031"/>
          </a:xfrm>
          <a:prstGeom prst="rect">
            <a:avLst/>
          </a:prstGeom>
          <a:solidFill>
            <a:srgbClr val="FF00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DE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Bravo et un</a:t>
            </a:r>
          </a:p>
          <a:p>
            <a:pPr algn="ctr"/>
            <a:r>
              <a:rPr lang="en-DE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grand merci </a:t>
            </a:r>
            <a:r>
              <a:rPr lang="fr-FR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à lui</a:t>
            </a:r>
            <a:endParaRPr lang="en-DE" sz="24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DE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pour avoir résolu </a:t>
            </a:r>
          </a:p>
          <a:p>
            <a:pPr algn="ctr"/>
            <a:r>
              <a:rPr lang="en-DE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les problèmes</a:t>
            </a:r>
          </a:p>
        </p:txBody>
      </p:sp>
    </p:spTree>
    <p:extLst>
      <p:ext uri="{BB962C8B-B14F-4D97-AF65-F5344CB8AC3E}">
        <p14:creationId xmlns:p14="http://schemas.microsoft.com/office/powerpoint/2010/main" val="3870747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2390-00CD-4CF9-3B3F-6AEBB42B1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5" y="61616"/>
            <a:ext cx="12101070" cy="1818673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n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Bernd Grambow et Ginez Martinez ont continué la forte croissance </a:t>
            </a:r>
            <a:br>
              <a:rPr lang="en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SUBATECH sur beaucoup de thèmes </a:t>
            </a:r>
            <a:br>
              <a:rPr lang="en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avec ses chercheurs, </a:t>
            </a:r>
            <a:br>
              <a:rPr lang="en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 enseignants-chercheurs et </a:t>
            </a:r>
            <a:br>
              <a:rPr lang="en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 Service Techniques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581C6-E4A8-81E7-AA23-C102CE90F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849" y="1880292"/>
            <a:ext cx="6694750" cy="4782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BD01E-605B-5FB6-6B2C-5D2D0133B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38" y="1880291"/>
            <a:ext cx="4150582" cy="4782527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5FC269B-2A58-28C3-D08F-3749F4720156}"/>
              </a:ext>
            </a:extLst>
          </p:cNvPr>
          <p:cNvSpPr txBox="1">
            <a:spLocks/>
          </p:cNvSpPr>
          <p:nvPr/>
        </p:nvSpPr>
        <p:spPr>
          <a:xfrm>
            <a:off x="1869351" y="1880291"/>
            <a:ext cx="4075785" cy="405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The thematic axis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C7C9A-F35C-2507-53AC-20CA4226EEC3}"/>
              </a:ext>
            </a:extLst>
          </p:cNvPr>
          <p:cNvSpPr txBox="1"/>
          <p:nvPr/>
        </p:nvSpPr>
        <p:spPr>
          <a:xfrm>
            <a:off x="9018740" y="1008631"/>
            <a:ext cx="300202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3200" i="1" dirty="0">
                <a:solidFill>
                  <a:schemeClr val="bg1"/>
                </a:solidFill>
              </a:rPr>
              <a:t>Impressionnant!</a:t>
            </a:r>
          </a:p>
        </p:txBody>
      </p:sp>
    </p:spTree>
    <p:extLst>
      <p:ext uri="{BB962C8B-B14F-4D97-AF65-F5344CB8AC3E}">
        <p14:creationId xmlns:p14="http://schemas.microsoft.com/office/powerpoint/2010/main" val="2253272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2FA7D-A7B3-A415-D135-0A09C97DB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B60BCA-4CE3-A34B-4DC7-4CF918E5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DE"/>
          </a:p>
        </p:txBody>
      </p:sp>
      <p:pic>
        <p:nvPicPr>
          <p:cNvPr id="10" name="Image 13">
            <a:extLst>
              <a:ext uri="{FF2B5EF4-FFF2-40B4-BE49-F238E27FC236}">
                <a16:creationId xmlns:a16="http://schemas.microsoft.com/office/drawing/2014/main" id="{2133C087-AC98-A401-5519-9AFF344C2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721"/>
            <a:ext cx="12095989" cy="254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rved Up Ribbon 10">
            <a:extLst>
              <a:ext uri="{FF2B5EF4-FFF2-40B4-BE49-F238E27FC236}">
                <a16:creationId xmlns:a16="http://schemas.microsoft.com/office/drawing/2014/main" id="{332C0068-468F-C1F0-6D06-B04F6BAC4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590054"/>
            <a:ext cx="9622533" cy="4365550"/>
          </a:xfrm>
          <a:prstGeom prst="ellipseRibbon2">
            <a:avLst>
              <a:gd name="adj1" fmla="val 15997"/>
              <a:gd name="adj2" fmla="val 100000"/>
              <a:gd name="adj3" fmla="val 125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halkboard" panose="03050602040202020205" pitchFamily="66" charset="77"/>
              </a:rPr>
              <a:t>Félicitations! </a:t>
            </a:r>
          </a:p>
          <a:p>
            <a:pPr algn="ctr"/>
            <a:r>
              <a:rPr lang="fr-FR" sz="2800" dirty="0">
                <a:latin typeface="Chalkboard" panose="03050602040202020205" pitchFamily="66" charset="77"/>
              </a:rPr>
              <a:t>À l’âge de 30 ans, Subatech est en Recherche et Technologie une force majeure locale, régionale, nationale, internationale.</a:t>
            </a:r>
          </a:p>
          <a:p>
            <a:pPr algn="ctr"/>
            <a:r>
              <a:rPr lang="fr-FR" sz="2800" dirty="0">
                <a:latin typeface="Chalkboard" panose="03050602040202020205" pitchFamily="66" charset="77"/>
              </a:rPr>
              <a:t>Meilleurs vœux pour l’avenir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BDA15-9FFA-EB75-E352-5F7ECAA0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920" y="2600696"/>
            <a:ext cx="3065069" cy="42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58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429</Words>
  <Application>Microsoft Office PowerPoint</Application>
  <PresentationFormat>Grand écran</PresentationFormat>
  <Paragraphs>57</Paragraphs>
  <Slides>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8" baseType="lpstr">
      <vt:lpstr>American Typewriter</vt:lpstr>
      <vt:lpstr>Arial</vt:lpstr>
      <vt:lpstr>Arial Unicode MS</vt:lpstr>
      <vt:lpstr>Calibri</vt:lpstr>
      <vt:lpstr>Calibri Light</vt:lpstr>
      <vt:lpstr>Chalkboard</vt:lpstr>
      <vt:lpstr>Comic Sans MS</vt:lpstr>
      <vt:lpstr>Helvetica Neue</vt:lpstr>
      <vt:lpstr>Times New Roman</vt:lpstr>
      <vt:lpstr>Zapfino</vt:lpstr>
      <vt:lpstr>Office Theme</vt:lpstr>
      <vt:lpstr>Présentation PowerPoint</vt:lpstr>
      <vt:lpstr>Présentation PowerPoint</vt:lpstr>
      <vt:lpstr>Présentation PowerPoint</vt:lpstr>
      <vt:lpstr>Des moments difficiles causés par notre croissance rapide, qui m’ont fait mal au coeur et que je ne pouvais pas résoudre :</vt:lpstr>
      <vt:lpstr>Présentation PowerPoint</vt:lpstr>
      <vt:lpstr>Bernd Grambow et Ginez Martinez ont continué la forte croissance  de SUBATECH sur beaucoup de thèmes  avec ses chercheurs,  ses enseignants-chercheurs et  ses Service Techniques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 Gutbrod</dc:creator>
  <cp:lastModifiedBy>Sarah HUBERT</cp:lastModifiedBy>
  <cp:revision>26</cp:revision>
  <dcterms:created xsi:type="dcterms:W3CDTF">2024-05-18T12:21:02Z</dcterms:created>
  <dcterms:modified xsi:type="dcterms:W3CDTF">2024-06-11T09:42:55Z</dcterms:modified>
</cp:coreProperties>
</file>