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3" r:id="rId1"/>
  </p:sldMasterIdLst>
  <p:notesMasterIdLst>
    <p:notesMasterId r:id="rId30"/>
  </p:notesMasterIdLst>
  <p:sldIdLst>
    <p:sldId id="394" r:id="rId2"/>
    <p:sldId id="367" r:id="rId3"/>
    <p:sldId id="398" r:id="rId4"/>
    <p:sldId id="257" r:id="rId5"/>
    <p:sldId id="401" r:id="rId6"/>
    <p:sldId id="258" r:id="rId7"/>
    <p:sldId id="368" r:id="rId8"/>
    <p:sldId id="354" r:id="rId9"/>
    <p:sldId id="267" r:id="rId10"/>
    <p:sldId id="370" r:id="rId11"/>
    <p:sldId id="371" r:id="rId12"/>
    <p:sldId id="375" r:id="rId13"/>
    <p:sldId id="362" r:id="rId14"/>
    <p:sldId id="365" r:id="rId15"/>
    <p:sldId id="379" r:id="rId16"/>
    <p:sldId id="303" r:id="rId17"/>
    <p:sldId id="383" r:id="rId18"/>
    <p:sldId id="256" r:id="rId19"/>
    <p:sldId id="388" r:id="rId20"/>
    <p:sldId id="387" r:id="rId21"/>
    <p:sldId id="390" r:id="rId22"/>
    <p:sldId id="400" r:id="rId23"/>
    <p:sldId id="399" r:id="rId24"/>
    <p:sldId id="391" r:id="rId25"/>
    <p:sldId id="392" r:id="rId26"/>
    <p:sldId id="403" r:id="rId27"/>
    <p:sldId id="373" r:id="rId28"/>
    <p:sldId id="364" r:id="rId29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935"/>
    <a:srgbClr val="E75112"/>
    <a:srgbClr val="336699"/>
    <a:srgbClr val="FF99CC"/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1485" autoAdjust="0"/>
  </p:normalViewPr>
  <p:slideViewPr>
    <p:cSldViewPr>
      <p:cViewPr varScale="1">
        <p:scale>
          <a:sx n="80" d="100"/>
          <a:sy n="80" d="100"/>
        </p:scale>
        <p:origin x="21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20.36.11\Fichiers%20Communs\echange%20these\mthery\THESE%202021-2024\Manipulations\1_G&#233;n&#233;rateur%2097-Ru%20NOV23\NOV23_Preuve%20concept%20g&#233;n&#233;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28274674099793"/>
          <c:y val="0.11267705444016451"/>
          <c:w val="0.77890671994111849"/>
          <c:h val="0.68210413279191706"/>
        </c:manualLayout>
      </c:layout>
      <c:barChart>
        <c:barDir val="col"/>
        <c:grouping val="clustered"/>
        <c:varyColors val="0"/>
        <c:ser>
          <c:idx val="0"/>
          <c:order val="0"/>
          <c:tx>
            <c:v>G2_J0</c:v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G2_Résultats!$K$27</c:f>
              <c:numCache>
                <c:formatCode>0.00</c:formatCode>
                <c:ptCount val="1"/>
                <c:pt idx="0">
                  <c:v>29.461813933268125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2-49E7-8C2D-D4A96DDC1C4E}"/>
            </c:ext>
          </c:extLst>
        </c:ser>
        <c:ser>
          <c:idx val="1"/>
          <c:order val="1"/>
          <c:tx>
            <c:v>G2_J+1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G2_Résultats!$K$48</c:f>
              <c:numCache>
                <c:formatCode>0.00</c:formatCode>
                <c:ptCount val="1"/>
                <c:pt idx="0">
                  <c:v>2.6880828170850997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F2-49E7-8C2D-D4A96DDC1C4E}"/>
            </c:ext>
          </c:extLst>
        </c:ser>
        <c:ser>
          <c:idx val="7"/>
          <c:order val="2"/>
          <c:tx>
            <c:v>G2_J+2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G2_Résultats!$K$67</c:f>
              <c:numCache>
                <c:formatCode>0.00</c:formatCode>
                <c:ptCount val="1"/>
                <c:pt idx="0">
                  <c:v>1.9562656233018147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F2-49E7-8C2D-D4A96DDC1C4E}"/>
            </c:ext>
          </c:extLst>
        </c:ser>
        <c:ser>
          <c:idx val="8"/>
          <c:order val="3"/>
          <c:tx>
            <c:v>G2_J+5</c:v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G2_Résultats!$K$87</c:f>
              <c:numCache>
                <c:formatCode>0.00</c:formatCode>
                <c:ptCount val="1"/>
                <c:pt idx="0">
                  <c:v>0.72760460819476136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F2-49E7-8C2D-D4A96DDC1C4E}"/>
            </c:ext>
          </c:extLst>
        </c:ser>
        <c:ser>
          <c:idx val="9"/>
          <c:order val="4"/>
          <c:tx>
            <c:v>G2_J+6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G2_Résultats!$K$107</c:f>
              <c:numCache>
                <c:formatCode>0.00</c:formatCode>
                <c:ptCount val="1"/>
                <c:pt idx="0">
                  <c:v>0.44180578198021953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F2-49E7-8C2D-D4A96DDC1C4E}"/>
            </c:ext>
          </c:extLst>
        </c:ser>
        <c:ser>
          <c:idx val="11"/>
          <c:order val="5"/>
          <c:tx>
            <c:v>G2_J+7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G2_Résultats!$K$129</c:f>
              <c:numCache>
                <c:formatCode>0.00</c:formatCode>
                <c:ptCount val="1"/>
                <c:pt idx="0">
                  <c:v>0.40857243777850238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F2-49E7-8C2D-D4A96DDC1C4E}"/>
            </c:ext>
          </c:extLst>
        </c:ser>
        <c:ser>
          <c:idx val="10"/>
          <c:order val="6"/>
          <c:tx>
            <c:v>G2_J+8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G2_Résultats!$K$151</c:f>
              <c:numCache>
                <c:formatCode>0.00</c:formatCode>
                <c:ptCount val="1"/>
                <c:pt idx="0">
                  <c:v>0.3602016085208129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F2-49E7-8C2D-D4A96DDC1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077471"/>
        <c:axId val="1281073503"/>
      </c:barChart>
      <c:catAx>
        <c:axId val="949077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1073503"/>
        <c:crosses val="autoZero"/>
        <c:auto val="1"/>
        <c:lblAlgn val="ctr"/>
        <c:lblOffset val="100"/>
        <c:noMultiLvlLbl val="0"/>
      </c:catAx>
      <c:valAx>
        <c:axId val="1281073503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% 97-Ru</a:t>
                </a:r>
                <a:r>
                  <a:rPr lang="fr-FR" baseline="0" dirty="0"/>
                  <a:t> + 103-Ru </a:t>
                </a:r>
                <a:r>
                  <a:rPr lang="fr-FR" baseline="0" dirty="0" err="1"/>
                  <a:t>eluted</a:t>
                </a:r>
                <a:endParaRPr lang="fr-F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490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36629750309588"/>
          <c:y val="0.84173615519055367"/>
          <c:w val="0.81771857705413431"/>
          <c:h val="6.3080406630633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BEB5B-6437-49C4-9529-77362EAF0D5E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10299-577A-4512-A928-8A2D0848B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40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première figure: The work conducted at the Nantes site for almost 20 years on astatine has been reviewed in "Account of Chemical Research" (Guerard et al., 2021). </a:t>
            </a:r>
          </a:p>
          <a:p>
            <a:r>
              <a:rPr lang="en-US" dirty="0" err="1"/>
              <a:t>deuxième</a:t>
            </a:r>
            <a:r>
              <a:rPr lang="en-US" dirty="0"/>
              <a:t> figure CEISAM/SUBATECH: fundamental chemistry, coupling molecular modeling and experimental radiochemistry (</a:t>
            </a:r>
            <a:r>
              <a:rPr lang="en-US" dirty="0" err="1"/>
              <a:t>Subatech</a:t>
            </a:r>
            <a:r>
              <a:rPr lang="en-US" dirty="0"/>
              <a:t>/CEISAM) (CRCINA: the development of innovative radiolabeling protocols (CRCINA)</a:t>
            </a:r>
          </a:p>
          <a:p>
            <a:r>
              <a:rPr lang="en-US" dirty="0" err="1"/>
              <a:t>troisième</a:t>
            </a:r>
            <a:r>
              <a:rPr lang="en-US" dirty="0"/>
              <a:t> figure: during the period 2019-2023, we notably finalized the </a:t>
            </a:r>
            <a:r>
              <a:rPr lang="en-US" dirty="0" err="1"/>
              <a:t>Pourbaix</a:t>
            </a:r>
            <a:r>
              <a:rPr lang="en-US" dirty="0"/>
              <a:t> diagram of astatine in the water stability domain (Liu et al., 2022)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10299-577A-4512-A928-8A2D0848B67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23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6C40A-D599-4AA9-9586-98C7E617106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99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10299-577A-4512-A928-8A2D0848B67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91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33DDA-F25E-E844-B022-D7B98ACDB8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5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première figure: thanks to the coupled experimental/theoretical approach, we the identified the halogen bonding with astatine compounds </a:t>
            </a:r>
            <a:r>
              <a:rPr lang="en-US" dirty="0" err="1"/>
              <a:t>AtI</a:t>
            </a:r>
            <a:r>
              <a:rPr lang="en-US" dirty="0"/>
              <a:t> (Guo et al., 2018). We can see on the figure the positive value of the MEP indicates an electrophilic region where the interaction takes place with </a:t>
            </a:r>
            <a:r>
              <a:rPr lang="en-US" dirty="0" err="1"/>
              <a:t>lewis</a:t>
            </a:r>
            <a:r>
              <a:rPr lang="en-US" dirty="0"/>
              <a:t> bases </a:t>
            </a:r>
          </a:p>
          <a:p>
            <a:r>
              <a:rPr lang="en-US" dirty="0" err="1"/>
              <a:t>deuxième</a:t>
            </a:r>
            <a:r>
              <a:rPr lang="en-US" dirty="0"/>
              <a:t> figure: we continued to explore the nature of this bond (</a:t>
            </a:r>
            <a:r>
              <a:rPr lang="en-US" dirty="0" err="1"/>
              <a:t>Sarr</a:t>
            </a:r>
            <a:r>
              <a:rPr lang="en-US" dirty="0"/>
              <a:t> et al., 2020, 2021a and b, Liu et al., 2020, 2021); we propose a database of stability constants for a variety of </a:t>
            </a:r>
            <a:r>
              <a:rPr lang="en-US" dirty="0" err="1"/>
              <a:t>lewis</a:t>
            </a:r>
            <a:r>
              <a:rPr lang="en-US" dirty="0"/>
              <a:t> bases; on the figure, you can see the good correlation between the calculated and experimental values. </a:t>
            </a:r>
          </a:p>
          <a:p>
            <a:r>
              <a:rPr lang="en-US" dirty="0" err="1"/>
              <a:t>troisième</a:t>
            </a:r>
            <a:r>
              <a:rPr lang="en-US" dirty="0"/>
              <a:t> figure: we showed as well that this bond could be the cause of the instability problem of astatine-labeled molecules in vivo (</a:t>
            </a:r>
            <a:r>
              <a:rPr lang="en-US" dirty="0" err="1"/>
              <a:t>Yssartier</a:t>
            </a:r>
            <a:r>
              <a:rPr lang="en-US" dirty="0"/>
              <a:t> et al., 2024). This result opens up new radiolabeling opportunities (ongoing patent application CRCINA/CEISAM)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10299-577A-4512-A928-8A2D0848B67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20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dirty="0"/>
              <a:t>work carried out by the CRCINA (radiolabeling chemistry), CEISAM (molecular modeling), and </a:t>
            </a:r>
            <a:r>
              <a:rPr lang="en-US" dirty="0" err="1"/>
              <a:t>Subatech</a:t>
            </a:r>
            <a:r>
              <a:rPr lang="en-US" dirty="0"/>
              <a:t> (experimental radiochemistry) consortium has served as the basis for the "ERC Consolidator Grant" project </a:t>
            </a:r>
            <a:r>
              <a:rPr lang="en-US" dirty="0" err="1"/>
              <a:t>SAt</a:t>
            </a:r>
            <a:r>
              <a:rPr lang="en-US" dirty="0"/>
              <a:t> Radio (Stable 211 At labeled radiopharmaceuticals for targeted α therapy), led by F. Guerard (CRCINA, 2023-2028). </a:t>
            </a:r>
            <a:r>
              <a:rPr lang="en-US" dirty="0" err="1"/>
              <a:t>Subatech</a:t>
            </a:r>
            <a:r>
              <a:rPr lang="en-US" dirty="0"/>
              <a:t> is involved in two actions: one related to exploring the complexation chemistry of astatine (+I, +3), a subject on which the </a:t>
            </a:r>
            <a:r>
              <a:rPr lang="en-US" dirty="0" err="1"/>
              <a:t>Subatech</a:t>
            </a:r>
            <a:r>
              <a:rPr lang="en-US" dirty="0"/>
              <a:t>/CEISAM consortium has been working for many years (e.g. </a:t>
            </a:r>
            <a:r>
              <a:rPr lang="en-US" dirty="0" err="1"/>
              <a:t>Bassal</a:t>
            </a:r>
            <a:r>
              <a:rPr lang="en-US" dirty="0"/>
              <a:t> et al., 2020), and the other associated with exploring a species with an oxidation state of (+V), AtO3-, proposed in the 1960s, which would exist in highly oxidizing environments (in the domain of water instability).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10299-577A-4512-A928-8A2D0848B67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89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10299-577A-4512-A928-8A2D0848B67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84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  <p:sp>
        <p:nvSpPr>
          <p:cNvPr id="23555" name="Espace réservé du numéro de diapositive 3"/>
          <p:cNvSpPr txBox="1">
            <a:spLocks noGrp="1"/>
          </p:cNvSpPr>
          <p:nvPr/>
        </p:nvSpPr>
        <p:spPr bwMode="auto">
          <a:xfrm>
            <a:off x="3818761" y="10253827"/>
            <a:ext cx="2922264" cy="5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DDC56270-6343-3442-9EBC-8F31443E9E71}" type="slidenum">
              <a:rPr lang="fr-FR" sz="1200">
                <a:latin typeface="Arial" charset="0"/>
              </a:rPr>
              <a:pPr algn="r" eaLnBrk="1" hangingPunct="1"/>
              <a:t>8</a:t>
            </a:fld>
            <a:endParaRPr lang="fr-FR" sz="1200">
              <a:latin typeface="Arial" charset="0"/>
            </a:endParaRPr>
          </a:p>
        </p:txBody>
      </p:sp>
      <p:sp>
        <p:nvSpPr>
          <p:cNvPr id="23556" name="Espace réservé du pied de page 4"/>
          <p:cNvSpPr txBox="1">
            <a:spLocks noGrp="1"/>
          </p:cNvSpPr>
          <p:nvPr/>
        </p:nvSpPr>
        <p:spPr bwMode="auto">
          <a:xfrm>
            <a:off x="1" y="10253827"/>
            <a:ext cx="2922264" cy="5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latin typeface="Arial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2002431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211E-3268-904D-A358-3A972B4D79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0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  <p:sp>
        <p:nvSpPr>
          <p:cNvPr id="23555" name="Espace réservé du numéro de diapositive 3"/>
          <p:cNvSpPr txBox="1">
            <a:spLocks noGrp="1"/>
          </p:cNvSpPr>
          <p:nvPr/>
        </p:nvSpPr>
        <p:spPr bwMode="auto">
          <a:xfrm>
            <a:off x="3818761" y="10253827"/>
            <a:ext cx="2922264" cy="5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DDC56270-6343-3442-9EBC-8F31443E9E71}" type="slidenum">
              <a:rPr lang="fr-FR" sz="1200">
                <a:latin typeface="Arial" charset="0"/>
              </a:rPr>
              <a:pPr algn="r" eaLnBrk="1" hangingPunct="1"/>
              <a:t>10</a:t>
            </a:fld>
            <a:endParaRPr lang="fr-FR" sz="1200">
              <a:latin typeface="Arial" charset="0"/>
            </a:endParaRPr>
          </a:p>
        </p:txBody>
      </p:sp>
      <p:sp>
        <p:nvSpPr>
          <p:cNvPr id="23556" name="Espace réservé du pied de page 4"/>
          <p:cNvSpPr txBox="1">
            <a:spLocks noGrp="1"/>
          </p:cNvSpPr>
          <p:nvPr/>
        </p:nvSpPr>
        <p:spPr bwMode="auto">
          <a:xfrm>
            <a:off x="1" y="10253827"/>
            <a:ext cx="2922264" cy="5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latin typeface="Arial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23960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  <p:sp>
        <p:nvSpPr>
          <p:cNvPr id="23555" name="Espace réservé du numéro de diapositive 3"/>
          <p:cNvSpPr txBox="1">
            <a:spLocks noGrp="1"/>
          </p:cNvSpPr>
          <p:nvPr/>
        </p:nvSpPr>
        <p:spPr bwMode="auto">
          <a:xfrm>
            <a:off x="3818761" y="10253827"/>
            <a:ext cx="2922264" cy="5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DDC56270-6343-3442-9EBC-8F31443E9E71}" type="slidenum">
              <a:rPr lang="fr-FR" sz="1200">
                <a:latin typeface="Arial" charset="0"/>
              </a:rPr>
              <a:pPr algn="r" eaLnBrk="1" hangingPunct="1"/>
              <a:t>11</a:t>
            </a:fld>
            <a:endParaRPr lang="fr-FR" sz="1200">
              <a:latin typeface="Arial" charset="0"/>
            </a:endParaRPr>
          </a:p>
        </p:txBody>
      </p:sp>
      <p:sp>
        <p:nvSpPr>
          <p:cNvPr id="23556" name="Espace réservé du pied de page 4"/>
          <p:cNvSpPr txBox="1">
            <a:spLocks noGrp="1"/>
          </p:cNvSpPr>
          <p:nvPr/>
        </p:nvSpPr>
        <p:spPr bwMode="auto">
          <a:xfrm>
            <a:off x="1" y="10253827"/>
            <a:ext cx="2922264" cy="5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latin typeface="Arial" charset="0"/>
              </a:rPr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3551905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3A203-0A78-4610-98B5-6C91E4E3D37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76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207F-EAE8-496D-97E4-0DD602ADC5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6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A7E9-E522-4874-B5D4-8DD2ACC42D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1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1E099-4B93-485F-809D-23567884C9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0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 userDrawn="1"/>
        </p:nvSpPr>
        <p:spPr bwMode="auto">
          <a:xfrm>
            <a:off x="6877050" y="6492877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fld id="{314ADF18-8CAA-9A4E-9FDB-380D3FCB682A}" type="slidenum">
              <a:rPr lang="fr-FR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‹N°›</a:t>
            </a:fld>
            <a:endParaRPr lang="fr-FR" sz="1200">
              <a:solidFill>
                <a:srgbClr val="898989"/>
              </a:solidFill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721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CADB-8653-44CB-82CB-EFA592D2AD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126158-4A29-4239-9FAE-FC6AAEDEDDB8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6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4DD-45E9-4927-B5E9-4D3A6F1E0B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1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9628-111D-419C-A0E7-E3F8F9B039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7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9297-DE66-4DFE-99EF-73BEAC1C1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EF68-38A6-41C8-AE88-A8D31C0145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B2BE-E64F-472D-BA6F-282719E121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5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7623-4346-496B-9DA2-A70FDF34DA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6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0D4E-32CA-4E23-8670-D0B4A2BED1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5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68" y="235975"/>
            <a:ext cx="8814996" cy="693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68" y="1091381"/>
            <a:ext cx="8814995" cy="508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98ACD66-D49B-4D07-BBEB-841F6469D5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jpeg"/><Relationship Id="rId39" Type="http://schemas.openxmlformats.org/officeDocument/2006/relationships/image" Target="../media/image89.png"/><Relationship Id="rId21" Type="http://schemas.openxmlformats.org/officeDocument/2006/relationships/image" Target="../media/image71.emf"/><Relationship Id="rId34" Type="http://schemas.openxmlformats.org/officeDocument/2006/relationships/image" Target="../media/image84.pn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6" Type="http://schemas.openxmlformats.org/officeDocument/2006/relationships/image" Target="../media/image66.jpeg"/><Relationship Id="rId20" Type="http://schemas.openxmlformats.org/officeDocument/2006/relationships/image" Target="../media/image70.jpeg"/><Relationship Id="rId29" Type="http://schemas.openxmlformats.org/officeDocument/2006/relationships/image" Target="../media/image79.jpe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emf"/><Relationship Id="rId32" Type="http://schemas.openxmlformats.org/officeDocument/2006/relationships/image" Target="../media/image82.jpe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5" Type="http://schemas.openxmlformats.org/officeDocument/2006/relationships/image" Target="../media/image55.jpeg"/><Relationship Id="rId15" Type="http://schemas.openxmlformats.org/officeDocument/2006/relationships/image" Target="../media/image65.png"/><Relationship Id="rId23" Type="http://schemas.openxmlformats.org/officeDocument/2006/relationships/image" Target="../media/image73.jpe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60.png"/><Relationship Id="rId19" Type="http://schemas.openxmlformats.org/officeDocument/2006/relationships/image" Target="../media/image69.jpe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jpe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12" Type="http://schemas.openxmlformats.org/officeDocument/2006/relationships/image" Target="../media/image62.png"/><Relationship Id="rId17" Type="http://schemas.openxmlformats.org/officeDocument/2006/relationships/image" Target="../media/image67.jpeg"/><Relationship Id="rId25" Type="http://schemas.openxmlformats.org/officeDocument/2006/relationships/image" Target="../media/image75.jpeg"/><Relationship Id="rId33" Type="http://schemas.openxmlformats.org/officeDocument/2006/relationships/image" Target="../media/image83.jpeg"/><Relationship Id="rId38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10" Type="http://schemas.openxmlformats.org/officeDocument/2006/relationships/image" Target="../media/image99.emf"/><Relationship Id="rId4" Type="http://schemas.openxmlformats.org/officeDocument/2006/relationships/image" Target="../media/image93.emf"/><Relationship Id="rId9" Type="http://schemas.openxmlformats.org/officeDocument/2006/relationships/image" Target="../media/image9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D36AD2-D6A4-45D2-B9C8-B1906D93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CAC646E-8085-4826-9525-8C83421A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2276872"/>
            <a:ext cx="4032448" cy="69317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RN for Health Applications</a:t>
            </a:r>
          </a:p>
        </p:txBody>
      </p:sp>
    </p:spTree>
    <p:extLst>
      <p:ext uri="{BB962C8B-B14F-4D97-AF65-F5344CB8AC3E}">
        <p14:creationId xmlns:p14="http://schemas.microsoft.com/office/powerpoint/2010/main" val="47547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76190"/>
            <a:ext cx="7461449" cy="692150"/>
          </a:xfrm>
        </p:spPr>
        <p:txBody>
          <a:bodyPr>
            <a:normAutofit/>
          </a:bodyPr>
          <a:lstStyle/>
          <a:p>
            <a:r>
              <a:rPr lang="en-GB" sz="2000" b="1">
                <a:solidFill>
                  <a:srgbClr val="E75112"/>
                </a:solidFill>
                <a:latin typeface="Verdana" charset="0"/>
                <a:ea typeface="ＭＳ Ｐゴシック" charset="0"/>
              </a:rPr>
              <a:t>2. Sc-44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144191" y="692150"/>
            <a:ext cx="6856809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9B402AF-356F-43EE-94E7-60B54175A56C}"/>
              </a:ext>
            </a:extLst>
          </p:cNvPr>
          <p:cNvSpPr txBox="1"/>
          <p:nvPr/>
        </p:nvSpPr>
        <p:spPr>
          <a:xfrm>
            <a:off x="-116503" y="976156"/>
            <a:ext cx="9657055" cy="532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GB" baseline="30000" dirty="0">
                <a:solidFill>
                  <a:srgbClr val="FF0000"/>
                </a:solidFill>
              </a:rPr>
              <a:t>44</a:t>
            </a:r>
            <a:r>
              <a:rPr lang="en-GB" dirty="0">
                <a:solidFill>
                  <a:srgbClr val="FF0000"/>
                </a:solidFill>
              </a:rPr>
              <a:t>Ti/ </a:t>
            </a:r>
            <a:r>
              <a:rPr lang="en-GB" baseline="30000" dirty="0">
                <a:solidFill>
                  <a:srgbClr val="FF0000"/>
                </a:solidFill>
              </a:rPr>
              <a:t>44</a:t>
            </a:r>
            <a:r>
              <a:rPr lang="en-GB" dirty="0">
                <a:solidFill>
                  <a:srgbClr val="FF0000"/>
                </a:solidFill>
              </a:rPr>
              <a:t>Sc </a:t>
            </a:r>
            <a:r>
              <a:rPr lang="en-GB" dirty="0" err="1">
                <a:solidFill>
                  <a:srgbClr val="FF0000"/>
                </a:solidFill>
              </a:rPr>
              <a:t>generateur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(T</a:t>
            </a:r>
            <a:r>
              <a:rPr lang="en-GB" baseline="-25000" dirty="0"/>
              <a:t>1/2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≈ 60 years) 	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Set up of the wet chemistry and separative chemistry (2018-2019)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u="sng" dirty="0">
                <a:latin typeface="Calibri" panose="020F0502020204030204" pitchFamily="34" charset="0"/>
                <a:ea typeface="Times New Roman" panose="02020603050405020304" pitchFamily="18" charset="0"/>
              </a:rPr>
              <a:t>Main achievements since </a:t>
            </a:r>
            <a:r>
              <a:rPr lang="en-GB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2019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</a:rPr>
              <a:t>- </a:t>
            </a:r>
            <a:r>
              <a:rPr lang="en-GB" dirty="0" err="1">
                <a:latin typeface="Calibri" panose="020F0502020204030204" pitchFamily="34" charset="0"/>
              </a:rPr>
              <a:t>Ti</a:t>
            </a:r>
            <a:r>
              <a:rPr lang="en-GB" dirty="0">
                <a:latin typeface="Calibri" panose="020F0502020204030204" pitchFamily="34" charset="0"/>
              </a:rPr>
              <a:t> speciation in solution monitored and better controlled (HF kinetics) =&gt; process adapted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</a:rPr>
              <a:t>- Additional step to change the eluate conditions suitable with the radiolabelling step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-  Recycling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44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 and loading a « fresh » generator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C87FD19-57E9-4153-B874-947F74031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481" y="419471"/>
            <a:ext cx="1681671" cy="6070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7E2BE18-211F-43DA-9871-96AA04FC9DD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1844824"/>
            <a:ext cx="4536504" cy="280831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7C22550-51ED-43BD-90C7-07F6A64FD45C}"/>
              </a:ext>
            </a:extLst>
          </p:cNvPr>
          <p:cNvSpPr txBox="1"/>
          <p:nvPr/>
        </p:nvSpPr>
        <p:spPr>
          <a:xfrm>
            <a:off x="5220072" y="2629916"/>
            <a:ext cx="381642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GB" dirty="0"/>
              <a:t>Brevet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20306383.9 – 1212 : A method for the generation of Scandium-44 (submitted in 2021 – published in 2023)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73F3BC-4821-41DC-98C9-21611AB62C91}"/>
              </a:ext>
            </a:extLst>
          </p:cNvPr>
          <p:cNvSpPr txBox="1"/>
          <p:nvPr/>
        </p:nvSpPr>
        <p:spPr>
          <a:xfrm>
            <a:off x="7539104" y="782848"/>
            <a:ext cx="143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Pr. C.S. Cutler</a:t>
            </a:r>
          </a:p>
        </p:txBody>
      </p:sp>
    </p:spTree>
    <p:extLst>
      <p:ext uri="{BB962C8B-B14F-4D97-AF65-F5344CB8AC3E}">
        <p14:creationId xmlns:p14="http://schemas.microsoft.com/office/powerpoint/2010/main" val="221109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76190"/>
            <a:ext cx="7461449" cy="69215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2. Sc-44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144191" y="692150"/>
            <a:ext cx="6856809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77E2BE18-211F-43DA-9871-96AA04FC9DDB}"/>
              </a:ext>
            </a:extLst>
          </p:cNvPr>
          <p:cNvPicPr/>
          <p:nvPr/>
        </p:nvPicPr>
        <p:blipFill rotWithShape="1">
          <a:blip r:embed="rId3"/>
          <a:srcRect r="42857" b="75354"/>
          <a:stretch/>
        </p:blipFill>
        <p:spPr>
          <a:xfrm>
            <a:off x="251520" y="962036"/>
            <a:ext cx="2592288" cy="6921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E943FC5-51BB-4B82-9C36-956BB96DBB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r="7475" b="9501"/>
          <a:stretch/>
        </p:blipFill>
        <p:spPr>
          <a:xfrm>
            <a:off x="2859808" y="1124744"/>
            <a:ext cx="4296577" cy="432048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15C79C2-627F-415C-8A08-9EA96DB1F567}"/>
              </a:ext>
            </a:extLst>
          </p:cNvPr>
          <p:cNvSpPr txBox="1"/>
          <p:nvPr/>
        </p:nvSpPr>
        <p:spPr>
          <a:xfrm>
            <a:off x="6120876" y="5065125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Radiolabelling</a:t>
            </a:r>
            <a:endParaRPr lang="en-US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A4E1FC8-488E-47DD-9010-5CB5E7FEFC49}"/>
              </a:ext>
            </a:extLst>
          </p:cNvPr>
          <p:cNvCxnSpPr>
            <a:cxnSpLocks/>
          </p:cNvCxnSpPr>
          <p:nvPr/>
        </p:nvCxnSpPr>
        <p:spPr>
          <a:xfrm flipH="1" flipV="1">
            <a:off x="3729623" y="3640044"/>
            <a:ext cx="505786" cy="293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0B764DB-4C0F-47FC-A8B7-1A6D5C9966AE}"/>
              </a:ext>
            </a:extLst>
          </p:cNvPr>
          <p:cNvSpPr txBox="1"/>
          <p:nvPr/>
        </p:nvSpPr>
        <p:spPr>
          <a:xfrm>
            <a:off x="3039258" y="1107301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HF 1M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3C3D965-CAB5-4245-A3FC-9BFDDCBC53AB}"/>
              </a:ext>
            </a:extLst>
          </p:cNvPr>
          <p:cNvCxnSpPr>
            <a:cxnSpLocks/>
          </p:cNvCxnSpPr>
          <p:nvPr/>
        </p:nvCxnSpPr>
        <p:spPr>
          <a:xfrm flipH="1">
            <a:off x="3819975" y="4815823"/>
            <a:ext cx="487809" cy="365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EBDCDAF-B80D-4A2E-897B-95130B4E6999}"/>
              </a:ext>
            </a:extLst>
          </p:cNvPr>
          <p:cNvSpPr txBox="1"/>
          <p:nvPr/>
        </p:nvSpPr>
        <p:spPr>
          <a:xfrm>
            <a:off x="68974" y="3869154"/>
            <a:ext cx="2834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44</a:t>
            </a:r>
            <a:r>
              <a:rPr lang="en-US" sz="1400" dirty="0"/>
              <a:t>Ti Breakthrough monitoring</a:t>
            </a:r>
          </a:p>
          <a:p>
            <a:r>
              <a:rPr lang="en-US" sz="1400" dirty="0"/>
              <a:t>Spec. 0.001% of </a:t>
            </a:r>
            <a:r>
              <a:rPr lang="en-US" sz="1400" dirty="0" err="1"/>
              <a:t>A</a:t>
            </a:r>
            <a:r>
              <a:rPr lang="en-US" sz="1400" baseline="-25000" dirty="0" err="1"/>
              <a:t>tot</a:t>
            </a:r>
            <a:r>
              <a:rPr lang="en-US" sz="1400" baseline="-25000" dirty="0"/>
              <a:t> </a:t>
            </a:r>
            <a:r>
              <a:rPr lang="en-US" sz="1400" dirty="0"/>
              <a:t>/ reached 0.01%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B9A5BC1-42D2-4608-A011-A224F692F94F}"/>
              </a:ext>
            </a:extLst>
          </p:cNvPr>
          <p:cNvSpPr txBox="1"/>
          <p:nvPr/>
        </p:nvSpPr>
        <p:spPr>
          <a:xfrm>
            <a:off x="4313134" y="447345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Sc-44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91EB190-681E-43C6-8440-D3A1443A0C73}"/>
              </a:ext>
            </a:extLst>
          </p:cNvPr>
          <p:cNvSpPr/>
          <p:nvPr/>
        </p:nvSpPr>
        <p:spPr>
          <a:xfrm>
            <a:off x="4313134" y="2708920"/>
            <a:ext cx="546898" cy="1656184"/>
          </a:xfrm>
          <a:prstGeom prst="ellipse">
            <a:avLst/>
          </a:prstGeom>
          <a:noFill/>
          <a:ln w="28575">
            <a:solidFill>
              <a:srgbClr val="E75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AEF1313-948A-46E1-8406-597364548133}"/>
              </a:ext>
            </a:extLst>
          </p:cNvPr>
          <p:cNvSpPr txBox="1"/>
          <p:nvPr/>
        </p:nvSpPr>
        <p:spPr>
          <a:xfrm>
            <a:off x="45930" y="5639578"/>
            <a:ext cx="8974627" cy="122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fr-FR" sz="16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Perspectives:</a:t>
            </a:r>
          </a:p>
          <a:p>
            <a:pPr>
              <a:lnSpc>
                <a:spcPct val="90000"/>
              </a:lnSpc>
            </a:pPr>
            <a:r>
              <a:rPr lang="fr-FR" sz="1600" u="sng" dirty="0">
                <a:latin typeface="Calibri" panose="020F0502020204030204" pitchFamily="34" charset="0"/>
              </a:rPr>
              <a:t>Short </a:t>
            </a:r>
            <a:r>
              <a:rPr lang="fr-FR" sz="1600" u="sng" dirty="0" err="1">
                <a:latin typeface="Calibri" panose="020F0502020204030204" pitchFamily="34" charset="0"/>
              </a:rPr>
              <a:t>term</a:t>
            </a:r>
            <a:r>
              <a:rPr lang="fr-FR" sz="1600" u="sng" dirty="0">
                <a:latin typeface="Calibri" panose="020F0502020204030204" pitchFamily="34" charset="0"/>
              </a:rPr>
              <a:t>:  </a:t>
            </a:r>
            <a:r>
              <a:rPr lang="fr-FR" sz="1600" dirty="0">
                <a:latin typeface="Calibri" panose="020F0502020204030204" pitchFamily="34" charset="0"/>
              </a:rPr>
              <a:t>setting up of a </a:t>
            </a:r>
            <a:r>
              <a:rPr lang="fr-FR" sz="1600" dirty="0" err="1">
                <a:latin typeface="Calibri" panose="020F0502020204030204" pitchFamily="34" charset="0"/>
              </a:rPr>
              <a:t>generator</a:t>
            </a:r>
            <a:r>
              <a:rPr lang="fr-FR" sz="1600" dirty="0">
                <a:latin typeface="Calibri" panose="020F0502020204030204" pitchFamily="34" charset="0"/>
              </a:rPr>
              <a:t> for </a:t>
            </a:r>
            <a:r>
              <a:rPr lang="fr-FR" sz="1600" dirty="0" err="1">
                <a:latin typeface="Calibri" panose="020F0502020204030204" pitchFamily="34" charset="0"/>
              </a:rPr>
              <a:t>preclinical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studies</a:t>
            </a:r>
            <a:r>
              <a:rPr lang="fr-FR" sz="1600" dirty="0">
                <a:latin typeface="Calibri" panose="020F0502020204030204" pitchFamily="34" charset="0"/>
              </a:rPr>
              <a:t> : </a:t>
            </a:r>
            <a:r>
              <a:rPr lang="fr-FR" sz="1600" dirty="0" err="1">
                <a:latin typeface="Calibri" panose="020F0502020204030204" pitchFamily="34" charset="0"/>
              </a:rPr>
              <a:t>Increased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activity</a:t>
            </a:r>
            <a:r>
              <a:rPr lang="fr-FR" sz="1600" dirty="0">
                <a:latin typeface="Calibri" panose="020F0502020204030204" pitchFamily="34" charset="0"/>
              </a:rPr>
              <a:t> up to 37MBq</a:t>
            </a:r>
          </a:p>
          <a:p>
            <a:pPr lvl="1">
              <a:lnSpc>
                <a:spcPct val="90000"/>
              </a:lnSpc>
            </a:pPr>
            <a:endParaRPr lang="fr-FR" sz="16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1600" u="sng" dirty="0">
                <a:latin typeface="Calibri" panose="020F0502020204030204" pitchFamily="34" charset="0"/>
              </a:rPr>
              <a:t>Medium </a:t>
            </a:r>
            <a:r>
              <a:rPr lang="fr-FR" sz="1600" u="sng" dirty="0" err="1">
                <a:latin typeface="Calibri" panose="020F0502020204030204" pitchFamily="34" charset="0"/>
              </a:rPr>
              <a:t>term</a:t>
            </a:r>
            <a:r>
              <a:rPr lang="fr-FR" sz="1600" dirty="0">
                <a:latin typeface="Calibri" panose="020F0502020204030204" pitchFamily="34" charset="0"/>
              </a:rPr>
              <a:t>: explore the </a:t>
            </a:r>
            <a:r>
              <a:rPr lang="fr-FR" sz="1600" dirty="0" err="1">
                <a:latin typeface="Calibri" panose="020F0502020204030204" pitchFamily="34" charset="0"/>
              </a:rPr>
              <a:t>potential</a:t>
            </a:r>
            <a:r>
              <a:rPr lang="fr-FR" sz="1600" dirty="0">
                <a:latin typeface="Calibri" panose="020F0502020204030204" pitchFamily="34" charset="0"/>
              </a:rPr>
              <a:t> of  automatisation in micro-</a:t>
            </a:r>
            <a:r>
              <a:rPr lang="fr-FR" sz="1600" dirty="0" err="1">
                <a:latin typeface="Calibri" panose="020F0502020204030204" pitchFamily="34" charset="0"/>
              </a:rPr>
              <a:t>fluidic</a:t>
            </a:r>
            <a:r>
              <a:rPr lang="fr-FR" sz="1600" dirty="0">
                <a:latin typeface="Calibri" panose="020F0502020204030204" pitchFamily="34" charset="0"/>
              </a:rPr>
              <a:t> + </a:t>
            </a:r>
            <a:r>
              <a:rPr lang="fr-FR" sz="1600" dirty="0" err="1">
                <a:latin typeface="Calibri" panose="020F0502020204030204" pitchFamily="34" charset="0"/>
              </a:rPr>
              <a:t>synthesis</a:t>
            </a:r>
            <a:r>
              <a:rPr lang="fr-FR" sz="1600" dirty="0">
                <a:latin typeface="Calibri" panose="020F0502020204030204" pitchFamily="34" charset="0"/>
              </a:rPr>
              <a:t> module to </a:t>
            </a:r>
            <a:r>
              <a:rPr lang="fr-FR" sz="1600" dirty="0" err="1">
                <a:latin typeface="Calibri" panose="020F0502020204030204" pitchFamily="34" charset="0"/>
              </a:rPr>
              <a:t>ease</a:t>
            </a:r>
            <a:r>
              <a:rPr lang="fr-FR" sz="1600" dirty="0">
                <a:latin typeface="Calibri" panose="020F0502020204030204" pitchFamily="34" charset="0"/>
              </a:rPr>
              <a:t> the use of </a:t>
            </a:r>
            <a:r>
              <a:rPr lang="fr-FR" sz="1600" dirty="0" err="1">
                <a:latin typeface="Calibri" panose="020F0502020204030204" pitchFamily="34" charset="0"/>
              </a:rPr>
              <a:t>such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</a:rPr>
              <a:t>generator</a:t>
            </a:r>
            <a:endParaRPr lang="fr-FR" sz="16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D733344-35A6-4B1B-B192-D5E2F345BB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t="12875" r="61812" b="66875"/>
          <a:stretch/>
        </p:blipFill>
        <p:spPr>
          <a:xfrm>
            <a:off x="7490810" y="3037360"/>
            <a:ext cx="1515980" cy="955054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9022ECC9-8CDF-4D11-9F79-53EF529419FA}"/>
              </a:ext>
            </a:extLst>
          </p:cNvPr>
          <p:cNvSpPr/>
          <p:nvPr/>
        </p:nvSpPr>
        <p:spPr>
          <a:xfrm>
            <a:off x="3959362" y="1700262"/>
            <a:ext cx="3392060" cy="4032994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6F96362-3E5E-4C49-8AEA-164276FC6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378" y="2951464"/>
            <a:ext cx="3779912" cy="106474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85E457-C2D7-496B-9165-245DED49F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658" y="4355529"/>
            <a:ext cx="3803910" cy="1070919"/>
          </a:xfrm>
          <a:prstGeom prst="rect">
            <a:avLst/>
          </a:prstGeom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7D05D28-0F28-4CE8-8D17-72130B8158FB}"/>
              </a:ext>
            </a:extLst>
          </p:cNvPr>
          <p:cNvCxnSpPr>
            <a:cxnSpLocks/>
          </p:cNvCxnSpPr>
          <p:nvPr/>
        </p:nvCxnSpPr>
        <p:spPr>
          <a:xfrm flipH="1">
            <a:off x="3910236" y="5157738"/>
            <a:ext cx="1674108" cy="127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4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1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EDDB1BBE-D318-4510-B7FB-A2D900D5F4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818697"/>
              </p:ext>
            </p:extLst>
          </p:nvPr>
        </p:nvGraphicFramePr>
        <p:xfrm>
          <a:off x="311842" y="752804"/>
          <a:ext cx="1937743" cy="12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r:id="rId3" imgW="1861756" imgH="1310040" progId="ChemDraw.Document.6.0">
                  <p:embed/>
                </p:oleObj>
              </mc:Choice>
              <mc:Fallback>
                <p:oleObj r:id="rId3" imgW="1861756" imgH="1310040" progId="ChemDraw.Document.6.0">
                  <p:embed/>
                  <p:pic>
                    <p:nvPicPr>
                      <p:cNvPr id="19" name="Objet 18">
                        <a:extLst>
                          <a:ext uri="{FF2B5EF4-FFF2-40B4-BE49-F238E27FC236}">
                            <a16:creationId xmlns:a16="http://schemas.microsoft.com/office/drawing/2014/main" id="{EDDB1BBE-D318-4510-B7FB-A2D900D5F4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42" y="752804"/>
                        <a:ext cx="1937743" cy="1250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">
            <a:extLst>
              <a:ext uri="{FF2B5EF4-FFF2-40B4-BE49-F238E27FC236}">
                <a16:creationId xmlns:a16="http://schemas.microsoft.com/office/drawing/2014/main" id="{36EDA713-4E51-404E-B85D-F5159A9975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76190"/>
            <a:ext cx="7461449" cy="69215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2. Sc-44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C62E481-34BA-40F7-87E8-B506E3D98763}"/>
              </a:ext>
            </a:extLst>
          </p:cNvPr>
          <p:cNvSpPr txBox="1"/>
          <p:nvPr/>
        </p:nvSpPr>
        <p:spPr>
          <a:xfrm>
            <a:off x="2990457" y="2383643"/>
            <a:ext cx="577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30000" dirty="0"/>
              <a:t>47</a:t>
            </a:r>
            <a:r>
              <a:rPr lang="en-US" dirty="0"/>
              <a:t>Sc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694A42-4CA8-4F52-BEE7-FAEA61B9243C}"/>
              </a:ext>
            </a:extLst>
          </p:cNvPr>
          <p:cNvSpPr txBox="1"/>
          <p:nvPr/>
        </p:nvSpPr>
        <p:spPr>
          <a:xfrm>
            <a:off x="2366238" y="23836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15A87E5-3755-4170-A4A8-62AE2B40D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410" y="123459"/>
            <a:ext cx="2989334" cy="38908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A339E1A-2F07-45D4-9C3C-D11DAE4596A8}"/>
              </a:ext>
            </a:extLst>
          </p:cNvPr>
          <p:cNvSpPr txBox="1"/>
          <p:nvPr/>
        </p:nvSpPr>
        <p:spPr>
          <a:xfrm>
            <a:off x="7568953" y="405080"/>
            <a:ext cx="107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Pr. S. </a:t>
            </a:r>
            <a:r>
              <a:rPr lang="en-US" dirty="0" err="1"/>
              <a:t>Lapi</a:t>
            </a:r>
            <a:endParaRPr lang="en-US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1039B4C7-E5E2-4A1F-BA31-BDBADFB1A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289" y="2031425"/>
            <a:ext cx="2281723" cy="191642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A85C7DDB-64DC-4573-BE8F-4780132A2615}"/>
              </a:ext>
            </a:extLst>
          </p:cNvPr>
          <p:cNvSpPr txBox="1"/>
          <p:nvPr/>
        </p:nvSpPr>
        <p:spPr>
          <a:xfrm>
            <a:off x="6001741" y="2470968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98% at 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but 1Sc : 789 LH8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5D240F1-C756-4D37-A19F-2DBB7C6F1B93}"/>
              </a:ext>
            </a:extLst>
          </p:cNvPr>
          <p:cNvSpPr txBox="1"/>
          <p:nvPr/>
        </p:nvSpPr>
        <p:spPr>
          <a:xfrm>
            <a:off x="2990457" y="4094973"/>
            <a:ext cx="372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44</a:t>
            </a:r>
            <a:r>
              <a:rPr lang="en-US" dirty="0"/>
              <a:t>Sc (eluted from </a:t>
            </a:r>
            <a:r>
              <a:rPr lang="en-US" baseline="30000" dirty="0"/>
              <a:t>44</a:t>
            </a:r>
            <a:r>
              <a:rPr lang="en-US" dirty="0"/>
              <a:t>Ti/</a:t>
            </a:r>
            <a:r>
              <a:rPr lang="en-US" baseline="30000" dirty="0"/>
              <a:t>44</a:t>
            </a:r>
            <a:r>
              <a:rPr lang="en-US" dirty="0"/>
              <a:t>Sc generator)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5A6F83A-E483-463B-A836-DF7546A44EDC}"/>
              </a:ext>
            </a:extLst>
          </p:cNvPr>
          <p:cNvSpPr txBox="1"/>
          <p:nvPr/>
        </p:nvSpPr>
        <p:spPr>
          <a:xfrm>
            <a:off x="2516279" y="40772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30B54792-C34E-4DC1-B96F-EF78B19AEAE1}"/>
              </a:ext>
            </a:extLst>
          </p:cNvPr>
          <p:cNvCxnSpPr>
            <a:cxnSpLocks/>
          </p:cNvCxnSpPr>
          <p:nvPr/>
        </p:nvCxnSpPr>
        <p:spPr>
          <a:xfrm>
            <a:off x="1043608" y="2237190"/>
            <a:ext cx="0" cy="356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2BC06BA2-F2A5-44CC-A88E-27D4AC0BD99A}"/>
              </a:ext>
            </a:extLst>
          </p:cNvPr>
          <p:cNvSpPr txBox="1"/>
          <p:nvPr/>
        </p:nvSpPr>
        <p:spPr>
          <a:xfrm>
            <a:off x="471043" y="6401364"/>
            <a:ext cx="737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Functionalization possible to be further conjugated to a </a:t>
            </a:r>
            <a:r>
              <a:rPr lang="en-US" dirty="0" err="1"/>
              <a:t>Mabs</a:t>
            </a:r>
            <a:r>
              <a:rPr lang="en-US" dirty="0"/>
              <a:t> and/or by click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1253796-B141-44AB-A6D4-A13353567A32}"/>
              </a:ext>
            </a:extLst>
          </p:cNvPr>
          <p:cNvSpPr txBox="1"/>
          <p:nvPr/>
        </p:nvSpPr>
        <p:spPr>
          <a:xfrm>
            <a:off x="6365888" y="5766050"/>
            <a:ext cx="27542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Article to be submitted soon to Dalton Trans.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3877470-4F8D-4945-9858-607323404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7752" y="4680468"/>
            <a:ext cx="2811302" cy="168939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BC03652-3C95-4053-B922-A861E0E0382D}"/>
              </a:ext>
            </a:extLst>
          </p:cNvPr>
          <p:cNvSpPr txBox="1"/>
          <p:nvPr/>
        </p:nvSpPr>
        <p:spPr>
          <a:xfrm>
            <a:off x="2811842" y="968075"/>
            <a:ext cx="2968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 </a:t>
            </a:r>
            <a:r>
              <a:rPr lang="en-GB" sz="18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6.0 ± 0.2 at pH = 5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343CCD-83CA-4AE4-BB49-BEB75D5A8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16" y="710440"/>
            <a:ext cx="971550" cy="914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C7240F7-2685-4DD0-85FB-E7FF56C3E612}"/>
              </a:ext>
            </a:extLst>
          </p:cNvPr>
          <p:cNvSpPr txBox="1"/>
          <p:nvPr/>
        </p:nvSpPr>
        <p:spPr>
          <a:xfrm>
            <a:off x="7818263" y="955521"/>
            <a:ext cx="123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Pr. F. </a:t>
            </a:r>
            <a:r>
              <a:rPr lang="en-US" dirty="0" err="1"/>
              <a:t>Denat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C6B434-7AE1-4E42-92C6-284B5D4F38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97" y="1461156"/>
            <a:ext cx="1052969" cy="57718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5B2E707-7E88-4AF0-BF20-E56DD757FFC7}"/>
              </a:ext>
            </a:extLst>
          </p:cNvPr>
          <p:cNvSpPr txBox="1"/>
          <p:nvPr/>
        </p:nvSpPr>
        <p:spPr>
          <a:xfrm>
            <a:off x="7849666" y="1528578"/>
            <a:ext cx="1260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Pr. B. </a:t>
            </a:r>
            <a:r>
              <a:rPr lang="en-US" sz="1800" dirty="0" err="1"/>
              <a:t>Zeglis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AD1CD7F-8533-464C-8CDD-B475F36B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422FB4-6046-4F6C-BC8F-7D63CAA49A83}"/>
              </a:ext>
            </a:extLst>
          </p:cNvPr>
          <p:cNvSpPr txBox="1"/>
          <p:nvPr/>
        </p:nvSpPr>
        <p:spPr>
          <a:xfrm>
            <a:off x="-324544" y="962004"/>
            <a:ext cx="9629000" cy="582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u="sng" dirty="0"/>
              <a:t>2 on going PhD works</a:t>
            </a:r>
            <a:r>
              <a:rPr lang="en-US" dirty="0"/>
              <a:t>: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-one on application for triple negative breast cancer in collaboration with CRCI²NA (</a:t>
            </a:r>
            <a:r>
              <a:rPr lang="en-US" dirty="0" err="1"/>
              <a:t>Thèse</a:t>
            </a:r>
            <a:r>
              <a:rPr lang="en-US" dirty="0"/>
              <a:t> N. El </a:t>
            </a:r>
            <a:r>
              <a:rPr lang="en-US" dirty="0" err="1"/>
              <a:t>Ayoubi</a:t>
            </a:r>
            <a:r>
              <a:rPr lang="en-US" dirty="0"/>
              <a:t> – Oct 2021-Oct 2024)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Preclinical application and comparison with another </a:t>
            </a:r>
            <a:r>
              <a:rPr lang="en-US" dirty="0" err="1"/>
              <a:t>theranostic</a:t>
            </a:r>
            <a:r>
              <a:rPr lang="en-US" dirty="0"/>
              <a:t> RN:  </a:t>
            </a:r>
            <a:r>
              <a:rPr lang="en-US" baseline="30000" dirty="0"/>
              <a:t>64</a:t>
            </a:r>
            <a:r>
              <a:rPr lang="en-US" dirty="0"/>
              <a:t>Cu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- one on application as an early diagnostic agent for Alzheimer’s disease in collaboration with IRSET Rennes (</a:t>
            </a:r>
            <a:r>
              <a:rPr lang="en-US" dirty="0" err="1"/>
              <a:t>Thèse</a:t>
            </a:r>
            <a:r>
              <a:rPr lang="en-US" dirty="0"/>
              <a:t> C. </a:t>
            </a:r>
            <a:r>
              <a:rPr lang="en-US" dirty="0" err="1"/>
              <a:t>Larralde</a:t>
            </a:r>
            <a:r>
              <a:rPr lang="en-US" dirty="0"/>
              <a:t> Oct 2022-Oct -2025)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Goals :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in </a:t>
            </a:r>
            <a:r>
              <a:rPr lang="en-US" i="1" dirty="0" err="1"/>
              <a:t>cellulo</a:t>
            </a:r>
            <a:r>
              <a:rPr lang="en-US" i="1" dirty="0"/>
              <a:t> </a:t>
            </a:r>
            <a:r>
              <a:rPr lang="en-US" dirty="0"/>
              <a:t>characterization inhibitors peptides of the fibrillation and by FFF (shape factor)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Coupling peptides with chelates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Optimization of peptides-chelates with  </a:t>
            </a:r>
            <a:r>
              <a:rPr lang="en-US" baseline="30000" dirty="0"/>
              <a:t>44</a:t>
            </a:r>
            <a:r>
              <a:rPr lang="en-US" dirty="0"/>
              <a:t>Sc; </a:t>
            </a:r>
            <a:r>
              <a:rPr lang="en-US" baseline="30000" dirty="0"/>
              <a:t>64</a:t>
            </a:r>
            <a:r>
              <a:rPr lang="en-US" dirty="0"/>
              <a:t>Cu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Characterization of radiolabeled peptides-chelates by FFF-ɣ to check/monitor peptides integrity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9E449D5-2817-4E0B-9B0E-F48DE7BBC246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2. Sc-44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EE58AEC-6AD9-4261-8AB2-DC245084AAFC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1B62C76C-4D19-4536-AA9D-59216AC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7639"/>
            <a:ext cx="529598" cy="6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8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AD1CD7F-8533-464C-8CDD-B475F36B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9E449D5-2817-4E0B-9B0E-F48DE7BBC246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2. Sc-44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EE58AEC-6AD9-4261-8AB2-DC245084AAFC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B40EA58A-2707-47AC-9094-1472465AE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44907"/>
              </p:ext>
            </p:extLst>
          </p:nvPr>
        </p:nvGraphicFramePr>
        <p:xfrm>
          <a:off x="331095" y="965711"/>
          <a:ext cx="8407197" cy="492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21">
                  <a:extLst>
                    <a:ext uri="{9D8B030D-6E8A-4147-A177-3AD203B41FA5}">
                      <a16:colId xmlns:a16="http://schemas.microsoft.com/office/drawing/2014/main" val="847355516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79464379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824682715"/>
                    </a:ext>
                  </a:extLst>
                </a:gridCol>
              </a:tblGrid>
              <a:tr h="560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LEVEL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849653"/>
                  </a:ext>
                </a:extLst>
              </a:tr>
              <a:tr h="395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Regional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TransForMed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436302"/>
                  </a:ext>
                </a:extLst>
              </a:tr>
              <a:tr h="946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GdR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CNRS Agents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d’Imagerie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Moléculaire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Projet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Ligue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contre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le cancer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Responsible axe “nuclear probes”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367491"/>
                  </a:ext>
                </a:extLst>
              </a:tr>
              <a:tr h="86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European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Euronanomed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III – I²PAD (partenaires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Polatom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(PL);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University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of Prague (CZ);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Horia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Hulubei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(H); CEA, INSERM)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Co-PI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8469"/>
                  </a:ext>
                </a:extLst>
              </a:tr>
              <a:tr h="1390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International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NExT-ICoN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en partenariat avec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Triumf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(Canada),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University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of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Wisconsin-Madison (USA);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University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of Alabama @ Birmingham (USA)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PI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433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23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AD1CD7F-8533-464C-8CDD-B475F36B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9E449D5-2817-4E0B-9B0E-F48DE7BBC246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2. Sc-44 : perspectives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EE58AEC-6AD9-4261-8AB2-DC245084AAFC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EEA2A6E1-99D9-4F9E-9EEA-BFCCF45BA020}"/>
              </a:ext>
            </a:extLst>
          </p:cNvPr>
          <p:cNvSpPr txBox="1"/>
          <p:nvPr/>
        </p:nvSpPr>
        <p:spPr>
          <a:xfrm>
            <a:off x="179512" y="923002"/>
            <a:ext cx="8964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Moving on with </a:t>
            </a:r>
            <a:r>
              <a:rPr lang="en-US" baseline="30000" dirty="0"/>
              <a:t>44</a:t>
            </a:r>
            <a:r>
              <a:rPr lang="en-US" dirty="0"/>
              <a:t>Ti/</a:t>
            </a:r>
            <a:r>
              <a:rPr lang="en-US" baseline="30000" dirty="0"/>
              <a:t>44</a:t>
            </a:r>
            <a:r>
              <a:rPr lang="en-US" dirty="0"/>
              <a:t>Sc generator developments</a:t>
            </a:r>
          </a:p>
          <a:p>
            <a:r>
              <a:rPr lang="en-US" dirty="0"/>
              <a:t>	 maturation project SATT</a:t>
            </a:r>
          </a:p>
          <a:p>
            <a:endParaRPr lang="en-US" dirty="0"/>
          </a:p>
          <a:p>
            <a:r>
              <a:rPr lang="en-US" dirty="0"/>
              <a:t>Keep working on preclinical studies and on neurological disorders studies to engage the community around Scandium-based tracers</a:t>
            </a:r>
          </a:p>
          <a:p>
            <a:endParaRPr lang="en-US" dirty="0"/>
          </a:p>
          <a:p>
            <a:r>
              <a:rPr lang="en-US" dirty="0"/>
              <a:t>Support the development of XEMIS camera on CIMA imaging platform by providing preclinical doses of </a:t>
            </a:r>
            <a:r>
              <a:rPr lang="en-US" baseline="30000" dirty="0"/>
              <a:t>44</a:t>
            </a:r>
            <a:r>
              <a:rPr lang="en-US" dirty="0"/>
              <a:t>Sc (from the generator) </a:t>
            </a:r>
          </a:p>
          <a:p>
            <a:endParaRPr lang="en-US" dirty="0"/>
          </a:p>
          <a:p>
            <a:r>
              <a:rPr lang="en-US" dirty="0"/>
              <a:t>Running studies with </a:t>
            </a:r>
            <a:r>
              <a:rPr lang="en-US" baseline="30000" dirty="0"/>
              <a:t>47</a:t>
            </a:r>
            <a:r>
              <a:rPr lang="en-US" dirty="0"/>
              <a:t>Sc in therapeutic combination with </a:t>
            </a:r>
            <a:r>
              <a:rPr lang="en-US" baseline="30000" dirty="0"/>
              <a:t>44</a:t>
            </a:r>
            <a:r>
              <a:rPr lang="en-US" dirty="0"/>
              <a:t>Sc (collab. UAB)</a:t>
            </a:r>
          </a:p>
          <a:p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C1A6EC-0609-45D7-BB76-199E395685B2}"/>
              </a:ext>
            </a:extLst>
          </p:cNvPr>
          <p:cNvSpPr txBox="1"/>
          <p:nvPr/>
        </p:nvSpPr>
        <p:spPr>
          <a:xfrm>
            <a:off x="899592" y="4543554"/>
            <a:ext cx="752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Prestation contract with EMI to be signed soon for c-Met probes </a:t>
            </a:r>
            <a:r>
              <a:rPr lang="en-US" dirty="0" err="1"/>
              <a:t>radiolabelling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090CCB-B7E0-41C4-9DCC-4E131800D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81508"/>
            <a:ext cx="806810" cy="8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1CCF22-8414-49B2-9643-B7F55727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1626" y="5721649"/>
            <a:ext cx="2057400" cy="273844"/>
          </a:xfrm>
        </p:spPr>
        <p:txBody>
          <a:bodyPr/>
          <a:lstStyle/>
          <a:p>
            <a:fld id="{45B031EB-288E-49EF-970D-7C130C440472}" type="slidenum">
              <a:rPr lang="fr-FR" smtClean="0"/>
              <a:t>16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DEBC1-304A-4E5F-819E-45D10DCACAF2}"/>
              </a:ext>
            </a:extLst>
          </p:cNvPr>
          <p:cNvSpPr/>
          <p:nvPr/>
        </p:nvSpPr>
        <p:spPr>
          <a:xfrm>
            <a:off x="2188405" y="2239780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063175-6E88-4595-AB97-D353F3D2EC20}"/>
              </a:ext>
            </a:extLst>
          </p:cNvPr>
          <p:cNvSpPr/>
          <p:nvPr/>
        </p:nvSpPr>
        <p:spPr>
          <a:xfrm>
            <a:off x="232972" y="971349"/>
            <a:ext cx="476828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500" b="1" dirty="0">
                <a:solidFill>
                  <a:srgbClr val="4472C4">
                    <a:lumMod val="75000"/>
                  </a:srgbClr>
                </a:solidFill>
              </a:rPr>
              <a:t>Status of Auger Emitters in Nuclear Medicine</a:t>
            </a:r>
            <a:endParaRPr lang="en-US" sz="1500" b="1" dirty="0">
              <a:solidFill>
                <a:srgbClr val="4472C4">
                  <a:lumMod val="75000"/>
                </a:srgbClr>
              </a:solidFill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2CE0FDF-7186-4713-A8AD-13A8F7DE0A46}"/>
              </a:ext>
            </a:extLst>
          </p:cNvPr>
          <p:cNvGrpSpPr/>
          <p:nvPr/>
        </p:nvGrpSpPr>
        <p:grpSpPr>
          <a:xfrm>
            <a:off x="166450" y="2674560"/>
            <a:ext cx="4129328" cy="2122591"/>
            <a:chOff x="6381174" y="317567"/>
            <a:chExt cx="4670426" cy="2090226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8E3A3CD2-39D3-4574-B9F1-28B5FC3A6500}"/>
                </a:ext>
              </a:extLst>
            </p:cNvPr>
            <p:cNvPicPr/>
            <p:nvPr/>
          </p:nvPicPr>
          <p:blipFill rotWithShape="1">
            <a:blip r:embed="rId2"/>
            <a:srcRect l="50693" t="32203" r="23047" b="48583"/>
            <a:stretch/>
          </p:blipFill>
          <p:spPr bwMode="auto">
            <a:xfrm>
              <a:off x="6381174" y="317567"/>
              <a:ext cx="4670426" cy="20902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52394D93-B03C-44FC-95CF-17DDF01841F4}"/>
                </a:ext>
              </a:extLst>
            </p:cNvPr>
            <p:cNvCxnSpPr/>
            <p:nvPr/>
          </p:nvCxnSpPr>
          <p:spPr>
            <a:xfrm>
              <a:off x="8221954" y="681739"/>
              <a:ext cx="420149" cy="182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4469041D-CBD0-4E77-800D-010311F69600}"/>
                </a:ext>
              </a:extLst>
            </p:cNvPr>
            <p:cNvGrpSpPr/>
            <p:nvPr/>
          </p:nvGrpSpPr>
          <p:grpSpPr>
            <a:xfrm>
              <a:off x="7614395" y="383772"/>
              <a:ext cx="3311626" cy="1918885"/>
              <a:chOff x="8035501" y="852963"/>
              <a:chExt cx="3311626" cy="191888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3F7E22B-8EB0-4086-BD14-62430C92D32A}"/>
                  </a:ext>
                </a:extLst>
              </p:cNvPr>
              <p:cNvSpPr/>
              <p:nvPr/>
            </p:nvSpPr>
            <p:spPr>
              <a:xfrm>
                <a:off x="9097984" y="1346178"/>
                <a:ext cx="619758" cy="41324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588C968-FF9C-460F-94B6-91170D789FA5}"/>
                  </a:ext>
                </a:extLst>
              </p:cNvPr>
              <p:cNvSpPr/>
              <p:nvPr/>
            </p:nvSpPr>
            <p:spPr>
              <a:xfrm>
                <a:off x="10727369" y="2358599"/>
                <a:ext cx="619758" cy="41324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43C2C21-DFF3-46E0-B399-1CA338554856}"/>
                  </a:ext>
                </a:extLst>
              </p:cNvPr>
              <p:cNvSpPr/>
              <p:nvPr/>
            </p:nvSpPr>
            <p:spPr>
              <a:xfrm>
                <a:off x="8035501" y="852963"/>
                <a:ext cx="619758" cy="311172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7" name="Connecteur droit avec flèche 46">
                <a:extLst>
                  <a:ext uri="{FF2B5EF4-FFF2-40B4-BE49-F238E27FC236}">
                    <a16:creationId xmlns:a16="http://schemas.microsoft.com/office/drawing/2014/main" id="{9E262694-D72B-4FB3-9394-CC2AA51BBF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17742" y="1792945"/>
                <a:ext cx="1009627" cy="561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15B8BCD4-CBB2-466D-AF4C-E25D9510F525}"/>
              </a:ext>
            </a:extLst>
          </p:cNvPr>
          <p:cNvSpPr/>
          <p:nvPr/>
        </p:nvSpPr>
        <p:spPr>
          <a:xfrm>
            <a:off x="361180" y="1683865"/>
            <a:ext cx="3622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baseline="30000" dirty="0">
                <a:solidFill>
                  <a:srgbClr val="FF0000"/>
                </a:solidFill>
              </a:rPr>
              <a:t>103m</a:t>
            </a:r>
            <a:r>
              <a:rPr lang="fr-FR" sz="1500" b="1" dirty="0">
                <a:solidFill>
                  <a:srgbClr val="FF0000"/>
                </a:solidFill>
              </a:rPr>
              <a:t>Rh = </a:t>
            </a:r>
            <a:r>
              <a:rPr lang="en-US" sz="1350" b="1" dirty="0">
                <a:solidFill>
                  <a:srgbClr val="FF0000"/>
                </a:solidFill>
              </a:rPr>
              <a:t>interesting for therapy</a:t>
            </a:r>
            <a:endParaRPr lang="en-US" sz="1350" dirty="0"/>
          </a:p>
          <a:p>
            <a:endParaRPr lang="en-US" sz="1350" dirty="0"/>
          </a:p>
          <a:p>
            <a:pPr algn="ctr"/>
            <a:r>
              <a:rPr lang="en-US" sz="1350" dirty="0"/>
              <a:t>Could be obtained from </a:t>
            </a:r>
            <a:r>
              <a:rPr lang="en-US" sz="1350" b="1" baseline="30000" dirty="0"/>
              <a:t>103</a:t>
            </a:r>
            <a:r>
              <a:rPr lang="en-US" sz="1350" b="1" dirty="0"/>
              <a:t>Ru or </a:t>
            </a:r>
            <a:r>
              <a:rPr lang="en-US" sz="1350" b="1" baseline="30000" dirty="0"/>
              <a:t>103</a:t>
            </a:r>
            <a:r>
              <a:rPr lang="en-US" sz="1350" b="1" dirty="0"/>
              <a:t>Pd</a:t>
            </a:r>
          </a:p>
          <a:p>
            <a:endParaRPr lang="en-US" b="1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F6C469F-E4EF-4816-A733-07D7AC607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46" y="1271653"/>
            <a:ext cx="3264039" cy="251884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4FB7740-262D-4F11-B09C-04EA7C0D71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1" t="5314" r="5779" b="6330"/>
          <a:stretch/>
        </p:blipFill>
        <p:spPr>
          <a:xfrm>
            <a:off x="5970416" y="4513184"/>
            <a:ext cx="1762962" cy="115992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8C221A6-A3C2-47DF-8250-C4A7512AC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446" y="4369815"/>
            <a:ext cx="805709" cy="126535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5747078-1D5E-44CB-A44D-CBD9F64C3AF2}"/>
              </a:ext>
            </a:extLst>
          </p:cNvPr>
          <p:cNvSpPr txBox="1"/>
          <p:nvPr/>
        </p:nvSpPr>
        <p:spPr>
          <a:xfrm>
            <a:off x="5583864" y="5671822"/>
            <a:ext cx="25477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u="sng" dirty="0" err="1">
                <a:solidFill>
                  <a:srgbClr val="002060"/>
                </a:solidFill>
              </a:rPr>
              <a:t>Radionuclide</a:t>
            </a:r>
            <a:r>
              <a:rPr lang="fr-FR" sz="1350" b="1" u="sng" dirty="0">
                <a:solidFill>
                  <a:srgbClr val="002060"/>
                </a:solidFill>
              </a:rPr>
              <a:t> </a:t>
            </a:r>
            <a:r>
              <a:rPr lang="fr-FR" sz="1350" b="1" u="sng" dirty="0" err="1">
                <a:solidFill>
                  <a:srgbClr val="002060"/>
                </a:solidFill>
              </a:rPr>
              <a:t>Generator</a:t>
            </a:r>
            <a:r>
              <a:rPr lang="fr-FR" sz="1350" u="sng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B1D51F-E900-4EF1-AD51-3DC6DA9D68D6}"/>
              </a:ext>
            </a:extLst>
          </p:cNvPr>
          <p:cNvSpPr/>
          <p:nvPr/>
        </p:nvSpPr>
        <p:spPr>
          <a:xfrm>
            <a:off x="456456" y="5138980"/>
            <a:ext cx="250953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baseline="30000" dirty="0">
                <a:solidFill>
                  <a:srgbClr val="FF0000"/>
                </a:solidFill>
              </a:rPr>
              <a:t>103m</a:t>
            </a:r>
            <a:r>
              <a:rPr lang="fr-FR" sz="1350" b="1" dirty="0">
                <a:solidFill>
                  <a:srgbClr val="FF0000"/>
                </a:solidFill>
              </a:rPr>
              <a:t>Rh : </a:t>
            </a:r>
            <a:r>
              <a:rPr lang="fr-FR" sz="1350" dirty="0"/>
              <a:t>short </a:t>
            </a:r>
            <a:r>
              <a:rPr lang="fr-FR" sz="1350" dirty="0" err="1"/>
              <a:t>half</a:t>
            </a:r>
            <a:r>
              <a:rPr lang="fr-FR" sz="1350" dirty="0"/>
              <a:t>-life (56.1 min) 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1A42B1C6-C132-41BB-B1CB-245A92438E9B}"/>
              </a:ext>
            </a:extLst>
          </p:cNvPr>
          <p:cNvSpPr/>
          <p:nvPr/>
        </p:nvSpPr>
        <p:spPr>
          <a:xfrm>
            <a:off x="3780166" y="5170992"/>
            <a:ext cx="515612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C214809-7A08-483D-84F5-DA719546C282}"/>
              </a:ext>
            </a:extLst>
          </p:cNvPr>
          <p:cNvSpPr txBox="1"/>
          <p:nvPr/>
        </p:nvSpPr>
        <p:spPr>
          <a:xfrm>
            <a:off x="7830120" y="899138"/>
            <a:ext cx="14010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PhD M. </a:t>
            </a:r>
            <a:r>
              <a:rPr lang="en-US" sz="1350" dirty="0" err="1"/>
              <a:t>Thery</a:t>
            </a:r>
            <a:endParaRPr lang="en-US" sz="1350" dirty="0"/>
          </a:p>
          <a:p>
            <a:r>
              <a:rPr lang="en-US" sz="1350" dirty="0"/>
              <a:t>2021- in progress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6C6E3F3-DDE5-427F-B575-59EEF25751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25" y="815936"/>
            <a:ext cx="529598" cy="655442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7D8C10B2-07D3-425E-A904-A3AB1882EB77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3. Auger Emitters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DCFAFF1-EC13-41E5-AFBF-0E90652FF15D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EF726C7-38FF-4AA5-A9FD-B49B817CA752}"/>
              </a:ext>
            </a:extLst>
          </p:cNvPr>
          <p:cNvSpPr txBox="1"/>
          <p:nvPr/>
        </p:nvSpPr>
        <p:spPr>
          <a:xfrm>
            <a:off x="6842715" y="364300"/>
            <a:ext cx="23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Activity Started in 2021</a:t>
            </a:r>
          </a:p>
        </p:txBody>
      </p:sp>
    </p:spTree>
    <p:extLst>
      <p:ext uri="{BB962C8B-B14F-4D97-AF65-F5344CB8AC3E}">
        <p14:creationId xmlns:p14="http://schemas.microsoft.com/office/powerpoint/2010/main" val="37997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B6677F5-D492-4FB3-9F29-AF50282E690C}"/>
              </a:ext>
            </a:extLst>
          </p:cNvPr>
          <p:cNvSpPr/>
          <p:nvPr/>
        </p:nvSpPr>
        <p:spPr>
          <a:xfrm>
            <a:off x="184639" y="5020843"/>
            <a:ext cx="8589098" cy="122478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2530C8-C9A2-49C8-A1E3-DDA0892E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8500" y="6485296"/>
            <a:ext cx="2057400" cy="273844"/>
          </a:xfrm>
        </p:spPr>
        <p:txBody>
          <a:bodyPr/>
          <a:lstStyle/>
          <a:p>
            <a:fld id="{45B031EB-288E-49EF-970D-7C130C440472}" type="slidenum">
              <a:rPr lang="fr-FR" smtClean="0"/>
              <a:t>17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348586-7276-4C7E-8F2A-D68552F4F15F}"/>
              </a:ext>
            </a:extLst>
          </p:cNvPr>
          <p:cNvSpPr txBox="1"/>
          <p:nvPr/>
        </p:nvSpPr>
        <p:spPr>
          <a:xfrm>
            <a:off x="3619017" y="1661050"/>
            <a:ext cx="17931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i="1" dirty="0">
                <a:solidFill>
                  <a:srgbClr val="00B050"/>
                </a:solidFill>
              </a:rPr>
              <a:t>In </a:t>
            </a:r>
            <a:r>
              <a:rPr lang="fr-FR" sz="1500" b="1" i="1" dirty="0" err="1">
                <a:solidFill>
                  <a:srgbClr val="00B050"/>
                </a:solidFill>
              </a:rPr>
              <a:t>HCl</a:t>
            </a:r>
            <a:endParaRPr lang="en-GB" sz="1500" b="1" i="1" dirty="0">
              <a:solidFill>
                <a:srgbClr val="00B05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63420B-1A7E-4FE7-BE0A-A5588FA299E6}"/>
              </a:ext>
            </a:extLst>
          </p:cNvPr>
          <p:cNvSpPr txBox="1"/>
          <p:nvPr/>
        </p:nvSpPr>
        <p:spPr>
          <a:xfrm>
            <a:off x="2937548" y="3424461"/>
            <a:ext cx="15213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0B0F0"/>
                </a:solidFill>
              </a:rPr>
              <a:t>Espèces colloïdales de Ru(III) (nm-&gt;1µm)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B9F444-F1C6-43C7-81AE-55615FD6F9C3}"/>
              </a:ext>
            </a:extLst>
          </p:cNvPr>
          <p:cNvSpPr txBox="1"/>
          <p:nvPr/>
        </p:nvSpPr>
        <p:spPr>
          <a:xfrm>
            <a:off x="267320" y="1489041"/>
            <a:ext cx="20265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/>
              <a:t>Hydrated</a:t>
            </a:r>
            <a:r>
              <a:rPr lang="fr-FR" sz="1500" b="1" dirty="0"/>
              <a:t> RuCl</a:t>
            </a:r>
            <a:r>
              <a:rPr lang="fr-FR" sz="1500" b="1" baseline="-25000" dirty="0"/>
              <a:t>3</a:t>
            </a:r>
            <a:endParaRPr lang="fr-FR" sz="15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678D03-2671-4A16-A28D-68969E630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58" y="2272770"/>
            <a:ext cx="1874054" cy="1179960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E38D190B-CA89-4D42-B493-C14A3B727458}"/>
              </a:ext>
            </a:extLst>
          </p:cNvPr>
          <p:cNvSpPr/>
          <p:nvPr/>
        </p:nvSpPr>
        <p:spPr>
          <a:xfrm>
            <a:off x="968061" y="1820343"/>
            <a:ext cx="1395428" cy="850722"/>
          </a:xfrm>
          <a:prstGeom prst="arc">
            <a:avLst>
              <a:gd name="adj1" fmla="val 16199996"/>
              <a:gd name="adj2" fmla="val 0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99D7DE-1085-46F6-BE42-C02C0AADCCCC}"/>
              </a:ext>
            </a:extLst>
          </p:cNvPr>
          <p:cNvSpPr txBox="1"/>
          <p:nvPr/>
        </p:nvSpPr>
        <p:spPr>
          <a:xfrm>
            <a:off x="528311" y="2804093"/>
            <a:ext cx="10787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00FF"/>
                </a:solidFill>
              </a:rPr>
              <a:t>Ru(IV)Cl</a:t>
            </a:r>
            <a:r>
              <a:rPr lang="fr-FR" sz="1050" b="1" baseline="-25000" dirty="0">
                <a:solidFill>
                  <a:srgbClr val="0000FF"/>
                </a:solidFill>
              </a:rPr>
              <a:t>4</a:t>
            </a:r>
            <a:endParaRPr lang="fr-FR" sz="1050" b="1" dirty="0">
              <a:solidFill>
                <a:srgbClr val="0000FF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8307EE-1F89-4409-8862-8DCA6450142D}"/>
              </a:ext>
            </a:extLst>
          </p:cNvPr>
          <p:cNvSpPr txBox="1"/>
          <p:nvPr/>
        </p:nvSpPr>
        <p:spPr>
          <a:xfrm>
            <a:off x="3240607" y="2223829"/>
            <a:ext cx="10787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</a:rPr>
              <a:t>Ru(III)Cl</a:t>
            </a:r>
            <a:r>
              <a:rPr lang="fr-FR" sz="1050" b="1" baseline="-25000" dirty="0">
                <a:solidFill>
                  <a:srgbClr val="00B0F0"/>
                </a:solidFill>
              </a:rPr>
              <a:t>6</a:t>
            </a:r>
            <a:r>
              <a:rPr lang="fr-FR" sz="1050" b="1" baseline="30000" dirty="0">
                <a:solidFill>
                  <a:srgbClr val="00B0F0"/>
                </a:solidFill>
              </a:rPr>
              <a:t>3-</a:t>
            </a:r>
            <a:endParaRPr lang="fr-FR" sz="1050" b="1" dirty="0">
              <a:solidFill>
                <a:srgbClr val="00B0F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C8EF305-E660-4EA2-A749-69D82F38A549}"/>
              </a:ext>
            </a:extLst>
          </p:cNvPr>
          <p:cNvSpPr txBox="1"/>
          <p:nvPr/>
        </p:nvSpPr>
        <p:spPr>
          <a:xfrm>
            <a:off x="2967713" y="1979096"/>
            <a:ext cx="10787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00FF"/>
                </a:solidFill>
              </a:rPr>
              <a:t>Ru(IV)Cl</a:t>
            </a:r>
            <a:r>
              <a:rPr lang="fr-FR" sz="1050" b="1" baseline="-25000" dirty="0">
                <a:solidFill>
                  <a:srgbClr val="0000FF"/>
                </a:solidFill>
              </a:rPr>
              <a:t>5</a:t>
            </a:r>
            <a:r>
              <a:rPr lang="fr-FR" sz="1050" b="1" baseline="30000" dirty="0">
                <a:solidFill>
                  <a:srgbClr val="0000FF"/>
                </a:solidFill>
              </a:rPr>
              <a:t>-</a:t>
            </a:r>
            <a:endParaRPr lang="fr-FR" sz="1050" b="1" dirty="0">
              <a:solidFill>
                <a:srgbClr val="0000FF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730C6F1-81E7-461D-AA22-54028FC184E5}"/>
              </a:ext>
            </a:extLst>
          </p:cNvPr>
          <p:cNvSpPr txBox="1"/>
          <p:nvPr/>
        </p:nvSpPr>
        <p:spPr>
          <a:xfrm>
            <a:off x="646115" y="2223830"/>
            <a:ext cx="10787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</a:rPr>
              <a:t>Ru(III)Cl</a:t>
            </a:r>
            <a:r>
              <a:rPr lang="fr-FR" sz="1050" b="1" baseline="-25000" dirty="0">
                <a:solidFill>
                  <a:srgbClr val="00B0F0"/>
                </a:solidFill>
              </a:rPr>
              <a:t>5</a:t>
            </a:r>
            <a:r>
              <a:rPr lang="fr-FR" sz="1050" b="1" baseline="30000" dirty="0">
                <a:solidFill>
                  <a:srgbClr val="00B0F0"/>
                </a:solidFill>
              </a:rPr>
              <a:t>2-</a:t>
            </a:r>
            <a:endParaRPr lang="fr-FR" sz="1050" b="1" dirty="0">
              <a:solidFill>
                <a:srgbClr val="00B0F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8A89C58-745E-44D0-BD15-5883F76645B4}"/>
              </a:ext>
            </a:extLst>
          </p:cNvPr>
          <p:cNvSpPr txBox="1"/>
          <p:nvPr/>
        </p:nvSpPr>
        <p:spPr>
          <a:xfrm>
            <a:off x="697519" y="3138643"/>
            <a:ext cx="10787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00FF"/>
                </a:solidFill>
              </a:rPr>
              <a:t>Ru(IV)Cl</a:t>
            </a:r>
            <a:r>
              <a:rPr lang="fr-FR" sz="1050" b="1" baseline="-25000" dirty="0">
                <a:solidFill>
                  <a:srgbClr val="0000FF"/>
                </a:solidFill>
              </a:rPr>
              <a:t>6</a:t>
            </a:r>
            <a:r>
              <a:rPr lang="fr-FR" sz="1050" b="1" baseline="30000" dirty="0">
                <a:solidFill>
                  <a:srgbClr val="0000FF"/>
                </a:solidFill>
              </a:rPr>
              <a:t>2-</a:t>
            </a:r>
            <a:endParaRPr lang="fr-FR" sz="1050" b="1" dirty="0">
              <a:solidFill>
                <a:srgbClr val="0000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5165C8-600D-4B02-9735-677A06EBEDDA}"/>
              </a:ext>
            </a:extLst>
          </p:cNvPr>
          <p:cNvSpPr txBox="1"/>
          <p:nvPr/>
        </p:nvSpPr>
        <p:spPr>
          <a:xfrm>
            <a:off x="3123809" y="3098663"/>
            <a:ext cx="10787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</a:rPr>
              <a:t>Ru(III)Cl</a:t>
            </a:r>
            <a:r>
              <a:rPr lang="fr-FR" sz="1050" b="1" baseline="-25000" dirty="0">
                <a:solidFill>
                  <a:srgbClr val="00B0F0"/>
                </a:solidFill>
              </a:rPr>
              <a:t>4</a:t>
            </a:r>
            <a:r>
              <a:rPr lang="fr-FR" sz="1050" b="1" baseline="30000" dirty="0">
                <a:solidFill>
                  <a:srgbClr val="00B0F0"/>
                </a:solidFill>
              </a:rPr>
              <a:t>-</a:t>
            </a:r>
            <a:endParaRPr lang="fr-FR" sz="1050" b="1" dirty="0">
              <a:solidFill>
                <a:srgbClr val="00B0F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5EC06-A606-47FF-8752-BD2C0F5DF1B9}"/>
              </a:ext>
            </a:extLst>
          </p:cNvPr>
          <p:cNvSpPr/>
          <p:nvPr/>
        </p:nvSpPr>
        <p:spPr>
          <a:xfrm>
            <a:off x="675553" y="1883336"/>
            <a:ext cx="10198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5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[Ru(IV)</a:t>
            </a:r>
            <a:r>
              <a:rPr lang="fr-FR" sz="1050" b="1" baseline="-25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105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OCl</a:t>
            </a:r>
            <a:r>
              <a:rPr lang="fr-FR" sz="1050" b="1" baseline="-25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fr-FR" sz="105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r>
              <a:rPr lang="fr-FR" sz="1050" b="1" baseline="30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</a:t>
            </a:r>
            <a:endParaRPr lang="en-GB" sz="105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5CFE945-53B6-49E7-98B0-F348C8C642B4}"/>
              </a:ext>
            </a:extLst>
          </p:cNvPr>
          <p:cNvSpPr txBox="1"/>
          <p:nvPr/>
        </p:nvSpPr>
        <p:spPr>
          <a:xfrm>
            <a:off x="3247731" y="2785306"/>
            <a:ext cx="10787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00FF"/>
                </a:solidFill>
              </a:rPr>
              <a:t>Ru(IV)Cl</a:t>
            </a:r>
            <a:r>
              <a:rPr lang="fr-FR" sz="1050" b="1" baseline="-25000" dirty="0">
                <a:solidFill>
                  <a:srgbClr val="0000FF"/>
                </a:solidFill>
              </a:rPr>
              <a:t>3</a:t>
            </a:r>
            <a:r>
              <a:rPr lang="fr-FR" sz="1050" b="1" baseline="30000" dirty="0">
                <a:solidFill>
                  <a:srgbClr val="0000FF"/>
                </a:solidFill>
              </a:rPr>
              <a:t>+</a:t>
            </a:r>
            <a:endParaRPr lang="fr-FR" sz="1050" b="1" dirty="0">
              <a:solidFill>
                <a:srgbClr val="0000FF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3C8ACD9-4735-4D8B-96CC-36D786775B4D}"/>
              </a:ext>
            </a:extLst>
          </p:cNvPr>
          <p:cNvSpPr txBox="1"/>
          <p:nvPr/>
        </p:nvSpPr>
        <p:spPr>
          <a:xfrm>
            <a:off x="3045406" y="2502886"/>
            <a:ext cx="10787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</a:rPr>
              <a:t>Ru(III)Cl</a:t>
            </a:r>
            <a:r>
              <a:rPr lang="fr-FR" sz="1050" b="1" baseline="-25000" dirty="0">
                <a:solidFill>
                  <a:srgbClr val="00B0F0"/>
                </a:solidFill>
              </a:rPr>
              <a:t>3</a:t>
            </a:r>
            <a:endParaRPr lang="fr-FR" sz="1050" b="1" dirty="0">
              <a:solidFill>
                <a:srgbClr val="00B0F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B6CABA8-9D10-483B-90CF-20A93EE93FF8}"/>
              </a:ext>
            </a:extLst>
          </p:cNvPr>
          <p:cNvSpPr txBox="1"/>
          <p:nvPr/>
        </p:nvSpPr>
        <p:spPr>
          <a:xfrm>
            <a:off x="833801" y="2520914"/>
            <a:ext cx="10787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B0F0"/>
                </a:solidFill>
              </a:rPr>
              <a:t>Ru(III)Cl</a:t>
            </a:r>
            <a:r>
              <a:rPr lang="fr-FR" sz="1050" b="1" baseline="-25000" dirty="0">
                <a:solidFill>
                  <a:srgbClr val="00B0F0"/>
                </a:solidFill>
              </a:rPr>
              <a:t>2</a:t>
            </a:r>
            <a:r>
              <a:rPr lang="fr-FR" sz="1050" b="1" baseline="30000" dirty="0">
                <a:solidFill>
                  <a:srgbClr val="00B0F0"/>
                </a:solidFill>
              </a:rPr>
              <a:t>+</a:t>
            </a:r>
            <a:endParaRPr lang="fr-FR" sz="1050" b="1" dirty="0">
              <a:solidFill>
                <a:srgbClr val="00B0F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61318CA-5ABC-44A4-A0B2-6442FD0826FB}"/>
              </a:ext>
            </a:extLst>
          </p:cNvPr>
          <p:cNvSpPr txBox="1"/>
          <p:nvPr/>
        </p:nvSpPr>
        <p:spPr>
          <a:xfrm>
            <a:off x="83395" y="3430660"/>
            <a:ext cx="1692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000FF"/>
                </a:solidFill>
              </a:rPr>
              <a:t>Espèces colloïdales de Ru(IV) (nm-&gt;1µm)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D05D326-80E0-46A9-B677-B04957E59D4F}"/>
              </a:ext>
            </a:extLst>
          </p:cNvPr>
          <p:cNvSpPr txBox="1"/>
          <p:nvPr/>
        </p:nvSpPr>
        <p:spPr>
          <a:xfrm>
            <a:off x="696032" y="3887364"/>
            <a:ext cx="337387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 err="1">
                <a:solidFill>
                  <a:srgbClr val="FF0000"/>
                </a:solidFill>
              </a:rPr>
              <a:t>Complicated</a:t>
            </a:r>
            <a:r>
              <a:rPr lang="fr-FR" sz="1350" b="1" dirty="0">
                <a:solidFill>
                  <a:srgbClr val="FF0000"/>
                </a:solidFill>
              </a:rPr>
              <a:t> </a:t>
            </a:r>
            <a:r>
              <a:rPr lang="fr-FR" sz="1350" b="1" dirty="0" err="1">
                <a:solidFill>
                  <a:srgbClr val="FF0000"/>
                </a:solidFill>
              </a:rPr>
              <a:t>Speciation</a:t>
            </a:r>
            <a:endParaRPr lang="fr-FR" sz="1350" b="1" dirty="0">
              <a:solidFill>
                <a:srgbClr val="FF0000"/>
              </a:solidFill>
            </a:endParaRPr>
          </a:p>
          <a:p>
            <a:pPr algn="ctr"/>
            <a:r>
              <a:rPr lang="fr-FR" sz="1200" dirty="0"/>
              <a:t>Mix of </a:t>
            </a:r>
            <a:r>
              <a:rPr lang="fr-FR" sz="1200" dirty="0" err="1"/>
              <a:t>different</a:t>
            </a:r>
            <a:r>
              <a:rPr lang="fr-FR" sz="1200" dirty="0"/>
              <a:t> </a:t>
            </a:r>
            <a:r>
              <a:rPr lang="fr-FR" sz="1200" dirty="0" err="1"/>
              <a:t>species</a:t>
            </a:r>
            <a:r>
              <a:rPr lang="fr-FR" sz="1200" dirty="0"/>
              <a:t> </a:t>
            </a:r>
            <a:r>
              <a:rPr lang="fr-FR" sz="1200" dirty="0">
                <a:sym typeface="Wingdings" panose="05000000000000000000" pitchFamily="2" charset="2"/>
              </a:rPr>
              <a:t>+ importance of the </a:t>
            </a:r>
            <a:r>
              <a:rPr lang="fr-FR" sz="1200" dirty="0" err="1">
                <a:sym typeface="Wingdings" panose="05000000000000000000" pitchFamily="2" charset="2"/>
              </a:rPr>
              <a:t>preparation</a:t>
            </a:r>
            <a:r>
              <a:rPr lang="fr-FR" sz="1200" dirty="0">
                <a:sym typeface="Wingdings" panose="05000000000000000000" pitchFamily="2" charset="2"/>
              </a:rPr>
              <a:t> route of the stock solution</a:t>
            </a:r>
            <a:endParaRPr lang="fr-FR" sz="1200" dirty="0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8C83FD7-32C8-4648-85FB-1402604EE53D}"/>
              </a:ext>
            </a:extLst>
          </p:cNvPr>
          <p:cNvCxnSpPr>
            <a:cxnSpLocks/>
          </p:cNvCxnSpPr>
          <p:nvPr/>
        </p:nvCxnSpPr>
        <p:spPr>
          <a:xfrm>
            <a:off x="4572000" y="2023185"/>
            <a:ext cx="0" cy="28544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31D3A9C6-7F46-44E5-81BC-7F1DB53B678C}"/>
              </a:ext>
            </a:extLst>
          </p:cNvPr>
          <p:cNvSpPr txBox="1"/>
          <p:nvPr/>
        </p:nvSpPr>
        <p:spPr>
          <a:xfrm>
            <a:off x="7981900" y="2390339"/>
            <a:ext cx="10787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FF5050"/>
                </a:solidFill>
              </a:rPr>
              <a:t>Rh(III)Cl</a:t>
            </a:r>
            <a:r>
              <a:rPr lang="fr-FR" sz="1050" b="1" baseline="-25000" dirty="0">
                <a:solidFill>
                  <a:srgbClr val="FF5050"/>
                </a:solidFill>
              </a:rPr>
              <a:t>4</a:t>
            </a:r>
            <a:r>
              <a:rPr lang="fr-FR" sz="1050" b="1" baseline="30000" dirty="0">
                <a:solidFill>
                  <a:srgbClr val="FF5050"/>
                </a:solidFill>
              </a:rPr>
              <a:t>-</a:t>
            </a:r>
            <a:endParaRPr lang="fr-FR" sz="1050" b="1" dirty="0">
              <a:solidFill>
                <a:srgbClr val="FF5050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6842B55-7806-474B-8873-5B2E6761BB81}"/>
              </a:ext>
            </a:extLst>
          </p:cNvPr>
          <p:cNvGrpSpPr/>
          <p:nvPr/>
        </p:nvGrpSpPr>
        <p:grpSpPr>
          <a:xfrm>
            <a:off x="4842244" y="1500584"/>
            <a:ext cx="4315976" cy="2906656"/>
            <a:chOff x="6456325" y="857779"/>
            <a:chExt cx="5754634" cy="3875541"/>
          </a:xfrm>
        </p:grpSpPr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0D630A32-0896-48FF-B32D-6A6FEED181F5}"/>
                </a:ext>
              </a:extLst>
            </p:cNvPr>
            <p:cNvSpPr txBox="1"/>
            <p:nvPr/>
          </p:nvSpPr>
          <p:spPr>
            <a:xfrm>
              <a:off x="6456325" y="2903567"/>
              <a:ext cx="1894686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FF5050"/>
                  </a:solidFill>
                </a:rPr>
                <a:t>Espèces colloïdales de Rh(III) 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64C00E5-1F0F-4283-89EF-7D356DA7BDB1}"/>
                </a:ext>
              </a:extLst>
            </p:cNvPr>
            <p:cNvSpPr txBox="1"/>
            <p:nvPr/>
          </p:nvSpPr>
          <p:spPr>
            <a:xfrm>
              <a:off x="10290397" y="3083789"/>
              <a:ext cx="192056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FF5050"/>
                  </a:solidFill>
                </a:rPr>
                <a:t>Espèces </a:t>
              </a:r>
              <a:r>
                <a:rPr lang="fr-FR" sz="1050" b="1" dirty="0" err="1">
                  <a:solidFill>
                    <a:srgbClr val="FF5050"/>
                  </a:solidFill>
                </a:rPr>
                <a:t>poly-nucléaires</a:t>
              </a:r>
              <a:r>
                <a:rPr lang="fr-FR" sz="1050" b="1" dirty="0">
                  <a:solidFill>
                    <a:srgbClr val="FF5050"/>
                  </a:solidFill>
                </a:rPr>
                <a:t> de Rh(III)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52704336-262E-4F02-8444-DC5293EB3C27}"/>
                </a:ext>
              </a:extLst>
            </p:cNvPr>
            <p:cNvGrpSpPr/>
            <p:nvPr/>
          </p:nvGrpSpPr>
          <p:grpSpPr>
            <a:xfrm>
              <a:off x="6651816" y="857779"/>
              <a:ext cx="5262807" cy="3875541"/>
              <a:chOff x="6651816" y="857779"/>
              <a:chExt cx="5262807" cy="3875541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5831B315-587A-43E6-9AAC-198F26D4ED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>
              <a:xfrm>
                <a:off x="8502938" y="1724047"/>
                <a:ext cx="1523095" cy="1877828"/>
              </a:xfrm>
              <a:prstGeom prst="rect">
                <a:avLst/>
              </a:prstGeom>
            </p:spPr>
          </p:pic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7203183-C9B8-45A1-BBA3-AAEAFCFC3C4F}"/>
                  </a:ext>
                </a:extLst>
              </p:cNvPr>
              <p:cNvSpPr txBox="1"/>
              <p:nvPr/>
            </p:nvSpPr>
            <p:spPr>
              <a:xfrm>
                <a:off x="6886019" y="857779"/>
                <a:ext cx="270201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500" b="1" dirty="0" err="1"/>
                  <a:t>Hydrated</a:t>
                </a:r>
                <a:r>
                  <a:rPr lang="fr-FR" sz="1500" b="1" dirty="0"/>
                  <a:t> RhCl</a:t>
                </a:r>
                <a:r>
                  <a:rPr lang="fr-FR" sz="1500" b="1" baseline="-25000" dirty="0"/>
                  <a:t>3</a:t>
                </a:r>
                <a:endParaRPr lang="fr-FR" sz="1500" b="1" dirty="0"/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48CB9871-4FFD-46DE-8D0B-B40B5202D808}"/>
                  </a:ext>
                </a:extLst>
              </p:cNvPr>
              <p:cNvSpPr/>
              <p:nvPr/>
            </p:nvSpPr>
            <p:spPr>
              <a:xfrm>
                <a:off x="7228950" y="1298273"/>
                <a:ext cx="1860571" cy="1134296"/>
              </a:xfrm>
              <a:prstGeom prst="arc">
                <a:avLst>
                  <a:gd name="adj1" fmla="val 16199996"/>
                  <a:gd name="adj2" fmla="val 0"/>
                </a:avLst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35B552F8-EA84-454E-AFBB-0C346BC98929}"/>
                  </a:ext>
                </a:extLst>
              </p:cNvPr>
              <p:cNvSpPr txBox="1"/>
              <p:nvPr/>
            </p:nvSpPr>
            <p:spPr>
              <a:xfrm>
                <a:off x="6798749" y="1966147"/>
                <a:ext cx="1438274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>
                    <a:solidFill>
                      <a:srgbClr val="FF5050"/>
                    </a:solidFill>
                  </a:rPr>
                  <a:t>Rh(III)Cl</a:t>
                </a:r>
                <a:r>
                  <a:rPr lang="fr-FR" sz="1050" b="1" baseline="-25000" dirty="0">
                    <a:solidFill>
                      <a:srgbClr val="FF5050"/>
                    </a:solidFill>
                  </a:rPr>
                  <a:t>6</a:t>
                </a:r>
                <a:r>
                  <a:rPr lang="fr-FR" sz="1050" b="1" baseline="30000" dirty="0">
                    <a:solidFill>
                      <a:srgbClr val="FF5050"/>
                    </a:solidFill>
                  </a:rPr>
                  <a:t>3-</a:t>
                </a:r>
                <a:endParaRPr lang="fr-FR" sz="1050" b="1" dirty="0">
                  <a:solidFill>
                    <a:srgbClr val="FF5050"/>
                  </a:solidFill>
                </a:endParaRP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33F96AC-3E06-40E1-89DE-AAA081602AC3}"/>
                  </a:ext>
                </a:extLst>
              </p:cNvPr>
              <p:cNvSpPr txBox="1"/>
              <p:nvPr/>
            </p:nvSpPr>
            <p:spPr>
              <a:xfrm>
                <a:off x="7175959" y="2319891"/>
                <a:ext cx="1438274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>
                    <a:solidFill>
                      <a:srgbClr val="FF5050"/>
                    </a:solidFill>
                  </a:rPr>
                  <a:t>Rh(III)Cl</a:t>
                </a:r>
                <a:r>
                  <a:rPr lang="fr-FR" sz="1050" b="1" baseline="-25000" dirty="0">
                    <a:solidFill>
                      <a:srgbClr val="FF5050"/>
                    </a:solidFill>
                  </a:rPr>
                  <a:t>3</a:t>
                </a:r>
                <a:endParaRPr lang="fr-FR" sz="1050" b="1" dirty="0">
                  <a:solidFill>
                    <a:srgbClr val="FF5050"/>
                  </a:solidFill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9091DD63-2038-48AA-AB34-313FB347C060}"/>
                  </a:ext>
                </a:extLst>
              </p:cNvPr>
              <p:cNvSpPr txBox="1"/>
              <p:nvPr/>
            </p:nvSpPr>
            <p:spPr>
              <a:xfrm>
                <a:off x="10344711" y="2418420"/>
                <a:ext cx="1438274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>
                    <a:solidFill>
                      <a:srgbClr val="FF5050"/>
                    </a:solidFill>
                  </a:rPr>
                  <a:t>Rh(III)Cl</a:t>
                </a:r>
                <a:r>
                  <a:rPr lang="fr-FR" sz="1050" b="1" baseline="-25000" dirty="0">
                    <a:solidFill>
                      <a:srgbClr val="FF5050"/>
                    </a:solidFill>
                  </a:rPr>
                  <a:t>5</a:t>
                </a:r>
                <a:r>
                  <a:rPr lang="fr-FR" sz="1050" b="1" baseline="30000" dirty="0">
                    <a:solidFill>
                      <a:srgbClr val="FF5050"/>
                    </a:solidFill>
                  </a:rPr>
                  <a:t>2-</a:t>
                </a:r>
                <a:endParaRPr lang="fr-FR" sz="1050" b="1" dirty="0">
                  <a:solidFill>
                    <a:srgbClr val="FF5050"/>
                  </a:solidFill>
                </a:endParaRP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BF3473E7-6A17-4EC4-B180-51695D7736E6}"/>
                  </a:ext>
                </a:extLst>
              </p:cNvPr>
              <p:cNvSpPr txBox="1"/>
              <p:nvPr/>
            </p:nvSpPr>
            <p:spPr>
              <a:xfrm>
                <a:off x="10298267" y="1625524"/>
                <a:ext cx="1438274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>
                    <a:solidFill>
                      <a:srgbClr val="FF5050"/>
                    </a:solidFill>
                  </a:rPr>
                  <a:t>Rh(III)Cl</a:t>
                </a:r>
                <a:r>
                  <a:rPr lang="fr-FR" sz="1050" b="1" baseline="-25000" dirty="0">
                    <a:solidFill>
                      <a:srgbClr val="FF5050"/>
                    </a:solidFill>
                  </a:rPr>
                  <a:t>2</a:t>
                </a:r>
                <a:r>
                  <a:rPr lang="fr-FR" sz="1050" b="1" baseline="30000" dirty="0">
                    <a:solidFill>
                      <a:srgbClr val="FF5050"/>
                    </a:solidFill>
                  </a:rPr>
                  <a:t>+</a:t>
                </a:r>
                <a:endParaRPr lang="fr-FR" sz="1050" b="1" dirty="0">
                  <a:solidFill>
                    <a:srgbClr val="FF5050"/>
                  </a:solidFill>
                </a:endParaRP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2F2E89B-10EE-4065-AF54-17FE9D3B4749}"/>
                  </a:ext>
                </a:extLst>
              </p:cNvPr>
              <p:cNvSpPr txBox="1"/>
              <p:nvPr/>
            </p:nvSpPr>
            <p:spPr>
              <a:xfrm>
                <a:off x="6651816" y="4086989"/>
                <a:ext cx="52628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50" b="1" dirty="0" err="1">
                    <a:solidFill>
                      <a:srgbClr val="FF0000"/>
                    </a:solidFill>
                  </a:rPr>
                  <a:t>Speciation</a:t>
                </a:r>
                <a:r>
                  <a:rPr lang="fr-FR" sz="135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1350" b="1" dirty="0" err="1">
                    <a:solidFill>
                      <a:srgbClr val="FF0000"/>
                    </a:solidFill>
                  </a:rPr>
                  <a:t>less</a:t>
                </a:r>
                <a:r>
                  <a:rPr lang="fr-FR" sz="135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1350" b="1" dirty="0" err="1">
                    <a:solidFill>
                      <a:srgbClr val="FF0000"/>
                    </a:solidFill>
                  </a:rPr>
                  <a:t>complicated</a:t>
                </a:r>
                <a:r>
                  <a:rPr lang="fr-FR" sz="135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1350" b="1" dirty="0" err="1">
                    <a:solidFill>
                      <a:srgbClr val="FF0000"/>
                    </a:solidFill>
                  </a:rPr>
                  <a:t>than</a:t>
                </a:r>
                <a:r>
                  <a:rPr lang="fr-FR" sz="1350" b="1" dirty="0">
                    <a:solidFill>
                      <a:srgbClr val="FF0000"/>
                    </a:solidFill>
                  </a:rPr>
                  <a:t> Ru </a:t>
                </a:r>
              </a:p>
              <a:p>
                <a:pPr algn="ctr"/>
                <a:r>
                  <a:rPr lang="fr-FR" sz="1200" dirty="0"/>
                  <a:t>One single redox state (</a:t>
                </a:r>
                <a:r>
                  <a:rPr lang="fr-FR" sz="1200" dirty="0" err="1"/>
                  <a:t>Rh</a:t>
                </a:r>
                <a:r>
                  <a:rPr lang="fr-FR" sz="1200" baseline="30000" dirty="0" err="1"/>
                  <a:t>III</a:t>
                </a:r>
                <a:r>
                  <a:rPr lang="fr-FR" sz="1200" dirty="0"/>
                  <a:t>)</a:t>
                </a:r>
              </a:p>
            </p:txBody>
          </p:sp>
        </p:grp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8062F41A-6A93-446F-8D41-F2ED841F7B7F}"/>
              </a:ext>
            </a:extLst>
          </p:cNvPr>
          <p:cNvSpPr txBox="1"/>
          <p:nvPr/>
        </p:nvSpPr>
        <p:spPr>
          <a:xfrm>
            <a:off x="5921322" y="5933283"/>
            <a:ext cx="26834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u="sng" dirty="0" err="1">
                <a:solidFill>
                  <a:srgbClr val="002060"/>
                </a:solidFill>
              </a:rPr>
              <a:t>Strategy</a:t>
            </a:r>
            <a:r>
              <a:rPr lang="fr-FR" sz="1350" b="1" u="sng" dirty="0">
                <a:solidFill>
                  <a:srgbClr val="002060"/>
                </a:solidFill>
              </a:rPr>
              <a:t> : </a:t>
            </a:r>
            <a:r>
              <a:rPr lang="fr-FR" sz="1350" dirty="0" err="1">
                <a:solidFill>
                  <a:srgbClr val="002060"/>
                </a:solidFill>
              </a:rPr>
              <a:t>Separation</a:t>
            </a:r>
            <a:r>
              <a:rPr lang="fr-FR" sz="1350" dirty="0">
                <a:solidFill>
                  <a:srgbClr val="002060"/>
                </a:solidFill>
              </a:rPr>
              <a:t> via </a:t>
            </a:r>
            <a:r>
              <a:rPr lang="fr-FR" sz="1350" baseline="30000" dirty="0" err="1">
                <a:solidFill>
                  <a:srgbClr val="002060"/>
                </a:solidFill>
              </a:rPr>
              <a:t>IV</a:t>
            </a:r>
            <a:r>
              <a:rPr lang="fr-FR" sz="1350" dirty="0" err="1">
                <a:solidFill>
                  <a:srgbClr val="002060"/>
                </a:solidFill>
              </a:rPr>
              <a:t>Ru</a:t>
            </a:r>
            <a:r>
              <a:rPr lang="fr-FR" sz="1350" dirty="0">
                <a:solidFill>
                  <a:srgbClr val="002060"/>
                </a:solidFill>
              </a:rPr>
              <a:t>/</a:t>
            </a:r>
            <a:r>
              <a:rPr lang="fr-FR" sz="1350" baseline="30000" dirty="0" err="1">
                <a:solidFill>
                  <a:srgbClr val="002060"/>
                </a:solidFill>
              </a:rPr>
              <a:t>III</a:t>
            </a:r>
            <a:r>
              <a:rPr lang="fr-FR" sz="1350" dirty="0" err="1">
                <a:solidFill>
                  <a:srgbClr val="002060"/>
                </a:solidFill>
              </a:rPr>
              <a:t>Rh</a:t>
            </a:r>
            <a:endParaRPr lang="fr-FR" sz="1350" dirty="0">
              <a:solidFill>
                <a:srgbClr val="002060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1852559-720B-43F5-8080-1F4AF39FB9F0}"/>
              </a:ext>
            </a:extLst>
          </p:cNvPr>
          <p:cNvSpPr txBox="1"/>
          <p:nvPr/>
        </p:nvSpPr>
        <p:spPr>
          <a:xfrm>
            <a:off x="38942" y="787927"/>
            <a:ext cx="3084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err="1"/>
              <a:t>Understand</a:t>
            </a:r>
            <a:r>
              <a:rPr lang="fr-FR" sz="1600" b="1" u="sng" dirty="0"/>
              <a:t> Ru </a:t>
            </a:r>
            <a:r>
              <a:rPr lang="fr-FR" sz="1600" b="1" u="sng" dirty="0" err="1"/>
              <a:t>chemistry</a:t>
            </a:r>
            <a:r>
              <a:rPr lang="fr-FR" sz="1600" b="1" u="sng" dirty="0"/>
              <a:t> :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61D0CEF-5F31-4D2E-A36E-2BC99436214E}"/>
              </a:ext>
            </a:extLst>
          </p:cNvPr>
          <p:cNvSpPr txBox="1"/>
          <p:nvPr/>
        </p:nvSpPr>
        <p:spPr>
          <a:xfrm>
            <a:off x="2712594" y="5532718"/>
            <a:ext cx="37453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0070C0"/>
                </a:solidFill>
              </a:rPr>
              <a:t>CE-ICP-MS : </a:t>
            </a:r>
            <a:r>
              <a:rPr lang="fr-FR" sz="1350" b="1" dirty="0" err="1">
                <a:solidFill>
                  <a:srgbClr val="0070C0"/>
                </a:solidFill>
              </a:rPr>
              <a:t>speciation</a:t>
            </a:r>
            <a:r>
              <a:rPr lang="fr-FR" sz="1350" b="1" dirty="0">
                <a:solidFill>
                  <a:srgbClr val="0070C0"/>
                </a:solidFill>
              </a:rPr>
              <a:t> and constants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BE4076B4-C482-4EDB-8B8F-72A2F802B8F5}"/>
              </a:ext>
            </a:extLst>
          </p:cNvPr>
          <p:cNvSpPr txBox="1"/>
          <p:nvPr/>
        </p:nvSpPr>
        <p:spPr>
          <a:xfrm>
            <a:off x="2712594" y="5280205"/>
            <a:ext cx="51268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0070C0"/>
                </a:solidFill>
              </a:rPr>
              <a:t>LDI-TOF : </a:t>
            </a:r>
            <a:r>
              <a:rPr lang="fr-FR" sz="1350" b="1" dirty="0" err="1">
                <a:solidFill>
                  <a:srgbClr val="0070C0"/>
                </a:solidFill>
              </a:rPr>
              <a:t>polynuclear</a:t>
            </a:r>
            <a:r>
              <a:rPr lang="fr-FR" sz="1350" b="1" dirty="0">
                <a:solidFill>
                  <a:srgbClr val="0070C0"/>
                </a:solidFill>
              </a:rPr>
              <a:t> and </a:t>
            </a:r>
            <a:r>
              <a:rPr lang="fr-FR" sz="1350" b="1" dirty="0" err="1">
                <a:solidFill>
                  <a:srgbClr val="0070C0"/>
                </a:solidFill>
              </a:rPr>
              <a:t>polycharged</a:t>
            </a:r>
            <a:r>
              <a:rPr lang="fr-FR" sz="1350" b="1" dirty="0">
                <a:solidFill>
                  <a:srgbClr val="0070C0"/>
                </a:solidFill>
              </a:rPr>
              <a:t> </a:t>
            </a:r>
            <a:r>
              <a:rPr lang="fr-FR" sz="1350" b="1" dirty="0" err="1">
                <a:solidFill>
                  <a:srgbClr val="0070C0"/>
                </a:solidFill>
              </a:rPr>
              <a:t>species</a:t>
            </a:r>
            <a:endParaRPr lang="fr-FR" sz="1350" b="1" dirty="0">
              <a:solidFill>
                <a:srgbClr val="0070C0"/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E3223A3-4934-4976-B1DC-93E734C03A6C}"/>
              </a:ext>
            </a:extLst>
          </p:cNvPr>
          <p:cNvSpPr txBox="1"/>
          <p:nvPr/>
        </p:nvSpPr>
        <p:spPr>
          <a:xfrm>
            <a:off x="2712593" y="5042986"/>
            <a:ext cx="24095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0070C0"/>
                </a:solidFill>
              </a:rPr>
              <a:t>AF4 : colloïdal </a:t>
            </a:r>
            <a:r>
              <a:rPr lang="fr-FR" sz="1350" b="1" dirty="0" err="1">
                <a:solidFill>
                  <a:srgbClr val="0070C0"/>
                </a:solidFill>
              </a:rPr>
              <a:t>species</a:t>
            </a:r>
            <a:r>
              <a:rPr lang="fr-FR" sz="1350" b="1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323481B6-A551-4AC9-BBE2-3D7F8201F9C9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3. Auger Emitters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9515DBC-3582-49F5-81EB-E548441AEA59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87CEB62B-D1DF-4345-B2D3-E49514ADA34A}"/>
              </a:ext>
            </a:extLst>
          </p:cNvPr>
          <p:cNvSpPr txBox="1"/>
          <p:nvPr/>
        </p:nvSpPr>
        <p:spPr>
          <a:xfrm>
            <a:off x="-149676" y="5119888"/>
            <a:ext cx="3084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u="sng" dirty="0" err="1"/>
              <a:t>Understand</a:t>
            </a:r>
            <a:r>
              <a:rPr lang="fr-FR" sz="1350" b="1" u="sng" dirty="0"/>
              <a:t> Ru </a:t>
            </a:r>
            <a:r>
              <a:rPr lang="fr-FR" sz="1350" b="1" u="sng" dirty="0" err="1"/>
              <a:t>chemistry</a:t>
            </a:r>
            <a:r>
              <a:rPr lang="fr-FR" sz="1350" b="1" u="sng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7005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3" grpId="0"/>
      <p:bldP spid="45" grpId="0"/>
      <p:bldP spid="56" grpId="0"/>
      <p:bldP spid="57" grpId="0"/>
      <p:bldP spid="58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557F4032-0FC6-4413-A025-BAF6A04480B1}"/>
              </a:ext>
            </a:extLst>
          </p:cNvPr>
          <p:cNvSpPr txBox="1"/>
          <p:nvPr/>
        </p:nvSpPr>
        <p:spPr>
          <a:xfrm>
            <a:off x="252260" y="3935544"/>
            <a:ext cx="87122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Ru(IV)-&gt; Ru(III) conversion </a:t>
            </a:r>
            <a:r>
              <a:rPr lang="fr-FR" sz="1400" dirty="0" err="1"/>
              <a:t>is</a:t>
            </a:r>
            <a:r>
              <a:rPr lang="fr-FR" sz="1400" dirty="0"/>
              <a:t> at the </a:t>
            </a:r>
            <a:r>
              <a:rPr lang="fr-FR" sz="1400" dirty="0" err="1"/>
              <a:t>equilibrium</a:t>
            </a:r>
            <a:r>
              <a:rPr lang="fr-FR" sz="1400" dirty="0"/>
              <a:t> in the </a:t>
            </a:r>
            <a:r>
              <a:rPr lang="fr-FR" sz="1400" dirty="0" err="1"/>
              <a:t>laoding</a:t>
            </a:r>
            <a:r>
              <a:rPr lang="fr-FR" sz="1400" dirty="0"/>
              <a:t> solution and </a:t>
            </a:r>
            <a:r>
              <a:rPr lang="fr-FR" sz="1400" dirty="0" err="1"/>
              <a:t>then</a:t>
            </a:r>
            <a:r>
              <a:rPr lang="fr-FR" sz="1400" dirty="0"/>
              <a:t>  </a:t>
            </a:r>
            <a:r>
              <a:rPr lang="fr-FR" sz="1400" dirty="0" err="1"/>
              <a:t>is</a:t>
            </a:r>
            <a:r>
              <a:rPr lang="fr-FR" sz="1400" dirty="0"/>
              <a:t> re-</a:t>
            </a:r>
            <a:r>
              <a:rPr lang="fr-FR" sz="1400" dirty="0" err="1"/>
              <a:t>oxidized</a:t>
            </a:r>
            <a:r>
              <a:rPr lang="fr-FR" sz="1400" dirty="0"/>
              <a:t> </a:t>
            </a:r>
            <a:r>
              <a:rPr lang="fr-FR" sz="1400" dirty="0" err="1"/>
              <a:t>into</a:t>
            </a:r>
            <a:r>
              <a:rPr lang="fr-FR" sz="1400" dirty="0"/>
              <a:t> Ru(IV)</a:t>
            </a:r>
          </a:p>
          <a:p>
            <a:pPr algn="ctr"/>
            <a:r>
              <a:rPr lang="fr-FR" sz="1400" dirty="0">
                <a:sym typeface="Wingdings" panose="05000000000000000000" pitchFamily="2" charset="2"/>
              </a:rPr>
              <a:t> </a:t>
            </a:r>
            <a:r>
              <a:rPr lang="fr-FR" sz="1400" b="1" dirty="0" err="1">
                <a:sym typeface="Wingdings" panose="05000000000000000000" pitchFamily="2" charset="2"/>
              </a:rPr>
              <a:t>lower</a:t>
            </a:r>
            <a:r>
              <a:rPr lang="fr-FR" sz="1400" b="1" dirty="0"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sym typeface="Wingdings" panose="05000000000000000000" pitchFamily="2" charset="2"/>
              </a:rPr>
              <a:t>breakthrough</a:t>
            </a:r>
            <a:r>
              <a:rPr lang="fr-FR" sz="1400" b="1" dirty="0">
                <a:sym typeface="Wingdings" panose="05000000000000000000" pitchFamily="2" charset="2"/>
              </a:rPr>
              <a:t> %</a:t>
            </a:r>
            <a:endParaRPr lang="fr-FR" sz="1400" b="1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DE28B9D-1567-431D-B78C-B09C2C6BE11E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3. Auger Emitters 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F1FA86A-2B73-49D1-B019-74F6485EF3DE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37311EE0-4B08-4A72-8DD4-9E7669D54BE1}"/>
              </a:ext>
            </a:extLst>
          </p:cNvPr>
          <p:cNvSpPr txBox="1"/>
          <p:nvPr/>
        </p:nvSpPr>
        <p:spPr>
          <a:xfrm>
            <a:off x="179512" y="791075"/>
            <a:ext cx="907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Main goal : </a:t>
            </a:r>
            <a:r>
              <a:rPr lang="en-US" sz="1500" dirty="0"/>
              <a:t>Find an effective way of separating </a:t>
            </a:r>
            <a:r>
              <a:rPr lang="en-US" sz="1500" dirty="0">
                <a:solidFill>
                  <a:srgbClr val="00B050"/>
                </a:solidFill>
                <a:latin typeface="Chivo"/>
              </a:rPr>
              <a:t>Ru</a:t>
            </a:r>
            <a:r>
              <a:rPr lang="en-US" sz="1500" dirty="0">
                <a:latin typeface="Chivo"/>
              </a:rPr>
              <a:t> and </a:t>
            </a:r>
            <a:r>
              <a:rPr lang="en-US" sz="1500" dirty="0">
                <a:solidFill>
                  <a:srgbClr val="0070C0"/>
                </a:solidFill>
                <a:latin typeface="Chivo"/>
              </a:rPr>
              <a:t>Rh </a:t>
            </a:r>
            <a:r>
              <a:rPr lang="en-US" sz="1500" dirty="0"/>
              <a:t>(using a chromatographic system, in chlorinated media)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0C7F8D1-AD61-4FD7-8E54-25CBBD7A08B8}"/>
              </a:ext>
            </a:extLst>
          </p:cNvPr>
          <p:cNvGrpSpPr/>
          <p:nvPr/>
        </p:nvGrpSpPr>
        <p:grpSpPr>
          <a:xfrm>
            <a:off x="252260" y="1072806"/>
            <a:ext cx="954278" cy="1788736"/>
            <a:chOff x="4059732" y="2043508"/>
            <a:chExt cx="1099963" cy="2721596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7E1C6BA3-1998-423C-88B9-51B549841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82"/>
            <a:stretch/>
          </p:blipFill>
          <p:spPr>
            <a:xfrm>
              <a:off x="4059732" y="2043508"/>
              <a:ext cx="930311" cy="2560505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D4769CD4-4628-4005-8B33-DFF297239FC3}"/>
                </a:ext>
              </a:extLst>
            </p:cNvPr>
            <p:cNvSpPr txBox="1"/>
            <p:nvPr/>
          </p:nvSpPr>
          <p:spPr>
            <a:xfrm>
              <a:off x="4301225" y="2371739"/>
              <a:ext cx="707923" cy="2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00B050"/>
                  </a:solidFill>
                  <a:latin typeface="Chivo"/>
                </a:rPr>
                <a:t>Ru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9AD81E5-5312-43DE-AF1C-A5DD85CA58F5}"/>
                </a:ext>
              </a:extLst>
            </p:cNvPr>
            <p:cNvSpPr txBox="1"/>
            <p:nvPr/>
          </p:nvSpPr>
          <p:spPr>
            <a:xfrm>
              <a:off x="4182075" y="2959409"/>
              <a:ext cx="707923" cy="2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00B050"/>
                  </a:solidFill>
                  <a:latin typeface="Chivo"/>
                </a:rPr>
                <a:t>Ru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D593F31-5214-41B0-B9C0-EF5728C50386}"/>
                </a:ext>
              </a:extLst>
            </p:cNvPr>
            <p:cNvSpPr txBox="1"/>
            <p:nvPr/>
          </p:nvSpPr>
          <p:spPr>
            <a:xfrm>
              <a:off x="4170105" y="2681909"/>
              <a:ext cx="607144" cy="2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00B050"/>
                  </a:solidFill>
                  <a:latin typeface="Chivo"/>
                </a:rPr>
                <a:t>Ru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62FD479-4A16-4A05-87E1-DB4AC8687FE7}"/>
                </a:ext>
              </a:extLst>
            </p:cNvPr>
            <p:cNvSpPr txBox="1"/>
            <p:nvPr/>
          </p:nvSpPr>
          <p:spPr>
            <a:xfrm>
              <a:off x="4320328" y="4318570"/>
              <a:ext cx="707923" cy="2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rgbClr val="0070C0"/>
                  </a:solidFill>
                  <a:latin typeface="Chivo"/>
                </a:rPr>
                <a:t>Rh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CCD65F3-D2C8-4CB1-B9DC-E8C376D3E832}"/>
                </a:ext>
              </a:extLst>
            </p:cNvPr>
            <p:cNvSpPr txBox="1"/>
            <p:nvPr/>
          </p:nvSpPr>
          <p:spPr>
            <a:xfrm>
              <a:off x="4179960" y="4472552"/>
              <a:ext cx="707923" cy="2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rgbClr val="0070C0"/>
                  </a:solidFill>
                  <a:latin typeface="Chivo"/>
                </a:rPr>
                <a:t>Rh</a:t>
              </a:r>
              <a:endParaRPr lang="en-US" sz="825" b="1">
                <a:solidFill>
                  <a:srgbClr val="0070C0"/>
                </a:solidFill>
                <a:latin typeface="Chivo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CB22B2B-65EF-4567-AACB-AAF277FF3279}"/>
                </a:ext>
              </a:extLst>
            </p:cNvPr>
            <p:cNvSpPr txBox="1"/>
            <p:nvPr/>
          </p:nvSpPr>
          <p:spPr>
            <a:xfrm>
              <a:off x="4451772" y="4444806"/>
              <a:ext cx="707923" cy="2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rgbClr val="0070C0"/>
                  </a:solidFill>
                  <a:latin typeface="Chivo"/>
                </a:rPr>
                <a:t>Rh</a:t>
              </a:r>
              <a:endParaRPr lang="en-US" sz="825" b="1">
                <a:solidFill>
                  <a:srgbClr val="0070C0"/>
                </a:solidFill>
                <a:latin typeface="Chivo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01581065-D1F8-48C9-AFF0-F0892673A655}"/>
                </a:ext>
              </a:extLst>
            </p:cNvPr>
            <p:cNvSpPr/>
            <p:nvPr/>
          </p:nvSpPr>
          <p:spPr>
            <a:xfrm>
              <a:off x="4173794" y="2551471"/>
              <a:ext cx="191729" cy="51619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A4BC16FA-0495-4324-9D71-25529A52BA42}"/>
                </a:ext>
              </a:extLst>
            </p:cNvPr>
            <p:cNvSpPr/>
            <p:nvPr/>
          </p:nvSpPr>
          <p:spPr>
            <a:xfrm>
              <a:off x="4377814" y="3190568"/>
              <a:ext cx="191729" cy="51619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3932EF85-D3D3-4A19-9908-CFEBB818CB6C}"/>
                </a:ext>
              </a:extLst>
            </p:cNvPr>
            <p:cNvSpPr/>
            <p:nvPr/>
          </p:nvSpPr>
          <p:spPr>
            <a:xfrm>
              <a:off x="4382730" y="2930013"/>
              <a:ext cx="191729" cy="51619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474EDB5A-D537-4582-8D94-DB50E785DE79}"/>
              </a:ext>
            </a:extLst>
          </p:cNvPr>
          <p:cNvSpPr txBox="1"/>
          <p:nvPr/>
        </p:nvSpPr>
        <p:spPr>
          <a:xfrm>
            <a:off x="1092503" y="1263682"/>
            <a:ext cx="1604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Test on different resins</a:t>
            </a:r>
          </a:p>
          <a:p>
            <a:r>
              <a:rPr lang="en-US" sz="1200" dirty="0" err="1"/>
              <a:t>Kd</a:t>
            </a:r>
            <a:r>
              <a:rPr lang="en-US" sz="1200" dirty="0"/>
              <a:t> determined</a:t>
            </a:r>
          </a:p>
          <a:p>
            <a:endParaRPr lang="en-US" sz="1200" dirty="0"/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C3F4EA57-EFE2-4D7D-A49E-08F4004290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10136"/>
              </p:ext>
            </p:extLst>
          </p:nvPr>
        </p:nvGraphicFramePr>
        <p:xfrm>
          <a:off x="4346691" y="1288532"/>
          <a:ext cx="4392488" cy="265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ZoneTexte 27">
            <a:extLst>
              <a:ext uri="{FF2B5EF4-FFF2-40B4-BE49-F238E27FC236}">
                <a16:creationId xmlns:a16="http://schemas.microsoft.com/office/drawing/2014/main" id="{E53FBACD-9899-4717-905D-26F7A9CAC84B}"/>
              </a:ext>
            </a:extLst>
          </p:cNvPr>
          <p:cNvSpPr txBox="1"/>
          <p:nvPr/>
        </p:nvSpPr>
        <p:spPr>
          <a:xfrm>
            <a:off x="1057460" y="1769526"/>
            <a:ext cx="276616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02060"/>
                </a:solidFill>
              </a:rPr>
              <a:t>Conditions </a:t>
            </a:r>
          </a:p>
          <a:p>
            <a:r>
              <a:rPr lang="fr-FR" sz="1050" b="1" dirty="0" err="1"/>
              <a:t>Loaded</a:t>
            </a:r>
            <a:r>
              <a:rPr lang="fr-FR" sz="1050" b="1" dirty="0"/>
              <a:t> </a:t>
            </a:r>
            <a:r>
              <a:rPr lang="fr-FR" sz="1050" b="1" dirty="0" err="1"/>
              <a:t>activity</a:t>
            </a:r>
            <a:r>
              <a:rPr lang="fr-FR" sz="1050" b="1" dirty="0"/>
              <a:t>= 1.8 MBq (</a:t>
            </a:r>
            <a:r>
              <a:rPr lang="fr-FR" sz="1050" b="1" baseline="30000" dirty="0"/>
              <a:t>103</a:t>
            </a:r>
            <a:r>
              <a:rPr lang="fr-FR" sz="1050" b="1" dirty="0"/>
              <a:t>Ru/</a:t>
            </a:r>
            <a:r>
              <a:rPr lang="fr-FR" sz="1050" b="1" baseline="30000" dirty="0"/>
              <a:t>97</a:t>
            </a:r>
            <a:r>
              <a:rPr lang="fr-FR" sz="1050" b="1" dirty="0"/>
              <a:t>Ru = 0.34%)</a:t>
            </a:r>
          </a:p>
          <a:p>
            <a:r>
              <a:rPr lang="fr-FR" sz="1050" b="1" dirty="0"/>
              <a:t>2M </a:t>
            </a:r>
            <a:r>
              <a:rPr lang="fr-FR" sz="1050" b="1" dirty="0" err="1"/>
              <a:t>HCl</a:t>
            </a:r>
            <a:r>
              <a:rPr lang="fr-FR" sz="1050" b="1" dirty="0"/>
              <a:t> 1mL/min (</a:t>
            </a:r>
            <a:r>
              <a:rPr lang="fr-FR" sz="1050" b="1" dirty="0" err="1"/>
              <a:t>elution</a:t>
            </a:r>
            <a:r>
              <a:rPr lang="fr-FR" sz="1050" b="1" dirty="0"/>
              <a:t> 15 </a:t>
            </a:r>
            <a:r>
              <a:rPr lang="fr-FR" sz="1050" b="1" dirty="0" err="1"/>
              <a:t>mL</a:t>
            </a:r>
            <a:r>
              <a:rPr lang="fr-FR" sz="1050" b="1" dirty="0"/>
              <a:t> )</a:t>
            </a:r>
          </a:p>
          <a:p>
            <a:r>
              <a:rPr lang="fr-FR" sz="1050" b="1" dirty="0"/>
              <a:t>Gamma </a:t>
            </a:r>
            <a:r>
              <a:rPr lang="fr-FR" sz="1050" b="1" dirty="0" err="1"/>
              <a:t>spec</a:t>
            </a:r>
            <a:r>
              <a:rPr lang="fr-FR" sz="1050" b="1" dirty="0"/>
              <a:t> quantification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86CD3AE-FA59-4EF7-B864-F5FB23708B25}"/>
              </a:ext>
            </a:extLst>
          </p:cNvPr>
          <p:cNvSpPr txBox="1"/>
          <p:nvPr/>
        </p:nvSpPr>
        <p:spPr>
          <a:xfrm>
            <a:off x="224404" y="4847260"/>
            <a:ext cx="719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breakthrough is related and controlled by Ru(III) and then :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73E825-83C9-4B11-A55C-F2F726088CD2}"/>
              </a:ext>
            </a:extLst>
          </p:cNvPr>
          <p:cNvSpPr txBox="1"/>
          <p:nvPr/>
        </p:nvSpPr>
        <p:spPr>
          <a:xfrm>
            <a:off x="699463" y="6138344"/>
            <a:ext cx="6984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Proof of concept of a </a:t>
            </a:r>
            <a:r>
              <a:rPr lang="en-US" sz="1600" baseline="30000" dirty="0"/>
              <a:t>103</a:t>
            </a:r>
            <a:r>
              <a:rPr lang="en-US" sz="1600" dirty="0"/>
              <a:t>Ru/</a:t>
            </a:r>
            <a:r>
              <a:rPr lang="en-US" sz="1600" baseline="30000" dirty="0"/>
              <a:t>103m</a:t>
            </a:r>
            <a:r>
              <a:rPr lang="en-US" sz="1600" dirty="0"/>
              <a:t>Rh is done = &gt; must be tested with larger activities</a:t>
            </a:r>
          </a:p>
        </p:txBody>
      </p:sp>
      <p:sp>
        <p:nvSpPr>
          <p:cNvPr id="42" name="Espace réservé du numéro de diapositive 1">
            <a:extLst>
              <a:ext uri="{FF2B5EF4-FFF2-40B4-BE49-F238E27FC236}">
                <a16:creationId xmlns:a16="http://schemas.microsoft.com/office/drawing/2014/main" id="{345DD8B0-17AB-42BE-87CB-E05617E5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8500" y="6485296"/>
            <a:ext cx="2057400" cy="273844"/>
          </a:xfrm>
        </p:spPr>
        <p:txBody>
          <a:bodyPr/>
          <a:lstStyle/>
          <a:p>
            <a:fld id="{45B031EB-288E-49EF-970D-7C130C440472}" type="slidenum">
              <a:rPr lang="fr-FR" smtClean="0"/>
              <a:t>18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EBF5FC4-9590-436F-8C68-5D945E3D49A5}"/>
                  </a:ext>
                </a:extLst>
              </p:cNvPr>
              <p:cNvSpPr txBox="1"/>
              <p:nvPr/>
            </p:nvSpPr>
            <p:spPr>
              <a:xfrm>
                <a:off x="5159127" y="5155675"/>
                <a:ext cx="2932534" cy="377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Ru (III) </a:t>
                </a:r>
                <a:r>
                  <a:rPr lang="fr-FR" b="1" dirty="0">
                    <a:solidFill>
                      <a:schemeClr val="accent5"/>
                    </a:solidFill>
                  </a:rPr>
                  <a:t>⇄ </a:t>
                </a:r>
                <a:r>
                  <a:rPr lang="fr-FR" dirty="0">
                    <a:solidFill>
                      <a:schemeClr val="accent5"/>
                    </a:solidFill>
                  </a:rPr>
                  <a:t>Ru(IV) </a:t>
                </a:r>
                <a:r>
                  <a:rPr lang="fr-FR" dirty="0"/>
                  <a:t>---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𝑅𝑢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EBF5FC4-9590-436F-8C68-5D945E3D4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27" y="5155675"/>
                <a:ext cx="2932534" cy="377091"/>
              </a:xfrm>
              <a:prstGeom prst="rect">
                <a:avLst/>
              </a:prstGeom>
              <a:blipFill>
                <a:blip r:embed="rId5"/>
                <a:stretch>
                  <a:fillRect l="-1663" t="-9677" r="-208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E7E45D36-EE9E-4D56-8A6E-358058D29C05}"/>
              </a:ext>
            </a:extLst>
          </p:cNvPr>
          <p:cNvSpPr txBox="1"/>
          <p:nvPr/>
        </p:nvSpPr>
        <p:spPr>
          <a:xfrm>
            <a:off x="788395" y="5490268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In solution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381345-AD20-49DA-8B52-0EEEC0E429F4}"/>
              </a:ext>
            </a:extLst>
          </p:cNvPr>
          <p:cNvSpPr txBox="1"/>
          <p:nvPr/>
        </p:nvSpPr>
        <p:spPr>
          <a:xfrm>
            <a:off x="2047372" y="5477417"/>
            <a:ext cx="1776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 the extracting resin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34A0DB7-040E-49E7-80D6-442EA70AFD0F}"/>
                  </a:ext>
                </a:extLst>
              </p:cNvPr>
              <p:cNvSpPr txBox="1"/>
              <p:nvPr/>
            </p:nvSpPr>
            <p:spPr>
              <a:xfrm>
                <a:off x="332453" y="5173153"/>
                <a:ext cx="2682145" cy="377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Ru (III) </a:t>
                </a:r>
                <a:r>
                  <a:rPr lang="fr-FR" b="1" dirty="0">
                    <a:solidFill>
                      <a:schemeClr val="accent5"/>
                    </a:solidFill>
                  </a:rPr>
                  <a:t>⇄ </a:t>
                </a:r>
                <a:r>
                  <a:rPr lang="fr-FR" dirty="0">
                    <a:solidFill>
                      <a:schemeClr val="accent5"/>
                    </a:solidFill>
                  </a:rPr>
                  <a:t>Ru(IV) </a:t>
                </a:r>
                <a:r>
                  <a:rPr lang="fr-FR" dirty="0"/>
                  <a:t>⇄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𝑅𝑢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34A0DB7-040E-49E7-80D6-442EA70AF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53" y="5173153"/>
                <a:ext cx="2682145" cy="377091"/>
              </a:xfrm>
              <a:prstGeom prst="rect">
                <a:avLst/>
              </a:prstGeom>
              <a:blipFill>
                <a:blip r:embed="rId6"/>
                <a:stretch>
                  <a:fillRect l="-2045" t="-9836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7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" grpId="0"/>
      <p:bldP spid="4" grpId="0"/>
      <p:bldP spid="25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8F67A17-671F-40F8-9F22-E4EA6105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2A74-C680-42A1-8089-A43BC7B02542}" type="slidenum">
              <a:rPr lang="fr-FR" smtClean="0"/>
              <a:t>19</a:t>
            </a:fld>
            <a:endParaRPr lang="fr-FR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CAEF3F6F-0585-4DE2-B808-C156DD74173C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3. Auger Emitters: perspectives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95488AC-D35E-4DE7-8647-90B8CB412581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9FE0E5E5-D69E-4A3B-BF02-B433B5F10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" y="897725"/>
            <a:ext cx="9105900" cy="4176464"/>
          </a:xfrm>
        </p:spPr>
        <p:txBody>
          <a:bodyPr>
            <a:normAutofit/>
          </a:bodyPr>
          <a:lstStyle/>
          <a:p>
            <a:pPr marL="5715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 speciation data :  accurate knowledge of the thermodynamics and physicochemical properties of Ru in aqueous solution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to develop chemical processes to purify 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 from Mo and other metals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=&gt;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finalize a 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Ru/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103m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 generator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Scrutinize the radiolabeling routes based on the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accurate understanding and control of Ru speciation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final goal of optimizing this process.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Production of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 is based on </a:t>
            </a:r>
            <a:r>
              <a:rPr lang="en-US" sz="1800" dirty="0">
                <a:effectLst/>
                <a:latin typeface="Calibri" panose="020F0502020204030204" pitchFamily="34" charset="0"/>
                <a:ea typeface="LinLibertineO-Identity-H"/>
                <a:cs typeface="Calibri" panose="020F0502020204030204" pitchFamily="34" charset="0"/>
              </a:rPr>
              <a:t>Mo(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1800" dirty="0">
                <a:effectLst/>
                <a:latin typeface="Calibri" panose="020F0502020204030204" pitchFamily="34" charset="0"/>
                <a:ea typeface="LinLibertineO-Identity-H"/>
                <a:cs typeface="Calibri" panose="020F0502020204030204" pitchFamily="34" charset="0"/>
              </a:rPr>
              <a:t>,x)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existing data on Mo speciation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and optimize a recycling process for Mo.</a:t>
            </a:r>
            <a:endParaRPr lang="en-US" sz="1800" dirty="0">
              <a:latin typeface="Calibri" panose="020F0502020204030204" pitchFamily="34" charset="0"/>
              <a:ea typeface="LinLibertineO-Identity-H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0F865EB-4E7B-4147-9419-20A3A7488E20}"/>
              </a:ext>
            </a:extLst>
          </p:cNvPr>
          <p:cNvSpPr txBox="1"/>
          <p:nvPr/>
        </p:nvSpPr>
        <p:spPr>
          <a:xfrm>
            <a:off x="1912678" y="5475861"/>
            <a:ext cx="659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European project MS COFUND SEED PhD in partnership with ORANO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9392EF-6158-4713-B6EF-53308B220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4" y="6009563"/>
            <a:ext cx="885094" cy="8422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106318-6FB6-4515-9926-D31ADB485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991448"/>
            <a:ext cx="691884" cy="9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1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B4D76-4CEB-493F-BFF6-03C6C370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6" y="-51099"/>
            <a:ext cx="8814996" cy="693173"/>
          </a:xfrm>
        </p:spPr>
        <p:txBody>
          <a:bodyPr/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Rationale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F5ECEE-5D81-4EEE-B9BD-FD77500C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9990" y="6379949"/>
            <a:ext cx="2057400" cy="365125"/>
          </a:xfrm>
        </p:spPr>
        <p:txBody>
          <a:bodyPr/>
          <a:lstStyle/>
          <a:p>
            <a:fld id="{67126158-4A29-4239-9FAE-FC6AAEDEDD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07DCEB-3F20-4637-A7E9-3590A5D18A06}"/>
              </a:ext>
            </a:extLst>
          </p:cNvPr>
          <p:cNvSpPr txBox="1"/>
          <p:nvPr/>
        </p:nvSpPr>
        <p:spPr>
          <a:xfrm>
            <a:off x="193262" y="632869"/>
            <a:ext cx="9217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 </a:t>
            </a: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approaches of personalized medicine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(in oncology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as well as for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neurology) </a:t>
            </a:r>
            <a:endParaRPr lang="en-GB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1C3250-18C1-4219-ACC7-EB76C10BFA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" y="1310053"/>
            <a:ext cx="4464496" cy="19861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7331885-1D52-4418-A540-F65E2AAF56E7}"/>
              </a:ext>
            </a:extLst>
          </p:cNvPr>
          <p:cNvSpPr txBox="1"/>
          <p:nvPr/>
        </p:nvSpPr>
        <p:spPr>
          <a:xfrm>
            <a:off x="191030" y="4098578"/>
            <a:ext cx="86921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Speciation / fundamental studies for some RN of interest with poorly understood chemistry</a:t>
            </a:r>
          </a:p>
          <a:p>
            <a:endParaRPr lang="en-GB" dirty="0"/>
          </a:p>
          <a:p>
            <a:r>
              <a:rPr lang="en-GB" dirty="0"/>
              <a:t>Production of RN : </a:t>
            </a:r>
            <a:r>
              <a:rPr lang="en-GB" dirty="0" err="1"/>
              <a:t>targetry</a:t>
            </a:r>
            <a:r>
              <a:rPr lang="en-GB" dirty="0"/>
              <a:t>, extraction / purification</a:t>
            </a:r>
          </a:p>
          <a:p>
            <a:endParaRPr lang="en-GB" dirty="0"/>
          </a:p>
          <a:p>
            <a:r>
              <a:rPr lang="en-GB" dirty="0"/>
              <a:t>Complexation / radiolabelling</a:t>
            </a:r>
          </a:p>
          <a:p>
            <a:endParaRPr lang="en-GB" dirty="0"/>
          </a:p>
          <a:p>
            <a:r>
              <a:rPr lang="en-GB" dirty="0" err="1"/>
              <a:t>Valorization</a:t>
            </a:r>
            <a:r>
              <a:rPr lang="en-GB" dirty="0"/>
              <a:t> of RN through pre-clinical studies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59153D-6A8A-4EDE-AF70-39AD76C423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218" y="1052115"/>
            <a:ext cx="3391520" cy="26321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A0FF77F-F6E1-440D-984D-0BF6DC122C55}"/>
              </a:ext>
            </a:extLst>
          </p:cNvPr>
          <p:cNvSpPr txBox="1"/>
          <p:nvPr/>
        </p:nvSpPr>
        <p:spPr>
          <a:xfrm>
            <a:off x="154490" y="1348958"/>
            <a:ext cx="74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α, β</a:t>
            </a:r>
            <a:r>
              <a:rPr lang="en-GB" baseline="30000"/>
              <a:t>-</a:t>
            </a:r>
          </a:p>
          <a:p>
            <a:r>
              <a:rPr lang="en-GB"/>
              <a:t>Auger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9C4929-9BD9-4288-BD1F-F4F911A39D6D}"/>
              </a:ext>
            </a:extLst>
          </p:cNvPr>
          <p:cNvSpPr txBox="1"/>
          <p:nvPr/>
        </p:nvSpPr>
        <p:spPr>
          <a:xfrm>
            <a:off x="193262" y="249905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ɣ, β</a:t>
            </a:r>
            <a:r>
              <a:rPr lang="en-GB" baseline="30000"/>
              <a:t>+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AF277D3-10A5-4CFA-8BC0-9E7A74FEE743}"/>
              </a:ext>
            </a:extLst>
          </p:cNvPr>
          <p:cNvCxnSpPr/>
          <p:nvPr/>
        </p:nvCxnSpPr>
        <p:spPr>
          <a:xfrm flipV="1">
            <a:off x="193262" y="548680"/>
            <a:ext cx="8196833" cy="6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4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847A34-1CC0-47B9-B792-A7692214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2A74-C680-42A1-8089-A43BC7B02542}" type="slidenum">
              <a:rPr lang="fr-FR" smtClean="0"/>
              <a:t>20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C5D80B-5FAF-4DFC-AD39-AFF782BEC09F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4. Nanomedicine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D2C5C47-E15D-4C75-AB2D-34EED69001EF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8C190F0-0B1E-46E3-BC44-3A8223ADF41E}"/>
              </a:ext>
            </a:extLst>
          </p:cNvPr>
          <p:cNvSpPr txBox="1"/>
          <p:nvPr/>
        </p:nvSpPr>
        <p:spPr>
          <a:xfrm>
            <a:off x="74114" y="800314"/>
            <a:ext cx="8784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Innovation in drug-delivery systems  =&gt; nanomedicine</a:t>
            </a: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AF7C58-B718-4F06-9680-53B93D9EE48B}"/>
              </a:ext>
            </a:extLst>
          </p:cNvPr>
          <p:cNvSpPr txBox="1"/>
          <p:nvPr/>
        </p:nvSpPr>
        <p:spPr>
          <a:xfrm>
            <a:off x="149325" y="1273739"/>
            <a:ext cx="9053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Nanoparticles NPs = improved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pharmaco-kinetics properties thank to an accurate control of their size, and of their in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teractions with living organisms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Particularly suitable for </a:t>
            </a:r>
            <a:r>
              <a:rPr lang="en-US" dirty="0" err="1">
                <a:latin typeface="Calibri" panose="020F0502020204030204" pitchFamily="34" charset="0"/>
              </a:rPr>
              <a:t>theranostics</a:t>
            </a:r>
            <a:r>
              <a:rPr lang="en-US" dirty="0">
                <a:latin typeface="Calibri" panose="020F0502020204030204" pitchFamily="34" charset="0"/>
              </a:rPr>
              <a:t> aspects with RN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ED6C67-05B7-41E1-A151-5C809A1E17FC}"/>
              </a:ext>
            </a:extLst>
          </p:cNvPr>
          <p:cNvSpPr txBox="1"/>
          <p:nvPr/>
        </p:nvSpPr>
        <p:spPr>
          <a:xfrm>
            <a:off x="179512" y="2877942"/>
            <a:ext cx="90573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“new” projects that have started at the end of 2023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</a:t>
            </a:r>
            <a:r>
              <a:rPr lang="en-US" b="1" dirty="0" err="1">
                <a:solidFill>
                  <a:srgbClr val="FF0000"/>
                </a:solidFill>
              </a:rPr>
              <a:t>Projet</a:t>
            </a:r>
            <a:r>
              <a:rPr lang="en-US" b="1" dirty="0">
                <a:solidFill>
                  <a:srgbClr val="FF0000"/>
                </a:solidFill>
              </a:rPr>
              <a:t> PHC </a:t>
            </a:r>
            <a:r>
              <a:rPr lang="en-US" b="1" dirty="0" err="1">
                <a:solidFill>
                  <a:srgbClr val="FF0000"/>
                </a:solidFill>
              </a:rPr>
              <a:t>BoRN</a:t>
            </a:r>
            <a:r>
              <a:rPr lang="en-US" b="1" dirty="0">
                <a:solidFill>
                  <a:srgbClr val="FF0000"/>
                </a:solidFill>
              </a:rPr>
              <a:t> : 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  <a:latin typeface="Calibri-Bold"/>
              </a:rPr>
              <a:t>B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eta Radiotherapy of Prostate Cancer with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Theran</a:t>
            </a:r>
            <a:r>
              <a:rPr lang="en-US" sz="1800" b="1" i="0" u="none" strike="noStrike" baseline="0" dirty="0" err="1">
                <a:solidFill>
                  <a:srgbClr val="FF0000"/>
                </a:solidFill>
                <a:latin typeface="Calibri-Bold"/>
              </a:rPr>
              <a:t>o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stic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Calibri-Bold"/>
              </a:rPr>
              <a:t>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adiolabeled Gold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Calibri-Bold"/>
              </a:rPr>
              <a:t>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anoparticles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/>
              <a:t>(project in collaboration with NCSR </a:t>
            </a:r>
            <a:r>
              <a:rPr lang="en-US" dirty="0" err="1"/>
              <a:t>Demokritos</a:t>
            </a:r>
            <a:r>
              <a:rPr lang="en-US" dirty="0"/>
              <a:t> (Greece) : 2024-2025</a:t>
            </a:r>
          </a:p>
          <a:p>
            <a:r>
              <a:rPr lang="en-US" b="1" dirty="0"/>
              <a:t>Role</a:t>
            </a:r>
            <a:r>
              <a:rPr lang="en-US" dirty="0"/>
              <a:t> French PI.</a:t>
            </a:r>
          </a:p>
          <a:p>
            <a:endParaRPr lang="en-US" dirty="0"/>
          </a:p>
          <a:p>
            <a:r>
              <a:rPr lang="en-US" b="1" u="sng" dirty="0"/>
              <a:t>Goals</a:t>
            </a:r>
          </a:p>
          <a:p>
            <a:r>
              <a:rPr lang="en-US" dirty="0"/>
              <a:t>Determination of the size,  surface charge of AuNPs grafted with DOTAGA for prostate cancer,</a:t>
            </a:r>
          </a:p>
          <a:p>
            <a:r>
              <a:rPr lang="en-US" dirty="0"/>
              <a:t>Evaluation of  </a:t>
            </a:r>
            <a:r>
              <a:rPr lang="en-US" baseline="30000" dirty="0"/>
              <a:t>44</a:t>
            </a:r>
            <a:r>
              <a:rPr lang="en-US" dirty="0"/>
              <a:t>Sc/ </a:t>
            </a:r>
            <a:r>
              <a:rPr lang="en-US" baseline="30000" dirty="0"/>
              <a:t>64</a:t>
            </a:r>
            <a:r>
              <a:rPr lang="en-US" dirty="0"/>
              <a:t> Cu radiolabeling for imaging; in combination with </a:t>
            </a:r>
            <a:r>
              <a:rPr lang="en-US" baseline="30000" dirty="0"/>
              <a:t>177</a:t>
            </a:r>
            <a:r>
              <a:rPr lang="en-US" dirty="0"/>
              <a:t>Lu for therapy</a:t>
            </a:r>
          </a:p>
          <a:p>
            <a:r>
              <a:rPr lang="en-US" dirty="0"/>
              <a:t>Evaluation of </a:t>
            </a:r>
            <a:r>
              <a:rPr lang="en-US" dirty="0" err="1"/>
              <a:t>physico</a:t>
            </a:r>
            <a:r>
              <a:rPr lang="en-US" dirty="0"/>
              <a:t>-chemical properties post-radiolabeling (size, surface charge, integrity)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0D937E-4773-43EA-8DED-D899DFD219B4}"/>
              </a:ext>
            </a:extLst>
          </p:cNvPr>
          <p:cNvSpPr txBox="1"/>
          <p:nvPr/>
        </p:nvSpPr>
        <p:spPr>
          <a:xfrm>
            <a:off x="6842715" y="364300"/>
            <a:ext cx="23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Activity Started in 2014</a:t>
            </a:r>
          </a:p>
        </p:txBody>
      </p:sp>
    </p:spTree>
    <p:extLst>
      <p:ext uri="{BB962C8B-B14F-4D97-AF65-F5344CB8AC3E}">
        <p14:creationId xmlns:p14="http://schemas.microsoft.com/office/powerpoint/2010/main" val="384136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847A34-1CC0-47B9-B792-A7692214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2A74-C680-42A1-8089-A43BC7B02542}" type="slidenum">
              <a:rPr lang="fr-FR" smtClean="0"/>
              <a:t>21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D2C5C47-E15D-4C75-AB2D-34EED69001EF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B39121BC-598D-4C19-A3D2-F98FC37C53D3}"/>
              </a:ext>
            </a:extLst>
          </p:cNvPr>
          <p:cNvSpPr txBox="1"/>
          <p:nvPr/>
        </p:nvSpPr>
        <p:spPr>
          <a:xfrm>
            <a:off x="6527242" y="368829"/>
            <a:ext cx="265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Activity started since 2014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3086B0-37E9-48C1-AABC-47E762A1B9A5}"/>
              </a:ext>
            </a:extLst>
          </p:cNvPr>
          <p:cNvSpPr txBox="1"/>
          <p:nvPr/>
        </p:nvSpPr>
        <p:spPr>
          <a:xfrm>
            <a:off x="179512" y="861301"/>
            <a:ext cx="89644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FF0000"/>
                </a:solidFill>
              </a:rPr>
              <a:t>Projet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Euramet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MetrIno</a:t>
            </a:r>
            <a:r>
              <a:rPr lang="en-US" b="1" dirty="0">
                <a:solidFill>
                  <a:srgbClr val="FF0000"/>
                </a:solidFill>
              </a:rPr>
              <a:t> : </a:t>
            </a:r>
            <a:r>
              <a:rPr lang="en-US" dirty="0">
                <a:solidFill>
                  <a:srgbClr val="FF0000"/>
                </a:solidFill>
              </a:rPr>
              <a:t>Metr</a:t>
            </a:r>
            <a:r>
              <a:rPr lang="en-US" dirty="0"/>
              <a:t>ology for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nnovative na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particles  (2023-2026)</a:t>
            </a:r>
          </a:p>
          <a:p>
            <a:endParaRPr lang="en-US" b="1" dirty="0"/>
          </a:p>
          <a:p>
            <a:r>
              <a:rPr lang="en-US" b="1" dirty="0"/>
              <a:t>Role</a:t>
            </a:r>
            <a:r>
              <a:rPr lang="en-US" dirty="0"/>
              <a:t> partner</a:t>
            </a:r>
          </a:p>
          <a:p>
            <a:endParaRPr lang="en-US" dirty="0"/>
          </a:p>
          <a:p>
            <a:r>
              <a:rPr lang="en-US" b="1" u="sng" dirty="0"/>
              <a:t>Goals :</a:t>
            </a:r>
            <a:r>
              <a:rPr lang="en-US" dirty="0"/>
              <a:t>Develop and validate characterization methods of nano-drugs. </a:t>
            </a:r>
          </a:p>
          <a:p>
            <a:r>
              <a:rPr lang="en-US" dirty="0"/>
              <a:t>=&gt;  Clinical formulations, including synthetic NPs composed of lipids (liposomes and RNA-LNP) and metallic </a:t>
            </a:r>
            <a:r>
              <a:rPr lang="en-US" dirty="0" err="1"/>
              <a:t>oxydes</a:t>
            </a:r>
            <a:r>
              <a:rPr lang="en-US" dirty="0"/>
              <a:t> (hafnium and iron </a:t>
            </a:r>
            <a:r>
              <a:rPr lang="en-US" dirty="0" err="1"/>
              <a:t>oxydes</a:t>
            </a:r>
            <a:r>
              <a:rPr lang="en-US" dirty="0"/>
              <a:t>) used for MRI</a:t>
            </a:r>
            <a:endParaRPr lang="en-US" b="1" u="sng" dirty="0"/>
          </a:p>
        </p:txBody>
      </p:sp>
      <p:pic>
        <p:nvPicPr>
          <p:cNvPr id="12" name="Image 2">
            <a:extLst>
              <a:ext uri="{FF2B5EF4-FFF2-40B4-BE49-F238E27FC236}">
                <a16:creationId xmlns:a16="http://schemas.microsoft.com/office/drawing/2014/main" id="{343B2AC1-757B-4196-9585-612CB558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58" y="3843319"/>
            <a:ext cx="4248472" cy="156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790DB27-4564-496D-B186-5161B3C0061E}"/>
              </a:ext>
            </a:extLst>
          </p:cNvPr>
          <p:cNvSpPr txBox="1"/>
          <p:nvPr/>
        </p:nvSpPr>
        <p:spPr>
          <a:xfrm>
            <a:off x="611560" y="3322942"/>
            <a:ext cx="744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Methodology : separation AF4-coupled to UV-MALS-RI  + gamma ray detector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267AFDD-8DB3-4028-88B1-93DC20F71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13" y="1213507"/>
            <a:ext cx="1658717" cy="49181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D85DF45E-A4CE-4CAD-ACBE-3C924CE51157}"/>
              </a:ext>
            </a:extLst>
          </p:cNvPr>
          <p:cNvSpPr txBox="1">
            <a:spLocks noChangeArrowheads="1"/>
          </p:cNvSpPr>
          <p:nvPr/>
        </p:nvSpPr>
        <p:spPr>
          <a:xfrm>
            <a:off x="152612" y="129672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4. Nanomedicine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59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D94CB-D2F9-4F2B-BCC9-768247E95A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6695"/>
            <a:ext cx="9144000" cy="6921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4. Nanomedicine : technical platform of FFF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056786-8D9A-418F-B017-4677E334B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1335028"/>
            <a:ext cx="2071448" cy="41186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2D3437D-0372-4C88-AD37-1D28249FE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959" y="836712"/>
            <a:ext cx="3473169" cy="16684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62EA89-CF53-41AF-AE71-3B720FD06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958" y="2439195"/>
            <a:ext cx="3403851" cy="19796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7E4D11-F341-4661-A5A4-C90615B09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918" y="4450813"/>
            <a:ext cx="3277891" cy="12503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5382220-48DC-498D-8A34-B80012ADD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800" y="847032"/>
            <a:ext cx="3148339" cy="17788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4783C9F-9344-4BC7-BE91-C11AE7BE18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769" y="2755176"/>
            <a:ext cx="2888562" cy="298866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5BD80B0-2557-4E84-9BC1-43D70360A1C5}"/>
              </a:ext>
            </a:extLst>
          </p:cNvPr>
          <p:cNvSpPr txBox="1"/>
          <p:nvPr/>
        </p:nvSpPr>
        <p:spPr>
          <a:xfrm>
            <a:off x="2051720" y="6087079"/>
            <a:ext cx="4320853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indent="85725"/>
            <a:r>
              <a:rPr lang="fr-FR" sz="2400" b="1" dirty="0">
                <a:cs typeface="Courier New" panose="02070309020205020404" pitchFamily="49" charset="0"/>
              </a:rPr>
              <a:t>REFERENNS@UNIV-NANTES.FR</a:t>
            </a:r>
          </a:p>
        </p:txBody>
      </p:sp>
    </p:spTree>
    <p:extLst>
      <p:ext uri="{BB962C8B-B14F-4D97-AF65-F5344CB8AC3E}">
        <p14:creationId xmlns:p14="http://schemas.microsoft.com/office/powerpoint/2010/main" val="3712203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AD1CD7F-8533-464C-8CDD-B475F36B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9E449D5-2817-4E0B-9B0E-F48DE7BBC246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4. Nanomedicine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EE58AEC-6AD9-4261-8AB2-DC245084AAFC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1F9F6DD4-AF68-4EEB-8CB3-30F8D5972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01933"/>
              </p:ext>
            </p:extLst>
          </p:nvPr>
        </p:nvGraphicFramePr>
        <p:xfrm>
          <a:off x="395536" y="828675"/>
          <a:ext cx="8119815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684669623"/>
                    </a:ext>
                  </a:extLst>
                </a:gridCol>
                <a:gridCol w="3468994">
                  <a:extLst>
                    <a:ext uri="{9D8B030D-6E8A-4147-A177-3AD203B41FA5}">
                      <a16:colId xmlns:a16="http://schemas.microsoft.com/office/drawing/2014/main" val="2083567425"/>
                    </a:ext>
                  </a:extLst>
                </a:gridCol>
                <a:gridCol w="2706605">
                  <a:extLst>
                    <a:ext uri="{9D8B030D-6E8A-4147-A177-3AD203B41FA5}">
                      <a16:colId xmlns:a16="http://schemas.microsoft.com/office/drawing/2014/main" val="4169258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775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REFERENN’s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8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GdR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CNRS Agents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d’Imagerie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Moléculaire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Responsible axe “nuclear probes”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90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European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PHC France Grèce</a:t>
                      </a:r>
                    </a:p>
                    <a:p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/>
                        <a:t>Euramet</a:t>
                      </a:r>
                      <a:r>
                        <a:rPr lang="fr-FR" sz="1600" b="0" dirty="0"/>
                        <a:t> </a:t>
                      </a:r>
                      <a:r>
                        <a:rPr lang="fr-FR" sz="1600" b="0" dirty="0" err="1"/>
                        <a:t>project</a:t>
                      </a:r>
                      <a:r>
                        <a:rPr lang="fr-FR" sz="1600" b="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err="1"/>
                        <a:t>Metrology</a:t>
                      </a:r>
                      <a:r>
                        <a:rPr lang="fr-FR" sz="1600" b="0" dirty="0"/>
                        <a:t> for innovative </a:t>
                      </a:r>
                      <a:r>
                        <a:rPr lang="fr-FR" sz="1600" b="0" dirty="0" err="1"/>
                        <a:t>nanoparticles</a:t>
                      </a:r>
                      <a:r>
                        <a:rPr lang="fr-FR" sz="1600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French PI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4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22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0D9B646-F8A5-44C1-ADCE-438BECD4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722863-EC57-4349-9943-55710AF207E2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4. </a:t>
            </a:r>
            <a:r>
              <a:rPr lang="en-US" sz="2000" b="1" dirty="0" err="1">
                <a:solidFill>
                  <a:srgbClr val="E75112"/>
                </a:solidFill>
                <a:latin typeface="Verdana" charset="0"/>
                <a:ea typeface="ＭＳ Ｐゴシック" charset="0"/>
              </a:rPr>
              <a:t>Nanomedecine</a:t>
            </a:r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 perspectives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583A04E-862D-4EA8-929B-45C69E2FECBA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1814BA9-2AF7-4B28-BD13-C6C3BA85CD65}"/>
              </a:ext>
            </a:extLst>
          </p:cNvPr>
          <p:cNvSpPr txBox="1"/>
          <p:nvPr/>
        </p:nvSpPr>
        <p:spPr>
          <a:xfrm>
            <a:off x="180814" y="980728"/>
            <a:ext cx="89250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Propose reference methods of FFF for nanomedicine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Develop the FFF platform (joint platform with </a:t>
            </a:r>
            <a:r>
              <a:rPr lang="en-US" dirty="0" err="1"/>
              <a:t>Ifremer</a:t>
            </a:r>
            <a:r>
              <a:rPr lang="en-US" dirty="0"/>
              <a:t> and INRAE): REFERENN'S</a:t>
            </a:r>
          </a:p>
          <a:p>
            <a:r>
              <a:rPr lang="en-US" dirty="0"/>
              <a:t>3 Flow-FFF chains, 1 HF5 chain (analysis of macromolecules, peptides, proteins, liposomes, micelles, nanoparticles)</a:t>
            </a:r>
          </a:p>
          <a:p>
            <a:endParaRPr lang="en-US" dirty="0"/>
          </a:p>
          <a:p>
            <a:r>
              <a:rPr lang="en-US" dirty="0"/>
              <a:t>Apply the methodologies deployed for the micro/nano plastics part</a:t>
            </a:r>
          </a:p>
          <a:p>
            <a:r>
              <a:rPr lang="en-US" dirty="0"/>
              <a:t>	- in environmental waters</a:t>
            </a:r>
          </a:p>
          <a:p>
            <a:endParaRPr lang="en-US" dirty="0"/>
          </a:p>
          <a:p>
            <a:r>
              <a:rPr lang="en-US" dirty="0"/>
              <a:t>	-in living beings (collaboration with the University of Vienna) because coupling 	environmental nano plastics with PET tracers to assess their </a:t>
            </a:r>
            <a:r>
              <a:rPr lang="en-US" dirty="0" err="1"/>
              <a:t>bioD</a:t>
            </a:r>
            <a:r>
              <a:rPr lang="en-US" dirty="0"/>
              <a:t> =&gt; assess their 	impact in vivo.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786BA-6830-4F1F-A96D-5925696A86C3}"/>
              </a:ext>
            </a:extLst>
          </p:cNvPr>
          <p:cNvSpPr txBox="1"/>
          <p:nvPr/>
        </p:nvSpPr>
        <p:spPr>
          <a:xfrm>
            <a:off x="179512" y="1700808"/>
            <a:ext cx="9142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effectLst/>
              </a:rPr>
              <a:t>Request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from</a:t>
            </a:r>
            <a:r>
              <a:rPr lang="fr-FR" dirty="0">
                <a:effectLst/>
              </a:rPr>
              <a:t> AFNOR for ISO/CD 21362 </a:t>
            </a:r>
            <a:r>
              <a:rPr lang="fr-FR" dirty="0" err="1">
                <a:effectLst/>
              </a:rPr>
              <a:t>norm</a:t>
            </a:r>
            <a:r>
              <a:rPr lang="fr-FR" dirty="0">
                <a:effectLst/>
              </a:rPr>
              <a:t>= &gt; validation in French </a:t>
            </a:r>
          </a:p>
          <a:p>
            <a:r>
              <a:rPr lang="fr-FR" sz="1800" dirty="0">
                <a:solidFill>
                  <a:srgbClr val="637381"/>
                </a:solidFill>
                <a:effectLst/>
                <a:latin typeface="Helvetica" panose="020B0604020202020204" pitchFamily="34" charset="0"/>
              </a:rPr>
              <a:t>Nanotechnologies — Analyse des nano-objets par fractionnement par couplage flux-force asymétrique et à force centrifuge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35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0D9B646-F8A5-44C1-ADCE-438BECD4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722863-EC57-4349-9943-55710AF207E2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8208912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Scientific production (2019-2023)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583A04E-862D-4EA8-929B-45C69E2FECBA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176DBD5E-D5C3-4936-8CD0-26331101EC70}"/>
              </a:ext>
            </a:extLst>
          </p:cNvPr>
          <p:cNvSpPr txBox="1"/>
          <p:nvPr/>
        </p:nvSpPr>
        <p:spPr>
          <a:xfrm>
            <a:off x="2416696" y="5325532"/>
            <a:ext cx="33462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723265" algn="l"/>
              </a:tabLst>
            </a:pPr>
            <a:r>
              <a:rPr lang="fr-FR" dirty="0">
                <a:latin typeface="Calibri" panose="020F0502020204030204" pitchFamily="34" charset="0"/>
              </a:rPr>
              <a:t>1 book </a:t>
            </a:r>
            <a:r>
              <a:rPr lang="fr-FR" dirty="0" err="1">
                <a:latin typeface="Calibri" panose="020F0502020204030204" pitchFamily="34" charset="0"/>
              </a:rPr>
              <a:t>chapter</a:t>
            </a:r>
            <a:endParaRPr lang="fr-FR" dirty="0">
              <a:latin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</a:rPr>
              <a:t>2 articles</a:t>
            </a:r>
          </a:p>
          <a:p>
            <a:pPr algn="just"/>
            <a:r>
              <a:rPr lang="fr-FR" dirty="0">
                <a:latin typeface="Calibri" panose="020F0502020204030204" pitchFamily="34" charset="0"/>
              </a:rPr>
              <a:t>1 </a:t>
            </a:r>
            <a:r>
              <a:rPr lang="fr-FR" dirty="0" err="1">
                <a:latin typeface="Calibri" panose="020F0502020204030204" pitchFamily="34" charset="0"/>
              </a:rPr>
              <a:t>invited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conference</a:t>
            </a:r>
            <a:r>
              <a:rPr lang="fr-FR" dirty="0"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en-US" dirty="0">
                <a:latin typeface="Calibri" panose="020F0502020204030204" pitchFamily="34" charset="0"/>
              </a:rPr>
              <a:t>1 invited seminar</a:t>
            </a:r>
            <a:endParaRPr lang="fr-FR" dirty="0">
              <a:latin typeface="Calibri" panose="020F0502020204030204" pitchFamily="34" charset="0"/>
            </a:endParaRPr>
          </a:p>
          <a:p>
            <a:pPr algn="just"/>
            <a:r>
              <a:rPr lang="fr-FR" dirty="0">
                <a:latin typeface="Calibri" panose="020F0502020204030204" pitchFamily="34" charset="0"/>
              </a:rPr>
              <a:t>1 Talk international conf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225E7D-8084-452D-868D-0249A7ABD7C4}"/>
              </a:ext>
            </a:extLst>
          </p:cNvPr>
          <p:cNvSpPr txBox="1"/>
          <p:nvPr/>
        </p:nvSpPr>
        <p:spPr>
          <a:xfrm>
            <a:off x="-1141" y="5341612"/>
            <a:ext cx="2550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4</a:t>
            </a:r>
            <a:r>
              <a:rPr lang="en-US" sz="18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. Nanomedicine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3ABA9C-13AB-45D4-A9F9-28D81E41B341}"/>
              </a:ext>
            </a:extLst>
          </p:cNvPr>
          <p:cNvSpPr txBox="1"/>
          <p:nvPr/>
        </p:nvSpPr>
        <p:spPr>
          <a:xfrm>
            <a:off x="-17884" y="1488141"/>
            <a:ext cx="459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2</a:t>
            </a:r>
            <a:r>
              <a:rPr lang="en-US" sz="18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. Scandium 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EA7C9F-6FE1-4A65-88B8-E5BB9A2D0E2E}"/>
              </a:ext>
            </a:extLst>
          </p:cNvPr>
          <p:cNvSpPr txBox="1"/>
          <p:nvPr/>
        </p:nvSpPr>
        <p:spPr>
          <a:xfrm>
            <a:off x="2455590" y="1488141"/>
            <a:ext cx="3779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articles + 1 submitted</a:t>
            </a:r>
          </a:p>
          <a:p>
            <a:r>
              <a:rPr lang="en-US" dirty="0"/>
              <a:t>1 patent</a:t>
            </a:r>
          </a:p>
          <a:p>
            <a:r>
              <a:rPr lang="en-US" dirty="0"/>
              <a:t>3 in preparation (submission in 2024)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CB35768-5D08-4ECF-BD3D-F7315A1F76F5}"/>
              </a:ext>
            </a:extLst>
          </p:cNvPr>
          <p:cNvSpPr txBox="1"/>
          <p:nvPr/>
        </p:nvSpPr>
        <p:spPr>
          <a:xfrm>
            <a:off x="2433911" y="2305900"/>
            <a:ext cx="459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72326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</a:t>
            </a:r>
            <a:r>
              <a:rPr lang="fr-FR" dirty="0" err="1">
                <a:latin typeface="Calibri" panose="020F0502020204030204" pitchFamily="34" charset="0"/>
              </a:rPr>
              <a:t>invited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conferences</a:t>
            </a:r>
            <a:r>
              <a:rPr lang="fr-FR" dirty="0">
                <a:latin typeface="Calibri" panose="020F0502020204030204" pitchFamily="34" charset="0"/>
              </a:rPr>
              <a:t> </a:t>
            </a:r>
            <a:endParaRPr lang="fr-FR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FBFAADE-9E0B-49E8-9A8D-AC85542E5AE5}"/>
              </a:ext>
            </a:extLst>
          </p:cNvPr>
          <p:cNvSpPr txBox="1"/>
          <p:nvPr/>
        </p:nvSpPr>
        <p:spPr>
          <a:xfrm>
            <a:off x="2433911" y="2619742"/>
            <a:ext cx="4591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72326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</a:t>
            </a:r>
            <a:r>
              <a:rPr lang="fr-FR" dirty="0">
                <a:latin typeface="Calibri" panose="020F0502020204030204" pitchFamily="34" charset="0"/>
              </a:rPr>
              <a:t>Talk international conf</a:t>
            </a:r>
            <a:endParaRPr lang="fr-FR" sz="2400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tabLst>
                <a:tab pos="723265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 Posters </a:t>
            </a:r>
            <a:r>
              <a:rPr lang="fr-FR" dirty="0">
                <a:latin typeface="Calibri" panose="020F0502020204030204" pitchFamily="34" charset="0"/>
              </a:rPr>
              <a:t>international conf</a:t>
            </a:r>
            <a:endParaRPr lang="fr-FR" sz="2400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49580" indent="-449580" algn="just">
              <a:tabLst>
                <a:tab pos="723265" algn="l"/>
              </a:tabLst>
            </a:pPr>
            <a:r>
              <a:rPr lang="en-US" sz="1800" dirty="0">
                <a:latin typeface="Calibri" panose="020F0502020204030204" pitchFamily="34" charset="0"/>
              </a:rPr>
              <a:t>2 Posters national conf</a:t>
            </a:r>
            <a:endParaRPr lang="en-US" sz="24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D1AA75-9B29-4E9A-9084-F06A37EEF34F}"/>
              </a:ext>
            </a:extLst>
          </p:cNvPr>
          <p:cNvSpPr txBox="1"/>
          <p:nvPr/>
        </p:nvSpPr>
        <p:spPr>
          <a:xfrm>
            <a:off x="-35024" y="3656501"/>
            <a:ext cx="459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3</a:t>
            </a:r>
            <a:r>
              <a:rPr lang="en-US" sz="18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. Auger Emitters </a:t>
            </a:r>
            <a:endParaRPr lang="en-US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8106813-B03B-4917-97B9-86440C1C3EE1}"/>
              </a:ext>
            </a:extLst>
          </p:cNvPr>
          <p:cNvSpPr txBox="1"/>
          <p:nvPr/>
        </p:nvSpPr>
        <p:spPr>
          <a:xfrm>
            <a:off x="2392016" y="3656501"/>
            <a:ext cx="360040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1 Article </a:t>
            </a:r>
            <a:r>
              <a:rPr lang="en-US" dirty="0" err="1">
                <a:latin typeface="Calibri" panose="020F0502020204030204" pitchFamily="34" charset="0"/>
              </a:rPr>
              <a:t>accepté</a:t>
            </a:r>
            <a:r>
              <a:rPr lang="en-US" dirty="0">
                <a:latin typeface="Calibri" panose="020F0502020204030204" pitchFamily="34" charset="0"/>
              </a:rPr>
              <a:t> + 1 </a:t>
            </a:r>
            <a:r>
              <a:rPr lang="en-US" dirty="0" err="1">
                <a:latin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</a:rPr>
              <a:t> preparation</a:t>
            </a:r>
          </a:p>
          <a:p>
            <a:pPr>
              <a:spcBef>
                <a:spcPts val="600"/>
              </a:spcBef>
              <a:tabLst>
                <a:tab pos="723265" algn="l"/>
              </a:tabLst>
            </a:pPr>
            <a:r>
              <a:rPr lang="fr-FR" dirty="0">
                <a:latin typeface="Calibri" panose="020F0502020204030204" pitchFamily="34" charset="0"/>
              </a:rPr>
              <a:t>2 Talk international conf</a:t>
            </a:r>
          </a:p>
          <a:p>
            <a:pPr>
              <a:spcBef>
                <a:spcPts val="600"/>
              </a:spcBef>
              <a:tabLst>
                <a:tab pos="723265" algn="l"/>
              </a:tabLst>
            </a:pPr>
            <a:r>
              <a:rPr lang="fr-FR" dirty="0">
                <a:latin typeface="Calibri" panose="020F0502020204030204" pitchFamily="34" charset="0"/>
              </a:rPr>
              <a:t>3 Posters international conf</a:t>
            </a:r>
          </a:p>
          <a:p>
            <a:pPr>
              <a:spcBef>
                <a:spcPts val="600"/>
              </a:spcBef>
              <a:tabLst>
                <a:tab pos="723265" algn="l"/>
              </a:tabLst>
            </a:pPr>
            <a:r>
              <a:rPr lang="fr-FR" dirty="0">
                <a:latin typeface="Calibri" panose="020F0502020204030204" pitchFamily="34" charset="0"/>
              </a:rPr>
              <a:t>2 </a:t>
            </a:r>
            <a:r>
              <a:rPr lang="en-US" dirty="0">
                <a:latin typeface="Calibri" panose="020F0502020204030204" pitchFamily="34" charset="0"/>
              </a:rPr>
              <a:t>Posters national conf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9FCEE9D-746C-4B7A-86B7-7E4BE36D7D1B}"/>
              </a:ext>
            </a:extLst>
          </p:cNvPr>
          <p:cNvSpPr txBox="1"/>
          <p:nvPr/>
        </p:nvSpPr>
        <p:spPr>
          <a:xfrm>
            <a:off x="27087" y="911313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1. </a:t>
            </a:r>
            <a:r>
              <a:rPr lang="en-US" b="1" dirty="0" err="1">
                <a:solidFill>
                  <a:srgbClr val="E75112"/>
                </a:solidFill>
                <a:latin typeface="Verdana" charset="0"/>
                <a:ea typeface="ＭＳ Ｐゴシック" charset="0"/>
              </a:rPr>
              <a:t>Astate</a:t>
            </a:r>
            <a:endParaRPr lang="en-US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6B02EF1-BEF8-4D2E-A35A-5B9D48268247}"/>
              </a:ext>
            </a:extLst>
          </p:cNvPr>
          <p:cNvSpPr txBox="1"/>
          <p:nvPr/>
        </p:nvSpPr>
        <p:spPr>
          <a:xfrm>
            <a:off x="2454796" y="899260"/>
            <a:ext cx="33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</a:rPr>
              <a:t>10 articles </a:t>
            </a:r>
          </a:p>
        </p:txBody>
      </p:sp>
    </p:spTree>
    <p:extLst>
      <p:ext uri="{BB962C8B-B14F-4D97-AF65-F5344CB8AC3E}">
        <p14:creationId xmlns:p14="http://schemas.microsoft.com/office/powerpoint/2010/main" val="976856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364656" y="891446"/>
            <a:ext cx="2088460" cy="53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44" y="1670758"/>
            <a:ext cx="994718" cy="3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67" descr="Iron-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1201">
            <a:off x="6056205" y="1205907"/>
            <a:ext cx="849661" cy="4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89" y="1741473"/>
            <a:ext cx="823760" cy="322121"/>
          </a:xfrm>
          <a:prstGeom prst="rect">
            <a:avLst/>
          </a:prstGeom>
        </p:spPr>
      </p:pic>
      <p:pic>
        <p:nvPicPr>
          <p:cNvPr id="10" name="Image 9" descr="C:\Users\invite.un\AppData\Local\Temp\logo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23"/>
          <a:stretch/>
        </p:blipFill>
        <p:spPr bwMode="auto">
          <a:xfrm>
            <a:off x="3436320" y="1719859"/>
            <a:ext cx="778703" cy="2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3157135" y="1961257"/>
            <a:ext cx="1320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 err="1">
                <a:solidFill>
                  <a:srgbClr val="0070C0"/>
                </a:solidFill>
              </a:rPr>
              <a:t>TheraScCoop</a:t>
            </a:r>
            <a:r>
              <a:rPr lang="fr-FR" sz="1350" dirty="0">
                <a:solidFill>
                  <a:srgbClr val="0070C0"/>
                </a:solidFill>
              </a:rPr>
              <a:t> </a:t>
            </a:r>
            <a:r>
              <a:rPr lang="fr-FR" sz="1350" dirty="0" err="1">
                <a:solidFill>
                  <a:srgbClr val="0070C0"/>
                </a:solidFill>
              </a:rPr>
              <a:t>ICoN</a:t>
            </a:r>
            <a:endParaRPr lang="fr-FR" sz="1350" dirty="0">
              <a:solidFill>
                <a:srgbClr val="0070C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36" y="759420"/>
            <a:ext cx="762786" cy="76278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22" y="755912"/>
            <a:ext cx="667006" cy="76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67" y="913887"/>
            <a:ext cx="856132" cy="470873"/>
          </a:xfrm>
          <a:prstGeom prst="rect">
            <a:avLst/>
          </a:prstGeom>
        </p:spPr>
      </p:pic>
      <p:pic>
        <p:nvPicPr>
          <p:cNvPr id="20" name="Picture 8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02" y="974576"/>
            <a:ext cx="881114" cy="31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03" y="136300"/>
            <a:ext cx="1768900" cy="61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7341987" y="532063"/>
            <a:ext cx="1103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GdR</a:t>
            </a:r>
            <a:r>
              <a:rPr lang="fr-FR" sz="1200" dirty="0"/>
              <a:t> nationaux</a:t>
            </a:r>
          </a:p>
        </p:txBody>
      </p:sp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8" y="3488392"/>
            <a:ext cx="843388" cy="37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logo_1tt"/>
          <p:cNvPicPr>
            <a:picLocks noChangeArrowheads="1"/>
          </p:cNvPicPr>
          <p:nvPr/>
        </p:nvPicPr>
        <p:blipFill>
          <a:blip r:embed="rId12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6" y="5249251"/>
            <a:ext cx="610958" cy="555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r="36217"/>
          <a:stretch>
            <a:fillRect/>
          </a:stretch>
        </p:blipFill>
        <p:spPr bwMode="auto">
          <a:xfrm>
            <a:off x="1755340" y="3872644"/>
            <a:ext cx="1037447" cy="71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3" y="3910106"/>
            <a:ext cx="709926" cy="7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" t="2782" r="88249" b="16272"/>
          <a:stretch>
            <a:fillRect/>
          </a:stretch>
        </p:blipFill>
        <p:spPr bwMode="auto">
          <a:xfrm>
            <a:off x="133877" y="5249251"/>
            <a:ext cx="610958" cy="5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t="5435" r="61401" b="17046"/>
          <a:stretch>
            <a:fillRect/>
          </a:stretch>
        </p:blipFill>
        <p:spPr bwMode="auto">
          <a:xfrm>
            <a:off x="117582" y="4042635"/>
            <a:ext cx="599041" cy="51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4600961"/>
            <a:ext cx="1082385" cy="53314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4" y="4632485"/>
            <a:ext cx="616118" cy="28122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93" y="2799512"/>
            <a:ext cx="774508" cy="508066"/>
          </a:xfrm>
          <a:prstGeom prst="rect">
            <a:avLst/>
          </a:prstGeom>
        </p:spPr>
      </p:pic>
      <p:pic>
        <p:nvPicPr>
          <p:cNvPr id="40" name="Picture 54" descr="Afficher l'image d'orig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98" y="4339300"/>
            <a:ext cx="1216819" cy="3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7" descr="TRIUMF_logo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59" y="5465436"/>
            <a:ext cx="1107490" cy="31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71" y="3753121"/>
            <a:ext cx="1122028" cy="64516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 b="27088"/>
          <a:stretch/>
        </p:blipFill>
        <p:spPr>
          <a:xfrm>
            <a:off x="4082174" y="2962624"/>
            <a:ext cx="520357" cy="30836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51334" y="3404290"/>
            <a:ext cx="1000372" cy="267865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24121" r="11285" b="24500"/>
          <a:stretch/>
        </p:blipFill>
        <p:spPr>
          <a:xfrm>
            <a:off x="4084890" y="5088712"/>
            <a:ext cx="487110" cy="321077"/>
          </a:xfrm>
          <a:prstGeom prst="rect">
            <a:avLst/>
          </a:prstGeom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78" y="2474030"/>
            <a:ext cx="492356" cy="45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4" descr="Afficher l'image d'origin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85" y="2494382"/>
            <a:ext cx="527381" cy="4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6" descr="http://www.iphc.cnrs.fr/habillage-2014/images/logo_IPHC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37" y="3005368"/>
            <a:ext cx="568199" cy="5476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6" descr="http://www.univ-reims.fr/formation/ufr-instituts-et-ecoles/ufr-des-sciences-economiques-sociales-et-de-gestion/gallery_images/site/50/3600/40476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82" y="3624562"/>
            <a:ext cx="586676" cy="34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8" descr="Université de Limoges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24" y="3166734"/>
            <a:ext cx="689885" cy="2200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0" descr="Afficher l'image d'origine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34" y="2969004"/>
            <a:ext cx="539153" cy="5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 descr="Afficher l'image d'origine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32" y="3563799"/>
            <a:ext cx="878693" cy="42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0" descr="Afficher l'image d'origine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04" y="3649229"/>
            <a:ext cx="524138" cy="30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90" y="2640223"/>
            <a:ext cx="865587" cy="2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Ellipse 66"/>
          <p:cNvSpPr/>
          <p:nvPr/>
        </p:nvSpPr>
        <p:spPr>
          <a:xfrm rot="666685">
            <a:off x="5635500" y="2152948"/>
            <a:ext cx="3504274" cy="2233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36" y="1815012"/>
            <a:ext cx="823759" cy="729583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3" y="2000196"/>
            <a:ext cx="1102479" cy="438235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2" y="3456166"/>
            <a:ext cx="899150" cy="470619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44" y="3951933"/>
            <a:ext cx="826060" cy="27797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5310" y="119178"/>
            <a:ext cx="219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Valorisation de la recherche – rayonnement international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8" y="703922"/>
            <a:ext cx="1768037" cy="530711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102090" y="1302308"/>
            <a:ext cx="21052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900" dirty="0">
              <a:solidFill>
                <a:srgbClr val="FFFF00"/>
              </a:solidFill>
              <a:latin typeface="Candara" panose="020E0502030303020204" pitchFamily="34" charset="0"/>
              <a:cs typeface="Simplified Arabic" panose="02020603050405020304" pitchFamily="18" charset="-78"/>
            </a:endParaRPr>
          </a:p>
          <a:p>
            <a:pPr algn="just"/>
            <a:r>
              <a:rPr lang="en-US" sz="900" dirty="0">
                <a:solidFill>
                  <a:srgbClr val="0070C0"/>
                </a:solidFill>
              </a:rPr>
              <a:t>International Symposium on Field- and Flow-based Separations, </a:t>
            </a:r>
            <a:r>
              <a:rPr lang="en-US" sz="900" dirty="0">
                <a:solidFill>
                  <a:srgbClr val="0070C0"/>
                </a:solidFill>
                <a:latin typeface="Candara" panose="020E0502030303020204" pitchFamily="34" charset="0"/>
                <a:cs typeface="Simplified Arabic" panose="02020603050405020304" pitchFamily="18" charset="-78"/>
              </a:rPr>
              <a:t>Nantes-France, 3-6June 2024</a:t>
            </a:r>
          </a:p>
          <a:p>
            <a:pPr algn="just"/>
            <a:endParaRPr lang="fr-FR" sz="900" dirty="0">
              <a:solidFill>
                <a:srgbClr val="FFFF00"/>
              </a:solidFill>
              <a:latin typeface="Candara" panose="020E0502030303020204" pitchFamily="34" charset="0"/>
              <a:cs typeface="Simplified Arabic" panose="02020603050405020304" pitchFamily="18" charset="-78"/>
            </a:endParaRPr>
          </a:p>
          <a:p>
            <a:pPr algn="just"/>
            <a:endParaRPr lang="fr-FR" sz="900" dirty="0">
              <a:solidFill>
                <a:srgbClr val="FFFF00"/>
              </a:solidFill>
              <a:latin typeface="Candara" panose="020E0502030303020204" pitchFamily="34" charset="0"/>
              <a:cs typeface="Simplified Arabic" panose="02020603050405020304" pitchFamily="18" charset="-78"/>
            </a:endParaRPr>
          </a:p>
          <a:p>
            <a:pPr algn="just"/>
            <a:r>
              <a:rPr lang="fr-FR" sz="900" dirty="0">
                <a:solidFill>
                  <a:srgbClr val="FFFF00"/>
                </a:solidFill>
              </a:rPr>
              <a:t> </a:t>
            </a:r>
            <a:endParaRPr lang="fr-FR" sz="900" dirty="0">
              <a:solidFill>
                <a:srgbClr val="FFFF00"/>
              </a:solidFill>
              <a:latin typeface="Candara" panose="020E050203030302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02090" y="2676090"/>
            <a:ext cx="2525908" cy="40243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FF5EE19-F351-43BD-B093-C167CE2D2C7D}"/>
              </a:ext>
            </a:extLst>
          </p:cNvPr>
          <p:cNvSpPr txBox="1"/>
          <p:nvPr/>
        </p:nvSpPr>
        <p:spPr>
          <a:xfrm>
            <a:off x="1066175" y="1284734"/>
            <a:ext cx="303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&amp;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FD13EC8F-2C3F-4532-BBC1-951E6DA9BB3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0" y="5944379"/>
            <a:ext cx="709926" cy="78614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34A51BC7-E3D6-41D7-9C9D-2CCD40ED6CE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04" y="3470696"/>
            <a:ext cx="1138605" cy="307731"/>
          </a:xfrm>
          <a:prstGeom prst="rect">
            <a:avLst/>
          </a:prstGeom>
        </p:spPr>
      </p:pic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4549689-D01F-4E8A-A2C7-6F650C633926}"/>
              </a:ext>
            </a:extLst>
          </p:cNvPr>
          <p:cNvCxnSpPr/>
          <p:nvPr/>
        </p:nvCxnSpPr>
        <p:spPr>
          <a:xfrm>
            <a:off x="5545928" y="446196"/>
            <a:ext cx="1544396" cy="155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178BA5F8-2A8F-41B2-9E5E-F6ED32B76533}"/>
              </a:ext>
            </a:extLst>
          </p:cNvPr>
          <p:cNvCxnSpPr/>
          <p:nvPr/>
        </p:nvCxnSpPr>
        <p:spPr>
          <a:xfrm>
            <a:off x="5546854" y="432725"/>
            <a:ext cx="647354" cy="78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C2633084-78DC-4D19-8D5B-B725668EFF25}"/>
              </a:ext>
            </a:extLst>
          </p:cNvPr>
          <p:cNvCxnSpPr/>
          <p:nvPr/>
        </p:nvCxnSpPr>
        <p:spPr>
          <a:xfrm>
            <a:off x="5545034" y="446196"/>
            <a:ext cx="411250" cy="1887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9A68708F-3CEB-46F5-924A-0935A0F54840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2719240" y="446197"/>
            <a:ext cx="738663" cy="248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à coins arrondis 21">
            <a:extLst>
              <a:ext uri="{FF2B5EF4-FFF2-40B4-BE49-F238E27FC236}">
                <a16:creationId xmlns:a16="http://schemas.microsoft.com/office/drawing/2014/main" id="{6736AB4E-EDF3-4765-9B44-5191C5DAAFD8}"/>
              </a:ext>
            </a:extLst>
          </p:cNvPr>
          <p:cNvSpPr/>
          <p:nvPr/>
        </p:nvSpPr>
        <p:spPr>
          <a:xfrm>
            <a:off x="101413" y="112852"/>
            <a:ext cx="2525908" cy="2515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93A8E522-3AF1-4661-8068-C1F6F1455CEB}"/>
              </a:ext>
            </a:extLst>
          </p:cNvPr>
          <p:cNvCxnSpPr>
            <a:stCxn id="21" idx="1"/>
          </p:cNvCxnSpPr>
          <p:nvPr/>
        </p:nvCxnSpPr>
        <p:spPr>
          <a:xfrm flipH="1">
            <a:off x="2572361" y="446197"/>
            <a:ext cx="885542" cy="2459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21">
            <a:extLst>
              <a:ext uri="{FF2B5EF4-FFF2-40B4-BE49-F238E27FC236}">
                <a16:creationId xmlns:a16="http://schemas.microsoft.com/office/drawing/2014/main" id="{2140F1D0-D251-424E-B136-77D8BBDA5856}"/>
              </a:ext>
            </a:extLst>
          </p:cNvPr>
          <p:cNvSpPr/>
          <p:nvPr/>
        </p:nvSpPr>
        <p:spPr>
          <a:xfrm>
            <a:off x="3063284" y="2760903"/>
            <a:ext cx="2525908" cy="30441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318511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4CEF5E-FC7D-464B-B329-492E3323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0FE3800-C025-4DF0-BC20-A8DC0CCCB0A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5735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Highlights (2019-2023)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4A8658A-7C1A-49A6-9F55-E4F003985374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4A68560-5A72-4276-9908-AAEB48624A89}"/>
              </a:ext>
            </a:extLst>
          </p:cNvPr>
          <p:cNvSpPr txBox="1"/>
          <p:nvPr/>
        </p:nvSpPr>
        <p:spPr>
          <a:xfrm>
            <a:off x="0" y="703816"/>
            <a:ext cx="89263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indent="-540385" algn="just">
              <a:tabLst>
                <a:tab pos="5490845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Prix Fulbright  (2019) – S.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Huclier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0385" indent="-540385" algn="just">
              <a:tabLst>
                <a:tab pos="5490845" algn="l"/>
              </a:tabLst>
            </a:pP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0385" indent="-540385" algn="just">
              <a:tabLst>
                <a:tab pos="5490845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Invited stays (S.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Huclier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): </a:t>
            </a:r>
          </a:p>
          <a:p>
            <a:pPr marL="540385" indent="-540385" algn="just">
              <a:tabLst>
                <a:tab pos="5490845" algn="l"/>
              </a:tabLst>
            </a:pPr>
            <a:r>
              <a:rPr lang="en-US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2024          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David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Gueffen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School of Medicine – University of California Los Angeles (USA)</a:t>
            </a:r>
            <a:endParaRPr lang="en-US" sz="1800" b="1" dirty="0"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0385" indent="-540385" algn="just">
              <a:tabLst>
                <a:tab pos="5490845" algn="l"/>
              </a:tabLst>
            </a:pPr>
            <a:r>
              <a:rPr lang="en-US" sz="14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2019-2020</a:t>
            </a:r>
            <a:r>
              <a:rPr lang="en-US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York State University at Stony Brook (USA) 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just">
              <a:tabLst>
                <a:tab pos="5490845" algn="l"/>
              </a:tabLst>
            </a:pPr>
            <a:r>
              <a:rPr lang="en-US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2018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Brookhaven National Laboratory (BNL) - Medical Isotope Research and Production           </a:t>
            </a:r>
          </a:p>
          <a:p>
            <a:pPr marL="540385" indent="-540385" algn="just">
              <a:tabLst>
                <a:tab pos="549084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           (MIRP) – Upton, NY (USA)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8C38A74-0BD1-4C4D-86A3-871350E2C90F}"/>
              </a:ext>
            </a:extLst>
          </p:cNvPr>
          <p:cNvSpPr txBox="1"/>
          <p:nvPr/>
        </p:nvSpPr>
        <p:spPr>
          <a:xfrm>
            <a:off x="-41999" y="2887957"/>
            <a:ext cx="9142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-Elected Member - steering board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Association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Francophone des Sciences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Séparatives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(AFSEP)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since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2023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-Elected President - Groupe Francophone des Techniques de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Fractionnement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Flux Force G4F since 2021.</a:t>
            </a:r>
          </a:p>
          <a:p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6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406BFD-E444-433A-BCD2-D3413844C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12466"/>
              </p:ext>
            </p:extLst>
          </p:nvPr>
        </p:nvGraphicFramePr>
        <p:xfrm>
          <a:off x="287523" y="4781575"/>
          <a:ext cx="8568953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801">
                  <a:extLst>
                    <a:ext uri="{9D8B030D-6E8A-4147-A177-3AD203B41FA5}">
                      <a16:colId xmlns:a16="http://schemas.microsoft.com/office/drawing/2014/main" val="14712447"/>
                    </a:ext>
                  </a:extLst>
                </a:gridCol>
                <a:gridCol w="2551381">
                  <a:extLst>
                    <a:ext uri="{9D8B030D-6E8A-4147-A177-3AD203B41FA5}">
                      <a16:colId xmlns:a16="http://schemas.microsoft.com/office/drawing/2014/main" val="4186116332"/>
                    </a:ext>
                  </a:extLst>
                </a:gridCol>
                <a:gridCol w="1353084">
                  <a:extLst>
                    <a:ext uri="{9D8B030D-6E8A-4147-A177-3AD203B41FA5}">
                      <a16:colId xmlns:a16="http://schemas.microsoft.com/office/drawing/2014/main" val="2106987449"/>
                    </a:ext>
                  </a:extLst>
                </a:gridCol>
                <a:gridCol w="1020900">
                  <a:extLst>
                    <a:ext uri="{9D8B030D-6E8A-4147-A177-3AD203B41FA5}">
                      <a16:colId xmlns:a16="http://schemas.microsoft.com/office/drawing/2014/main" val="3620664433"/>
                    </a:ext>
                  </a:extLst>
                </a:gridCol>
                <a:gridCol w="1477436">
                  <a:extLst>
                    <a:ext uri="{9D8B030D-6E8A-4147-A177-3AD203B41FA5}">
                      <a16:colId xmlns:a16="http://schemas.microsoft.com/office/drawing/2014/main" val="3981280145"/>
                    </a:ext>
                  </a:extLst>
                </a:gridCol>
                <a:gridCol w="1571351">
                  <a:extLst>
                    <a:ext uri="{9D8B030D-6E8A-4147-A177-3AD203B41FA5}">
                      <a16:colId xmlns:a16="http://schemas.microsoft.com/office/drawing/2014/main" val="3693479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2022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 dirty="0">
                          <a:effectLst/>
                        </a:rPr>
                        <a:t>24</a:t>
                      </a:r>
                      <a:r>
                        <a:rPr lang="fr-FR" sz="1200" baseline="30000" dirty="0">
                          <a:effectLst/>
                        </a:rPr>
                        <a:t>th</a:t>
                      </a:r>
                      <a:r>
                        <a:rPr lang="fr-FR" sz="1200" dirty="0">
                          <a:effectLst/>
                        </a:rPr>
                        <a:t> International Symposium of </a:t>
                      </a:r>
                      <a:r>
                        <a:rPr lang="fr-FR" sz="1200" dirty="0" err="1">
                          <a:effectLst/>
                        </a:rPr>
                        <a:t>Radiophamaceuticals</a:t>
                      </a:r>
                      <a:r>
                        <a:rPr lang="fr-FR" sz="1200" dirty="0">
                          <a:effectLst/>
                        </a:rPr>
                        <a:t> Sciences (ISRS)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29 Mai au 2 Juin 2022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200">
                          <a:effectLst/>
                        </a:rPr>
                        <a:t>Nantes (France)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&gt; 650 attendees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 dirty="0" err="1">
                          <a:effectLst/>
                        </a:rPr>
                        <a:t>Role</a:t>
                      </a:r>
                      <a:r>
                        <a:rPr lang="fr-FR" sz="1200" dirty="0">
                          <a:effectLst/>
                        </a:rPr>
                        <a:t> Chairman, </a:t>
                      </a:r>
                      <a:r>
                        <a:rPr lang="fr-FR" sz="1200" dirty="0" err="1">
                          <a:effectLst/>
                        </a:rPr>
                        <a:t>member</a:t>
                      </a:r>
                      <a:r>
                        <a:rPr lang="fr-FR" sz="1200" dirty="0">
                          <a:effectLst/>
                        </a:rPr>
                        <a:t> of local </a:t>
                      </a:r>
                      <a:r>
                        <a:rPr lang="fr-FR" sz="1200" dirty="0" err="1">
                          <a:effectLst/>
                        </a:rPr>
                        <a:t>organizing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committee</a:t>
                      </a:r>
                      <a:r>
                        <a:rPr lang="fr-FR" sz="1200" dirty="0">
                          <a:effectLst/>
                        </a:rPr>
                        <a:t> and international </a:t>
                      </a:r>
                      <a:r>
                        <a:rPr lang="fr-FR" sz="1200" dirty="0" err="1">
                          <a:effectLst/>
                        </a:rPr>
                        <a:t>scientific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committee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22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International Symposium on Flow Field Fractionation (FFF 2024)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3-6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Juin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2024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Nantes (France)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120 - 130 attendees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Co-Chairman and local organizing committee and International scientific committee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33454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815635A6-9D55-4B52-B3E4-01FD44BC52EB}"/>
              </a:ext>
            </a:extLst>
          </p:cNvPr>
          <p:cNvSpPr txBox="1"/>
          <p:nvPr/>
        </p:nvSpPr>
        <p:spPr>
          <a:xfrm>
            <a:off x="0" y="4317626"/>
            <a:ext cx="449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 international conferences as a Chair-person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BC866B-2D65-40A7-AE45-673538FC64CE}"/>
              </a:ext>
            </a:extLst>
          </p:cNvPr>
          <p:cNvSpPr txBox="1"/>
          <p:nvPr/>
        </p:nvSpPr>
        <p:spPr>
          <a:xfrm>
            <a:off x="-108012" y="3579382"/>
            <a:ext cx="9142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- Expert Member of ISO /TC 229 commission on NPs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caracterization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Participation to XP ISO TS 21362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norm writing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(2018)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00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3CE95C0-8C9A-1847-B7C5-65374E21B12B}"/>
              </a:ext>
            </a:extLst>
          </p:cNvPr>
          <p:cNvSpPr txBox="1"/>
          <p:nvPr/>
        </p:nvSpPr>
        <p:spPr>
          <a:xfrm>
            <a:off x="2064" y="2021001"/>
            <a:ext cx="13941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cs typeface="Times New Roman" panose="02020603050405020304" pitchFamily="18" charset="0"/>
              </a:rPr>
              <a:t>HOS cell line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1705EAD-4767-384D-BF23-772E394B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A050-CCAB-8047-A3B8-7F09B63D4404}" type="slidenum">
              <a:rPr lang="en-US" smtClean="0"/>
              <a:t>28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3A2554E-DEB5-E140-87D8-2458B5AED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08" y="2248821"/>
            <a:ext cx="2019358" cy="1185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E38760-0ACA-B047-8219-8E28B8936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834" y="2296967"/>
            <a:ext cx="1911317" cy="11222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773895-CC7D-D44B-B3F4-E33D63AA5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921" y="2248820"/>
            <a:ext cx="2020284" cy="11861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B1A557-19EF-194C-9DDB-BD709BA60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2252" y="2188014"/>
            <a:ext cx="1940501" cy="11393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7A1B43F-A8A0-5046-84BB-FB8FA00B3191}"/>
              </a:ext>
            </a:extLst>
          </p:cNvPr>
          <p:cNvSpPr txBox="1"/>
          <p:nvPr/>
        </p:nvSpPr>
        <p:spPr>
          <a:xfrm>
            <a:off x="1155358" y="1995461"/>
            <a:ext cx="25527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cs typeface="Times New Roman" panose="02020603050405020304" pitchFamily="18" charset="0"/>
              </a:rPr>
              <a:t>DRS:Sc</a:t>
            </a:r>
            <a:r>
              <a:rPr lang="en-US" sz="1050" i="1" dirty="0">
                <a:cs typeface="Times New Roman" panose="02020603050405020304" pitchFamily="18" charset="0"/>
              </a:rPr>
              <a:t> complexes </a:t>
            </a:r>
          </a:p>
        </p:txBody>
      </p:sp>
      <p:pic>
        <p:nvPicPr>
          <p:cNvPr id="21" name="Picture 14">
            <a:extLst>
              <a:ext uri="{FF2B5EF4-FFF2-40B4-BE49-F238E27FC236}">
                <a16:creationId xmlns:a16="http://schemas.microsoft.com/office/drawing/2014/main" id="{4AF0C572-09BD-8F45-B89D-79B39FDF8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20" y="3534453"/>
            <a:ext cx="1718757" cy="958874"/>
          </a:xfrm>
          <a:prstGeom prst="rect">
            <a:avLst/>
          </a:prstGeom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id="{199BD8FD-D990-6A4D-9884-855D6A5665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835" y="3534454"/>
            <a:ext cx="1623060" cy="952958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6E598642-D0C3-824D-A1A7-971C0EFA2F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7921" y="3540369"/>
            <a:ext cx="1623060" cy="952958"/>
          </a:xfrm>
          <a:prstGeom prst="rect">
            <a:avLst/>
          </a:prstGeom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id="{46CACA96-1BAE-6B4B-814F-6392A69C4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7339" y="3435004"/>
            <a:ext cx="1623302" cy="953100"/>
          </a:xfrm>
          <a:prstGeom prst="rect">
            <a:avLst/>
          </a:prstGeom>
        </p:spPr>
      </p:pic>
      <p:sp>
        <p:nvSpPr>
          <p:cNvPr id="15" name="ZoneTexte 28">
            <a:extLst>
              <a:ext uri="{FF2B5EF4-FFF2-40B4-BE49-F238E27FC236}">
                <a16:creationId xmlns:a16="http://schemas.microsoft.com/office/drawing/2014/main" id="{FFD44491-235F-8B42-B830-DE613C240769}"/>
              </a:ext>
            </a:extLst>
          </p:cNvPr>
          <p:cNvSpPr txBox="1"/>
          <p:nvPr/>
        </p:nvSpPr>
        <p:spPr>
          <a:xfrm>
            <a:off x="1606466" y="4714657"/>
            <a:ext cx="5805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cs typeface="Times New Roman" panose="02020603050405020304" pitchFamily="18" charset="0"/>
              </a:rPr>
              <a:t>All complexes </a:t>
            </a:r>
            <a:r>
              <a:rPr lang="fr-FR" sz="1350" dirty="0" err="1">
                <a:cs typeface="Times New Roman" panose="02020603050405020304" pitchFamily="18" charset="0"/>
              </a:rPr>
              <a:t>revelead</a:t>
            </a:r>
            <a:r>
              <a:rPr lang="fr-FR" sz="1350" dirty="0">
                <a:cs typeface="Times New Roman" panose="02020603050405020304" pitchFamily="18" charset="0"/>
              </a:rPr>
              <a:t> </a:t>
            </a:r>
            <a:r>
              <a:rPr lang="fr-FR" sz="1350" dirty="0" err="1">
                <a:cs typeface="Times New Roman" panose="02020603050405020304" pitchFamily="18" charset="0"/>
              </a:rPr>
              <a:t>stronger</a:t>
            </a:r>
            <a:r>
              <a:rPr lang="fr-FR" sz="1350" dirty="0">
                <a:cs typeface="Times New Roman" panose="02020603050405020304" pitchFamily="18" charset="0"/>
              </a:rPr>
              <a:t> </a:t>
            </a:r>
            <a:r>
              <a:rPr lang="fr-FR" sz="1350" dirty="0" err="1">
                <a:cs typeface="Times New Roman" panose="02020603050405020304" pitchFamily="18" charset="0"/>
              </a:rPr>
              <a:t>anti-proliferative</a:t>
            </a:r>
            <a:r>
              <a:rPr lang="fr-FR" sz="1350" dirty="0">
                <a:cs typeface="Times New Roman" panose="02020603050405020304" pitchFamily="18" charset="0"/>
              </a:rPr>
              <a:t> </a:t>
            </a:r>
            <a:r>
              <a:rPr lang="fr-FR" sz="1350" dirty="0" err="1">
                <a:cs typeface="Times New Roman" panose="02020603050405020304" pitchFamily="18" charset="0"/>
              </a:rPr>
              <a:t>effect</a:t>
            </a:r>
            <a:r>
              <a:rPr lang="fr-FR" sz="1350" dirty="0">
                <a:cs typeface="Times New Roman" panose="02020603050405020304" pitchFamily="18" charset="0"/>
              </a:rPr>
              <a:t> </a:t>
            </a:r>
            <a:r>
              <a:rPr lang="fr-FR" sz="1350" dirty="0" err="1">
                <a:cs typeface="Times New Roman" panose="02020603050405020304" pitchFamily="18" charset="0"/>
              </a:rPr>
              <a:t>compared</a:t>
            </a:r>
            <a:r>
              <a:rPr lang="fr-FR" sz="1350" dirty="0">
                <a:cs typeface="Times New Roman" panose="02020603050405020304" pitchFamily="18" charset="0"/>
              </a:rPr>
              <a:t> to DRS </a:t>
            </a:r>
            <a:r>
              <a:rPr lang="fr-FR" sz="1350" dirty="0" err="1">
                <a:cs typeface="Times New Roman" panose="02020603050405020304" pitchFamily="18" charset="0"/>
              </a:rPr>
              <a:t>alone</a:t>
            </a:r>
            <a:r>
              <a:rPr lang="fr-FR" sz="135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ZoneTexte 28">
            <a:extLst>
              <a:ext uri="{FF2B5EF4-FFF2-40B4-BE49-F238E27FC236}">
                <a16:creationId xmlns:a16="http://schemas.microsoft.com/office/drawing/2014/main" id="{D607DEB9-5AFA-534A-AF61-2044E2F75DAD}"/>
              </a:ext>
            </a:extLst>
          </p:cNvPr>
          <p:cNvSpPr txBox="1"/>
          <p:nvPr/>
        </p:nvSpPr>
        <p:spPr>
          <a:xfrm>
            <a:off x="69835" y="5251052"/>
            <a:ext cx="19564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No </a:t>
            </a:r>
            <a:r>
              <a:rPr lang="fr-FR" sz="1350" dirty="0" err="1"/>
              <a:t>effect</a:t>
            </a:r>
            <a:r>
              <a:rPr lang="fr-FR" sz="1350" dirty="0"/>
              <a:t> on </a:t>
            </a:r>
            <a:r>
              <a:rPr lang="fr-FR" sz="1350" dirty="0" err="1"/>
              <a:t>cell</a:t>
            </a:r>
            <a:r>
              <a:rPr lang="fr-FR" sz="1350" dirty="0"/>
              <a:t> </a:t>
            </a:r>
            <a:r>
              <a:rPr lang="fr-FR" sz="1350" dirty="0" err="1"/>
              <a:t>viability</a:t>
            </a:r>
            <a:r>
              <a:rPr lang="fr-FR" sz="1350" dirty="0"/>
              <a:t> 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070858B1-0319-5D4B-9E59-13DE4ED5BFC4}"/>
              </a:ext>
            </a:extLst>
          </p:cNvPr>
          <p:cNvSpPr txBox="1"/>
          <p:nvPr/>
        </p:nvSpPr>
        <p:spPr>
          <a:xfrm>
            <a:off x="2648401" y="5147178"/>
            <a:ext cx="6421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</a:t>
            </a:r>
            <a:r>
              <a:rPr lang="en-US" sz="1350" b="1" dirty="0"/>
              <a:t>cytostatic effect </a:t>
            </a:r>
            <a:r>
              <a:rPr lang="en-US" sz="1350" dirty="0"/>
              <a:t>could be due to some interference with cell-cell adhesion proteins  that causes a progressive detaching of cells from the gold biosensor of RTCA </a:t>
            </a:r>
            <a:r>
              <a:rPr lang="en-US" sz="1350" dirty="0" err="1"/>
              <a:t>xCELLigence</a:t>
            </a:r>
            <a:r>
              <a:rPr lang="en-US" sz="1350" dirty="0"/>
              <a:t>   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508CC7A9-C747-5340-BF79-1AE713811C03}"/>
              </a:ext>
            </a:extLst>
          </p:cNvPr>
          <p:cNvSpPr/>
          <p:nvPr/>
        </p:nvSpPr>
        <p:spPr>
          <a:xfrm rot="16200000">
            <a:off x="2226592" y="5226044"/>
            <a:ext cx="176537" cy="327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E2AB76-07B3-404F-96BC-4664BD66A850}"/>
              </a:ext>
            </a:extLst>
          </p:cNvPr>
          <p:cNvSpPr txBox="1"/>
          <p:nvPr/>
        </p:nvSpPr>
        <p:spPr>
          <a:xfrm>
            <a:off x="2231666" y="1901681"/>
            <a:ext cx="83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cs typeface="Times New Roman" panose="02020603050405020304" pitchFamily="18" charset="0"/>
              </a:rPr>
              <a:t>SO</a:t>
            </a:r>
            <a:r>
              <a:rPr lang="en-US" sz="1050" baseline="-25000" dirty="0">
                <a:cs typeface="Times New Roman" panose="02020603050405020304" pitchFamily="18" charset="0"/>
              </a:rPr>
              <a:t>4</a:t>
            </a:r>
            <a:r>
              <a:rPr lang="en-US" sz="1050" baseline="30000" dirty="0">
                <a:cs typeface="Times New Roman" panose="02020603050405020304" pitchFamily="18" charset="0"/>
              </a:rPr>
              <a:t>2-</a:t>
            </a:r>
            <a:r>
              <a:rPr lang="fr-FR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050" dirty="0">
                <a:cs typeface="Times New Roman" panose="02020603050405020304" pitchFamily="18" charset="0"/>
              </a:rPr>
              <a:t>= 16%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92300DE0-B12E-4E7D-973F-357AF6791AD0}"/>
              </a:ext>
            </a:extLst>
          </p:cNvPr>
          <p:cNvSpPr txBox="1"/>
          <p:nvPr/>
        </p:nvSpPr>
        <p:spPr>
          <a:xfrm>
            <a:off x="86059" y="833219"/>
            <a:ext cx="7875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cs typeface="Times New Roman" panose="02020603050405020304" pitchFamily="18" charset="0"/>
              </a:rPr>
              <a:t>To check if the biological effects of EPS are maintained after complexation with scandium  </a:t>
            </a: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186C3BA9-F536-4DF1-9EB0-EBECA66DC1FE}"/>
              </a:ext>
            </a:extLst>
          </p:cNvPr>
          <p:cNvSpPr txBox="1"/>
          <p:nvPr/>
        </p:nvSpPr>
        <p:spPr>
          <a:xfrm>
            <a:off x="86059" y="1290801"/>
            <a:ext cx="929886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u="sng" dirty="0">
                <a:cs typeface="Times New Roman" panose="02020603050405020304" pitchFamily="18" charset="0"/>
              </a:rPr>
              <a:t>Biological effects included anti-proliferative effect on different cancer cell lines: </a:t>
            </a:r>
          </a:p>
          <a:p>
            <a:r>
              <a:rPr lang="en-US" sz="1275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MNNG/HOS osteosarcoma, A375 melanoma, A549 lung adenocarcinoma, U251 glioma, MDA231 breast cancer, Caco2 colon cancer. </a:t>
            </a:r>
            <a:endParaRPr lang="fr-FR" sz="1275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06E482C1-E34D-4400-B409-F8ECB2F00B6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76190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1. Sc-44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D3D06E34-2BEE-4961-AB6E-6D963C50422D}"/>
              </a:ext>
            </a:extLst>
          </p:cNvPr>
          <p:cNvCxnSpPr>
            <a:cxnSpLocks/>
          </p:cNvCxnSpPr>
          <p:nvPr/>
        </p:nvCxnSpPr>
        <p:spPr>
          <a:xfrm>
            <a:off x="80919" y="692150"/>
            <a:ext cx="8946059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5B86EAB9-2C2E-4753-92C2-55156FBBD78E}"/>
              </a:ext>
            </a:extLst>
          </p:cNvPr>
          <p:cNvSpPr txBox="1"/>
          <p:nvPr/>
        </p:nvSpPr>
        <p:spPr>
          <a:xfrm>
            <a:off x="3067892" y="6237312"/>
            <a:ext cx="150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Backup slide ?</a:t>
            </a:r>
          </a:p>
        </p:txBody>
      </p:sp>
    </p:spTree>
    <p:extLst>
      <p:ext uri="{BB962C8B-B14F-4D97-AF65-F5344CB8AC3E}">
        <p14:creationId xmlns:p14="http://schemas.microsoft.com/office/powerpoint/2010/main" val="25739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16996E-8E17-4116-854A-A2A98CDB052B}"/>
              </a:ext>
            </a:extLst>
          </p:cNvPr>
          <p:cNvSpPr/>
          <p:nvPr/>
        </p:nvSpPr>
        <p:spPr>
          <a:xfrm>
            <a:off x="150651" y="980728"/>
            <a:ext cx="2016224" cy="34563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Sc-44</a:t>
            </a:r>
          </a:p>
          <a:p>
            <a:pPr algn="ctr"/>
            <a:endParaRPr lang="en-GB" sz="1600" b="1">
              <a:solidFill>
                <a:schemeClr val="tx1"/>
              </a:solidFill>
            </a:endParaRPr>
          </a:p>
          <a:p>
            <a:pPr algn="ctr"/>
            <a:endParaRPr lang="en-GB" sz="1600" b="1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GB">
                <a:solidFill>
                  <a:schemeClr val="tx1"/>
                </a:solidFill>
              </a:rPr>
              <a:t>Establishment of a generator of </a:t>
            </a:r>
            <a:r>
              <a:rPr lang="en-GB" baseline="30000">
                <a:solidFill>
                  <a:schemeClr val="tx1"/>
                </a:solidFill>
              </a:rPr>
              <a:t>44</a:t>
            </a:r>
            <a:r>
              <a:rPr lang="en-GB">
                <a:solidFill>
                  <a:schemeClr val="tx1"/>
                </a:solidFill>
              </a:rPr>
              <a:t>Ti/</a:t>
            </a:r>
            <a:r>
              <a:rPr lang="en-GB" baseline="30000">
                <a:solidFill>
                  <a:schemeClr val="tx1"/>
                </a:solidFill>
              </a:rPr>
              <a:t>44</a:t>
            </a:r>
            <a:r>
              <a:rPr lang="en-GB">
                <a:solidFill>
                  <a:schemeClr val="tx1"/>
                </a:solidFill>
              </a:rPr>
              <a:t>Sc</a:t>
            </a:r>
          </a:p>
          <a:p>
            <a:pPr marL="285750" indent="-285750" algn="ctr">
              <a:buFontTx/>
              <a:buChar char="-"/>
            </a:pPr>
            <a:r>
              <a:rPr lang="en-GB">
                <a:solidFill>
                  <a:schemeClr val="tx1"/>
                </a:solidFill>
              </a:rPr>
              <a:t>Radiolabelling</a:t>
            </a:r>
          </a:p>
          <a:p>
            <a:pPr marL="285750" indent="-285750" algn="ctr">
              <a:buFontTx/>
              <a:buChar char="-"/>
            </a:pPr>
            <a:r>
              <a:rPr lang="en-GB">
                <a:solidFill>
                  <a:schemeClr val="tx1"/>
                </a:solidFill>
              </a:rPr>
              <a:t>Microfluidic</a:t>
            </a:r>
          </a:p>
          <a:p>
            <a:pPr marL="285750" indent="-285750" algn="ctr">
              <a:buFontTx/>
              <a:buChar char="-"/>
            </a:pPr>
            <a:r>
              <a:rPr lang="en-GB">
                <a:solidFill>
                  <a:schemeClr val="tx1"/>
                </a:solidFill>
              </a:rPr>
              <a:t>Preclinical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066E0-DEFE-47FA-B4CE-B3EAFFF61D6B}"/>
              </a:ext>
            </a:extLst>
          </p:cNvPr>
          <p:cNvSpPr/>
          <p:nvPr/>
        </p:nvSpPr>
        <p:spPr>
          <a:xfrm>
            <a:off x="2416522" y="980728"/>
            <a:ext cx="2016224" cy="34563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Auger emitters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-Understand the speciation of Ru/Rh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-Establish a chromatographic-based </a:t>
            </a:r>
            <a:r>
              <a:rPr lang="en-GB" baseline="30000" dirty="0">
                <a:solidFill>
                  <a:schemeClr val="tx1"/>
                </a:solidFill>
              </a:rPr>
              <a:t>103</a:t>
            </a:r>
            <a:r>
              <a:rPr lang="en-GB" dirty="0">
                <a:solidFill>
                  <a:schemeClr val="tx1"/>
                </a:solidFill>
              </a:rPr>
              <a:t>Ru/</a:t>
            </a:r>
            <a:r>
              <a:rPr lang="en-GB" baseline="30000" dirty="0">
                <a:solidFill>
                  <a:schemeClr val="tx1"/>
                </a:solidFill>
              </a:rPr>
              <a:t>103m</a:t>
            </a:r>
            <a:r>
              <a:rPr lang="en-GB" dirty="0">
                <a:solidFill>
                  <a:schemeClr val="tx1"/>
                </a:solidFill>
              </a:rPr>
              <a:t>Rh generator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7C4B3A-ED08-4235-BE33-A913D1C2BEA2}"/>
              </a:ext>
            </a:extLst>
          </p:cNvPr>
          <p:cNvSpPr/>
          <p:nvPr/>
        </p:nvSpPr>
        <p:spPr>
          <a:xfrm>
            <a:off x="4594904" y="983060"/>
            <a:ext cx="2209343" cy="34757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Nanomedicine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-develop robust methodologies by AF4 to characterize NPs</a:t>
            </a:r>
          </a:p>
          <a:p>
            <a:pPr marL="285750" indent="-285750" algn="ctr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Evaluate the </a:t>
            </a:r>
            <a:r>
              <a:rPr lang="en-GB" dirty="0" err="1">
                <a:solidFill>
                  <a:schemeClr val="tx1"/>
                </a:solidFill>
              </a:rPr>
              <a:t>theranostic</a:t>
            </a:r>
            <a:r>
              <a:rPr lang="en-GB" dirty="0">
                <a:solidFill>
                  <a:schemeClr val="tx1"/>
                </a:solidFill>
              </a:rPr>
              <a:t> potential of NPs</a:t>
            </a:r>
          </a:p>
          <a:p>
            <a:pPr marL="285750" indent="-285750" algn="ctr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Contribute to the normalization and intercomparison exercises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4A06BB-0400-4040-A857-6A737076C4C1}"/>
              </a:ext>
            </a:extLst>
          </p:cNvPr>
          <p:cNvSpPr/>
          <p:nvPr/>
        </p:nvSpPr>
        <p:spPr>
          <a:xfrm>
            <a:off x="6956884" y="1002457"/>
            <a:ext cx="2016224" cy="34563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At-211</a:t>
            </a:r>
          </a:p>
          <a:p>
            <a:pPr algn="ctr"/>
            <a:endParaRPr lang="en-GB">
              <a:solidFill>
                <a:schemeClr val="tx1"/>
              </a:solidFill>
            </a:endParaRPr>
          </a:p>
          <a:p>
            <a:pPr algn="ctr"/>
            <a:r>
              <a:rPr lang="en-GB" altLang="fr-FR">
                <a:solidFill>
                  <a:schemeClr val="tx1"/>
                </a:solidFill>
              </a:rPr>
              <a:t>-better understand At chemistry </a:t>
            </a:r>
          </a:p>
          <a:p>
            <a:pPr algn="ctr"/>
            <a:r>
              <a:rPr lang="en-GB" altLang="fr-FR">
                <a:solidFill>
                  <a:schemeClr val="tx1"/>
                </a:solidFill>
              </a:rPr>
              <a:t>-contribute to improving current radiolabeling protocols </a:t>
            </a:r>
          </a:p>
          <a:p>
            <a:pPr algn="ctr"/>
            <a:endParaRPr lang="en-GB">
              <a:solidFill>
                <a:schemeClr val="tx1"/>
              </a:solidFill>
            </a:endParaRPr>
          </a:p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CCE02DA-636E-488A-B936-06E2893BCFC8}"/>
              </a:ext>
            </a:extLst>
          </p:cNvPr>
          <p:cNvSpPr txBox="1">
            <a:spLocks/>
          </p:cNvSpPr>
          <p:nvPr/>
        </p:nvSpPr>
        <p:spPr>
          <a:xfrm>
            <a:off x="115624" y="188640"/>
            <a:ext cx="8814996" cy="693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2"/>
                </a:solidFill>
              </a:rPr>
              <a:t>Topics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74E96E3-2759-4DCF-9409-FEF07A431CB7}"/>
              </a:ext>
            </a:extLst>
          </p:cNvPr>
          <p:cNvSpPr/>
          <p:nvPr/>
        </p:nvSpPr>
        <p:spPr>
          <a:xfrm>
            <a:off x="611560" y="4124159"/>
            <a:ext cx="1066288" cy="82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2,25 + 2 ETP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E402145-76F2-4413-89C0-AFFE9CF8D594}"/>
              </a:ext>
            </a:extLst>
          </p:cNvPr>
          <p:cNvSpPr/>
          <p:nvPr/>
        </p:nvSpPr>
        <p:spPr>
          <a:xfrm>
            <a:off x="2972569" y="4046973"/>
            <a:ext cx="1066288" cy="82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0,2 + 1 ETP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648DE61-1FF6-4511-8656-51F1384278E4}"/>
              </a:ext>
            </a:extLst>
          </p:cNvPr>
          <p:cNvSpPr/>
          <p:nvPr/>
        </p:nvSpPr>
        <p:spPr>
          <a:xfrm>
            <a:off x="5254366" y="4653136"/>
            <a:ext cx="1066288" cy="82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0,1 + 0,5 ETP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A8A7299-DF70-414C-9374-6675BBA46CED}"/>
              </a:ext>
            </a:extLst>
          </p:cNvPr>
          <p:cNvSpPr/>
          <p:nvPr/>
        </p:nvSpPr>
        <p:spPr>
          <a:xfrm>
            <a:off x="7431852" y="4046973"/>
            <a:ext cx="1066288" cy="82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0,1 + 0,5 ETP</a:t>
            </a:r>
          </a:p>
        </p:txBody>
      </p:sp>
    </p:spTree>
    <p:extLst>
      <p:ext uri="{BB962C8B-B14F-4D97-AF65-F5344CB8AC3E}">
        <p14:creationId xmlns:p14="http://schemas.microsoft.com/office/powerpoint/2010/main" val="130913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53" y="2336005"/>
            <a:ext cx="3571875" cy="1271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543" y="11281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review of the work conducted at the Nantes site for almost 20 years in fundamental chemistry (</a:t>
            </a:r>
            <a:r>
              <a:rPr lang="en-GB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Subatech</a:t>
            </a:r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/CEISAM), as well as the development of innovative </a:t>
            </a:r>
            <a:r>
              <a:rPr lang="en-GB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radiolabeling</a:t>
            </a:r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protocols (CRCINA)</a:t>
            </a:r>
            <a:endParaRPr lang="fr-FR" sz="1350" dirty="0"/>
          </a:p>
        </p:txBody>
      </p:sp>
      <p:sp>
        <p:nvSpPr>
          <p:cNvPr id="8" name="Rectangle 7"/>
          <p:cNvSpPr/>
          <p:nvPr/>
        </p:nvSpPr>
        <p:spPr>
          <a:xfrm>
            <a:off x="2416065" y="3729447"/>
            <a:ext cx="1982514" cy="23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Guérard et al. </a:t>
            </a:r>
            <a:r>
              <a:rPr lang="pt-PT" sz="9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Acc. Chem. Res. </a:t>
            </a:r>
            <a: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0" y="4726266"/>
            <a:ext cx="1928813" cy="121443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5199105" y="1059587"/>
            <a:ext cx="3666042" cy="1733986"/>
            <a:chOff x="6530545" y="1790411"/>
            <a:chExt cx="4244547" cy="1779891"/>
          </a:xfrm>
        </p:grpSpPr>
        <p:pic>
          <p:nvPicPr>
            <p:cNvPr id="11" name="vidéo-collée.png" descr="vidéo-collé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0545" y="1790411"/>
              <a:ext cx="4244547" cy="132966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977666" y="3170193"/>
              <a:ext cx="1115776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5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Subatech</a:t>
              </a:r>
              <a:endParaRPr lang="fr-FR" sz="135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394635" y="3151658"/>
              <a:ext cx="97548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CEISAM</a:t>
              </a:r>
              <a:endParaRPr lang="fr-FR" sz="135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555776" y="3404800"/>
            <a:ext cx="6134612" cy="2834559"/>
            <a:chOff x="3310333" y="2940907"/>
            <a:chExt cx="8179483" cy="3779412"/>
          </a:xfrm>
        </p:grpSpPr>
        <p:sp>
          <p:nvSpPr>
            <p:cNvPr id="9" name="Rectangle 8"/>
            <p:cNvSpPr/>
            <p:nvPr/>
          </p:nvSpPr>
          <p:spPr>
            <a:xfrm>
              <a:off x="3310333" y="5605886"/>
              <a:ext cx="3652345" cy="311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pt-PT" sz="9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L. Liu et al. </a:t>
              </a:r>
              <a:r>
                <a:rPr lang="pt-PT" sz="900" b="1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Inorganic Chemistry </a:t>
              </a:r>
              <a:r>
                <a:rPr lang="pt-PT" sz="9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2022</a:t>
              </a:r>
              <a:endParaRPr lang="fr-F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vidéo-collée.png"/>
            <p:cNvGrpSpPr/>
            <p:nvPr/>
          </p:nvGrpSpPr>
          <p:grpSpPr>
            <a:xfrm>
              <a:off x="6561439" y="2940907"/>
              <a:ext cx="4928377" cy="3779412"/>
              <a:chOff x="0" y="0"/>
              <a:chExt cx="8143365" cy="6176924"/>
            </a:xfrm>
          </p:grpSpPr>
          <p:pic>
            <p:nvPicPr>
              <p:cNvPr id="16" name="vidéo-collée.png" descr="vidéo-collée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200" y="215900"/>
                <a:ext cx="7736966" cy="574512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" name="vidéo-collée.png" descr="vidéo-collée.png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8143366" cy="6176925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60035CCF-B7D8-49E7-8AF9-BF168DA8960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8208912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1. Astatine 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020C3E6-C7AE-491A-B886-8E5399076DE3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50A8F24-1391-4F55-AAA2-A9E1A35B382B}"/>
              </a:ext>
            </a:extLst>
          </p:cNvPr>
          <p:cNvSpPr txBox="1"/>
          <p:nvPr/>
        </p:nvSpPr>
        <p:spPr>
          <a:xfrm>
            <a:off x="107504" y="719502"/>
            <a:ext cx="274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led by G. </a:t>
            </a:r>
            <a:r>
              <a:rPr lang="en-US" dirty="0" err="1"/>
              <a:t>Montavon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758B35-2374-440A-A13E-F8B7477C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1104289"/>
            <a:ext cx="28664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>
                <a:solidFill>
                  <a:schemeClr val="tx2">
                    <a:lumMod val="75000"/>
                  </a:schemeClr>
                </a:solidFill>
              </a:rPr>
              <a:t>Halogen-bonded adducts involving At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3052" y="1583236"/>
            <a:ext cx="3659285" cy="2053399"/>
            <a:chOff x="220718" y="1126209"/>
            <a:chExt cx="4879047" cy="2737865"/>
          </a:xfrm>
        </p:grpSpPr>
        <p:pic>
          <p:nvPicPr>
            <p:cNvPr id="4" name="Image 3" descr="Macintosh HD:Users:Remi:Desktop:Documents:Communication:Drafts:Liaison Halogene:FigureMEP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7" y="1126209"/>
              <a:ext cx="4049015" cy="1339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27765" y="2598003"/>
              <a:ext cx="4572000" cy="861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GB" sz="1200"/>
                <a:t>Molecular electrostatic potentials (MEPs); 2c-B3LYP/AVDZ level of theory. A positive value of the MEP indicates an electrophilic region.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718" y="3552107"/>
              <a:ext cx="2506718" cy="311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en-GB" sz="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N.</a:t>
              </a:r>
              <a:r>
                <a:rPr lang="en-GB" sz="900" b="1">
                  <a:solidFill>
                    <a:srgbClr val="1F497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 </a:t>
              </a:r>
              <a:r>
                <a:rPr lang="en-GB" sz="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Guo et al. </a:t>
              </a:r>
              <a:r>
                <a:rPr lang="en-GB" sz="900" b="1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Nature Chemistry </a:t>
              </a:r>
              <a:r>
                <a:rPr lang="en-GB" sz="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2018</a:t>
              </a:r>
            </a:p>
          </p:txBody>
        </p: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94" y="895979"/>
            <a:ext cx="939692" cy="591658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4353305" y="1659793"/>
            <a:ext cx="4746482" cy="4548999"/>
            <a:chOff x="5804406" y="1070057"/>
            <a:chExt cx="6328642" cy="6065332"/>
          </a:xfrm>
        </p:grpSpPr>
        <p:grpSp>
          <p:nvGrpSpPr>
            <p:cNvPr id="21" name="Groupe 20"/>
            <p:cNvGrpSpPr/>
            <p:nvPr/>
          </p:nvGrpSpPr>
          <p:grpSpPr>
            <a:xfrm>
              <a:off x="5804406" y="1070057"/>
              <a:ext cx="6328642" cy="6065332"/>
              <a:chOff x="5804406" y="1070057"/>
              <a:chExt cx="6328642" cy="6065332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5804406" y="1070057"/>
                <a:ext cx="6093980" cy="4974182"/>
                <a:chOff x="5835298" y="1063879"/>
                <a:chExt cx="6093980" cy="4974182"/>
              </a:xfrm>
            </p:grpSpPr>
            <p:pic>
              <p:nvPicPr>
                <p:cNvPr id="6" name="图片 1038"/>
                <p:cNvPicPr/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35" t="8505" r="9835" b="2448"/>
                <a:stretch/>
              </p:blipFill>
              <p:spPr bwMode="auto">
                <a:xfrm>
                  <a:off x="5835298" y="2017986"/>
                  <a:ext cx="4611983" cy="4020075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6195885" y="1063879"/>
                  <a:ext cx="5733393" cy="9541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1350">
                      <a:solidFill>
                        <a:srgbClr val="000000"/>
                      </a:solidFill>
                      <a:latin typeface="Cambria" panose="02040503050406030204" pitchFamily="18" charset="0"/>
                      <a:ea typeface="DengXian"/>
                      <a:cs typeface="Times New Roman" panose="02020603050405020304" pitchFamily="18" charset="0"/>
                    </a:rPr>
                    <a:t>Relationship between the experimentally deduced p</a:t>
                  </a:r>
                  <a:r>
                    <a:rPr lang="en-GB" sz="1350" i="1">
                      <a:solidFill>
                        <a:srgbClr val="000000"/>
                      </a:solidFill>
                      <a:latin typeface="Cambria" panose="02040503050406030204" pitchFamily="18" charset="0"/>
                      <a:ea typeface="DengXian"/>
                      <a:cs typeface="Times New Roman" panose="02020603050405020304" pitchFamily="18" charset="0"/>
                    </a:rPr>
                    <a:t>K</a:t>
                  </a:r>
                  <a:r>
                    <a:rPr lang="en-GB" sz="1350" baseline="-25000">
                      <a:solidFill>
                        <a:srgbClr val="000000"/>
                      </a:solidFill>
                      <a:latin typeface="Cambria" panose="02040503050406030204" pitchFamily="18" charset="0"/>
                      <a:ea typeface="DengXian"/>
                      <a:cs typeface="Times New Roman" panose="02020603050405020304" pitchFamily="18" charset="0"/>
                    </a:rPr>
                    <a:t>BAtI</a:t>
                  </a:r>
                  <a:r>
                    <a:rPr lang="en-GB" sz="1350">
                      <a:solidFill>
                        <a:srgbClr val="000000"/>
                      </a:solidFill>
                      <a:latin typeface="Cambria" panose="02040503050406030204" pitchFamily="18" charset="0"/>
                      <a:ea typeface="DengXian"/>
                      <a:cs typeface="Times New Roman" panose="02020603050405020304" pitchFamily="18" charset="0"/>
                    </a:rPr>
                    <a:t> scale and theoretically deduced p</a:t>
                  </a:r>
                  <a:r>
                    <a:rPr lang="en-GB" sz="1350" i="1">
                      <a:solidFill>
                        <a:srgbClr val="000000"/>
                      </a:solidFill>
                      <a:latin typeface="Cambria" panose="02040503050406030204" pitchFamily="18" charset="0"/>
                      <a:ea typeface="DengXian"/>
                      <a:cs typeface="Times New Roman" panose="02020603050405020304" pitchFamily="18" charset="0"/>
                    </a:rPr>
                    <a:t>K</a:t>
                  </a:r>
                  <a:r>
                    <a:rPr lang="en-GB" sz="1350" baseline="-25000">
                      <a:solidFill>
                        <a:srgbClr val="000000"/>
                      </a:solidFill>
                      <a:latin typeface="Cambria" panose="02040503050406030204" pitchFamily="18" charset="0"/>
                      <a:ea typeface="DengXian"/>
                      <a:cs typeface="Times New Roman" panose="02020603050405020304" pitchFamily="18" charset="0"/>
                    </a:rPr>
                    <a:t>BAtI </a:t>
                  </a:r>
                  <a:r>
                    <a:rPr lang="en-GB" sz="1350">
                      <a:solidFill>
                        <a:srgbClr val="000000"/>
                      </a:solidFill>
                      <a:latin typeface="Cambria" panose="02040503050406030204" pitchFamily="18" charset="0"/>
                      <a:ea typeface="DengXian"/>
                      <a:cs typeface="Times New Roman" panose="02020603050405020304" pitchFamily="18" charset="0"/>
                    </a:rPr>
                    <a:t>scale for the same Lewis bases</a:t>
                  </a:r>
                  <a:endParaRPr lang="en-GB" sz="1350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8643613" y="6273614"/>
                <a:ext cx="3489435" cy="861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L. Liu et al. </a:t>
                </a:r>
                <a:r>
                  <a:rPr lang="en-GB" sz="900" b="1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Chemistry – a European Journal </a:t>
                </a:r>
                <a:r>
                  <a:rPr lang="en-GB" sz="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2020, </a:t>
                </a:r>
                <a:r>
                  <a:rPr lang="en-GB" sz="900"/>
                  <a:t>S. Sarr et al. </a:t>
                </a:r>
                <a:r>
                  <a:rPr lang="en-GB" sz="900" b="1" i="1"/>
                  <a:t>Chem. Phys. Chem</a:t>
                </a:r>
                <a:r>
                  <a:rPr lang="en-GB" sz="900" b="1"/>
                  <a:t>.</a:t>
                </a:r>
                <a:r>
                  <a:rPr lang="en-GB" sz="900"/>
                  <a:t> 2020; S. Sarr et al. </a:t>
                </a:r>
                <a:r>
                  <a:rPr lang="en-GB" sz="900" b="1" i="1"/>
                  <a:t>Molecules </a:t>
                </a:r>
                <a:r>
                  <a:rPr lang="en-GB" sz="900"/>
                  <a:t>2021; S. Sarr et al. </a:t>
                </a:r>
                <a:r>
                  <a:rPr lang="en-GB" sz="900" b="1" i="1"/>
                  <a:t>Phys. Chem. Chem. Phys. </a:t>
                </a:r>
                <a:r>
                  <a:rPr lang="en-GB" sz="900"/>
                  <a:t>2021; L. Liu et al. </a:t>
                </a:r>
                <a:r>
                  <a:rPr lang="en-GB" sz="900" b="1" i="1"/>
                  <a:t>Chemical Science</a:t>
                </a:r>
                <a:r>
                  <a:rPr lang="en-GB" sz="900"/>
                  <a:t>, 2021</a:t>
                </a:r>
              </a:p>
            </p:txBody>
          </p:sp>
        </p:grp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41854" y="2817341"/>
              <a:ext cx="1672388" cy="2302346"/>
            </a:xfrm>
            <a:prstGeom prst="rect">
              <a:avLst/>
            </a:prstGeom>
          </p:spPr>
        </p:pic>
      </p:grpSp>
      <p:grpSp>
        <p:nvGrpSpPr>
          <p:cNvPr id="31" name="Groupe 30"/>
          <p:cNvGrpSpPr/>
          <p:nvPr/>
        </p:nvGrpSpPr>
        <p:grpSpPr>
          <a:xfrm>
            <a:off x="342900" y="3992066"/>
            <a:ext cx="4480870" cy="1864694"/>
            <a:chOff x="457199" y="4179754"/>
            <a:chExt cx="5974493" cy="2486259"/>
          </a:xfrm>
        </p:grpSpPr>
        <p:sp>
          <p:nvSpPr>
            <p:cNvPr id="14" name="Rectangle 13"/>
            <p:cNvSpPr/>
            <p:nvPr/>
          </p:nvSpPr>
          <p:spPr>
            <a:xfrm>
              <a:off x="606110" y="4179754"/>
              <a:ext cx="4422493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50" b="1"/>
                <a:t>Halogen bonding causing in vivo instability?</a:t>
              </a:r>
            </a:p>
          </p:txBody>
        </p:sp>
        <p:pic>
          <p:nvPicPr>
            <p:cNvPr id="28" name="vidéo-collée.png" descr="vidéo-collée.png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199" y="4485502"/>
              <a:ext cx="3531293" cy="1841157"/>
            </a:xfrm>
            <a:prstGeom prst="rect">
              <a:avLst/>
            </a:prstGeom>
          </p:spPr>
        </p:pic>
        <p:sp>
          <p:nvSpPr>
            <p:cNvPr id="29" name="strong XB interactions…"/>
            <p:cNvSpPr txBox="1"/>
            <p:nvPr/>
          </p:nvSpPr>
          <p:spPr>
            <a:xfrm>
              <a:off x="3681181" y="5647760"/>
              <a:ext cx="2750511" cy="656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just">
                <a:defRPr>
                  <a:solidFill>
                    <a:srgbClr val="424242"/>
                  </a:solidFill>
                </a:defRPr>
              </a:pPr>
              <a:r>
                <a:rPr lang="en-GB" sz="1350"/>
                <a:t>strong XB interactions with the selenocysteine residue 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2630" y="6358237"/>
              <a:ext cx="335604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Yssartier et al., </a:t>
              </a:r>
              <a:r>
                <a:rPr lang="en-GB" sz="900" b="1" i="1"/>
                <a:t>RSC MEDICINAL CHEMISTRY</a:t>
              </a:r>
              <a:r>
                <a:rPr lang="en-GB" sz="900"/>
                <a:t>, 2024</a:t>
              </a:r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78D392F3-CCB6-4DA6-B0AF-DFB9ED45DEE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8208912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000" b="1">
                <a:solidFill>
                  <a:srgbClr val="E75112"/>
                </a:solidFill>
                <a:latin typeface="Verdana" charset="0"/>
                <a:ea typeface="ＭＳ Ｐゴシック" charset="0"/>
              </a:rPr>
              <a:t>2. Astatine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F35C0CF-17A9-4FBF-8D42-640A1AF1FDFF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E91E82-602D-458C-B883-74A0122F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14" y="2594919"/>
            <a:ext cx="3833362" cy="3030469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3860528" y="2858032"/>
            <a:ext cx="5142914" cy="679648"/>
            <a:chOff x="4782846" y="1327001"/>
            <a:chExt cx="6857218" cy="906197"/>
          </a:xfrm>
        </p:grpSpPr>
        <p:sp>
          <p:nvSpPr>
            <p:cNvPr id="5" name="Ellipse 4"/>
            <p:cNvSpPr/>
            <p:nvPr/>
          </p:nvSpPr>
          <p:spPr>
            <a:xfrm>
              <a:off x="4782846" y="1327001"/>
              <a:ext cx="825062" cy="641132"/>
            </a:xfrm>
            <a:prstGeom prst="ellipse">
              <a:avLst/>
            </a:prstGeom>
            <a:solidFill>
              <a:schemeClr val="accent1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5628502" y="1643449"/>
              <a:ext cx="1960068" cy="4015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830064" y="1556090"/>
              <a:ext cx="38100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350"/>
                <a:t>Existence domain and reactivity of a species proposed in the 1960s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12407" y="2108885"/>
            <a:ext cx="2699844" cy="3620412"/>
            <a:chOff x="518984" y="1675026"/>
            <a:chExt cx="3599792" cy="4827216"/>
          </a:xfrm>
        </p:grpSpPr>
        <p:grpSp>
          <p:nvGrpSpPr>
            <p:cNvPr id="13" name="Groupe 12"/>
            <p:cNvGrpSpPr/>
            <p:nvPr/>
          </p:nvGrpSpPr>
          <p:grpSpPr>
            <a:xfrm>
              <a:off x="802825" y="1675026"/>
              <a:ext cx="3315951" cy="2286665"/>
              <a:chOff x="234415" y="1600885"/>
              <a:chExt cx="3315951" cy="2286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34415" y="1600885"/>
                <a:ext cx="2292542" cy="954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3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Exploring the complexation chemistry of At(I,III)</a:t>
                </a:r>
                <a:endParaRPr lang="en-GB" sz="1350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2675238" y="2452816"/>
                <a:ext cx="875128" cy="1434734"/>
              </a:xfrm>
              <a:prstGeom prst="ellipse">
                <a:avLst/>
              </a:prstGeom>
              <a:solidFill>
                <a:schemeClr val="accent1"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cxnSp>
            <p:nvCxnSpPr>
              <p:cNvPr id="11" name="Connecteur droit 10"/>
              <p:cNvCxnSpPr/>
              <p:nvPr/>
            </p:nvCxnSpPr>
            <p:spPr>
              <a:xfrm>
                <a:off x="1816443" y="2539314"/>
                <a:ext cx="899984" cy="4489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518984" y="6190275"/>
              <a:ext cx="2767915" cy="311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en-GB" sz="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F. Bassal et al. </a:t>
              </a:r>
              <a:r>
                <a:rPr lang="en-GB" sz="900" b="1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Inorganic Chemistry </a:t>
              </a:r>
              <a:r>
                <a:rPr lang="en-GB" sz="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2020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2665" y="1080186"/>
            <a:ext cx="41533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ERC Consolidator Grant - project SAt Radio  (F. Guérard) 2023-2028</a:t>
            </a:r>
            <a:endParaRPr lang="en-GB" sz="1350" b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00" y="4679928"/>
            <a:ext cx="1928813" cy="121443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20" y="833429"/>
            <a:ext cx="4051072" cy="1657581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D0F691F5-5BEE-4066-B36E-5B66FD5A4769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90164"/>
            <a:ext cx="8208912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000" b="1">
                <a:solidFill>
                  <a:srgbClr val="E75112"/>
                </a:solidFill>
                <a:latin typeface="Verdana" charset="0"/>
                <a:ea typeface="ＭＳ Ｐゴシック" charset="0"/>
              </a:rPr>
              <a:t>3. Astatine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AF88747-78C1-4F69-8BAB-CA487B6A4B2D}"/>
              </a:ext>
            </a:extLst>
          </p:cNvPr>
          <p:cNvCxnSpPr/>
          <p:nvPr/>
        </p:nvCxnSpPr>
        <p:spPr>
          <a:xfrm>
            <a:off x="-36512" y="703816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56ECC0-6328-40AA-97D3-083C5D4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158-4A29-4239-9FAE-FC6AAEDEDDB8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80EC3-BF8A-4CB5-AB27-50EEB41069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9144000" cy="692150"/>
          </a:xfrm>
        </p:spPr>
        <p:txBody>
          <a:bodyPr/>
          <a:lstStyle/>
          <a:p>
            <a:r>
              <a:rPr lang="en-US" dirty="0"/>
              <a:t>Staff (2019-2023)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ADB004-0BC1-4D37-81ED-52AEA0E7D324}"/>
              </a:ext>
            </a:extLst>
          </p:cNvPr>
          <p:cNvSpPr txBox="1"/>
          <p:nvPr/>
        </p:nvSpPr>
        <p:spPr>
          <a:xfrm>
            <a:off x="283875" y="929933"/>
            <a:ext cx="43453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N. </a:t>
            </a:r>
            <a:r>
              <a:rPr lang="en-US" dirty="0" err="1"/>
              <a:t>Audouin</a:t>
            </a:r>
            <a:r>
              <a:rPr lang="en-US" dirty="0"/>
              <a:t> (T, </a:t>
            </a:r>
            <a:r>
              <a:rPr lang="en-US" dirty="0" err="1"/>
              <a:t>Arronax</a:t>
            </a:r>
            <a:r>
              <a:rPr lang="en-US" dirty="0"/>
              <a:t>, 10%)</a:t>
            </a:r>
          </a:p>
          <a:p>
            <a:r>
              <a:rPr lang="en-US" dirty="0"/>
              <a:t>C. Colas =&gt; T. </a:t>
            </a:r>
            <a:r>
              <a:rPr lang="en-US" dirty="0" err="1"/>
              <a:t>Démartinecourt</a:t>
            </a:r>
            <a:r>
              <a:rPr lang="en-US" dirty="0"/>
              <a:t> (IE, NU, 100%)</a:t>
            </a:r>
          </a:p>
          <a:p>
            <a:r>
              <a:rPr lang="en-US" dirty="0"/>
              <a:t>C. </a:t>
            </a:r>
            <a:r>
              <a:rPr lang="en-US" dirty="0" err="1"/>
              <a:t>Alliot</a:t>
            </a:r>
            <a:r>
              <a:rPr lang="en-US" dirty="0"/>
              <a:t> (IR, </a:t>
            </a:r>
            <a:r>
              <a:rPr lang="en-US" dirty="0" err="1"/>
              <a:t>Arronax</a:t>
            </a:r>
            <a:r>
              <a:rPr lang="en-US" dirty="0"/>
              <a:t>, 10%)</a:t>
            </a:r>
          </a:p>
          <a:p>
            <a:r>
              <a:rPr lang="en-US" dirty="0"/>
              <a:t>C. </a:t>
            </a:r>
            <a:r>
              <a:rPr lang="en-US" dirty="0" err="1"/>
              <a:t>Métivier</a:t>
            </a:r>
            <a:r>
              <a:rPr lang="en-US" dirty="0"/>
              <a:t> (IR, NU, 100%)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Huclier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(EC, NU, 50%)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0CA6D6-954C-4BC0-AB50-4B4B53F745BB}"/>
              </a:ext>
            </a:extLst>
          </p:cNvPr>
          <p:cNvSpPr txBox="1"/>
          <p:nvPr/>
        </p:nvSpPr>
        <p:spPr>
          <a:xfrm>
            <a:off x="179512" y="2708920"/>
            <a:ext cx="163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PhD candidates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C4C8C0-7FA7-4315-9EA7-86E3B6588DC9}"/>
              </a:ext>
            </a:extLst>
          </p:cNvPr>
          <p:cNvSpPr txBox="1"/>
          <p:nvPr/>
        </p:nvSpPr>
        <p:spPr>
          <a:xfrm>
            <a:off x="179512" y="3786650"/>
            <a:ext cx="8842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Marie </a:t>
            </a:r>
            <a:r>
              <a:rPr lang="en-US" sz="1600" dirty="0" err="1"/>
              <a:t>Théry</a:t>
            </a:r>
            <a:r>
              <a:rPr lang="en-US" sz="1600" dirty="0"/>
              <a:t> (2021-2024) : </a:t>
            </a:r>
            <a:r>
              <a:rPr lang="en-US" sz="1600" dirty="0" err="1"/>
              <a:t>spéciation</a:t>
            </a:r>
            <a:r>
              <a:rPr lang="en-US" sz="1600" dirty="0"/>
              <a:t> du Ru et du Rh pour la mise au point d‘un </a:t>
            </a:r>
            <a:r>
              <a:rPr lang="en-US" sz="1600" dirty="0" err="1"/>
              <a:t>générateur</a:t>
            </a:r>
            <a:r>
              <a:rPr lang="en-US" sz="1600" dirty="0"/>
              <a:t> </a:t>
            </a:r>
            <a:r>
              <a:rPr lang="fr-F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Ru/</a:t>
            </a:r>
            <a:r>
              <a:rPr lang="fr-F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103m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</a:t>
            </a:r>
            <a:r>
              <a:rPr lang="en-US" sz="1600" dirty="0"/>
              <a:t> </a:t>
            </a:r>
          </a:p>
          <a:p>
            <a:r>
              <a:rPr lang="en-US" sz="1600" dirty="0"/>
              <a:t>(funding </a:t>
            </a:r>
            <a:r>
              <a:rPr lang="en-US" sz="1600" dirty="0" err="1"/>
              <a:t>Région</a:t>
            </a:r>
            <a:r>
              <a:rPr lang="en-US" sz="1600" dirty="0"/>
              <a:t> </a:t>
            </a:r>
            <a:r>
              <a:rPr lang="en-US" sz="1600" dirty="0" err="1"/>
              <a:t>PdL</a:t>
            </a:r>
            <a:r>
              <a:rPr lang="en-US" sz="1600" dirty="0"/>
              <a:t> – </a:t>
            </a:r>
            <a:r>
              <a:rPr lang="en-US" sz="1600" dirty="0" err="1"/>
              <a:t>Arronax</a:t>
            </a:r>
            <a:r>
              <a:rPr lang="en-US" sz="1600" dirty="0"/>
              <a:t>)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821689-1F32-4864-B22E-D865E4095F3E}"/>
              </a:ext>
            </a:extLst>
          </p:cNvPr>
          <p:cNvSpPr txBox="1"/>
          <p:nvPr/>
        </p:nvSpPr>
        <p:spPr>
          <a:xfrm>
            <a:off x="150533" y="4535377"/>
            <a:ext cx="895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Nour El </a:t>
            </a:r>
            <a:r>
              <a:rPr lang="en-US" sz="1600" dirty="0" err="1"/>
              <a:t>Ayoubi</a:t>
            </a:r>
            <a:r>
              <a:rPr lang="en-US" sz="1600" dirty="0"/>
              <a:t> (2021-2024) : </a:t>
            </a:r>
            <a:r>
              <a:rPr lang="fr-FR" sz="1600" dirty="0"/>
              <a:t>Développement et évaluation de radio-</a:t>
            </a:r>
            <a:r>
              <a:rPr lang="fr-FR" sz="1600" dirty="0" err="1"/>
              <a:t>immunoconjugués</a:t>
            </a:r>
            <a:r>
              <a:rPr lang="fr-FR" sz="1600" dirty="0"/>
              <a:t> à base d'anticorps modifiés pour le ciblage du cancer du sein triple négatif. </a:t>
            </a:r>
          </a:p>
          <a:p>
            <a:r>
              <a:rPr lang="en-US" sz="1600" dirty="0"/>
              <a:t>(funding Nantes Université- </a:t>
            </a:r>
            <a:r>
              <a:rPr lang="en-US" sz="1600" dirty="0" err="1"/>
              <a:t>Isite</a:t>
            </a:r>
            <a:r>
              <a:rPr lang="en-US" sz="1600" dirty="0"/>
              <a:t> </a:t>
            </a:r>
            <a:r>
              <a:rPr lang="en-US" sz="1600" dirty="0" err="1"/>
              <a:t>NExT</a:t>
            </a:r>
            <a:r>
              <a:rPr lang="en-US" sz="1600" dirty="0"/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D1676F-3153-42FC-B9D5-CAA750C65DDD}"/>
              </a:ext>
            </a:extLst>
          </p:cNvPr>
          <p:cNvSpPr txBox="1"/>
          <p:nvPr/>
        </p:nvSpPr>
        <p:spPr>
          <a:xfrm>
            <a:off x="142238" y="3066529"/>
            <a:ext cx="8714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Cyann</a:t>
            </a:r>
            <a:r>
              <a:rPr lang="en-US" sz="1600" dirty="0"/>
              <a:t> </a:t>
            </a:r>
            <a:r>
              <a:rPr lang="en-US" sz="1600" dirty="0" err="1"/>
              <a:t>Larralde</a:t>
            </a:r>
            <a:r>
              <a:rPr lang="en-US" sz="1600" dirty="0"/>
              <a:t> (2022-2025) : </a:t>
            </a:r>
            <a:r>
              <a:rPr lang="fr-FR" sz="1600" dirty="0"/>
              <a:t>Approche </a:t>
            </a:r>
            <a:r>
              <a:rPr lang="fr-FR" sz="1600" dirty="0" err="1"/>
              <a:t>théranostique</a:t>
            </a:r>
            <a:r>
              <a:rPr lang="fr-FR" sz="1600" dirty="0"/>
              <a:t> de la Maladie d’Alzheimer par des </a:t>
            </a:r>
            <a:r>
              <a:rPr lang="fr-FR" sz="1600" dirty="0" err="1"/>
              <a:t>hexapeptides</a:t>
            </a:r>
            <a:r>
              <a:rPr lang="fr-FR" sz="1600" dirty="0"/>
              <a:t> </a:t>
            </a:r>
            <a:endParaRPr lang="en-US" sz="1600" dirty="0"/>
          </a:p>
          <a:p>
            <a:r>
              <a:rPr lang="en-US" sz="1600" dirty="0"/>
              <a:t>(funding </a:t>
            </a:r>
            <a:r>
              <a:rPr lang="en-US" sz="1600" dirty="0" err="1"/>
              <a:t>Région</a:t>
            </a:r>
            <a:r>
              <a:rPr lang="en-US" sz="1600" dirty="0"/>
              <a:t> Bretagne – IMTA)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4F82C7-B6B1-4BD1-911D-9C272B712DED}"/>
              </a:ext>
            </a:extLst>
          </p:cNvPr>
          <p:cNvSpPr txBox="1"/>
          <p:nvPr/>
        </p:nvSpPr>
        <p:spPr>
          <a:xfrm>
            <a:off x="142238" y="5554797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Mattia Mazza (2017-2020) : </a:t>
            </a:r>
            <a:r>
              <a:rPr lang="fr-FR" sz="1600" dirty="0"/>
              <a:t>Evaluation Chimique, radiochimique et biologique de </a:t>
            </a:r>
            <a:r>
              <a:rPr lang="fr-FR" sz="1600" dirty="0" err="1"/>
              <a:t>glyco</a:t>
            </a:r>
            <a:r>
              <a:rPr lang="fr-FR" sz="1600" dirty="0"/>
              <a:t>-saccharides en oncologie osseuse</a:t>
            </a:r>
            <a:endParaRPr lang="en-US" sz="1600" dirty="0"/>
          </a:p>
          <a:p>
            <a:r>
              <a:rPr lang="en-US" sz="1600" dirty="0"/>
              <a:t>(funding </a:t>
            </a:r>
            <a:r>
              <a:rPr lang="en-US" sz="1600" dirty="0" err="1"/>
              <a:t>Subatech</a:t>
            </a:r>
            <a:r>
              <a:rPr lang="en-US" sz="1600" dirty="0"/>
              <a:t> – IMTA CNRS) </a:t>
            </a:r>
          </a:p>
        </p:txBody>
      </p:sp>
    </p:spTree>
    <p:extLst>
      <p:ext uri="{BB962C8B-B14F-4D97-AF65-F5344CB8AC3E}">
        <p14:creationId xmlns:p14="http://schemas.microsoft.com/office/powerpoint/2010/main" val="423039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76190"/>
            <a:ext cx="7461449" cy="69215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2. Sc-44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144191" y="692150"/>
            <a:ext cx="6856809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1731" y="2730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39701" y="2525393"/>
            <a:ext cx="36963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4551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1731" y="31881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97137E39-A168-46AB-9F5B-E5BD828C5E25}"/>
              </a:ext>
            </a:extLst>
          </p:cNvPr>
          <p:cNvPicPr>
            <a:picLocks/>
          </p:cNvPicPr>
          <p:nvPr/>
        </p:nvPicPr>
        <p:blipFill>
          <a:blip r:embed="rId3"/>
          <a:srcRect t="-9549" b="-9549"/>
          <a:stretch>
            <a:fillRect/>
          </a:stretch>
        </p:blipFill>
        <p:spPr>
          <a:xfrm>
            <a:off x="122634" y="611051"/>
            <a:ext cx="2448272" cy="3448024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EACF1DC6-C6D2-4667-A15F-752BF8CAC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811" y="1516721"/>
            <a:ext cx="45898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600" b="1" dirty="0">
                <a:solidFill>
                  <a:srgbClr val="FF0000"/>
                </a:solidFill>
                <a:latin typeface="+mn-lt"/>
              </a:rPr>
              <a:t>d + </a:t>
            </a:r>
            <a:r>
              <a:rPr lang="en-US" altLang="fr-FR" sz="1600" b="1" baseline="30000" dirty="0">
                <a:solidFill>
                  <a:srgbClr val="FF0000"/>
                </a:solidFill>
                <a:latin typeface="+mn-lt"/>
              </a:rPr>
              <a:t>44</a:t>
            </a:r>
            <a:r>
              <a:rPr lang="en-US" altLang="fr-FR" sz="1600" b="1" dirty="0">
                <a:solidFill>
                  <a:srgbClr val="FF0000"/>
                </a:solidFill>
                <a:latin typeface="+mn-lt"/>
              </a:rPr>
              <a:t>CaCO</a:t>
            </a:r>
            <a:r>
              <a:rPr lang="en-US" altLang="fr-FR" sz="1600" b="1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altLang="fr-FR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fr-FR" sz="16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 2n + </a:t>
            </a:r>
            <a:r>
              <a:rPr lang="en-US" altLang="fr-FR" sz="1600" b="1" baseline="30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44</a:t>
            </a:r>
            <a:r>
              <a:rPr lang="en-US" altLang="fr-FR" sz="16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Sc (</a:t>
            </a:r>
            <a:r>
              <a:rPr lang="en-US" altLang="fr-FR" sz="1600" b="1" baseline="30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44m</a:t>
            </a:r>
            <a:r>
              <a:rPr lang="en-US" altLang="fr-FR" sz="16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Sc)</a:t>
            </a:r>
            <a:r>
              <a:rPr lang="en-US" altLang="fr-FR" sz="1600" dirty="0">
                <a:solidFill>
                  <a:srgbClr val="FF0000"/>
                </a:solidFill>
                <a:latin typeface="+mn-lt"/>
              </a:rPr>
              <a:t>	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011EAF-75CB-4A93-AB96-6A348592655A}"/>
              </a:ext>
            </a:extLst>
          </p:cNvPr>
          <p:cNvSpPr txBox="1"/>
          <p:nvPr/>
        </p:nvSpPr>
        <p:spPr>
          <a:xfrm>
            <a:off x="1028980" y="3906592"/>
            <a:ext cx="549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 extraction, purification, radiolabeling </a:t>
            </a:r>
            <a:r>
              <a:rPr lang="en-US" dirty="0" err="1"/>
              <a:t>optimised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30A7C86-C3CC-4A0B-A683-A718288F0414}"/>
              </a:ext>
            </a:extLst>
          </p:cNvPr>
          <p:cNvSpPr txBox="1"/>
          <p:nvPr/>
        </p:nvSpPr>
        <p:spPr>
          <a:xfrm>
            <a:off x="7514277" y="750116"/>
            <a:ext cx="18643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Thèse</a:t>
            </a:r>
            <a:r>
              <a:rPr lang="en-US" sz="1350" dirty="0"/>
              <a:t> de R. </a:t>
            </a:r>
            <a:r>
              <a:rPr lang="en-US" sz="1350" dirty="0" err="1"/>
              <a:t>Kerdjoudj</a:t>
            </a:r>
            <a:r>
              <a:rPr lang="en-US" sz="1350" dirty="0"/>
              <a:t> (2011-2014)</a:t>
            </a:r>
          </a:p>
          <a:p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DC7F0E-1BAB-4558-8B9B-4559C1938054}"/>
              </a:ext>
            </a:extLst>
          </p:cNvPr>
          <p:cNvSpPr txBox="1"/>
          <p:nvPr/>
        </p:nvSpPr>
        <p:spPr>
          <a:xfrm>
            <a:off x="6435593" y="331044"/>
            <a:ext cx="26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Activity Started since 2007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0A73AC9-E75B-4922-808F-6718829D780F}"/>
              </a:ext>
            </a:extLst>
          </p:cNvPr>
          <p:cNvSpPr txBox="1"/>
          <p:nvPr/>
        </p:nvSpPr>
        <p:spPr>
          <a:xfrm>
            <a:off x="2944228" y="998284"/>
            <a:ext cx="459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Irradiation at </a:t>
            </a:r>
            <a:r>
              <a:rPr lang="en-US" dirty="0" err="1"/>
              <a:t>Arronax</a:t>
            </a:r>
            <a:endParaRPr lang="en-US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8CE2F49-06A7-48F0-B905-2437E9FBDA92}"/>
              </a:ext>
            </a:extLst>
          </p:cNvPr>
          <p:cNvSpPr txBox="1"/>
          <p:nvPr/>
        </p:nvSpPr>
        <p:spPr>
          <a:xfrm>
            <a:off x="2983921" y="2548175"/>
            <a:ext cx="5404503" cy="1160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 dirty="0">
                <a:latin typeface="Corbel" panose="020B0503020204020204" pitchFamily="34" charset="0"/>
              </a:rPr>
              <a:t>Sc-</a:t>
            </a:r>
            <a:r>
              <a:rPr lang="en-US" sz="1600" b="1" i="1" dirty="0"/>
              <a:t>44</a:t>
            </a:r>
            <a:r>
              <a:rPr lang="en-US" sz="1600" b="1" i="1" dirty="0">
                <a:latin typeface="Corbel" panose="020B0503020204020204" pitchFamily="34" charset="0"/>
              </a:rPr>
              <a:t>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kern="0" dirty="0"/>
              <a:t>(T</a:t>
            </a:r>
            <a:r>
              <a:rPr lang="en-US" sz="1600" kern="0" baseline="-25000" dirty="0"/>
              <a:t>1/2</a:t>
            </a:r>
            <a:r>
              <a:rPr lang="en-US" sz="1600" kern="0" dirty="0"/>
              <a:t>= 58.6 h – IT  - </a:t>
            </a:r>
            <a:r>
              <a:rPr lang="en-US" sz="1600" dirty="0" err="1"/>
              <a:t>E</a:t>
            </a:r>
            <a:r>
              <a:rPr lang="en-US" sz="1600" dirty="0" err="1">
                <a:latin typeface="Symbol" panose="05050102010706020507" pitchFamily="18" charset="2"/>
              </a:rPr>
              <a:t>g</a:t>
            </a:r>
            <a:r>
              <a:rPr lang="en-US" sz="1600" dirty="0"/>
              <a:t>= 270 keV (86%) </a:t>
            </a:r>
          </a:p>
          <a:p>
            <a:pPr>
              <a:lnSpc>
                <a:spcPct val="150000"/>
              </a:lnSpc>
            </a:pPr>
            <a:r>
              <a:rPr lang="en-US" sz="1600" kern="0" dirty="0"/>
              <a:t>	Use as an </a:t>
            </a:r>
            <a:r>
              <a:rPr lang="en-US" sz="1600" i="1" kern="0" dirty="0"/>
              <a:t>in-vivo </a:t>
            </a:r>
            <a:r>
              <a:rPr lang="en-US" sz="1600" kern="0" baseline="30000" dirty="0"/>
              <a:t>44m</a:t>
            </a:r>
            <a:r>
              <a:rPr lang="en-US" sz="1600" kern="0" dirty="0"/>
              <a:t>Sc/</a:t>
            </a:r>
            <a:r>
              <a:rPr lang="en-US" sz="1600" kern="0" baseline="30000" dirty="0"/>
              <a:t>44</a:t>
            </a:r>
            <a:r>
              <a:rPr lang="en-US" sz="1600" kern="0" dirty="0"/>
              <a:t>Sc generator</a:t>
            </a:r>
          </a:p>
          <a:p>
            <a:pPr>
              <a:lnSpc>
                <a:spcPct val="150000"/>
              </a:lnSpc>
            </a:pPr>
            <a:r>
              <a:rPr lang="en-US" sz="1600" kern="0" dirty="0"/>
              <a:t>	</a:t>
            </a:r>
            <a:r>
              <a:rPr lang="fr-FR" sz="1600" kern="0" dirty="0"/>
              <a:t>		</a:t>
            </a:r>
            <a:r>
              <a:rPr lang="fr-FR" sz="1600" kern="0" dirty="0">
                <a:sym typeface="Wingdings" panose="05000000000000000000" pitchFamily="2" charset="2"/>
              </a:rPr>
              <a:t> monitor longer </a:t>
            </a:r>
            <a:r>
              <a:rPr lang="fr-FR" sz="1600" kern="0" dirty="0" err="1">
                <a:sym typeface="Wingdings" panose="05000000000000000000" pitchFamily="2" charset="2"/>
              </a:rPr>
              <a:t>biodis</a:t>
            </a:r>
            <a:endParaRPr lang="fr-FR" sz="1600" kern="0" dirty="0"/>
          </a:p>
        </p:txBody>
      </p:sp>
      <p:grpSp>
        <p:nvGrpSpPr>
          <p:cNvPr id="18" name="Groupe 1">
            <a:extLst>
              <a:ext uri="{FF2B5EF4-FFF2-40B4-BE49-F238E27FC236}">
                <a16:creationId xmlns:a16="http://schemas.microsoft.com/office/drawing/2014/main" id="{AAB46E1E-28AB-4184-8F83-9C9E9E2D203B}"/>
              </a:ext>
            </a:extLst>
          </p:cNvPr>
          <p:cNvGrpSpPr>
            <a:grpSpLocks/>
          </p:cNvGrpSpPr>
          <p:nvPr/>
        </p:nvGrpSpPr>
        <p:grpSpPr bwMode="auto">
          <a:xfrm>
            <a:off x="1028980" y="4256918"/>
            <a:ext cx="3135655" cy="2259575"/>
            <a:chOff x="1571625" y="1000125"/>
            <a:chExt cx="6392863" cy="4838700"/>
          </a:xfrm>
        </p:grpSpPr>
        <p:grpSp>
          <p:nvGrpSpPr>
            <p:cNvPr id="19" name="Groupe 33">
              <a:extLst>
                <a:ext uri="{FF2B5EF4-FFF2-40B4-BE49-F238E27FC236}">
                  <a16:creationId xmlns:a16="http://schemas.microsoft.com/office/drawing/2014/main" id="{A52F5506-4922-4D36-98C0-F8A4061E1C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1625" y="1000125"/>
              <a:ext cx="6392863" cy="4838700"/>
              <a:chOff x="1571625" y="1000125"/>
              <a:chExt cx="6392863" cy="4838702"/>
            </a:xfrm>
          </p:grpSpPr>
          <p:grpSp>
            <p:nvGrpSpPr>
              <p:cNvPr id="23" name="Group 64">
                <a:extLst>
                  <a:ext uri="{FF2B5EF4-FFF2-40B4-BE49-F238E27FC236}">
                    <a16:creationId xmlns:a16="http://schemas.microsoft.com/office/drawing/2014/main" id="{3037D786-95C9-414A-AF38-C74E05077B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1625" y="1000125"/>
                <a:ext cx="6392863" cy="4838702"/>
                <a:chOff x="1655" y="1117"/>
                <a:chExt cx="4027" cy="3048"/>
              </a:xfrm>
            </p:grpSpPr>
            <p:cxnSp>
              <p:nvCxnSpPr>
                <p:cNvPr id="26" name="Connecteur en angle 20">
                  <a:extLst>
                    <a:ext uri="{FF2B5EF4-FFF2-40B4-BE49-F238E27FC236}">
                      <a16:creationId xmlns:a16="http://schemas.microsoft.com/office/drawing/2014/main" id="{87CAF55F-8830-4B72-9EBD-542F7EB8C560}"/>
                    </a:ext>
                  </a:extLst>
                </p:cNvPr>
                <p:cNvCxnSpPr/>
                <p:nvPr/>
              </p:nvCxnSpPr>
              <p:spPr bwMode="auto">
                <a:xfrm>
                  <a:off x="3061" y="1616"/>
                  <a:ext cx="839" cy="226"/>
                </a:xfrm>
                <a:prstGeom prst="bentConnector2">
                  <a:avLst/>
                </a:prstGeom>
                <a:ln>
                  <a:solidFill>
                    <a:srgbClr val="3366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ZoneTexte 11">
                  <a:extLst>
                    <a:ext uri="{FF2B5EF4-FFF2-40B4-BE49-F238E27FC236}">
                      <a16:creationId xmlns:a16="http://schemas.microsoft.com/office/drawing/2014/main" id="{A227CFB5-8A5D-4BBF-A84D-2702ECBC86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55" y="1525"/>
                  <a:ext cx="1169" cy="2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000" dirty="0"/>
                    <a:t>CaCO</a:t>
                  </a:r>
                  <a:r>
                    <a:rPr lang="fr-FR" altLang="fr-FR" sz="1000" baseline="-25000" dirty="0"/>
                    <a:t>3  </a:t>
                  </a:r>
                  <a:r>
                    <a:rPr lang="fr-FR" altLang="fr-FR" sz="1000" dirty="0"/>
                    <a:t>Target</a:t>
                  </a:r>
                  <a:r>
                    <a:rPr lang="fr-FR" altLang="fr-FR" sz="1000" baseline="-25000" dirty="0"/>
                    <a:t> </a:t>
                  </a:r>
                  <a:r>
                    <a:rPr lang="fr-FR" altLang="fr-FR" sz="1000" dirty="0"/>
                    <a:t>+</a:t>
                  </a:r>
                  <a:r>
                    <a:rPr lang="fr-FR" altLang="fr-FR" sz="1000" dirty="0" err="1"/>
                    <a:t>HCl</a:t>
                  </a:r>
                  <a:r>
                    <a:rPr lang="fr-FR" altLang="fr-FR" sz="1000" baseline="-25000" dirty="0"/>
                    <a:t> </a:t>
                  </a:r>
                  <a:r>
                    <a:rPr lang="fr-FR" altLang="fr-FR" sz="1000" dirty="0"/>
                    <a:t>4M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CF28133-E1F4-41C9-8FB3-986A76FCC977}"/>
                    </a:ext>
                  </a:extLst>
                </p:cNvPr>
                <p:cNvSpPr/>
                <p:nvPr/>
              </p:nvSpPr>
              <p:spPr>
                <a:xfrm>
                  <a:off x="3879" y="1832"/>
                  <a:ext cx="226" cy="95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000"/>
                </a:p>
              </p:txBody>
            </p:sp>
            <p:grpSp>
              <p:nvGrpSpPr>
                <p:cNvPr id="29" name="Groupe 41">
                  <a:extLst>
                    <a:ext uri="{FF2B5EF4-FFF2-40B4-BE49-F238E27FC236}">
                      <a16:creationId xmlns:a16="http://schemas.microsoft.com/office/drawing/2014/main" id="{E3E8871B-CFD6-4358-85BE-BEE387756F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30" y="2783"/>
                  <a:ext cx="1762" cy="621"/>
                  <a:chOff x="1163232" y="3335826"/>
                  <a:chExt cx="2796738" cy="983675"/>
                </a:xfrm>
              </p:grpSpPr>
              <p:cxnSp>
                <p:nvCxnSpPr>
                  <p:cNvPr id="46" name="Connecteur en angle 14">
                    <a:extLst>
                      <a:ext uri="{FF2B5EF4-FFF2-40B4-BE49-F238E27FC236}">
                        <a16:creationId xmlns:a16="http://schemas.microsoft.com/office/drawing/2014/main" id="{04335137-3B5E-4182-B74D-6D88FA9A3737}"/>
                      </a:ext>
                    </a:extLst>
                  </p:cNvPr>
                  <p:cNvCxnSpPr>
                    <a:stCxn id="28" idx="2"/>
                  </p:cNvCxnSpPr>
                  <p:nvPr/>
                </p:nvCxnSpPr>
                <p:spPr bwMode="auto">
                  <a:xfrm rot="5400000">
                    <a:off x="3499369" y="3110628"/>
                    <a:ext cx="237061" cy="685282"/>
                  </a:xfrm>
                  <a:prstGeom prst="bentConnector2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ZoneTexte 16">
                    <a:extLst>
                      <a:ext uri="{FF2B5EF4-FFF2-40B4-BE49-F238E27FC236}">
                        <a16:creationId xmlns:a16="http://schemas.microsoft.com/office/drawing/2014/main" id="{DCC94EEF-33E3-45D9-964E-43B903754A3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63232" y="3356422"/>
                    <a:ext cx="2015811" cy="9630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fr-FR" sz="1000">
                        <a:sym typeface="Wingdings 3" pitchFamily="18" charset="2"/>
                      </a:rPr>
                      <a:t>CO</a:t>
                    </a:r>
                    <a:r>
                      <a:rPr lang="en-US" altLang="fr-FR" sz="1000" baseline="-25000">
                        <a:sym typeface="Wingdings 3" pitchFamily="18" charset="2"/>
                      </a:rPr>
                      <a:t>2</a:t>
                    </a:r>
                    <a:r>
                      <a:rPr lang="en-US" altLang="fr-FR" sz="1000">
                        <a:sym typeface="Wingdings 3" pitchFamily="18" charset="2"/>
                      </a:rPr>
                      <a:t>, Ar37, C11, F18, N13, K39, Ca45</a:t>
                    </a:r>
                    <a:endParaRPr lang="fr-FR" altLang="fr-FR" sz="1000"/>
                  </a:p>
                </p:txBody>
              </p:sp>
            </p:grpSp>
            <p:grpSp>
              <p:nvGrpSpPr>
                <p:cNvPr id="30" name="Groupe 34">
                  <a:extLst>
                    <a:ext uri="{FF2B5EF4-FFF2-40B4-BE49-F238E27FC236}">
                      <a16:creationId xmlns:a16="http://schemas.microsoft.com/office/drawing/2014/main" id="{E3DE4A54-C6CC-4C29-9F8E-694519397E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4" y="1449"/>
                  <a:ext cx="1628" cy="393"/>
                  <a:chOff x="4068364" y="1217684"/>
                  <a:chExt cx="2586372" cy="622619"/>
                </a:xfrm>
              </p:grpSpPr>
              <p:cxnSp>
                <p:nvCxnSpPr>
                  <p:cNvPr id="41" name="Connecteur en angle 36">
                    <a:extLst>
                      <a:ext uri="{FF2B5EF4-FFF2-40B4-BE49-F238E27FC236}">
                        <a16:creationId xmlns:a16="http://schemas.microsoft.com/office/drawing/2014/main" id="{896766A4-0D21-45F0-B271-BA3FDA8E5871}"/>
                      </a:ext>
                    </a:extLst>
                  </p:cNvPr>
                  <p:cNvCxnSpPr/>
                  <p:nvPr/>
                </p:nvCxnSpPr>
                <p:spPr bwMode="auto">
                  <a:xfrm rot="10800000" flipV="1">
                    <a:off x="4068364" y="1484248"/>
                    <a:ext cx="1081703" cy="356055"/>
                  </a:xfrm>
                  <a:prstGeom prst="bentConnector2">
                    <a:avLst/>
                  </a:prstGeom>
                  <a:ln w="158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ZoneTexte 28">
                    <a:extLst>
                      <a:ext uri="{FF2B5EF4-FFF2-40B4-BE49-F238E27FC236}">
                        <a16:creationId xmlns:a16="http://schemas.microsoft.com/office/drawing/2014/main" id="{951B1D8C-3739-4ACA-B8A9-77E929B4FC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77495" y="1321125"/>
                    <a:ext cx="1077241" cy="3608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000"/>
                      <a:t>HF 6.10-2M</a:t>
                    </a:r>
                  </a:p>
                </p:txBody>
              </p:sp>
              <p:grpSp>
                <p:nvGrpSpPr>
                  <p:cNvPr id="43" name="Groupe 31">
                    <a:extLst>
                      <a:ext uri="{FF2B5EF4-FFF2-40B4-BE49-F238E27FC236}">
                        <a16:creationId xmlns:a16="http://schemas.microsoft.com/office/drawing/2014/main" id="{1A72D00A-6C88-4E4A-89D5-22AB9AD30C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106912" y="1217684"/>
                    <a:ext cx="473251" cy="482989"/>
                    <a:chOff x="6331072" y="1793764"/>
                    <a:chExt cx="472988" cy="482822"/>
                  </a:xfrm>
                </p:grpSpPr>
                <p:sp>
                  <p:nvSpPr>
                    <p:cNvPr id="44" name="Ellipse 43">
                      <a:extLst>
                        <a:ext uri="{FF2B5EF4-FFF2-40B4-BE49-F238E27FC236}">
                          <a16:creationId xmlns:a16="http://schemas.microsoft.com/office/drawing/2014/main" id="{B1B3FCF7-4966-4740-9308-AFCB8D7076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8497" y="1843883"/>
                      <a:ext cx="425563" cy="432703"/>
                    </a:xfrm>
                    <a:prstGeom prst="ellipse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000"/>
                    </a:p>
                  </p:txBody>
                </p:sp>
                <p:sp>
                  <p:nvSpPr>
                    <p:cNvPr id="45" name="ZoneTexte 29">
                      <a:extLst>
                        <a:ext uri="{FF2B5EF4-FFF2-40B4-BE49-F238E27FC236}">
                          <a16:creationId xmlns:a16="http://schemas.microsoft.com/office/drawing/2014/main" id="{8325F3F8-1AA6-46EF-9BE8-C0A05D6AF4C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31072" y="1793764"/>
                      <a:ext cx="448239" cy="4283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1000"/>
                        <a:t>3</a:t>
                      </a:r>
                    </a:p>
                  </p:txBody>
                </p:sp>
              </p:grpSp>
            </p:grpSp>
            <p:sp>
              <p:nvSpPr>
                <p:cNvPr id="31" name="ZoneTexte 34">
                  <a:extLst>
                    <a:ext uri="{FF2B5EF4-FFF2-40B4-BE49-F238E27FC236}">
                      <a16:creationId xmlns:a16="http://schemas.microsoft.com/office/drawing/2014/main" id="{808A76FE-1FAE-49CC-A384-940FD5A4C2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44" y="2057"/>
                  <a:ext cx="1479" cy="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000" dirty="0"/>
                    <a:t>DGA </a:t>
                  </a:r>
                  <a:r>
                    <a:rPr lang="fr-FR" altLang="fr-FR" sz="1000" dirty="0" err="1"/>
                    <a:t>resin</a:t>
                  </a:r>
                  <a:r>
                    <a:rPr lang="fr-FR" altLang="fr-FR" sz="1000" dirty="0"/>
                    <a:t> (</a:t>
                  </a:r>
                  <a:r>
                    <a:rPr lang="fr-FR" altLang="fr-FR" sz="1000" dirty="0" err="1"/>
                    <a:t>Triskem</a:t>
                  </a:r>
                  <a:r>
                    <a:rPr lang="fr-FR" altLang="fr-FR" sz="1000" dirty="0"/>
                    <a:t> ®)</a:t>
                  </a:r>
                </a:p>
              </p:txBody>
            </p:sp>
            <p:grpSp>
              <p:nvGrpSpPr>
                <p:cNvPr id="32" name="Groupe 33">
                  <a:extLst>
                    <a:ext uri="{FF2B5EF4-FFF2-40B4-BE49-F238E27FC236}">
                      <a16:creationId xmlns:a16="http://schemas.microsoft.com/office/drawing/2014/main" id="{390C7596-3755-4997-92ED-2CFB05CA43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13" y="1117"/>
                  <a:ext cx="1086" cy="715"/>
                  <a:chOff x="3673287" y="692696"/>
                  <a:chExt cx="1725035" cy="1133568"/>
                </a:xfrm>
              </p:grpSpPr>
              <p:cxnSp>
                <p:nvCxnSpPr>
                  <p:cNvPr id="36" name="Connecteur droit avec flèche 35">
                    <a:extLst>
                      <a:ext uri="{FF2B5EF4-FFF2-40B4-BE49-F238E27FC236}">
                        <a16:creationId xmlns:a16="http://schemas.microsoft.com/office/drawing/2014/main" id="{1A64BDB8-C443-4762-9867-6C2474E8B8E4}"/>
                      </a:ext>
                    </a:extLst>
                  </p:cNvPr>
                  <p:cNvCxnSpPr/>
                  <p:nvPr/>
                </p:nvCxnSpPr>
                <p:spPr bwMode="auto">
                  <a:xfrm rot="5400000">
                    <a:off x="3611933" y="1508806"/>
                    <a:ext cx="628467" cy="645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ZoneTexte 41">
                    <a:extLst>
                      <a:ext uri="{FF2B5EF4-FFF2-40B4-BE49-F238E27FC236}">
                        <a16:creationId xmlns:a16="http://schemas.microsoft.com/office/drawing/2014/main" id="{3FE05125-6193-412D-B3FA-9059526D5D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0166" y="692696"/>
                    <a:ext cx="1258156" cy="428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000" dirty="0"/>
                      <a:t>HNO3 1M</a:t>
                    </a:r>
                  </a:p>
                </p:txBody>
              </p:sp>
              <p:grpSp>
                <p:nvGrpSpPr>
                  <p:cNvPr id="38" name="Groupe 42">
                    <a:extLst>
                      <a:ext uri="{FF2B5EF4-FFF2-40B4-BE49-F238E27FC236}">
                        <a16:creationId xmlns:a16="http://schemas.microsoft.com/office/drawing/2014/main" id="{D8E565FB-5794-4A4F-98DD-E635F478C5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73287" y="709470"/>
                    <a:ext cx="466833" cy="492983"/>
                    <a:chOff x="6337567" y="1789631"/>
                    <a:chExt cx="467036" cy="492643"/>
                  </a:xfrm>
                </p:grpSpPr>
                <p:sp>
                  <p:nvSpPr>
                    <p:cNvPr id="39" name="Ellipse 38">
                      <a:extLst>
                        <a:ext uri="{FF2B5EF4-FFF2-40B4-BE49-F238E27FC236}">
                          <a16:creationId xmlns:a16="http://schemas.microsoft.com/office/drawing/2014/main" id="{43AE1E17-975F-45CE-9685-ED29DFD74A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2218" y="1844976"/>
                      <a:ext cx="432385" cy="437298"/>
                    </a:xfrm>
                    <a:prstGeom prst="ellipse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sz="1000"/>
                    </a:p>
                  </p:txBody>
                </p:sp>
                <p:sp>
                  <p:nvSpPr>
                    <p:cNvPr id="40" name="ZoneTexte 44">
                      <a:extLst>
                        <a:ext uri="{FF2B5EF4-FFF2-40B4-BE49-F238E27FC236}">
                          <a16:creationId xmlns:a16="http://schemas.microsoft.com/office/drawing/2014/main" id="{D76F9439-7A62-45E8-8169-0DC1F61C429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37567" y="1789631"/>
                      <a:ext cx="448740" cy="4282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fr-FR" altLang="fr-FR" sz="1000" dirty="0"/>
                        <a:t>2</a:t>
                      </a:r>
                    </a:p>
                  </p:txBody>
                </p:sp>
              </p:grpSp>
            </p:grpSp>
            <p:grpSp>
              <p:nvGrpSpPr>
                <p:cNvPr id="33" name="Groupe 40">
                  <a:extLst>
                    <a:ext uri="{FF2B5EF4-FFF2-40B4-BE49-F238E27FC236}">
                      <a16:creationId xmlns:a16="http://schemas.microsoft.com/office/drawing/2014/main" id="{A0ECB50A-5296-4048-AB2F-FA37D2E666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15" y="2796"/>
                  <a:ext cx="1138" cy="1369"/>
                  <a:chOff x="3994937" y="3356280"/>
                  <a:chExt cx="1804608" cy="2176189"/>
                </a:xfrm>
              </p:grpSpPr>
              <p:cxnSp>
                <p:nvCxnSpPr>
                  <p:cNvPr id="34" name="Connecteur en angle 20">
                    <a:extLst>
                      <a:ext uri="{FF2B5EF4-FFF2-40B4-BE49-F238E27FC236}">
                        <a16:creationId xmlns:a16="http://schemas.microsoft.com/office/drawing/2014/main" id="{3C6B36E7-DDFA-4456-95BC-CADAE74D9F51}"/>
                      </a:ext>
                    </a:extLst>
                  </p:cNvPr>
                  <p:cNvCxnSpPr/>
                  <p:nvPr/>
                </p:nvCxnSpPr>
                <p:spPr bwMode="auto">
                  <a:xfrm rot="16200000" flipH="1">
                    <a:off x="4192281" y="3158936"/>
                    <a:ext cx="216943" cy="611632"/>
                  </a:xfrm>
                  <a:prstGeom prst="bentConnector2">
                    <a:avLst/>
                  </a:prstGeom>
                  <a:ln w="158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Rectangle 31">
                    <a:extLst>
                      <a:ext uri="{FF2B5EF4-FFF2-40B4-BE49-F238E27FC236}">
                        <a16:creationId xmlns:a16="http://schemas.microsoft.com/office/drawing/2014/main" id="{B0018ACE-8389-49E7-9846-8B5D2740F4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2049" y="5170721"/>
                    <a:ext cx="1497496" cy="361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000" dirty="0"/>
                      <a:t>+ 600µL </a:t>
                    </a:r>
                    <a:r>
                      <a:rPr lang="fr-FR" altLang="fr-FR" sz="1000" dirty="0" err="1"/>
                      <a:t>HCl</a:t>
                    </a:r>
                    <a:r>
                      <a:rPr lang="fr-FR" altLang="fr-FR" sz="1000" dirty="0"/>
                      <a:t> 0,1M</a:t>
                    </a:r>
                  </a:p>
                </p:txBody>
              </p:sp>
            </p:grpSp>
          </p:grp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D1921C9F-CC9B-4F3D-BD7B-09B771AD910D}"/>
                  </a:ext>
                </a:extLst>
              </p:cNvPr>
              <p:cNvSpPr/>
              <p:nvPr/>
            </p:nvSpPr>
            <p:spPr bwMode="auto">
              <a:xfrm>
                <a:off x="3427979" y="1570788"/>
                <a:ext cx="431859" cy="4332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000"/>
              </a:p>
            </p:txBody>
          </p:sp>
          <p:sp>
            <p:nvSpPr>
              <p:cNvPr id="25" name="ZoneTexte 44">
                <a:extLst>
                  <a:ext uri="{FF2B5EF4-FFF2-40B4-BE49-F238E27FC236}">
                    <a16:creationId xmlns:a16="http://schemas.microsoft.com/office/drawing/2014/main" id="{51E34CA5-3A65-4AB9-B6BB-7D89E75EF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0818" y="1504476"/>
                <a:ext cx="448195" cy="42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000" dirty="0"/>
                  <a:t>1</a:t>
                </a:r>
              </a:p>
            </p:txBody>
          </p:sp>
        </p:grpSp>
        <p:sp>
          <p:nvSpPr>
            <p:cNvPr id="20" name="ZoneTexte 37">
              <a:extLst>
                <a:ext uri="{FF2B5EF4-FFF2-40B4-BE49-F238E27FC236}">
                  <a16:creationId xmlns:a16="http://schemas.microsoft.com/office/drawing/2014/main" id="{F953D6CF-8021-45FE-B6C2-D1A12B6D5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863" y="3716338"/>
              <a:ext cx="1260221" cy="42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 baseline="30000"/>
                <a:t>44m</a:t>
              </a:r>
              <a:r>
                <a:rPr lang="fr-FR" altLang="fr-FR" sz="1000"/>
                <a:t>Sc/</a:t>
              </a:r>
              <a:r>
                <a:rPr lang="fr-FR" altLang="fr-FR" sz="1000" baseline="30000"/>
                <a:t>44</a:t>
              </a:r>
              <a:r>
                <a:rPr lang="fr-FR" altLang="fr-FR" sz="1000"/>
                <a:t>Sc</a:t>
              </a:r>
            </a:p>
          </p:txBody>
        </p:sp>
        <p:sp>
          <p:nvSpPr>
            <p:cNvPr id="21" name="Flèche vers le bas 14">
              <a:extLst>
                <a:ext uri="{FF2B5EF4-FFF2-40B4-BE49-F238E27FC236}">
                  <a16:creationId xmlns:a16="http://schemas.microsoft.com/office/drawing/2014/main" id="{F322E8D6-DE34-49C7-9B12-5B842DF3653D}"/>
                </a:ext>
              </a:extLst>
            </p:cNvPr>
            <p:cNvSpPr/>
            <p:nvPr/>
          </p:nvSpPr>
          <p:spPr>
            <a:xfrm>
              <a:off x="6659410" y="4072389"/>
              <a:ext cx="197667" cy="1143657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00"/>
            </a:p>
          </p:txBody>
        </p:sp>
        <p:sp>
          <p:nvSpPr>
            <p:cNvPr id="22" name="ZoneTexte 40">
              <a:extLst>
                <a:ext uri="{FF2B5EF4-FFF2-40B4-BE49-F238E27FC236}">
                  <a16:creationId xmlns:a16="http://schemas.microsoft.com/office/drawing/2014/main" id="{2C378363-D474-4D2C-8009-A5F847CE3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350" y="5157787"/>
              <a:ext cx="1870578" cy="36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 dirty="0"/>
                <a:t>Evaporation to </a:t>
              </a:r>
              <a:r>
                <a:rPr lang="fr-FR" altLang="fr-FR" sz="1000" dirty="0" err="1"/>
                <a:t>dryness</a:t>
              </a:r>
              <a:endParaRPr lang="fr-FR" altLang="fr-FR" sz="1000" dirty="0"/>
            </a:p>
          </p:txBody>
        </p:sp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80E76A19-178A-4C16-B39F-462A180D06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64" y="732890"/>
            <a:ext cx="464779" cy="5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FDB76-3FB0-3949-B698-16BA7CDE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A050-CCAB-8047-A3B8-7F09B63D4404}" type="slidenum">
              <a:rPr lang="en-US" smtClean="0"/>
              <a:t>9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DAF473-7E97-284F-AA62-108935F14819}"/>
              </a:ext>
            </a:extLst>
          </p:cNvPr>
          <p:cNvSpPr txBox="1"/>
          <p:nvPr/>
        </p:nvSpPr>
        <p:spPr>
          <a:xfrm>
            <a:off x="18734" y="804071"/>
            <a:ext cx="75871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cs typeface="Times New Roman" panose="02020603050405020304" pitchFamily="18" charset="0"/>
              </a:rPr>
              <a:t>Glycosaminoglycans (GAG) revealed antimetastatic properties = &gt; work on exopolysaccharide (EPS) derivative </a:t>
            </a:r>
            <a:endParaRPr lang="en-US" sz="135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1E28B1F-6D8B-4FF4-99CF-0EF8DF293E9D}"/>
              </a:ext>
            </a:extLst>
          </p:cNvPr>
          <p:cNvSpPr txBox="1"/>
          <p:nvPr/>
        </p:nvSpPr>
        <p:spPr>
          <a:xfrm>
            <a:off x="7897919" y="842732"/>
            <a:ext cx="1449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M. Mazza</a:t>
            </a:r>
          </a:p>
          <a:p>
            <a:r>
              <a:rPr lang="en-US" sz="1350" dirty="0"/>
              <a:t>2017-2020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166E7BC-6B44-40F4-A215-4E60CD618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69" y="824230"/>
            <a:ext cx="464779" cy="575221"/>
          </a:xfrm>
          <a:prstGeom prst="rect">
            <a:avLst/>
          </a:prstGeom>
        </p:spPr>
      </p:pic>
      <p:pic>
        <p:nvPicPr>
          <p:cNvPr id="35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1FCE8D8-7196-4498-985F-37244907B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19" y="94743"/>
            <a:ext cx="872100" cy="6550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B33702-2D37-4CCF-BE49-6FBDF27C25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51" y="133958"/>
            <a:ext cx="905240" cy="550059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3F10F408-2F50-47DE-84AE-CED11F63BC6D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76190"/>
            <a:ext cx="7461449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E75112"/>
                </a:solidFill>
                <a:latin typeface="Verdana" charset="0"/>
                <a:ea typeface="ＭＳ Ｐゴシック" charset="0"/>
              </a:rPr>
              <a:t>2. Sc-44</a:t>
            </a:r>
            <a:endParaRPr lang="fr-FR" sz="2000" b="1" dirty="0">
              <a:solidFill>
                <a:srgbClr val="E75112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AAA2944-14E7-4F5A-9710-1418D98B8FB0}"/>
              </a:ext>
            </a:extLst>
          </p:cNvPr>
          <p:cNvCxnSpPr>
            <a:cxnSpLocks/>
          </p:cNvCxnSpPr>
          <p:nvPr/>
        </p:nvCxnSpPr>
        <p:spPr>
          <a:xfrm>
            <a:off x="80919" y="692150"/>
            <a:ext cx="8946059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4DA8094D-D06D-440D-81BD-ED379DD3718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7898" y="1365747"/>
            <a:ext cx="2137921" cy="1501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5C643C15-EA81-47CD-A603-D61B6BD335FB}"/>
              </a:ext>
            </a:extLst>
          </p:cNvPr>
          <p:cNvSpPr txBox="1"/>
          <p:nvPr/>
        </p:nvSpPr>
        <p:spPr>
          <a:xfrm>
            <a:off x="3154678" y="1386809"/>
            <a:ext cx="141732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cs typeface="Times New Roman" panose="02020603050405020304" pitchFamily="18" charset="0"/>
              </a:rPr>
              <a:t>Radical </a:t>
            </a:r>
            <a:r>
              <a:rPr lang="fr-FR" sz="1200" b="1" dirty="0" err="1">
                <a:cs typeface="Times New Roman" panose="02020603050405020304" pitchFamily="18" charset="0"/>
              </a:rPr>
              <a:t>Depolymerization</a:t>
            </a:r>
            <a:endParaRPr lang="fr-FR" sz="1200" b="1" dirty="0">
              <a:cs typeface="Times New Roman" panose="02020603050405020304" pitchFamily="18" charset="0"/>
            </a:endParaRPr>
          </a:p>
          <a:p>
            <a:pPr algn="ctr"/>
            <a:r>
              <a:rPr lang="fr-FR" sz="1050" b="1" dirty="0">
                <a:cs typeface="Times New Roman" panose="02020603050405020304" pitchFamily="18" charset="0"/>
              </a:rPr>
              <a:t>+ </a:t>
            </a:r>
          </a:p>
          <a:p>
            <a:pPr algn="ctr"/>
            <a:r>
              <a:rPr lang="fr-FR" sz="1200" b="1" dirty="0">
                <a:cs typeface="Times New Roman" panose="02020603050405020304" pitchFamily="18" charset="0"/>
              </a:rPr>
              <a:t>Over-</a:t>
            </a:r>
            <a:r>
              <a:rPr lang="fr-FR" sz="1200" b="1" dirty="0" err="1">
                <a:cs typeface="Times New Roman" panose="02020603050405020304" pitchFamily="18" charset="0"/>
              </a:rPr>
              <a:t>sulfation</a:t>
            </a:r>
            <a:endParaRPr lang="fr-FR" sz="1200" b="1" dirty="0">
              <a:cs typeface="Times New Roman" panose="02020603050405020304" pitchFamily="18" charset="0"/>
            </a:endParaRPr>
          </a:p>
        </p:txBody>
      </p:sp>
      <p:sp>
        <p:nvSpPr>
          <p:cNvPr id="38" name="Flèche droite 6">
            <a:extLst>
              <a:ext uri="{FF2B5EF4-FFF2-40B4-BE49-F238E27FC236}">
                <a16:creationId xmlns:a16="http://schemas.microsoft.com/office/drawing/2014/main" id="{041C8462-7387-4AAF-81B2-6AAF6968D5FE}"/>
              </a:ext>
            </a:extLst>
          </p:cNvPr>
          <p:cNvSpPr/>
          <p:nvPr/>
        </p:nvSpPr>
        <p:spPr>
          <a:xfrm>
            <a:off x="3480878" y="2268625"/>
            <a:ext cx="858715" cy="305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39" name="Image 37">
            <a:extLst>
              <a:ext uri="{FF2B5EF4-FFF2-40B4-BE49-F238E27FC236}">
                <a16:creationId xmlns:a16="http://schemas.microsoft.com/office/drawing/2014/main" id="{B66AB0AC-3EBC-42D7-8C00-1D15BEB5343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159" y="1329821"/>
            <a:ext cx="2641931" cy="1478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Box 9">
            <a:extLst>
              <a:ext uri="{FF2B5EF4-FFF2-40B4-BE49-F238E27FC236}">
                <a16:creationId xmlns:a16="http://schemas.microsoft.com/office/drawing/2014/main" id="{F736890D-DE89-4B9A-8D9D-87E3CBF0CB3F}"/>
              </a:ext>
            </a:extLst>
          </p:cNvPr>
          <p:cNvSpPr txBox="1"/>
          <p:nvPr/>
        </p:nvSpPr>
        <p:spPr>
          <a:xfrm>
            <a:off x="359042" y="2948720"/>
            <a:ext cx="23581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Times New Roman" panose="02020603050405020304" pitchFamily="18" charset="0"/>
              </a:rPr>
              <a:t>M</a:t>
            </a:r>
            <a:r>
              <a:rPr lang="en-US" sz="1350" baseline="-25000" dirty="0">
                <a:cs typeface="Times New Roman" panose="02020603050405020304" pitchFamily="18" charset="0"/>
              </a:rPr>
              <a:t>w</a:t>
            </a:r>
            <a:r>
              <a:rPr lang="en-US" sz="1350" dirty="0">
                <a:cs typeface="Times New Roman" panose="02020603050405020304" pitchFamily="18" charset="0"/>
              </a:rPr>
              <a:t>  &gt;10</a:t>
            </a:r>
            <a:r>
              <a:rPr lang="en-US" sz="1350" baseline="30000" dirty="0">
                <a:cs typeface="Times New Roman" panose="02020603050405020304" pitchFamily="18" charset="0"/>
              </a:rPr>
              <a:t>6</a:t>
            </a:r>
            <a:r>
              <a:rPr lang="en-US" sz="1350" dirty="0">
                <a:cs typeface="Times New Roman" panose="02020603050405020304" pitchFamily="18" charset="0"/>
              </a:rPr>
              <a:t> g mol</a:t>
            </a:r>
            <a:r>
              <a:rPr lang="en-US" sz="1350" baseline="30000" dirty="0">
                <a:cs typeface="Times New Roman" panose="02020603050405020304" pitchFamily="18" charset="0"/>
              </a:rPr>
              <a:t>-1</a:t>
            </a:r>
            <a:r>
              <a:rPr lang="en-US" sz="1350" dirty="0">
                <a:cs typeface="Times New Roman" panose="02020603050405020304" pitchFamily="18" charset="0"/>
              </a:rPr>
              <a:t> ; SO</a:t>
            </a:r>
            <a:r>
              <a:rPr lang="en-US" sz="1350" baseline="-25000" dirty="0">
                <a:cs typeface="Times New Roman" panose="02020603050405020304" pitchFamily="18" charset="0"/>
              </a:rPr>
              <a:t>4</a:t>
            </a:r>
            <a:r>
              <a:rPr lang="en-US" sz="1350" baseline="30000" dirty="0">
                <a:cs typeface="Times New Roman" panose="02020603050405020304" pitchFamily="18" charset="0"/>
              </a:rPr>
              <a:t>2-</a:t>
            </a:r>
            <a:r>
              <a:rPr lang="en-US" sz="1350" dirty="0">
                <a:cs typeface="Times New Roman" panose="02020603050405020304" pitchFamily="18" charset="0"/>
              </a:rPr>
              <a:t> = 3 % High anticoagulant effects</a:t>
            </a:r>
            <a:endParaRPr lang="en-US" sz="1350" baseline="30000" dirty="0">
              <a:cs typeface="Times New Roman" panose="02020603050405020304" pitchFamily="18" charset="0"/>
            </a:endParaRPr>
          </a:p>
        </p:txBody>
      </p:sp>
      <p:sp>
        <p:nvSpPr>
          <p:cNvPr id="41" name="TextBox 22">
            <a:extLst>
              <a:ext uri="{FF2B5EF4-FFF2-40B4-BE49-F238E27FC236}">
                <a16:creationId xmlns:a16="http://schemas.microsoft.com/office/drawing/2014/main" id="{266C708D-A2DD-4620-BCC7-B9B9A69CFDDE}"/>
              </a:ext>
            </a:extLst>
          </p:cNvPr>
          <p:cNvSpPr txBox="1"/>
          <p:nvPr/>
        </p:nvSpPr>
        <p:spPr>
          <a:xfrm>
            <a:off x="4842857" y="3018181"/>
            <a:ext cx="2763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cs typeface="Times New Roman" panose="02020603050405020304" pitchFamily="18" charset="0"/>
              </a:rPr>
              <a:t>M</a:t>
            </a:r>
            <a:r>
              <a:rPr lang="en-US" sz="1350" b="1" baseline="-25000" dirty="0">
                <a:cs typeface="Times New Roman" panose="02020603050405020304" pitchFamily="18" charset="0"/>
              </a:rPr>
              <a:t>w</a:t>
            </a:r>
            <a:r>
              <a:rPr lang="en-US" sz="1350" b="1" dirty="0">
                <a:cs typeface="Times New Roman" panose="02020603050405020304" pitchFamily="18" charset="0"/>
              </a:rPr>
              <a:t> &lt; 10</a:t>
            </a:r>
            <a:r>
              <a:rPr lang="en-US" sz="1350" b="1" baseline="30000" dirty="0">
                <a:cs typeface="Times New Roman" panose="02020603050405020304" pitchFamily="18" charset="0"/>
              </a:rPr>
              <a:t>4</a:t>
            </a:r>
            <a:r>
              <a:rPr lang="en-US" sz="1350" b="1" dirty="0">
                <a:cs typeface="Times New Roman" panose="02020603050405020304" pitchFamily="18" charset="0"/>
              </a:rPr>
              <a:t> g mol</a:t>
            </a:r>
            <a:r>
              <a:rPr lang="en-US" sz="1350" b="1" baseline="30000" dirty="0">
                <a:cs typeface="Times New Roman" panose="02020603050405020304" pitchFamily="18" charset="0"/>
              </a:rPr>
              <a:t>-1</a:t>
            </a:r>
            <a:r>
              <a:rPr lang="en-US" sz="1350" b="1" dirty="0">
                <a:cs typeface="Times New Roman" panose="02020603050405020304" pitchFamily="18" charset="0"/>
              </a:rPr>
              <a:t> ; SO</a:t>
            </a:r>
            <a:r>
              <a:rPr lang="en-US" sz="1350" b="1" baseline="-25000" dirty="0">
                <a:cs typeface="Times New Roman" panose="02020603050405020304" pitchFamily="18" charset="0"/>
              </a:rPr>
              <a:t>4</a:t>
            </a:r>
            <a:r>
              <a:rPr lang="en-US" sz="1350" b="1" baseline="30000" dirty="0">
                <a:cs typeface="Times New Roman" panose="02020603050405020304" pitchFamily="18" charset="0"/>
              </a:rPr>
              <a:t>2-</a:t>
            </a:r>
            <a:r>
              <a:rPr lang="en-US" sz="1350" b="1" dirty="0">
                <a:cs typeface="Times New Roman" panose="02020603050405020304" pitchFamily="18" charset="0"/>
              </a:rPr>
              <a:t> = 16 %; Very low anticoagulant effects</a:t>
            </a:r>
            <a:endParaRPr lang="en-US" sz="1350" b="1" baseline="30000" dirty="0"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A5FCF07-F326-4158-9A41-25A18E153879}"/>
              </a:ext>
            </a:extLst>
          </p:cNvPr>
          <p:cNvSpPr/>
          <p:nvPr/>
        </p:nvSpPr>
        <p:spPr>
          <a:xfrm>
            <a:off x="7004827" y="2759982"/>
            <a:ext cx="263916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88" dirty="0"/>
              <a:t>* Chopin et al. Biomed Res Int. 2015; ID508656:9p</a:t>
            </a:r>
            <a:r>
              <a:rPr lang="en-GB" sz="788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788" dirty="0"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184587-D4BE-4DBF-A457-EB10BA482F3E}"/>
              </a:ext>
            </a:extLst>
          </p:cNvPr>
          <p:cNvSpPr/>
          <p:nvPr/>
        </p:nvSpPr>
        <p:spPr>
          <a:xfrm>
            <a:off x="179512" y="3719993"/>
            <a:ext cx="6112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 presence of the sulfate groups on EPS-DRS was awaited to enhance the complexation.</a:t>
            </a:r>
            <a:endParaRPr lang="fr-FR" sz="1200" dirty="0">
              <a:cs typeface="Times New Roman" panose="02020603050405020304" pitchFamily="18" charset="0"/>
            </a:endParaRPr>
          </a:p>
        </p:txBody>
      </p:sp>
      <p:sp>
        <p:nvSpPr>
          <p:cNvPr id="21" name="ZoneTexte 28">
            <a:extLst>
              <a:ext uri="{FF2B5EF4-FFF2-40B4-BE49-F238E27FC236}">
                <a16:creationId xmlns:a16="http://schemas.microsoft.com/office/drawing/2014/main" id="{82C01C15-206B-4E01-BDF0-A02F01CAAC7C}"/>
              </a:ext>
            </a:extLst>
          </p:cNvPr>
          <p:cNvSpPr txBox="1"/>
          <p:nvPr/>
        </p:nvSpPr>
        <p:spPr>
          <a:xfrm>
            <a:off x="195883" y="4947791"/>
            <a:ext cx="5805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cs typeface="Times New Roman" panose="02020603050405020304" pitchFamily="18" charset="0"/>
              </a:rPr>
              <a:t>All complexes </a:t>
            </a:r>
            <a:r>
              <a:rPr lang="fr-FR" sz="1350" dirty="0" err="1">
                <a:cs typeface="Times New Roman" panose="02020603050405020304" pitchFamily="18" charset="0"/>
              </a:rPr>
              <a:t>revelead</a:t>
            </a:r>
            <a:r>
              <a:rPr lang="fr-FR" sz="1350" dirty="0">
                <a:cs typeface="Times New Roman" panose="02020603050405020304" pitchFamily="18" charset="0"/>
              </a:rPr>
              <a:t> </a:t>
            </a:r>
            <a:r>
              <a:rPr lang="fr-FR" sz="1350" dirty="0" err="1">
                <a:cs typeface="Times New Roman" panose="02020603050405020304" pitchFamily="18" charset="0"/>
              </a:rPr>
              <a:t>stronger</a:t>
            </a:r>
            <a:r>
              <a:rPr lang="fr-FR" sz="1350" dirty="0">
                <a:cs typeface="Times New Roman" panose="02020603050405020304" pitchFamily="18" charset="0"/>
              </a:rPr>
              <a:t> </a:t>
            </a:r>
            <a:r>
              <a:rPr lang="fr-FR" sz="1350" dirty="0" err="1">
                <a:cs typeface="Times New Roman" panose="02020603050405020304" pitchFamily="18" charset="0"/>
              </a:rPr>
              <a:t>anti-proliferative</a:t>
            </a:r>
            <a:r>
              <a:rPr lang="fr-FR" sz="1350" dirty="0">
                <a:cs typeface="Times New Roman" panose="02020603050405020304" pitchFamily="18" charset="0"/>
              </a:rPr>
              <a:t> </a:t>
            </a:r>
            <a:r>
              <a:rPr lang="fr-FR" sz="1350" dirty="0" err="1">
                <a:cs typeface="Times New Roman" panose="02020603050405020304" pitchFamily="18" charset="0"/>
              </a:rPr>
              <a:t>effect</a:t>
            </a:r>
            <a:r>
              <a:rPr lang="fr-FR" sz="1350" dirty="0">
                <a:cs typeface="Times New Roman" panose="02020603050405020304" pitchFamily="18" charset="0"/>
              </a:rPr>
              <a:t> </a:t>
            </a:r>
            <a:r>
              <a:rPr lang="fr-FR" sz="1350" dirty="0" err="1">
                <a:cs typeface="Times New Roman" panose="02020603050405020304" pitchFamily="18" charset="0"/>
              </a:rPr>
              <a:t>compared</a:t>
            </a:r>
            <a:r>
              <a:rPr lang="fr-FR" sz="1350" dirty="0">
                <a:cs typeface="Times New Roman" panose="02020603050405020304" pitchFamily="18" charset="0"/>
              </a:rPr>
              <a:t> to DRS </a:t>
            </a:r>
            <a:r>
              <a:rPr lang="fr-FR" sz="1350" dirty="0" err="1">
                <a:cs typeface="Times New Roman" panose="02020603050405020304" pitchFamily="18" charset="0"/>
              </a:rPr>
              <a:t>alone</a:t>
            </a:r>
            <a:r>
              <a:rPr lang="fr-FR" sz="135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50617161-CF41-4258-8322-D4C18AB76593}"/>
              </a:ext>
            </a:extLst>
          </p:cNvPr>
          <p:cNvSpPr txBox="1"/>
          <p:nvPr/>
        </p:nvSpPr>
        <p:spPr>
          <a:xfrm>
            <a:off x="210419" y="4131337"/>
            <a:ext cx="91367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cs typeface="Times New Roman" panose="02020603050405020304" pitchFamily="18" charset="0"/>
              </a:rPr>
              <a:t>The biological effects of EPS are maintained after complexation with scandium on different cell lines  </a:t>
            </a:r>
          </a:p>
          <a:p>
            <a:r>
              <a:rPr lang="en-US" sz="1200" i="1" dirty="0">
                <a:cs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MNNG/HOS osteosarcoma, A375 melanoma, A549 lung adenocarcinoma, U251 glioma, MDA231 breast cancer, Caco2 colon cancer.) </a:t>
            </a:r>
            <a:endParaRPr lang="fr-FR" sz="1200" dirty="0"/>
          </a:p>
          <a:p>
            <a:endParaRPr lang="en-US" sz="135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36" grpId="0"/>
    </p:bldLst>
  </p:timing>
</p:sld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12673</TotalTime>
  <Words>2915</Words>
  <Application>Microsoft Office PowerPoint</Application>
  <PresentationFormat>Affichage à l'écran (4:3)</PresentationFormat>
  <Paragraphs>457</Paragraphs>
  <Slides>28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21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51" baseType="lpstr">
      <vt:lpstr>ＭＳ Ｐゴシック</vt:lpstr>
      <vt:lpstr>SimSun</vt:lpstr>
      <vt:lpstr>Arial</vt:lpstr>
      <vt:lpstr>Calibri</vt:lpstr>
      <vt:lpstr>Calibri-Bold</vt:lpstr>
      <vt:lpstr>Cambria</vt:lpstr>
      <vt:lpstr>Cambria Math</vt:lpstr>
      <vt:lpstr>Candara</vt:lpstr>
      <vt:lpstr>Chivo</vt:lpstr>
      <vt:lpstr>Corbel</vt:lpstr>
      <vt:lpstr>Courier New</vt:lpstr>
      <vt:lpstr>DengXian</vt:lpstr>
      <vt:lpstr>Helvetica</vt:lpstr>
      <vt:lpstr>LinLibertineO-Identity-H</vt:lpstr>
      <vt:lpstr>Simplified Arabic</vt:lpstr>
      <vt:lpstr>Symbol</vt:lpstr>
      <vt:lpstr>Tahoma</vt:lpstr>
      <vt:lpstr>Times New Roman</vt:lpstr>
      <vt:lpstr>Verdana</vt:lpstr>
      <vt:lpstr>Wingdings</vt:lpstr>
      <vt:lpstr>Wingdings 3</vt:lpstr>
      <vt:lpstr>2_Thème Office</vt:lpstr>
      <vt:lpstr>ChemDraw.Document.6.0</vt:lpstr>
      <vt:lpstr>RN for Health Applications</vt:lpstr>
      <vt:lpstr>Rationale</vt:lpstr>
      <vt:lpstr>Présentation PowerPoint</vt:lpstr>
      <vt:lpstr>Présentation PowerPoint</vt:lpstr>
      <vt:lpstr>Présentation PowerPoint</vt:lpstr>
      <vt:lpstr>Présentation PowerPoint</vt:lpstr>
      <vt:lpstr>Staff (2019-2023)</vt:lpstr>
      <vt:lpstr>2. Sc-44</vt:lpstr>
      <vt:lpstr>Présentation PowerPoint</vt:lpstr>
      <vt:lpstr>2. Sc-44</vt:lpstr>
      <vt:lpstr>2. Sc-44</vt:lpstr>
      <vt:lpstr>2. Sc-44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 Nanomedicine : technical platform of FFF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SUBATECH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Abdesselam ABDELOUAS</dc:creator>
  <cp:lastModifiedBy>Abdesselam ABDELOUAS</cp:lastModifiedBy>
  <cp:revision>496</cp:revision>
  <cp:lastPrinted>2019-03-07T12:09:37Z</cp:lastPrinted>
  <dcterms:created xsi:type="dcterms:W3CDTF">2018-09-21T10:31:32Z</dcterms:created>
  <dcterms:modified xsi:type="dcterms:W3CDTF">2024-04-28T23:07:28Z</dcterms:modified>
</cp:coreProperties>
</file>