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77" r:id="rId2"/>
    <p:sldId id="278" r:id="rId3"/>
    <p:sldId id="265" r:id="rId4"/>
    <p:sldId id="271" r:id="rId5"/>
    <p:sldId id="280" r:id="rId6"/>
    <p:sldId id="281" r:id="rId7"/>
    <p:sldId id="283" r:id="rId8"/>
    <p:sldId id="308" r:id="rId9"/>
    <p:sldId id="309" r:id="rId10"/>
    <p:sldId id="310" r:id="rId11"/>
    <p:sldId id="304" r:id="rId12"/>
    <p:sldId id="305" r:id="rId13"/>
    <p:sldId id="306" r:id="rId14"/>
    <p:sldId id="307" r:id="rId15"/>
    <p:sldId id="292" r:id="rId16"/>
    <p:sldId id="290" r:id="rId17"/>
    <p:sldId id="291" r:id="rId18"/>
    <p:sldId id="289" r:id="rId19"/>
    <p:sldId id="295" r:id="rId20"/>
    <p:sldId id="294" r:id="rId21"/>
    <p:sldId id="293" r:id="rId22"/>
    <p:sldId id="296" r:id="rId23"/>
    <p:sldId id="297" r:id="rId24"/>
    <p:sldId id="274" r:id="rId25"/>
    <p:sldId id="286" r:id="rId26"/>
    <p:sldId id="299" r:id="rId27"/>
    <p:sldId id="298" r:id="rId28"/>
    <p:sldId id="284" r:id="rId29"/>
    <p:sldId id="285" r:id="rId30"/>
    <p:sldId id="275" r:id="rId31"/>
    <p:sldId id="276" r:id="rId32"/>
    <p:sldId id="300" r:id="rId33"/>
  </p:sldIdLst>
  <p:sldSz cx="9144000" cy="6858000" type="screen4x3"/>
  <p:notesSz cx="6794500" cy="99314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5112"/>
    <a:srgbClr val="336699"/>
    <a:srgbClr val="FFFF66"/>
    <a:srgbClr val="0000FF"/>
    <a:srgbClr val="2401BB"/>
    <a:srgbClr val="AD624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63" autoAdjust="0"/>
    <p:restoredTop sz="94660"/>
  </p:normalViewPr>
  <p:slideViewPr>
    <p:cSldViewPr>
      <p:cViewPr varScale="1">
        <p:scale>
          <a:sx n="79" d="100"/>
          <a:sy n="79" d="100"/>
        </p:scale>
        <p:origin x="55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FE11DD-7F46-4F84-854E-25E36CB4721A}" type="doc">
      <dgm:prSet loTypeId="urn:microsoft.com/office/officeart/2005/8/layout/lProcess2" loCatId="list" qsTypeId="urn:microsoft.com/office/officeart/2005/8/quickstyle/3d4" qsCatId="3D" csTypeId="urn:microsoft.com/office/officeart/2005/8/colors/accent4_1" csCatId="accent4" phldr="1"/>
      <dgm:spPr/>
      <dgm:t>
        <a:bodyPr/>
        <a:lstStyle/>
        <a:p>
          <a:endParaRPr lang="tr-TR"/>
        </a:p>
      </dgm:t>
    </dgm:pt>
    <dgm:pt modelId="{4B40CC37-8894-44E9-BC74-96115AC6D07F}">
      <dgm:prSet phldrT="[Metin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tr-TR" sz="1200" dirty="0">
              <a:latin typeface="Verdana" panose="020B0604030504040204" pitchFamily="34" charset="0"/>
              <a:ea typeface="Verdana" panose="020B0604030504040204" pitchFamily="34" charset="0"/>
            </a:rPr>
            <a:t>A</a:t>
          </a:r>
          <a:r>
            <a:rPr lang="en-US" sz="1200" dirty="0">
              <a:latin typeface="Verdana" panose="020B0604030504040204" pitchFamily="34" charset="0"/>
              <a:ea typeface="Verdana" panose="020B0604030504040204" pitchFamily="34" charset="0"/>
            </a:rPr>
            <a:t>naerobic corrosion of metals </a:t>
          </a:r>
          <a:endParaRPr lang="tr-TR" sz="12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15675AD-448B-4640-AEBB-AF9491E7A4D9}" type="parTrans" cxnId="{53F670D4-1FDB-4504-91F4-6C6AF18E6F98}">
      <dgm:prSet/>
      <dgm:spPr/>
      <dgm:t>
        <a:bodyPr/>
        <a:lstStyle/>
        <a:p>
          <a:endParaRPr lang="tr-TR"/>
        </a:p>
      </dgm:t>
    </dgm:pt>
    <dgm:pt modelId="{ED7435D3-965C-4926-A921-B4C1699A33CC}" type="sibTrans" cxnId="{53F670D4-1FDB-4504-91F4-6C6AF18E6F98}">
      <dgm:prSet/>
      <dgm:spPr/>
      <dgm:t>
        <a:bodyPr/>
        <a:lstStyle/>
        <a:p>
          <a:endParaRPr lang="tr-TR"/>
        </a:p>
      </dgm:t>
    </dgm:pt>
    <dgm:pt modelId="{90AFB3D7-34E7-4D61-95CA-95F1318443AF}">
      <dgm:prSet phldrT="[Metin]" custT="1"/>
      <dgm:spPr/>
      <dgm:t>
        <a:bodyPr/>
        <a:lstStyle/>
        <a:p>
          <a:r>
            <a:rPr lang="en-US" sz="2000" b="1" dirty="0">
              <a:latin typeface="Verdana" panose="020B0604030504040204" pitchFamily="34" charset="0"/>
              <a:ea typeface="Verdana" panose="020B0604030504040204" pitchFamily="34" charset="0"/>
            </a:rPr>
            <a:t>H</a:t>
          </a:r>
          <a:r>
            <a:rPr lang="en-US" sz="2000" b="1" baseline="-25000" dirty="0">
              <a:latin typeface="Verdana" panose="020B0604030504040204" pitchFamily="34" charset="0"/>
              <a:ea typeface="Verdana" panose="020B0604030504040204" pitchFamily="34" charset="0"/>
            </a:rPr>
            <a:t>2</a:t>
          </a:r>
          <a:endParaRPr lang="tr-TR" sz="20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BA61CA4-88BB-4BE5-B499-46CA68EB3737}" type="parTrans" cxnId="{B9A67611-1187-4CDA-BC79-E7A9226E9767}">
      <dgm:prSet/>
      <dgm:spPr/>
      <dgm:t>
        <a:bodyPr/>
        <a:lstStyle/>
        <a:p>
          <a:endParaRPr lang="tr-TR"/>
        </a:p>
      </dgm:t>
    </dgm:pt>
    <dgm:pt modelId="{B75F4992-C549-48E7-BDA7-62440FF8231B}" type="sibTrans" cxnId="{B9A67611-1187-4CDA-BC79-E7A9226E9767}">
      <dgm:prSet/>
      <dgm:spPr/>
      <dgm:t>
        <a:bodyPr/>
        <a:lstStyle/>
        <a:p>
          <a:endParaRPr lang="tr-TR"/>
        </a:p>
      </dgm:t>
    </dgm:pt>
    <dgm:pt modelId="{2E6039DD-FA75-4DF0-BF10-433C74F71E7E}">
      <dgm:prSet phldrT="[Metin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tr-TR" sz="1200" dirty="0">
              <a:latin typeface="Verdana" panose="020B0604030504040204" pitchFamily="34" charset="0"/>
              <a:ea typeface="Verdana" panose="020B0604030504040204" pitchFamily="34" charset="0"/>
            </a:rPr>
            <a:t>D</a:t>
          </a:r>
          <a:r>
            <a:rPr lang="en-US" sz="1200" dirty="0">
              <a:latin typeface="Verdana" panose="020B0604030504040204" pitchFamily="34" charset="0"/>
              <a:ea typeface="Verdana" panose="020B0604030504040204" pitchFamily="34" charset="0"/>
            </a:rPr>
            <a:t>egradation of organic matter </a:t>
          </a:r>
          <a:endParaRPr lang="tr-TR" sz="12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30DF45D-D94E-49CE-9BD9-EC1C690B57FA}" type="parTrans" cxnId="{8B9FBBF9-FBF1-4736-9A7B-9CB05A488C4C}">
      <dgm:prSet/>
      <dgm:spPr/>
      <dgm:t>
        <a:bodyPr/>
        <a:lstStyle/>
        <a:p>
          <a:endParaRPr lang="tr-TR"/>
        </a:p>
      </dgm:t>
    </dgm:pt>
    <dgm:pt modelId="{133A70A3-FB5B-44F6-B281-3D1FD52AA508}" type="sibTrans" cxnId="{8B9FBBF9-FBF1-4736-9A7B-9CB05A488C4C}">
      <dgm:prSet/>
      <dgm:spPr/>
      <dgm:t>
        <a:bodyPr/>
        <a:lstStyle/>
        <a:p>
          <a:endParaRPr lang="tr-TR"/>
        </a:p>
      </dgm:t>
    </dgm:pt>
    <dgm:pt modelId="{9E11164C-32C4-40D2-BDBC-D84A092C6A6F}">
      <dgm:prSet phldrT="[Metin]" custT="1"/>
      <dgm:spPr/>
      <dgm:t>
        <a:bodyPr/>
        <a:lstStyle/>
        <a:p>
          <a:r>
            <a:rPr lang="en-US" sz="1600" dirty="0">
              <a:latin typeface="Verdana" panose="020B0604030504040204" pitchFamily="34" charset="0"/>
              <a:ea typeface="Verdana" panose="020B0604030504040204" pitchFamily="34" charset="0"/>
            </a:rPr>
            <a:t>CH</a:t>
          </a:r>
          <a:r>
            <a:rPr lang="en-US" sz="1600" baseline="-25000" dirty="0">
              <a:latin typeface="Verdana" panose="020B0604030504040204" pitchFamily="34" charset="0"/>
              <a:ea typeface="Verdana" panose="020B0604030504040204" pitchFamily="34" charset="0"/>
            </a:rPr>
            <a:t>4</a:t>
          </a:r>
          <a:endParaRPr lang="tr-TR" sz="16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C138C65-0EE4-4280-A1C1-37EF94B058A7}" type="parTrans" cxnId="{1371C261-8C5B-434B-9FA9-0AD061B2FD9A}">
      <dgm:prSet/>
      <dgm:spPr/>
      <dgm:t>
        <a:bodyPr/>
        <a:lstStyle/>
        <a:p>
          <a:endParaRPr lang="tr-TR"/>
        </a:p>
      </dgm:t>
    </dgm:pt>
    <dgm:pt modelId="{5544C33C-3802-47CD-AB68-ADB98C1BA9B9}" type="sibTrans" cxnId="{1371C261-8C5B-434B-9FA9-0AD061B2FD9A}">
      <dgm:prSet/>
      <dgm:spPr/>
      <dgm:t>
        <a:bodyPr/>
        <a:lstStyle/>
        <a:p>
          <a:endParaRPr lang="tr-TR"/>
        </a:p>
      </dgm:t>
    </dgm:pt>
    <dgm:pt modelId="{875E062C-4A2F-496A-8600-1EB4792E5506}">
      <dgm:prSet phldrT="[Metin]" custT="1"/>
      <dgm:spPr/>
      <dgm:t>
        <a:bodyPr/>
        <a:lstStyle/>
        <a:p>
          <a:r>
            <a:rPr lang="en-US" sz="1600" dirty="0">
              <a:latin typeface="Verdana" panose="020B0604030504040204" pitchFamily="34" charset="0"/>
              <a:ea typeface="Verdana" panose="020B0604030504040204" pitchFamily="34" charset="0"/>
            </a:rPr>
            <a:t>CO</a:t>
          </a:r>
          <a:r>
            <a:rPr lang="en-US" sz="1600" baseline="-25000" dirty="0">
              <a:latin typeface="Verdana" panose="020B0604030504040204" pitchFamily="34" charset="0"/>
              <a:ea typeface="Verdana" panose="020B0604030504040204" pitchFamily="34" charset="0"/>
            </a:rPr>
            <a:t>2</a:t>
          </a:r>
          <a:endParaRPr lang="tr-TR" sz="16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3B73554-C17F-4F35-A26D-20EEE87E3B68}" type="parTrans" cxnId="{6CEDE3BB-5934-4B77-9A0A-B5D3AF8AC35A}">
      <dgm:prSet/>
      <dgm:spPr/>
      <dgm:t>
        <a:bodyPr/>
        <a:lstStyle/>
        <a:p>
          <a:endParaRPr lang="tr-TR"/>
        </a:p>
      </dgm:t>
    </dgm:pt>
    <dgm:pt modelId="{59D21488-394E-4ABC-A0EE-17D5DE30ADC3}" type="sibTrans" cxnId="{6CEDE3BB-5934-4B77-9A0A-B5D3AF8AC35A}">
      <dgm:prSet/>
      <dgm:spPr/>
      <dgm:t>
        <a:bodyPr/>
        <a:lstStyle/>
        <a:p>
          <a:endParaRPr lang="tr-TR"/>
        </a:p>
      </dgm:t>
    </dgm:pt>
    <dgm:pt modelId="{9DACEDE0-87E2-463B-ABCB-EB752786DFF9}">
      <dgm:prSet phldrT="[Metin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tr-TR" sz="1200" dirty="0">
              <a:latin typeface="Verdana" panose="020B0604030504040204" pitchFamily="34" charset="0"/>
              <a:ea typeface="Verdana" panose="020B0604030504040204" pitchFamily="34" charset="0"/>
            </a:rPr>
            <a:t>R</a:t>
          </a:r>
          <a:r>
            <a:rPr lang="en-US" sz="1200" dirty="0">
              <a:latin typeface="Verdana" panose="020B0604030504040204" pitchFamily="34" charset="0"/>
              <a:ea typeface="Verdana" panose="020B0604030504040204" pitchFamily="34" charset="0"/>
            </a:rPr>
            <a:t>adiolysis of water due to radioactive decay</a:t>
          </a:r>
          <a:endParaRPr lang="tr-TR" sz="12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61E2DDF-3014-4073-8434-5AD2ADAD284F}" type="parTrans" cxnId="{F2F0EE12-5336-4A0B-BC6F-A93E00A9025B}">
      <dgm:prSet/>
      <dgm:spPr/>
      <dgm:t>
        <a:bodyPr/>
        <a:lstStyle/>
        <a:p>
          <a:endParaRPr lang="tr-TR"/>
        </a:p>
      </dgm:t>
    </dgm:pt>
    <dgm:pt modelId="{5718FDCF-FE83-46E1-B3B3-38F0A36C7D68}" type="sibTrans" cxnId="{F2F0EE12-5336-4A0B-BC6F-A93E00A9025B}">
      <dgm:prSet/>
      <dgm:spPr/>
      <dgm:t>
        <a:bodyPr/>
        <a:lstStyle/>
        <a:p>
          <a:endParaRPr lang="tr-TR"/>
        </a:p>
      </dgm:t>
    </dgm:pt>
    <dgm:pt modelId="{A82AE20E-A28C-4E78-BFA7-6AA75525D48B}">
      <dgm:prSet phldrT="[Metin]" custT="1"/>
      <dgm:spPr/>
      <dgm:t>
        <a:bodyPr/>
        <a:lstStyle/>
        <a:p>
          <a:r>
            <a:rPr lang="en-US" sz="1600" dirty="0">
              <a:latin typeface="Verdana" panose="020B0604030504040204" pitchFamily="34" charset="0"/>
              <a:ea typeface="Verdana" panose="020B0604030504040204" pitchFamily="34" charset="0"/>
            </a:rPr>
            <a:t>CH</a:t>
          </a:r>
          <a:r>
            <a:rPr lang="en-US" sz="1600" baseline="-25000" dirty="0">
              <a:latin typeface="Verdana" panose="020B0604030504040204" pitchFamily="34" charset="0"/>
              <a:ea typeface="Verdana" panose="020B0604030504040204" pitchFamily="34" charset="0"/>
            </a:rPr>
            <a:t>4</a:t>
          </a:r>
          <a:endParaRPr lang="tr-TR" sz="16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8596F12-FC71-4FB4-9716-4F71260863C7}" type="parTrans" cxnId="{2B444B34-F098-425D-A395-841B9156AB3E}">
      <dgm:prSet/>
      <dgm:spPr/>
      <dgm:t>
        <a:bodyPr/>
        <a:lstStyle/>
        <a:p>
          <a:endParaRPr lang="tr-TR"/>
        </a:p>
      </dgm:t>
    </dgm:pt>
    <dgm:pt modelId="{711AE0D2-4FE2-4B27-9187-AFC29519F110}" type="sibTrans" cxnId="{2B444B34-F098-425D-A395-841B9156AB3E}">
      <dgm:prSet/>
      <dgm:spPr/>
      <dgm:t>
        <a:bodyPr/>
        <a:lstStyle/>
        <a:p>
          <a:endParaRPr lang="tr-TR"/>
        </a:p>
      </dgm:t>
    </dgm:pt>
    <dgm:pt modelId="{B73116CA-FC99-49A9-AE2F-DE9288705AD8}">
      <dgm:prSet phldrT="[Metin]" custT="1"/>
      <dgm:spPr/>
      <dgm:t>
        <a:bodyPr/>
        <a:lstStyle/>
        <a:p>
          <a:r>
            <a:rPr lang="en-US" sz="1600" dirty="0">
              <a:latin typeface="Verdana" panose="020B0604030504040204" pitchFamily="34" charset="0"/>
              <a:ea typeface="Verdana" panose="020B0604030504040204" pitchFamily="34" charset="0"/>
            </a:rPr>
            <a:t>H</a:t>
          </a:r>
          <a:r>
            <a:rPr lang="en-US" sz="1600" baseline="-25000" dirty="0">
              <a:latin typeface="Verdana" panose="020B0604030504040204" pitchFamily="34" charset="0"/>
              <a:ea typeface="Verdana" panose="020B0604030504040204" pitchFamily="34" charset="0"/>
            </a:rPr>
            <a:t>2</a:t>
          </a:r>
          <a:endParaRPr lang="tr-TR" sz="16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E275057-E85C-445A-9E85-93B173E923D5}" type="parTrans" cxnId="{5870F7AF-AE32-4B73-B907-430B85D32E9C}">
      <dgm:prSet/>
      <dgm:spPr/>
      <dgm:t>
        <a:bodyPr/>
        <a:lstStyle/>
        <a:p>
          <a:endParaRPr lang="tr-TR"/>
        </a:p>
      </dgm:t>
    </dgm:pt>
    <dgm:pt modelId="{20002E60-EC77-4148-813E-E60C57845DF6}" type="sibTrans" cxnId="{5870F7AF-AE32-4B73-B907-430B85D32E9C}">
      <dgm:prSet/>
      <dgm:spPr/>
      <dgm:t>
        <a:bodyPr/>
        <a:lstStyle/>
        <a:p>
          <a:endParaRPr lang="tr-TR"/>
        </a:p>
      </dgm:t>
    </dgm:pt>
    <dgm:pt modelId="{0777F9B1-C604-4B63-B04B-140ACE489CB8}">
      <dgm:prSet phldrT="[Metin]" custT="1"/>
      <dgm:spPr/>
      <dgm:t>
        <a:bodyPr/>
        <a:lstStyle/>
        <a:p>
          <a:r>
            <a:rPr lang="en-US" sz="1600" dirty="0">
              <a:latin typeface="Verdana" panose="020B0604030504040204" pitchFamily="34" charset="0"/>
              <a:ea typeface="Verdana" panose="020B0604030504040204" pitchFamily="34" charset="0"/>
            </a:rPr>
            <a:t>O</a:t>
          </a:r>
          <a:r>
            <a:rPr lang="en-US" sz="1600" baseline="-25000" dirty="0">
              <a:latin typeface="Verdana" panose="020B0604030504040204" pitchFamily="34" charset="0"/>
              <a:ea typeface="Verdana" panose="020B0604030504040204" pitchFamily="34" charset="0"/>
            </a:rPr>
            <a:t>2</a:t>
          </a:r>
          <a:endParaRPr lang="tr-TR" sz="16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FC441A7-08B0-45DE-8DDA-05DCFA327475}" type="parTrans" cxnId="{E3103B45-8A72-47B3-AF5D-1F3389EB9B68}">
      <dgm:prSet/>
      <dgm:spPr/>
      <dgm:t>
        <a:bodyPr/>
        <a:lstStyle/>
        <a:p>
          <a:endParaRPr lang="tr-TR"/>
        </a:p>
      </dgm:t>
    </dgm:pt>
    <dgm:pt modelId="{4CD82F37-73B2-4434-81C8-368B20AB4914}" type="sibTrans" cxnId="{E3103B45-8A72-47B3-AF5D-1F3389EB9B68}">
      <dgm:prSet/>
      <dgm:spPr/>
      <dgm:t>
        <a:bodyPr/>
        <a:lstStyle/>
        <a:p>
          <a:endParaRPr lang="tr-TR"/>
        </a:p>
      </dgm:t>
    </dgm:pt>
    <dgm:pt modelId="{4B945B30-5AC4-4F0C-98A6-0DE5859D42E9}">
      <dgm:prSet phldrT="[Metin]" custT="1"/>
      <dgm:spPr/>
      <dgm:t>
        <a:bodyPr/>
        <a:lstStyle/>
        <a:p>
          <a:r>
            <a:rPr lang="en-US" sz="1600" dirty="0">
              <a:latin typeface="Verdana" panose="020B0604030504040204" pitchFamily="34" charset="0"/>
              <a:ea typeface="Verdana" panose="020B0604030504040204" pitchFamily="34" charset="0"/>
            </a:rPr>
            <a:t>CO</a:t>
          </a:r>
          <a:r>
            <a:rPr lang="en-US" sz="1600" baseline="-25000" dirty="0">
              <a:latin typeface="Verdana" panose="020B0604030504040204" pitchFamily="34" charset="0"/>
              <a:ea typeface="Verdana" panose="020B0604030504040204" pitchFamily="34" charset="0"/>
            </a:rPr>
            <a:t>2</a:t>
          </a:r>
          <a:endParaRPr lang="tr-TR" sz="16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5E0841D-9F22-4C7C-80FD-DC14158FBB8C}" type="parTrans" cxnId="{B8CE8642-FF14-47D1-9A01-06B4C04D5CA8}">
      <dgm:prSet/>
      <dgm:spPr/>
      <dgm:t>
        <a:bodyPr/>
        <a:lstStyle/>
        <a:p>
          <a:endParaRPr lang="tr-TR"/>
        </a:p>
      </dgm:t>
    </dgm:pt>
    <dgm:pt modelId="{3EC584AA-A06C-4258-BE5A-FA7477B64CD2}" type="sibTrans" cxnId="{B8CE8642-FF14-47D1-9A01-06B4C04D5CA8}">
      <dgm:prSet/>
      <dgm:spPr/>
      <dgm:t>
        <a:bodyPr/>
        <a:lstStyle/>
        <a:p>
          <a:endParaRPr lang="tr-TR"/>
        </a:p>
      </dgm:t>
    </dgm:pt>
    <dgm:pt modelId="{E6941F34-2E20-463F-B39F-9B38B21A56BC}">
      <dgm:prSet phldrT="[Metin]" custT="1"/>
      <dgm:spPr/>
      <dgm:t>
        <a:bodyPr/>
        <a:lstStyle/>
        <a:p>
          <a:endParaRPr lang="tr-TR" sz="16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CBF6B15-B1E8-4C8F-9B3E-F6173263D667}" type="sibTrans" cxnId="{34978F0D-DFB4-41BE-BC39-6973951CA0C0}">
      <dgm:prSet/>
      <dgm:spPr/>
      <dgm:t>
        <a:bodyPr/>
        <a:lstStyle/>
        <a:p>
          <a:endParaRPr lang="tr-TR"/>
        </a:p>
      </dgm:t>
    </dgm:pt>
    <dgm:pt modelId="{A44DDD1D-0784-49DA-B4CA-97F492388B13}" type="parTrans" cxnId="{34978F0D-DFB4-41BE-BC39-6973951CA0C0}">
      <dgm:prSet/>
      <dgm:spPr/>
      <dgm:t>
        <a:bodyPr/>
        <a:lstStyle/>
        <a:p>
          <a:endParaRPr lang="tr-TR"/>
        </a:p>
      </dgm:t>
    </dgm:pt>
    <dgm:pt modelId="{32612301-D679-4B8C-B0C3-15FAEE0E54C1}">
      <dgm:prSet phldrT="[Metin]" custT="1"/>
      <dgm:spPr/>
      <dgm:t>
        <a:bodyPr/>
        <a:lstStyle/>
        <a:p>
          <a:endParaRPr lang="tr-TR" sz="16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522D7A7-CEEC-42FD-A78B-57876128AA29}" type="sibTrans" cxnId="{4C47B571-C29C-432A-B716-41D244B40AEF}">
      <dgm:prSet/>
      <dgm:spPr/>
      <dgm:t>
        <a:bodyPr/>
        <a:lstStyle/>
        <a:p>
          <a:endParaRPr lang="tr-TR"/>
        </a:p>
      </dgm:t>
    </dgm:pt>
    <dgm:pt modelId="{50D76C66-F0C2-4184-968E-78DD5F2309A7}" type="parTrans" cxnId="{4C47B571-C29C-432A-B716-41D244B40AEF}">
      <dgm:prSet/>
      <dgm:spPr/>
      <dgm:t>
        <a:bodyPr/>
        <a:lstStyle/>
        <a:p>
          <a:endParaRPr lang="tr-TR"/>
        </a:p>
      </dgm:t>
    </dgm:pt>
    <dgm:pt modelId="{68FF0977-7FA1-45AB-86DC-89E7729B2CD5}" type="pres">
      <dgm:prSet presAssocID="{46FE11DD-7F46-4F84-854E-25E36CB4721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CACAEA97-104C-488B-B31A-B4683978DF2E}" type="pres">
      <dgm:prSet presAssocID="{4B40CC37-8894-44E9-BC74-96115AC6D07F}" presName="compNode" presStyleCnt="0"/>
      <dgm:spPr/>
    </dgm:pt>
    <dgm:pt modelId="{FC7D98AD-24AF-46B2-8617-9CFE7006FA81}" type="pres">
      <dgm:prSet presAssocID="{4B40CC37-8894-44E9-BC74-96115AC6D07F}" presName="aNode" presStyleLbl="bgShp" presStyleIdx="0" presStyleCnt="5" custScaleX="2000000" custLinFactNeighborX="-82753"/>
      <dgm:spPr/>
      <dgm:t>
        <a:bodyPr/>
        <a:lstStyle/>
        <a:p>
          <a:endParaRPr lang="fr-FR"/>
        </a:p>
      </dgm:t>
    </dgm:pt>
    <dgm:pt modelId="{43D0A2F6-C091-4DAC-8B48-F28AD9A1EBBA}" type="pres">
      <dgm:prSet presAssocID="{4B40CC37-8894-44E9-BC74-96115AC6D07F}" presName="textNode" presStyleLbl="bgShp" presStyleIdx="0" presStyleCnt="5"/>
      <dgm:spPr/>
      <dgm:t>
        <a:bodyPr/>
        <a:lstStyle/>
        <a:p>
          <a:endParaRPr lang="fr-FR"/>
        </a:p>
      </dgm:t>
    </dgm:pt>
    <dgm:pt modelId="{931A8255-BDB5-40F9-A954-F69C847F9B95}" type="pres">
      <dgm:prSet presAssocID="{4B40CC37-8894-44E9-BC74-96115AC6D07F}" presName="compChildNode" presStyleCnt="0"/>
      <dgm:spPr/>
    </dgm:pt>
    <dgm:pt modelId="{CBC8C53E-DDEC-4F54-BFAB-29C6EB3BD2A4}" type="pres">
      <dgm:prSet presAssocID="{4B40CC37-8894-44E9-BC74-96115AC6D07F}" presName="theInnerList" presStyleCnt="0"/>
      <dgm:spPr/>
    </dgm:pt>
    <dgm:pt modelId="{A6BBDF91-DD80-47F2-9C4D-D3D1496537CE}" type="pres">
      <dgm:prSet presAssocID="{90AFB3D7-34E7-4D61-95CA-95F1318443AF}" presName="childNode" presStyleLbl="node1" presStyleIdx="0" presStyleCnt="7" custScaleX="2000000" custLinFactX="-3441" custLinFactNeighborX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BC1788A-B259-4205-97EA-D1986DD05A48}" type="pres">
      <dgm:prSet presAssocID="{4B40CC37-8894-44E9-BC74-96115AC6D07F}" presName="aSpace" presStyleCnt="0"/>
      <dgm:spPr/>
    </dgm:pt>
    <dgm:pt modelId="{68B363C2-7E01-478B-9D87-5356D5E9FDBD}" type="pres">
      <dgm:prSet presAssocID="{2E6039DD-FA75-4DF0-BF10-433C74F71E7E}" presName="compNode" presStyleCnt="0"/>
      <dgm:spPr/>
    </dgm:pt>
    <dgm:pt modelId="{F7003F2C-821D-4354-A421-411222C5AE31}" type="pres">
      <dgm:prSet presAssocID="{2E6039DD-FA75-4DF0-BF10-433C74F71E7E}" presName="aNode" presStyleLbl="bgShp" presStyleIdx="1" presStyleCnt="5" custScaleX="2000000" custLinFactNeighborX="-82753"/>
      <dgm:spPr/>
      <dgm:t>
        <a:bodyPr/>
        <a:lstStyle/>
        <a:p>
          <a:endParaRPr lang="fr-FR"/>
        </a:p>
      </dgm:t>
    </dgm:pt>
    <dgm:pt modelId="{3550DB80-83D4-4AC4-AC99-5BA86B7B7614}" type="pres">
      <dgm:prSet presAssocID="{2E6039DD-FA75-4DF0-BF10-433C74F71E7E}" presName="textNode" presStyleLbl="bgShp" presStyleIdx="1" presStyleCnt="5"/>
      <dgm:spPr/>
      <dgm:t>
        <a:bodyPr/>
        <a:lstStyle/>
        <a:p>
          <a:endParaRPr lang="fr-FR"/>
        </a:p>
      </dgm:t>
    </dgm:pt>
    <dgm:pt modelId="{81612B5F-1352-41CA-B293-FFA1310EAF20}" type="pres">
      <dgm:prSet presAssocID="{2E6039DD-FA75-4DF0-BF10-433C74F71E7E}" presName="compChildNode" presStyleCnt="0"/>
      <dgm:spPr/>
    </dgm:pt>
    <dgm:pt modelId="{F99FFD7E-B247-4C4C-AC21-19329DC46FDE}" type="pres">
      <dgm:prSet presAssocID="{2E6039DD-FA75-4DF0-BF10-433C74F71E7E}" presName="theInnerList" presStyleCnt="0"/>
      <dgm:spPr/>
    </dgm:pt>
    <dgm:pt modelId="{F7AD45D9-5335-4328-AC9C-0AAFBE48CA5E}" type="pres">
      <dgm:prSet presAssocID="{9E11164C-32C4-40D2-BDBC-D84A092C6A6F}" presName="childNode" presStyleLbl="node1" presStyleIdx="1" presStyleCnt="7" custScaleX="2000000" custLinFactX="-3441" custLinFactNeighborX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CDA5159-46A9-435B-9CF0-1FD83CB32941}" type="pres">
      <dgm:prSet presAssocID="{9E11164C-32C4-40D2-BDBC-D84A092C6A6F}" presName="aSpace2" presStyleCnt="0"/>
      <dgm:spPr/>
    </dgm:pt>
    <dgm:pt modelId="{8A7EB9C6-D8E8-433A-9866-ECECF80C11BB}" type="pres">
      <dgm:prSet presAssocID="{875E062C-4A2F-496A-8600-1EB4792E5506}" presName="childNode" presStyleLbl="node1" presStyleIdx="2" presStyleCnt="7" custScaleX="2000000" custLinFactX="-3441" custLinFactNeighborX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6635F11-C07B-47FF-A56D-3AF920834D2A}" type="pres">
      <dgm:prSet presAssocID="{2E6039DD-FA75-4DF0-BF10-433C74F71E7E}" presName="aSpace" presStyleCnt="0"/>
      <dgm:spPr/>
    </dgm:pt>
    <dgm:pt modelId="{7056B3BD-8E01-424E-8AEA-9ED1D8512FA7}" type="pres">
      <dgm:prSet presAssocID="{9DACEDE0-87E2-463B-ABCB-EB752786DFF9}" presName="compNode" presStyleCnt="0"/>
      <dgm:spPr/>
    </dgm:pt>
    <dgm:pt modelId="{F01ACDD2-C85A-4738-AEBA-36DEC92028F2}" type="pres">
      <dgm:prSet presAssocID="{9DACEDE0-87E2-463B-ABCB-EB752786DFF9}" presName="aNode" presStyleLbl="bgShp" presStyleIdx="2" presStyleCnt="5" custScaleX="2000000" custLinFactNeighborX="-78746" custLinFactNeighborY="-5066"/>
      <dgm:spPr/>
      <dgm:t>
        <a:bodyPr/>
        <a:lstStyle/>
        <a:p>
          <a:endParaRPr lang="fr-FR"/>
        </a:p>
      </dgm:t>
    </dgm:pt>
    <dgm:pt modelId="{3D8FB6C1-7C42-418A-A219-971E0495A2DA}" type="pres">
      <dgm:prSet presAssocID="{9DACEDE0-87E2-463B-ABCB-EB752786DFF9}" presName="textNode" presStyleLbl="bgShp" presStyleIdx="2" presStyleCnt="5"/>
      <dgm:spPr/>
      <dgm:t>
        <a:bodyPr/>
        <a:lstStyle/>
        <a:p>
          <a:endParaRPr lang="fr-FR"/>
        </a:p>
      </dgm:t>
    </dgm:pt>
    <dgm:pt modelId="{12F859AD-4956-4980-90FD-939359E117D9}" type="pres">
      <dgm:prSet presAssocID="{9DACEDE0-87E2-463B-ABCB-EB752786DFF9}" presName="compChildNode" presStyleCnt="0"/>
      <dgm:spPr/>
    </dgm:pt>
    <dgm:pt modelId="{427E7F89-748B-457B-BCF1-BD5B2D358A3C}" type="pres">
      <dgm:prSet presAssocID="{9DACEDE0-87E2-463B-ABCB-EB752786DFF9}" presName="theInnerList" presStyleCnt="0"/>
      <dgm:spPr/>
    </dgm:pt>
    <dgm:pt modelId="{A5E42F75-E343-41DA-BD76-69D36FA26E9E}" type="pres">
      <dgm:prSet presAssocID="{B73116CA-FC99-49A9-AE2F-DE9288705AD8}" presName="childNode" presStyleLbl="node1" presStyleIdx="3" presStyleCnt="7" custScaleX="2000000" custLinFactX="-3441" custLinFactNeighborX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7B97C66-E009-4CBA-BBA1-F0C648E6E08E}" type="pres">
      <dgm:prSet presAssocID="{B73116CA-FC99-49A9-AE2F-DE9288705AD8}" presName="aSpace2" presStyleCnt="0"/>
      <dgm:spPr/>
    </dgm:pt>
    <dgm:pt modelId="{1F33A929-7D9C-4BA2-8A35-2DF9E041FBE3}" type="pres">
      <dgm:prSet presAssocID="{0777F9B1-C604-4B63-B04B-140ACE489CB8}" presName="childNode" presStyleLbl="node1" presStyleIdx="4" presStyleCnt="7" custScaleX="2000000" custLinFactX="-3441" custLinFactNeighborX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C957859-3351-451E-A6B3-4FA52E6156FE}" type="pres">
      <dgm:prSet presAssocID="{0777F9B1-C604-4B63-B04B-140ACE489CB8}" presName="aSpace2" presStyleCnt="0"/>
      <dgm:spPr/>
    </dgm:pt>
    <dgm:pt modelId="{560DD002-0182-47E4-973E-DF8DB7442E94}" type="pres">
      <dgm:prSet presAssocID="{4B945B30-5AC4-4F0C-98A6-0DE5859D42E9}" presName="childNode" presStyleLbl="node1" presStyleIdx="5" presStyleCnt="7" custScaleX="2000000" custLinFactX="-3441" custLinFactNeighborX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5B938B4-1468-49A3-AEFD-4507C06330C6}" type="pres">
      <dgm:prSet presAssocID="{4B945B30-5AC4-4F0C-98A6-0DE5859D42E9}" presName="aSpace2" presStyleCnt="0"/>
      <dgm:spPr/>
    </dgm:pt>
    <dgm:pt modelId="{ADB50479-7A16-4079-8DA1-B152D5837E64}" type="pres">
      <dgm:prSet presAssocID="{A82AE20E-A28C-4E78-BFA7-6AA75525D48B}" presName="childNode" presStyleLbl="node1" presStyleIdx="6" presStyleCnt="7" custScaleX="2000000" custLinFactX="-3441" custLinFactNeighborX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904F1B0-49B7-47F1-94A0-1964E6A105F6}" type="pres">
      <dgm:prSet presAssocID="{9DACEDE0-87E2-463B-ABCB-EB752786DFF9}" presName="aSpace" presStyleCnt="0"/>
      <dgm:spPr/>
    </dgm:pt>
    <dgm:pt modelId="{DC524607-54DC-4A62-99C5-44D39EC90EA9}" type="pres">
      <dgm:prSet presAssocID="{32612301-D679-4B8C-B0C3-15FAEE0E54C1}" presName="compNode" presStyleCnt="0"/>
      <dgm:spPr/>
    </dgm:pt>
    <dgm:pt modelId="{6AC8E82B-F43E-43AE-BE22-C8446B9B85D1}" type="pres">
      <dgm:prSet presAssocID="{32612301-D679-4B8C-B0C3-15FAEE0E54C1}" presName="aNode" presStyleLbl="bgShp" presStyleIdx="3" presStyleCnt="5"/>
      <dgm:spPr/>
      <dgm:t>
        <a:bodyPr/>
        <a:lstStyle/>
        <a:p>
          <a:endParaRPr lang="fr-FR"/>
        </a:p>
      </dgm:t>
    </dgm:pt>
    <dgm:pt modelId="{822A4559-10BB-43C5-A663-3ECF424EC071}" type="pres">
      <dgm:prSet presAssocID="{32612301-D679-4B8C-B0C3-15FAEE0E54C1}" presName="textNode" presStyleLbl="bgShp" presStyleIdx="3" presStyleCnt="5"/>
      <dgm:spPr/>
      <dgm:t>
        <a:bodyPr/>
        <a:lstStyle/>
        <a:p>
          <a:endParaRPr lang="fr-FR"/>
        </a:p>
      </dgm:t>
    </dgm:pt>
    <dgm:pt modelId="{6ED8609C-4E57-46E8-A190-1DFBED198F29}" type="pres">
      <dgm:prSet presAssocID="{32612301-D679-4B8C-B0C3-15FAEE0E54C1}" presName="compChildNode" presStyleCnt="0"/>
      <dgm:spPr/>
    </dgm:pt>
    <dgm:pt modelId="{DDF78300-A3F4-4BBB-84B1-717A69214269}" type="pres">
      <dgm:prSet presAssocID="{32612301-D679-4B8C-B0C3-15FAEE0E54C1}" presName="theInnerList" presStyleCnt="0"/>
      <dgm:spPr/>
    </dgm:pt>
    <dgm:pt modelId="{EDBEE96D-430F-4A09-9014-0A5998B692D5}" type="pres">
      <dgm:prSet presAssocID="{32612301-D679-4B8C-B0C3-15FAEE0E54C1}" presName="aSpace" presStyleCnt="0"/>
      <dgm:spPr/>
    </dgm:pt>
    <dgm:pt modelId="{8C773315-8265-4A08-B412-9F636048E0BC}" type="pres">
      <dgm:prSet presAssocID="{E6941F34-2E20-463F-B39F-9B38B21A56BC}" presName="compNode" presStyleCnt="0"/>
      <dgm:spPr/>
    </dgm:pt>
    <dgm:pt modelId="{331DBCB2-901A-4667-BC83-B4A80E766219}" type="pres">
      <dgm:prSet presAssocID="{E6941F34-2E20-463F-B39F-9B38B21A56BC}" presName="aNode" presStyleLbl="bgShp" presStyleIdx="4" presStyleCnt="5"/>
      <dgm:spPr/>
      <dgm:t>
        <a:bodyPr/>
        <a:lstStyle/>
        <a:p>
          <a:endParaRPr lang="fr-FR"/>
        </a:p>
      </dgm:t>
    </dgm:pt>
    <dgm:pt modelId="{B500C228-2A3A-43B8-9BD1-596CF495E15B}" type="pres">
      <dgm:prSet presAssocID="{E6941F34-2E20-463F-B39F-9B38B21A56BC}" presName="textNode" presStyleLbl="bgShp" presStyleIdx="4" presStyleCnt="5"/>
      <dgm:spPr/>
      <dgm:t>
        <a:bodyPr/>
        <a:lstStyle/>
        <a:p>
          <a:endParaRPr lang="fr-FR"/>
        </a:p>
      </dgm:t>
    </dgm:pt>
    <dgm:pt modelId="{DDF80E51-2F50-44EB-8795-EFC67D1B58ED}" type="pres">
      <dgm:prSet presAssocID="{E6941F34-2E20-463F-B39F-9B38B21A56BC}" presName="compChildNode" presStyleCnt="0"/>
      <dgm:spPr/>
    </dgm:pt>
    <dgm:pt modelId="{C75831E7-07A4-42BF-A935-B802B257C833}" type="pres">
      <dgm:prSet presAssocID="{E6941F34-2E20-463F-B39F-9B38B21A56BC}" presName="theInnerList" presStyleCnt="0"/>
      <dgm:spPr/>
    </dgm:pt>
  </dgm:ptLst>
  <dgm:cxnLst>
    <dgm:cxn modelId="{B9A67611-1187-4CDA-BC79-E7A9226E9767}" srcId="{4B40CC37-8894-44E9-BC74-96115AC6D07F}" destId="{90AFB3D7-34E7-4D61-95CA-95F1318443AF}" srcOrd="0" destOrd="0" parTransId="{6BA61CA4-88BB-4BE5-B499-46CA68EB3737}" sibTransId="{B75F4992-C549-48E7-BDA7-62440FF8231B}"/>
    <dgm:cxn modelId="{D6236F88-6B47-44CC-BB4F-93E510F65BB8}" type="presOf" srcId="{2E6039DD-FA75-4DF0-BF10-433C74F71E7E}" destId="{F7003F2C-821D-4354-A421-411222C5AE31}" srcOrd="0" destOrd="0" presId="urn:microsoft.com/office/officeart/2005/8/layout/lProcess2"/>
    <dgm:cxn modelId="{1371C261-8C5B-434B-9FA9-0AD061B2FD9A}" srcId="{2E6039DD-FA75-4DF0-BF10-433C74F71E7E}" destId="{9E11164C-32C4-40D2-BDBC-D84A092C6A6F}" srcOrd="0" destOrd="0" parTransId="{6C138C65-0EE4-4280-A1C1-37EF94B058A7}" sibTransId="{5544C33C-3802-47CD-AB68-ADB98C1BA9B9}"/>
    <dgm:cxn modelId="{B073A845-C890-4F50-A47C-024FEA9F39C5}" type="presOf" srcId="{4B40CC37-8894-44E9-BC74-96115AC6D07F}" destId="{43D0A2F6-C091-4DAC-8B48-F28AD9A1EBBA}" srcOrd="1" destOrd="0" presId="urn:microsoft.com/office/officeart/2005/8/layout/lProcess2"/>
    <dgm:cxn modelId="{7757BA25-32D1-4C3F-8A80-59FA4C9682EE}" type="presOf" srcId="{A82AE20E-A28C-4E78-BFA7-6AA75525D48B}" destId="{ADB50479-7A16-4079-8DA1-B152D5837E64}" srcOrd="0" destOrd="0" presId="urn:microsoft.com/office/officeart/2005/8/layout/lProcess2"/>
    <dgm:cxn modelId="{C5FEF2FE-5F68-44FC-B8F8-93FABA5F2B66}" type="presOf" srcId="{9DACEDE0-87E2-463B-ABCB-EB752786DFF9}" destId="{3D8FB6C1-7C42-418A-A219-971E0495A2DA}" srcOrd="1" destOrd="0" presId="urn:microsoft.com/office/officeart/2005/8/layout/lProcess2"/>
    <dgm:cxn modelId="{2B444B34-F098-425D-A395-841B9156AB3E}" srcId="{9DACEDE0-87E2-463B-ABCB-EB752786DFF9}" destId="{A82AE20E-A28C-4E78-BFA7-6AA75525D48B}" srcOrd="3" destOrd="0" parTransId="{98596F12-FC71-4FB4-9716-4F71260863C7}" sibTransId="{711AE0D2-4FE2-4B27-9187-AFC29519F110}"/>
    <dgm:cxn modelId="{4932BE13-F13A-4F37-9C75-C58FAA8B6639}" type="presOf" srcId="{9DACEDE0-87E2-463B-ABCB-EB752786DFF9}" destId="{F01ACDD2-C85A-4738-AEBA-36DEC92028F2}" srcOrd="0" destOrd="0" presId="urn:microsoft.com/office/officeart/2005/8/layout/lProcess2"/>
    <dgm:cxn modelId="{E9241E0B-AA30-40DF-BBE7-BE94DC16AEF3}" type="presOf" srcId="{46FE11DD-7F46-4F84-854E-25E36CB4721A}" destId="{68FF0977-7FA1-45AB-86DC-89E7729B2CD5}" srcOrd="0" destOrd="0" presId="urn:microsoft.com/office/officeart/2005/8/layout/lProcess2"/>
    <dgm:cxn modelId="{9B954C08-2147-4ED0-B129-EE359D355975}" type="presOf" srcId="{B73116CA-FC99-49A9-AE2F-DE9288705AD8}" destId="{A5E42F75-E343-41DA-BD76-69D36FA26E9E}" srcOrd="0" destOrd="0" presId="urn:microsoft.com/office/officeart/2005/8/layout/lProcess2"/>
    <dgm:cxn modelId="{4FFD938C-D62D-48C6-8328-F14F859DE29C}" type="presOf" srcId="{90AFB3D7-34E7-4D61-95CA-95F1318443AF}" destId="{A6BBDF91-DD80-47F2-9C4D-D3D1496537CE}" srcOrd="0" destOrd="0" presId="urn:microsoft.com/office/officeart/2005/8/layout/lProcess2"/>
    <dgm:cxn modelId="{B8CE8642-FF14-47D1-9A01-06B4C04D5CA8}" srcId="{9DACEDE0-87E2-463B-ABCB-EB752786DFF9}" destId="{4B945B30-5AC4-4F0C-98A6-0DE5859D42E9}" srcOrd="2" destOrd="0" parTransId="{05E0841D-9F22-4C7C-80FD-DC14158FBB8C}" sibTransId="{3EC584AA-A06C-4258-BE5A-FA7477B64CD2}"/>
    <dgm:cxn modelId="{34978F0D-DFB4-41BE-BC39-6973951CA0C0}" srcId="{46FE11DD-7F46-4F84-854E-25E36CB4721A}" destId="{E6941F34-2E20-463F-B39F-9B38B21A56BC}" srcOrd="4" destOrd="0" parTransId="{A44DDD1D-0784-49DA-B4CA-97F492388B13}" sibTransId="{7CBF6B15-B1E8-4C8F-9B3E-F6173263D667}"/>
    <dgm:cxn modelId="{8B9FBBF9-FBF1-4736-9A7B-9CB05A488C4C}" srcId="{46FE11DD-7F46-4F84-854E-25E36CB4721A}" destId="{2E6039DD-FA75-4DF0-BF10-433C74F71E7E}" srcOrd="1" destOrd="0" parTransId="{A30DF45D-D94E-49CE-9BD9-EC1C690B57FA}" sibTransId="{133A70A3-FB5B-44F6-B281-3D1FD52AA508}"/>
    <dgm:cxn modelId="{E3103B45-8A72-47B3-AF5D-1F3389EB9B68}" srcId="{9DACEDE0-87E2-463B-ABCB-EB752786DFF9}" destId="{0777F9B1-C604-4B63-B04B-140ACE489CB8}" srcOrd="1" destOrd="0" parTransId="{0FC441A7-08B0-45DE-8DDA-05DCFA327475}" sibTransId="{4CD82F37-73B2-4434-81C8-368B20AB4914}"/>
    <dgm:cxn modelId="{5870F7AF-AE32-4B73-B907-430B85D32E9C}" srcId="{9DACEDE0-87E2-463B-ABCB-EB752786DFF9}" destId="{B73116CA-FC99-49A9-AE2F-DE9288705AD8}" srcOrd="0" destOrd="0" parTransId="{BE275057-E85C-445A-9E85-93B173E923D5}" sibTransId="{20002E60-EC77-4148-813E-E60C57845DF6}"/>
    <dgm:cxn modelId="{6335CF58-0EE5-4200-85F7-C92A8797FB82}" type="presOf" srcId="{9E11164C-32C4-40D2-BDBC-D84A092C6A6F}" destId="{F7AD45D9-5335-4328-AC9C-0AAFBE48CA5E}" srcOrd="0" destOrd="0" presId="urn:microsoft.com/office/officeart/2005/8/layout/lProcess2"/>
    <dgm:cxn modelId="{049A7A07-AA60-4AB3-9887-E6920D186272}" type="presOf" srcId="{E6941F34-2E20-463F-B39F-9B38B21A56BC}" destId="{B500C228-2A3A-43B8-9BD1-596CF495E15B}" srcOrd="1" destOrd="0" presId="urn:microsoft.com/office/officeart/2005/8/layout/lProcess2"/>
    <dgm:cxn modelId="{53F670D4-1FDB-4504-91F4-6C6AF18E6F98}" srcId="{46FE11DD-7F46-4F84-854E-25E36CB4721A}" destId="{4B40CC37-8894-44E9-BC74-96115AC6D07F}" srcOrd="0" destOrd="0" parTransId="{B15675AD-448B-4640-AEBB-AF9491E7A4D9}" sibTransId="{ED7435D3-965C-4926-A921-B4C1699A33CC}"/>
    <dgm:cxn modelId="{15711FD5-F744-43C7-9F97-8661E60ADB63}" type="presOf" srcId="{32612301-D679-4B8C-B0C3-15FAEE0E54C1}" destId="{822A4559-10BB-43C5-A663-3ECF424EC071}" srcOrd="1" destOrd="0" presId="urn:microsoft.com/office/officeart/2005/8/layout/lProcess2"/>
    <dgm:cxn modelId="{4C47B571-C29C-432A-B716-41D244B40AEF}" srcId="{46FE11DD-7F46-4F84-854E-25E36CB4721A}" destId="{32612301-D679-4B8C-B0C3-15FAEE0E54C1}" srcOrd="3" destOrd="0" parTransId="{50D76C66-F0C2-4184-968E-78DD5F2309A7}" sibTransId="{C522D7A7-CEEC-42FD-A78B-57876128AA29}"/>
    <dgm:cxn modelId="{6CEDE3BB-5934-4B77-9A0A-B5D3AF8AC35A}" srcId="{2E6039DD-FA75-4DF0-BF10-433C74F71E7E}" destId="{875E062C-4A2F-496A-8600-1EB4792E5506}" srcOrd="1" destOrd="0" parTransId="{A3B73554-C17F-4F35-A26D-20EEE87E3B68}" sibTransId="{59D21488-394E-4ABC-A0EE-17D5DE30ADC3}"/>
    <dgm:cxn modelId="{F2F0EE12-5336-4A0B-BC6F-A93E00A9025B}" srcId="{46FE11DD-7F46-4F84-854E-25E36CB4721A}" destId="{9DACEDE0-87E2-463B-ABCB-EB752786DFF9}" srcOrd="2" destOrd="0" parTransId="{B61E2DDF-3014-4073-8434-5AD2ADAD284F}" sibTransId="{5718FDCF-FE83-46E1-B3B3-38F0A36C7D68}"/>
    <dgm:cxn modelId="{4572DCC8-4327-4F10-BEE6-018EC1245BC3}" type="presOf" srcId="{0777F9B1-C604-4B63-B04B-140ACE489CB8}" destId="{1F33A929-7D9C-4BA2-8A35-2DF9E041FBE3}" srcOrd="0" destOrd="0" presId="urn:microsoft.com/office/officeart/2005/8/layout/lProcess2"/>
    <dgm:cxn modelId="{67346126-C726-46FB-90D1-640579D4DBCC}" type="presOf" srcId="{875E062C-4A2F-496A-8600-1EB4792E5506}" destId="{8A7EB9C6-D8E8-433A-9866-ECECF80C11BB}" srcOrd="0" destOrd="0" presId="urn:microsoft.com/office/officeart/2005/8/layout/lProcess2"/>
    <dgm:cxn modelId="{FAC8F8B6-54B6-4882-925D-15224C8B255D}" type="presOf" srcId="{4B945B30-5AC4-4F0C-98A6-0DE5859D42E9}" destId="{560DD002-0182-47E4-973E-DF8DB7442E94}" srcOrd="0" destOrd="0" presId="urn:microsoft.com/office/officeart/2005/8/layout/lProcess2"/>
    <dgm:cxn modelId="{FDFF196B-5F0D-460A-A816-1BC36A01312E}" type="presOf" srcId="{2E6039DD-FA75-4DF0-BF10-433C74F71E7E}" destId="{3550DB80-83D4-4AC4-AC99-5BA86B7B7614}" srcOrd="1" destOrd="0" presId="urn:microsoft.com/office/officeart/2005/8/layout/lProcess2"/>
    <dgm:cxn modelId="{20DD69D4-DFA2-4706-BEDF-8D9A0F968A14}" type="presOf" srcId="{4B40CC37-8894-44E9-BC74-96115AC6D07F}" destId="{FC7D98AD-24AF-46B2-8617-9CFE7006FA81}" srcOrd="0" destOrd="0" presId="urn:microsoft.com/office/officeart/2005/8/layout/lProcess2"/>
    <dgm:cxn modelId="{985CEE32-6924-46C2-B436-686922282C9B}" type="presOf" srcId="{32612301-D679-4B8C-B0C3-15FAEE0E54C1}" destId="{6AC8E82B-F43E-43AE-BE22-C8446B9B85D1}" srcOrd="0" destOrd="0" presId="urn:microsoft.com/office/officeart/2005/8/layout/lProcess2"/>
    <dgm:cxn modelId="{66E0408C-308D-4C86-B7DB-2CF0F3973200}" type="presOf" srcId="{E6941F34-2E20-463F-B39F-9B38B21A56BC}" destId="{331DBCB2-901A-4667-BC83-B4A80E766219}" srcOrd="0" destOrd="0" presId="urn:microsoft.com/office/officeart/2005/8/layout/lProcess2"/>
    <dgm:cxn modelId="{CD172526-8A85-4CC0-99C2-DCD7650E1240}" type="presParOf" srcId="{68FF0977-7FA1-45AB-86DC-89E7729B2CD5}" destId="{CACAEA97-104C-488B-B31A-B4683978DF2E}" srcOrd="0" destOrd="0" presId="urn:microsoft.com/office/officeart/2005/8/layout/lProcess2"/>
    <dgm:cxn modelId="{728D2A3E-4E54-43C6-A955-E5564FBA2576}" type="presParOf" srcId="{CACAEA97-104C-488B-B31A-B4683978DF2E}" destId="{FC7D98AD-24AF-46B2-8617-9CFE7006FA81}" srcOrd="0" destOrd="0" presId="urn:microsoft.com/office/officeart/2005/8/layout/lProcess2"/>
    <dgm:cxn modelId="{34A6FF84-037A-4005-A613-14358D2ED26D}" type="presParOf" srcId="{CACAEA97-104C-488B-B31A-B4683978DF2E}" destId="{43D0A2F6-C091-4DAC-8B48-F28AD9A1EBBA}" srcOrd="1" destOrd="0" presId="urn:microsoft.com/office/officeart/2005/8/layout/lProcess2"/>
    <dgm:cxn modelId="{A54C825A-C808-4703-9039-7E57D0F7CB53}" type="presParOf" srcId="{CACAEA97-104C-488B-B31A-B4683978DF2E}" destId="{931A8255-BDB5-40F9-A954-F69C847F9B95}" srcOrd="2" destOrd="0" presId="urn:microsoft.com/office/officeart/2005/8/layout/lProcess2"/>
    <dgm:cxn modelId="{6EC63F96-85F2-4B08-802B-CFE75632DDC7}" type="presParOf" srcId="{931A8255-BDB5-40F9-A954-F69C847F9B95}" destId="{CBC8C53E-DDEC-4F54-BFAB-29C6EB3BD2A4}" srcOrd="0" destOrd="0" presId="urn:microsoft.com/office/officeart/2005/8/layout/lProcess2"/>
    <dgm:cxn modelId="{4D1F41FA-76CA-4192-81CE-E8AEEDA77A46}" type="presParOf" srcId="{CBC8C53E-DDEC-4F54-BFAB-29C6EB3BD2A4}" destId="{A6BBDF91-DD80-47F2-9C4D-D3D1496537CE}" srcOrd="0" destOrd="0" presId="urn:microsoft.com/office/officeart/2005/8/layout/lProcess2"/>
    <dgm:cxn modelId="{1DC43E2B-AE9F-4B8D-8E86-806326B82D32}" type="presParOf" srcId="{68FF0977-7FA1-45AB-86DC-89E7729B2CD5}" destId="{DBC1788A-B259-4205-97EA-D1986DD05A48}" srcOrd="1" destOrd="0" presId="urn:microsoft.com/office/officeart/2005/8/layout/lProcess2"/>
    <dgm:cxn modelId="{AE33A662-C45D-4D86-AFD9-C4EC19BE5122}" type="presParOf" srcId="{68FF0977-7FA1-45AB-86DC-89E7729B2CD5}" destId="{68B363C2-7E01-478B-9D87-5356D5E9FDBD}" srcOrd="2" destOrd="0" presId="urn:microsoft.com/office/officeart/2005/8/layout/lProcess2"/>
    <dgm:cxn modelId="{922F116B-05F7-4BA4-8A68-15B7B78C574F}" type="presParOf" srcId="{68B363C2-7E01-478B-9D87-5356D5E9FDBD}" destId="{F7003F2C-821D-4354-A421-411222C5AE31}" srcOrd="0" destOrd="0" presId="urn:microsoft.com/office/officeart/2005/8/layout/lProcess2"/>
    <dgm:cxn modelId="{F2BCA933-06F9-4B38-9571-D648D2F3F3D1}" type="presParOf" srcId="{68B363C2-7E01-478B-9D87-5356D5E9FDBD}" destId="{3550DB80-83D4-4AC4-AC99-5BA86B7B7614}" srcOrd="1" destOrd="0" presId="urn:microsoft.com/office/officeart/2005/8/layout/lProcess2"/>
    <dgm:cxn modelId="{AB17287B-BAC0-4572-BE6B-2F700D6B2634}" type="presParOf" srcId="{68B363C2-7E01-478B-9D87-5356D5E9FDBD}" destId="{81612B5F-1352-41CA-B293-FFA1310EAF20}" srcOrd="2" destOrd="0" presId="urn:microsoft.com/office/officeart/2005/8/layout/lProcess2"/>
    <dgm:cxn modelId="{BAC6D379-C339-4073-8FD6-7F69B7055CA5}" type="presParOf" srcId="{81612B5F-1352-41CA-B293-FFA1310EAF20}" destId="{F99FFD7E-B247-4C4C-AC21-19329DC46FDE}" srcOrd="0" destOrd="0" presId="urn:microsoft.com/office/officeart/2005/8/layout/lProcess2"/>
    <dgm:cxn modelId="{40F752F4-890A-473F-8125-3B9C9258A818}" type="presParOf" srcId="{F99FFD7E-B247-4C4C-AC21-19329DC46FDE}" destId="{F7AD45D9-5335-4328-AC9C-0AAFBE48CA5E}" srcOrd="0" destOrd="0" presId="urn:microsoft.com/office/officeart/2005/8/layout/lProcess2"/>
    <dgm:cxn modelId="{14E8C622-67BB-4286-A844-76B063460C89}" type="presParOf" srcId="{F99FFD7E-B247-4C4C-AC21-19329DC46FDE}" destId="{3CDA5159-46A9-435B-9CF0-1FD83CB32941}" srcOrd="1" destOrd="0" presId="urn:microsoft.com/office/officeart/2005/8/layout/lProcess2"/>
    <dgm:cxn modelId="{85D8A639-615A-46CE-9F5B-B6E51F873690}" type="presParOf" srcId="{F99FFD7E-B247-4C4C-AC21-19329DC46FDE}" destId="{8A7EB9C6-D8E8-433A-9866-ECECF80C11BB}" srcOrd="2" destOrd="0" presId="urn:microsoft.com/office/officeart/2005/8/layout/lProcess2"/>
    <dgm:cxn modelId="{A3721B50-D331-4358-8811-12B2F7D2F9A9}" type="presParOf" srcId="{68FF0977-7FA1-45AB-86DC-89E7729B2CD5}" destId="{E6635F11-C07B-47FF-A56D-3AF920834D2A}" srcOrd="3" destOrd="0" presId="urn:microsoft.com/office/officeart/2005/8/layout/lProcess2"/>
    <dgm:cxn modelId="{D7D63C6D-BCFE-4B7F-917B-E183B448984C}" type="presParOf" srcId="{68FF0977-7FA1-45AB-86DC-89E7729B2CD5}" destId="{7056B3BD-8E01-424E-8AEA-9ED1D8512FA7}" srcOrd="4" destOrd="0" presId="urn:microsoft.com/office/officeart/2005/8/layout/lProcess2"/>
    <dgm:cxn modelId="{E1214067-C7E9-47DB-A679-69E7730A4679}" type="presParOf" srcId="{7056B3BD-8E01-424E-8AEA-9ED1D8512FA7}" destId="{F01ACDD2-C85A-4738-AEBA-36DEC92028F2}" srcOrd="0" destOrd="0" presId="urn:microsoft.com/office/officeart/2005/8/layout/lProcess2"/>
    <dgm:cxn modelId="{1D72E328-BCD3-4942-8619-5BA273C87805}" type="presParOf" srcId="{7056B3BD-8E01-424E-8AEA-9ED1D8512FA7}" destId="{3D8FB6C1-7C42-418A-A219-971E0495A2DA}" srcOrd="1" destOrd="0" presId="urn:microsoft.com/office/officeart/2005/8/layout/lProcess2"/>
    <dgm:cxn modelId="{03FE0E1A-AB39-45E7-BC69-B4E4AF26F9BE}" type="presParOf" srcId="{7056B3BD-8E01-424E-8AEA-9ED1D8512FA7}" destId="{12F859AD-4956-4980-90FD-939359E117D9}" srcOrd="2" destOrd="0" presId="urn:microsoft.com/office/officeart/2005/8/layout/lProcess2"/>
    <dgm:cxn modelId="{A8714F9F-8FD8-4987-B118-06B30FE56F09}" type="presParOf" srcId="{12F859AD-4956-4980-90FD-939359E117D9}" destId="{427E7F89-748B-457B-BCF1-BD5B2D358A3C}" srcOrd="0" destOrd="0" presId="urn:microsoft.com/office/officeart/2005/8/layout/lProcess2"/>
    <dgm:cxn modelId="{03CE8E3F-7928-4E9C-9A95-E05228AC2884}" type="presParOf" srcId="{427E7F89-748B-457B-BCF1-BD5B2D358A3C}" destId="{A5E42F75-E343-41DA-BD76-69D36FA26E9E}" srcOrd="0" destOrd="0" presId="urn:microsoft.com/office/officeart/2005/8/layout/lProcess2"/>
    <dgm:cxn modelId="{901E3814-FEE5-487B-A46E-AFDE53CED4ED}" type="presParOf" srcId="{427E7F89-748B-457B-BCF1-BD5B2D358A3C}" destId="{D7B97C66-E009-4CBA-BBA1-F0C648E6E08E}" srcOrd="1" destOrd="0" presId="urn:microsoft.com/office/officeart/2005/8/layout/lProcess2"/>
    <dgm:cxn modelId="{605A8C5A-A4AF-4C63-8B31-739163E281EA}" type="presParOf" srcId="{427E7F89-748B-457B-BCF1-BD5B2D358A3C}" destId="{1F33A929-7D9C-4BA2-8A35-2DF9E041FBE3}" srcOrd="2" destOrd="0" presId="urn:microsoft.com/office/officeart/2005/8/layout/lProcess2"/>
    <dgm:cxn modelId="{8779C87D-493A-42F3-B08A-5B9EC71E266B}" type="presParOf" srcId="{427E7F89-748B-457B-BCF1-BD5B2D358A3C}" destId="{CC957859-3351-451E-A6B3-4FA52E6156FE}" srcOrd="3" destOrd="0" presId="urn:microsoft.com/office/officeart/2005/8/layout/lProcess2"/>
    <dgm:cxn modelId="{8D556E8E-6592-49BE-9B6C-07CA05C1185A}" type="presParOf" srcId="{427E7F89-748B-457B-BCF1-BD5B2D358A3C}" destId="{560DD002-0182-47E4-973E-DF8DB7442E94}" srcOrd="4" destOrd="0" presId="urn:microsoft.com/office/officeart/2005/8/layout/lProcess2"/>
    <dgm:cxn modelId="{6935FF0B-6738-4867-8047-1CDA5B3C9991}" type="presParOf" srcId="{427E7F89-748B-457B-BCF1-BD5B2D358A3C}" destId="{55B938B4-1468-49A3-AEFD-4507C06330C6}" srcOrd="5" destOrd="0" presId="urn:microsoft.com/office/officeart/2005/8/layout/lProcess2"/>
    <dgm:cxn modelId="{9FD8EA37-A5CD-46CC-BFF4-34ABEE205AB7}" type="presParOf" srcId="{427E7F89-748B-457B-BCF1-BD5B2D358A3C}" destId="{ADB50479-7A16-4079-8DA1-B152D5837E64}" srcOrd="6" destOrd="0" presId="urn:microsoft.com/office/officeart/2005/8/layout/lProcess2"/>
    <dgm:cxn modelId="{4820865F-9200-421D-B1C9-20EAFADF037A}" type="presParOf" srcId="{68FF0977-7FA1-45AB-86DC-89E7729B2CD5}" destId="{6904F1B0-49B7-47F1-94A0-1964E6A105F6}" srcOrd="5" destOrd="0" presId="urn:microsoft.com/office/officeart/2005/8/layout/lProcess2"/>
    <dgm:cxn modelId="{443518AB-72CA-4087-B469-C14998CF0DBF}" type="presParOf" srcId="{68FF0977-7FA1-45AB-86DC-89E7729B2CD5}" destId="{DC524607-54DC-4A62-99C5-44D39EC90EA9}" srcOrd="6" destOrd="0" presId="urn:microsoft.com/office/officeart/2005/8/layout/lProcess2"/>
    <dgm:cxn modelId="{CC3E11A2-DDEE-4D22-9A69-BF24497D6C48}" type="presParOf" srcId="{DC524607-54DC-4A62-99C5-44D39EC90EA9}" destId="{6AC8E82B-F43E-43AE-BE22-C8446B9B85D1}" srcOrd="0" destOrd="0" presId="urn:microsoft.com/office/officeart/2005/8/layout/lProcess2"/>
    <dgm:cxn modelId="{DF042BE9-F65D-496F-B021-F02248E5AACE}" type="presParOf" srcId="{DC524607-54DC-4A62-99C5-44D39EC90EA9}" destId="{822A4559-10BB-43C5-A663-3ECF424EC071}" srcOrd="1" destOrd="0" presId="urn:microsoft.com/office/officeart/2005/8/layout/lProcess2"/>
    <dgm:cxn modelId="{9CA87324-0522-478C-8B34-7DDD4C8E7618}" type="presParOf" srcId="{DC524607-54DC-4A62-99C5-44D39EC90EA9}" destId="{6ED8609C-4E57-46E8-A190-1DFBED198F29}" srcOrd="2" destOrd="0" presId="urn:microsoft.com/office/officeart/2005/8/layout/lProcess2"/>
    <dgm:cxn modelId="{025ED748-464E-4FA8-828B-A061FB7A2490}" type="presParOf" srcId="{6ED8609C-4E57-46E8-A190-1DFBED198F29}" destId="{DDF78300-A3F4-4BBB-84B1-717A69214269}" srcOrd="0" destOrd="0" presId="urn:microsoft.com/office/officeart/2005/8/layout/lProcess2"/>
    <dgm:cxn modelId="{C37E2703-27A1-4364-A183-830A74AD2F4A}" type="presParOf" srcId="{68FF0977-7FA1-45AB-86DC-89E7729B2CD5}" destId="{EDBEE96D-430F-4A09-9014-0A5998B692D5}" srcOrd="7" destOrd="0" presId="urn:microsoft.com/office/officeart/2005/8/layout/lProcess2"/>
    <dgm:cxn modelId="{368F9B85-9BA2-414A-8D19-DB9E6172C159}" type="presParOf" srcId="{68FF0977-7FA1-45AB-86DC-89E7729B2CD5}" destId="{8C773315-8265-4A08-B412-9F636048E0BC}" srcOrd="8" destOrd="0" presId="urn:microsoft.com/office/officeart/2005/8/layout/lProcess2"/>
    <dgm:cxn modelId="{61E13224-9809-41BD-B6B8-6307C7BA9E0D}" type="presParOf" srcId="{8C773315-8265-4A08-B412-9F636048E0BC}" destId="{331DBCB2-901A-4667-BC83-B4A80E766219}" srcOrd="0" destOrd="0" presId="urn:microsoft.com/office/officeart/2005/8/layout/lProcess2"/>
    <dgm:cxn modelId="{02040E63-A359-46CA-B2E7-6F6431C21BC7}" type="presParOf" srcId="{8C773315-8265-4A08-B412-9F636048E0BC}" destId="{B500C228-2A3A-43B8-9BD1-596CF495E15B}" srcOrd="1" destOrd="0" presId="urn:microsoft.com/office/officeart/2005/8/layout/lProcess2"/>
    <dgm:cxn modelId="{D4E43AEF-DC75-468D-A95E-D3166D6D3A3C}" type="presParOf" srcId="{8C773315-8265-4A08-B412-9F636048E0BC}" destId="{DDF80E51-2F50-44EB-8795-EFC67D1B58ED}" srcOrd="2" destOrd="0" presId="urn:microsoft.com/office/officeart/2005/8/layout/lProcess2"/>
    <dgm:cxn modelId="{C2B6D570-E45F-4551-9116-AB61B1F7F954}" type="presParOf" srcId="{DDF80E51-2F50-44EB-8795-EFC67D1B58ED}" destId="{C75831E7-07A4-42BF-A935-B802B257C833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BBF02F-5699-4524-90B2-D84CEC600782}" type="doc">
      <dgm:prSet loTypeId="urn:microsoft.com/office/officeart/2005/8/layout/chevron1" loCatId="process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2EBF42EF-9BCB-47A4-824B-9DE6AEBBC8A6}">
      <dgm:prSet phldrT="[Text]" custT="1"/>
      <dgm:spPr/>
      <dgm:t>
        <a:bodyPr/>
        <a:lstStyle/>
        <a:p>
          <a:r>
            <a:rPr lang="en-US" sz="1200" dirty="0">
              <a:latin typeface="Verdana" panose="020B0604030504040204" pitchFamily="34" charset="0"/>
              <a:ea typeface="Verdana" panose="020B0604030504040204" pitchFamily="34" charset="0"/>
            </a:rPr>
            <a:t>Gas accumulation</a:t>
          </a:r>
        </a:p>
      </dgm:t>
    </dgm:pt>
    <dgm:pt modelId="{B7295A39-3261-43F7-BE17-89CB2B314703}" type="parTrans" cxnId="{1EF29F2F-F91F-46C4-987C-AAAECE51753D}">
      <dgm:prSet/>
      <dgm:spPr/>
      <dgm:t>
        <a:bodyPr/>
        <a:lstStyle/>
        <a:p>
          <a:endParaRPr lang="en-US" sz="12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4233BF4-D078-42AE-BDD1-333E9A1D33CC}" type="sibTrans" cxnId="{1EF29F2F-F91F-46C4-987C-AAAECE51753D}">
      <dgm:prSet/>
      <dgm:spPr/>
      <dgm:t>
        <a:bodyPr/>
        <a:lstStyle/>
        <a:p>
          <a:endParaRPr lang="en-US" sz="12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17F8B5F-E679-4310-88A5-374FD1B01550}">
      <dgm:prSet phldrT="[Text]" custT="1"/>
      <dgm:spPr/>
      <dgm:t>
        <a:bodyPr/>
        <a:lstStyle/>
        <a:p>
          <a:r>
            <a:rPr lang="en-US" sz="1200" dirty="0">
              <a:latin typeface="Verdana" panose="020B0604030504040204" pitchFamily="34" charset="0"/>
              <a:ea typeface="Verdana" panose="020B0604030504040204" pitchFamily="34" charset="0"/>
            </a:rPr>
            <a:t>Gas </a:t>
          </a:r>
          <a:r>
            <a:rPr lang="en-US" sz="1200" dirty="0" smtClean="0">
              <a:latin typeface="Verdana" panose="020B0604030504040204" pitchFamily="34" charset="0"/>
              <a:ea typeface="Verdana" panose="020B0604030504040204" pitchFamily="34" charset="0"/>
            </a:rPr>
            <a:t>pressure build-up</a:t>
          </a:r>
          <a:endParaRPr lang="en-US" sz="12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A3142E9-2093-4683-8B9D-560C75CBE5DB}" type="parTrans" cxnId="{F84E4387-53D0-45C4-932C-024A724B0605}">
      <dgm:prSet/>
      <dgm:spPr/>
      <dgm:t>
        <a:bodyPr/>
        <a:lstStyle/>
        <a:p>
          <a:endParaRPr lang="en-US" sz="12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1038A51-B44E-4673-9B77-5634802AE35F}" type="sibTrans" cxnId="{F84E4387-53D0-45C4-932C-024A724B0605}">
      <dgm:prSet/>
      <dgm:spPr/>
      <dgm:t>
        <a:bodyPr/>
        <a:lstStyle/>
        <a:p>
          <a:endParaRPr lang="en-US" sz="12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5C22AEC-74C8-4BA0-BE52-C6CD7EAB3C2F}">
      <dgm:prSet phldrT="[Text]" custT="1"/>
      <dgm:spPr/>
      <dgm:t>
        <a:bodyPr/>
        <a:lstStyle/>
        <a:p>
          <a:r>
            <a:rPr lang="en-US" sz="1200" dirty="0">
              <a:latin typeface="Verdana" panose="020B0604030504040204" pitchFamily="34" charset="0"/>
              <a:ea typeface="Verdana" panose="020B0604030504040204" pitchFamily="34" charset="0"/>
            </a:rPr>
            <a:t>Over</a:t>
          </a:r>
          <a:br>
            <a:rPr lang="en-US" sz="1200" dirty="0">
              <a:latin typeface="Verdana" panose="020B0604030504040204" pitchFamily="34" charset="0"/>
              <a:ea typeface="Verdana" panose="020B0604030504040204" pitchFamily="34" charset="0"/>
            </a:rPr>
          </a:br>
          <a:r>
            <a:rPr lang="en-US" sz="1200" dirty="0">
              <a:latin typeface="Verdana" panose="020B0604030504040204" pitchFamily="34" charset="0"/>
              <a:ea typeface="Verdana" panose="020B0604030504040204" pitchFamily="34" charset="0"/>
            </a:rPr>
            <a:t>pressure </a:t>
          </a:r>
        </a:p>
      </dgm:t>
    </dgm:pt>
    <dgm:pt modelId="{1D08C235-9C0E-4E7C-8207-208C7A58DA10}" type="parTrans" cxnId="{C796C19B-C271-424D-AD5E-57A26785DE02}">
      <dgm:prSet/>
      <dgm:spPr/>
      <dgm:t>
        <a:bodyPr/>
        <a:lstStyle/>
        <a:p>
          <a:endParaRPr lang="en-US" sz="12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B4F4976-2874-4629-8F14-D84F94878A48}" type="sibTrans" cxnId="{C796C19B-C271-424D-AD5E-57A26785DE02}">
      <dgm:prSet/>
      <dgm:spPr/>
      <dgm:t>
        <a:bodyPr/>
        <a:lstStyle/>
        <a:p>
          <a:endParaRPr lang="en-US" sz="12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7565F97-80A5-4451-9083-9CA10C0BB251}">
      <dgm:prSet custT="1"/>
      <dgm:spPr/>
      <dgm:t>
        <a:bodyPr/>
        <a:lstStyle/>
        <a:p>
          <a:r>
            <a:rPr lang="en-US" sz="1200" dirty="0">
              <a:latin typeface="Verdana" panose="020B0604030504040204" pitchFamily="34" charset="0"/>
              <a:ea typeface="Verdana" panose="020B0604030504040204" pitchFamily="34" charset="0"/>
            </a:rPr>
            <a:t>Fracture of surrounding clay rock </a:t>
          </a:r>
        </a:p>
      </dgm:t>
    </dgm:pt>
    <dgm:pt modelId="{3348BEE3-045F-4130-B260-BC6AF39DBD8D}" type="parTrans" cxnId="{022AFC6E-7E73-4B1C-87C2-31DE57515327}">
      <dgm:prSet/>
      <dgm:spPr/>
      <dgm:t>
        <a:bodyPr/>
        <a:lstStyle/>
        <a:p>
          <a:endParaRPr lang="en-US" sz="12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0888C69-3AFD-4140-A583-D79BB9698A1A}" type="sibTrans" cxnId="{022AFC6E-7E73-4B1C-87C2-31DE57515327}">
      <dgm:prSet/>
      <dgm:spPr/>
      <dgm:t>
        <a:bodyPr/>
        <a:lstStyle/>
        <a:p>
          <a:endParaRPr lang="en-US" sz="12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8C38E1A-D011-4587-8286-D239F2BB7D23}" type="pres">
      <dgm:prSet presAssocID="{9FBBF02F-5699-4524-90B2-D84CEC60078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4A8EBF46-25DB-46CB-AB40-A584624017F8}" type="pres">
      <dgm:prSet presAssocID="{2EBF42EF-9BCB-47A4-824B-9DE6AEBBC8A6}" presName="parTxOnly" presStyleLbl="node1" presStyleIdx="0" presStyleCnt="4" custScaleX="110186" custLinFactX="-14615" custLinFactNeighborX="-100000" custLinFactNeighborY="854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BD20CE0-584F-4BA1-AF6C-2AE527929552}" type="pres">
      <dgm:prSet presAssocID="{D4233BF4-D078-42AE-BDD1-333E9A1D33CC}" presName="parTxOnlySpace" presStyleCnt="0"/>
      <dgm:spPr/>
    </dgm:pt>
    <dgm:pt modelId="{5458C70E-9373-4F66-BF22-45BBB4BDB638}" type="pres">
      <dgm:prSet presAssocID="{C17F8B5F-E679-4310-88A5-374FD1B01550}" presName="parTxOnly" presStyleLbl="node1" presStyleIdx="1" presStyleCnt="4" custScaleX="84016" custLinFactNeighborX="-71622" custLinFactNeighborY="71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9C2A070-6544-4A1F-B315-5B934D3E522D}" type="pres">
      <dgm:prSet presAssocID="{81038A51-B44E-4673-9B77-5634802AE35F}" presName="parTxOnlySpace" presStyleCnt="0"/>
      <dgm:spPr/>
    </dgm:pt>
    <dgm:pt modelId="{B74F6D59-8DC7-449D-8226-C70FC8E2B50A}" type="pres">
      <dgm:prSet presAssocID="{F5C22AEC-74C8-4BA0-BE52-C6CD7EAB3C2F}" presName="parTxOnly" presStyleLbl="node1" presStyleIdx="2" presStyleCnt="4" custScaleX="84031" custLinFactX="-2564" custLinFactNeighborX="-100000" custLinFactNeighborY="71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75DBD7-70DC-4DDD-A466-1F54170ACA1F}" type="pres">
      <dgm:prSet presAssocID="{3B4F4976-2874-4629-8F14-D84F94878A48}" presName="parTxOnlySpace" presStyleCnt="0"/>
      <dgm:spPr/>
    </dgm:pt>
    <dgm:pt modelId="{64EA42D9-D2E0-459D-8E2E-531269371995}" type="pres">
      <dgm:prSet presAssocID="{B7565F97-80A5-4451-9083-9CA10C0BB251}" presName="parTxOnly" presStyleLbl="node1" presStyleIdx="3" presStyleCnt="4" custLinFactX="-6342" custLinFactNeighborX="-100000" custLinFactNeighborY="71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96E95736-5E0F-4972-B5A4-8C780F9A3828}" type="presOf" srcId="{B7565F97-80A5-4451-9083-9CA10C0BB251}" destId="{64EA42D9-D2E0-459D-8E2E-531269371995}" srcOrd="0" destOrd="0" presId="urn:microsoft.com/office/officeart/2005/8/layout/chevron1"/>
    <dgm:cxn modelId="{27EBBC06-8C6C-41FD-96F3-06AA0F90468E}" type="presOf" srcId="{2EBF42EF-9BCB-47A4-824B-9DE6AEBBC8A6}" destId="{4A8EBF46-25DB-46CB-AB40-A584624017F8}" srcOrd="0" destOrd="0" presId="urn:microsoft.com/office/officeart/2005/8/layout/chevron1"/>
    <dgm:cxn modelId="{D1728E80-8AC1-4C76-AF83-78F2E2544C0F}" type="presOf" srcId="{C17F8B5F-E679-4310-88A5-374FD1B01550}" destId="{5458C70E-9373-4F66-BF22-45BBB4BDB638}" srcOrd="0" destOrd="0" presId="urn:microsoft.com/office/officeart/2005/8/layout/chevron1"/>
    <dgm:cxn modelId="{F84E4387-53D0-45C4-932C-024A724B0605}" srcId="{9FBBF02F-5699-4524-90B2-D84CEC600782}" destId="{C17F8B5F-E679-4310-88A5-374FD1B01550}" srcOrd="1" destOrd="0" parTransId="{EA3142E9-2093-4683-8B9D-560C75CBE5DB}" sibTransId="{81038A51-B44E-4673-9B77-5634802AE35F}"/>
    <dgm:cxn modelId="{1EF29F2F-F91F-46C4-987C-AAAECE51753D}" srcId="{9FBBF02F-5699-4524-90B2-D84CEC600782}" destId="{2EBF42EF-9BCB-47A4-824B-9DE6AEBBC8A6}" srcOrd="0" destOrd="0" parTransId="{B7295A39-3261-43F7-BE17-89CB2B314703}" sibTransId="{D4233BF4-D078-42AE-BDD1-333E9A1D33CC}"/>
    <dgm:cxn modelId="{5F8E23FC-DA95-447B-B0E1-77C3FE62FF3D}" type="presOf" srcId="{F5C22AEC-74C8-4BA0-BE52-C6CD7EAB3C2F}" destId="{B74F6D59-8DC7-449D-8226-C70FC8E2B50A}" srcOrd="0" destOrd="0" presId="urn:microsoft.com/office/officeart/2005/8/layout/chevron1"/>
    <dgm:cxn modelId="{4C4A4900-4CF4-42CD-8722-2BB87513DE63}" type="presOf" srcId="{9FBBF02F-5699-4524-90B2-D84CEC600782}" destId="{98C38E1A-D011-4587-8286-D239F2BB7D23}" srcOrd="0" destOrd="0" presId="urn:microsoft.com/office/officeart/2005/8/layout/chevron1"/>
    <dgm:cxn modelId="{C796C19B-C271-424D-AD5E-57A26785DE02}" srcId="{9FBBF02F-5699-4524-90B2-D84CEC600782}" destId="{F5C22AEC-74C8-4BA0-BE52-C6CD7EAB3C2F}" srcOrd="2" destOrd="0" parTransId="{1D08C235-9C0E-4E7C-8207-208C7A58DA10}" sibTransId="{3B4F4976-2874-4629-8F14-D84F94878A48}"/>
    <dgm:cxn modelId="{022AFC6E-7E73-4B1C-87C2-31DE57515327}" srcId="{9FBBF02F-5699-4524-90B2-D84CEC600782}" destId="{B7565F97-80A5-4451-9083-9CA10C0BB251}" srcOrd="3" destOrd="0" parTransId="{3348BEE3-045F-4130-B260-BC6AF39DBD8D}" sibTransId="{40888C69-3AFD-4140-A583-D79BB9698A1A}"/>
    <dgm:cxn modelId="{152ABCB7-05F5-429B-AEDE-FC81A7AC6584}" type="presParOf" srcId="{98C38E1A-D011-4587-8286-D239F2BB7D23}" destId="{4A8EBF46-25DB-46CB-AB40-A584624017F8}" srcOrd="0" destOrd="0" presId="urn:microsoft.com/office/officeart/2005/8/layout/chevron1"/>
    <dgm:cxn modelId="{68B2FB4A-3B47-49A1-A0CE-0311BED37F4E}" type="presParOf" srcId="{98C38E1A-D011-4587-8286-D239F2BB7D23}" destId="{0BD20CE0-584F-4BA1-AF6C-2AE527929552}" srcOrd="1" destOrd="0" presId="urn:microsoft.com/office/officeart/2005/8/layout/chevron1"/>
    <dgm:cxn modelId="{797A42F9-985C-4912-9D01-FD1BFE56FD21}" type="presParOf" srcId="{98C38E1A-D011-4587-8286-D239F2BB7D23}" destId="{5458C70E-9373-4F66-BF22-45BBB4BDB638}" srcOrd="2" destOrd="0" presId="urn:microsoft.com/office/officeart/2005/8/layout/chevron1"/>
    <dgm:cxn modelId="{8AC02A67-DBB2-4DFC-AF13-4A3B8E214DD9}" type="presParOf" srcId="{98C38E1A-D011-4587-8286-D239F2BB7D23}" destId="{B9C2A070-6544-4A1F-B315-5B934D3E522D}" srcOrd="3" destOrd="0" presId="urn:microsoft.com/office/officeart/2005/8/layout/chevron1"/>
    <dgm:cxn modelId="{96D806CE-04C8-4A34-B755-23922ABB22D9}" type="presParOf" srcId="{98C38E1A-D011-4587-8286-D239F2BB7D23}" destId="{B74F6D59-8DC7-449D-8226-C70FC8E2B50A}" srcOrd="4" destOrd="0" presId="urn:microsoft.com/office/officeart/2005/8/layout/chevron1"/>
    <dgm:cxn modelId="{41CA2B6F-5D7D-47E1-B959-B3D1E483F0BC}" type="presParOf" srcId="{98C38E1A-D011-4587-8286-D239F2BB7D23}" destId="{1F75DBD7-70DC-4DDD-A466-1F54170ACA1F}" srcOrd="5" destOrd="0" presId="urn:microsoft.com/office/officeart/2005/8/layout/chevron1"/>
    <dgm:cxn modelId="{5944EEAC-5149-4F99-BF26-FA420A7A91CB}" type="presParOf" srcId="{98C38E1A-D011-4587-8286-D239F2BB7D23}" destId="{64EA42D9-D2E0-459D-8E2E-531269371995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7D98AD-24AF-46B2-8617-9CFE7006FA81}">
      <dsp:nvSpPr>
        <dsp:cNvPr id="0" name=""/>
        <dsp:cNvSpPr/>
      </dsp:nvSpPr>
      <dsp:spPr>
        <a:xfrm>
          <a:off x="0" y="0"/>
          <a:ext cx="1315209" cy="2876545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>
              <a:latin typeface="Verdana" panose="020B0604030504040204" pitchFamily="34" charset="0"/>
              <a:ea typeface="Verdana" panose="020B0604030504040204" pitchFamily="34" charset="0"/>
            </a:rPr>
            <a:t>A</a:t>
          </a:r>
          <a:r>
            <a:rPr lang="en-US" sz="1200" kern="1200" dirty="0">
              <a:latin typeface="Verdana" panose="020B0604030504040204" pitchFamily="34" charset="0"/>
              <a:ea typeface="Verdana" panose="020B0604030504040204" pitchFamily="34" charset="0"/>
            </a:rPr>
            <a:t>naerobic corrosion of metals </a:t>
          </a:r>
          <a:endParaRPr lang="tr-TR" sz="12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0" y="0"/>
        <a:ext cx="1315209" cy="862963"/>
      </dsp:txXfrm>
    </dsp:sp>
    <dsp:sp modelId="{A6BBDF91-DD80-47F2-9C4D-D3D1496537CE}">
      <dsp:nvSpPr>
        <dsp:cNvPr id="0" name=""/>
        <dsp:cNvSpPr/>
      </dsp:nvSpPr>
      <dsp:spPr>
        <a:xfrm>
          <a:off x="80891" y="863876"/>
          <a:ext cx="1052167" cy="18679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latin typeface="Verdana" panose="020B0604030504040204" pitchFamily="34" charset="0"/>
              <a:ea typeface="Verdana" panose="020B0604030504040204" pitchFamily="34" charset="0"/>
            </a:rPr>
            <a:t>H</a:t>
          </a:r>
          <a:r>
            <a:rPr lang="en-US" sz="2000" b="1" kern="1200" baseline="-25000" dirty="0">
              <a:latin typeface="Verdana" panose="020B0604030504040204" pitchFamily="34" charset="0"/>
              <a:ea typeface="Verdana" panose="020B0604030504040204" pitchFamily="34" charset="0"/>
            </a:rPr>
            <a:t>2</a:t>
          </a:r>
          <a:endParaRPr lang="tr-TR" sz="20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11708" y="894693"/>
        <a:ext cx="990533" cy="1806294"/>
      </dsp:txXfrm>
    </dsp:sp>
    <dsp:sp modelId="{F7003F2C-821D-4354-A421-411222C5AE31}">
      <dsp:nvSpPr>
        <dsp:cNvPr id="0" name=""/>
        <dsp:cNvSpPr/>
      </dsp:nvSpPr>
      <dsp:spPr>
        <a:xfrm>
          <a:off x="1269511" y="0"/>
          <a:ext cx="1315209" cy="2876545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>
              <a:latin typeface="Verdana" panose="020B0604030504040204" pitchFamily="34" charset="0"/>
              <a:ea typeface="Verdana" panose="020B0604030504040204" pitchFamily="34" charset="0"/>
            </a:rPr>
            <a:t>D</a:t>
          </a:r>
          <a:r>
            <a:rPr lang="en-US" sz="1200" kern="1200" dirty="0">
              <a:latin typeface="Verdana" panose="020B0604030504040204" pitchFamily="34" charset="0"/>
              <a:ea typeface="Verdana" panose="020B0604030504040204" pitchFamily="34" charset="0"/>
            </a:rPr>
            <a:t>egradation of organic matter </a:t>
          </a:r>
          <a:endParaRPr lang="tr-TR" sz="12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269511" y="0"/>
        <a:ext cx="1315209" cy="862963"/>
      </dsp:txXfrm>
    </dsp:sp>
    <dsp:sp modelId="{F7AD45D9-5335-4328-AC9C-0AAFBE48CA5E}">
      <dsp:nvSpPr>
        <dsp:cNvPr id="0" name=""/>
        <dsp:cNvSpPr/>
      </dsp:nvSpPr>
      <dsp:spPr>
        <a:xfrm>
          <a:off x="1401032" y="863806"/>
          <a:ext cx="1052167" cy="86731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Verdana" panose="020B0604030504040204" pitchFamily="34" charset="0"/>
              <a:ea typeface="Verdana" panose="020B0604030504040204" pitchFamily="34" charset="0"/>
            </a:rPr>
            <a:t>CH</a:t>
          </a:r>
          <a:r>
            <a:rPr lang="en-US" sz="1600" kern="1200" baseline="-25000" dirty="0">
              <a:latin typeface="Verdana" panose="020B0604030504040204" pitchFamily="34" charset="0"/>
              <a:ea typeface="Verdana" panose="020B0604030504040204" pitchFamily="34" charset="0"/>
            </a:rPr>
            <a:t>4</a:t>
          </a:r>
          <a:endParaRPr lang="tr-TR" sz="16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426435" y="889209"/>
        <a:ext cx="1001361" cy="816511"/>
      </dsp:txXfrm>
    </dsp:sp>
    <dsp:sp modelId="{8A7EB9C6-D8E8-433A-9866-ECECF80C11BB}">
      <dsp:nvSpPr>
        <dsp:cNvPr id="0" name=""/>
        <dsp:cNvSpPr/>
      </dsp:nvSpPr>
      <dsp:spPr>
        <a:xfrm>
          <a:off x="1401032" y="1864557"/>
          <a:ext cx="1052167" cy="86731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Verdana" panose="020B0604030504040204" pitchFamily="34" charset="0"/>
              <a:ea typeface="Verdana" panose="020B0604030504040204" pitchFamily="34" charset="0"/>
            </a:rPr>
            <a:t>CO</a:t>
          </a:r>
          <a:r>
            <a:rPr lang="en-US" sz="1600" kern="1200" baseline="-25000" dirty="0">
              <a:latin typeface="Verdana" panose="020B0604030504040204" pitchFamily="34" charset="0"/>
              <a:ea typeface="Verdana" panose="020B0604030504040204" pitchFamily="34" charset="0"/>
            </a:rPr>
            <a:t>2</a:t>
          </a:r>
          <a:endParaRPr lang="tr-TR" sz="16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426435" y="1889960"/>
        <a:ext cx="1001361" cy="816511"/>
      </dsp:txXfrm>
    </dsp:sp>
    <dsp:sp modelId="{F01ACDD2-C85A-4738-AEBA-36DEC92028F2}">
      <dsp:nvSpPr>
        <dsp:cNvPr id="0" name=""/>
        <dsp:cNvSpPr/>
      </dsp:nvSpPr>
      <dsp:spPr>
        <a:xfrm>
          <a:off x="2592287" y="0"/>
          <a:ext cx="1315209" cy="2876545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>
              <a:latin typeface="Verdana" panose="020B0604030504040204" pitchFamily="34" charset="0"/>
              <a:ea typeface="Verdana" panose="020B0604030504040204" pitchFamily="34" charset="0"/>
            </a:rPr>
            <a:t>R</a:t>
          </a:r>
          <a:r>
            <a:rPr lang="en-US" sz="1200" kern="1200" dirty="0">
              <a:latin typeface="Verdana" panose="020B0604030504040204" pitchFamily="34" charset="0"/>
              <a:ea typeface="Verdana" panose="020B0604030504040204" pitchFamily="34" charset="0"/>
            </a:rPr>
            <a:t>adiolysis of water due to radioactive decay</a:t>
          </a:r>
          <a:endParaRPr lang="tr-TR" sz="12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2592287" y="0"/>
        <a:ext cx="1315209" cy="862963"/>
      </dsp:txXfrm>
    </dsp:sp>
    <dsp:sp modelId="{A5E42F75-E343-41DA-BD76-69D36FA26E9E}">
      <dsp:nvSpPr>
        <dsp:cNvPr id="0" name=""/>
        <dsp:cNvSpPr/>
      </dsp:nvSpPr>
      <dsp:spPr>
        <a:xfrm>
          <a:off x="2721173" y="863033"/>
          <a:ext cx="1052167" cy="4190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Verdana" panose="020B0604030504040204" pitchFamily="34" charset="0"/>
              <a:ea typeface="Verdana" panose="020B0604030504040204" pitchFamily="34" charset="0"/>
            </a:rPr>
            <a:t>H</a:t>
          </a:r>
          <a:r>
            <a:rPr lang="en-US" sz="1600" kern="1200" baseline="-25000" dirty="0">
              <a:latin typeface="Verdana" panose="020B0604030504040204" pitchFamily="34" charset="0"/>
              <a:ea typeface="Verdana" panose="020B0604030504040204" pitchFamily="34" charset="0"/>
            </a:rPr>
            <a:t>2</a:t>
          </a:r>
          <a:endParaRPr lang="tr-TR" sz="16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2733447" y="875307"/>
        <a:ext cx="1027619" cy="394503"/>
      </dsp:txXfrm>
    </dsp:sp>
    <dsp:sp modelId="{1F33A929-7D9C-4BA2-8A35-2DF9E041FBE3}">
      <dsp:nvSpPr>
        <dsp:cNvPr id="0" name=""/>
        <dsp:cNvSpPr/>
      </dsp:nvSpPr>
      <dsp:spPr>
        <a:xfrm>
          <a:off x="2721173" y="1346554"/>
          <a:ext cx="1052167" cy="4190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Verdana" panose="020B0604030504040204" pitchFamily="34" charset="0"/>
              <a:ea typeface="Verdana" panose="020B0604030504040204" pitchFamily="34" charset="0"/>
            </a:rPr>
            <a:t>O</a:t>
          </a:r>
          <a:r>
            <a:rPr lang="en-US" sz="1600" kern="1200" baseline="-25000" dirty="0">
              <a:latin typeface="Verdana" panose="020B0604030504040204" pitchFamily="34" charset="0"/>
              <a:ea typeface="Verdana" panose="020B0604030504040204" pitchFamily="34" charset="0"/>
            </a:rPr>
            <a:t>2</a:t>
          </a:r>
          <a:endParaRPr lang="tr-TR" sz="16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2733447" y="1358828"/>
        <a:ext cx="1027619" cy="394503"/>
      </dsp:txXfrm>
    </dsp:sp>
    <dsp:sp modelId="{560DD002-0182-47E4-973E-DF8DB7442E94}">
      <dsp:nvSpPr>
        <dsp:cNvPr id="0" name=""/>
        <dsp:cNvSpPr/>
      </dsp:nvSpPr>
      <dsp:spPr>
        <a:xfrm>
          <a:off x="2721173" y="1830075"/>
          <a:ext cx="1052167" cy="4190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Verdana" panose="020B0604030504040204" pitchFamily="34" charset="0"/>
              <a:ea typeface="Verdana" panose="020B0604030504040204" pitchFamily="34" charset="0"/>
            </a:rPr>
            <a:t>CO</a:t>
          </a:r>
          <a:r>
            <a:rPr lang="en-US" sz="1600" kern="1200" baseline="-25000" dirty="0">
              <a:latin typeface="Verdana" panose="020B0604030504040204" pitchFamily="34" charset="0"/>
              <a:ea typeface="Verdana" panose="020B0604030504040204" pitchFamily="34" charset="0"/>
            </a:rPr>
            <a:t>2</a:t>
          </a:r>
          <a:endParaRPr lang="tr-TR" sz="16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2733447" y="1842349"/>
        <a:ext cx="1027619" cy="394503"/>
      </dsp:txXfrm>
    </dsp:sp>
    <dsp:sp modelId="{ADB50479-7A16-4079-8DA1-B152D5837E64}">
      <dsp:nvSpPr>
        <dsp:cNvPr id="0" name=""/>
        <dsp:cNvSpPr/>
      </dsp:nvSpPr>
      <dsp:spPr>
        <a:xfrm>
          <a:off x="2721173" y="2313596"/>
          <a:ext cx="1052167" cy="4190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Verdana" panose="020B0604030504040204" pitchFamily="34" charset="0"/>
              <a:ea typeface="Verdana" panose="020B0604030504040204" pitchFamily="34" charset="0"/>
            </a:rPr>
            <a:t>CH</a:t>
          </a:r>
          <a:r>
            <a:rPr lang="en-US" sz="1600" kern="1200" baseline="-25000" dirty="0">
              <a:latin typeface="Verdana" panose="020B0604030504040204" pitchFamily="34" charset="0"/>
              <a:ea typeface="Verdana" panose="020B0604030504040204" pitchFamily="34" charset="0"/>
            </a:rPr>
            <a:t>4</a:t>
          </a:r>
          <a:endParaRPr lang="tr-TR" sz="16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2733447" y="2325870"/>
        <a:ext cx="1027619" cy="394503"/>
      </dsp:txXfrm>
    </dsp:sp>
    <dsp:sp modelId="{6AC8E82B-F43E-43AE-BE22-C8446B9B85D1}">
      <dsp:nvSpPr>
        <dsp:cNvPr id="0" name=""/>
        <dsp:cNvSpPr/>
      </dsp:nvSpPr>
      <dsp:spPr>
        <a:xfrm>
          <a:off x="3964212" y="0"/>
          <a:ext cx="65760" cy="287654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6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964212" y="0"/>
        <a:ext cx="65760" cy="862963"/>
      </dsp:txXfrm>
    </dsp:sp>
    <dsp:sp modelId="{331DBCB2-901A-4667-BC83-B4A80E766219}">
      <dsp:nvSpPr>
        <dsp:cNvPr id="0" name=""/>
        <dsp:cNvSpPr/>
      </dsp:nvSpPr>
      <dsp:spPr>
        <a:xfrm>
          <a:off x="4034905" y="0"/>
          <a:ext cx="65760" cy="287654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6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4034905" y="0"/>
        <a:ext cx="65760" cy="8629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8EBF46-25DB-46CB-AB40-A584624017F8}">
      <dsp:nvSpPr>
        <dsp:cNvPr id="0" name=""/>
        <dsp:cNvSpPr/>
      </dsp:nvSpPr>
      <dsp:spPr>
        <a:xfrm>
          <a:off x="0" y="55579"/>
          <a:ext cx="1914822" cy="695123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Verdana" panose="020B0604030504040204" pitchFamily="34" charset="0"/>
              <a:ea typeface="Verdana" panose="020B0604030504040204" pitchFamily="34" charset="0"/>
            </a:rPr>
            <a:t>Gas accumulation</a:t>
          </a:r>
        </a:p>
      </dsp:txBody>
      <dsp:txXfrm>
        <a:off x="347562" y="55579"/>
        <a:ext cx="1219699" cy="695123"/>
      </dsp:txXfrm>
    </dsp:sp>
    <dsp:sp modelId="{5458C70E-9373-4F66-BF22-45BBB4BDB638}">
      <dsp:nvSpPr>
        <dsp:cNvPr id="0" name=""/>
        <dsp:cNvSpPr/>
      </dsp:nvSpPr>
      <dsp:spPr>
        <a:xfrm>
          <a:off x="1617152" y="55579"/>
          <a:ext cx="1460037" cy="695123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Verdana" panose="020B0604030504040204" pitchFamily="34" charset="0"/>
              <a:ea typeface="Verdana" panose="020B0604030504040204" pitchFamily="34" charset="0"/>
            </a:rPr>
            <a:t>Gas </a:t>
          </a:r>
          <a:r>
            <a:rPr lang="en-US" sz="1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pressure build-up</a:t>
          </a:r>
          <a:endParaRPr lang="en-US" sz="12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964714" y="55579"/>
        <a:ext cx="764914" cy="695123"/>
      </dsp:txXfrm>
    </dsp:sp>
    <dsp:sp modelId="{B74F6D59-8DC7-449D-8226-C70FC8E2B50A}">
      <dsp:nvSpPr>
        <dsp:cNvPr id="0" name=""/>
        <dsp:cNvSpPr/>
      </dsp:nvSpPr>
      <dsp:spPr>
        <a:xfrm>
          <a:off x="2809536" y="55579"/>
          <a:ext cx="1460298" cy="695123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Verdana" panose="020B0604030504040204" pitchFamily="34" charset="0"/>
              <a:ea typeface="Verdana" panose="020B0604030504040204" pitchFamily="34" charset="0"/>
            </a:rPr>
            <a:t>Over</a:t>
          </a:r>
          <a:br>
            <a:rPr lang="en-US" sz="1200" kern="1200" dirty="0">
              <a:latin typeface="Verdana" panose="020B0604030504040204" pitchFamily="34" charset="0"/>
              <a:ea typeface="Verdana" panose="020B0604030504040204" pitchFamily="34" charset="0"/>
            </a:rPr>
          </a:br>
          <a:r>
            <a:rPr lang="en-US" sz="1200" kern="1200" dirty="0">
              <a:latin typeface="Verdana" panose="020B0604030504040204" pitchFamily="34" charset="0"/>
              <a:ea typeface="Verdana" panose="020B0604030504040204" pitchFamily="34" charset="0"/>
            </a:rPr>
            <a:t>pressure </a:t>
          </a:r>
        </a:p>
      </dsp:txBody>
      <dsp:txXfrm>
        <a:off x="3157098" y="55579"/>
        <a:ext cx="765175" cy="695123"/>
      </dsp:txXfrm>
    </dsp:sp>
    <dsp:sp modelId="{64EA42D9-D2E0-459D-8E2E-531269371995}">
      <dsp:nvSpPr>
        <dsp:cNvPr id="0" name=""/>
        <dsp:cNvSpPr/>
      </dsp:nvSpPr>
      <dsp:spPr>
        <a:xfrm>
          <a:off x="4030398" y="55579"/>
          <a:ext cx="1737809" cy="695123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Verdana" panose="020B0604030504040204" pitchFamily="34" charset="0"/>
              <a:ea typeface="Verdana" panose="020B0604030504040204" pitchFamily="34" charset="0"/>
            </a:rPr>
            <a:t>Fracture of surrounding clay rock </a:t>
          </a:r>
        </a:p>
      </dsp:txBody>
      <dsp:txXfrm>
        <a:off x="4377960" y="55579"/>
        <a:ext cx="1042686" cy="6951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6BEB5B-6437-49C4-9529-77362EAF0D5E}" type="datetimeFigureOut">
              <a:rPr lang="fr-FR" smtClean="0"/>
              <a:t>25/04/2024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910299-577A-4512-A928-8A2D0848B6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5406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1A257C-B78E-45CF-A267-DA7F4AEA1FCC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1A257C-B78E-45CF-A267-DA7F4AEA1FCC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1183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1A257C-B78E-45CF-A267-DA7F4AEA1FCC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3596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1A257C-B78E-45CF-A267-DA7F4AEA1FCC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7758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1A257C-B78E-45CF-A267-DA7F4AEA1FCC}" type="slidenum">
              <a:rPr lang="fr-FR" smtClean="0"/>
              <a:pPr>
                <a:defRPr/>
              </a:pPr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9948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1A257C-B78E-45CF-A267-DA7F4AEA1FCC}" type="slidenum">
              <a:rPr lang="fr-FR" smtClean="0"/>
              <a:pPr>
                <a:defRPr/>
              </a:pPr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2512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1A257C-B78E-45CF-A267-DA7F4AEA1FCC}" type="slidenum">
              <a:rPr lang="fr-FR" smtClean="0"/>
              <a:pPr>
                <a:defRPr/>
              </a:pPr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6600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1A257C-B78E-45CF-A267-DA7F4AEA1FCC}" type="slidenum">
              <a:rPr lang="fr-FR" smtClean="0"/>
              <a:pPr>
                <a:defRPr/>
              </a:pPr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1958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1A257C-B78E-45CF-A267-DA7F4AEA1FCC}" type="slidenum">
              <a:rPr lang="fr-FR" smtClean="0"/>
              <a:pPr>
                <a:defRPr/>
              </a:pPr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7600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20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244408" y="6356350"/>
            <a:ext cx="576064" cy="365125"/>
          </a:xfrm>
        </p:spPr>
        <p:txBody>
          <a:bodyPr/>
          <a:lstStyle>
            <a:lvl1pPr>
              <a:defRPr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714D9859-BB11-4FE2-9CF4-0D6BCE225366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9" name="Connecteur droit 8"/>
          <p:cNvCxnSpPr/>
          <p:nvPr userDrawn="1"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613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172400" y="6356350"/>
            <a:ext cx="5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060"/>
                </a:solidFill>
              </a:defRPr>
            </a:lvl1pPr>
          </a:lstStyle>
          <a:p>
            <a:fld id="{74DF9A00-5D8A-442D-BA19-237C4323490C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8" name="Image 7" descr="https://www.imt-atlantique.fr/sites/default/files/logo_mt_0_0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180441"/>
            <a:ext cx="1123622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/>
          <p:cNvPicPr>
            <a:picLocks noChangeAspect="1"/>
          </p:cNvPicPr>
          <p:nvPr userDrawn="1"/>
        </p:nvPicPr>
        <p:blipFill rotWithShape="1">
          <a:blip r:embed="rId4"/>
          <a:srcRect b="13437"/>
          <a:stretch/>
        </p:blipFill>
        <p:spPr>
          <a:xfrm>
            <a:off x="35496" y="6180441"/>
            <a:ext cx="1875834" cy="648000"/>
          </a:xfrm>
          <a:prstGeom prst="rect">
            <a:avLst/>
          </a:prstGeom>
          <a:ln>
            <a:noFill/>
          </a:ln>
        </p:spPr>
      </p:pic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19872" r="7476" b="19872"/>
          <a:stretch/>
        </p:blipFill>
        <p:spPr>
          <a:xfrm>
            <a:off x="5781936" y="6234966"/>
            <a:ext cx="1814400" cy="504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" t="12653" r="4815" b="13959"/>
          <a:stretch/>
        </p:blipFill>
        <p:spPr>
          <a:xfrm>
            <a:off x="3779912" y="6289475"/>
            <a:ext cx="1579034" cy="432000"/>
          </a:xfrm>
          <a:prstGeom prst="rect">
            <a:avLst/>
          </a:prstGeom>
        </p:spPr>
      </p:pic>
      <p:cxnSp>
        <p:nvCxnSpPr>
          <p:cNvPr id="11" name="Connecteur droit 10"/>
          <p:cNvCxnSpPr/>
          <p:nvPr userDrawn="1"/>
        </p:nvCxnSpPr>
        <p:spPr>
          <a:xfrm>
            <a:off x="1588" y="6156426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38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3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0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48.emf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72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jpg"/><Relationship Id="rId4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ipea.org/aes-books/" TargetMode="External"/><Relationship Id="rId4" Type="http://schemas.openxmlformats.org/officeDocument/2006/relationships/image" Target="../media/image9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10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1.png"/><Relationship Id="rId7" Type="http://schemas.openxmlformats.org/officeDocument/2006/relationships/image" Target="../media/image10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Relationship Id="rId9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87016" y="873102"/>
            <a:ext cx="8677472" cy="1403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u="sng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Andrey</a:t>
            </a:r>
            <a:r>
              <a:rPr lang="ru-RU" sz="2000" b="1" u="sng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b="1" u="sng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</a:t>
            </a:r>
            <a:r>
              <a:rPr lang="ru-RU" sz="2000" b="1" u="sng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en-US" sz="2000" b="1" u="sng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KALINICHEV,</a:t>
            </a:r>
            <a:r>
              <a:rPr lang="en-US" sz="2000" b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b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Brice F. NGOUANA-WAKOU, </a:t>
            </a:r>
            <a:r>
              <a:rPr lang="en-US" sz="2000" b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sz="2000" b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000" b="1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Iuliia</a:t>
            </a:r>
            <a:r>
              <a:rPr lang="en-US" sz="2000" b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b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ANDRONIUK, </a:t>
            </a:r>
            <a:r>
              <a:rPr lang="en-US" sz="2000" b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Sylvia MUTISYA, </a:t>
            </a:r>
            <a:r>
              <a:rPr lang="en-US" sz="2000" b="1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Debashish</a:t>
            </a:r>
            <a:r>
              <a:rPr lang="en-US" sz="2000" b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BANERJEE, Pinar CITLI, Jakub LICKO, S</a:t>
            </a:r>
            <a:r>
              <a:rPr lang="fr-FR" sz="2000" b="1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ébastien</a:t>
            </a:r>
            <a:r>
              <a:rPr lang="fr-FR" sz="2000" b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LE CROM</a:t>
            </a:r>
            <a:endParaRPr lang="en-US" sz="2000" b="1" dirty="0" smtClean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endParaRPr lang="en-US" sz="2000" b="1" baseline="30000" dirty="0">
              <a:latin typeface="Arial Narrow" panose="020B0606020202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04382" y="5471975"/>
            <a:ext cx="29236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1600" dirty="0" smtClean="0">
                <a:latin typeface="Arial Narrow" pitchFamily="34" charset="0"/>
              </a:rPr>
              <a:t>E-mail</a:t>
            </a:r>
            <a:r>
              <a:rPr lang="en-US" sz="1600" dirty="0">
                <a:latin typeface="Arial Narrow" pitchFamily="34" charset="0"/>
              </a:rPr>
              <a:t>: </a:t>
            </a:r>
            <a:r>
              <a:rPr lang="en-US" sz="1600" b="1" i="1" u="sng" dirty="0" smtClean="0">
                <a:solidFill>
                  <a:srgbClr val="336699"/>
                </a:solidFill>
                <a:latin typeface="Arial Narrow" pitchFamily="34" charset="0"/>
              </a:rPr>
              <a:t>kalinich@subatech.in2p3.fr</a:t>
            </a:r>
            <a:r>
              <a:rPr lang="en-US" sz="1600" b="1" i="1" dirty="0" smtClean="0">
                <a:solidFill>
                  <a:srgbClr val="336699"/>
                </a:solidFill>
                <a:latin typeface="Arial Narrow" pitchFamily="34" charset="0"/>
              </a:rPr>
              <a:t> </a:t>
            </a:r>
            <a:endParaRPr lang="en-US" sz="1600" b="1" i="1" dirty="0">
              <a:solidFill>
                <a:srgbClr val="336699"/>
              </a:solidFill>
              <a:latin typeface="Arial Narrow" pitchFamily="34" charset="0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421997" y="2428772"/>
            <a:ext cx="8341004" cy="2944444"/>
            <a:chOff x="391715" y="3305397"/>
            <a:chExt cx="8341004" cy="2944444"/>
          </a:xfrm>
        </p:grpSpPr>
        <p:pic>
          <p:nvPicPr>
            <p:cNvPr id="10" name="Picture 3" descr="kaol1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12244" r="27647" b="12315"/>
            <a:stretch/>
          </p:blipFill>
          <p:spPr bwMode="auto">
            <a:xfrm rot="10800000">
              <a:off x="391715" y="3753959"/>
              <a:ext cx="2549802" cy="2495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" name="Groupe 10"/>
            <p:cNvGrpSpPr/>
            <p:nvPr/>
          </p:nvGrpSpPr>
          <p:grpSpPr>
            <a:xfrm>
              <a:off x="457210" y="3305397"/>
              <a:ext cx="8275509" cy="2870508"/>
              <a:chOff x="422967" y="3092448"/>
              <a:chExt cx="8731036" cy="3079752"/>
            </a:xfrm>
          </p:grpSpPr>
          <p:pic>
            <p:nvPicPr>
              <p:cNvPr id="12" name="Image 1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598"/>
              <a:stretch>
                <a:fillRect/>
              </a:stretch>
            </p:blipFill>
            <p:spPr>
              <a:xfrm rot="10800000" flipH="1">
                <a:off x="3352800" y="3691427"/>
                <a:ext cx="3124200" cy="2176382"/>
              </a:xfrm>
              <a:prstGeom prst="rect">
                <a:avLst/>
              </a:prstGeom>
              <a:ln w="25400">
                <a:solidFill>
                  <a:srgbClr val="FF0000"/>
                </a:solidFill>
              </a:ln>
            </p:spPr>
          </p:pic>
          <p:grpSp>
            <p:nvGrpSpPr>
              <p:cNvPr id="13" name="Groupe 39"/>
              <p:cNvGrpSpPr/>
              <p:nvPr/>
            </p:nvGrpSpPr>
            <p:grpSpPr>
              <a:xfrm>
                <a:off x="422967" y="5128076"/>
                <a:ext cx="741105" cy="408771"/>
                <a:chOff x="5496939" y="5364450"/>
                <a:chExt cx="980202" cy="463837"/>
              </a:xfrm>
            </p:grpSpPr>
            <p:cxnSp>
              <p:nvCxnSpPr>
                <p:cNvPr id="32" name="Connecteur droit 31"/>
                <p:cNvCxnSpPr/>
                <p:nvPr/>
              </p:nvCxnSpPr>
              <p:spPr bwMode="auto">
                <a:xfrm flipV="1">
                  <a:off x="5632561" y="5827906"/>
                  <a:ext cx="653060" cy="381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3" name="ZoneTexte 22"/>
                <p:cNvSpPr txBox="1"/>
                <p:nvPr/>
              </p:nvSpPr>
              <p:spPr>
                <a:xfrm>
                  <a:off x="5496939" y="5364450"/>
                  <a:ext cx="980202" cy="3746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solidFill>
                        <a:srgbClr val="FFFF00"/>
                      </a:solidFill>
                    </a:rPr>
                    <a:t>50 nm</a:t>
                  </a:r>
                  <a:endParaRPr lang="en-US" sz="1400" b="1" dirty="0">
                    <a:solidFill>
                      <a:srgbClr val="FFFF00"/>
                    </a:solidFill>
                  </a:endParaRPr>
                </a:p>
              </p:txBody>
            </p:sp>
          </p:grpSp>
          <p:sp>
            <p:nvSpPr>
              <p:cNvPr id="14" name="Line 14"/>
              <p:cNvSpPr>
                <a:spLocks noChangeShapeType="1"/>
              </p:cNvSpPr>
              <p:nvPr/>
            </p:nvSpPr>
            <p:spPr bwMode="auto">
              <a:xfrm>
                <a:off x="2590800" y="4969024"/>
                <a:ext cx="762000" cy="89837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none"/>
                <a:tailEnd type="none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" name="Line 15"/>
              <p:cNvSpPr>
                <a:spLocks noChangeShapeType="1"/>
              </p:cNvSpPr>
              <p:nvPr/>
            </p:nvSpPr>
            <p:spPr bwMode="auto">
              <a:xfrm flipH="1">
                <a:off x="2590799" y="3886200"/>
                <a:ext cx="761999" cy="9304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none"/>
                <a:tailEnd type="none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" name="Rectangle 16"/>
              <p:cNvSpPr>
                <a:spLocks noChangeArrowheads="1"/>
              </p:cNvSpPr>
              <p:nvPr/>
            </p:nvSpPr>
            <p:spPr bwMode="auto">
              <a:xfrm>
                <a:off x="4800600" y="3947886"/>
                <a:ext cx="685800" cy="624114"/>
              </a:xfrm>
              <a:prstGeom prst="rect">
                <a:avLst/>
              </a:prstGeom>
              <a:solidFill>
                <a:schemeClr val="bg1">
                  <a:alpha val="40000"/>
                </a:schemeClr>
              </a:solidFill>
              <a:ln w="25400" algn="ctr">
                <a:solidFill>
                  <a:srgbClr val="00206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fr-FR" sz="2400">
                  <a:latin typeface="Calibri" pitchFamily="34" charset="0"/>
                </a:endParaRPr>
              </a:p>
            </p:txBody>
          </p:sp>
          <p:sp>
            <p:nvSpPr>
              <p:cNvPr id="17" name="Rectangle 16"/>
              <p:cNvSpPr>
                <a:spLocks noChangeArrowheads="1"/>
              </p:cNvSpPr>
              <p:nvPr/>
            </p:nvSpPr>
            <p:spPr bwMode="auto">
              <a:xfrm>
                <a:off x="2438401" y="4816624"/>
                <a:ext cx="152399" cy="152400"/>
              </a:xfrm>
              <a:prstGeom prst="rect">
                <a:avLst/>
              </a:prstGeom>
              <a:solidFill>
                <a:schemeClr val="bg1">
                  <a:alpha val="40000"/>
                </a:schemeClr>
              </a:solidFill>
              <a:ln w="254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fr-FR" sz="2400">
                  <a:latin typeface="Calibri" pitchFamily="34" charset="0"/>
                </a:endParaRPr>
              </a:p>
            </p:txBody>
          </p:sp>
          <p:sp>
            <p:nvSpPr>
              <p:cNvPr id="18" name="Flèche droite 17"/>
              <p:cNvSpPr/>
              <p:nvPr/>
            </p:nvSpPr>
            <p:spPr bwMode="auto">
              <a:xfrm>
                <a:off x="3081379" y="4419600"/>
                <a:ext cx="258078" cy="381000"/>
              </a:xfrm>
              <a:prstGeom prst="rightArrow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4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" name="Flèche droite 18"/>
              <p:cNvSpPr/>
              <p:nvPr/>
            </p:nvSpPr>
            <p:spPr bwMode="auto">
              <a:xfrm rot="20499853">
                <a:off x="5668235" y="3641883"/>
                <a:ext cx="1219176" cy="356321"/>
              </a:xfrm>
              <a:prstGeom prst="rightArrow">
                <a:avLst/>
              </a:prstGeom>
              <a:solidFill>
                <a:srgbClr val="00206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4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" name="Line 14"/>
              <p:cNvSpPr>
                <a:spLocks noChangeShapeType="1"/>
              </p:cNvSpPr>
              <p:nvPr/>
            </p:nvSpPr>
            <p:spPr bwMode="auto">
              <a:xfrm flipH="1">
                <a:off x="4800595" y="3092448"/>
                <a:ext cx="2460985" cy="869951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 type="none"/>
                <a:tailEnd type="none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" name="Line 14"/>
              <p:cNvSpPr>
                <a:spLocks noChangeShapeType="1"/>
              </p:cNvSpPr>
              <p:nvPr/>
            </p:nvSpPr>
            <p:spPr bwMode="auto">
              <a:xfrm flipH="1" flipV="1">
                <a:off x="5486398" y="4571997"/>
                <a:ext cx="1775183" cy="34966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 type="none"/>
                <a:tailEnd type="none"/>
              </a:ln>
            </p:spPr>
            <p:txBody>
              <a:bodyPr/>
              <a:lstStyle/>
              <a:p>
                <a:endParaRPr lang="fr-FR"/>
              </a:p>
            </p:txBody>
          </p:sp>
          <p:pic>
            <p:nvPicPr>
              <p:cNvPr id="22" name="Image 21" descr="graphical abstract-1.tif"/>
              <p:cNvPicPr/>
              <p:nvPr/>
            </p:nvPicPr>
            <p:blipFill>
              <a:blip r:embed="rId4" cstate="print"/>
              <a:srcRect l="58081" t="4985" r="497" b="5069"/>
              <a:stretch>
                <a:fillRect/>
              </a:stretch>
            </p:blipFill>
            <p:spPr>
              <a:xfrm>
                <a:off x="7261583" y="3109103"/>
                <a:ext cx="1892420" cy="1834350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23" name="Image 2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7922"/>
              <a:stretch>
                <a:fillRect/>
              </a:stretch>
            </p:blipFill>
            <p:spPr>
              <a:xfrm rot="16200000">
                <a:off x="7731515" y="4830108"/>
                <a:ext cx="1007781" cy="1676404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sp>
            <p:nvSpPr>
              <p:cNvPr id="24" name="Rectangle 16"/>
              <p:cNvSpPr>
                <a:spLocks noChangeArrowheads="1"/>
              </p:cNvSpPr>
              <p:nvPr/>
            </p:nvSpPr>
            <p:spPr bwMode="auto">
              <a:xfrm>
                <a:off x="5715000" y="4724400"/>
                <a:ext cx="350517" cy="388256"/>
              </a:xfrm>
              <a:prstGeom prst="rect">
                <a:avLst/>
              </a:prstGeom>
              <a:solidFill>
                <a:schemeClr val="bg1">
                  <a:alpha val="40000"/>
                </a:schemeClr>
              </a:solidFill>
              <a:ln w="25400" algn="ctr">
                <a:solidFill>
                  <a:srgbClr val="00206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fr-FR" sz="2400">
                  <a:latin typeface="Calibri" pitchFamily="34" charset="0"/>
                </a:endParaRPr>
              </a:p>
            </p:txBody>
          </p:sp>
          <p:sp>
            <p:nvSpPr>
              <p:cNvPr id="25" name="Line 14"/>
              <p:cNvSpPr>
                <a:spLocks noChangeShapeType="1"/>
              </p:cNvSpPr>
              <p:nvPr/>
            </p:nvSpPr>
            <p:spPr bwMode="auto">
              <a:xfrm>
                <a:off x="6023774" y="4769670"/>
                <a:ext cx="1373428" cy="394748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 type="none"/>
                <a:tailEnd type="none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" name="Line 14"/>
              <p:cNvSpPr>
                <a:spLocks noChangeShapeType="1"/>
              </p:cNvSpPr>
              <p:nvPr/>
            </p:nvSpPr>
            <p:spPr bwMode="auto">
              <a:xfrm>
                <a:off x="5715000" y="5074060"/>
                <a:ext cx="1682204" cy="1098140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 type="none"/>
                <a:tailEnd type="none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" name="Ellipse 26"/>
              <p:cNvSpPr/>
              <p:nvPr/>
            </p:nvSpPr>
            <p:spPr bwMode="auto">
              <a:xfrm>
                <a:off x="8201852" y="5347937"/>
                <a:ext cx="228600" cy="251460"/>
              </a:xfrm>
              <a:prstGeom prst="ellipse">
                <a:avLst/>
              </a:prstGeom>
              <a:solidFill>
                <a:schemeClr val="accent1">
                  <a:lumMod val="90000"/>
                </a:schemeClr>
              </a:solidFill>
              <a:ln w="2222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4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" name="ZoneTexte 27"/>
              <p:cNvSpPr txBox="1"/>
              <p:nvPr/>
            </p:nvSpPr>
            <p:spPr>
              <a:xfrm>
                <a:off x="8145040" y="5352226"/>
                <a:ext cx="36580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Ni</a:t>
                </a:r>
                <a:r>
                  <a:rPr lang="en-US" sz="800" b="1" baseline="30000" dirty="0" smtClean="0"/>
                  <a:t>2+</a:t>
                </a:r>
                <a:endParaRPr lang="en-US" sz="800" b="1" baseline="30000" dirty="0"/>
              </a:p>
            </p:txBody>
          </p:sp>
          <p:sp>
            <p:nvSpPr>
              <p:cNvPr id="29" name="Flèche droite 28"/>
              <p:cNvSpPr/>
              <p:nvPr/>
            </p:nvSpPr>
            <p:spPr bwMode="auto">
              <a:xfrm rot="1976469">
                <a:off x="6571629" y="5133745"/>
                <a:ext cx="319462" cy="356321"/>
              </a:xfrm>
              <a:prstGeom prst="rightArrow">
                <a:avLst/>
              </a:prstGeom>
              <a:solidFill>
                <a:srgbClr val="00206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4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Ellipse 29"/>
              <p:cNvSpPr/>
              <p:nvPr/>
            </p:nvSpPr>
            <p:spPr bwMode="auto">
              <a:xfrm>
                <a:off x="5857830" y="4800599"/>
                <a:ext cx="144000" cy="145143"/>
              </a:xfrm>
              <a:prstGeom prst="ellipse">
                <a:avLst/>
              </a:prstGeom>
              <a:solidFill>
                <a:schemeClr val="accent1">
                  <a:lumMod val="90000"/>
                </a:schemeClr>
              </a:solidFill>
              <a:ln w="2222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4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Ellipse 30"/>
              <p:cNvSpPr/>
              <p:nvPr/>
            </p:nvSpPr>
            <p:spPr bwMode="auto">
              <a:xfrm>
                <a:off x="5029200" y="4038600"/>
                <a:ext cx="216000" cy="216000"/>
              </a:xfrm>
              <a:prstGeom prst="ellipse">
                <a:avLst/>
              </a:prstGeom>
              <a:solidFill>
                <a:srgbClr val="0070C0"/>
              </a:solidFill>
              <a:ln w="2222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4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34" name="Rectangle 33"/>
          <p:cNvSpPr/>
          <p:nvPr/>
        </p:nvSpPr>
        <p:spPr>
          <a:xfrm>
            <a:off x="3788540" y="5754742"/>
            <a:ext cx="48742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i="1" u="sng" dirty="0">
                <a:solidFill>
                  <a:srgbClr val="336699"/>
                </a:solidFill>
                <a:latin typeface="Arial Narrow" panose="020B0606020202030204" pitchFamily="34" charset="0"/>
              </a:rPr>
              <a:t>https://</a:t>
            </a:r>
            <a:r>
              <a:rPr lang="fr-FR" sz="1600" b="1" i="1" u="sng" dirty="0" smtClean="0">
                <a:solidFill>
                  <a:srgbClr val="336699"/>
                </a:solidFill>
                <a:latin typeface="Arial Narrow" panose="020B0606020202030204" pitchFamily="34" charset="0"/>
              </a:rPr>
              <a:t>www.imt-atlantique.fr/en/person/andrey-kalinichev </a:t>
            </a:r>
            <a:endParaRPr lang="fr-FR" sz="1600" b="1" i="1" u="sng" dirty="0">
              <a:solidFill>
                <a:srgbClr val="336699"/>
              </a:solidFill>
              <a:latin typeface="Arial Narrow" panose="020B0606020202030204" pitchFamily="34" charset="0"/>
            </a:endParaRPr>
          </a:p>
        </p:txBody>
      </p:sp>
      <p:sp>
        <p:nvSpPr>
          <p:cNvPr id="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4624"/>
            <a:ext cx="9144000" cy="635082"/>
          </a:xfrm>
        </p:spPr>
        <p:txBody>
          <a:bodyPr/>
          <a:lstStyle/>
          <a:p>
            <a:r>
              <a:rPr lang="en-US" sz="2800" b="1" dirty="0" smtClean="0">
                <a:solidFill>
                  <a:srgbClr val="E75112"/>
                </a:solidFill>
                <a:latin typeface="Verdana" charset="0"/>
                <a:ea typeface="ＭＳ Ｐゴシック" charset="0"/>
              </a:rPr>
              <a:t>Molecular </a:t>
            </a:r>
            <a:r>
              <a:rPr lang="en-US" sz="2800" b="1" dirty="0" smtClean="0">
                <a:solidFill>
                  <a:srgbClr val="E75112"/>
                </a:solidFill>
                <a:latin typeface="Verdana" charset="0"/>
                <a:ea typeface="ＭＳ Ｐゴシック" charset="0"/>
              </a:rPr>
              <a:t>Modeling (2019 – 2024)</a:t>
            </a:r>
            <a:endParaRPr lang="en-US" sz="2800" b="1" dirty="0">
              <a:solidFill>
                <a:srgbClr val="E75112"/>
              </a:solidFill>
              <a:latin typeface="Verdan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1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9859-BB11-4FE2-9CF4-0D6BCE225366}" type="slidenum">
              <a:rPr lang="fr-FR" smtClean="0">
                <a:solidFill>
                  <a:srgbClr val="336699"/>
                </a:solidFill>
              </a:rPr>
              <a:pPr/>
              <a:t>10</a:t>
            </a:fld>
            <a:endParaRPr lang="fr-FR" dirty="0">
              <a:solidFill>
                <a:srgbClr val="336699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5496" y="79936"/>
            <a:ext cx="9106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Effect of </a:t>
            </a:r>
            <a:r>
              <a:rPr lang="en-US" sz="24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Gluconate </a:t>
            </a:r>
            <a:r>
              <a:rPr lang="en-US" sz="2400" b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 </a:t>
            </a:r>
            <a:r>
              <a:rPr lang="en-US" sz="24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Ion </a:t>
            </a:r>
            <a:r>
              <a:rPr lang="en-US" sz="24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Binding </a:t>
            </a:r>
            <a:r>
              <a:rPr lang="en-US" sz="2400" b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 C-S-H </a:t>
            </a:r>
            <a:r>
              <a:rPr lang="en-US" sz="24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Surface</a:t>
            </a:r>
            <a:endParaRPr lang="fr-FR" sz="2400" b="1" dirty="0">
              <a:solidFill>
                <a:srgbClr val="E7511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736" y="880779"/>
            <a:ext cx="3176760" cy="263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998" y="855279"/>
            <a:ext cx="2880320" cy="2568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20" y="844927"/>
            <a:ext cx="2895319" cy="186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58736" y="3731372"/>
            <a:ext cx="90349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Clr>
                <a:srgbClr val="E75112"/>
              </a:buClr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binding of Ca</a:t>
            </a:r>
            <a:r>
              <a:rPr lang="en-US" sz="1400" baseline="300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2+ 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 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C-S-H surface becomes much weaker 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 potentially 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may result in a higher probability of substitution for a competing 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solution cation 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(e.g., Na</a:t>
            </a:r>
            <a:r>
              <a:rPr lang="en-US" sz="1400" baseline="300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or 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UO</a:t>
            </a:r>
            <a:r>
              <a:rPr lang="en-US" sz="1400" baseline="-250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(OH)</a:t>
            </a:r>
            <a:r>
              <a:rPr lang="en-US" sz="1400" baseline="-250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r>
              <a:rPr lang="en-US" sz="1400" baseline="300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285750" indent="-285750">
              <a:spcBef>
                <a:spcPts val="1200"/>
              </a:spcBef>
              <a:buClr>
                <a:srgbClr val="E75112"/>
              </a:buClr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Effect 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 gluconate is the same for all the sorption sites studied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  <a:p>
            <a:pPr marL="285750" indent="-285750">
              <a:spcBef>
                <a:spcPts val="1200"/>
              </a:spcBef>
              <a:buClr>
                <a:srgbClr val="E75112"/>
              </a:buClr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Even though the adsorption energy decreases, complexation between Ca-gluconate 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 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C-S-H surface remains stable.</a:t>
            </a:r>
            <a:endParaRPr lang="en-US" sz="1400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789206" y="5537253"/>
            <a:ext cx="8060586" cy="500137"/>
          </a:xfrm>
          <a:prstGeom prst="rect">
            <a:avLst/>
          </a:prstGeom>
          <a:solidFill>
            <a:schemeClr val="bg1"/>
          </a:solidFill>
          <a:ln w="25400">
            <a:solidFill>
              <a:srgbClr val="E7511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300"/>
              </a:spcBef>
            </a:pPr>
            <a:r>
              <a:rPr lang="en-US" altLang="en-US" sz="1200" dirty="0" err="1" smtClean="0">
                <a:solidFill>
                  <a:srgbClr val="336699"/>
                </a:solidFill>
                <a:ea typeface="Verdana" panose="020B0604030504040204" pitchFamily="34" charset="0"/>
              </a:rPr>
              <a:t>I.Androniuk</a:t>
            </a:r>
            <a:r>
              <a:rPr lang="en-US" altLang="en-US" sz="1200" dirty="0">
                <a:solidFill>
                  <a:srgbClr val="336699"/>
                </a:solidFill>
                <a:ea typeface="Verdana" panose="020B0604030504040204" pitchFamily="34" charset="0"/>
              </a:rPr>
              <a:t>, </a:t>
            </a:r>
            <a:r>
              <a:rPr lang="en-US" altLang="en-US" sz="1200" dirty="0" err="1">
                <a:solidFill>
                  <a:srgbClr val="336699"/>
                </a:solidFill>
                <a:ea typeface="Verdana" panose="020B0604030504040204" pitchFamily="34" charset="0"/>
              </a:rPr>
              <a:t>A.G.Kalinichev</a:t>
            </a:r>
            <a:r>
              <a:rPr lang="en-US" altLang="en-US" sz="1200" dirty="0">
                <a:solidFill>
                  <a:srgbClr val="336699"/>
                </a:solidFill>
                <a:ea typeface="Verdana" panose="020B0604030504040204" pitchFamily="34" charset="0"/>
              </a:rPr>
              <a:t> (2020) </a:t>
            </a:r>
            <a:r>
              <a:rPr lang="en-US" altLang="en-US" sz="1200" i="1" dirty="0">
                <a:solidFill>
                  <a:srgbClr val="336699"/>
                </a:solidFill>
                <a:ea typeface="Verdana" panose="020B0604030504040204" pitchFamily="34" charset="0"/>
              </a:rPr>
              <a:t>Appl. Geochem.</a:t>
            </a:r>
            <a:r>
              <a:rPr lang="en-US" altLang="en-US" sz="1200" dirty="0">
                <a:solidFill>
                  <a:srgbClr val="336699"/>
                </a:solidFill>
                <a:ea typeface="Verdana" panose="020B0604030504040204" pitchFamily="34" charset="0"/>
              </a:rPr>
              <a:t>, </a:t>
            </a:r>
            <a:r>
              <a:rPr lang="en-US" altLang="en-US" sz="1200" b="1" dirty="0">
                <a:solidFill>
                  <a:srgbClr val="336699"/>
                </a:solidFill>
                <a:ea typeface="Verdana" panose="020B0604030504040204" pitchFamily="34" charset="0"/>
              </a:rPr>
              <a:t>113</a:t>
            </a:r>
            <a:r>
              <a:rPr lang="en-US" altLang="en-US" sz="1200" dirty="0">
                <a:solidFill>
                  <a:srgbClr val="336699"/>
                </a:solidFill>
                <a:ea typeface="Verdana" panose="020B0604030504040204" pitchFamily="34" charset="0"/>
              </a:rPr>
              <a:t>, </a:t>
            </a:r>
            <a:r>
              <a:rPr lang="en-US" altLang="en-US" sz="1200" dirty="0" smtClean="0">
                <a:solidFill>
                  <a:srgbClr val="336699"/>
                </a:solidFill>
                <a:ea typeface="Verdana" panose="020B0604030504040204" pitchFamily="34" charset="0"/>
              </a:rPr>
              <a:t>104496</a:t>
            </a:r>
          </a:p>
          <a:p>
            <a:pPr>
              <a:spcBef>
                <a:spcPts val="300"/>
              </a:spcBef>
            </a:pPr>
            <a:r>
              <a:rPr lang="en-US" altLang="en-US" sz="1200" dirty="0" err="1">
                <a:solidFill>
                  <a:srgbClr val="336699"/>
                </a:solidFill>
                <a:ea typeface="Verdana" panose="020B0604030504040204" pitchFamily="34" charset="0"/>
              </a:rPr>
              <a:t>P.Henocq</a:t>
            </a:r>
            <a:r>
              <a:rPr lang="en-US" altLang="en-US" sz="1200" dirty="0">
                <a:solidFill>
                  <a:srgbClr val="336699"/>
                </a:solidFill>
                <a:ea typeface="Verdana" panose="020B0604030504040204" pitchFamily="34" charset="0"/>
              </a:rPr>
              <a:t>, </a:t>
            </a:r>
            <a:r>
              <a:rPr lang="en-US" altLang="en-US" sz="1200" dirty="0" err="1" smtClean="0">
                <a:solidFill>
                  <a:srgbClr val="336699"/>
                </a:solidFill>
                <a:ea typeface="Verdana" panose="020B0604030504040204" pitchFamily="34" charset="0"/>
              </a:rPr>
              <a:t>C.Landesman</a:t>
            </a:r>
            <a:r>
              <a:rPr lang="en-US" altLang="en-US" sz="1200" dirty="0">
                <a:solidFill>
                  <a:srgbClr val="336699"/>
                </a:solidFill>
                <a:ea typeface="Verdana" panose="020B0604030504040204" pitchFamily="34" charset="0"/>
              </a:rPr>
              <a:t>, </a:t>
            </a:r>
            <a:r>
              <a:rPr lang="en-US" altLang="en-US" sz="1200" dirty="0" err="1">
                <a:solidFill>
                  <a:srgbClr val="336699"/>
                </a:solidFill>
                <a:ea typeface="Verdana" panose="020B0604030504040204" pitchFamily="34" charset="0"/>
              </a:rPr>
              <a:t>I.Androniuk</a:t>
            </a:r>
            <a:r>
              <a:rPr lang="en-US" altLang="en-US" sz="1200" dirty="0">
                <a:solidFill>
                  <a:srgbClr val="336699"/>
                </a:solidFill>
                <a:ea typeface="Verdana" panose="020B0604030504040204" pitchFamily="34" charset="0"/>
              </a:rPr>
              <a:t>, </a:t>
            </a:r>
            <a:r>
              <a:rPr lang="en-US" altLang="en-US" sz="1200" dirty="0" err="1" smtClean="0">
                <a:solidFill>
                  <a:srgbClr val="336699"/>
                </a:solidFill>
                <a:ea typeface="Verdana" panose="020B0604030504040204" pitchFamily="34" charset="0"/>
              </a:rPr>
              <a:t>A.G.Kalinichev</a:t>
            </a:r>
            <a:r>
              <a:rPr lang="en-US" altLang="en-US" sz="1200" dirty="0" smtClean="0">
                <a:solidFill>
                  <a:srgbClr val="336699"/>
                </a:solidFill>
                <a:ea typeface="Verdana" panose="020B0604030504040204" pitchFamily="34" charset="0"/>
              </a:rPr>
              <a:t> </a:t>
            </a:r>
            <a:r>
              <a:rPr lang="en-US" altLang="en-US" sz="1200" dirty="0">
                <a:solidFill>
                  <a:srgbClr val="336699"/>
                </a:solidFill>
                <a:ea typeface="Verdana" panose="020B0604030504040204" pitchFamily="34" charset="0"/>
              </a:rPr>
              <a:t>(</a:t>
            </a:r>
            <a:r>
              <a:rPr lang="en-US" altLang="en-US" sz="1200" dirty="0" smtClean="0">
                <a:solidFill>
                  <a:srgbClr val="336699"/>
                </a:solidFill>
                <a:ea typeface="Verdana" panose="020B0604030504040204" pitchFamily="34" charset="0"/>
              </a:rPr>
              <a:t>2024) </a:t>
            </a:r>
            <a:r>
              <a:rPr lang="en-US" altLang="en-US" sz="1200" i="1" dirty="0" smtClean="0">
                <a:solidFill>
                  <a:srgbClr val="336699"/>
                </a:solidFill>
                <a:ea typeface="Verdana" panose="020B0604030504040204" pitchFamily="34" charset="0"/>
              </a:rPr>
              <a:t>Cement and Concrete Research</a:t>
            </a:r>
            <a:r>
              <a:rPr lang="en-US" altLang="en-US" sz="1200" dirty="0" smtClean="0">
                <a:solidFill>
                  <a:srgbClr val="336699"/>
                </a:solidFill>
                <a:ea typeface="Verdana" panose="020B0604030504040204" pitchFamily="34" charset="0"/>
              </a:rPr>
              <a:t>, in prep.</a:t>
            </a:r>
            <a:endParaRPr lang="en-US" altLang="en-US" sz="1200" dirty="0">
              <a:solidFill>
                <a:srgbClr val="336699"/>
              </a:solidFill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67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9859-BB11-4FE2-9CF4-0D6BCE225366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5" name="Rectangle 2"/>
          <p:cNvSpPr>
            <a:spLocks noGrp="1"/>
          </p:cNvSpPr>
          <p:nvPr>
            <p:ph type="title" idx="4294967295"/>
          </p:nvPr>
        </p:nvSpPr>
        <p:spPr>
          <a:xfrm>
            <a:off x="436646" y="24424"/>
            <a:ext cx="8383826" cy="555341"/>
          </a:xfrm>
          <a:prstGeom prst="rect">
            <a:avLst/>
          </a:prstGeom>
        </p:spPr>
        <p:txBody>
          <a:bodyPr/>
          <a:lstStyle/>
          <a:p>
            <a:r>
              <a:rPr lang="en-US" altLang="fr-FR" sz="2400" b="1" dirty="0" smtClean="0">
                <a:solidFill>
                  <a:srgbClr val="E75112"/>
                </a:solidFill>
                <a:latin typeface="Verdana" panose="020B0604030504040204" pitchFamily="34" charset="0"/>
              </a:rPr>
              <a:t>Gas </a:t>
            </a:r>
            <a:r>
              <a:rPr lang="en-US" altLang="fr-FR" sz="2400" b="1" dirty="0" smtClean="0">
                <a:solidFill>
                  <a:srgbClr val="E75112"/>
                </a:solidFill>
                <a:latin typeface="Verdana" panose="020B0604030504040204" pitchFamily="34" charset="0"/>
              </a:rPr>
              <a:t>Formation </a:t>
            </a:r>
            <a:r>
              <a:rPr lang="en-US" altLang="fr-FR" sz="2400" b="1" dirty="0">
                <a:solidFill>
                  <a:srgbClr val="E75112"/>
                </a:solidFill>
                <a:latin typeface="Verdana" panose="020B0604030504040204" pitchFamily="34" charset="0"/>
              </a:rPr>
              <a:t>under </a:t>
            </a:r>
            <a:r>
              <a:rPr lang="en-US" altLang="fr-FR" sz="2400" b="1" dirty="0" smtClean="0">
                <a:solidFill>
                  <a:srgbClr val="E75112"/>
                </a:solidFill>
                <a:latin typeface="Verdana" panose="020B0604030504040204" pitchFamily="34" charset="0"/>
              </a:rPr>
              <a:t>Waste Storage </a:t>
            </a:r>
            <a:r>
              <a:rPr lang="en-US" altLang="fr-FR" sz="2400" b="1" dirty="0" smtClean="0">
                <a:solidFill>
                  <a:srgbClr val="E75112"/>
                </a:solidFill>
                <a:latin typeface="Verdana" panose="020B0604030504040204" pitchFamily="34" charset="0"/>
              </a:rPr>
              <a:t>Conditions</a:t>
            </a:r>
            <a:endParaRPr lang="fr-FR" altLang="fr-FR" sz="2400" b="1" dirty="0">
              <a:solidFill>
                <a:srgbClr val="E75112"/>
              </a:solidFill>
              <a:latin typeface="Verdana" panose="020B0604030504040204" pitchFamily="34" charset="0"/>
            </a:endParaRPr>
          </a:p>
        </p:txBody>
      </p:sp>
      <p:graphicFrame>
        <p:nvGraphicFramePr>
          <p:cNvPr id="7" name="İçerik Yer Tutucusu 4">
            <a:extLst>
              <a:ext uri="{FF2B5EF4-FFF2-40B4-BE49-F238E27FC236}">
                <a16:creationId xmlns:a16="http://schemas.microsoft.com/office/drawing/2014/main" id="{38C9B7AA-FC27-468D-A87E-FB94589006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815787"/>
              </p:ext>
            </p:extLst>
          </p:nvPr>
        </p:nvGraphicFramePr>
        <p:xfrm>
          <a:off x="378995" y="1272535"/>
          <a:ext cx="4104455" cy="2876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47">
            <a:extLst>
              <a:ext uri="{FF2B5EF4-FFF2-40B4-BE49-F238E27FC236}">
                <a16:creationId xmlns:a16="http://schemas.microsoft.com/office/drawing/2014/main" id="{363B7B80-FE43-42AF-93AD-A746D0A1BF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6716845"/>
              </p:ext>
            </p:extLst>
          </p:nvPr>
        </p:nvGraphicFramePr>
        <p:xfrm>
          <a:off x="19448" y="4723424"/>
          <a:ext cx="6052777" cy="750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B869C98-7A85-4AC5-882B-DD4289F6BBC2}"/>
              </a:ext>
            </a:extLst>
          </p:cNvPr>
          <p:cNvSpPr txBox="1">
            <a:spLocks/>
          </p:cNvSpPr>
          <p:nvPr/>
        </p:nvSpPr>
        <p:spPr>
          <a:xfrm flipH="1">
            <a:off x="5975647" y="4248272"/>
            <a:ext cx="3168353" cy="17010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Clr>
                <a:srgbClr val="E75112"/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Dissolution in water and diffusion</a:t>
            </a:r>
          </a:p>
          <a:p>
            <a:pPr>
              <a:spcBef>
                <a:spcPts val="600"/>
              </a:spcBef>
              <a:spcAft>
                <a:spcPts val="0"/>
              </a:spcAft>
              <a:buClr>
                <a:srgbClr val="E75112"/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Two-phase water flow</a:t>
            </a:r>
          </a:p>
          <a:p>
            <a:pPr>
              <a:spcBef>
                <a:spcPts val="600"/>
              </a:spcBef>
              <a:spcAft>
                <a:spcPts val="0"/>
              </a:spcAft>
              <a:buClr>
                <a:srgbClr val="E75112"/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Transfer along micro fractures</a:t>
            </a:r>
          </a:p>
          <a:p>
            <a:pPr>
              <a:spcBef>
                <a:spcPts val="600"/>
              </a:spcBef>
              <a:spcAft>
                <a:spcPts val="0"/>
              </a:spcAft>
              <a:buClr>
                <a:srgbClr val="E75112"/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Transfer along fractures</a:t>
            </a:r>
          </a:p>
          <a:p>
            <a:pPr>
              <a:spcBef>
                <a:spcPts val="600"/>
              </a:spcBef>
              <a:spcAft>
                <a:spcPts val="0"/>
              </a:spcAft>
              <a:buClr>
                <a:srgbClr val="E75112"/>
              </a:buClr>
              <a:buSzPct val="50000"/>
              <a:buFont typeface="Wingdings" panose="05000000000000000000" pitchFamily="2" charset="2"/>
              <a:buChar char="ü"/>
            </a:pPr>
            <a:endParaRPr lang="en-US" sz="1600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75112"/>
              </a:buClr>
              <a:buFont typeface="Wingdings" panose="05000000000000000000" pitchFamily="2" charset="2"/>
              <a:buChar char="ü"/>
            </a:pPr>
            <a:endParaRPr lang="en-US" sz="1600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Picture 12" descr="Diagram&#10;&#10;Description automatically generated">
            <a:extLst>
              <a:ext uri="{FF2B5EF4-FFF2-40B4-BE49-F238E27FC236}">
                <a16:creationId xmlns:a16="http://schemas.microsoft.com/office/drawing/2014/main" id="{970F717E-202F-42D5-BC00-106B0E3583D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4"/>
          <a:stretch/>
        </p:blipFill>
        <p:spPr>
          <a:xfrm>
            <a:off x="4355977" y="1297270"/>
            <a:ext cx="4608512" cy="28518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343574" y="800751"/>
            <a:ext cx="50925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1600" b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PhD </a:t>
            </a:r>
            <a:r>
              <a:rPr lang="fr-FR" altLang="fr-FR" sz="1600" b="1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thesis</a:t>
            </a:r>
            <a:r>
              <a:rPr lang="fr-FR" altLang="fr-FR" sz="1600" b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of </a:t>
            </a:r>
            <a:r>
              <a:rPr lang="fr-FR" altLang="fr-FR" sz="1600" b="1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Pinar</a:t>
            </a:r>
            <a:r>
              <a:rPr lang="fr-FR" altLang="fr-FR" sz="1600" b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CITLI (</a:t>
            </a:r>
            <a:r>
              <a:rPr lang="fr-FR" altLang="fr-FR" sz="1600" b="1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February</a:t>
            </a:r>
            <a:r>
              <a:rPr lang="fr-FR" altLang="fr-FR" sz="1600" b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2024)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16955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9859-BB11-4FE2-9CF4-0D6BCE225366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9F4751F9-9989-4FF9-B257-7F016F075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39" y="70932"/>
            <a:ext cx="8907709" cy="515144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GCMC simulations of H</a:t>
            </a:r>
            <a:r>
              <a:rPr lang="en-US" sz="2400" b="1" baseline="-25000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Adsorption in Clay</a:t>
            </a:r>
            <a:endParaRPr lang="en-US" sz="2400" b="1" dirty="0">
              <a:solidFill>
                <a:srgbClr val="E75112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D2DE7C0C-7B4F-4B25-9372-D6EB1B8D2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39" y="1186535"/>
            <a:ext cx="8676456" cy="758912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  <a:buClr>
                <a:srgbClr val="E75112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Grand Canonical Monte Carlo (GCMC) simulations 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of H</a:t>
            </a:r>
            <a:r>
              <a:rPr lang="en-US" sz="1600" baseline="-250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/H</a:t>
            </a:r>
            <a:r>
              <a:rPr lang="en-US" sz="1600" baseline="-250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binary mixtures</a:t>
            </a:r>
            <a:endParaRPr lang="en-US" sz="1600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buClr>
                <a:srgbClr val="E75112"/>
              </a:buClr>
              <a:buFont typeface="Wingdings" panose="05000000000000000000" pitchFamily="2" charset="2"/>
              <a:buChar char="ü"/>
            </a:pPr>
            <a:r>
              <a:rPr lang="en-US" sz="1600" i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= 298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323 and 363 K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; </a:t>
            </a:r>
            <a:r>
              <a:rPr lang="en-US" sz="1600" i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= up 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to 120 bar, 1000 bar and 10,000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bar</a:t>
            </a:r>
            <a:endParaRPr lang="en-US" sz="1600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12">
            <a:extLst>
              <a:ext uri="{FF2B5EF4-FFF2-40B4-BE49-F238E27FC236}">
                <a16:creationId xmlns:a16="http://schemas.microsoft.com/office/drawing/2014/main" id="{C0439227-4785-435F-8B06-428097EE4D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77" y="1884214"/>
            <a:ext cx="2847719" cy="3120129"/>
          </a:xfrm>
          <a:prstGeom prst="rect">
            <a:avLst/>
          </a:prstGeom>
        </p:spPr>
      </p:pic>
      <p:pic>
        <p:nvPicPr>
          <p:cNvPr id="10" name="Image 14">
            <a:extLst>
              <a:ext uri="{FF2B5EF4-FFF2-40B4-BE49-F238E27FC236}">
                <a16:creationId xmlns:a16="http://schemas.microsoft.com/office/drawing/2014/main" id="{8E112C4D-1FC3-42DE-9D12-29C96B1218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179" y="1917916"/>
            <a:ext cx="3789679" cy="3093531"/>
          </a:xfrm>
          <a:prstGeom prst="rect">
            <a:avLst/>
          </a:prstGeom>
        </p:spPr>
      </p:pic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B809B30F-F1CC-42F5-A111-EB7B447ED996}"/>
              </a:ext>
            </a:extLst>
          </p:cNvPr>
          <p:cNvSpPr txBox="1">
            <a:spLocks/>
          </p:cNvSpPr>
          <p:nvPr/>
        </p:nvSpPr>
        <p:spPr>
          <a:xfrm>
            <a:off x="94898" y="3302829"/>
            <a:ext cx="1455336" cy="73105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8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Simulation box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ED828EDC-492D-4076-9379-C487FF83900F}"/>
              </a:ext>
            </a:extLst>
          </p:cNvPr>
          <p:cNvSpPr txBox="1">
            <a:spLocks/>
          </p:cNvSpPr>
          <p:nvPr/>
        </p:nvSpPr>
        <p:spPr>
          <a:xfrm>
            <a:off x="7150404" y="3879825"/>
            <a:ext cx="1847483" cy="710294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0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Bulk solution reservoir</a:t>
            </a:r>
            <a:endParaRPr lang="en-US" sz="2000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cteur : en arc 60">
            <a:extLst>
              <a:ext uri="{FF2B5EF4-FFF2-40B4-BE49-F238E27FC236}">
                <a16:creationId xmlns:a16="http://schemas.microsoft.com/office/drawing/2014/main" id="{F1A117AE-DC29-41C7-A8B1-7C8345528C51}"/>
              </a:ext>
            </a:extLst>
          </p:cNvPr>
          <p:cNvCxnSpPr>
            <a:cxnSpLocks/>
          </p:cNvCxnSpPr>
          <p:nvPr/>
        </p:nvCxnSpPr>
        <p:spPr>
          <a:xfrm rot="10800000">
            <a:off x="3347865" y="2616595"/>
            <a:ext cx="1945083" cy="331272"/>
          </a:xfrm>
          <a:prstGeom prst="curvedConnector3">
            <a:avLst/>
          </a:prstGeom>
          <a:ln w="19050">
            <a:solidFill>
              <a:schemeClr val="accent4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 : en arc 62">
            <a:extLst>
              <a:ext uri="{FF2B5EF4-FFF2-40B4-BE49-F238E27FC236}">
                <a16:creationId xmlns:a16="http://schemas.microsoft.com/office/drawing/2014/main" id="{2364C932-5794-40AE-B42F-8DACE524E408}"/>
              </a:ext>
            </a:extLst>
          </p:cNvPr>
          <p:cNvCxnSpPr>
            <a:cxnSpLocks/>
          </p:cNvCxnSpPr>
          <p:nvPr/>
        </p:nvCxnSpPr>
        <p:spPr>
          <a:xfrm rot="5400000" flipV="1">
            <a:off x="3627426" y="3621138"/>
            <a:ext cx="728160" cy="711983"/>
          </a:xfrm>
          <a:prstGeom prst="curvedConnector3">
            <a:avLst>
              <a:gd name="adj1" fmla="val 162583"/>
            </a:avLst>
          </a:prstGeom>
          <a:ln w="19050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68">
            <a:extLst>
              <a:ext uri="{FF2B5EF4-FFF2-40B4-BE49-F238E27FC236}">
                <a16:creationId xmlns:a16="http://schemas.microsoft.com/office/drawing/2014/main" id="{2D473711-E34E-4A51-AF1E-346DF208AE9B}"/>
              </a:ext>
            </a:extLst>
          </p:cNvPr>
          <p:cNvSpPr txBox="1"/>
          <p:nvPr/>
        </p:nvSpPr>
        <p:spPr>
          <a:xfrm>
            <a:off x="3417499" y="4751289"/>
            <a:ext cx="20353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1400" dirty="0">
                <a:solidFill>
                  <a:srgbClr val="0355A0">
                    <a:alpha val="8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Particle exchange</a:t>
            </a:r>
          </a:p>
        </p:txBody>
      </p:sp>
      <p:sp>
        <p:nvSpPr>
          <p:cNvPr id="17" name="ZoneTexte 18">
            <a:extLst>
              <a:ext uri="{FF2B5EF4-FFF2-40B4-BE49-F238E27FC236}">
                <a16:creationId xmlns:a16="http://schemas.microsoft.com/office/drawing/2014/main" id="{7E48DCDD-8D2A-4C1C-8836-03298EE2FF77}"/>
              </a:ext>
            </a:extLst>
          </p:cNvPr>
          <p:cNvSpPr txBox="1"/>
          <p:nvPr/>
        </p:nvSpPr>
        <p:spPr>
          <a:xfrm>
            <a:off x="3601057" y="2848928"/>
            <a:ext cx="10604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1400" dirty="0">
                <a:solidFill>
                  <a:srgbClr val="0355A0">
                    <a:alpha val="8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Insertion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574EB3AB-D401-433C-878D-2F0EC444718F}"/>
              </a:ext>
            </a:extLst>
          </p:cNvPr>
          <p:cNvSpPr txBox="1">
            <a:spLocks/>
          </p:cNvSpPr>
          <p:nvPr/>
        </p:nvSpPr>
        <p:spPr>
          <a:xfrm>
            <a:off x="1518956" y="2097830"/>
            <a:ext cx="1368152" cy="361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78" lvl="1" indent="0"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i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µ,V,T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65409" y="519282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rgbClr val="E75112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Solubility of H</a:t>
            </a:r>
            <a:r>
              <a:rPr lang="en-US" sz="1600" baseline="-250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the clay interlayers</a:t>
            </a:r>
          </a:p>
          <a:p>
            <a:pPr marL="285750" indent="-285750">
              <a:buClr>
                <a:srgbClr val="E75112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Effect of pore size and hydration level</a:t>
            </a:r>
          </a:p>
          <a:p>
            <a:pPr marL="285750" indent="-285750">
              <a:buClr>
                <a:srgbClr val="E75112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Effect of interlayer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cation</a:t>
            </a:r>
            <a:endParaRPr lang="en-US" sz="1600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049862" y="4975200"/>
            <a:ext cx="39480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E75112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Effect of temperature</a:t>
            </a:r>
          </a:p>
          <a:p>
            <a:pPr marL="285750" indent="-285750">
              <a:buClr>
                <a:srgbClr val="E75112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Effect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 pressure</a:t>
            </a:r>
            <a:endParaRPr lang="en-US" sz="1600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Clr>
                <a:srgbClr val="E75112"/>
              </a:buClr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Comparison 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 simulations results with experimental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data</a:t>
            </a:r>
            <a:endParaRPr lang="en-US" sz="1600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7646" y="800751"/>
            <a:ext cx="51853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1600" b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PhD </a:t>
            </a:r>
            <a:r>
              <a:rPr lang="fr-FR" altLang="fr-FR" sz="1600" b="1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thesis</a:t>
            </a:r>
            <a:r>
              <a:rPr lang="fr-FR" altLang="fr-FR" sz="1600" b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of </a:t>
            </a:r>
            <a:r>
              <a:rPr lang="fr-FR" altLang="fr-FR" sz="1600" b="1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Pinar</a:t>
            </a:r>
            <a:r>
              <a:rPr lang="fr-FR" altLang="fr-FR" sz="1600" b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CITLI (</a:t>
            </a:r>
            <a:r>
              <a:rPr lang="fr-FR" altLang="fr-FR" sz="1600" b="1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February</a:t>
            </a:r>
            <a:r>
              <a:rPr lang="fr-FR" altLang="fr-FR" sz="1600" b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2024)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38595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9859-BB11-4FE2-9CF4-0D6BCE225366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22BCEF2-8A60-4B8A-BE5A-AFDA0A508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052736"/>
            <a:ext cx="4661068" cy="4543504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9F4751F9-9989-4FF9-B257-7F016F075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2" y="31843"/>
            <a:ext cx="7519974" cy="515144"/>
          </a:xfrm>
        </p:spPr>
        <p:txBody>
          <a:bodyPr>
            <a:normAutofit/>
          </a:bodyPr>
          <a:lstStyle/>
          <a:p>
            <a:r>
              <a:rPr lang="en-US" sz="2400" b="1" dirty="0" err="1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Oversolubility</a:t>
            </a:r>
            <a:r>
              <a:rPr lang="en-US" sz="24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 H</a:t>
            </a:r>
            <a:r>
              <a:rPr lang="en-US" sz="2400" b="1" baseline="-25000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sz="2400" b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the </a:t>
            </a:r>
            <a:r>
              <a:rPr lang="en-US" sz="24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interlayers</a:t>
            </a:r>
            <a:endParaRPr lang="en-US" sz="2400" b="1" dirty="0">
              <a:solidFill>
                <a:srgbClr val="E75112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F98A952-CD43-436B-A636-E5DB5A23A8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4"/>
          <a:stretch/>
        </p:blipFill>
        <p:spPr>
          <a:xfrm>
            <a:off x="5282179" y="1110671"/>
            <a:ext cx="3754317" cy="454350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E38DB03-6DA0-4FA4-AB8E-37A3465FBB65}"/>
              </a:ext>
            </a:extLst>
          </p:cNvPr>
          <p:cNvSpPr txBox="1">
            <a:spLocks/>
          </p:cNvSpPr>
          <p:nvPr/>
        </p:nvSpPr>
        <p:spPr>
          <a:xfrm>
            <a:off x="1945658" y="773551"/>
            <a:ext cx="1666191" cy="3542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298 K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8A3663D-A375-4550-8D59-39986E245829}"/>
              </a:ext>
            </a:extLst>
          </p:cNvPr>
          <p:cNvSpPr txBox="1">
            <a:spLocks/>
          </p:cNvSpPr>
          <p:nvPr/>
        </p:nvSpPr>
        <p:spPr>
          <a:xfrm>
            <a:off x="6184874" y="776502"/>
            <a:ext cx="1666191" cy="3542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323 K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E34C652-AB6D-4042-8015-0BD16862EDD3}"/>
              </a:ext>
            </a:extLst>
          </p:cNvPr>
          <p:cNvSpPr txBox="1"/>
          <p:nvPr/>
        </p:nvSpPr>
        <p:spPr>
          <a:xfrm>
            <a:off x="831143" y="5570039"/>
            <a:ext cx="373496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Clr>
                <a:srgbClr val="E75112"/>
              </a:buClr>
            </a:pPr>
            <a:r>
              <a:rPr lang="en-US" sz="1600" b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 to 8 times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greater solubility than in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bulk</a:t>
            </a:r>
            <a:endParaRPr lang="en-US" sz="1600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4D5480D-116E-44E4-9E5C-65AAFD80EA01}"/>
              </a:ext>
            </a:extLst>
          </p:cNvPr>
          <p:cNvGrpSpPr/>
          <p:nvPr/>
        </p:nvGrpSpPr>
        <p:grpSpPr>
          <a:xfrm>
            <a:off x="4499992" y="744258"/>
            <a:ext cx="813051" cy="884542"/>
            <a:chOff x="61001" y="886697"/>
            <a:chExt cx="635815" cy="735655"/>
          </a:xfrm>
        </p:grpSpPr>
        <p:pic>
          <p:nvPicPr>
            <p:cNvPr id="15" name="Image 10">
              <a:extLst>
                <a:ext uri="{FF2B5EF4-FFF2-40B4-BE49-F238E27FC236}">
                  <a16:creationId xmlns:a16="http://schemas.microsoft.com/office/drawing/2014/main" id="{43153EB3-98C8-441E-BBF7-95DAC9F85F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01" y="886697"/>
              <a:ext cx="635815" cy="572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41DAE192-8A04-4075-8386-858883B28F34}"/>
                </a:ext>
              </a:extLst>
            </p:cNvPr>
            <p:cNvSpPr txBox="1"/>
            <p:nvPr/>
          </p:nvSpPr>
          <p:spPr>
            <a:xfrm>
              <a:off x="142874" y="976023"/>
              <a:ext cx="553942" cy="646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Na</a:t>
              </a:r>
              <a:r>
                <a:rPr lang="en-US" b="1" baseline="30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+</a:t>
              </a:r>
              <a:endPara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17" name="Flèche : haut 4">
            <a:extLst>
              <a:ext uri="{FF2B5EF4-FFF2-40B4-BE49-F238E27FC236}">
                <a16:creationId xmlns:a16="http://schemas.microsoft.com/office/drawing/2014/main" id="{F338FC7A-1CF3-4409-A954-255888B4AD6D}"/>
              </a:ext>
            </a:extLst>
          </p:cNvPr>
          <p:cNvSpPr/>
          <p:nvPr/>
        </p:nvSpPr>
        <p:spPr>
          <a:xfrm>
            <a:off x="4067944" y="2821231"/>
            <a:ext cx="191113" cy="170046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Flèche : haut 27">
            <a:extLst>
              <a:ext uri="{FF2B5EF4-FFF2-40B4-BE49-F238E27FC236}">
                <a16:creationId xmlns:a16="http://schemas.microsoft.com/office/drawing/2014/main" id="{3D61096B-415F-46BF-8AAB-D3B67A0D1B12}"/>
              </a:ext>
            </a:extLst>
          </p:cNvPr>
          <p:cNvSpPr/>
          <p:nvPr/>
        </p:nvSpPr>
        <p:spPr>
          <a:xfrm>
            <a:off x="8427181" y="4081771"/>
            <a:ext cx="177267" cy="44590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E34C652-AB6D-4042-8015-0BD16862EDD3}"/>
              </a:ext>
            </a:extLst>
          </p:cNvPr>
          <p:cNvSpPr txBox="1"/>
          <p:nvPr/>
        </p:nvSpPr>
        <p:spPr>
          <a:xfrm>
            <a:off x="5012153" y="5533461"/>
            <a:ext cx="373496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Clr>
                <a:srgbClr val="E75112"/>
              </a:buClr>
            </a:pPr>
            <a:r>
              <a:rPr lang="en-US" sz="1600" b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 </a:t>
            </a:r>
            <a:r>
              <a:rPr lang="en-US" sz="1600" b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 </a:t>
            </a:r>
            <a:r>
              <a:rPr lang="en-US" sz="1600" b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 </a:t>
            </a:r>
            <a:r>
              <a:rPr lang="en-US" sz="1600" b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times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greater solubility than in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bulk</a:t>
            </a:r>
            <a:endParaRPr lang="en-US" sz="1600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67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9859-BB11-4FE2-9CF4-0D6BCE225366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F4751F9-9989-4FF9-B257-7F016F075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2" y="31843"/>
            <a:ext cx="7519974" cy="515144"/>
          </a:xfrm>
        </p:spPr>
        <p:txBody>
          <a:bodyPr>
            <a:normAutofit/>
          </a:bodyPr>
          <a:lstStyle/>
          <a:p>
            <a:r>
              <a:rPr lang="en-US" sz="2400" b="1" dirty="0" err="1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Oversolubility</a:t>
            </a:r>
            <a:r>
              <a:rPr lang="en-US" sz="24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 H</a:t>
            </a:r>
            <a:r>
              <a:rPr lang="en-US" sz="2400" b="1" baseline="-25000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sz="2400" b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the </a:t>
            </a:r>
            <a:r>
              <a:rPr lang="en-US" sz="24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interlayers</a:t>
            </a:r>
            <a:endParaRPr lang="en-US" sz="2400" b="1" dirty="0">
              <a:solidFill>
                <a:srgbClr val="E75112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E34C652-AB6D-4042-8015-0BD16862EDD3}"/>
              </a:ext>
            </a:extLst>
          </p:cNvPr>
          <p:cNvSpPr txBox="1"/>
          <p:nvPr/>
        </p:nvSpPr>
        <p:spPr>
          <a:xfrm>
            <a:off x="539552" y="4809243"/>
            <a:ext cx="373496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Clr>
                <a:srgbClr val="E75112"/>
              </a:buClr>
            </a:pPr>
            <a:r>
              <a:rPr lang="en-US" sz="1600" b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Up to 9 </a:t>
            </a:r>
            <a:r>
              <a:rPr lang="en-US" sz="1600" b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times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greater solubility than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the bulk</a:t>
            </a:r>
            <a:endParaRPr lang="en-US" sz="1600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E34C652-AB6D-4042-8015-0BD16862EDD3}"/>
              </a:ext>
            </a:extLst>
          </p:cNvPr>
          <p:cNvSpPr txBox="1"/>
          <p:nvPr/>
        </p:nvSpPr>
        <p:spPr>
          <a:xfrm>
            <a:off x="5183985" y="4789974"/>
            <a:ext cx="320443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Clr>
                <a:srgbClr val="E75112"/>
              </a:buClr>
            </a:pPr>
            <a:r>
              <a:rPr lang="en-US" sz="1600" b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 </a:t>
            </a:r>
            <a:r>
              <a:rPr lang="en-US" sz="1600" b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times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greater solubility than in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bulk</a:t>
            </a:r>
            <a:endParaRPr lang="en-US" sz="1600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32177" y="836712"/>
            <a:ext cx="4533929" cy="3972531"/>
            <a:chOff x="32177" y="1128388"/>
            <a:chExt cx="4533929" cy="3972531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9A3551AC-FAC0-4DF2-A733-D85F0D3B8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77" y="1346700"/>
              <a:ext cx="4533929" cy="3754219"/>
            </a:xfrm>
            <a:prstGeom prst="rect">
              <a:avLst/>
            </a:prstGeom>
          </p:spPr>
        </p:pic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2E48FCD9-27FC-4003-AE7E-32D1CF970CAC}"/>
                </a:ext>
              </a:extLst>
            </p:cNvPr>
            <p:cNvGrpSpPr/>
            <p:nvPr/>
          </p:nvGrpSpPr>
          <p:grpSpPr>
            <a:xfrm>
              <a:off x="3315405" y="1128388"/>
              <a:ext cx="680531" cy="572420"/>
              <a:chOff x="22718" y="1490585"/>
              <a:chExt cx="680530" cy="572420"/>
            </a:xfrm>
            <a:noFill/>
          </p:grpSpPr>
          <p:pic>
            <p:nvPicPr>
              <p:cNvPr id="24" name="Image 11">
                <a:extLst>
                  <a:ext uri="{FF2B5EF4-FFF2-40B4-BE49-F238E27FC236}">
                    <a16:creationId xmlns:a16="http://schemas.microsoft.com/office/drawing/2014/main" id="{9E9B3531-A522-4C26-A7C9-42C70CB387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18" y="1490585"/>
                <a:ext cx="664005" cy="572420"/>
              </a:xfrm>
              <a:prstGeom prst="rect">
                <a:avLst/>
              </a:prstGeom>
              <a:grpFill/>
            </p:spPr>
          </p:pic>
          <p:sp>
            <p:nvSpPr>
              <p:cNvPr id="25" name="Espace réservé du contenu 2">
                <a:extLst>
                  <a:ext uri="{FF2B5EF4-FFF2-40B4-BE49-F238E27FC236}">
                    <a16:creationId xmlns:a16="http://schemas.microsoft.com/office/drawing/2014/main" id="{32526CEC-28BB-48E1-BE35-A2E1E9EBEA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246" y="1605633"/>
                <a:ext cx="640002" cy="366758"/>
              </a:xfrm>
              <a:prstGeom prst="rect">
                <a:avLst/>
              </a:prstGeom>
              <a:grpFill/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spcBef>
                    <a:spcPts val="500"/>
                  </a:spcBef>
                  <a:spcAft>
                    <a:spcPts val="500"/>
                  </a:spcAft>
                  <a:buNone/>
                </a:pPr>
                <a:r>
                  <a:rPr lang="en-US" sz="1800" b="1" dirty="0">
                    <a:latin typeface="+mj-lt"/>
                    <a:cs typeface="Arial" panose="020B0604020202020204" pitchFamily="34" charset="0"/>
                  </a:rPr>
                  <a:t>Ca</a:t>
                </a:r>
                <a:r>
                  <a:rPr lang="en-US" sz="1800" b="1" baseline="30000" dirty="0">
                    <a:latin typeface="+mj-lt"/>
                    <a:cs typeface="Arial" panose="020B0604020202020204" pitchFamily="34" charset="0"/>
                  </a:rPr>
                  <a:t>2+</a:t>
                </a:r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9" name="Flèche : haut 21">
              <a:extLst>
                <a:ext uri="{FF2B5EF4-FFF2-40B4-BE49-F238E27FC236}">
                  <a16:creationId xmlns:a16="http://schemas.microsoft.com/office/drawing/2014/main" id="{94368277-0C08-4096-B8EF-41AE4BEB07C1}"/>
                </a:ext>
              </a:extLst>
            </p:cNvPr>
            <p:cNvSpPr/>
            <p:nvPr/>
          </p:nvSpPr>
          <p:spPr>
            <a:xfrm>
              <a:off x="3995936" y="2661629"/>
              <a:ext cx="175266" cy="1559459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4607985" y="954215"/>
            <a:ext cx="4503983" cy="3839293"/>
            <a:chOff x="4607985" y="1294350"/>
            <a:chExt cx="4503983" cy="3839293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19BD133B-F533-4562-A52D-36465EF93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7985" y="1346320"/>
              <a:ext cx="4503983" cy="3787323"/>
            </a:xfrm>
            <a:prstGeom prst="rect">
              <a:avLst/>
            </a:prstGeom>
          </p:spPr>
        </p:pic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9D05A455-C2FC-488F-A7D8-F75AEE385F68}"/>
                </a:ext>
              </a:extLst>
            </p:cNvPr>
            <p:cNvGrpSpPr/>
            <p:nvPr/>
          </p:nvGrpSpPr>
          <p:grpSpPr>
            <a:xfrm>
              <a:off x="7852543" y="1294350"/>
              <a:ext cx="823913" cy="550474"/>
              <a:chOff x="7428605" y="5993595"/>
              <a:chExt cx="601509" cy="401882"/>
            </a:xfrm>
          </p:grpSpPr>
          <p:pic>
            <p:nvPicPr>
              <p:cNvPr id="27" name="Image 12">
                <a:extLst>
                  <a:ext uri="{FF2B5EF4-FFF2-40B4-BE49-F238E27FC236}">
                    <a16:creationId xmlns:a16="http://schemas.microsoft.com/office/drawing/2014/main" id="{D3190747-EB09-436C-B9CE-1FF76B452D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8605" y="5993595"/>
                <a:ext cx="449038" cy="4018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E32DA87C-C21D-4BF1-87BA-F4225F969505}"/>
                  </a:ext>
                </a:extLst>
              </p:cNvPr>
              <p:cNvSpPr txBox="1"/>
              <p:nvPr/>
            </p:nvSpPr>
            <p:spPr>
              <a:xfrm>
                <a:off x="7475895" y="6058517"/>
                <a:ext cx="554219" cy="2696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latin typeface="+mj-lt"/>
                    <a:cs typeface="Arial" panose="020B0604020202020204" pitchFamily="34" charset="0"/>
                  </a:rPr>
                  <a:t>Cs</a:t>
                </a:r>
                <a:r>
                  <a:rPr lang="en-US" b="1" baseline="30000" dirty="0">
                    <a:latin typeface="+mj-lt"/>
                    <a:cs typeface="Arial" panose="020B0604020202020204" pitchFamily="34" charset="0"/>
                  </a:rPr>
                  <a:t>+ </a:t>
                </a:r>
                <a:endParaRPr lang="en-US" dirty="0"/>
              </a:p>
            </p:txBody>
          </p:sp>
        </p:grpSp>
        <p:sp>
          <p:nvSpPr>
            <p:cNvPr id="31" name="Flèche : haut 23">
              <a:extLst>
                <a:ext uri="{FF2B5EF4-FFF2-40B4-BE49-F238E27FC236}">
                  <a16:creationId xmlns:a16="http://schemas.microsoft.com/office/drawing/2014/main" id="{3BD1BD4E-7A0B-4D3C-8C59-7CC9C5FC9C16}"/>
                </a:ext>
              </a:extLst>
            </p:cNvPr>
            <p:cNvSpPr/>
            <p:nvPr/>
          </p:nvSpPr>
          <p:spPr>
            <a:xfrm>
              <a:off x="8561064" y="2711265"/>
              <a:ext cx="186052" cy="1460186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350048" y="5490556"/>
            <a:ext cx="8564642" cy="523220"/>
          </a:xfrm>
          <a:prstGeom prst="rect">
            <a:avLst/>
          </a:prstGeom>
          <a:solidFill>
            <a:schemeClr val="bg1"/>
          </a:solidFill>
          <a:ln w="25400">
            <a:solidFill>
              <a:srgbClr val="E7511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1400" dirty="0" err="1">
                <a:solidFill>
                  <a:srgbClr val="336699"/>
                </a:solidFill>
              </a:rPr>
              <a:t>P.Citli</a:t>
            </a:r>
            <a:r>
              <a:rPr lang="en-US" sz="1400" dirty="0">
                <a:solidFill>
                  <a:srgbClr val="336699"/>
                </a:solidFill>
              </a:rPr>
              <a:t>, </a:t>
            </a:r>
            <a:r>
              <a:rPr lang="en-US" sz="1400" dirty="0" err="1">
                <a:solidFill>
                  <a:srgbClr val="336699"/>
                </a:solidFill>
              </a:rPr>
              <a:t>A.G.Kalinichev</a:t>
            </a:r>
            <a:r>
              <a:rPr lang="en-US" sz="1400" dirty="0">
                <a:solidFill>
                  <a:srgbClr val="336699"/>
                </a:solidFill>
              </a:rPr>
              <a:t> (2024) Grand Canonical Monte Carlo simulations of hydrogen adsorption in the interlayers of hydrated montmorillonite. </a:t>
            </a:r>
            <a:r>
              <a:rPr lang="en-US" sz="1400" i="1" dirty="0">
                <a:solidFill>
                  <a:srgbClr val="336699"/>
                </a:solidFill>
              </a:rPr>
              <a:t>Applied Clay Science</a:t>
            </a:r>
            <a:r>
              <a:rPr lang="en-US" sz="1400" dirty="0">
                <a:solidFill>
                  <a:srgbClr val="336699"/>
                </a:solidFill>
              </a:rPr>
              <a:t>, (submitted).</a:t>
            </a:r>
            <a:endParaRPr lang="fr-FR" sz="1400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12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9859-BB11-4FE2-9CF4-0D6BCE225366}" type="slidenum">
              <a:rPr lang="fr-FR" smtClean="0">
                <a:solidFill>
                  <a:srgbClr val="336699"/>
                </a:solidFill>
              </a:rPr>
              <a:pPr/>
              <a:t>15</a:t>
            </a:fld>
            <a:endParaRPr lang="fr-FR" dirty="0">
              <a:solidFill>
                <a:srgbClr val="336699"/>
              </a:solidFill>
            </a:endParaRPr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2712368" y="3233136"/>
            <a:ext cx="6279232" cy="369332"/>
          </a:xfrm>
          <a:prstGeom prst="rect">
            <a:avLst/>
          </a:prstGeom>
          <a:noFill/>
          <a:ln w="28575">
            <a:solidFill>
              <a:srgbClr val="E7511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1775" indent="-231775">
              <a:spcBef>
                <a:spcPct val="20000"/>
              </a:spcBef>
              <a:buClr>
                <a:srgbClr val="000066"/>
              </a:buClr>
            </a:pPr>
            <a:r>
              <a:rPr lang="en-US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S.Mutisya</a:t>
            </a:r>
            <a:r>
              <a:rPr lang="en-US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A.G.Kalinichev</a:t>
            </a:r>
            <a:r>
              <a:rPr lang="en-US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i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Minerals,</a:t>
            </a:r>
            <a:r>
              <a:rPr lang="en-US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b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</a:t>
            </a:r>
            <a:r>
              <a:rPr lang="en-US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509 (2021)</a:t>
            </a:r>
            <a:endParaRPr lang="en-US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32480" y="148570"/>
            <a:ext cx="888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Reactivity </a:t>
            </a:r>
            <a:r>
              <a:rPr lang="en-US" sz="2000" b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 </a:t>
            </a:r>
            <a:r>
              <a:rPr lang="en-US" sz="20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</a:t>
            </a:r>
            <a:r>
              <a:rPr lang="en-US" sz="2000" b="1" baseline="-25000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sz="20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b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with </a:t>
            </a:r>
            <a:r>
              <a:rPr lang="en-US" sz="2000" b="1" dirty="0" err="1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Portlandite</a:t>
            </a:r>
            <a:r>
              <a:rPr lang="en-US" sz="20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Surfaces </a:t>
            </a:r>
            <a:r>
              <a:rPr lang="en-US" sz="20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Ab Initio MD</a:t>
            </a:r>
            <a:endParaRPr lang="en-US" sz="2000" b="1" dirty="0">
              <a:solidFill>
                <a:srgbClr val="E7511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574021" y="853240"/>
                <a:ext cx="578151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smtClean="0">
                          <a:solidFill>
                            <a:srgbClr val="336699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US" sz="2400" i="0">
                          <a:solidFill>
                            <a:srgbClr val="336699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3366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3366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i="0">
                                  <a:solidFill>
                                    <a:srgbClr val="336699"/>
                                  </a:solidFill>
                                  <a:latin typeface="Cambria Math" panose="02040503050406030204" pitchFamily="18" charset="0"/>
                                </a:rPr>
                                <m:t>OH</m:t>
                              </m:r>
                            </m:e>
                          </m:d>
                        </m:e>
                        <m:sub>
                          <m:r>
                            <a:rPr lang="en-US" sz="2400" i="0">
                              <a:solidFill>
                                <a:srgbClr val="336699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0">
                          <a:solidFill>
                            <a:srgbClr val="336699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400" i="0">
                          <a:solidFill>
                            <a:srgbClr val="336699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3366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i="0">
                              <a:solidFill>
                                <a:srgbClr val="336699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</m:e>
                        <m:sub>
                          <m:r>
                            <a:rPr lang="en-US" sz="2400" i="0">
                              <a:solidFill>
                                <a:srgbClr val="336699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0">
                          <a:solidFill>
                            <a:srgbClr val="336699"/>
                          </a:solidFill>
                          <a:latin typeface="Cambria Math" panose="02040503050406030204" pitchFamily="18" charset="0"/>
                        </a:rPr>
                        <m:t>⟶</m:t>
                      </m:r>
                      <m:r>
                        <m:rPr>
                          <m:sty m:val="p"/>
                        </m:rPr>
                        <a:rPr lang="en-US" sz="2400" i="0">
                          <a:solidFill>
                            <a:srgbClr val="336699"/>
                          </a:solidFill>
                          <a:latin typeface="Cambria Math" panose="02040503050406030204" pitchFamily="18" charset="0"/>
                        </a:rPr>
                        <m:t>CaC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3366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i="0">
                              <a:solidFill>
                                <a:srgbClr val="336699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</m:e>
                        <m:sub>
                          <m:r>
                            <a:rPr lang="en-US" sz="2400" i="0">
                              <a:solidFill>
                                <a:srgbClr val="336699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i="0">
                          <a:solidFill>
                            <a:srgbClr val="336699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3366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i="0">
                              <a:solidFill>
                                <a:srgbClr val="336699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i="0">
                              <a:solidFill>
                                <a:srgbClr val="336699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2400" i="0">
                          <a:solidFill>
                            <a:srgbClr val="336699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oMath>
                  </m:oMathPara>
                </a14:m>
                <a:endParaRPr lang="en-US" sz="2400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021" y="853240"/>
                <a:ext cx="5781514" cy="461665"/>
              </a:xfrm>
              <a:prstGeom prst="rect">
                <a:avLst/>
              </a:prstGeom>
              <a:blipFill>
                <a:blip r:embed="rId2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4" descr="A picture containing food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89" y="1301007"/>
            <a:ext cx="6989055" cy="1805330"/>
          </a:xfrm>
          <a:prstGeom prst="rect">
            <a:avLst/>
          </a:prstGeom>
        </p:spPr>
      </p:pic>
      <p:pic>
        <p:nvPicPr>
          <p:cNvPr id="9" name="Picture 17" descr="A picture containing food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694801"/>
            <a:ext cx="7776458" cy="243049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521" y="762706"/>
            <a:ext cx="1676175" cy="237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1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9859-BB11-4FE2-9CF4-0D6BCE225366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243293" y="783715"/>
            <a:ext cx="5876259" cy="869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563" indent="-182563">
              <a:spcBef>
                <a:spcPts val="300"/>
              </a:spcBef>
              <a:buClr>
                <a:srgbClr val="E75112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Basal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(001) surfaces and interlayers are extensively studied; their 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properties are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reasonably well known</a:t>
            </a:r>
          </a:p>
          <a:p>
            <a:pPr marL="182563" indent="-182563">
              <a:spcBef>
                <a:spcPts val="300"/>
              </a:spcBef>
              <a:buClr>
                <a:srgbClr val="E75112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Clay 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edges have received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much less attention yet</a:t>
            </a:r>
            <a:endParaRPr lang="en-US" sz="1600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523434" y="2600305"/>
            <a:ext cx="5396448" cy="683264"/>
          </a:xfrm>
          <a:prstGeom prst="rect">
            <a:avLst/>
          </a:prstGeom>
          <a:noFill/>
          <a:ln w="25400" algn="ctr">
            <a:solidFill>
              <a:srgbClr val="E7511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10000"/>
              </a:spcBef>
            </a:pPr>
            <a:r>
              <a:rPr lang="en-US" sz="1200" dirty="0" err="1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S.V.Churakov</a:t>
            </a:r>
            <a:r>
              <a:rPr lang="en-US" sz="12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200" i="1" dirty="0" err="1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Geochim</a:t>
            </a:r>
            <a:r>
              <a:rPr lang="en-US" sz="1200" i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en-US" sz="1200" i="1" dirty="0" err="1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Cosmochim</a:t>
            </a:r>
            <a:r>
              <a:rPr lang="en-US" sz="1200" i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en-US" sz="1200" i="1" dirty="0" err="1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Acta</a:t>
            </a:r>
            <a:r>
              <a:rPr lang="en-US" sz="12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200" b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71</a:t>
            </a:r>
            <a:r>
              <a:rPr lang="en-US" sz="12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1130-1144 (2007)</a:t>
            </a:r>
          </a:p>
          <a:p>
            <a:pPr marL="342900" indent="-342900">
              <a:spcBef>
                <a:spcPct val="10000"/>
              </a:spcBef>
            </a:pPr>
            <a:r>
              <a:rPr lang="en-US" sz="12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X. Liu et al., </a:t>
            </a:r>
            <a:r>
              <a:rPr lang="en-US" sz="1200" i="1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Geochim</a:t>
            </a:r>
            <a:r>
              <a:rPr lang="en-US" sz="1200" i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en-US" sz="1200" i="1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Cosmochim</a:t>
            </a:r>
            <a:r>
              <a:rPr lang="en-US" sz="1200" i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en-US" sz="1200" i="1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Acta</a:t>
            </a:r>
            <a:r>
              <a:rPr lang="en-US" sz="12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(2012, 2013, 2014, 2015)</a:t>
            </a:r>
          </a:p>
          <a:p>
            <a:pPr marL="342900" indent="-342900">
              <a:spcBef>
                <a:spcPct val="10000"/>
              </a:spcBef>
            </a:pPr>
            <a:r>
              <a:rPr lang="en-US" sz="12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S. </a:t>
            </a:r>
            <a:r>
              <a:rPr lang="en-US" sz="1200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Tazi</a:t>
            </a:r>
            <a:r>
              <a:rPr lang="en-US" sz="12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et al., </a:t>
            </a:r>
            <a:r>
              <a:rPr lang="en-US" sz="1200" i="1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Geochim</a:t>
            </a:r>
            <a:r>
              <a:rPr lang="en-US" sz="1200" i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en-US" sz="1200" i="1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Cosmochim</a:t>
            </a:r>
            <a:r>
              <a:rPr lang="en-US" sz="1200" i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en-US" sz="1200" i="1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Acta</a:t>
            </a:r>
            <a:r>
              <a:rPr lang="en-US" sz="12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200" b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94</a:t>
            </a:r>
            <a:r>
              <a:rPr lang="en-US" sz="12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1-11 (2012)</a:t>
            </a:r>
            <a:endParaRPr lang="en-US" sz="1200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39" name="Groupe 38"/>
          <p:cNvGrpSpPr/>
          <p:nvPr/>
        </p:nvGrpSpPr>
        <p:grpSpPr>
          <a:xfrm>
            <a:off x="6012160" y="3537584"/>
            <a:ext cx="2368278" cy="2158650"/>
            <a:chOff x="6233004" y="3352800"/>
            <a:chExt cx="2368278" cy="2158650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3004" y="3542120"/>
              <a:ext cx="2324307" cy="1833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Ellipse 8"/>
            <p:cNvSpPr/>
            <p:nvPr/>
          </p:nvSpPr>
          <p:spPr>
            <a:xfrm>
              <a:off x="8020049" y="3352800"/>
              <a:ext cx="581233" cy="2158650"/>
            </a:xfrm>
            <a:prstGeom prst="ellipse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" name="Ellipse 9"/>
            <p:cNvSpPr/>
            <p:nvPr/>
          </p:nvSpPr>
          <p:spPr>
            <a:xfrm>
              <a:off x="7140564" y="3962059"/>
              <a:ext cx="477768" cy="989027"/>
            </a:xfrm>
            <a:prstGeom prst="ellipse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86211" y="808270"/>
            <a:ext cx="3196996" cy="2531373"/>
            <a:chOff x="339596" y="808270"/>
            <a:chExt cx="3196996" cy="2531373"/>
          </a:xfrm>
        </p:grpSpPr>
        <p:grpSp>
          <p:nvGrpSpPr>
            <p:cNvPr id="12" name="Groupe 11"/>
            <p:cNvGrpSpPr/>
            <p:nvPr/>
          </p:nvGrpSpPr>
          <p:grpSpPr>
            <a:xfrm>
              <a:off x="339596" y="808270"/>
              <a:ext cx="3165605" cy="2531373"/>
              <a:chOff x="5216396" y="864602"/>
              <a:chExt cx="3165605" cy="2531373"/>
            </a:xfrm>
          </p:grpSpPr>
          <p:grpSp>
            <p:nvGrpSpPr>
              <p:cNvPr id="18" name="Groupe 17"/>
              <p:cNvGrpSpPr/>
              <p:nvPr/>
            </p:nvGrpSpPr>
            <p:grpSpPr>
              <a:xfrm>
                <a:off x="5216396" y="864602"/>
                <a:ext cx="3165605" cy="2531373"/>
                <a:chOff x="168264" y="3753644"/>
                <a:chExt cx="2562108" cy="2531373"/>
              </a:xfrm>
            </p:grpSpPr>
            <p:grpSp>
              <p:nvGrpSpPr>
                <p:cNvPr id="22" name="Groupe 2083"/>
                <p:cNvGrpSpPr/>
                <p:nvPr/>
              </p:nvGrpSpPr>
              <p:grpSpPr>
                <a:xfrm>
                  <a:off x="168264" y="3753644"/>
                  <a:ext cx="2562108" cy="2531373"/>
                  <a:chOff x="5242567" y="3047405"/>
                  <a:chExt cx="2562108" cy="2531373"/>
                </a:xfrm>
              </p:grpSpPr>
              <p:pic>
                <p:nvPicPr>
                  <p:cNvPr id="25" name="Image 24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24861" y="3704758"/>
                    <a:ext cx="1884156" cy="134752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6" name="Espace réservé du texte 3"/>
                  <p:cNvSpPr txBox="1">
                    <a:spLocks/>
                  </p:cNvSpPr>
                  <p:nvPr/>
                </p:nvSpPr>
                <p:spPr bwMode="auto">
                  <a:xfrm>
                    <a:off x="5242567" y="3047405"/>
                    <a:ext cx="2533944" cy="324668"/>
                  </a:xfrm>
                  <a:prstGeom prst="roundRect">
                    <a:avLst>
                      <a:gd name="adj" fmla="val 10163"/>
                    </a:avLst>
                  </a:prstGeom>
                  <a:noFill/>
                  <a:ln w="25400" cap="flat" cmpd="sng" algn="ctr">
                    <a:solidFill>
                      <a:srgbClr val="002060"/>
                    </a:solidFill>
                    <a:prstDash val="solid"/>
                  </a:ln>
                  <a:effectLst/>
                  <a:extLst/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</a:bodyPr>
                  <a:lstStyle>
                    <a:lvl1pPr marL="266700" indent="-266700" algn="l" rtl="0" eaLnBrk="0" fontAlgn="base" hangingPunct="0">
                      <a:spcBef>
                        <a:spcPct val="0"/>
                      </a:spcBef>
                      <a:spcAft>
                        <a:spcPts val="600"/>
                      </a:spcAft>
                      <a:buFont typeface="Wingdings" panose="05000000000000000000" pitchFamily="2" charset="2"/>
                      <a:buChar char="v"/>
                      <a:defRPr lang="fr-FR" altLang="fr-FR" sz="1600" kern="1200">
                        <a:solidFill>
                          <a:schemeClr val="tx1"/>
                        </a:solidFill>
                        <a:latin typeface="Cambria" panose="02040503050406030204" pitchFamily="18" charset="0"/>
                      </a:defRPr>
                    </a:lvl1pPr>
                    <a:lvl2pPr marL="541338" indent="-285750" algn="l" rtl="0" eaLnBrk="0" fontAlgn="base" hangingPunct="0">
                      <a:spcBef>
                        <a:spcPts val="300"/>
                      </a:spcBef>
                      <a:spcAft>
                        <a:spcPts val="600"/>
                      </a:spcAft>
                      <a:buFont typeface="Wingdings" panose="05000000000000000000" pitchFamily="2" charset="2"/>
                      <a:buChar char="Ø"/>
                      <a:tabLst/>
                      <a:defRPr lang="fr-FR" altLang="fr-FR" sz="1400">
                        <a:solidFill>
                          <a:schemeClr val="tx1"/>
                        </a:solidFill>
                        <a:latin typeface="Cambria" panose="02040503050406030204" pitchFamily="18" charset="0"/>
                      </a:defRPr>
                    </a:lvl2pPr>
                    <a:lvl3pPr marL="806450" indent="-236538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Wingdings" panose="05000000000000000000" pitchFamily="2" charset="2"/>
                      <a:buChar char="§"/>
                      <a:tabLst>
                        <a:tab pos="1166813" algn="l"/>
                      </a:tabLst>
                      <a:defRPr lang="fr-FR" altLang="fr-FR" sz="1400">
                        <a:solidFill>
                          <a:schemeClr val="tx1"/>
                        </a:solidFill>
                        <a:latin typeface="Cambria" panose="02040503050406030204" pitchFamily="18" charset="0"/>
                      </a:defRPr>
                    </a:lvl3pPr>
                    <a:lvl4pPr marL="11684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tabLst>
                        <a:tab pos="1166813" algn="l"/>
                      </a:tabLst>
                      <a:defRPr lang="fr-FR" altLang="fr-FR" sz="1400">
                        <a:solidFill>
                          <a:schemeClr val="tx1"/>
                        </a:solidFill>
                        <a:latin typeface="Cambria" panose="02040503050406030204" pitchFamily="18" charset="0"/>
                      </a:defRPr>
                    </a:lvl4pPr>
                    <a:lvl5pPr marL="1431925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lang="en-US" altLang="fr-FR" sz="1200">
                        <a:solidFill>
                          <a:schemeClr val="tx1"/>
                        </a:solidFill>
                        <a:latin typeface="Cambria" panose="02040503050406030204" pitchFamily="18" charset="0"/>
                      </a:defRPr>
                    </a:lvl5pPr>
                    <a:lvl6pPr marL="25146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marL="0" indent="0" algn="ctr">
                      <a:buNone/>
                    </a:pPr>
                    <a:r>
                      <a:rPr lang="en-US" b="1" dirty="0" smtClean="0">
                        <a:solidFill>
                          <a:schemeClr val="tx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Aggregate of clay particles</a:t>
                    </a:r>
                    <a:endParaRPr lang="en-US" b="1" dirty="0">
                      <a:solidFill>
                        <a:schemeClr val="tx2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p:txBody>
              </p:sp>
              <p:sp>
                <p:nvSpPr>
                  <p:cNvPr id="27" name="Rectangle à coins arrondis 7"/>
                  <p:cNvSpPr/>
                  <p:nvPr/>
                </p:nvSpPr>
                <p:spPr>
                  <a:xfrm>
                    <a:off x="5337750" y="5147891"/>
                    <a:ext cx="1107926" cy="43088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wrap="square" lIns="0" tIns="0" rIns="0" bIns="0">
                    <a:spAutoFit/>
                  </a:bodyPr>
                  <a:lstStyle/>
                  <a:p>
                    <a:pPr marL="36000">
                      <a:spcBef>
                        <a:spcPts val="0"/>
                      </a:spcBef>
                      <a:buSzPct val="150000"/>
                      <a:defRPr/>
                    </a:pPr>
                    <a:r>
                      <a:rPr lang="fr-FR" sz="1400" dirty="0" err="1" smtClean="0">
                        <a:solidFill>
                          <a:schemeClr val="tx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Primary</a:t>
                    </a:r>
                    <a:r>
                      <a:rPr lang="fr-FR" sz="1400" dirty="0" smtClean="0">
                        <a:solidFill>
                          <a:schemeClr val="tx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 </a:t>
                    </a:r>
                    <a:r>
                      <a:rPr lang="fr-FR" sz="1400" dirty="0" err="1" smtClean="0">
                        <a:solidFill>
                          <a:schemeClr val="tx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clay</a:t>
                    </a:r>
                    <a:r>
                      <a:rPr lang="fr-FR" sz="1400" dirty="0" smtClean="0">
                        <a:solidFill>
                          <a:schemeClr val="tx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 </a:t>
                    </a:r>
                    <a:r>
                      <a:rPr lang="fr-FR" sz="1400" dirty="0" err="1" smtClean="0">
                        <a:solidFill>
                          <a:schemeClr val="tx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particle</a:t>
                    </a:r>
                    <a:endParaRPr lang="en-US" sz="1400" dirty="0" smtClean="0">
                      <a:solidFill>
                        <a:schemeClr val="tx2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p:txBody>
              </p:sp>
              <p:cxnSp>
                <p:nvCxnSpPr>
                  <p:cNvPr id="28" name="Straight Arrow Connector 108"/>
                  <p:cNvCxnSpPr>
                    <a:stCxn id="29" idx="1"/>
                  </p:cNvCxnSpPr>
                  <p:nvPr/>
                </p:nvCxnSpPr>
                <p:spPr>
                  <a:xfrm flipH="1" flipV="1">
                    <a:off x="6198401" y="4067935"/>
                    <a:ext cx="578905" cy="1219200"/>
                  </a:xfrm>
                  <a:prstGeom prst="straightConnector1">
                    <a:avLst/>
                  </a:prstGeom>
                  <a:ln w="19050">
                    <a:solidFill>
                      <a:schemeClr val="tx2"/>
                    </a:solidFill>
                    <a:prstDash val="solid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" name="Rectangle à coins arrondis 7"/>
                  <p:cNvSpPr/>
                  <p:nvPr/>
                </p:nvSpPr>
                <p:spPr>
                  <a:xfrm>
                    <a:off x="6777306" y="5071691"/>
                    <a:ext cx="1027369" cy="43088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wrap="square" lIns="0" tIns="0" rIns="0" bIns="0">
                    <a:spAutoFit/>
                  </a:bodyPr>
                  <a:lstStyle/>
                  <a:p>
                    <a:pPr marL="36000">
                      <a:spcBef>
                        <a:spcPts val="0"/>
                      </a:spcBef>
                      <a:buSzPct val="150000"/>
                      <a:defRPr/>
                    </a:pPr>
                    <a:r>
                      <a:rPr lang="fr-FR" sz="1400" dirty="0" smtClean="0">
                        <a:solidFill>
                          <a:schemeClr val="tx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Inter-</a:t>
                    </a:r>
                    <a:r>
                      <a:rPr lang="fr-FR" sz="1400" dirty="0" err="1" smtClean="0">
                        <a:solidFill>
                          <a:schemeClr val="tx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particle</a:t>
                    </a:r>
                    <a:r>
                      <a:rPr lang="fr-FR" sz="1400" dirty="0" smtClean="0">
                        <a:solidFill>
                          <a:schemeClr val="tx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 pore</a:t>
                    </a:r>
                    <a:endParaRPr lang="en-US" sz="1400" dirty="0" smtClean="0">
                      <a:solidFill>
                        <a:schemeClr val="tx2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p:txBody>
              </p:sp>
            </p:grpSp>
            <p:cxnSp>
              <p:nvCxnSpPr>
                <p:cNvPr id="23" name="Straight Arrow Connector 108"/>
                <p:cNvCxnSpPr/>
                <p:nvPr/>
              </p:nvCxnSpPr>
              <p:spPr>
                <a:xfrm flipV="1">
                  <a:off x="448467" y="5614042"/>
                  <a:ext cx="60794" cy="279844"/>
                </a:xfrm>
                <a:prstGeom prst="straightConnector1">
                  <a:avLst/>
                </a:prstGeom>
                <a:ln w="19050">
                  <a:solidFill>
                    <a:schemeClr val="accent2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Rounded Rectangle 171"/>
                <p:cNvSpPr/>
                <p:nvPr/>
              </p:nvSpPr>
              <p:spPr>
                <a:xfrm rot="21026318">
                  <a:off x="500985" y="5248911"/>
                  <a:ext cx="1191615" cy="406195"/>
                </a:xfrm>
                <a:prstGeom prst="roundRect">
                  <a:avLst/>
                </a:prstGeom>
                <a:noFill/>
                <a:ln w="28575">
                  <a:solidFill>
                    <a:schemeClr val="accent2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36000">
                    <a:spcBef>
                      <a:spcPts val="0"/>
                    </a:spcBef>
                  </a:pPr>
                  <a:endParaRPr lang="fr-FR"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</p:grpSp>
          <p:cxnSp>
            <p:nvCxnSpPr>
              <p:cNvPr id="19" name="Straight Arrow Connector 84"/>
              <p:cNvCxnSpPr/>
              <p:nvPr/>
            </p:nvCxnSpPr>
            <p:spPr>
              <a:xfrm flipH="1">
                <a:off x="6781800" y="1521955"/>
                <a:ext cx="457200" cy="134577"/>
              </a:xfrm>
              <a:prstGeom prst="straightConnector1">
                <a:avLst/>
              </a:prstGeom>
              <a:ln w="19050"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à coins arrondis 7"/>
              <p:cNvSpPr/>
              <p:nvPr/>
            </p:nvSpPr>
            <p:spPr>
              <a:xfrm>
                <a:off x="7247783" y="1351732"/>
                <a:ext cx="981817" cy="43088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0" tIns="0" rIns="0" bIns="0">
                <a:spAutoFit/>
              </a:bodyPr>
              <a:lstStyle/>
              <a:p>
                <a:pPr marL="36000">
                  <a:spcBef>
                    <a:spcPts val="0"/>
                  </a:spcBef>
                  <a:buSzPct val="150000"/>
                  <a:defRPr/>
                </a:pPr>
                <a:r>
                  <a:rPr lang="fr-FR" sz="1400" dirty="0" err="1" smtClean="0">
                    <a:solidFill>
                      <a:schemeClr val="tx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Interlayer</a:t>
                </a:r>
                <a:r>
                  <a:rPr lang="fr-FR" sz="1400" dirty="0" smtClean="0">
                    <a:solidFill>
                      <a:schemeClr val="tx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pore</a:t>
                </a:r>
                <a:endParaRPr lang="en-US" sz="14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cxnSp>
            <p:nvCxnSpPr>
              <p:cNvPr id="21" name="Straight Arrow Connector 108"/>
              <p:cNvCxnSpPr>
                <a:stCxn id="29" idx="1"/>
              </p:cNvCxnSpPr>
              <p:nvPr/>
            </p:nvCxnSpPr>
            <p:spPr>
              <a:xfrm flipH="1" flipV="1">
                <a:off x="6248401" y="2240414"/>
                <a:ext cx="864236" cy="863918"/>
              </a:xfrm>
              <a:prstGeom prst="straightConnector1">
                <a:avLst/>
              </a:prstGeom>
              <a:ln w="19050">
                <a:solidFill>
                  <a:schemeClr val="tx2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Straight Arrow Connector 84"/>
            <p:cNvCxnSpPr>
              <a:stCxn id="14" idx="1"/>
            </p:cNvCxnSpPr>
            <p:nvPr/>
          </p:nvCxnSpPr>
          <p:spPr>
            <a:xfrm flipH="1">
              <a:off x="2585999" y="2184595"/>
              <a:ext cx="332210" cy="277944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à coins arrondis 7"/>
            <p:cNvSpPr/>
            <p:nvPr/>
          </p:nvSpPr>
          <p:spPr>
            <a:xfrm>
              <a:off x="2918209" y="1861429"/>
              <a:ext cx="61838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>
              <a:spAutoFit/>
            </a:bodyPr>
            <a:lstStyle/>
            <a:p>
              <a:pPr marL="36000">
                <a:spcBef>
                  <a:spcPts val="0"/>
                </a:spcBef>
                <a:buSzPct val="150000"/>
                <a:defRPr/>
              </a:pPr>
              <a:r>
                <a:rPr lang="fr-FR" sz="1400" dirty="0" err="1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Edge</a:t>
              </a:r>
              <a:r>
                <a:rPr lang="fr-FR" sz="14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surfaces</a:t>
              </a:r>
              <a:endParaRPr lang="en-US" sz="14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cxnSp>
          <p:nvCxnSpPr>
            <p:cNvPr id="15" name="Straight Arrow Connector 84"/>
            <p:cNvCxnSpPr>
              <a:stCxn id="14" idx="1"/>
            </p:cNvCxnSpPr>
            <p:nvPr/>
          </p:nvCxnSpPr>
          <p:spPr>
            <a:xfrm flipH="1" flipV="1">
              <a:off x="2648903" y="1755257"/>
              <a:ext cx="269306" cy="429338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84"/>
            <p:cNvCxnSpPr>
              <a:stCxn id="17" idx="2"/>
            </p:cNvCxnSpPr>
            <p:nvPr/>
          </p:nvCxnSpPr>
          <p:spPr>
            <a:xfrm flipH="1">
              <a:off x="1219201" y="1587043"/>
              <a:ext cx="214894" cy="13157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à coins arrondis 7"/>
            <p:cNvSpPr/>
            <p:nvPr/>
          </p:nvSpPr>
          <p:spPr>
            <a:xfrm>
              <a:off x="685800" y="1156156"/>
              <a:ext cx="1496590" cy="4308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>
              <a:spAutoFit/>
            </a:bodyPr>
            <a:lstStyle/>
            <a:p>
              <a:pPr marL="36000">
                <a:spcBef>
                  <a:spcPts val="0"/>
                </a:spcBef>
                <a:buSzPct val="150000"/>
                <a:defRPr/>
              </a:pPr>
              <a:r>
                <a:rPr lang="fr-FR" sz="1400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Basal (001) surface</a:t>
              </a:r>
              <a:endParaRPr lang="en-US" sz="14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30" name="Groupe 29"/>
          <p:cNvGrpSpPr/>
          <p:nvPr/>
        </p:nvGrpSpPr>
        <p:grpSpPr>
          <a:xfrm>
            <a:off x="290282" y="3429000"/>
            <a:ext cx="5721879" cy="2348982"/>
            <a:chOff x="464593" y="3430091"/>
            <a:chExt cx="4977869" cy="2348982"/>
          </a:xfrm>
        </p:grpSpPr>
        <p:sp>
          <p:nvSpPr>
            <p:cNvPr id="31" name="Rectangle 7"/>
            <p:cNvSpPr>
              <a:spLocks noChangeArrowheads="1"/>
            </p:cNvSpPr>
            <p:nvPr/>
          </p:nvSpPr>
          <p:spPr bwMode="auto">
            <a:xfrm>
              <a:off x="482835" y="3430091"/>
              <a:ext cx="4959627" cy="4001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42900" indent="-342900"/>
              <a:r>
                <a:rPr lang="en-US" sz="2000" b="1" i="1" u="sng" dirty="0" err="1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ClayFF</a:t>
              </a:r>
              <a:r>
                <a:rPr lang="en-US" sz="2000" b="1" i="1" u="sng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Parametrization for Clay </a:t>
              </a:r>
              <a:r>
                <a:rPr lang="en-US" sz="2000" b="1" i="1" u="sng" dirty="0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Edges</a:t>
              </a:r>
              <a:endParaRPr lang="en-US" sz="2000" b="1" i="1" u="sng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32" name="Groupe 31"/>
            <p:cNvGrpSpPr/>
            <p:nvPr/>
          </p:nvGrpSpPr>
          <p:grpSpPr>
            <a:xfrm>
              <a:off x="464593" y="3833795"/>
              <a:ext cx="4640807" cy="1945278"/>
              <a:chOff x="267920" y="3864067"/>
              <a:chExt cx="4640807" cy="1945278"/>
            </a:xfrm>
          </p:grpSpPr>
          <p:sp>
            <p:nvSpPr>
              <p:cNvPr id="33" name="Rectangle 5"/>
              <p:cNvSpPr>
                <a:spLocks noChangeArrowheads="1"/>
              </p:cNvSpPr>
              <p:nvPr/>
            </p:nvSpPr>
            <p:spPr bwMode="auto">
              <a:xfrm>
                <a:off x="345678" y="3886200"/>
                <a:ext cx="4285333" cy="571129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wrap="square" lIns="77925" tIns="38963" rIns="77925" bIns="38963">
                <a:spAutoFit/>
              </a:bodyPr>
              <a:lstStyle/>
              <a:p>
                <a:pPr>
                  <a:spcBef>
                    <a:spcPct val="10000"/>
                  </a:spcBef>
                </a:pPr>
                <a:r>
                  <a:rPr lang="en-US" sz="1600" b="1" dirty="0" smtClean="0">
                    <a:solidFill>
                      <a:srgbClr val="33669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New special </a:t>
                </a:r>
                <a:r>
                  <a:rPr lang="en-US" sz="1600" b="1" dirty="0" err="1" smtClean="0">
                    <a:solidFill>
                      <a:srgbClr val="33669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ClayFF</a:t>
                </a:r>
                <a:r>
                  <a:rPr lang="en-US" sz="1600" b="1" dirty="0" smtClean="0">
                    <a:solidFill>
                      <a:srgbClr val="33669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bending terms </a:t>
                </a:r>
                <a:br>
                  <a:rPr lang="en-US" sz="1600" b="1" dirty="0" smtClean="0">
                    <a:solidFill>
                      <a:srgbClr val="33669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600" b="1" dirty="0" smtClean="0">
                    <a:solidFill>
                      <a:srgbClr val="33669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for Mg-O-H, Al-O-H, and Si-O-H</a:t>
                </a:r>
                <a:endParaRPr lang="en-US" sz="1600" b="1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04800" y="4495800"/>
                <a:ext cx="4603927" cy="12772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fr-FR" altLang="en-US" b="1" i="1" dirty="0" err="1">
                    <a:solidFill>
                      <a:srgbClr val="33669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</a:t>
                </a:r>
                <a:r>
                  <a:rPr lang="fr-FR" altLang="en-US" b="1" baseline="-25000" dirty="0" err="1">
                    <a:solidFill>
                      <a:srgbClr val="33669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ClayFF</a:t>
                </a:r>
                <a:r>
                  <a:rPr lang="fr-FR" altLang="en-US" b="1" baseline="-25000" dirty="0">
                    <a:solidFill>
                      <a:srgbClr val="33669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-MOH</a:t>
                </a:r>
                <a:r>
                  <a:rPr lang="fr-FR" altLang="en-US" b="1" dirty="0">
                    <a:solidFill>
                      <a:srgbClr val="33669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= </a:t>
                </a:r>
                <a:r>
                  <a:rPr lang="fr-FR" altLang="en-US" b="1" i="1" dirty="0" err="1">
                    <a:solidFill>
                      <a:srgbClr val="33669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</a:t>
                </a:r>
                <a:r>
                  <a:rPr lang="fr-FR" altLang="en-US" b="1" baseline="-25000" dirty="0" err="1">
                    <a:solidFill>
                      <a:srgbClr val="33669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ClayFF-orig</a:t>
                </a:r>
                <a:r>
                  <a:rPr lang="fr-FR" altLang="en-US" b="1" dirty="0">
                    <a:solidFill>
                      <a:srgbClr val="33669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+ </a:t>
                </a:r>
                <a:r>
                  <a:rPr lang="fr-FR" altLang="en-US" b="1" i="1" dirty="0">
                    <a:solidFill>
                      <a:srgbClr val="33669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</a:t>
                </a:r>
                <a:r>
                  <a:rPr lang="fr-FR" altLang="en-US" b="1" baseline="-25000" dirty="0">
                    <a:solidFill>
                      <a:srgbClr val="33669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M-O-H</a:t>
                </a:r>
                <a:r>
                  <a:rPr lang="fr-FR" altLang="en-US" b="1" dirty="0">
                    <a:solidFill>
                      <a:srgbClr val="33669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= </a:t>
                </a:r>
                <a:r>
                  <a:rPr lang="fr-FR" altLang="en-US" b="1" dirty="0" smtClean="0">
                    <a:solidFill>
                      <a:srgbClr val="33669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/>
                </a:r>
                <a:br>
                  <a:rPr lang="fr-FR" altLang="en-US" b="1" dirty="0" smtClean="0">
                    <a:solidFill>
                      <a:srgbClr val="33669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fr-FR" altLang="en-US" b="1" dirty="0" smtClean="0">
                    <a:solidFill>
                      <a:srgbClr val="33669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                 = </a:t>
                </a:r>
                <a:r>
                  <a:rPr lang="fr-FR" altLang="en-US" b="1" i="1" dirty="0" err="1" smtClean="0">
                    <a:solidFill>
                      <a:srgbClr val="33669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</a:t>
                </a:r>
                <a:r>
                  <a:rPr lang="fr-FR" altLang="en-US" b="1" baseline="-25000" dirty="0" err="1" smtClean="0">
                    <a:solidFill>
                      <a:srgbClr val="33669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ClayFF-orig</a:t>
                </a:r>
                <a:r>
                  <a:rPr lang="fr-FR" altLang="en-US" b="1" dirty="0" smtClean="0">
                    <a:solidFill>
                      <a:srgbClr val="33669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fr-FR" altLang="en-US" b="1" dirty="0">
                    <a:solidFill>
                      <a:srgbClr val="33669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+ </a:t>
                </a:r>
                <a:r>
                  <a:rPr lang="fr-FR" altLang="en-US" b="1" i="1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k</a:t>
                </a:r>
                <a:r>
                  <a:rPr lang="fr-FR" altLang="en-US" b="1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(</a:t>
                </a:r>
                <a:r>
                  <a:rPr lang="fr-FR" altLang="en-US" b="1" i="1" dirty="0">
                    <a:solidFill>
                      <a:srgbClr val="FF0000"/>
                    </a:solidFill>
                    <a:latin typeface="Symbol" panose="05050102010706020507" pitchFamily="18" charset="2"/>
                    <a:ea typeface="Verdana" panose="020B0604030504040204" pitchFamily="34" charset="0"/>
                  </a:rPr>
                  <a:t>q </a:t>
                </a:r>
                <a:r>
                  <a:rPr lang="fr-FR" altLang="en-US" b="1" dirty="0">
                    <a:solidFill>
                      <a:srgbClr val="FF0000"/>
                    </a:solidFill>
                    <a:latin typeface="Symbol" panose="05050102010706020507" pitchFamily="18" charset="2"/>
                    <a:ea typeface="Verdana" panose="020B0604030504040204" pitchFamily="34" charset="0"/>
                  </a:rPr>
                  <a:t>-</a:t>
                </a:r>
                <a:r>
                  <a:rPr lang="fr-FR" altLang="en-US" b="1" i="1" dirty="0">
                    <a:solidFill>
                      <a:srgbClr val="FF0000"/>
                    </a:solidFill>
                    <a:latin typeface="Symbol" panose="05050102010706020507" pitchFamily="18" charset="2"/>
                    <a:ea typeface="Verdana" panose="020B0604030504040204" pitchFamily="34" charset="0"/>
                  </a:rPr>
                  <a:t>q</a:t>
                </a:r>
                <a:r>
                  <a:rPr lang="fr-FR" altLang="en-US" b="1" baseline="-25000" dirty="0">
                    <a:solidFill>
                      <a:srgbClr val="FF0000"/>
                    </a:solidFill>
                    <a:latin typeface="Symbol" panose="05050102010706020507" pitchFamily="18" charset="2"/>
                    <a:ea typeface="Verdana" panose="020B0604030504040204" pitchFamily="34" charset="0"/>
                  </a:rPr>
                  <a:t>0</a:t>
                </a:r>
                <a:r>
                  <a:rPr lang="fr-FR" altLang="en-US" b="1" i="1" baseline="-25000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fr-FR" altLang="en-US" b="1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)²</a:t>
                </a:r>
              </a:p>
              <a:p>
                <a:pPr marL="0" lvl="1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b="1" i="1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k</a:t>
                </a:r>
                <a:r>
                  <a:rPr lang="en-US" i="1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en-US" dirty="0">
                    <a:solidFill>
                      <a:srgbClr val="33669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and</a:t>
                </a:r>
                <a:r>
                  <a:rPr lang="en-US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en-US" b="1" i="1" dirty="0">
                    <a:solidFill>
                      <a:srgbClr val="FF0000"/>
                    </a:solidFill>
                    <a:latin typeface="Symbol" panose="05050102010706020507" pitchFamily="18" charset="2"/>
                    <a:ea typeface="Verdana" panose="020B0604030504040204" pitchFamily="34" charset="0"/>
                  </a:rPr>
                  <a:t>q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0</a:t>
                </a:r>
                <a:r>
                  <a:rPr lang="en-US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en-US" dirty="0">
                    <a:solidFill>
                      <a:srgbClr val="33669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have to minimize the differences between DFT and </a:t>
                </a:r>
                <a:r>
                  <a:rPr lang="en-US" dirty="0" err="1">
                    <a:solidFill>
                      <a:srgbClr val="33669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ClayFF</a:t>
                </a:r>
                <a:r>
                  <a:rPr lang="en-US" dirty="0">
                    <a:solidFill>
                      <a:srgbClr val="33669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-MOH results</a:t>
                </a:r>
              </a:p>
            </p:txBody>
          </p:sp>
          <p:sp>
            <p:nvSpPr>
              <p:cNvPr id="35" name="Rectangle 34"/>
              <p:cNvSpPr/>
              <p:nvPr/>
            </p:nvSpPr>
            <p:spPr bwMode="auto">
              <a:xfrm>
                <a:off x="267920" y="3864067"/>
                <a:ext cx="4493359" cy="194527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4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</p:grpSp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203814" y="5795987"/>
            <a:ext cx="8616658" cy="265388"/>
          </a:xfrm>
          <a:prstGeom prst="rect">
            <a:avLst/>
          </a:prstGeom>
          <a:solidFill>
            <a:schemeClr val="bg1"/>
          </a:solidFill>
          <a:ln w="25400">
            <a:solidFill>
              <a:srgbClr val="E75112"/>
            </a:solidFill>
            <a:miter lim="800000"/>
            <a:headEnd/>
            <a:tailEnd/>
          </a:ln>
        </p:spPr>
        <p:txBody>
          <a:bodyPr wrap="square" lIns="77925" tIns="38963" rIns="77925" bIns="38963">
            <a:spAutoFit/>
          </a:bodyPr>
          <a:lstStyle/>
          <a:p>
            <a:r>
              <a:rPr lang="en-US" sz="1200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Pouvreau</a:t>
            </a:r>
            <a:r>
              <a:rPr lang="en-US" sz="12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200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Greathouse</a:t>
            </a:r>
            <a:r>
              <a:rPr lang="en-US" sz="12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200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Cygan</a:t>
            </a:r>
            <a:r>
              <a:rPr lang="en-US" sz="12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Kalinichev</a:t>
            </a:r>
            <a:r>
              <a:rPr lang="en-US" sz="12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200" i="1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J.Phys.Chem.C</a:t>
            </a:r>
            <a:r>
              <a:rPr lang="en-US" sz="12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200" b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121</a:t>
            </a:r>
            <a:r>
              <a:rPr lang="en-US" sz="12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14757-14771; </a:t>
            </a:r>
            <a:r>
              <a:rPr lang="en-US" sz="12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</a:t>
            </a:r>
            <a:r>
              <a:rPr lang="en-US" sz="12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2019</a:t>
            </a:r>
            <a:r>
              <a:rPr lang="en-US" sz="12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200" b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123</a:t>
            </a:r>
            <a:r>
              <a:rPr lang="en-US" sz="12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2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11628–11638</a:t>
            </a:r>
            <a:endParaRPr lang="en-US" sz="1200" b="1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3240360" y="1623427"/>
            <a:ext cx="5940152" cy="869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563" indent="-182563">
              <a:spcBef>
                <a:spcPts val="300"/>
              </a:spcBef>
              <a:buClr>
                <a:srgbClr val="E75112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Ab initio (quantum) MD is a direct answer, </a:t>
            </a:r>
            <a:b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but it is very 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expensive computationally </a:t>
            </a:r>
          </a:p>
          <a:p>
            <a:pPr marL="182563" indent="-182563">
              <a:spcBef>
                <a:spcPts val="300"/>
              </a:spcBef>
              <a:buClr>
                <a:srgbClr val="E75112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AIMD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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~</a:t>
            </a:r>
            <a:r>
              <a:rPr lang="en-US" sz="1600" i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</a:t>
            </a:r>
            <a:r>
              <a:rPr lang="en-US" sz="1600" i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×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100 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atoms;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~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15×15×15Å</a:t>
            </a:r>
            <a:r>
              <a:rPr lang="en-US" sz="1600" baseline="300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; </a:t>
            </a:r>
            <a:r>
              <a:rPr lang="en-US" sz="1600" i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~10-50 </a:t>
            </a:r>
            <a:r>
              <a:rPr lang="en-US" sz="1600" dirty="0" err="1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ps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05259" y="153050"/>
            <a:ext cx="8859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ClayFF</a:t>
            </a:r>
            <a:r>
              <a:rPr lang="en-US" sz="24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Development - Modeling of Particle Edges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44386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9859-BB11-4FE2-9CF4-0D6BCE225366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39" name="Titre 1"/>
          <p:cNvSpPr>
            <a:spLocks noGrp="1"/>
          </p:cNvSpPr>
          <p:nvPr>
            <p:ph type="title"/>
          </p:nvPr>
        </p:nvSpPr>
        <p:spPr>
          <a:xfrm>
            <a:off x="228599" y="44624"/>
            <a:ext cx="8565225" cy="576000"/>
          </a:xfrm>
        </p:spPr>
        <p:txBody>
          <a:bodyPr>
            <a:normAutofit fontScale="90000"/>
          </a:bodyPr>
          <a:lstStyle/>
          <a:p>
            <a:r>
              <a:rPr lang="fr-FR" sz="2400" b="1" dirty="0" err="1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ClayFF</a:t>
            </a:r>
            <a:r>
              <a:rPr lang="fr-FR" sz="24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O-H </a:t>
            </a:r>
            <a:r>
              <a:rPr lang="fr-FR" sz="2400" b="1" dirty="0" err="1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Librational</a:t>
            </a:r>
            <a:r>
              <a:rPr lang="fr-FR" sz="24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(M-O-H </a:t>
            </a:r>
            <a:r>
              <a:rPr lang="fr-FR" sz="2400" b="1" dirty="0" err="1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Bending</a:t>
            </a:r>
            <a:r>
              <a:rPr lang="fr-FR" sz="24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  <a:r>
              <a:rPr lang="fr-FR" sz="2400" b="1" dirty="0" err="1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Spectra</a:t>
            </a:r>
            <a:endParaRPr lang="fr-FR" sz="2400" b="1" dirty="0">
              <a:solidFill>
                <a:srgbClr val="E7511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Espace réservé du texte 4"/>
              <p:cNvSpPr txBox="1">
                <a:spLocks/>
              </p:cNvSpPr>
              <p:nvPr/>
            </p:nvSpPr>
            <p:spPr bwMode="auto">
              <a:xfrm>
                <a:off x="2579613" y="768955"/>
                <a:ext cx="6600899" cy="1075869"/>
              </a:xfrm>
              <a:prstGeom prst="roundRect">
                <a:avLst>
                  <a:gd name="adj" fmla="val 10163"/>
                </a:avLst>
              </a:prstGeom>
              <a:noFill/>
              <a:ln w="25400" cap="flat" cmpd="sng" algn="ctr">
                <a:noFill/>
                <a:prstDash val="solid"/>
              </a:ln>
              <a:effectLst/>
              <a:extLst/>
            </p:spPr>
            <p:txBody>
              <a:bodyPr vert="horz" wrap="square" lIns="72000" tIns="72000" rIns="72000" bIns="7200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266700" indent="-266700" algn="l" rtl="0" eaLnBrk="0" fontAlgn="base" hangingPunct="0">
                  <a:spcBef>
                    <a:spcPct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v"/>
                  <a:defRPr lang="fr-FR" altLang="fr-FR" sz="2000" kern="1200">
                    <a:solidFill>
                      <a:schemeClr val="tx1"/>
                    </a:solidFill>
                    <a:latin typeface="Cambria" panose="02040503050406030204" pitchFamily="18" charset="0"/>
                  </a:defRPr>
                </a:lvl1pPr>
                <a:lvl2pPr marL="542925" indent="-285750" algn="l" rtl="0" eaLnBrk="0" fontAlgn="base" hangingPunct="0">
                  <a:spcBef>
                    <a:spcPts val="3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Ø"/>
                  <a:tabLst/>
                  <a:defRPr lang="fr-FR" altLang="fr-FR" sz="1800">
                    <a:solidFill>
                      <a:schemeClr val="tx1"/>
                    </a:solidFill>
                    <a:latin typeface="Cambria" panose="02040503050406030204" pitchFamily="18" charset="0"/>
                  </a:defRPr>
                </a:lvl2pPr>
                <a:lvl3pPr marL="864000" indent="-237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tabLst>
                    <a:tab pos="1166813" algn="l"/>
                  </a:tabLst>
                  <a:defRPr lang="fr-FR" altLang="fr-FR" sz="1600">
                    <a:solidFill>
                      <a:schemeClr val="tx1"/>
                    </a:solidFill>
                    <a:latin typeface="Cambria" panose="02040503050406030204" pitchFamily="18" charset="0"/>
                  </a:defRPr>
                </a:lvl3pPr>
                <a:lvl4pPr marL="1168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tabLst>
                    <a:tab pos="1166813" algn="l"/>
                  </a:tabLst>
                  <a:defRPr lang="fr-FR" altLang="fr-FR" sz="1600">
                    <a:solidFill>
                      <a:schemeClr val="tx1"/>
                    </a:solidFill>
                    <a:latin typeface="Cambria" panose="02040503050406030204" pitchFamily="18" charset="0"/>
                  </a:defRPr>
                </a:lvl4pPr>
                <a:lvl5pPr marL="1431925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lang="en-US" altLang="fr-FR" sz="1400">
                    <a:solidFill>
                      <a:schemeClr val="tx1"/>
                    </a:solidFill>
                    <a:latin typeface="Cambria" panose="02040503050406030204" pitchFamily="18" charset="0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indent="0">
                  <a:spcAft>
                    <a:spcPts val="0"/>
                  </a:spcAft>
                  <a:buClr>
                    <a:srgbClr val="E75112"/>
                  </a:buClr>
                  <a:buNone/>
                </a:pPr>
                <a:r>
                  <a:rPr lang="en-US" sz="1400" dirty="0" smtClean="0">
                    <a:solidFill>
                      <a:srgbClr val="33669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Fourier Transform of the velocity autocorrelation function:</a:t>
                </a:r>
              </a:p>
              <a:p>
                <a:pPr marL="0" indent="0">
                  <a:spcAft>
                    <a:spcPts val="0"/>
                  </a:spcAft>
                  <a:buClr>
                    <a:srgbClr val="E75112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altLang="fr-FR" sz="1400" i="1">
                          <a:solidFill>
                            <a:srgbClr val="336699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fr-FR" altLang="fr-FR" sz="1400" i="1">
                              <a:solidFill>
                                <a:srgbClr val="3366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altLang="fr-FR" sz="1400" i="1">
                              <a:solidFill>
                                <a:srgbClr val="336699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d>
                      <m:r>
                        <a:rPr lang="fr-FR" altLang="fr-FR" sz="1400">
                          <a:solidFill>
                            <a:srgbClr val="3366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subSup"/>
                          <m:subHide m:val="on"/>
                          <m:supHide m:val="on"/>
                          <m:ctrlPr>
                            <a:rPr lang="fr-FR" altLang="fr-FR" sz="1400" i="1">
                              <a:solidFill>
                                <a:srgbClr val="336699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fr-FR" altLang="fr-FR" sz="1400" b="0" i="1" smtClean="0">
                                  <a:solidFill>
                                    <a:srgbClr val="3366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fr-FR" altLang="fr-FR" sz="1400" i="1">
                                      <a:solidFill>
                                        <a:srgbClr val="3366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fr-FR" altLang="fr-FR" sz="1400" i="1">
                                          <a:solidFill>
                                            <a:srgbClr val="33669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altLang="fr-FR" sz="1400" b="1" i="1">
                                          <a:solidFill>
                                            <a:srgbClr val="33669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fr-FR" altLang="fr-FR" sz="1400" i="1">
                                          <a:solidFill>
                                            <a:srgbClr val="33669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altLang="fr-FR" sz="1400" i="1">
                                          <a:solidFill>
                                            <a:srgbClr val="33669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</m:d>
                                  <m:r>
                                    <a:rPr lang="fr-FR" altLang="fr-FR" sz="1400">
                                      <a:solidFill>
                                        <a:srgbClr val="336699"/>
                                      </a:solidFill>
                                      <a:latin typeface="Cambria Math" panose="02040503050406030204" pitchFamily="18" charset="0"/>
                                    </a:rPr>
                                    <m:t>∙</m:t>
                                  </m:r>
                                  <m:acc>
                                    <m:accPr>
                                      <m:chr m:val="̇"/>
                                      <m:ctrlPr>
                                        <a:rPr lang="fr-FR" altLang="fr-FR" sz="1400" i="1">
                                          <a:solidFill>
                                            <a:srgbClr val="33669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altLang="fr-FR" sz="1400" b="1" i="1">
                                          <a:solidFill>
                                            <a:srgbClr val="33669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fr-FR" altLang="fr-FR" sz="1400" i="1">
                                          <a:solidFill>
                                            <a:srgbClr val="33669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altLang="fr-FR" sz="1400" i="1">
                                          <a:solidFill>
                                            <a:srgbClr val="33669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fr-FR" altLang="fr-FR" sz="1400">
                                          <a:solidFill>
                                            <a:srgbClr val="33669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fr-FR" altLang="fr-FR" sz="1400" i="1">
                                          <a:solidFill>
                                            <a:srgbClr val="33669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fr-FR" altLang="fr-FR" sz="1400" b="0" i="1" smtClean="0">
                                  <a:solidFill>
                                    <a:srgbClr val="336699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b>
                          </m:sSub>
                        </m:e>
                      </m:nary>
                      <m:sSup>
                        <m:sSupPr>
                          <m:ctrlPr>
                            <a:rPr lang="fr-FR" altLang="fr-FR" sz="1400" i="1">
                              <a:solidFill>
                                <a:srgbClr val="3366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altLang="fr-FR" sz="1400" i="1">
                              <a:solidFill>
                                <a:srgbClr val="336699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altLang="fr-FR" sz="1400" i="1">
                              <a:solidFill>
                                <a:srgbClr val="336699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altLang="fr-FR" sz="1400" i="1">
                              <a:solidFill>
                                <a:srgbClr val="336699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altLang="fr-FR" sz="1400" i="1">
                              <a:solidFill>
                                <a:srgbClr val="336699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fr-FR" altLang="fr-FR" sz="1400" i="1">
                              <a:solidFill>
                                <a:srgbClr val="336699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fr-FR" altLang="fr-FR" sz="1400" i="1">
                          <a:solidFill>
                            <a:srgbClr val="336699"/>
                          </a:solidFill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fr-FR" altLang="fr-FR" sz="1400">
                          <a:solidFill>
                            <a:srgbClr val="33669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AE" sz="1400" dirty="0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marL="0" lvl="1" indent="0">
                  <a:spcBef>
                    <a:spcPct val="0"/>
                  </a:spcBef>
                  <a:spcAft>
                    <a:spcPts val="0"/>
                  </a:spcAft>
                  <a:buClr>
                    <a:srgbClr val="E75112"/>
                  </a:buClr>
                  <a:buNone/>
                </a:pPr>
                <a:r>
                  <a:rPr lang="fr-FR" altLang="fr-FR" sz="1400" b="0" dirty="0" err="1" smtClean="0">
                    <a:solidFill>
                      <a:srgbClr val="33669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Velocity</a:t>
                </a:r>
                <a:r>
                  <a:rPr lang="fr-FR" altLang="fr-FR" sz="1400" b="0" dirty="0" smtClean="0">
                    <a:solidFill>
                      <a:srgbClr val="33669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fr-FR" altLang="fr-FR" sz="1400" b="0" dirty="0" smtClean="0">
                    <a:solidFill>
                      <a:srgbClr val="33669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of the H </a:t>
                </a:r>
                <a:r>
                  <a:rPr lang="fr-FR" altLang="fr-FR" sz="1400" b="0" dirty="0" err="1" smtClean="0">
                    <a:solidFill>
                      <a:srgbClr val="33669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atoms</a:t>
                </a:r>
                <a:r>
                  <a:rPr lang="fr-FR" altLang="fr-FR" sz="1400" b="0" dirty="0" smtClean="0">
                    <a:solidFill>
                      <a:srgbClr val="33669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of O-H </a:t>
                </a:r>
                <a:r>
                  <a:rPr lang="fr-FR" altLang="fr-FR" sz="1400" b="0" dirty="0" smtClean="0">
                    <a:solidFill>
                      <a:srgbClr val="33669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groups </a:t>
                </a:r>
                <a:r>
                  <a:rPr lang="en-US" sz="1400" dirty="0" smtClean="0">
                    <a:solidFill>
                      <a:srgbClr val="336699"/>
                    </a:solidFill>
                    <a:latin typeface="Verdana" panose="020B0604030504040204" pitchFamily="34" charset="0"/>
                    <a:ea typeface="Verdana" panose="020B0604030504040204" pitchFamily="34" charset="0"/>
                    <a:sym typeface="Wingdings" panose="05000000000000000000" pitchFamily="2" charset="2"/>
                  </a:rPr>
                  <a:t></a:t>
                </a:r>
                <a:r>
                  <a:rPr lang="en-US" sz="1400" b="1" dirty="0" smtClean="0">
                    <a:solidFill>
                      <a:srgbClr val="3366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erdana" panose="020B0604030504040204" pitchFamily="34" charset="0"/>
                    <a:ea typeface="Verdana" panose="020B0604030504040204" pitchFamily="34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fr-FR" altLang="fr-FR" sz="1400" b="0" i="1" smtClean="0">
                            <a:solidFill>
                              <a:srgbClr val="336699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altLang="fr-FR" sz="1400" i="1">
                            <a:solidFill>
                              <a:srgbClr val="336699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  <m:r>
                      <a:rPr lang="fr-FR" altLang="fr-FR" sz="1400" i="1">
                        <a:solidFill>
                          <a:srgbClr val="336699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kern="0" dirty="0" smtClean="0">
                    <a:solidFill>
                      <a:srgbClr val="33669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&lt; 1500 </a:t>
                </a:r>
                <a:r>
                  <a:rPr lang="en-US" sz="1400" kern="0" dirty="0">
                    <a:solidFill>
                      <a:srgbClr val="33669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cm</a:t>
                </a:r>
                <a:r>
                  <a:rPr lang="en-US" sz="1400" kern="0" baseline="30000" dirty="0">
                    <a:solidFill>
                      <a:srgbClr val="33669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-1</a:t>
                </a:r>
                <a:r>
                  <a:rPr lang="en-US" sz="1400" kern="0" dirty="0">
                    <a:solidFill>
                      <a:srgbClr val="33669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: O-H </a:t>
                </a:r>
                <a:r>
                  <a:rPr lang="en-US" sz="1400" kern="0" dirty="0" err="1" smtClean="0">
                    <a:solidFill>
                      <a:srgbClr val="33669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libration</a:t>
                </a:r>
                <a:endParaRPr lang="en-US" sz="1400" kern="0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40" name="Espace réservé du 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9613" y="768955"/>
                <a:ext cx="6600899" cy="1075869"/>
              </a:xfrm>
              <a:prstGeom prst="roundRect">
                <a:avLst>
                  <a:gd name="adj" fmla="val 10163"/>
                </a:avLst>
              </a:prstGeom>
              <a:blipFill>
                <a:blip r:embed="rId2"/>
                <a:stretch>
                  <a:fillRect l="-92" t="-55367" b="-90395"/>
                </a:stretch>
              </a:blipFill>
              <a:ln w="25400" cap="flat" cmpd="sng" algn="ctr">
                <a:noFill/>
                <a:prstDash val="solid"/>
              </a:ln>
              <a:effectLst/>
              <a:ex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Espace réservé du texte 4"/>
          <p:cNvSpPr txBox="1">
            <a:spLocks/>
          </p:cNvSpPr>
          <p:nvPr/>
        </p:nvSpPr>
        <p:spPr bwMode="auto">
          <a:xfrm>
            <a:off x="72447" y="5222366"/>
            <a:ext cx="4975891" cy="919088"/>
          </a:xfrm>
          <a:prstGeom prst="roundRect">
            <a:avLst>
              <a:gd name="adj" fmla="val 10163"/>
            </a:avLst>
          </a:prstGeom>
          <a:noFill/>
          <a:ln w="25400" cap="flat" cmpd="sng" algn="ctr">
            <a:noFill/>
            <a:prstDash val="solid"/>
          </a:ln>
          <a:effectLst/>
          <a:extLst/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  <a:spAutoFit/>
          </a:bodyPr>
          <a:lstStyle>
            <a:lvl1pPr marL="266700" indent="-266700" algn="l" rtl="0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  <a:defRPr lang="fr-FR" altLang="fr-FR" sz="2000" kern="1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542925" indent="-285750" algn="l" rtl="0" eaLnBrk="0" fontAlgn="base" hangingPunct="0">
              <a:spcBef>
                <a:spcPts val="3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/>
              <a:defRPr lang="fr-FR" altLang="fr-FR" sz="1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864000" indent="-237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1166813" algn="l"/>
              </a:tabLst>
              <a:defRPr lang="fr-FR" altLang="fr-FR" sz="16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168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tabLst>
                <a:tab pos="1166813" algn="l"/>
              </a:tabLst>
              <a:defRPr lang="fr-FR" altLang="fr-FR" sz="16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14319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lang="en-US" altLang="fr-FR" sz="14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Clr>
                <a:srgbClr val="E75112"/>
              </a:buClr>
              <a:buFont typeface="Wingdings" panose="05000000000000000000" pitchFamily="2" charset="2"/>
              <a:buChar char="ü"/>
            </a:pPr>
            <a:r>
              <a:rPr lang="en-US" sz="1400" kern="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Spectra shifted of 250 to 600 cm</a:t>
            </a:r>
            <a:r>
              <a:rPr lang="en-US" sz="1400" kern="0" baseline="300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-1 </a:t>
            </a:r>
            <a:r>
              <a:rPr lang="en-US" sz="1400" kern="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 narrowed</a:t>
            </a:r>
          </a:p>
          <a:p>
            <a:pPr>
              <a:spcBef>
                <a:spcPts val="600"/>
              </a:spcBef>
              <a:spcAft>
                <a:spcPts val="0"/>
              </a:spcAft>
              <a:buClr>
                <a:srgbClr val="E75112"/>
              </a:buClr>
              <a:buFont typeface="Wingdings" panose="05000000000000000000" pitchFamily="2" charset="2"/>
              <a:buChar char="ü"/>
            </a:pPr>
            <a:r>
              <a:rPr lang="en-US" sz="1400" kern="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Kaolinite: as expected not much difference between </a:t>
            </a:r>
            <a:r>
              <a:rPr lang="fr-FR" sz="1400" i="1" dirty="0">
                <a:solidFill>
                  <a:srgbClr val="336699"/>
                </a:solidFill>
                <a:latin typeface="Symbol" panose="05050102010706020507" pitchFamily="18" charset="2"/>
                <a:ea typeface="Verdana" panose="020B0604030504040204" pitchFamily="34" charset="0"/>
              </a:rPr>
              <a:t>q</a:t>
            </a:r>
            <a:r>
              <a:rPr lang="fr-FR" sz="1400" i="1" baseline="-250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</a:t>
            </a:r>
            <a:r>
              <a:rPr lang="fr-FR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=100° </a:t>
            </a:r>
            <a:r>
              <a:rPr lang="fr-FR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 </a:t>
            </a:r>
            <a:r>
              <a:rPr lang="fr-FR" sz="1400" i="1" dirty="0">
                <a:solidFill>
                  <a:srgbClr val="336699"/>
                </a:solidFill>
                <a:latin typeface="Symbol" panose="05050102010706020507" pitchFamily="18" charset="2"/>
                <a:ea typeface="Verdana" panose="020B0604030504040204" pitchFamily="34" charset="0"/>
              </a:rPr>
              <a:t>q</a:t>
            </a:r>
            <a:r>
              <a:rPr lang="fr-FR" sz="1400" i="1" baseline="-250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</a:t>
            </a:r>
            <a:r>
              <a:rPr lang="fr-FR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=110</a:t>
            </a:r>
            <a:r>
              <a:rPr lang="fr-FR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°</a:t>
            </a:r>
            <a:endParaRPr lang="fr-FR" sz="1400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2" name="Imag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57" y="792596"/>
            <a:ext cx="2277736" cy="1491614"/>
          </a:xfrm>
          <a:prstGeom prst="rect">
            <a:avLst/>
          </a:prstGeom>
        </p:spPr>
      </p:pic>
      <p:grpSp>
        <p:nvGrpSpPr>
          <p:cNvPr id="43" name="Groupe 42"/>
          <p:cNvGrpSpPr/>
          <p:nvPr/>
        </p:nvGrpSpPr>
        <p:grpSpPr>
          <a:xfrm>
            <a:off x="323528" y="2105637"/>
            <a:ext cx="5774099" cy="3087403"/>
            <a:chOff x="323528" y="2393669"/>
            <a:chExt cx="5774099" cy="3087403"/>
          </a:xfrm>
        </p:grpSpPr>
        <p:pic>
          <p:nvPicPr>
            <p:cNvPr id="44" name="Image 4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2564904"/>
              <a:ext cx="2317715" cy="1404000"/>
            </a:xfrm>
            <a:prstGeom prst="rect">
              <a:avLst/>
            </a:prstGeom>
          </p:spPr>
        </p:pic>
        <p:pic>
          <p:nvPicPr>
            <p:cNvPr id="45" name="Image 6"/>
            <p:cNvPicPr/>
            <p:nvPr/>
          </p:nvPicPr>
          <p:blipFill rotWithShape="1">
            <a:blip r:embed="rId5"/>
            <a:srcRect b="-555"/>
            <a:stretch/>
          </p:blipFill>
          <p:spPr>
            <a:xfrm>
              <a:off x="323528" y="2616049"/>
              <a:ext cx="2484026" cy="1404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46" name="CustomShape 23"/>
            <p:cNvSpPr/>
            <p:nvPr/>
          </p:nvSpPr>
          <p:spPr>
            <a:xfrm>
              <a:off x="1907704" y="2564904"/>
              <a:ext cx="1398600" cy="32990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E7511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fr-FR" sz="1200" b="1" strike="noStrike" spc="-1" dirty="0" err="1" smtClean="0">
                  <a:solidFill>
                    <a:srgbClr val="336699"/>
                  </a:solidFill>
                  <a:uFill>
                    <a:solidFill>
                      <a:srgbClr val="FFFFFF"/>
                    </a:solidFill>
                  </a:uFill>
                  <a:latin typeface="Verdana" panose="020B0604030504040204" pitchFamily="34" charset="0"/>
                  <a:ea typeface="Verdana" panose="020B0604030504040204" pitchFamily="34" charset="0"/>
                </a:rPr>
                <a:t>Brucite</a:t>
              </a:r>
              <a:r>
                <a:rPr lang="fr-FR" sz="1200" b="1" strike="noStrike" spc="-1" dirty="0" smtClean="0">
                  <a:solidFill>
                    <a:srgbClr val="336699"/>
                  </a:solidFill>
                  <a:uFill>
                    <a:solidFill>
                      <a:srgbClr val="FFFFFF"/>
                    </a:solidFill>
                  </a:u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fr-FR" sz="1200" b="1" strike="noStrike" spc="-1" dirty="0" err="1" smtClean="0">
                  <a:solidFill>
                    <a:srgbClr val="336699"/>
                  </a:solidFill>
                  <a:uFill>
                    <a:solidFill>
                      <a:srgbClr val="FFFFFF"/>
                    </a:solidFill>
                  </a:uFill>
                  <a:latin typeface="Verdana" panose="020B0604030504040204" pitchFamily="34" charset="0"/>
                  <a:ea typeface="Verdana" panose="020B0604030504040204" pitchFamily="34" charset="0"/>
                </a:rPr>
                <a:t>edge</a:t>
              </a:r>
              <a:endParaRPr sz="1200" b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47" name="CustomShape 23"/>
            <p:cNvSpPr/>
            <p:nvPr/>
          </p:nvSpPr>
          <p:spPr>
            <a:xfrm>
              <a:off x="3970396" y="2393669"/>
              <a:ext cx="1498844" cy="2641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E7511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fr-FR" sz="1200" b="1" strike="noStrike" spc="-1" dirty="0" smtClean="0">
                  <a:solidFill>
                    <a:srgbClr val="336699"/>
                  </a:solidFill>
                  <a:uFill>
                    <a:solidFill>
                      <a:srgbClr val="FFFFFF"/>
                    </a:solidFill>
                  </a:uFill>
                  <a:latin typeface="Verdana" panose="020B0604030504040204" pitchFamily="34" charset="0"/>
                  <a:ea typeface="Verdana" panose="020B0604030504040204" pitchFamily="34" charset="0"/>
                </a:rPr>
                <a:t>Kaolinite </a:t>
              </a:r>
              <a:r>
                <a:rPr lang="fr-FR" sz="1200" b="1" strike="noStrike" spc="-1" dirty="0" err="1" smtClean="0">
                  <a:solidFill>
                    <a:srgbClr val="336699"/>
                  </a:solidFill>
                  <a:uFill>
                    <a:solidFill>
                      <a:srgbClr val="FFFFFF"/>
                    </a:solidFill>
                  </a:uFill>
                  <a:latin typeface="Verdana" panose="020B0604030504040204" pitchFamily="34" charset="0"/>
                  <a:ea typeface="Verdana" panose="020B0604030504040204" pitchFamily="34" charset="0"/>
                </a:rPr>
                <a:t>edge</a:t>
              </a:r>
              <a:r>
                <a:rPr lang="fr-FR" sz="1200" b="1" strike="noStrike" spc="-1" dirty="0" smtClean="0">
                  <a:solidFill>
                    <a:srgbClr val="336699"/>
                  </a:solidFill>
                  <a:uFill>
                    <a:solidFill>
                      <a:srgbClr val="FFFFFF"/>
                    </a:solidFill>
                  </a:uFill>
                  <a:latin typeface="Verdana" panose="020B0604030504040204" pitchFamily="34" charset="0"/>
                  <a:ea typeface="Verdana" panose="020B0604030504040204" pitchFamily="34" charset="0"/>
                </a:rPr>
                <a:t> A</a:t>
              </a:r>
              <a:endParaRPr sz="1200" b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48" name="Image 47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23" b="-1702"/>
            <a:stretch/>
          </p:blipFill>
          <p:spPr bwMode="auto">
            <a:xfrm>
              <a:off x="539552" y="4077072"/>
              <a:ext cx="2204209" cy="14040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9" name="Image 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4005064"/>
              <a:ext cx="2308865" cy="1386000"/>
            </a:xfrm>
            <a:prstGeom prst="rect">
              <a:avLst/>
            </a:prstGeom>
          </p:spPr>
        </p:pic>
        <p:sp>
          <p:nvSpPr>
            <p:cNvPr id="50" name="CustomShape 23"/>
            <p:cNvSpPr/>
            <p:nvPr/>
          </p:nvSpPr>
          <p:spPr>
            <a:xfrm>
              <a:off x="2300600" y="4001366"/>
              <a:ext cx="1398600" cy="32990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E7511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fr-FR" sz="1200" b="1" strike="noStrike" spc="-1" dirty="0" smtClean="0">
                  <a:solidFill>
                    <a:srgbClr val="336699"/>
                  </a:solidFill>
                  <a:uFill>
                    <a:solidFill>
                      <a:srgbClr val="FFFFFF"/>
                    </a:solidFill>
                  </a:uFill>
                  <a:latin typeface="Verdana" panose="020B0604030504040204" pitchFamily="34" charset="0"/>
                  <a:ea typeface="Verdana" panose="020B0604030504040204" pitchFamily="34" charset="0"/>
                </a:rPr>
                <a:t>Gibbsite </a:t>
              </a:r>
              <a:r>
                <a:rPr lang="fr-FR" sz="1200" b="1" strike="noStrike" spc="-1" dirty="0" err="1" smtClean="0">
                  <a:solidFill>
                    <a:srgbClr val="336699"/>
                  </a:solidFill>
                  <a:uFill>
                    <a:solidFill>
                      <a:srgbClr val="FFFFFF"/>
                    </a:solidFill>
                  </a:uFill>
                  <a:latin typeface="Verdana" panose="020B0604030504040204" pitchFamily="34" charset="0"/>
                  <a:ea typeface="Verdana" panose="020B0604030504040204" pitchFamily="34" charset="0"/>
                </a:rPr>
                <a:t>edge</a:t>
              </a:r>
              <a:endParaRPr sz="1200" b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51" name="CustomShape 23"/>
            <p:cNvSpPr/>
            <p:nvPr/>
          </p:nvSpPr>
          <p:spPr>
            <a:xfrm>
              <a:off x="4190751" y="4111628"/>
              <a:ext cx="1431339" cy="27926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E7511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fr-FR" sz="1200" b="1" strike="noStrike" spc="-1" dirty="0" smtClean="0">
                  <a:solidFill>
                    <a:srgbClr val="336699"/>
                  </a:solidFill>
                  <a:uFill>
                    <a:solidFill>
                      <a:srgbClr val="FFFFFF"/>
                    </a:solidFill>
                  </a:uFill>
                  <a:latin typeface="Verdana" panose="020B0604030504040204" pitchFamily="34" charset="0"/>
                  <a:ea typeface="Verdana" panose="020B0604030504040204" pitchFamily="34" charset="0"/>
                </a:rPr>
                <a:t>Kaolinite </a:t>
              </a:r>
              <a:r>
                <a:rPr lang="fr-FR" sz="1200" b="1" strike="noStrike" spc="-1" dirty="0" err="1" smtClean="0">
                  <a:solidFill>
                    <a:srgbClr val="336699"/>
                  </a:solidFill>
                  <a:uFill>
                    <a:solidFill>
                      <a:srgbClr val="FFFFFF"/>
                    </a:solidFill>
                  </a:uFill>
                  <a:latin typeface="Verdana" panose="020B0604030504040204" pitchFamily="34" charset="0"/>
                  <a:ea typeface="Verdana" panose="020B0604030504040204" pitchFamily="34" charset="0"/>
                </a:rPr>
                <a:t>edge</a:t>
              </a:r>
              <a:r>
                <a:rPr lang="fr-FR" sz="1200" b="1" strike="noStrike" spc="-1" dirty="0" smtClean="0">
                  <a:solidFill>
                    <a:srgbClr val="336699"/>
                  </a:solidFill>
                  <a:uFill>
                    <a:solidFill>
                      <a:srgbClr val="FFFFFF"/>
                    </a:solidFill>
                  </a:uFill>
                  <a:latin typeface="Verdana" panose="020B0604030504040204" pitchFamily="34" charset="0"/>
                  <a:ea typeface="Verdana" panose="020B0604030504040204" pitchFamily="34" charset="0"/>
                </a:rPr>
                <a:t> B</a:t>
              </a:r>
              <a:endParaRPr sz="1200" b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pic>
        <p:nvPicPr>
          <p:cNvPr id="52" name="Imag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66" y="1890974"/>
            <a:ext cx="2382578" cy="3168352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sp>
        <p:nvSpPr>
          <p:cNvPr id="53" name="Rectangle 5"/>
          <p:cNvSpPr>
            <a:spLocks noChangeArrowheads="1"/>
          </p:cNvSpPr>
          <p:nvPr/>
        </p:nvSpPr>
        <p:spPr bwMode="auto">
          <a:xfrm>
            <a:off x="4989895" y="5296270"/>
            <a:ext cx="4094772" cy="725018"/>
          </a:xfrm>
          <a:prstGeom prst="rect">
            <a:avLst/>
          </a:prstGeom>
          <a:solidFill>
            <a:schemeClr val="bg1"/>
          </a:solidFill>
          <a:ln w="25400">
            <a:solidFill>
              <a:srgbClr val="E75112"/>
            </a:solidFill>
            <a:miter lim="800000"/>
            <a:headEnd/>
            <a:tailEnd/>
          </a:ln>
        </p:spPr>
        <p:txBody>
          <a:bodyPr wrap="square" lIns="77925" tIns="38963" rIns="77925" bIns="38963">
            <a:spAutoFit/>
          </a:bodyPr>
          <a:lstStyle/>
          <a:p>
            <a:r>
              <a:rPr lang="en-US" sz="1400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M.Pouvreau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400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J.A.Greathouse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400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R.T.Cygan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400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A.G.Kalinichev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400" i="1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J.Phys.Chem.C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2019, </a:t>
            </a:r>
            <a:r>
              <a:rPr lang="en-US" sz="1400" b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123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11628–11638</a:t>
            </a:r>
            <a:endParaRPr lang="en-US" sz="1400" b="1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21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9859-BB11-4FE2-9CF4-0D6BCE225366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02" r="12989"/>
          <a:stretch/>
        </p:blipFill>
        <p:spPr>
          <a:xfrm>
            <a:off x="97015" y="817105"/>
            <a:ext cx="5423717" cy="119933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21" y="2357937"/>
            <a:ext cx="3115255" cy="1914583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2" t="7696" r="4208" b="2938"/>
          <a:stretch/>
        </p:blipFill>
        <p:spPr bwMode="auto">
          <a:xfrm flipV="1">
            <a:off x="423680" y="4293096"/>
            <a:ext cx="2895600" cy="16795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8" name="Groupe 7"/>
          <p:cNvGrpSpPr/>
          <p:nvPr/>
        </p:nvGrpSpPr>
        <p:grpSpPr>
          <a:xfrm>
            <a:off x="5234827" y="1050945"/>
            <a:ext cx="3597325" cy="2169386"/>
            <a:chOff x="5318075" y="878614"/>
            <a:chExt cx="3597325" cy="2169386"/>
          </a:xfrm>
        </p:grpSpPr>
        <p:grpSp>
          <p:nvGrpSpPr>
            <p:cNvPr id="9" name="Groupe 8"/>
            <p:cNvGrpSpPr/>
            <p:nvPr/>
          </p:nvGrpSpPr>
          <p:grpSpPr>
            <a:xfrm>
              <a:off x="5318075" y="878614"/>
              <a:ext cx="3597325" cy="2169386"/>
              <a:chOff x="250558" y="3767656"/>
              <a:chExt cx="2911525" cy="2169386"/>
            </a:xfrm>
          </p:grpSpPr>
          <p:grpSp>
            <p:nvGrpSpPr>
              <p:cNvPr id="13" name="Groupe 2083"/>
              <p:cNvGrpSpPr/>
              <p:nvPr/>
            </p:nvGrpSpPr>
            <p:grpSpPr>
              <a:xfrm>
                <a:off x="250558" y="3767656"/>
                <a:ext cx="2911525" cy="2169386"/>
                <a:chOff x="5324861" y="3061417"/>
                <a:chExt cx="2911525" cy="2169386"/>
              </a:xfrm>
            </p:grpSpPr>
            <p:pic>
              <p:nvPicPr>
                <p:cNvPr id="16" name="Image 21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24861" y="3704758"/>
                  <a:ext cx="1884156" cy="134752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" name="Espace réservé du texte 3"/>
                <p:cNvSpPr txBox="1">
                  <a:spLocks/>
                </p:cNvSpPr>
                <p:nvPr/>
              </p:nvSpPr>
              <p:spPr bwMode="auto">
                <a:xfrm>
                  <a:off x="5417078" y="3061417"/>
                  <a:ext cx="1412966" cy="556431"/>
                </a:xfrm>
                <a:prstGeom prst="roundRect">
                  <a:avLst>
                    <a:gd name="adj" fmla="val 10163"/>
                  </a:avLst>
                </a:prstGeom>
                <a:noFill/>
                <a:ln w="25400" cap="flat" cmpd="sng" algn="ctr">
                  <a:solidFill>
                    <a:srgbClr val="002060"/>
                  </a:solidFill>
                  <a:prstDash val="solid"/>
                </a:ln>
                <a:effectLst/>
                <a:extLst/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>
                  <a:lvl1pPr marL="266700" indent="-266700" algn="l" rtl="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Wingdings" panose="05000000000000000000" pitchFamily="2" charset="2"/>
                    <a:buChar char="v"/>
                    <a:defRPr lang="fr-FR" altLang="fr-FR" sz="1600" kern="1200">
                      <a:solidFill>
                        <a:schemeClr val="tx1"/>
                      </a:solidFill>
                      <a:latin typeface="Cambria" panose="02040503050406030204" pitchFamily="18" charset="0"/>
                    </a:defRPr>
                  </a:lvl1pPr>
                  <a:lvl2pPr marL="541338" indent="-285750" algn="l" rtl="0" eaLnBrk="0" fontAlgn="base" hangingPunct="0">
                    <a:spcBef>
                      <a:spcPts val="300"/>
                    </a:spcBef>
                    <a:spcAft>
                      <a:spcPts val="600"/>
                    </a:spcAft>
                    <a:buFont typeface="Wingdings" panose="05000000000000000000" pitchFamily="2" charset="2"/>
                    <a:buChar char="Ø"/>
                    <a:tabLst/>
                    <a:defRPr lang="fr-FR" altLang="fr-FR" sz="1400">
                      <a:solidFill>
                        <a:schemeClr val="tx1"/>
                      </a:solidFill>
                      <a:latin typeface="Cambria" panose="02040503050406030204" pitchFamily="18" charset="0"/>
                    </a:defRPr>
                  </a:lvl2pPr>
                  <a:lvl3pPr marL="806450" indent="-236538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§"/>
                    <a:tabLst>
                      <a:tab pos="1166813" algn="l"/>
                    </a:tabLst>
                    <a:defRPr lang="fr-FR" altLang="fr-FR" sz="1400">
                      <a:solidFill>
                        <a:schemeClr val="tx1"/>
                      </a:solidFill>
                      <a:latin typeface="Cambria" panose="02040503050406030204" pitchFamily="18" charset="0"/>
                    </a:defRPr>
                  </a:lvl3pPr>
                  <a:lvl4pPr marL="1168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tabLst>
                      <a:tab pos="1166813" algn="l"/>
                    </a:tabLst>
                    <a:defRPr lang="fr-FR" altLang="fr-FR" sz="1400">
                      <a:solidFill>
                        <a:schemeClr val="tx1"/>
                      </a:solidFill>
                      <a:latin typeface="Cambria" panose="02040503050406030204" pitchFamily="18" charset="0"/>
                    </a:defRPr>
                  </a:lvl4pPr>
                  <a:lvl5pPr marL="1431925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lang="en-US" altLang="fr-FR" sz="1200">
                      <a:solidFill>
                        <a:schemeClr val="tx1"/>
                      </a:solidFill>
                      <a:latin typeface="Cambria" panose="02040503050406030204" pitchFamily="18" charset="0"/>
                    </a:defRPr>
                  </a:lvl5pPr>
                  <a:lvl6pPr marL="25146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marL="0" indent="0" algn="ctr">
                    <a:buNone/>
                  </a:pPr>
                  <a:r>
                    <a:rPr lang="en-US" b="1" dirty="0" smtClean="0">
                      <a:solidFill>
                        <a:schemeClr val="tx2"/>
                      </a:solidFill>
                      <a:latin typeface="Arial Narrow" panose="020B0606020202030204" pitchFamily="34" charset="0"/>
                    </a:rPr>
                    <a:t>Aggregate of clay nanoparticles</a:t>
                  </a:r>
                  <a:endParaRPr lang="en-US" b="1" dirty="0">
                    <a:solidFill>
                      <a:schemeClr val="tx2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8" name="Rectangle à coins arrondis 7"/>
                <p:cNvSpPr/>
                <p:nvPr/>
              </p:nvSpPr>
              <p:spPr>
                <a:xfrm>
                  <a:off x="6636591" y="5015359"/>
                  <a:ext cx="1107926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lIns="0" tIns="0" rIns="0" bIns="0">
                  <a:spAutoFit/>
                </a:bodyPr>
                <a:lstStyle/>
                <a:p>
                  <a:pPr marL="36000">
                    <a:spcBef>
                      <a:spcPts val="0"/>
                    </a:spcBef>
                    <a:buSzPct val="150000"/>
                    <a:defRPr/>
                  </a:pPr>
                  <a:r>
                    <a:rPr lang="fr-FR" sz="1400" dirty="0" err="1" smtClean="0">
                      <a:solidFill>
                        <a:schemeClr val="tx2"/>
                      </a:solidFill>
                      <a:latin typeface="Arial Narrow" panose="020B0606020202030204" pitchFamily="34" charset="0"/>
                    </a:rPr>
                    <a:t>Primary</a:t>
                  </a:r>
                  <a:r>
                    <a:rPr lang="fr-FR" sz="1400" dirty="0" smtClean="0">
                      <a:solidFill>
                        <a:schemeClr val="tx2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fr-FR" sz="1400" dirty="0" err="1" smtClean="0">
                      <a:solidFill>
                        <a:schemeClr val="tx2"/>
                      </a:solidFill>
                      <a:latin typeface="Arial Narrow" panose="020B0606020202030204" pitchFamily="34" charset="0"/>
                    </a:rPr>
                    <a:t>clay</a:t>
                  </a:r>
                  <a:r>
                    <a:rPr lang="fr-FR" sz="1400" dirty="0" smtClean="0">
                      <a:solidFill>
                        <a:schemeClr val="tx2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fr-FR" sz="1400" dirty="0" err="1" smtClean="0">
                      <a:solidFill>
                        <a:schemeClr val="tx2"/>
                      </a:solidFill>
                      <a:latin typeface="Arial Narrow" panose="020B0606020202030204" pitchFamily="34" charset="0"/>
                    </a:rPr>
                    <a:t>particle</a:t>
                  </a:r>
                  <a:endParaRPr lang="en-US" sz="1400" dirty="0" smtClean="0">
                    <a:solidFill>
                      <a:schemeClr val="tx2"/>
                    </a:solidFill>
                    <a:latin typeface="Arial Narrow" panose="020B0606020202030204" pitchFamily="34" charset="0"/>
                  </a:endParaRPr>
                </a:p>
              </p:txBody>
            </p:sp>
            <p:cxnSp>
              <p:nvCxnSpPr>
                <p:cNvPr id="19" name="Straight Arrow Connector 108"/>
                <p:cNvCxnSpPr>
                  <a:stCxn id="20" idx="1"/>
                </p:cNvCxnSpPr>
                <p:nvPr/>
              </p:nvCxnSpPr>
              <p:spPr>
                <a:xfrm flipH="1">
                  <a:off x="6139501" y="3599081"/>
                  <a:ext cx="1069516" cy="567962"/>
                </a:xfrm>
                <a:prstGeom prst="straightConnector1">
                  <a:avLst/>
                </a:prstGeom>
                <a:ln w="19050">
                  <a:solidFill>
                    <a:schemeClr val="tx2"/>
                  </a:solidFill>
                  <a:prstDash val="solid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à coins arrondis 7"/>
                <p:cNvSpPr/>
                <p:nvPr/>
              </p:nvSpPr>
              <p:spPr>
                <a:xfrm>
                  <a:off x="7209017" y="3491359"/>
                  <a:ext cx="1027369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lIns="0" tIns="0" rIns="0" bIns="0">
                  <a:spAutoFit/>
                </a:bodyPr>
                <a:lstStyle/>
                <a:p>
                  <a:pPr marL="36000">
                    <a:spcBef>
                      <a:spcPts val="0"/>
                    </a:spcBef>
                    <a:buSzPct val="150000"/>
                    <a:defRPr/>
                  </a:pPr>
                  <a:r>
                    <a:rPr lang="fr-FR" sz="1400" dirty="0" smtClean="0">
                      <a:solidFill>
                        <a:schemeClr val="tx2"/>
                      </a:solidFill>
                      <a:latin typeface="Arial Narrow" panose="020B0606020202030204" pitchFamily="34" charset="0"/>
                    </a:rPr>
                    <a:t>Inter-</a:t>
                  </a:r>
                  <a:r>
                    <a:rPr lang="fr-FR" sz="1400" dirty="0" err="1" smtClean="0">
                      <a:solidFill>
                        <a:schemeClr val="tx2"/>
                      </a:solidFill>
                      <a:latin typeface="Arial Narrow" panose="020B0606020202030204" pitchFamily="34" charset="0"/>
                    </a:rPr>
                    <a:t>particle</a:t>
                  </a:r>
                  <a:r>
                    <a:rPr lang="fr-FR" sz="1400" dirty="0" smtClean="0">
                      <a:solidFill>
                        <a:schemeClr val="tx2"/>
                      </a:solidFill>
                      <a:latin typeface="Arial Narrow" panose="020B0606020202030204" pitchFamily="34" charset="0"/>
                    </a:rPr>
                    <a:t> pore</a:t>
                  </a:r>
                  <a:endParaRPr lang="en-US" sz="1400" dirty="0" smtClean="0">
                    <a:solidFill>
                      <a:schemeClr val="tx2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cxnSp>
            <p:nvCxnSpPr>
              <p:cNvPr id="14" name="Straight Arrow Connector 108"/>
              <p:cNvCxnSpPr>
                <a:stCxn id="18" idx="1"/>
              </p:cNvCxnSpPr>
              <p:nvPr/>
            </p:nvCxnSpPr>
            <p:spPr>
              <a:xfrm flipH="1" flipV="1">
                <a:off x="1315052" y="5620524"/>
                <a:ext cx="247236" cy="208796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Rounded Rectangle 171"/>
              <p:cNvSpPr/>
              <p:nvPr/>
            </p:nvSpPr>
            <p:spPr>
              <a:xfrm rot="21026318">
                <a:off x="500985" y="5248911"/>
                <a:ext cx="1191615" cy="406195"/>
              </a:xfrm>
              <a:prstGeom prst="roundRect">
                <a:avLst/>
              </a:prstGeom>
              <a:noFill/>
              <a:ln w="28575">
                <a:solidFill>
                  <a:schemeClr val="accent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36000">
                  <a:spcBef>
                    <a:spcPts val="0"/>
                  </a:spcBef>
                </a:pPr>
                <a:endParaRPr lang="fr-FR">
                  <a:latin typeface="Arial Narrow" panose="020B0606020202030204" pitchFamily="34" charset="0"/>
                </a:endParaRPr>
              </a:p>
            </p:txBody>
          </p:sp>
        </p:grpSp>
        <p:cxnSp>
          <p:nvCxnSpPr>
            <p:cNvPr id="10" name="Straight Arrow Connector 84"/>
            <p:cNvCxnSpPr>
              <a:stCxn id="11" idx="1"/>
            </p:cNvCxnSpPr>
            <p:nvPr/>
          </p:nvCxnSpPr>
          <p:spPr>
            <a:xfrm flipH="1">
              <a:off x="7427039" y="2071301"/>
              <a:ext cx="421560" cy="1539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à coins arrondis 7"/>
            <p:cNvSpPr/>
            <p:nvPr/>
          </p:nvSpPr>
          <p:spPr>
            <a:xfrm>
              <a:off x="7848599" y="1963579"/>
              <a:ext cx="981817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>
              <a:spAutoFit/>
            </a:bodyPr>
            <a:lstStyle/>
            <a:p>
              <a:pPr marL="36000">
                <a:spcBef>
                  <a:spcPts val="0"/>
                </a:spcBef>
                <a:buSzPct val="150000"/>
                <a:defRPr/>
              </a:pPr>
              <a:r>
                <a:rPr lang="fr-FR" sz="1400" dirty="0" err="1" smtClean="0">
                  <a:solidFill>
                    <a:schemeClr val="tx2"/>
                  </a:solidFill>
                  <a:latin typeface="Arial Narrow" panose="020B0606020202030204" pitchFamily="34" charset="0"/>
                </a:rPr>
                <a:t>Interlayer</a:t>
              </a:r>
              <a:r>
                <a:rPr lang="fr-FR" sz="1400" dirty="0" smtClean="0">
                  <a:solidFill>
                    <a:schemeClr val="tx2"/>
                  </a:solidFill>
                  <a:latin typeface="Arial Narrow" panose="020B0606020202030204" pitchFamily="34" charset="0"/>
                </a:rPr>
                <a:t> pore</a:t>
              </a:r>
              <a:endParaRPr lang="en-US" sz="1400" dirty="0" smtClean="0">
                <a:solidFill>
                  <a:schemeClr val="tx2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12" name="Straight Arrow Connector 108"/>
            <p:cNvCxnSpPr>
              <a:stCxn id="20" idx="1"/>
            </p:cNvCxnSpPr>
            <p:nvPr/>
          </p:nvCxnSpPr>
          <p:spPr>
            <a:xfrm flipH="1">
              <a:off x="6248400" y="1416278"/>
              <a:ext cx="1397638" cy="865828"/>
            </a:xfrm>
            <a:prstGeom prst="straightConnector1">
              <a:avLst/>
            </a:prstGeom>
            <a:ln w="19050">
              <a:solidFill>
                <a:schemeClr val="tx2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3" descr="Allen-nano-CSH"/>
          <p:cNvPicPr>
            <a:picLocks noChangeAspect="1" noChangeArrowheads="1"/>
          </p:cNvPicPr>
          <p:nvPr/>
        </p:nvPicPr>
        <p:blipFill>
          <a:blip r:embed="rId6" cstate="print"/>
          <a:srcRect r="36923"/>
          <a:stretch>
            <a:fillRect/>
          </a:stretch>
        </p:blipFill>
        <p:spPr bwMode="auto">
          <a:xfrm>
            <a:off x="4450027" y="3334041"/>
            <a:ext cx="1751046" cy="2109820"/>
          </a:xfrm>
          <a:prstGeom prst="rect">
            <a:avLst/>
          </a:prstGeom>
          <a:noFill/>
        </p:spPr>
      </p:pic>
      <p:sp>
        <p:nvSpPr>
          <p:cNvPr id="22" name="Espace réservé du texte 3"/>
          <p:cNvSpPr txBox="1">
            <a:spLocks/>
          </p:cNvSpPr>
          <p:nvPr/>
        </p:nvSpPr>
        <p:spPr bwMode="auto">
          <a:xfrm>
            <a:off x="5831999" y="3861148"/>
            <a:ext cx="1332539" cy="738325"/>
          </a:xfrm>
          <a:prstGeom prst="roundRect">
            <a:avLst>
              <a:gd name="adj" fmla="val 10163"/>
            </a:avLst>
          </a:prstGeom>
          <a:solidFill>
            <a:schemeClr val="bg1"/>
          </a:solidFill>
          <a:ln w="25400" cap="flat" cmpd="sng" algn="ctr">
            <a:solidFill>
              <a:srgbClr val="002060"/>
            </a:solidFill>
            <a:prstDash val="solid"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  <a:defRPr lang="fr-FR" altLang="fr-FR" sz="1600" kern="1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541338" indent="-285750" algn="l" rtl="0" eaLnBrk="0" fontAlgn="base" hangingPunct="0">
              <a:spcBef>
                <a:spcPts val="3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/>
              <a:defRPr lang="fr-FR" altLang="fr-FR" sz="14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806450" indent="-236538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1166813" algn="l"/>
              </a:tabLst>
              <a:defRPr lang="fr-FR" altLang="fr-FR" sz="1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168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tabLst>
                <a:tab pos="1166813" algn="l"/>
              </a:tabLst>
              <a:defRPr lang="fr-FR" altLang="fr-FR" sz="14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14319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lang="en-US" altLang="fr-FR" sz="12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Aggregate </a:t>
            </a:r>
            <a:br>
              <a:rPr lang="en-US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</a:br>
            <a:r>
              <a:rPr lang="en-US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of cement nanoparticles</a:t>
            </a:r>
            <a:endParaRPr lang="en-US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2555776" y="2220718"/>
            <a:ext cx="1730600" cy="2000370"/>
          </a:xfrm>
          <a:prstGeom prst="rect">
            <a:avLst/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2286001" y="4830721"/>
            <a:ext cx="485956" cy="470487"/>
          </a:xfrm>
          <a:prstGeom prst="rect">
            <a:avLst/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5" name="Connecteur droit 24"/>
          <p:cNvCxnSpPr/>
          <p:nvPr/>
        </p:nvCxnSpPr>
        <p:spPr bwMode="auto">
          <a:xfrm>
            <a:off x="2610235" y="3531053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Connecteur droit 25"/>
          <p:cNvCxnSpPr/>
          <p:nvPr/>
        </p:nvCxnSpPr>
        <p:spPr bwMode="auto">
          <a:xfrm>
            <a:off x="4262096" y="3489360"/>
            <a:ext cx="8441" cy="1266255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Connecteur droit 26"/>
          <p:cNvCxnSpPr/>
          <p:nvPr/>
        </p:nvCxnSpPr>
        <p:spPr bwMode="auto">
          <a:xfrm flipV="1">
            <a:off x="8968812" y="2189980"/>
            <a:ext cx="5622" cy="33125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Connecteur droit 27"/>
          <p:cNvCxnSpPr/>
          <p:nvPr/>
        </p:nvCxnSpPr>
        <p:spPr bwMode="auto">
          <a:xfrm flipV="1">
            <a:off x="2743176" y="4219850"/>
            <a:ext cx="1543200" cy="1081358"/>
          </a:xfrm>
          <a:prstGeom prst="line">
            <a:avLst/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Connecteur droit 28"/>
          <p:cNvCxnSpPr/>
          <p:nvPr/>
        </p:nvCxnSpPr>
        <p:spPr bwMode="auto">
          <a:xfrm flipH="1" flipV="1">
            <a:off x="2594396" y="4236853"/>
            <a:ext cx="148781" cy="564238"/>
          </a:xfrm>
          <a:prstGeom prst="line">
            <a:avLst/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Flèche droite 29"/>
          <p:cNvSpPr/>
          <p:nvPr/>
        </p:nvSpPr>
        <p:spPr bwMode="auto">
          <a:xfrm rot="7798211">
            <a:off x="3199065" y="3919243"/>
            <a:ext cx="613090" cy="343201"/>
          </a:xfrm>
          <a:prstGeom prst="rightArrow">
            <a:avLst/>
          </a:prstGeom>
          <a:solidFill>
            <a:srgbClr val="002060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881429"/>
            <a:ext cx="1625516" cy="2158971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sp>
        <p:nvSpPr>
          <p:cNvPr id="32" name="Rectangle 12"/>
          <p:cNvSpPr>
            <a:spLocks noChangeArrowheads="1"/>
          </p:cNvSpPr>
          <p:nvPr/>
        </p:nvSpPr>
        <p:spPr bwMode="auto">
          <a:xfrm>
            <a:off x="3506938" y="5542052"/>
            <a:ext cx="3657600" cy="523220"/>
          </a:xfrm>
          <a:prstGeom prst="rect">
            <a:avLst/>
          </a:prstGeom>
          <a:noFill/>
          <a:ln w="28575">
            <a:solidFill>
              <a:srgbClr val="E7511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000066"/>
              </a:buClr>
            </a:pPr>
            <a:r>
              <a:rPr lang="en-US" sz="1400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Cygan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400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Greathouse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400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Kalinichev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(2021) </a:t>
            </a:r>
            <a:b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400" i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J. Phys. Chem</a:t>
            </a:r>
            <a:r>
              <a:rPr lang="en-US" sz="1400" i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en-US" sz="1400" i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400" b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125 </a:t>
            </a:r>
            <a:r>
              <a:rPr lang="fr-FR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17573-17589</a:t>
            </a:r>
            <a:endParaRPr lang="en-US" sz="1400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5259" y="153050"/>
            <a:ext cx="8859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ClayFF</a:t>
            </a:r>
            <a:r>
              <a:rPr lang="en-US" sz="24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Development - Modeling of Particle Edges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37636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9859-BB11-4FE2-9CF4-0D6BCE225366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5" name="Rectangle 2"/>
          <p:cNvSpPr txBox="1">
            <a:spLocks/>
          </p:cNvSpPr>
          <p:nvPr/>
        </p:nvSpPr>
        <p:spPr>
          <a:xfrm>
            <a:off x="107504" y="80314"/>
            <a:ext cx="8897239" cy="5553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altLang="fr-FR" sz="2400" b="1" dirty="0" smtClean="0">
                <a:solidFill>
                  <a:srgbClr val="E75112"/>
                </a:solidFill>
                <a:latin typeface="Verdana" panose="020B0604030504040204" pitchFamily="34" charset="0"/>
              </a:rPr>
              <a:t>Montmorillonite Clay </a:t>
            </a:r>
            <a:r>
              <a:rPr lang="fr-FR" altLang="fr-FR" sz="2400" b="1" dirty="0" err="1" smtClean="0">
                <a:solidFill>
                  <a:srgbClr val="E75112"/>
                </a:solidFill>
                <a:latin typeface="Verdana" panose="020B0604030504040204" pitchFamily="34" charset="0"/>
              </a:rPr>
              <a:t>Nanoparticle</a:t>
            </a:r>
            <a:r>
              <a:rPr lang="fr-FR" altLang="fr-FR" sz="2400" b="1" dirty="0" smtClean="0">
                <a:solidFill>
                  <a:srgbClr val="E75112"/>
                </a:solidFill>
                <a:latin typeface="Verdana" panose="020B0604030504040204" pitchFamily="34" charset="0"/>
              </a:rPr>
              <a:t> </a:t>
            </a:r>
            <a:r>
              <a:rPr lang="fr-FR" altLang="fr-FR" sz="2400" b="1" dirty="0" err="1" smtClean="0">
                <a:solidFill>
                  <a:srgbClr val="E75112"/>
                </a:solidFill>
                <a:latin typeface="Verdana" panose="020B0604030504040204" pitchFamily="34" charset="0"/>
              </a:rPr>
              <a:t>Edge</a:t>
            </a:r>
            <a:r>
              <a:rPr lang="fr-FR" altLang="fr-FR" sz="2400" b="1" dirty="0" smtClean="0">
                <a:solidFill>
                  <a:srgbClr val="E75112"/>
                </a:solidFill>
                <a:latin typeface="Verdana" panose="020B0604030504040204" pitchFamily="34" charset="0"/>
              </a:rPr>
              <a:t> Surfaces</a:t>
            </a:r>
            <a:endParaRPr lang="fr-FR" altLang="fr-FR" sz="2400" b="1" dirty="0">
              <a:solidFill>
                <a:srgbClr val="E75112"/>
              </a:solidFill>
              <a:latin typeface="Verdana" panose="020B0604030504040204" pitchFamily="34" charset="0"/>
            </a:endParaRPr>
          </a:p>
        </p:txBody>
      </p:sp>
      <p:grpSp>
        <p:nvGrpSpPr>
          <p:cNvPr id="28" name="Groupe 27"/>
          <p:cNvGrpSpPr/>
          <p:nvPr/>
        </p:nvGrpSpPr>
        <p:grpSpPr>
          <a:xfrm>
            <a:off x="356680" y="765911"/>
            <a:ext cx="8575613" cy="4977968"/>
            <a:chOff x="356680" y="765911"/>
            <a:chExt cx="8575613" cy="4977968"/>
          </a:xfrm>
        </p:grpSpPr>
        <p:pic>
          <p:nvPicPr>
            <p:cNvPr id="9" name="Picture 10" descr="A picture containing screenshot, colorfulness, text, line&#10;&#10;Description automatically generated">
              <a:extLst>
                <a:ext uri="{FF2B5EF4-FFF2-40B4-BE49-F238E27FC236}">
                  <a16:creationId xmlns:a16="http://schemas.microsoft.com/office/drawing/2014/main" id="{8360B369-7BB1-D742-8CB1-138C890270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7972" y="1056893"/>
              <a:ext cx="4257875" cy="2133180"/>
            </a:xfrm>
            <a:prstGeom prst="rect">
              <a:avLst/>
            </a:prstGeom>
          </p:spPr>
        </p:pic>
        <p:pic>
          <p:nvPicPr>
            <p:cNvPr id="10" name="Picture 14" descr="A picture containing screenshot, text, colorfulness, pattern&#10;&#10;Description automatically generated">
              <a:extLst>
                <a:ext uri="{FF2B5EF4-FFF2-40B4-BE49-F238E27FC236}">
                  <a16:creationId xmlns:a16="http://schemas.microsoft.com/office/drawing/2014/main" id="{DA8DFE63-7C54-9044-8A1D-7FB718251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08452" y="3615048"/>
              <a:ext cx="4257875" cy="2128831"/>
            </a:xfrm>
            <a:prstGeom prst="rect">
              <a:avLst/>
            </a:prstGeom>
          </p:spPr>
        </p:pic>
        <p:pic>
          <p:nvPicPr>
            <p:cNvPr id="11" name="Picture 16" descr="A picture containing pattern, rectangle, colorfulness&#10;&#10;Description automatically generated">
              <a:extLst>
                <a:ext uri="{FF2B5EF4-FFF2-40B4-BE49-F238E27FC236}">
                  <a16:creationId xmlns:a16="http://schemas.microsoft.com/office/drawing/2014/main" id="{69AE84B4-CC5E-2C40-B73F-D71AE44FFA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-1100276" y="2519021"/>
              <a:ext cx="4681814" cy="1767901"/>
            </a:xfrm>
            <a:prstGeom prst="rect">
              <a:avLst/>
            </a:prstGeom>
          </p:spPr>
        </p:pic>
        <p:sp>
          <p:nvSpPr>
            <p:cNvPr id="12" name="TextBox 17">
              <a:extLst>
                <a:ext uri="{FF2B5EF4-FFF2-40B4-BE49-F238E27FC236}">
                  <a16:creationId xmlns:a16="http://schemas.microsoft.com/office/drawing/2014/main" id="{65753A7F-295B-B44E-98B4-4C58B417285D}"/>
                </a:ext>
              </a:extLst>
            </p:cNvPr>
            <p:cNvSpPr txBox="1"/>
            <p:nvPr/>
          </p:nvSpPr>
          <p:spPr>
            <a:xfrm>
              <a:off x="363417" y="765911"/>
              <a:ext cx="2044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(001) Basal surface </a:t>
              </a:r>
            </a:p>
          </p:txBody>
        </p:sp>
        <p:sp>
          <p:nvSpPr>
            <p:cNvPr id="13" name="TextBox 18">
              <a:extLst>
                <a:ext uri="{FF2B5EF4-FFF2-40B4-BE49-F238E27FC236}">
                  <a16:creationId xmlns:a16="http://schemas.microsoft.com/office/drawing/2014/main" id="{18783A60-DC9A-2941-B317-488F42E7C187}"/>
                </a:ext>
              </a:extLst>
            </p:cNvPr>
            <p:cNvSpPr txBox="1"/>
            <p:nvPr/>
          </p:nvSpPr>
          <p:spPr>
            <a:xfrm>
              <a:off x="2600123" y="779509"/>
              <a:ext cx="35176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(010) Edge surface</a:t>
              </a:r>
            </a:p>
          </p:txBody>
        </p:sp>
        <p:sp>
          <p:nvSpPr>
            <p:cNvPr id="14" name="TextBox 19">
              <a:extLst>
                <a:ext uri="{FF2B5EF4-FFF2-40B4-BE49-F238E27FC236}">
                  <a16:creationId xmlns:a16="http://schemas.microsoft.com/office/drawing/2014/main" id="{0869308B-A44C-F748-9BBE-45262B040522}"/>
                </a:ext>
              </a:extLst>
            </p:cNvPr>
            <p:cNvSpPr txBox="1"/>
            <p:nvPr/>
          </p:nvSpPr>
          <p:spPr>
            <a:xfrm>
              <a:off x="2308452" y="3325539"/>
              <a:ext cx="4257875" cy="342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(110) Edge surface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46134E0-047B-AA46-8BDF-128C1B6D7FBB}"/>
                </a:ext>
              </a:extLst>
            </p:cNvPr>
            <p:cNvSpPr/>
            <p:nvPr/>
          </p:nvSpPr>
          <p:spPr>
            <a:xfrm>
              <a:off x="4949719" y="1390929"/>
              <a:ext cx="248376" cy="400073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0C0FB3D-3BAC-3F4A-88B6-58FDD60563FB}"/>
                </a:ext>
              </a:extLst>
            </p:cNvPr>
            <p:cNvSpPr/>
            <p:nvPr/>
          </p:nvSpPr>
          <p:spPr>
            <a:xfrm>
              <a:off x="4928758" y="3957086"/>
              <a:ext cx="354823" cy="46675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43" descr="A picture containing font, colorfulness, text, design&#10;&#10;Description automatically generated">
              <a:extLst>
                <a:ext uri="{FF2B5EF4-FFF2-40B4-BE49-F238E27FC236}">
                  <a16:creationId xmlns:a16="http://schemas.microsoft.com/office/drawing/2014/main" id="{7BA77888-4132-5641-9B61-394B1341F2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32898" y="859018"/>
              <a:ext cx="664882" cy="1166880"/>
            </a:xfrm>
            <a:prstGeom prst="rect">
              <a:avLst/>
            </a:prstGeom>
          </p:spPr>
        </p:pic>
        <p:cxnSp>
          <p:nvCxnSpPr>
            <p:cNvPr id="18" name="Straight Connector 44">
              <a:extLst>
                <a:ext uri="{FF2B5EF4-FFF2-40B4-BE49-F238E27FC236}">
                  <a16:creationId xmlns:a16="http://schemas.microsoft.com/office/drawing/2014/main" id="{B9474FE9-C60F-9E4E-964C-F49DE52315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01989" y="1108507"/>
              <a:ext cx="1423121" cy="450487"/>
            </a:xfrm>
            <a:prstGeom prst="line">
              <a:avLst/>
            </a:prstGeom>
            <a:ln w="28575">
              <a:prstDash val="sys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48">
              <a:extLst>
                <a:ext uri="{FF2B5EF4-FFF2-40B4-BE49-F238E27FC236}">
                  <a16:creationId xmlns:a16="http://schemas.microsoft.com/office/drawing/2014/main" id="{06C9D82D-F4FE-B24A-969B-3AE502C0B0E9}"/>
                </a:ext>
              </a:extLst>
            </p:cNvPr>
            <p:cNvCxnSpPr>
              <a:cxnSpLocks/>
            </p:cNvCxnSpPr>
            <p:nvPr/>
          </p:nvCxnSpPr>
          <p:spPr>
            <a:xfrm>
              <a:off x="5198095" y="1558994"/>
              <a:ext cx="1434803" cy="367475"/>
            </a:xfrm>
            <a:prstGeom prst="line">
              <a:avLst/>
            </a:prstGeom>
            <a:ln w="28575">
              <a:prstDash val="sys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20" name="Picture 55" descr="A picture containing screenshot, colorfulness, design&#10;&#10;Description automatically generated">
              <a:extLst>
                <a:ext uri="{FF2B5EF4-FFF2-40B4-BE49-F238E27FC236}">
                  <a16:creationId xmlns:a16="http://schemas.microsoft.com/office/drawing/2014/main" id="{70D022E5-97E1-3C49-AA31-D6E362732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43378" y="3496557"/>
              <a:ext cx="942963" cy="1166880"/>
            </a:xfrm>
            <a:prstGeom prst="rect">
              <a:avLst/>
            </a:prstGeom>
          </p:spPr>
        </p:pic>
        <p:cxnSp>
          <p:nvCxnSpPr>
            <p:cNvPr id="21" name="Straight Connector 56">
              <a:extLst>
                <a:ext uri="{FF2B5EF4-FFF2-40B4-BE49-F238E27FC236}">
                  <a16:creationId xmlns:a16="http://schemas.microsoft.com/office/drawing/2014/main" id="{CBCA10FA-4A8E-2248-A078-3174C1BCB0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9797" y="3677188"/>
              <a:ext cx="1343581" cy="524026"/>
            </a:xfrm>
            <a:prstGeom prst="line">
              <a:avLst/>
            </a:prstGeom>
            <a:ln w="28575">
              <a:prstDash val="sys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57">
              <a:extLst>
                <a:ext uri="{FF2B5EF4-FFF2-40B4-BE49-F238E27FC236}">
                  <a16:creationId xmlns:a16="http://schemas.microsoft.com/office/drawing/2014/main" id="{C9595A0D-C0BE-2842-AF6B-A5A7BD20EC39}"/>
                </a:ext>
              </a:extLst>
            </p:cNvPr>
            <p:cNvCxnSpPr>
              <a:cxnSpLocks/>
            </p:cNvCxnSpPr>
            <p:nvPr/>
          </p:nvCxnSpPr>
          <p:spPr>
            <a:xfrm>
              <a:off x="5295903" y="4201213"/>
              <a:ext cx="1347476" cy="289510"/>
            </a:xfrm>
            <a:prstGeom prst="line">
              <a:avLst/>
            </a:prstGeom>
            <a:ln w="28575">
              <a:prstDash val="sys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72">
              <a:extLst>
                <a:ext uri="{FF2B5EF4-FFF2-40B4-BE49-F238E27FC236}">
                  <a16:creationId xmlns:a16="http://schemas.microsoft.com/office/drawing/2014/main" id="{0ACE9A0F-8769-5F46-BF20-188B2CE004C2}"/>
                </a:ext>
              </a:extLst>
            </p:cNvPr>
            <p:cNvSpPr txBox="1"/>
            <p:nvPr/>
          </p:nvSpPr>
          <p:spPr>
            <a:xfrm>
              <a:off x="6584490" y="2724943"/>
              <a:ext cx="226462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/>
                <a:t>Edge surface protonation at near-neutral </a:t>
              </a:r>
              <a:r>
                <a:rPr lang="en-US" sz="1600" dirty="0" smtClean="0"/>
                <a:t>pH</a:t>
              </a:r>
              <a:endParaRPr lang="en-US" sz="1600" dirty="0"/>
            </a:p>
          </p:txBody>
        </p:sp>
        <p:sp>
          <p:nvSpPr>
            <p:cNvPr id="24" name="TextBox 73">
              <a:extLst>
                <a:ext uri="{FF2B5EF4-FFF2-40B4-BE49-F238E27FC236}">
                  <a16:creationId xmlns:a16="http://schemas.microsoft.com/office/drawing/2014/main" id="{F3BE42BB-0CEF-4A49-B48C-2363018A1EB7}"/>
                </a:ext>
              </a:extLst>
            </p:cNvPr>
            <p:cNvSpPr txBox="1"/>
            <p:nvPr/>
          </p:nvSpPr>
          <p:spPr>
            <a:xfrm>
              <a:off x="7305568" y="1234162"/>
              <a:ext cx="1543548" cy="31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B chains</a:t>
              </a:r>
            </a:p>
          </p:txBody>
        </p:sp>
        <p:sp>
          <p:nvSpPr>
            <p:cNvPr id="25" name="TextBox 74">
              <a:extLst>
                <a:ext uri="{FF2B5EF4-FFF2-40B4-BE49-F238E27FC236}">
                  <a16:creationId xmlns:a16="http://schemas.microsoft.com/office/drawing/2014/main" id="{82FDC951-4434-3A4F-BDC1-5133CF4381F8}"/>
                </a:ext>
              </a:extLst>
            </p:cNvPr>
            <p:cNvSpPr txBox="1"/>
            <p:nvPr/>
          </p:nvSpPr>
          <p:spPr>
            <a:xfrm>
              <a:off x="7420940" y="3876929"/>
              <a:ext cx="10394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AC chains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TextBox 80">
                  <a:extLst>
                    <a:ext uri="{FF2B5EF4-FFF2-40B4-BE49-F238E27FC236}">
                      <a16:creationId xmlns:a16="http://schemas.microsoft.com/office/drawing/2014/main" id="{2F930399-5404-434B-8C16-200648483638}"/>
                    </a:ext>
                  </a:extLst>
                </p:cNvPr>
                <p:cNvSpPr txBox="1"/>
                <p:nvPr/>
              </p:nvSpPr>
              <p:spPr>
                <a:xfrm>
                  <a:off x="6555847" y="2004163"/>
                  <a:ext cx="2120609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buSzPct val="100000"/>
                  </a:pPr>
                  <a14:m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</m:oMath>
                  </a14:m>
                  <a:r>
                    <a:rPr lang="en-US" sz="1600" dirty="0"/>
                    <a:t>Si/Al(OH) and </a:t>
                  </a:r>
                  <a14:m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</m:oMath>
                  </a14:m>
                  <a:r>
                    <a:rPr lang="en-US" sz="1600" dirty="0"/>
                    <a:t>Al/Mg(OH</a:t>
                  </a:r>
                  <a:r>
                    <a:rPr lang="en-US" sz="1600" baseline="-25000" dirty="0"/>
                    <a:t>2</a:t>
                  </a:r>
                  <a:r>
                    <a:rPr lang="en-US" sz="1600" dirty="0"/>
                    <a:t>)(OH) sites </a:t>
                  </a:r>
                </a:p>
              </p:txBody>
            </p:sp>
          </mc:Choice>
          <mc:Fallback>
            <p:sp>
              <p:nvSpPr>
                <p:cNvPr id="26" name="TextBox 80">
                  <a:extLst>
                    <a:ext uri="{FF2B5EF4-FFF2-40B4-BE49-F238E27FC236}">
                      <a16:creationId xmlns:a16="http://schemas.microsoft.com/office/drawing/2014/main" id="{2F930399-5404-434B-8C16-2006484836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5847" y="2004163"/>
                  <a:ext cx="2120609" cy="584775"/>
                </a:xfrm>
                <a:prstGeom prst="rect">
                  <a:avLst/>
                </a:prstGeom>
                <a:blipFill>
                  <a:blip r:embed="rId7"/>
                  <a:stretch>
                    <a:fillRect t="-3125" r="-3161" b="-125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TextBox 81">
                  <a:extLst>
                    <a:ext uri="{FF2B5EF4-FFF2-40B4-BE49-F238E27FC236}">
                      <a16:creationId xmlns:a16="http://schemas.microsoft.com/office/drawing/2014/main" id="{17771751-BB54-E744-AA2B-A68C3A0449E0}"/>
                    </a:ext>
                  </a:extLst>
                </p:cNvPr>
                <p:cNvSpPr txBox="1"/>
                <p:nvPr/>
              </p:nvSpPr>
              <p:spPr>
                <a:xfrm>
                  <a:off x="6566327" y="4768671"/>
                  <a:ext cx="2365966" cy="5415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</m:oMath>
                  </a14:m>
                  <a:r>
                    <a:rPr lang="en-US" sz="1600" dirty="0"/>
                    <a:t>Si/Al(OH) and </a:t>
                  </a:r>
                  <a14:m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</m:oMath>
                  </a14:m>
                  <a:r>
                    <a:rPr lang="en-US" sz="1600" dirty="0"/>
                    <a:t>Al/Mg(OH</a:t>
                  </a:r>
                  <a:r>
                    <a:rPr lang="en-US" sz="1600" baseline="-25000" dirty="0"/>
                    <a:t>2</a:t>
                  </a:r>
                  <a:r>
                    <a:rPr lang="en-US" sz="1600" dirty="0"/>
                    <a:t>) sites </a:t>
                  </a:r>
                </a:p>
              </p:txBody>
            </p:sp>
          </mc:Choice>
          <mc:Fallback>
            <p:sp>
              <p:nvSpPr>
                <p:cNvPr id="27" name="TextBox 81">
                  <a:extLst>
                    <a:ext uri="{FF2B5EF4-FFF2-40B4-BE49-F238E27FC236}">
                      <a16:creationId xmlns:a16="http://schemas.microsoft.com/office/drawing/2014/main" id="{17771751-BB54-E744-AA2B-A68C3A0449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66327" y="4768671"/>
                  <a:ext cx="2365966" cy="541558"/>
                </a:xfrm>
                <a:prstGeom prst="rect">
                  <a:avLst/>
                </a:prstGeom>
                <a:blipFill>
                  <a:blip r:embed="rId8"/>
                  <a:stretch>
                    <a:fillRect t="-3371" b="-2134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3660280" y="5814407"/>
            <a:ext cx="5344464" cy="294131"/>
          </a:xfrm>
          <a:prstGeom prst="rect">
            <a:avLst/>
          </a:prstGeom>
          <a:solidFill>
            <a:schemeClr val="bg1"/>
          </a:solidFill>
          <a:ln w="25400">
            <a:solidFill>
              <a:srgbClr val="000066"/>
            </a:solidFill>
            <a:miter lim="800000"/>
            <a:headEnd/>
            <a:tailEnd/>
          </a:ln>
        </p:spPr>
        <p:txBody>
          <a:bodyPr wrap="square" lIns="77925" tIns="38963" rIns="77925" bIns="38963">
            <a:spAutoFit/>
          </a:bodyPr>
          <a:lstStyle/>
          <a:p>
            <a:r>
              <a:rPr lang="en-US" sz="1400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B.F.Ngouana-Wakou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et al., </a:t>
            </a:r>
            <a:r>
              <a:rPr lang="en-US" sz="1400" i="1" dirty="0" err="1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J.Phys.Chem.C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</a:t>
            </a:r>
            <a:r>
              <a:rPr lang="ru-RU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4, 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prep.</a:t>
            </a:r>
            <a:endParaRPr lang="en-US" sz="1400" b="1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47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76064" cy="365125"/>
          </a:xfrm>
        </p:spPr>
        <p:txBody>
          <a:bodyPr/>
          <a:lstStyle/>
          <a:p>
            <a:fld id="{714D9859-BB11-4FE2-9CF4-0D6BCE225366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228600" y="768385"/>
            <a:ext cx="8686800" cy="1940535"/>
          </a:xfrm>
          <a:prstGeom prst="rect">
            <a:avLst/>
          </a:prstGeom>
          <a:solidFill>
            <a:schemeClr val="bg1">
              <a:alpha val="70195"/>
            </a:schemeClr>
          </a:solidFill>
          <a:ln w="25400">
            <a:noFill/>
            <a:miter lim="800000"/>
            <a:headEnd/>
            <a:tailEnd/>
          </a:ln>
        </p:spPr>
        <p:txBody>
          <a:bodyPr/>
          <a:lstStyle/>
          <a:p>
            <a:pPr marL="266700" indent="-266700" eaLnBrk="0" hangingPunct="0">
              <a:lnSpc>
                <a:spcPct val="110000"/>
              </a:lnSpc>
              <a:spcBef>
                <a:spcPct val="30000"/>
              </a:spcBef>
              <a:buClr>
                <a:srgbClr val="E75112"/>
              </a:buClr>
              <a:buFont typeface="Wingdings" pitchFamily="2" charset="2"/>
              <a:buChar char="Ø"/>
              <a:tabLst>
                <a:tab pos="266700" algn="l"/>
              </a:tabLst>
            </a:pPr>
            <a:r>
              <a:rPr lang="en-US" sz="1400" b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Molecular Modeling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has been created in 2010 as a new research 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team within 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Radiochemistry Group of SUBATECH in the context of the industrial chair 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en-US" sz="1400" i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Storage and Disposal of Radioactive Waste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 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  the </a:t>
            </a:r>
            <a:r>
              <a:rPr lang="en-US" sz="1400" dirty="0" err="1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Ecole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des Mines de Nantes with the focus on the </a:t>
            </a:r>
            <a:r>
              <a:rPr lang="en-US" sz="1400" b="1" i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computational molecular modeling for </a:t>
            </a:r>
            <a:r>
              <a:rPr lang="en-US" sz="1400" b="1" i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radioactive </a:t>
            </a:r>
            <a:r>
              <a:rPr lang="en-US" sz="1400" b="1" i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waste disposal applications</a:t>
            </a:r>
          </a:p>
          <a:p>
            <a:pPr marL="266700" indent="-266700" eaLnBrk="0" hangingPunct="0">
              <a:lnSpc>
                <a:spcPct val="110000"/>
              </a:lnSpc>
              <a:spcBef>
                <a:spcPct val="30000"/>
              </a:spcBef>
              <a:buClr>
                <a:srgbClr val="E75112"/>
              </a:buClr>
              <a:buFont typeface="Wingdings" pitchFamily="2" charset="2"/>
              <a:buChar char="Ø"/>
              <a:tabLst>
                <a:tab pos="266700" algn="l"/>
              </a:tabLst>
            </a:pPr>
            <a:r>
              <a:rPr lang="en-US" sz="1400" b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Funded by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2324058" y="2854970"/>
            <a:ext cx="6712438" cy="3276600"/>
          </a:xfrm>
          <a:prstGeom prst="rect">
            <a:avLst/>
          </a:prstGeom>
          <a:solidFill>
            <a:schemeClr val="bg1">
              <a:alpha val="70195"/>
            </a:schemeClr>
          </a:solidFill>
          <a:ln w="25400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110000"/>
              </a:lnSpc>
              <a:spcBef>
                <a:spcPct val="3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the general context of </a:t>
            </a:r>
            <a:r>
              <a:rPr lang="en-US" sz="1400" b="1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improving molecular-scale  understanding of the interactions between radionuclides, clay and cement materials, and organic molecules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the specific problems include:</a:t>
            </a:r>
          </a:p>
          <a:p>
            <a:pPr marL="285750" lvl="1" indent="-285750" eaLnBrk="0" hangingPunct="0">
              <a:spcBef>
                <a:spcPct val="30000"/>
              </a:spcBef>
              <a:buClr>
                <a:srgbClr val="E7511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Adsorption and mobility of cations and anions in clay environment</a:t>
            </a:r>
          </a:p>
          <a:p>
            <a:pPr marL="285750" lvl="1" indent="-285750" eaLnBrk="0" hangingPunct="0">
              <a:spcBef>
                <a:spcPct val="30000"/>
              </a:spcBef>
              <a:buClr>
                <a:srgbClr val="E7511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Effects of clay composition, site substitutions, and edge sites on the adsorption and mobility of radionuclides</a:t>
            </a:r>
          </a:p>
          <a:p>
            <a:pPr marL="285750" lvl="1" indent="-285750" eaLnBrk="0" hangingPunct="0">
              <a:spcBef>
                <a:spcPct val="30000"/>
              </a:spcBef>
              <a:buClr>
                <a:srgbClr val="E7511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Effects 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 organics on the 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adsorption and mobility 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 radionuclides in clays</a:t>
            </a:r>
          </a:p>
          <a:p>
            <a:pPr marL="285750" lvl="1" indent="-285750" eaLnBrk="0" hangingPunct="0">
              <a:spcBef>
                <a:spcPct val="30000"/>
              </a:spcBef>
              <a:buClr>
                <a:srgbClr val="E7511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Effects of hydrogen bonding and proton transfer on the hydration structure, energetics, dynamics, and chemical reactivity of aqueous cations and 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anions at clay edges</a:t>
            </a:r>
            <a:endParaRPr lang="en-US" sz="1400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1" indent="-285750" eaLnBrk="0" hangingPunct="0">
              <a:spcBef>
                <a:spcPct val="30000"/>
              </a:spcBef>
              <a:buClr>
                <a:srgbClr val="E7511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Addressing 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same range of problems for cement phases, calcite, quartz, and other materials relevant to 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radioactive 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waste 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disposal</a:t>
            </a:r>
            <a:endParaRPr lang="en-US" sz="1400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163513" y="2743200"/>
            <a:ext cx="2122487" cy="3200400"/>
            <a:chOff x="121" y="1416"/>
            <a:chExt cx="1536" cy="2184"/>
          </a:xfrm>
        </p:grpSpPr>
        <p:grpSp>
          <p:nvGrpSpPr>
            <p:cNvPr id="8" name="Group 13"/>
            <p:cNvGrpSpPr>
              <a:grpSpLocks/>
            </p:cNvGrpSpPr>
            <p:nvPr/>
          </p:nvGrpSpPr>
          <p:grpSpPr bwMode="auto">
            <a:xfrm>
              <a:off x="121" y="2688"/>
              <a:ext cx="1536" cy="912"/>
              <a:chOff x="144" y="2208"/>
              <a:chExt cx="2256" cy="1152"/>
            </a:xfrm>
          </p:grpSpPr>
          <p:pic>
            <p:nvPicPr>
              <p:cNvPr id="13" name="Picture 3" descr="kaol1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b="12315"/>
              <a:stretch>
                <a:fillRect/>
              </a:stretch>
            </p:blipFill>
            <p:spPr bwMode="auto">
              <a:xfrm>
                <a:off x="144" y="2208"/>
                <a:ext cx="2256" cy="1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Line 4"/>
              <p:cNvSpPr>
                <a:spLocks noChangeShapeType="1"/>
              </p:cNvSpPr>
              <p:nvPr/>
            </p:nvSpPr>
            <p:spPr bwMode="auto">
              <a:xfrm rot="-5400000" flipH="1" flipV="1">
                <a:off x="389" y="2507"/>
                <a:ext cx="0" cy="11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Text Box 5"/>
              <p:cNvSpPr txBox="1">
                <a:spLocks noChangeArrowheads="1"/>
              </p:cNvSpPr>
              <p:nvPr/>
            </p:nvSpPr>
            <p:spPr bwMode="auto">
              <a:xfrm>
                <a:off x="216" y="2281"/>
                <a:ext cx="641" cy="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40000"/>
                  </a:spcBef>
                  <a:buClr>
                    <a:schemeClr val="accent2"/>
                  </a:buClr>
                  <a:buFont typeface="Wingdings" pitchFamily="2" charset="2"/>
                  <a:buNone/>
                </a:pPr>
                <a:r>
                  <a:rPr lang="en-US" sz="1600">
                    <a:solidFill>
                      <a:srgbClr val="FFFF00"/>
                    </a:solidFill>
                    <a:latin typeface="Calibri" pitchFamily="34" charset="0"/>
                  </a:rPr>
                  <a:t>1 </a:t>
                </a:r>
                <a:r>
                  <a:rPr lang="en-US" sz="1600">
                    <a:solidFill>
                      <a:srgbClr val="FFFF00"/>
                    </a:solidFill>
                    <a:latin typeface="Calibri" pitchFamily="34" charset="0"/>
                    <a:sym typeface="Symbol" pitchFamily="18" charset="2"/>
                  </a:rPr>
                  <a:t></a:t>
                </a:r>
                <a:r>
                  <a:rPr lang="en-US" sz="1600">
                    <a:solidFill>
                      <a:srgbClr val="FFFF00"/>
                    </a:solidFill>
                    <a:latin typeface="Calibri" pitchFamily="34" charset="0"/>
                  </a:rPr>
                  <a:t>m</a:t>
                </a:r>
                <a:endParaRPr lang="en-US" sz="2400">
                  <a:solidFill>
                    <a:srgbClr val="FFFF00"/>
                  </a:solidFill>
                  <a:latin typeface="Times" charset="0"/>
                </a:endParaRPr>
              </a:p>
            </p:txBody>
          </p:sp>
        </p:grpSp>
        <p:pic>
          <p:nvPicPr>
            <p:cNvPr id="9" name="Picture 11" descr="mont"/>
            <p:cNvPicPr>
              <a:picLocks noChangeAspect="1" noChangeArrowheads="1"/>
            </p:cNvPicPr>
            <p:nvPr/>
          </p:nvPicPr>
          <p:blipFill>
            <a:blip r:embed="rId3" cstate="print"/>
            <a:srcRect l="8202" t="25790" r="14458" b="19118"/>
            <a:stretch>
              <a:fillRect/>
            </a:stretch>
          </p:blipFill>
          <p:spPr bwMode="auto">
            <a:xfrm>
              <a:off x="276" y="1416"/>
              <a:ext cx="1356" cy="1026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10" name="Line 14"/>
            <p:cNvSpPr>
              <a:spLocks noChangeShapeType="1"/>
            </p:cNvSpPr>
            <p:nvPr/>
          </p:nvSpPr>
          <p:spPr bwMode="auto">
            <a:xfrm flipH="1" flipV="1">
              <a:off x="265" y="2448"/>
              <a:ext cx="336" cy="43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5"/>
            <p:cNvSpPr>
              <a:spLocks noChangeShapeType="1"/>
            </p:cNvSpPr>
            <p:nvPr/>
          </p:nvSpPr>
          <p:spPr bwMode="auto">
            <a:xfrm flipV="1">
              <a:off x="697" y="2448"/>
              <a:ext cx="960" cy="43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ectangle 16"/>
            <p:cNvSpPr>
              <a:spLocks noChangeArrowheads="1"/>
            </p:cNvSpPr>
            <p:nvPr/>
          </p:nvSpPr>
          <p:spPr bwMode="auto">
            <a:xfrm>
              <a:off x="601" y="2880"/>
              <a:ext cx="96" cy="96"/>
            </a:xfrm>
            <a:prstGeom prst="rect">
              <a:avLst/>
            </a:prstGeom>
            <a:noFill/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4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fr-FR" sz="2400">
                <a:latin typeface="Calibri" pitchFamily="34" charset="0"/>
              </a:endParaRPr>
            </a:p>
          </p:txBody>
        </p:sp>
      </p:grpSp>
      <p:pic>
        <p:nvPicPr>
          <p:cNvPr id="16" name="Picture 14" descr="logo_andra"/>
          <p:cNvPicPr>
            <a:picLocks noChangeAspect="1" noChangeArrowheads="1"/>
          </p:cNvPicPr>
          <p:nvPr/>
        </p:nvPicPr>
        <p:blipFill>
          <a:blip r:embed="rId4" cstate="print"/>
          <a:srcRect t="10661" r="57661" b="-16544"/>
          <a:stretch>
            <a:fillRect/>
          </a:stretch>
        </p:blipFill>
        <p:spPr bwMode="auto">
          <a:xfrm>
            <a:off x="1824286" y="1922463"/>
            <a:ext cx="947514" cy="711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Ora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234" y="1982737"/>
            <a:ext cx="1428750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 cstate="print"/>
          <a:srcRect r="2281" b="-1454"/>
          <a:stretch>
            <a:fillRect/>
          </a:stretch>
        </p:blipFill>
        <p:spPr bwMode="auto">
          <a:xfrm>
            <a:off x="4860032" y="1988840"/>
            <a:ext cx="11049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7" descr="U:\ADMINISTRATIF\LOGOS DU FONDS\2013 - Logo Fondation EDF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95095" y="1988840"/>
            <a:ext cx="2065337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4624"/>
            <a:ext cx="9144000" cy="635082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E75112"/>
                </a:solidFill>
                <a:latin typeface="Verdana" charset="0"/>
                <a:ea typeface="ＭＳ Ｐゴシック" charset="0"/>
              </a:rPr>
              <a:t>Molecular </a:t>
            </a:r>
            <a:r>
              <a:rPr lang="en-US" sz="2800" b="1" dirty="0">
                <a:solidFill>
                  <a:srgbClr val="E75112"/>
                </a:solidFill>
                <a:latin typeface="Verdana" charset="0"/>
                <a:ea typeface="ＭＳ Ｐゴシック" charset="0"/>
              </a:rPr>
              <a:t>Modeling at </a:t>
            </a:r>
            <a:r>
              <a:rPr lang="en-US" sz="2700" b="1" dirty="0">
                <a:solidFill>
                  <a:srgbClr val="E75112"/>
                </a:solidFill>
                <a:latin typeface="Verdana" charset="0"/>
                <a:ea typeface="ＭＳ Ｐゴシック" charset="0"/>
              </a:rPr>
              <a:t>EMN</a:t>
            </a:r>
            <a:r>
              <a:rPr lang="en-US" sz="2800" b="1" dirty="0">
                <a:solidFill>
                  <a:srgbClr val="E75112"/>
                </a:solidFill>
                <a:latin typeface="Verdana" charset="0"/>
                <a:ea typeface="ＭＳ Ｐゴシック" charset="0"/>
              </a:rPr>
              <a:t> (IMTA) / SUBATECH</a:t>
            </a:r>
            <a:endParaRPr lang="en-US" sz="2800" b="1" dirty="0">
              <a:solidFill>
                <a:srgbClr val="E75112"/>
              </a:solidFill>
              <a:latin typeface="Verdan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9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9859-BB11-4FE2-9CF4-0D6BCE225366}" type="slidenum">
              <a:rPr lang="fr-FR" smtClean="0">
                <a:solidFill>
                  <a:srgbClr val="336699"/>
                </a:solidFill>
              </a:rPr>
              <a:pPr/>
              <a:t>20</a:t>
            </a:fld>
            <a:endParaRPr lang="fr-FR" dirty="0">
              <a:solidFill>
                <a:srgbClr val="336699"/>
              </a:solidFill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47688" y="166412"/>
            <a:ext cx="9041847" cy="4034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Interlayer </a:t>
            </a:r>
            <a:r>
              <a:rPr lang="en-US" sz="2400" b="1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vs</a:t>
            </a:r>
            <a:r>
              <a:rPr lang="en-US" sz="2400" b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Edge </a:t>
            </a:r>
            <a:r>
              <a:rPr lang="en-US" sz="2400" b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Adsorption of </a:t>
            </a:r>
            <a:r>
              <a:rPr lang="en-US" sz="24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NORM in Clay</a:t>
            </a:r>
            <a:endParaRPr lang="en-US" sz="2400" b="1" dirty="0">
              <a:solidFill>
                <a:srgbClr val="E7511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" t="3508" r="1439" b="3007"/>
          <a:stretch/>
        </p:blipFill>
        <p:spPr bwMode="auto">
          <a:xfrm>
            <a:off x="289146" y="780315"/>
            <a:ext cx="4026202" cy="175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584804" y="782979"/>
            <a:ext cx="437424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E75112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 cations are more stable in the interlayer compared to the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interface</a:t>
            </a:r>
            <a:endParaRPr lang="en-US" sz="1600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E75112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associated average free energy gain are as follows 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677269" y="1929749"/>
            <a:ext cx="28167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~10 kJ/</a:t>
            </a:r>
            <a:r>
              <a:rPr lang="en-US" sz="1600" b="1" dirty="0" err="1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mol</a:t>
            </a:r>
            <a:r>
              <a:rPr lang="en-US" sz="16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for Na</a:t>
            </a:r>
            <a:r>
              <a:rPr lang="en-US" sz="1600" b="1" baseline="30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~25 kJ/</a:t>
            </a:r>
            <a:r>
              <a:rPr lang="en-US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mol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 for Sr</a:t>
            </a:r>
            <a:r>
              <a:rPr lang="en-US" sz="1600" b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2+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~19 kJ/</a:t>
            </a:r>
            <a:r>
              <a:rPr lang="en-US" sz="16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mol</a:t>
            </a:r>
            <a:r>
              <a:rPr lang="en-US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for Ba</a:t>
            </a:r>
            <a:r>
              <a:rPr lang="en-US" sz="1600" b="1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2+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1782" y="2716216"/>
            <a:ext cx="44430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E75112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energy gain when Na</a:t>
            </a:r>
            <a:r>
              <a:rPr lang="en-US" sz="1600" baseline="300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enters the interlayer region is almost doubled for Sr</a:t>
            </a:r>
            <a:r>
              <a:rPr lang="en-US" sz="1600" baseline="300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2+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and Ba</a:t>
            </a:r>
            <a:r>
              <a:rPr lang="en-US" sz="1600" baseline="300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2+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 1 Sr</a:t>
            </a:r>
            <a:r>
              <a:rPr lang="en-US" sz="1600" baseline="300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2+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/Ba</a:t>
            </a:r>
            <a:r>
              <a:rPr lang="en-US" sz="1600" baseline="300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2+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for 2 Na</a:t>
            </a:r>
            <a:r>
              <a:rPr lang="en-US" sz="1600" baseline="300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ions</a:t>
            </a:r>
            <a:endParaRPr lang="en-US" sz="1600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364" y="3793434"/>
            <a:ext cx="4467766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E75112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This is consistent with our statistical analyses showing that ~70% of Sr</a:t>
            </a:r>
            <a:r>
              <a:rPr lang="en-US" sz="1600" baseline="300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2+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/Ba</a:t>
            </a:r>
            <a:r>
              <a:rPr lang="en-US" sz="1600" baseline="300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2+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initially present in the interfacial region migrate in the interlayers during the simulations</a:t>
            </a:r>
          </a:p>
          <a:p>
            <a:pPr marL="285750" indent="-285750">
              <a:spcBef>
                <a:spcPts val="600"/>
              </a:spcBef>
              <a:buClr>
                <a:srgbClr val="E75112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There are noticeable energy barriers at the (010) edge for Sr</a:t>
            </a:r>
            <a:r>
              <a:rPr lang="en-US" sz="1600" baseline="300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2+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/Ba</a:t>
            </a:r>
            <a:r>
              <a:rPr lang="en-US" sz="1600" baseline="300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2+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to enter the MMT interlayers</a:t>
            </a:r>
          </a:p>
        </p:txBody>
      </p:sp>
      <p:grpSp>
        <p:nvGrpSpPr>
          <p:cNvPr id="20" name="Groupe 19"/>
          <p:cNvGrpSpPr/>
          <p:nvPr/>
        </p:nvGrpSpPr>
        <p:grpSpPr>
          <a:xfrm>
            <a:off x="4658216" y="2846378"/>
            <a:ext cx="4284032" cy="2944119"/>
            <a:chOff x="4373484" y="916931"/>
            <a:chExt cx="4284032" cy="2944119"/>
          </a:xfrm>
        </p:grpSpPr>
        <p:sp>
          <p:nvSpPr>
            <p:cNvPr id="6" name="Rectangle 5"/>
            <p:cNvSpPr/>
            <p:nvPr/>
          </p:nvSpPr>
          <p:spPr>
            <a:xfrm>
              <a:off x="7758348" y="971168"/>
              <a:ext cx="665976" cy="25298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b" anchorCtr="1"/>
            <a:lstStyle/>
            <a:p>
              <a:pPr algn="ctr"/>
              <a:endParaRPr lang="en-US" sz="1200" b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774344" y="963548"/>
              <a:ext cx="679748" cy="25374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t" anchorCtr="0"/>
            <a:lstStyle/>
            <a:p>
              <a:pPr algn="ctr"/>
              <a:endParaRPr lang="en-US" sz="1200" b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cxnSp>
          <p:nvCxnSpPr>
            <p:cNvPr id="14" name="Connecteur droit avec flèche 13"/>
            <p:cNvCxnSpPr/>
            <p:nvPr/>
          </p:nvCxnSpPr>
          <p:spPr>
            <a:xfrm>
              <a:off x="5454092" y="1124744"/>
              <a:ext cx="230425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e 17"/>
            <p:cNvGrpSpPr/>
            <p:nvPr/>
          </p:nvGrpSpPr>
          <p:grpSpPr>
            <a:xfrm>
              <a:off x="4373484" y="916931"/>
              <a:ext cx="4284032" cy="2944119"/>
              <a:chOff x="4373484" y="916931"/>
              <a:chExt cx="4284032" cy="2944119"/>
            </a:xfrm>
          </p:grpSpPr>
          <p:pic>
            <p:nvPicPr>
              <p:cNvPr id="8" name="Picture 4" descr="Y:\modelisation\SXT_WP4\PMF_Calculations\010\Mont\Interlayer\Catint010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3484" y="916931"/>
                <a:ext cx="4284032" cy="29441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ZoneTexte 14"/>
              <p:cNvSpPr txBox="1"/>
              <p:nvPr/>
            </p:nvSpPr>
            <p:spPr>
              <a:xfrm>
                <a:off x="5382084" y="1102327"/>
                <a:ext cx="23042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u="sng" dirty="0">
                    <a:solidFill>
                      <a:srgbClr val="33669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Interlayer</a:t>
                </a:r>
              </a:p>
            </p:txBody>
          </p:sp>
        </p:grpSp>
        <p:sp>
          <p:nvSpPr>
            <p:cNvPr id="16" name="ZoneTexte 15"/>
            <p:cNvSpPr txBox="1"/>
            <p:nvPr/>
          </p:nvSpPr>
          <p:spPr>
            <a:xfrm>
              <a:off x="6246180" y="1497559"/>
              <a:ext cx="8461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000FF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Na</a:t>
              </a:r>
              <a:r>
                <a:rPr lang="fr-FR" b="1" baseline="30000" dirty="0">
                  <a:solidFill>
                    <a:srgbClr val="0000FF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+</a:t>
              </a:r>
            </a:p>
            <a:p>
              <a:r>
                <a:rPr lang="fr-FR" b="1" dirty="0">
                  <a:latin typeface="Verdana" panose="020B0604030504040204" pitchFamily="34" charset="0"/>
                  <a:ea typeface="Verdana" panose="020B0604030504040204" pitchFamily="34" charset="0"/>
                </a:rPr>
                <a:t>Sr</a:t>
              </a:r>
              <a:r>
                <a:rPr lang="fr-FR" b="1" baseline="30000" dirty="0">
                  <a:latin typeface="Verdana" panose="020B0604030504040204" pitchFamily="34" charset="0"/>
                  <a:ea typeface="Verdana" panose="020B0604030504040204" pitchFamily="34" charset="0"/>
                </a:rPr>
                <a:t>2+</a:t>
              </a:r>
            </a:p>
            <a:p>
              <a:r>
                <a:rPr lang="fr-FR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Ba</a:t>
              </a:r>
              <a:r>
                <a:rPr lang="fr-FR" b="1" baseline="30000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2+</a:t>
              </a:r>
              <a:endParaRPr lang="en-US" b="1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3660280" y="5814407"/>
            <a:ext cx="5344464" cy="294131"/>
          </a:xfrm>
          <a:prstGeom prst="rect">
            <a:avLst/>
          </a:prstGeom>
          <a:solidFill>
            <a:schemeClr val="bg1"/>
          </a:solidFill>
          <a:ln w="25400">
            <a:solidFill>
              <a:srgbClr val="000066"/>
            </a:solidFill>
            <a:miter lim="800000"/>
            <a:headEnd/>
            <a:tailEnd/>
          </a:ln>
        </p:spPr>
        <p:txBody>
          <a:bodyPr wrap="square" lIns="77925" tIns="38963" rIns="77925" bIns="38963">
            <a:spAutoFit/>
          </a:bodyPr>
          <a:lstStyle/>
          <a:p>
            <a:r>
              <a:rPr lang="en-US" sz="1400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B.F.Ngouana-Wakou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et al., </a:t>
            </a:r>
            <a:r>
              <a:rPr lang="en-US" sz="1400" i="1" dirty="0" err="1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J.Phys.Chem.C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</a:t>
            </a:r>
            <a:r>
              <a:rPr lang="ru-RU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4, 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prep.</a:t>
            </a:r>
            <a:endParaRPr lang="en-US" sz="1400" b="1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72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9859-BB11-4FE2-9CF4-0D6BCE225366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7" name="ZoneTexte 20"/>
          <p:cNvSpPr txBox="1">
            <a:spLocks noChangeArrowheads="1"/>
          </p:cNvSpPr>
          <p:nvPr/>
        </p:nvSpPr>
        <p:spPr bwMode="auto">
          <a:xfrm>
            <a:off x="251520" y="4740935"/>
            <a:ext cx="5582461" cy="1323439"/>
          </a:xfrm>
          <a:prstGeom prst="rect">
            <a:avLst/>
          </a:prstGeom>
          <a:noFill/>
          <a:ln w="19050">
            <a:solidFill>
              <a:srgbClr val="E7511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en-US" sz="1200" dirty="0" err="1" smtClean="0">
                <a:solidFill>
                  <a:srgbClr val="336699"/>
                </a:solidFill>
              </a:rPr>
              <a:t>N.Loganathan</a:t>
            </a:r>
            <a:r>
              <a:rPr lang="en-US" altLang="en-US" sz="1200" dirty="0" smtClean="0">
                <a:solidFill>
                  <a:srgbClr val="336699"/>
                </a:solidFill>
              </a:rPr>
              <a:t> et al. (</a:t>
            </a:r>
            <a:r>
              <a:rPr lang="en-US" altLang="en-US" sz="1200" dirty="0">
                <a:solidFill>
                  <a:srgbClr val="336699"/>
                </a:solidFill>
              </a:rPr>
              <a:t>2019) </a:t>
            </a:r>
            <a:r>
              <a:rPr lang="en-US" altLang="en-US" sz="1200" i="1" dirty="0" smtClean="0">
                <a:solidFill>
                  <a:srgbClr val="336699"/>
                </a:solidFill>
              </a:rPr>
              <a:t>Phys.</a:t>
            </a:r>
            <a:r>
              <a:rPr lang="en-US" altLang="en-US" sz="1200" i="1" dirty="0" err="1" smtClean="0">
                <a:solidFill>
                  <a:srgbClr val="336699"/>
                </a:solidFill>
              </a:rPr>
              <a:t>Chem</a:t>
            </a:r>
            <a:r>
              <a:rPr lang="en-US" altLang="en-US" sz="1200" i="1" dirty="0">
                <a:solidFill>
                  <a:srgbClr val="336699"/>
                </a:solidFill>
              </a:rPr>
              <a:t>.-</a:t>
            </a:r>
            <a:r>
              <a:rPr lang="en-US" altLang="en-US" sz="1200" i="1" dirty="0" err="1">
                <a:solidFill>
                  <a:srgbClr val="336699"/>
                </a:solidFill>
              </a:rPr>
              <a:t>Chem.Phys</a:t>
            </a:r>
            <a:r>
              <a:rPr lang="en-US" altLang="en-US" sz="1200" dirty="0">
                <a:solidFill>
                  <a:srgbClr val="336699"/>
                </a:solidFill>
              </a:rPr>
              <a:t>, </a:t>
            </a:r>
            <a:r>
              <a:rPr lang="en-US" altLang="en-US" sz="1200" b="1" dirty="0">
                <a:solidFill>
                  <a:srgbClr val="336699"/>
                </a:solidFill>
              </a:rPr>
              <a:t>21</a:t>
            </a:r>
            <a:r>
              <a:rPr lang="en-US" altLang="en-US" sz="1200" dirty="0">
                <a:solidFill>
                  <a:srgbClr val="336699"/>
                </a:solidFill>
              </a:rPr>
              <a:t>, </a:t>
            </a:r>
            <a:r>
              <a:rPr lang="en-US" altLang="en-US" sz="1200" dirty="0" smtClean="0">
                <a:solidFill>
                  <a:srgbClr val="336699"/>
                </a:solidFill>
              </a:rPr>
              <a:t>6917-6924</a:t>
            </a:r>
          </a:p>
          <a:p>
            <a:pPr>
              <a:spcBef>
                <a:spcPts val="600"/>
              </a:spcBef>
            </a:pPr>
            <a:r>
              <a:rPr lang="fr-FR" sz="1200" dirty="0" err="1" smtClean="0">
                <a:solidFill>
                  <a:srgbClr val="336699"/>
                </a:solidFill>
              </a:rPr>
              <a:t>S.V.Kraevsky</a:t>
            </a:r>
            <a:r>
              <a:rPr lang="fr-FR" sz="1200" dirty="0" smtClean="0">
                <a:solidFill>
                  <a:srgbClr val="336699"/>
                </a:solidFill>
              </a:rPr>
              <a:t> et al. 2020</a:t>
            </a:r>
            <a:r>
              <a:rPr lang="fr-FR" sz="1200" dirty="0">
                <a:solidFill>
                  <a:srgbClr val="336699"/>
                </a:solidFill>
              </a:rPr>
              <a:t>) </a:t>
            </a:r>
            <a:r>
              <a:rPr lang="fr-FR" sz="1200" i="1" dirty="0" err="1">
                <a:solidFill>
                  <a:srgbClr val="336699"/>
                </a:solidFill>
              </a:rPr>
              <a:t>Applied</a:t>
            </a:r>
            <a:r>
              <a:rPr lang="fr-FR" sz="1200" i="1" dirty="0">
                <a:solidFill>
                  <a:srgbClr val="336699"/>
                </a:solidFill>
              </a:rPr>
              <a:t> Clay Science</a:t>
            </a:r>
            <a:r>
              <a:rPr lang="fr-FR" sz="1200" dirty="0">
                <a:solidFill>
                  <a:srgbClr val="336699"/>
                </a:solidFill>
              </a:rPr>
              <a:t>, </a:t>
            </a:r>
            <a:r>
              <a:rPr lang="fr-FR" sz="1200" b="1" dirty="0">
                <a:solidFill>
                  <a:srgbClr val="336699"/>
                </a:solidFill>
              </a:rPr>
              <a:t>186,</a:t>
            </a:r>
            <a:r>
              <a:rPr lang="fr-FR" sz="1200" dirty="0">
                <a:solidFill>
                  <a:srgbClr val="336699"/>
                </a:solidFill>
              </a:rPr>
              <a:t> 105442.</a:t>
            </a:r>
            <a:endParaRPr lang="en-US" altLang="en-US" sz="1200" dirty="0">
              <a:solidFill>
                <a:srgbClr val="336699"/>
              </a:solidFill>
            </a:endParaRPr>
          </a:p>
          <a:p>
            <a:pPr>
              <a:spcBef>
                <a:spcPts val="600"/>
              </a:spcBef>
            </a:pPr>
            <a:r>
              <a:rPr lang="en-US" altLang="en-US" sz="1200" dirty="0" err="1">
                <a:solidFill>
                  <a:srgbClr val="336699"/>
                </a:solidFill>
              </a:rPr>
              <a:t>D.I.Grekov</a:t>
            </a:r>
            <a:r>
              <a:rPr lang="en-US" altLang="en-US" sz="1200" dirty="0">
                <a:solidFill>
                  <a:srgbClr val="336699"/>
                </a:solidFill>
              </a:rPr>
              <a:t> et al. (2020) </a:t>
            </a:r>
            <a:r>
              <a:rPr lang="en-US" altLang="en-US" sz="1200" i="1" dirty="0">
                <a:solidFill>
                  <a:srgbClr val="336699"/>
                </a:solidFill>
              </a:rPr>
              <a:t>Phys.</a:t>
            </a:r>
            <a:r>
              <a:rPr lang="en-US" altLang="en-US" sz="1200" i="1" dirty="0" err="1">
                <a:solidFill>
                  <a:srgbClr val="336699"/>
                </a:solidFill>
              </a:rPr>
              <a:t>Chem</a:t>
            </a:r>
            <a:r>
              <a:rPr lang="en-US" altLang="en-US" sz="1200" i="1" dirty="0">
                <a:solidFill>
                  <a:srgbClr val="336699"/>
                </a:solidFill>
              </a:rPr>
              <a:t>.-</a:t>
            </a:r>
            <a:r>
              <a:rPr lang="en-US" altLang="en-US" sz="1200" i="1" dirty="0" err="1">
                <a:solidFill>
                  <a:srgbClr val="336699"/>
                </a:solidFill>
              </a:rPr>
              <a:t>Chem.Phys</a:t>
            </a:r>
            <a:r>
              <a:rPr lang="en-US" altLang="en-US" sz="1200" dirty="0">
                <a:solidFill>
                  <a:srgbClr val="336699"/>
                </a:solidFill>
              </a:rPr>
              <a:t>, </a:t>
            </a:r>
            <a:r>
              <a:rPr lang="en-US" altLang="en-US" sz="1200" b="1" dirty="0">
                <a:solidFill>
                  <a:srgbClr val="336699"/>
                </a:solidFill>
              </a:rPr>
              <a:t>22</a:t>
            </a:r>
            <a:r>
              <a:rPr lang="en-US" altLang="en-US" sz="1200" dirty="0">
                <a:solidFill>
                  <a:srgbClr val="336699"/>
                </a:solidFill>
              </a:rPr>
              <a:t>, 16727-16733</a:t>
            </a:r>
          </a:p>
          <a:p>
            <a:pPr>
              <a:spcBef>
                <a:spcPts val="600"/>
              </a:spcBef>
            </a:pPr>
            <a:r>
              <a:rPr lang="en-US" altLang="en-US" sz="1200" dirty="0" err="1" smtClean="0">
                <a:solidFill>
                  <a:srgbClr val="336699"/>
                </a:solidFill>
              </a:rPr>
              <a:t>N.Loganathan</a:t>
            </a:r>
            <a:r>
              <a:rPr lang="en-US" altLang="en-US" sz="1200" dirty="0" smtClean="0">
                <a:solidFill>
                  <a:srgbClr val="336699"/>
                </a:solidFill>
              </a:rPr>
              <a:t> et al. (</a:t>
            </a:r>
            <a:r>
              <a:rPr lang="en-US" altLang="en-US" sz="1200" dirty="0">
                <a:solidFill>
                  <a:srgbClr val="336699"/>
                </a:solidFill>
              </a:rPr>
              <a:t>2020) </a:t>
            </a:r>
            <a:r>
              <a:rPr lang="en-US" altLang="en-US" sz="1200" i="1" dirty="0" err="1" smtClean="0">
                <a:solidFill>
                  <a:srgbClr val="336699"/>
                </a:solidFill>
              </a:rPr>
              <a:t>J.Phys.Chem</a:t>
            </a:r>
            <a:r>
              <a:rPr lang="en-US" altLang="en-US" sz="1200" i="1" dirty="0">
                <a:solidFill>
                  <a:srgbClr val="336699"/>
                </a:solidFill>
              </a:rPr>
              <a:t>. C,</a:t>
            </a:r>
            <a:r>
              <a:rPr lang="en-US" altLang="en-US" sz="1200" dirty="0">
                <a:solidFill>
                  <a:srgbClr val="336699"/>
                </a:solidFill>
              </a:rPr>
              <a:t> </a:t>
            </a:r>
            <a:r>
              <a:rPr lang="en-US" altLang="en-US" sz="1200" b="1" dirty="0">
                <a:solidFill>
                  <a:srgbClr val="336699"/>
                </a:solidFill>
              </a:rPr>
              <a:t>124</a:t>
            </a:r>
            <a:r>
              <a:rPr lang="en-US" altLang="en-US" sz="1200" dirty="0">
                <a:solidFill>
                  <a:srgbClr val="336699"/>
                </a:solidFill>
              </a:rPr>
              <a:t>, 2490−</a:t>
            </a:r>
            <a:r>
              <a:rPr lang="en-US" altLang="en-US" sz="1200" dirty="0" smtClean="0">
                <a:solidFill>
                  <a:srgbClr val="336699"/>
                </a:solidFill>
              </a:rPr>
              <a:t>2500</a:t>
            </a:r>
          </a:p>
          <a:p>
            <a:pPr>
              <a:spcBef>
                <a:spcPts val="600"/>
              </a:spcBef>
            </a:pPr>
            <a:r>
              <a:rPr lang="en-US" altLang="en-US" sz="1200" dirty="0" err="1" smtClean="0">
                <a:solidFill>
                  <a:srgbClr val="336699"/>
                </a:solidFill>
              </a:rPr>
              <a:t>D.I.Grekov</a:t>
            </a:r>
            <a:r>
              <a:rPr lang="en-US" altLang="en-US" sz="1200" dirty="0" smtClean="0">
                <a:solidFill>
                  <a:srgbClr val="336699"/>
                </a:solidFill>
              </a:rPr>
              <a:t> et al. (</a:t>
            </a:r>
            <a:r>
              <a:rPr lang="en-US" altLang="en-US" sz="1200" dirty="0" smtClean="0">
                <a:solidFill>
                  <a:srgbClr val="336699"/>
                </a:solidFill>
              </a:rPr>
              <a:t>2021) </a:t>
            </a:r>
            <a:r>
              <a:rPr lang="en-US" altLang="en-US" sz="1200" i="1" dirty="0" err="1">
                <a:solidFill>
                  <a:srgbClr val="336699"/>
                </a:solidFill>
              </a:rPr>
              <a:t>J.Phys.Chem</a:t>
            </a:r>
            <a:r>
              <a:rPr lang="en-US" altLang="en-US" sz="1200" i="1" dirty="0">
                <a:solidFill>
                  <a:srgbClr val="336699"/>
                </a:solidFill>
              </a:rPr>
              <a:t>. C,</a:t>
            </a:r>
            <a:r>
              <a:rPr lang="en-US" altLang="en-US" sz="1200" dirty="0">
                <a:solidFill>
                  <a:srgbClr val="336699"/>
                </a:solidFill>
              </a:rPr>
              <a:t> </a:t>
            </a:r>
            <a:r>
              <a:rPr lang="en-US" altLang="en-US" sz="1200" b="1" dirty="0" smtClean="0">
                <a:solidFill>
                  <a:srgbClr val="336699"/>
                </a:solidFill>
              </a:rPr>
              <a:t>125</a:t>
            </a:r>
            <a:r>
              <a:rPr lang="en-US" altLang="en-US" sz="1200" dirty="0">
                <a:solidFill>
                  <a:srgbClr val="336699"/>
                </a:solidFill>
              </a:rPr>
              <a:t>, </a:t>
            </a:r>
            <a:r>
              <a:rPr lang="en-US" altLang="en-US" sz="1200" dirty="0" smtClean="0">
                <a:solidFill>
                  <a:srgbClr val="336699"/>
                </a:solidFill>
              </a:rPr>
              <a:t>11499–11507</a:t>
            </a:r>
            <a:endParaRPr lang="en-US" altLang="en-US" sz="1200" dirty="0">
              <a:solidFill>
                <a:srgbClr val="336699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722" y="4091822"/>
            <a:ext cx="2323630" cy="1972552"/>
          </a:xfrm>
          <a:prstGeom prst="rect">
            <a:avLst/>
          </a:prstGeom>
        </p:spPr>
      </p:pic>
      <p:sp>
        <p:nvSpPr>
          <p:cNvPr id="13" name="Rectangle 2"/>
          <p:cNvSpPr txBox="1">
            <a:spLocks/>
          </p:cNvSpPr>
          <p:nvPr/>
        </p:nvSpPr>
        <p:spPr>
          <a:xfrm>
            <a:off x="251520" y="137355"/>
            <a:ext cx="8662832" cy="5553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altLang="fr-FR" sz="2400" b="1" dirty="0" smtClean="0">
                <a:solidFill>
                  <a:srgbClr val="E75112"/>
                </a:solidFill>
                <a:latin typeface="Verdana" panose="020B0604030504040204" pitchFamily="34" charset="0"/>
              </a:rPr>
              <a:t>CO</a:t>
            </a:r>
            <a:r>
              <a:rPr lang="fr-FR" altLang="fr-FR" sz="2400" b="1" baseline="-25000" dirty="0" smtClean="0">
                <a:solidFill>
                  <a:srgbClr val="E75112"/>
                </a:solidFill>
                <a:latin typeface="Verdana" panose="020B0604030504040204" pitchFamily="34" charset="0"/>
              </a:rPr>
              <a:t>2</a:t>
            </a:r>
            <a:r>
              <a:rPr lang="fr-FR" altLang="fr-FR" sz="2400" b="1" dirty="0" smtClean="0">
                <a:solidFill>
                  <a:srgbClr val="E75112"/>
                </a:solidFill>
                <a:latin typeface="Verdana" panose="020B0604030504040204" pitchFamily="34" charset="0"/>
              </a:rPr>
              <a:t> and CH</a:t>
            </a:r>
            <a:r>
              <a:rPr lang="fr-FR" altLang="fr-FR" sz="2400" b="1" baseline="-25000" dirty="0" smtClean="0">
                <a:solidFill>
                  <a:srgbClr val="E75112"/>
                </a:solidFill>
                <a:latin typeface="Verdana" panose="020B0604030504040204" pitchFamily="34" charset="0"/>
              </a:rPr>
              <a:t>4</a:t>
            </a:r>
            <a:r>
              <a:rPr lang="fr-FR" altLang="fr-FR" sz="2400" b="1" dirty="0" smtClean="0">
                <a:solidFill>
                  <a:srgbClr val="E75112"/>
                </a:solidFill>
                <a:latin typeface="Verdana" panose="020B0604030504040204" pitchFamily="34" charset="0"/>
              </a:rPr>
              <a:t> </a:t>
            </a:r>
            <a:r>
              <a:rPr lang="fr-FR" altLang="fr-FR" sz="2400" b="1" dirty="0" err="1" smtClean="0">
                <a:solidFill>
                  <a:srgbClr val="E75112"/>
                </a:solidFill>
                <a:latin typeface="Verdana" panose="020B0604030504040204" pitchFamily="34" charset="0"/>
              </a:rPr>
              <a:t>Gases</a:t>
            </a:r>
            <a:r>
              <a:rPr lang="fr-FR" altLang="fr-FR" sz="2400" b="1" dirty="0" smtClean="0">
                <a:solidFill>
                  <a:srgbClr val="E75112"/>
                </a:solidFill>
                <a:latin typeface="Verdana" panose="020B0604030504040204" pitchFamily="34" charset="0"/>
              </a:rPr>
              <a:t> in Clay </a:t>
            </a:r>
            <a:r>
              <a:rPr lang="fr-FR" altLang="fr-FR" sz="2400" b="1" dirty="0" err="1" smtClean="0">
                <a:solidFill>
                  <a:srgbClr val="E75112"/>
                </a:solidFill>
                <a:latin typeface="Verdana" panose="020B0604030504040204" pitchFamily="34" charset="0"/>
              </a:rPr>
              <a:t>Nanoparticles</a:t>
            </a:r>
            <a:endParaRPr lang="fr-FR" altLang="fr-FR" sz="2400" b="1" dirty="0">
              <a:solidFill>
                <a:srgbClr val="E75112"/>
              </a:solidFill>
              <a:latin typeface="Verdana" panose="020B0604030504040204" pitchFamily="34" charset="0"/>
            </a:endParaRPr>
          </a:p>
        </p:txBody>
      </p:sp>
      <p:pic>
        <p:nvPicPr>
          <p:cNvPr id="15" name="Imag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2"/>
          <a:stretch/>
        </p:blipFill>
        <p:spPr bwMode="auto">
          <a:xfrm>
            <a:off x="375981" y="1603698"/>
            <a:ext cx="5832648" cy="302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251520" y="911200"/>
            <a:ext cx="4392488" cy="1384995"/>
          </a:xfrm>
          <a:prstGeom prst="rect">
            <a:avLst/>
          </a:prstGeom>
          <a:noFill/>
          <a:ln w="19050">
            <a:solidFill>
              <a:srgbClr val="E7511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Simulation 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cells used in the constant reservoir composition molecular 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dynamics (CRC-MD) calculations 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 CO</a:t>
            </a:r>
            <a:r>
              <a:rPr lang="en-US" sz="1400" baseline="-250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/CH</a:t>
            </a:r>
            <a:r>
              <a:rPr lang="en-US" sz="1400" baseline="-250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partitioning into pores bounded by montmorillonite basal 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surfaces and showing 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different 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regions and the bias forces</a:t>
            </a:r>
            <a:endParaRPr lang="en-US" sz="1400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87"/>
          <a:stretch/>
        </p:blipFill>
        <p:spPr>
          <a:xfrm>
            <a:off x="5881410" y="856406"/>
            <a:ext cx="2795046" cy="141193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722" y="2231068"/>
            <a:ext cx="2194501" cy="1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5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9859-BB11-4FE2-9CF4-0D6BCE225366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5" name="Rectangle 2"/>
          <p:cNvSpPr txBox="1">
            <a:spLocks/>
          </p:cNvSpPr>
          <p:nvPr/>
        </p:nvSpPr>
        <p:spPr>
          <a:xfrm>
            <a:off x="87041" y="116632"/>
            <a:ext cx="9031573" cy="5553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altLang="fr-FR" sz="2400" b="1" dirty="0" smtClean="0">
                <a:solidFill>
                  <a:srgbClr val="E75112"/>
                </a:solidFill>
                <a:latin typeface="Verdana" panose="020B0604030504040204" pitchFamily="34" charset="0"/>
              </a:rPr>
              <a:t>H</a:t>
            </a:r>
            <a:r>
              <a:rPr lang="fr-FR" altLang="fr-FR" sz="2400" b="1" baseline="-25000" dirty="0" smtClean="0">
                <a:solidFill>
                  <a:srgbClr val="E75112"/>
                </a:solidFill>
                <a:latin typeface="Verdana" panose="020B0604030504040204" pitchFamily="34" charset="0"/>
              </a:rPr>
              <a:t>2</a:t>
            </a:r>
            <a:r>
              <a:rPr lang="fr-FR" altLang="fr-FR" sz="2400" b="1" dirty="0" smtClean="0">
                <a:solidFill>
                  <a:srgbClr val="E75112"/>
                </a:solidFill>
                <a:latin typeface="Verdana" panose="020B0604030504040204" pitchFamily="34" charset="0"/>
              </a:rPr>
              <a:t> </a:t>
            </a:r>
            <a:r>
              <a:rPr lang="fr-FR" altLang="fr-FR" sz="2400" b="1" dirty="0" err="1" smtClean="0">
                <a:solidFill>
                  <a:srgbClr val="E75112"/>
                </a:solidFill>
                <a:latin typeface="Verdana" panose="020B0604030504040204" pitchFamily="34" charset="0"/>
              </a:rPr>
              <a:t>Gas</a:t>
            </a:r>
            <a:r>
              <a:rPr lang="fr-FR" altLang="fr-FR" sz="2400" b="1" dirty="0" smtClean="0">
                <a:solidFill>
                  <a:srgbClr val="E75112"/>
                </a:solidFill>
                <a:latin typeface="Verdana" panose="020B0604030504040204" pitchFamily="34" charset="0"/>
              </a:rPr>
              <a:t> </a:t>
            </a:r>
            <a:r>
              <a:rPr lang="fr-FR" altLang="fr-FR" sz="2400" b="1" dirty="0" err="1" smtClean="0">
                <a:solidFill>
                  <a:srgbClr val="E75112"/>
                </a:solidFill>
                <a:latin typeface="Verdana" panose="020B0604030504040204" pitchFamily="34" charset="0"/>
              </a:rPr>
              <a:t>Adsoption</a:t>
            </a:r>
            <a:r>
              <a:rPr lang="fr-FR" altLang="fr-FR" sz="2400" b="1" dirty="0" smtClean="0">
                <a:solidFill>
                  <a:srgbClr val="E75112"/>
                </a:solidFill>
                <a:latin typeface="Verdana" panose="020B0604030504040204" pitchFamily="34" charset="0"/>
              </a:rPr>
              <a:t> on </a:t>
            </a:r>
            <a:r>
              <a:rPr lang="fr-FR" altLang="fr-FR" sz="2400" b="1" dirty="0" err="1" smtClean="0">
                <a:solidFill>
                  <a:srgbClr val="E75112"/>
                </a:solidFill>
                <a:latin typeface="Verdana" panose="020B0604030504040204" pitchFamily="34" charset="0"/>
              </a:rPr>
              <a:t>Different</a:t>
            </a:r>
            <a:r>
              <a:rPr lang="fr-FR" altLang="fr-FR" sz="2400" b="1" dirty="0" smtClean="0">
                <a:solidFill>
                  <a:srgbClr val="E75112"/>
                </a:solidFill>
                <a:latin typeface="Verdana" panose="020B0604030504040204" pitchFamily="34" charset="0"/>
              </a:rPr>
              <a:t> Clay Surfaces</a:t>
            </a:r>
            <a:endParaRPr lang="fr-FR" altLang="fr-FR" sz="2400" b="1" dirty="0">
              <a:solidFill>
                <a:srgbClr val="E75112"/>
              </a:solidFill>
              <a:latin typeface="Verdana" panose="020B0604030504040204" pitchFamily="34" charset="0"/>
            </a:endParaRPr>
          </a:p>
        </p:txBody>
      </p:sp>
      <p:pic>
        <p:nvPicPr>
          <p:cNvPr id="6" name="Picture 20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1405FE64-8C2D-3F4E-959E-1A40E205AD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374" b="49935"/>
          <a:stretch/>
        </p:blipFill>
        <p:spPr>
          <a:xfrm>
            <a:off x="72017" y="3154584"/>
            <a:ext cx="4447422" cy="2289063"/>
          </a:xfrm>
          <a:prstGeom prst="rect">
            <a:avLst/>
          </a:prstGeom>
        </p:spPr>
      </p:pic>
      <p:sp>
        <p:nvSpPr>
          <p:cNvPr id="7" name="ZoneTexte 20"/>
          <p:cNvSpPr txBox="1">
            <a:spLocks noChangeArrowheads="1"/>
          </p:cNvSpPr>
          <p:nvPr/>
        </p:nvSpPr>
        <p:spPr bwMode="auto">
          <a:xfrm>
            <a:off x="395536" y="5696525"/>
            <a:ext cx="6396328" cy="307777"/>
          </a:xfrm>
          <a:prstGeom prst="rect">
            <a:avLst/>
          </a:prstGeom>
          <a:noFill/>
          <a:ln w="19050">
            <a:solidFill>
              <a:srgbClr val="E7511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en-US" sz="1400" dirty="0" smtClean="0">
                <a:solidFill>
                  <a:srgbClr val="336699"/>
                </a:solidFill>
              </a:rPr>
              <a:t>S. </a:t>
            </a:r>
            <a:r>
              <a:rPr lang="en-US" altLang="en-US" sz="1400" dirty="0" err="1" smtClean="0">
                <a:solidFill>
                  <a:srgbClr val="336699"/>
                </a:solidFill>
              </a:rPr>
              <a:t>Mutisya</a:t>
            </a:r>
            <a:r>
              <a:rPr lang="en-US" altLang="en-US" sz="1400" dirty="0" smtClean="0">
                <a:solidFill>
                  <a:srgbClr val="336699"/>
                </a:solidFill>
              </a:rPr>
              <a:t>, </a:t>
            </a:r>
            <a:r>
              <a:rPr lang="en-US" altLang="en-US" sz="1400" dirty="0">
                <a:solidFill>
                  <a:srgbClr val="336699"/>
                </a:solidFill>
              </a:rPr>
              <a:t>A.G. </a:t>
            </a:r>
            <a:r>
              <a:rPr lang="en-US" altLang="en-US" sz="1400" dirty="0" err="1">
                <a:solidFill>
                  <a:srgbClr val="336699"/>
                </a:solidFill>
              </a:rPr>
              <a:t>Kalinichev</a:t>
            </a:r>
            <a:r>
              <a:rPr lang="en-US" altLang="en-US" sz="1400" dirty="0">
                <a:solidFill>
                  <a:srgbClr val="336699"/>
                </a:solidFill>
              </a:rPr>
              <a:t> (2024) </a:t>
            </a:r>
            <a:r>
              <a:rPr lang="en-US" altLang="en-US" sz="1400" i="1" dirty="0" smtClean="0">
                <a:solidFill>
                  <a:srgbClr val="336699"/>
                </a:solidFill>
              </a:rPr>
              <a:t>J. Phys. Chem. C</a:t>
            </a:r>
            <a:r>
              <a:rPr lang="en-US" altLang="en-US" sz="1400" dirty="0" smtClean="0">
                <a:solidFill>
                  <a:srgbClr val="336699"/>
                </a:solidFill>
              </a:rPr>
              <a:t>, </a:t>
            </a:r>
            <a:r>
              <a:rPr lang="en-US" altLang="en-US" sz="1400" dirty="0">
                <a:solidFill>
                  <a:srgbClr val="336699"/>
                </a:solidFill>
              </a:rPr>
              <a:t>in </a:t>
            </a:r>
            <a:r>
              <a:rPr lang="en-US" altLang="en-US" sz="1400" dirty="0" smtClean="0">
                <a:solidFill>
                  <a:srgbClr val="336699"/>
                </a:solidFill>
              </a:rPr>
              <a:t>preparation</a:t>
            </a:r>
            <a:endParaRPr lang="en-US" altLang="en-US" sz="1400" dirty="0">
              <a:solidFill>
                <a:srgbClr val="336699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08" y="765815"/>
            <a:ext cx="8660363" cy="2388769"/>
          </a:xfrm>
          <a:prstGeom prst="rect">
            <a:avLst/>
          </a:prstGeom>
        </p:spPr>
      </p:pic>
      <p:pic>
        <p:nvPicPr>
          <p:cNvPr id="9" name="Picture 20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1405FE64-8C2D-3F4E-959E-1A40E205AD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7" t="49657" r="33383" b="2180"/>
          <a:stretch/>
        </p:blipFill>
        <p:spPr>
          <a:xfrm>
            <a:off x="4499991" y="3177596"/>
            <a:ext cx="4618623" cy="228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3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9859-BB11-4FE2-9CF4-0D6BCE225366}" type="slidenum">
              <a:rPr lang="fr-FR" smtClean="0"/>
              <a:pPr/>
              <a:t>23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47"/>
          <a:stretch/>
        </p:blipFill>
        <p:spPr>
          <a:xfrm>
            <a:off x="6028267" y="937335"/>
            <a:ext cx="3162545" cy="5135021"/>
          </a:xfrm>
          <a:prstGeom prst="rect">
            <a:avLst/>
          </a:prstGeom>
        </p:spPr>
      </p:pic>
      <p:pic>
        <p:nvPicPr>
          <p:cNvPr id="8" name="Picture 122">
            <a:extLst>
              <a:ext uri="{FF2B5EF4-FFF2-40B4-BE49-F238E27FC236}">
                <a16:creationId xmlns:a16="http://schemas.microsoft.com/office/drawing/2014/main" id="{D22A8BCB-9569-EB43-9447-74FE043C64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29" b="2243"/>
          <a:stretch/>
        </p:blipFill>
        <p:spPr>
          <a:xfrm>
            <a:off x="282819" y="732265"/>
            <a:ext cx="5671809" cy="4983332"/>
          </a:xfrm>
          <a:prstGeom prst="rect">
            <a:avLst/>
          </a:prstGeom>
        </p:spPr>
      </p:pic>
      <p:sp>
        <p:nvSpPr>
          <p:cNvPr id="9" name="Rectangle 2"/>
          <p:cNvSpPr txBox="1">
            <a:spLocks/>
          </p:cNvSpPr>
          <p:nvPr/>
        </p:nvSpPr>
        <p:spPr>
          <a:xfrm>
            <a:off x="85600" y="80314"/>
            <a:ext cx="9031573" cy="5553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altLang="fr-FR" sz="2400" b="1" dirty="0" smtClean="0">
                <a:solidFill>
                  <a:srgbClr val="E75112"/>
                </a:solidFill>
                <a:latin typeface="Verdana" panose="020B0604030504040204" pitchFamily="34" charset="0"/>
              </a:rPr>
              <a:t>H</a:t>
            </a:r>
            <a:r>
              <a:rPr lang="fr-FR" altLang="fr-FR" sz="2400" b="1" baseline="-25000" dirty="0" smtClean="0">
                <a:solidFill>
                  <a:srgbClr val="E75112"/>
                </a:solidFill>
                <a:latin typeface="Verdana" panose="020B0604030504040204" pitchFamily="34" charset="0"/>
              </a:rPr>
              <a:t>2</a:t>
            </a:r>
            <a:r>
              <a:rPr lang="fr-FR" altLang="fr-FR" sz="2400" b="1" dirty="0" smtClean="0">
                <a:solidFill>
                  <a:srgbClr val="E75112"/>
                </a:solidFill>
                <a:latin typeface="Verdana" panose="020B0604030504040204" pitchFamily="34" charset="0"/>
              </a:rPr>
              <a:t> </a:t>
            </a:r>
            <a:r>
              <a:rPr lang="fr-FR" altLang="fr-FR" sz="2400" b="1" dirty="0" err="1" smtClean="0">
                <a:solidFill>
                  <a:srgbClr val="E75112"/>
                </a:solidFill>
                <a:latin typeface="Verdana" panose="020B0604030504040204" pitchFamily="34" charset="0"/>
              </a:rPr>
              <a:t>Gas</a:t>
            </a:r>
            <a:r>
              <a:rPr lang="fr-FR" altLang="fr-FR" sz="2400" b="1" dirty="0" smtClean="0">
                <a:solidFill>
                  <a:srgbClr val="E75112"/>
                </a:solidFill>
                <a:latin typeface="Verdana" panose="020B0604030504040204" pitchFamily="34" charset="0"/>
              </a:rPr>
              <a:t> </a:t>
            </a:r>
            <a:r>
              <a:rPr lang="fr-FR" altLang="fr-FR" sz="2400" b="1" dirty="0" err="1" smtClean="0">
                <a:solidFill>
                  <a:srgbClr val="E75112"/>
                </a:solidFill>
                <a:latin typeface="Verdana" panose="020B0604030504040204" pitchFamily="34" charset="0"/>
              </a:rPr>
              <a:t>Adsoption</a:t>
            </a:r>
            <a:r>
              <a:rPr lang="fr-FR" altLang="fr-FR" sz="2400" b="1" dirty="0" smtClean="0">
                <a:solidFill>
                  <a:srgbClr val="E75112"/>
                </a:solidFill>
                <a:latin typeface="Verdana" panose="020B0604030504040204" pitchFamily="34" charset="0"/>
              </a:rPr>
              <a:t> on </a:t>
            </a:r>
            <a:r>
              <a:rPr lang="fr-FR" altLang="fr-FR" sz="2400" b="1" dirty="0" err="1" smtClean="0">
                <a:solidFill>
                  <a:srgbClr val="E75112"/>
                </a:solidFill>
                <a:latin typeface="Verdana" panose="020B0604030504040204" pitchFamily="34" charset="0"/>
              </a:rPr>
              <a:t>Different</a:t>
            </a:r>
            <a:r>
              <a:rPr lang="fr-FR" altLang="fr-FR" sz="2400" b="1" dirty="0" smtClean="0">
                <a:solidFill>
                  <a:srgbClr val="E75112"/>
                </a:solidFill>
                <a:latin typeface="Verdana" panose="020B0604030504040204" pitchFamily="34" charset="0"/>
              </a:rPr>
              <a:t> Clay Surfaces</a:t>
            </a:r>
            <a:endParaRPr lang="fr-FR" altLang="fr-FR" sz="2400" b="1" dirty="0">
              <a:solidFill>
                <a:srgbClr val="E75112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ZoneTexte 20"/>
          <p:cNvSpPr txBox="1">
            <a:spLocks noChangeArrowheads="1"/>
          </p:cNvSpPr>
          <p:nvPr/>
        </p:nvSpPr>
        <p:spPr bwMode="auto">
          <a:xfrm>
            <a:off x="282819" y="5779062"/>
            <a:ext cx="6396328" cy="307777"/>
          </a:xfrm>
          <a:prstGeom prst="rect">
            <a:avLst/>
          </a:prstGeom>
          <a:noFill/>
          <a:ln w="19050">
            <a:solidFill>
              <a:srgbClr val="E7511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en-US" sz="1400" dirty="0" smtClean="0">
                <a:solidFill>
                  <a:srgbClr val="336699"/>
                </a:solidFill>
              </a:rPr>
              <a:t>S. </a:t>
            </a:r>
            <a:r>
              <a:rPr lang="en-US" altLang="en-US" sz="1400" dirty="0" err="1" smtClean="0">
                <a:solidFill>
                  <a:srgbClr val="336699"/>
                </a:solidFill>
              </a:rPr>
              <a:t>Mutisya</a:t>
            </a:r>
            <a:r>
              <a:rPr lang="en-US" altLang="en-US" sz="1400" dirty="0" smtClean="0">
                <a:solidFill>
                  <a:srgbClr val="336699"/>
                </a:solidFill>
              </a:rPr>
              <a:t>, </a:t>
            </a:r>
            <a:r>
              <a:rPr lang="en-US" altLang="en-US" sz="1400" dirty="0">
                <a:solidFill>
                  <a:srgbClr val="336699"/>
                </a:solidFill>
              </a:rPr>
              <a:t>A.G. </a:t>
            </a:r>
            <a:r>
              <a:rPr lang="en-US" altLang="en-US" sz="1400" dirty="0" err="1">
                <a:solidFill>
                  <a:srgbClr val="336699"/>
                </a:solidFill>
              </a:rPr>
              <a:t>Kalinichev</a:t>
            </a:r>
            <a:r>
              <a:rPr lang="en-US" altLang="en-US" sz="1400" dirty="0">
                <a:solidFill>
                  <a:srgbClr val="336699"/>
                </a:solidFill>
              </a:rPr>
              <a:t> (2024) </a:t>
            </a:r>
            <a:r>
              <a:rPr lang="en-US" altLang="en-US" sz="1400" i="1" dirty="0" smtClean="0">
                <a:solidFill>
                  <a:srgbClr val="336699"/>
                </a:solidFill>
              </a:rPr>
              <a:t>J. Phys. Chem. C</a:t>
            </a:r>
            <a:r>
              <a:rPr lang="en-US" altLang="en-US" sz="1400" dirty="0" smtClean="0">
                <a:solidFill>
                  <a:srgbClr val="336699"/>
                </a:solidFill>
              </a:rPr>
              <a:t>, </a:t>
            </a:r>
            <a:r>
              <a:rPr lang="en-US" altLang="en-US" sz="1400" dirty="0">
                <a:solidFill>
                  <a:srgbClr val="336699"/>
                </a:solidFill>
              </a:rPr>
              <a:t>in </a:t>
            </a:r>
            <a:r>
              <a:rPr lang="en-US" altLang="en-US" sz="1400" dirty="0" smtClean="0">
                <a:solidFill>
                  <a:srgbClr val="336699"/>
                </a:solidFill>
              </a:rPr>
              <a:t>preparation</a:t>
            </a:r>
            <a:endParaRPr lang="en-US" altLang="en-US" sz="1400" dirty="0">
              <a:solidFill>
                <a:srgbClr val="336699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457412" y="768058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(010) Edge model</a:t>
            </a:r>
            <a:endParaRPr lang="en-US" sz="1600" b="1" u="sng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43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E75112"/>
                </a:solidFill>
                <a:latin typeface="Verdana" charset="0"/>
                <a:ea typeface="ＭＳ Ｐゴシック" charset="0"/>
              </a:rPr>
              <a:t>Molecular Modeling </a:t>
            </a:r>
            <a:r>
              <a:rPr lang="en-US" sz="2800" b="1" dirty="0" smtClean="0">
                <a:solidFill>
                  <a:srgbClr val="E75112"/>
                </a:solidFill>
                <a:latin typeface="Verdana" charset="0"/>
                <a:ea typeface="ＭＳ Ｐゴシック" charset="0"/>
              </a:rPr>
              <a:t>– External Collaborations (1)</a:t>
            </a:r>
            <a:endParaRPr lang="en-US" sz="2800" b="1" dirty="0">
              <a:solidFill>
                <a:srgbClr val="E75112"/>
              </a:solidFill>
              <a:latin typeface="Verdana" charset="0"/>
              <a:ea typeface="ＭＳ Ｐゴシック" charset="0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594104" y="6356350"/>
            <a:ext cx="442392" cy="365125"/>
          </a:xfrm>
        </p:spPr>
        <p:txBody>
          <a:bodyPr/>
          <a:lstStyle/>
          <a:p>
            <a:fld id="{714D9859-BB11-4FE2-9CF4-0D6BCE225366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10" name="ZoneTexte 26"/>
          <p:cNvSpPr txBox="1">
            <a:spLocks noChangeArrowheads="1"/>
          </p:cNvSpPr>
          <p:nvPr/>
        </p:nvSpPr>
        <p:spPr bwMode="auto">
          <a:xfrm>
            <a:off x="261095" y="832010"/>
            <a:ext cx="5457861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buClr>
                <a:schemeClr val="tx2"/>
              </a:buClr>
            </a:pPr>
            <a:r>
              <a:rPr lang="en-US" altLang="fr-FR" sz="1600" b="1" dirty="0" smtClean="0">
                <a:solidFill>
                  <a:srgbClr val="E75112"/>
                </a:solidFill>
              </a:rPr>
              <a:t>CEA </a:t>
            </a:r>
            <a:r>
              <a:rPr lang="en-US" altLang="fr-FR" sz="1600" b="1" dirty="0" err="1" smtClean="0">
                <a:solidFill>
                  <a:srgbClr val="E75112"/>
                </a:solidFill>
              </a:rPr>
              <a:t>Marcoule</a:t>
            </a:r>
            <a:r>
              <a:rPr lang="en-US" altLang="fr-FR" sz="1600" b="1" dirty="0" smtClean="0">
                <a:solidFill>
                  <a:srgbClr val="E75112"/>
                </a:solidFill>
              </a:rPr>
              <a:t> </a:t>
            </a:r>
            <a:r>
              <a:rPr lang="en-US" altLang="en-US" sz="1600" i="1" dirty="0" smtClean="0">
                <a:solidFill>
                  <a:srgbClr val="336699"/>
                </a:solidFill>
              </a:rPr>
              <a:t>–</a:t>
            </a:r>
            <a:r>
              <a:rPr lang="fr-FR" altLang="fr-FR" sz="1600" i="1" dirty="0" smtClean="0">
                <a:solidFill>
                  <a:srgbClr val="336699"/>
                </a:solidFill>
              </a:rPr>
              <a:t> </a:t>
            </a:r>
            <a:r>
              <a:rPr lang="fr-FR" altLang="fr-FR" sz="1600" dirty="0" err="1" smtClean="0">
                <a:solidFill>
                  <a:srgbClr val="336699"/>
                </a:solidFill>
              </a:rPr>
              <a:t>molecular</a:t>
            </a:r>
            <a:r>
              <a:rPr lang="fr-FR" altLang="fr-FR" sz="1600" i="1" dirty="0" smtClean="0">
                <a:solidFill>
                  <a:srgbClr val="336699"/>
                </a:solidFill>
              </a:rPr>
              <a:t> </a:t>
            </a:r>
            <a:r>
              <a:rPr lang="fr-FR" altLang="fr-FR" sz="1600" dirty="0" err="1" smtClean="0">
                <a:solidFill>
                  <a:srgbClr val="336699"/>
                </a:solidFill>
              </a:rPr>
              <a:t>mechanisms</a:t>
            </a:r>
            <a:r>
              <a:rPr lang="fr-FR" altLang="fr-FR" sz="1600" dirty="0" smtClean="0">
                <a:solidFill>
                  <a:srgbClr val="336699"/>
                </a:solidFill>
              </a:rPr>
              <a:t> </a:t>
            </a:r>
            <a:r>
              <a:rPr lang="fr-FR" altLang="fr-FR" sz="1600" dirty="0" err="1" smtClean="0">
                <a:solidFill>
                  <a:srgbClr val="336699"/>
                </a:solidFill>
              </a:rPr>
              <a:t>controlling</a:t>
            </a:r>
            <a:r>
              <a:rPr lang="fr-FR" altLang="fr-FR" sz="1600" dirty="0" smtClean="0">
                <a:solidFill>
                  <a:srgbClr val="336699"/>
                </a:solidFill>
              </a:rPr>
              <a:t> the rate of </a:t>
            </a:r>
            <a:r>
              <a:rPr lang="fr-FR" altLang="fr-FR" sz="1600" dirty="0" err="1" smtClean="0">
                <a:solidFill>
                  <a:srgbClr val="336699"/>
                </a:solidFill>
              </a:rPr>
              <a:t>alteration</a:t>
            </a:r>
            <a:r>
              <a:rPr lang="fr-FR" altLang="fr-FR" sz="1600" dirty="0" smtClean="0">
                <a:solidFill>
                  <a:srgbClr val="336699"/>
                </a:solidFill>
              </a:rPr>
              <a:t> and </a:t>
            </a:r>
            <a:r>
              <a:rPr lang="fr-FR" altLang="fr-FR" sz="1600" dirty="0" err="1" smtClean="0">
                <a:solidFill>
                  <a:srgbClr val="336699"/>
                </a:solidFill>
              </a:rPr>
              <a:t>chemical</a:t>
            </a:r>
            <a:r>
              <a:rPr lang="fr-FR" altLang="fr-FR" sz="1600" dirty="0" smtClean="0">
                <a:solidFill>
                  <a:srgbClr val="336699"/>
                </a:solidFill>
              </a:rPr>
              <a:t> </a:t>
            </a:r>
            <a:r>
              <a:rPr lang="fr-FR" altLang="fr-FR" sz="1600" dirty="0" err="1" smtClean="0">
                <a:solidFill>
                  <a:srgbClr val="336699"/>
                </a:solidFill>
              </a:rPr>
              <a:t>durability</a:t>
            </a:r>
            <a:r>
              <a:rPr lang="fr-FR" altLang="fr-FR" sz="1600" dirty="0" smtClean="0">
                <a:solidFill>
                  <a:srgbClr val="336699"/>
                </a:solidFill>
              </a:rPr>
              <a:t> of </a:t>
            </a:r>
            <a:r>
              <a:rPr lang="fr-FR" altLang="fr-FR" sz="1600" dirty="0" err="1" smtClean="0">
                <a:solidFill>
                  <a:srgbClr val="336699"/>
                </a:solidFill>
              </a:rPr>
              <a:t>nuclear</a:t>
            </a:r>
            <a:r>
              <a:rPr lang="fr-FR" altLang="fr-FR" sz="1600" dirty="0" smtClean="0">
                <a:solidFill>
                  <a:srgbClr val="336699"/>
                </a:solidFill>
              </a:rPr>
              <a:t> </a:t>
            </a:r>
            <a:r>
              <a:rPr lang="fr-FR" altLang="fr-FR" sz="1600" dirty="0" err="1" smtClean="0">
                <a:solidFill>
                  <a:srgbClr val="336699"/>
                </a:solidFill>
              </a:rPr>
              <a:t>waste</a:t>
            </a:r>
            <a:r>
              <a:rPr lang="fr-FR" altLang="fr-FR" sz="1600" dirty="0" smtClean="0">
                <a:solidFill>
                  <a:srgbClr val="336699"/>
                </a:solidFill>
              </a:rPr>
              <a:t> glass</a:t>
            </a:r>
            <a:r>
              <a:rPr lang="fr-FR" altLang="fr-FR" sz="1600" b="1" dirty="0" smtClean="0">
                <a:solidFill>
                  <a:srgbClr val="336699"/>
                </a:solidFill>
              </a:rPr>
              <a:t>. </a:t>
            </a:r>
          </a:p>
          <a:p>
            <a:pPr>
              <a:spcBef>
                <a:spcPts val="600"/>
              </a:spcBef>
              <a:buClr>
                <a:schemeClr val="tx2"/>
              </a:buClr>
            </a:pPr>
            <a:r>
              <a:rPr lang="fr-FR" altLang="en-US" sz="1600" dirty="0" smtClean="0">
                <a:solidFill>
                  <a:srgbClr val="336699"/>
                </a:solidFill>
              </a:rPr>
              <a:t>PhD </a:t>
            </a:r>
            <a:r>
              <a:rPr lang="fr-FR" altLang="en-US" sz="1600" dirty="0" err="1" smtClean="0">
                <a:solidFill>
                  <a:srgbClr val="336699"/>
                </a:solidFill>
              </a:rPr>
              <a:t>thesis</a:t>
            </a:r>
            <a:r>
              <a:rPr lang="fr-FR" altLang="en-US" sz="1600" dirty="0" smtClean="0">
                <a:solidFill>
                  <a:srgbClr val="336699"/>
                </a:solidFill>
              </a:rPr>
              <a:t> </a:t>
            </a:r>
            <a:r>
              <a:rPr lang="fr-FR" altLang="en-US" sz="1600" dirty="0" err="1" smtClean="0">
                <a:solidFill>
                  <a:srgbClr val="336699"/>
                </a:solidFill>
              </a:rPr>
              <a:t>co-advised</a:t>
            </a:r>
            <a:r>
              <a:rPr lang="fr-FR" altLang="en-US" sz="1600" dirty="0" smtClean="0">
                <a:solidFill>
                  <a:srgbClr val="336699"/>
                </a:solidFill>
              </a:rPr>
              <a:t> by </a:t>
            </a:r>
            <a:r>
              <a:rPr lang="fr-FR" altLang="en-US" sz="1600" dirty="0" smtClean="0">
                <a:solidFill>
                  <a:srgbClr val="336699"/>
                </a:solidFill>
              </a:rPr>
              <a:t>AGK</a:t>
            </a:r>
            <a:r>
              <a:rPr lang="fr-FR" altLang="en-US" sz="1600" dirty="0" smtClean="0">
                <a:solidFill>
                  <a:srgbClr val="336699"/>
                </a:solidFill>
              </a:rPr>
              <a:t>:</a:t>
            </a:r>
          </a:p>
          <a:p>
            <a:pPr>
              <a:spcBef>
                <a:spcPts val="600"/>
              </a:spcBef>
              <a:buClr>
                <a:schemeClr val="tx2"/>
              </a:buClr>
            </a:pPr>
            <a:r>
              <a:rPr lang="fr-FR" altLang="en-US" sz="1600" dirty="0" err="1" smtClean="0">
                <a:solidFill>
                  <a:srgbClr val="336699"/>
                </a:solidFill>
              </a:rPr>
              <a:t>Kamalesh</a:t>
            </a:r>
            <a:r>
              <a:rPr lang="fr-FR" altLang="en-US" sz="1600" dirty="0" smtClean="0">
                <a:solidFill>
                  <a:srgbClr val="336699"/>
                </a:solidFill>
              </a:rPr>
              <a:t> </a:t>
            </a:r>
            <a:r>
              <a:rPr lang="fr-FR" altLang="en-US" sz="1600" dirty="0" smtClean="0">
                <a:solidFill>
                  <a:srgbClr val="336699"/>
                </a:solidFill>
              </a:rPr>
              <a:t>DAMODARAN, 09/2020 </a:t>
            </a:r>
            <a:r>
              <a:rPr lang="fr-FR" altLang="en-US" sz="1600" dirty="0">
                <a:solidFill>
                  <a:srgbClr val="336699"/>
                </a:solidFill>
              </a:rPr>
              <a:t>- </a:t>
            </a:r>
            <a:r>
              <a:rPr lang="fr-FR" altLang="en-US" sz="1600" dirty="0" smtClean="0">
                <a:solidFill>
                  <a:srgbClr val="336699"/>
                </a:solidFill>
              </a:rPr>
              <a:t>12/2022;</a:t>
            </a:r>
            <a:br>
              <a:rPr lang="fr-FR" altLang="en-US" sz="1600" dirty="0" smtClean="0">
                <a:solidFill>
                  <a:srgbClr val="336699"/>
                </a:solidFill>
              </a:rPr>
            </a:br>
            <a:r>
              <a:rPr lang="fr-FR" altLang="en-US" sz="1600" dirty="0" err="1" smtClean="0">
                <a:solidFill>
                  <a:srgbClr val="336699"/>
                </a:solidFill>
              </a:rPr>
              <a:t>Sumit</a:t>
            </a:r>
            <a:r>
              <a:rPr lang="fr-FR" altLang="en-US" sz="1600" dirty="0" smtClean="0">
                <a:solidFill>
                  <a:srgbClr val="336699"/>
                </a:solidFill>
              </a:rPr>
              <a:t> TIWARI, 10/2022 </a:t>
            </a:r>
            <a:r>
              <a:rPr lang="fr-FR" altLang="en-US" sz="1600" dirty="0">
                <a:solidFill>
                  <a:srgbClr val="336699"/>
                </a:solidFill>
              </a:rPr>
              <a:t>- </a:t>
            </a:r>
            <a:r>
              <a:rPr lang="fr-FR" altLang="en-US" sz="1600" dirty="0" smtClean="0">
                <a:solidFill>
                  <a:srgbClr val="336699"/>
                </a:solidFill>
              </a:rPr>
              <a:t>10/2025</a:t>
            </a:r>
            <a:br>
              <a:rPr lang="fr-FR" altLang="en-US" sz="1600" dirty="0" smtClean="0">
                <a:solidFill>
                  <a:srgbClr val="336699"/>
                </a:solidFill>
              </a:rPr>
            </a:br>
            <a:endParaRPr lang="en-US" altLang="fr-FR" sz="1600" b="1" dirty="0">
              <a:solidFill>
                <a:srgbClr val="336699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256519" y="5541967"/>
            <a:ext cx="8050056" cy="523220"/>
          </a:xfrm>
          <a:prstGeom prst="rect">
            <a:avLst/>
          </a:prstGeom>
          <a:solidFill>
            <a:schemeClr val="bg1"/>
          </a:solidFill>
          <a:ln w="25400">
            <a:solidFill>
              <a:srgbClr val="E7511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en-US" sz="1400" dirty="0" smtClean="0">
                <a:solidFill>
                  <a:srgbClr val="336699"/>
                </a:solidFill>
              </a:rPr>
              <a:t>K. </a:t>
            </a:r>
            <a:r>
              <a:rPr lang="en-US" altLang="en-US" sz="1400" dirty="0" err="1" smtClean="0">
                <a:solidFill>
                  <a:srgbClr val="336699"/>
                </a:solidFill>
              </a:rPr>
              <a:t>Damodaran</a:t>
            </a:r>
            <a:r>
              <a:rPr lang="en-US" altLang="en-US" sz="1400" dirty="0">
                <a:solidFill>
                  <a:srgbClr val="336699"/>
                </a:solidFill>
              </a:rPr>
              <a:t>, </a:t>
            </a:r>
            <a:r>
              <a:rPr lang="en-US" altLang="en-US" sz="1400" dirty="0" smtClean="0">
                <a:solidFill>
                  <a:srgbClr val="336699"/>
                </a:solidFill>
              </a:rPr>
              <a:t>J.-M. </a:t>
            </a:r>
            <a:r>
              <a:rPr lang="en-US" altLang="en-US" sz="1400" dirty="0" err="1" smtClean="0">
                <a:solidFill>
                  <a:srgbClr val="336699"/>
                </a:solidFill>
              </a:rPr>
              <a:t>Delaye</a:t>
            </a:r>
            <a:r>
              <a:rPr lang="en-US" altLang="en-US" sz="1400" dirty="0">
                <a:solidFill>
                  <a:srgbClr val="336699"/>
                </a:solidFill>
              </a:rPr>
              <a:t>, </a:t>
            </a:r>
            <a:r>
              <a:rPr lang="en-US" altLang="en-US" sz="1400" dirty="0" smtClean="0">
                <a:solidFill>
                  <a:srgbClr val="336699"/>
                </a:solidFill>
              </a:rPr>
              <a:t>A.G. </a:t>
            </a:r>
            <a:r>
              <a:rPr lang="en-US" altLang="en-US" sz="1400" dirty="0" err="1" smtClean="0">
                <a:solidFill>
                  <a:srgbClr val="336699"/>
                </a:solidFill>
              </a:rPr>
              <a:t>Kalinichev</a:t>
            </a:r>
            <a:r>
              <a:rPr lang="en-US" altLang="en-US" sz="1400" dirty="0">
                <a:solidFill>
                  <a:srgbClr val="336699"/>
                </a:solidFill>
              </a:rPr>
              <a:t>, </a:t>
            </a:r>
            <a:r>
              <a:rPr lang="en-US" altLang="en-US" sz="1400" dirty="0" smtClean="0">
                <a:solidFill>
                  <a:srgbClr val="336699"/>
                </a:solidFill>
              </a:rPr>
              <a:t>S. Gin (2022) </a:t>
            </a:r>
            <a:r>
              <a:rPr lang="en-US" altLang="en-US" sz="1400" dirty="0" smtClean="0">
                <a:solidFill>
                  <a:srgbClr val="336699"/>
                </a:solidFill>
              </a:rPr>
              <a:t>Deciphering </a:t>
            </a:r>
            <a:r>
              <a:rPr lang="en-US" altLang="en-US" sz="1400" dirty="0">
                <a:solidFill>
                  <a:srgbClr val="336699"/>
                </a:solidFill>
              </a:rPr>
              <a:t>the non-linear impact of Al on chemical durability of silicate glass. </a:t>
            </a:r>
            <a:r>
              <a:rPr lang="en-US" altLang="en-US" sz="1400" i="1" dirty="0" err="1">
                <a:solidFill>
                  <a:srgbClr val="336699"/>
                </a:solidFill>
              </a:rPr>
              <a:t>Acta</a:t>
            </a:r>
            <a:r>
              <a:rPr lang="en-US" altLang="en-US" sz="1400" i="1" dirty="0">
                <a:solidFill>
                  <a:srgbClr val="336699"/>
                </a:solidFill>
              </a:rPr>
              <a:t> </a:t>
            </a:r>
            <a:r>
              <a:rPr lang="en-US" altLang="en-US" sz="1400" i="1" dirty="0" err="1" smtClean="0">
                <a:solidFill>
                  <a:srgbClr val="336699"/>
                </a:solidFill>
              </a:rPr>
              <a:t>Materialia</a:t>
            </a:r>
            <a:r>
              <a:rPr lang="en-US" altLang="en-US" sz="1400" dirty="0" smtClean="0">
                <a:solidFill>
                  <a:srgbClr val="336699"/>
                </a:solidFill>
              </a:rPr>
              <a:t>, </a:t>
            </a:r>
            <a:r>
              <a:rPr lang="en-US" altLang="en-US" sz="1400" b="1" dirty="0">
                <a:solidFill>
                  <a:srgbClr val="336699"/>
                </a:solidFill>
              </a:rPr>
              <a:t>225</a:t>
            </a:r>
            <a:r>
              <a:rPr lang="en-US" altLang="en-US" sz="1400" dirty="0">
                <a:solidFill>
                  <a:srgbClr val="336699"/>
                </a:solidFill>
              </a:rPr>
              <a:t>, 117478.</a:t>
            </a:r>
            <a:endParaRPr lang="en-US" altLang="en-US" sz="1400" dirty="0" smtClean="0">
              <a:solidFill>
                <a:srgbClr val="336699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/>
          <a:stretch/>
        </p:blipFill>
        <p:spPr>
          <a:xfrm>
            <a:off x="5347797" y="1698265"/>
            <a:ext cx="3467503" cy="85028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4" r="52911"/>
          <a:stretch/>
        </p:blipFill>
        <p:spPr>
          <a:xfrm>
            <a:off x="5940151" y="879018"/>
            <a:ext cx="2791173" cy="7711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19" y="2996952"/>
            <a:ext cx="5129550" cy="234984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721" y="2688411"/>
            <a:ext cx="3463503" cy="263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1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9859-BB11-4FE2-9CF4-0D6BCE225366}" type="slidenum">
              <a:rPr lang="fr-FR" smtClean="0"/>
              <a:pPr/>
              <a:t>25</a:t>
            </a:fld>
            <a:endParaRPr lang="fr-FR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89108" y="804481"/>
            <a:ext cx="3978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tx2"/>
              </a:buClr>
            </a:pPr>
            <a:r>
              <a:rPr lang="en-US" sz="16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Turkey </a:t>
            </a:r>
            <a:r>
              <a:rPr lang="en-US" sz="1600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1600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Department of Chemistry</a:t>
            </a:r>
            <a:r>
              <a:rPr lang="en-US" sz="1600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600" i="1" dirty="0" err="1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Hacettepe</a:t>
            </a:r>
            <a:r>
              <a:rPr lang="en-US" sz="1600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University)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layered 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double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hydroxides (LDHs) - anionic clays for environmental and medical applications</a:t>
            </a:r>
            <a:endParaRPr lang="en-US" sz="1600" i="1" dirty="0">
              <a:solidFill>
                <a:srgbClr val="E7511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691680" y="2500441"/>
            <a:ext cx="2448272" cy="2462213"/>
          </a:xfrm>
          <a:prstGeom prst="rect">
            <a:avLst/>
          </a:prstGeom>
          <a:noFill/>
          <a:ln w="19050">
            <a:solidFill>
              <a:srgbClr val="E7511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Synthesis, </a:t>
            </a:r>
            <a:r>
              <a:rPr lang="en-US" sz="1400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characteriza-tion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and 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MD simulations 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 </a:t>
            </a:r>
            <a:r>
              <a:rPr lang="en-US" sz="1400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Mg-Al-LDH 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intercalated with </a:t>
            </a:r>
            <a:r>
              <a:rPr lang="en-US" sz="1400" dirty="0" err="1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tetraborate</a:t>
            </a:r>
            <a:r>
              <a:rPr lang="en-US" sz="1400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anions 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 application for </a:t>
            </a:r>
            <a:r>
              <a:rPr lang="en-US" sz="1400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boron neutron capture therapy (BNCT)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potential </a:t>
            </a:r>
            <a:r>
              <a:rPr lang="en-US" sz="1400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brain cancer treatment using </a:t>
            </a:r>
            <a:r>
              <a:rPr lang="en-US" sz="1400" baseline="30000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</a:t>
            </a:r>
            <a:r>
              <a:rPr lang="en-US" sz="1400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 isotope 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delivered close to tumor cells</a:t>
            </a:r>
            <a:endParaRPr lang="en-US" sz="1400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age 8" descr="m2a-b4-2w.jpg"/>
          <p:cNvPicPr/>
          <p:nvPr/>
        </p:nvPicPr>
        <p:blipFill rotWithShape="1">
          <a:blip r:embed="rId2" cstate="print"/>
          <a:srcRect l="16048" r="10825" b="3166"/>
          <a:stretch/>
        </p:blipFill>
        <p:spPr>
          <a:xfrm>
            <a:off x="179512" y="2343371"/>
            <a:ext cx="1440160" cy="2688923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80348" y="5445224"/>
            <a:ext cx="4275628" cy="646331"/>
          </a:xfrm>
          <a:prstGeom prst="rect">
            <a:avLst/>
          </a:prstGeom>
          <a:noFill/>
          <a:ln w="19050">
            <a:solidFill>
              <a:srgbClr val="E75112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A.N.Ay</a:t>
            </a:r>
            <a:r>
              <a:rPr lang="en-US" sz="12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200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B.Zumreoglu</a:t>
            </a:r>
            <a:r>
              <a:rPr lang="en-US" sz="12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-Karan</a:t>
            </a:r>
            <a:r>
              <a:rPr lang="en-US" sz="12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200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A.G.Kalinichev</a:t>
            </a:r>
            <a:r>
              <a:rPr lang="en-US" sz="12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200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V.Rives</a:t>
            </a:r>
            <a:r>
              <a:rPr lang="en-US" sz="12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200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R.Trujillano</a:t>
            </a:r>
            <a:r>
              <a:rPr lang="en-US" sz="12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200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A.Temel</a:t>
            </a:r>
            <a:r>
              <a:rPr lang="en-US" sz="12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(2020) </a:t>
            </a:r>
            <a:r>
              <a:rPr lang="en-US" sz="1200" i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Journal </a:t>
            </a:r>
            <a:r>
              <a:rPr lang="en-US" sz="1200" i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 Porous </a:t>
            </a:r>
            <a:r>
              <a:rPr lang="en-US" sz="1200" i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Materials</a:t>
            </a:r>
            <a:r>
              <a:rPr lang="en-US" sz="12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200" b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27</a:t>
            </a:r>
            <a:r>
              <a:rPr lang="en-US" sz="12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2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735–743</a:t>
            </a:r>
          </a:p>
        </p:txBody>
      </p:sp>
      <p:sp>
        <p:nvSpPr>
          <p:cNvPr id="11" name="ZoneTexte 38"/>
          <p:cNvSpPr txBox="1">
            <a:spLocks noChangeArrowheads="1"/>
          </p:cNvSpPr>
          <p:nvPr/>
        </p:nvSpPr>
        <p:spPr bwMode="auto">
          <a:xfrm>
            <a:off x="4355976" y="816183"/>
            <a:ext cx="4631220" cy="14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buClr>
                <a:schemeClr val="tx2"/>
              </a:buClr>
            </a:pPr>
            <a:r>
              <a:rPr lang="en-US" altLang="fr-FR" sz="1600" b="1" dirty="0" smtClean="0">
                <a:solidFill>
                  <a:srgbClr val="E75112"/>
                </a:solidFill>
              </a:rPr>
              <a:t>Poland </a:t>
            </a:r>
            <a:r>
              <a:rPr lang="en-US" altLang="fr-FR" sz="1600" dirty="0" smtClean="0">
                <a:solidFill>
                  <a:srgbClr val="E75112"/>
                </a:solidFill>
              </a:rPr>
              <a:t>(</a:t>
            </a:r>
            <a:r>
              <a:rPr lang="en-US" sz="1600" i="1" dirty="0">
                <a:solidFill>
                  <a:srgbClr val="E7511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Institute of Geological Sciences, Polish Academy of Sciences </a:t>
            </a:r>
            <a:r>
              <a:rPr lang="en-US" sz="1600" dirty="0">
                <a:solidFill>
                  <a:srgbClr val="33669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– development of I/S </a:t>
            </a:r>
            <a:r>
              <a:rPr lang="en-US" sz="1600" dirty="0" err="1">
                <a:solidFill>
                  <a:srgbClr val="33669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COx</a:t>
            </a:r>
            <a:r>
              <a:rPr lang="en-US" sz="1600" dirty="0">
                <a:solidFill>
                  <a:srgbClr val="33669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models; hydrophobicity of </a:t>
            </a:r>
            <a:r>
              <a:rPr lang="en-US" sz="1600" dirty="0" err="1">
                <a:solidFill>
                  <a:srgbClr val="33669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smectites</a:t>
            </a:r>
            <a:r>
              <a:rPr lang="en-US" sz="1600" dirty="0">
                <a:solidFill>
                  <a:srgbClr val="33669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; clay-organic interactions</a:t>
            </a:r>
            <a:endParaRPr lang="en-US" sz="1600" i="1" dirty="0">
              <a:solidFill>
                <a:srgbClr val="E75112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600"/>
              </a:spcBef>
              <a:buClr>
                <a:schemeClr val="tx2"/>
              </a:buClr>
            </a:pPr>
            <a:endParaRPr lang="en-US" altLang="fr-FR" sz="1600" dirty="0">
              <a:solidFill>
                <a:srgbClr val="336699"/>
              </a:solidFill>
            </a:endParaRPr>
          </a:p>
        </p:txBody>
      </p:sp>
      <p:pic>
        <p:nvPicPr>
          <p:cNvPr id="13" name="Imag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0" t="9460" r="52647" b="45682"/>
          <a:stretch>
            <a:fillRect/>
          </a:stretch>
        </p:blipFill>
        <p:spPr bwMode="auto">
          <a:xfrm>
            <a:off x="4427950" y="2010643"/>
            <a:ext cx="2446311" cy="21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42" descr="graphical abstract-1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7" t="5865"/>
          <a:stretch/>
        </p:blipFill>
        <p:spPr bwMode="auto">
          <a:xfrm>
            <a:off x="7231811" y="1922337"/>
            <a:ext cx="1755385" cy="154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55"/>
          <p:cNvSpPr txBox="1">
            <a:spLocks noChangeArrowheads="1"/>
          </p:cNvSpPr>
          <p:nvPr/>
        </p:nvSpPr>
        <p:spPr bwMode="auto">
          <a:xfrm>
            <a:off x="4644009" y="5182244"/>
            <a:ext cx="4248472" cy="907941"/>
          </a:xfrm>
          <a:prstGeom prst="rect">
            <a:avLst/>
          </a:prstGeom>
          <a:noFill/>
          <a:ln w="19050">
            <a:solidFill>
              <a:srgbClr val="E7511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fr-FR" sz="1200" dirty="0" err="1" smtClean="0">
                <a:solidFill>
                  <a:srgbClr val="336699"/>
                </a:solidFill>
              </a:rPr>
              <a:t>M.Szczerba</a:t>
            </a:r>
            <a:r>
              <a:rPr lang="en-US" altLang="fr-FR" sz="1200" dirty="0">
                <a:solidFill>
                  <a:srgbClr val="336699"/>
                </a:solidFill>
              </a:rPr>
              <a:t>, </a:t>
            </a:r>
            <a:r>
              <a:rPr lang="en-US" altLang="fr-FR" sz="1200" dirty="0" err="1" smtClean="0">
                <a:solidFill>
                  <a:srgbClr val="336699"/>
                </a:solidFill>
              </a:rPr>
              <a:t>A.G.Kalinichev</a:t>
            </a:r>
            <a:r>
              <a:rPr lang="en-US" altLang="fr-FR" sz="1200" dirty="0" smtClean="0">
                <a:solidFill>
                  <a:srgbClr val="336699"/>
                </a:solidFill>
              </a:rPr>
              <a:t>, </a:t>
            </a:r>
            <a:r>
              <a:rPr lang="en-US" altLang="fr-FR" sz="1200" dirty="0" err="1" smtClean="0">
                <a:solidFill>
                  <a:srgbClr val="336699"/>
                </a:solidFill>
              </a:rPr>
              <a:t>M.Kowalik</a:t>
            </a:r>
            <a:r>
              <a:rPr lang="en-US" altLang="fr-FR" sz="1200" dirty="0" smtClean="0">
                <a:solidFill>
                  <a:srgbClr val="336699"/>
                </a:solidFill>
              </a:rPr>
              <a:t> </a:t>
            </a:r>
            <a:r>
              <a:rPr lang="en-US" altLang="fr-FR" sz="1200" dirty="0">
                <a:solidFill>
                  <a:srgbClr val="336699"/>
                </a:solidFill>
              </a:rPr>
              <a:t>(2020) </a:t>
            </a:r>
            <a:r>
              <a:rPr lang="en-US" altLang="fr-FR" sz="1200" dirty="0" smtClean="0">
                <a:solidFill>
                  <a:srgbClr val="336699"/>
                </a:solidFill>
              </a:rPr>
              <a:t/>
            </a:r>
            <a:br>
              <a:rPr lang="en-US" altLang="fr-FR" sz="1200" dirty="0" smtClean="0">
                <a:solidFill>
                  <a:srgbClr val="336699"/>
                </a:solidFill>
              </a:rPr>
            </a:br>
            <a:r>
              <a:rPr lang="en-US" altLang="fr-FR" sz="1200" i="1" dirty="0" smtClean="0">
                <a:solidFill>
                  <a:srgbClr val="336699"/>
                </a:solidFill>
              </a:rPr>
              <a:t>Appl. Clay Sci.</a:t>
            </a:r>
            <a:r>
              <a:rPr lang="en-US" altLang="fr-FR" sz="1200" dirty="0" smtClean="0">
                <a:solidFill>
                  <a:srgbClr val="336699"/>
                </a:solidFill>
              </a:rPr>
              <a:t>, </a:t>
            </a:r>
            <a:r>
              <a:rPr lang="en-US" altLang="fr-FR" sz="1200" b="1" dirty="0">
                <a:solidFill>
                  <a:srgbClr val="336699"/>
                </a:solidFill>
              </a:rPr>
              <a:t>188</a:t>
            </a:r>
            <a:r>
              <a:rPr lang="en-US" altLang="fr-FR" sz="1200" dirty="0">
                <a:solidFill>
                  <a:srgbClr val="336699"/>
                </a:solidFill>
              </a:rPr>
              <a:t>, </a:t>
            </a:r>
            <a:r>
              <a:rPr lang="en-US" altLang="fr-FR" sz="1200" dirty="0" smtClean="0">
                <a:solidFill>
                  <a:srgbClr val="336699"/>
                </a:solidFill>
              </a:rPr>
              <a:t>105497</a:t>
            </a:r>
          </a:p>
          <a:p>
            <a:pPr>
              <a:spcBef>
                <a:spcPts val="600"/>
              </a:spcBef>
            </a:pPr>
            <a:r>
              <a:rPr lang="en-US" altLang="fr-FR" sz="1200" dirty="0" err="1" smtClean="0">
                <a:solidFill>
                  <a:srgbClr val="336699"/>
                </a:solidFill>
              </a:rPr>
              <a:t>Z.Chen</a:t>
            </a:r>
            <a:r>
              <a:rPr lang="en-US" altLang="fr-FR" sz="1200" dirty="0" smtClean="0">
                <a:solidFill>
                  <a:srgbClr val="336699"/>
                </a:solidFill>
              </a:rPr>
              <a:t>, </a:t>
            </a:r>
            <a:r>
              <a:rPr lang="en-US" altLang="fr-FR" sz="1200" dirty="0" err="1" smtClean="0">
                <a:solidFill>
                  <a:srgbClr val="336699"/>
                </a:solidFill>
              </a:rPr>
              <a:t>N.Loganathan</a:t>
            </a:r>
            <a:r>
              <a:rPr lang="en-US" altLang="fr-FR" sz="1200" dirty="0" smtClean="0">
                <a:solidFill>
                  <a:srgbClr val="336699"/>
                </a:solidFill>
              </a:rPr>
              <a:t>, </a:t>
            </a:r>
            <a:r>
              <a:rPr lang="en-US" altLang="fr-FR" sz="1200" dirty="0" err="1" smtClean="0">
                <a:solidFill>
                  <a:srgbClr val="336699"/>
                </a:solidFill>
              </a:rPr>
              <a:t>M.Szczerba</a:t>
            </a:r>
            <a:r>
              <a:rPr lang="en-US" altLang="fr-FR" sz="1200" dirty="0" smtClean="0">
                <a:solidFill>
                  <a:srgbClr val="336699"/>
                </a:solidFill>
              </a:rPr>
              <a:t>, </a:t>
            </a:r>
            <a:r>
              <a:rPr lang="en-US" altLang="fr-FR" sz="1200" dirty="0" err="1" smtClean="0">
                <a:solidFill>
                  <a:srgbClr val="336699"/>
                </a:solidFill>
              </a:rPr>
              <a:t>G.Montavon</a:t>
            </a:r>
            <a:r>
              <a:rPr lang="en-US" altLang="fr-FR" sz="1200" dirty="0" smtClean="0">
                <a:solidFill>
                  <a:srgbClr val="336699"/>
                </a:solidFill>
              </a:rPr>
              <a:t>, </a:t>
            </a:r>
            <a:r>
              <a:rPr lang="en-US" altLang="fr-FR" sz="1200" dirty="0" smtClean="0">
                <a:solidFill>
                  <a:srgbClr val="336699"/>
                </a:solidFill>
              </a:rPr>
              <a:t/>
            </a:r>
            <a:br>
              <a:rPr lang="en-US" altLang="fr-FR" sz="1200" dirty="0" smtClean="0">
                <a:solidFill>
                  <a:srgbClr val="336699"/>
                </a:solidFill>
              </a:rPr>
            </a:br>
            <a:r>
              <a:rPr lang="en-US" altLang="fr-FR" sz="1200" dirty="0" err="1" smtClean="0">
                <a:solidFill>
                  <a:srgbClr val="336699"/>
                </a:solidFill>
              </a:rPr>
              <a:t>A.G.Kalinichev</a:t>
            </a:r>
            <a:r>
              <a:rPr lang="en-US" altLang="fr-FR" sz="1200" dirty="0" smtClean="0">
                <a:solidFill>
                  <a:srgbClr val="336699"/>
                </a:solidFill>
              </a:rPr>
              <a:t> </a:t>
            </a:r>
            <a:r>
              <a:rPr lang="en-US" altLang="fr-FR" sz="1200" dirty="0" smtClean="0">
                <a:solidFill>
                  <a:srgbClr val="336699"/>
                </a:solidFill>
              </a:rPr>
              <a:t>(</a:t>
            </a:r>
            <a:r>
              <a:rPr lang="en-US" altLang="fr-FR" sz="1200" dirty="0" smtClean="0">
                <a:solidFill>
                  <a:srgbClr val="336699"/>
                </a:solidFill>
              </a:rPr>
              <a:t>2024) </a:t>
            </a:r>
            <a:r>
              <a:rPr lang="en-US" altLang="fr-FR" sz="1200" i="1" dirty="0" err="1" smtClean="0">
                <a:solidFill>
                  <a:srgbClr val="336699"/>
                </a:solidFill>
              </a:rPr>
              <a:t>Env</a:t>
            </a:r>
            <a:r>
              <a:rPr lang="en-US" altLang="fr-FR" sz="1200" i="1" dirty="0" smtClean="0">
                <a:solidFill>
                  <a:srgbClr val="336699"/>
                </a:solidFill>
              </a:rPr>
              <a:t>. Sci. </a:t>
            </a:r>
            <a:r>
              <a:rPr lang="en-US" altLang="fr-FR" sz="1200" i="1" dirty="0" err="1" smtClean="0">
                <a:solidFill>
                  <a:srgbClr val="336699"/>
                </a:solidFill>
              </a:rPr>
              <a:t>Technol</a:t>
            </a:r>
            <a:r>
              <a:rPr lang="en-US" altLang="fr-FR" sz="1200" dirty="0" smtClean="0">
                <a:solidFill>
                  <a:srgbClr val="336699"/>
                </a:solidFill>
              </a:rPr>
              <a:t>, in revision</a:t>
            </a:r>
            <a:endParaRPr lang="en-US" altLang="fr-FR" sz="1200" dirty="0">
              <a:solidFill>
                <a:srgbClr val="336699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731737" y="3126789"/>
            <a:ext cx="2359140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336699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Cs</a:t>
            </a:r>
            <a:r>
              <a:rPr lang="en-US" sz="1200" b="1" baseline="300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</a:t>
            </a:r>
            <a:r>
              <a:rPr lang="en-US" sz="1200" b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/Na</a:t>
            </a:r>
            <a:r>
              <a:rPr lang="en-US" sz="1200" b="1" baseline="300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</a:t>
            </a:r>
            <a:r>
              <a:rPr lang="en-US" sz="1200" b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200" b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exchange in interstratified </a:t>
            </a:r>
            <a:r>
              <a:rPr lang="en-US" sz="1200" b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I/S (</a:t>
            </a:r>
            <a:r>
              <a:rPr lang="en-US" sz="1200" b="1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COx</a:t>
            </a:r>
            <a:r>
              <a:rPr lang="en-US" sz="1200" b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en-US" sz="1200" b="1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1" b="4403"/>
          <a:stretch/>
        </p:blipFill>
        <p:spPr>
          <a:xfrm>
            <a:off x="6220838" y="3721537"/>
            <a:ext cx="2814275" cy="1396651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4644009" y="4446688"/>
            <a:ext cx="1728191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336699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Molecular nature of clay surface hydrophobicity</a:t>
            </a:r>
            <a:endParaRPr lang="en-US" sz="1200" b="1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E75112"/>
                </a:solidFill>
                <a:latin typeface="Verdana" charset="0"/>
                <a:ea typeface="ＭＳ Ｐゴシック" charset="0"/>
              </a:rPr>
              <a:t>Molecular Modeling </a:t>
            </a:r>
            <a:r>
              <a:rPr lang="en-US" sz="2800" b="1" dirty="0" smtClean="0">
                <a:solidFill>
                  <a:srgbClr val="E75112"/>
                </a:solidFill>
                <a:latin typeface="Verdana" charset="0"/>
                <a:ea typeface="ＭＳ Ｐゴシック" charset="0"/>
              </a:rPr>
              <a:t>– External Collaborations (2)</a:t>
            </a:r>
            <a:endParaRPr lang="en-US" sz="2800" b="1" dirty="0">
              <a:solidFill>
                <a:srgbClr val="E75112"/>
              </a:solidFill>
              <a:latin typeface="Verdan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8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594104" y="6356350"/>
            <a:ext cx="442392" cy="365125"/>
          </a:xfrm>
        </p:spPr>
        <p:txBody>
          <a:bodyPr/>
          <a:lstStyle/>
          <a:p>
            <a:fld id="{714D9859-BB11-4FE2-9CF4-0D6BCE225366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34" name="ZoneTexte 33"/>
          <p:cNvSpPr txBox="1"/>
          <p:nvPr/>
        </p:nvSpPr>
        <p:spPr>
          <a:xfrm>
            <a:off x="164640" y="845691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tx2"/>
              </a:buClr>
            </a:pPr>
            <a:r>
              <a:rPr lang="en-US" sz="16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Russia </a:t>
            </a:r>
            <a:r>
              <a:rPr lang="en-US" sz="1600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1600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International </a:t>
            </a:r>
            <a:r>
              <a:rPr lang="en-US" sz="1600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Laboratory for Supercomputer Atomistic Modelling and Multi-scale </a:t>
            </a:r>
            <a:r>
              <a:rPr lang="en-US" sz="1600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Analysis, National </a:t>
            </a:r>
            <a:r>
              <a:rPr lang="en-US" sz="1600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Research University Higher School of Economics, </a:t>
            </a:r>
            <a:r>
              <a:rPr lang="en-US" sz="1600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Moscow</a:t>
            </a:r>
            <a:r>
              <a:rPr lang="en-US" sz="1600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en-US" sz="1600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atomistic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simulations of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clay-related and cement-related systems</a:t>
            </a:r>
            <a:endParaRPr lang="en-US" sz="1600" i="1" dirty="0">
              <a:solidFill>
                <a:srgbClr val="E7511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131840" y="2619489"/>
            <a:ext cx="5760640" cy="1615827"/>
          </a:xfrm>
          <a:prstGeom prst="rect">
            <a:avLst/>
          </a:prstGeom>
          <a:solidFill>
            <a:schemeClr val="bg1"/>
          </a:solidFill>
          <a:ln w="25400">
            <a:solidFill>
              <a:srgbClr val="E7511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1200" dirty="0" err="1" smtClean="0">
                <a:solidFill>
                  <a:srgbClr val="336699"/>
                </a:solidFill>
              </a:rPr>
              <a:t>E.V.Tararushkin</a:t>
            </a:r>
            <a:r>
              <a:rPr lang="en-US" sz="1200" dirty="0" smtClean="0">
                <a:solidFill>
                  <a:srgbClr val="336699"/>
                </a:solidFill>
              </a:rPr>
              <a:t> et al. (</a:t>
            </a:r>
            <a:r>
              <a:rPr lang="en-US" sz="1200" dirty="0">
                <a:solidFill>
                  <a:srgbClr val="336699"/>
                </a:solidFill>
              </a:rPr>
              <a:t>2022) </a:t>
            </a:r>
            <a:r>
              <a:rPr lang="en-US" sz="1200" i="1" dirty="0" smtClean="0">
                <a:solidFill>
                  <a:srgbClr val="336699"/>
                </a:solidFill>
              </a:rPr>
              <a:t>Cement </a:t>
            </a:r>
            <a:r>
              <a:rPr lang="en-US" sz="1200" i="1" dirty="0">
                <a:solidFill>
                  <a:srgbClr val="336699"/>
                </a:solidFill>
              </a:rPr>
              <a:t>and Concrete </a:t>
            </a:r>
            <a:r>
              <a:rPr lang="en-US" sz="1200" i="1" dirty="0" smtClean="0">
                <a:solidFill>
                  <a:srgbClr val="336699"/>
                </a:solidFill>
              </a:rPr>
              <a:t>Res.</a:t>
            </a:r>
            <a:r>
              <a:rPr lang="en-US" sz="1200" dirty="0" smtClean="0">
                <a:solidFill>
                  <a:srgbClr val="336699"/>
                </a:solidFill>
              </a:rPr>
              <a:t>, </a:t>
            </a:r>
            <a:r>
              <a:rPr lang="en-US" sz="1200" b="1" dirty="0">
                <a:solidFill>
                  <a:srgbClr val="336699"/>
                </a:solidFill>
              </a:rPr>
              <a:t>156</a:t>
            </a:r>
            <a:r>
              <a:rPr lang="en-US" sz="1200" dirty="0">
                <a:solidFill>
                  <a:srgbClr val="336699"/>
                </a:solidFill>
              </a:rPr>
              <a:t>, </a:t>
            </a:r>
            <a:r>
              <a:rPr lang="en-US" sz="1200" dirty="0" smtClean="0">
                <a:solidFill>
                  <a:srgbClr val="336699"/>
                </a:solidFill>
              </a:rPr>
              <a:t>106759.</a:t>
            </a:r>
            <a:endParaRPr lang="fr-FR" sz="1200" dirty="0">
              <a:solidFill>
                <a:srgbClr val="336699"/>
              </a:solidFill>
            </a:endParaRPr>
          </a:p>
          <a:p>
            <a:pPr>
              <a:spcBef>
                <a:spcPts val="300"/>
              </a:spcBef>
            </a:pPr>
            <a:r>
              <a:rPr lang="en-US" sz="1200" dirty="0" err="1">
                <a:solidFill>
                  <a:srgbClr val="336699"/>
                </a:solidFill>
              </a:rPr>
              <a:t>V.V.Pisarev</a:t>
            </a:r>
            <a:r>
              <a:rPr lang="en-US" sz="1200" dirty="0">
                <a:solidFill>
                  <a:srgbClr val="336699"/>
                </a:solidFill>
              </a:rPr>
              <a:t> et al. (2022) </a:t>
            </a:r>
            <a:r>
              <a:rPr lang="en-US" sz="1200" i="1" dirty="0">
                <a:solidFill>
                  <a:srgbClr val="336699"/>
                </a:solidFill>
              </a:rPr>
              <a:t>Journal of Molecular Liquids</a:t>
            </a:r>
            <a:r>
              <a:rPr lang="en-US" sz="1200" dirty="0">
                <a:solidFill>
                  <a:srgbClr val="336699"/>
                </a:solidFill>
              </a:rPr>
              <a:t>, </a:t>
            </a:r>
            <a:r>
              <a:rPr lang="en-US" sz="1200" b="1" dirty="0">
                <a:solidFill>
                  <a:srgbClr val="336699"/>
                </a:solidFill>
              </a:rPr>
              <a:t>366</a:t>
            </a:r>
            <a:r>
              <a:rPr lang="en-US" sz="1200" dirty="0">
                <a:solidFill>
                  <a:srgbClr val="336699"/>
                </a:solidFill>
              </a:rPr>
              <a:t>, 120290</a:t>
            </a:r>
            <a:endParaRPr lang="fr-FR" sz="1200" dirty="0">
              <a:solidFill>
                <a:srgbClr val="336699"/>
              </a:solidFill>
            </a:endParaRPr>
          </a:p>
          <a:p>
            <a:pPr>
              <a:spcBef>
                <a:spcPts val="300"/>
              </a:spcBef>
            </a:pPr>
            <a:r>
              <a:rPr lang="en-US" sz="1200" dirty="0" err="1">
                <a:solidFill>
                  <a:srgbClr val="336699"/>
                </a:solidFill>
              </a:rPr>
              <a:t>M.A.Logunov</a:t>
            </a:r>
            <a:r>
              <a:rPr lang="en-US" sz="1200" dirty="0">
                <a:solidFill>
                  <a:srgbClr val="336699"/>
                </a:solidFill>
              </a:rPr>
              <a:t> et al. (2022) </a:t>
            </a:r>
            <a:r>
              <a:rPr lang="en-US" sz="1200" i="1" dirty="0">
                <a:solidFill>
                  <a:srgbClr val="336699"/>
                </a:solidFill>
              </a:rPr>
              <a:t>Polymer Science A</a:t>
            </a:r>
            <a:r>
              <a:rPr lang="en-US" sz="1200" dirty="0">
                <a:solidFill>
                  <a:srgbClr val="336699"/>
                </a:solidFill>
              </a:rPr>
              <a:t>, </a:t>
            </a:r>
            <a:r>
              <a:rPr lang="en-US" sz="1200" b="1" dirty="0">
                <a:solidFill>
                  <a:srgbClr val="336699"/>
                </a:solidFill>
              </a:rPr>
              <a:t>64</a:t>
            </a:r>
            <a:r>
              <a:rPr lang="en-US" sz="1200" dirty="0">
                <a:solidFill>
                  <a:srgbClr val="336699"/>
                </a:solidFill>
              </a:rPr>
              <a:t>, 908-917</a:t>
            </a:r>
            <a:endParaRPr lang="fr-FR" sz="1200" dirty="0">
              <a:solidFill>
                <a:srgbClr val="336699"/>
              </a:solidFill>
            </a:endParaRPr>
          </a:p>
          <a:p>
            <a:pPr>
              <a:spcBef>
                <a:spcPts val="300"/>
              </a:spcBef>
            </a:pPr>
            <a:r>
              <a:rPr lang="en-US" sz="1200" dirty="0" err="1" smtClean="0">
                <a:solidFill>
                  <a:srgbClr val="336699"/>
                </a:solidFill>
              </a:rPr>
              <a:t>E.V.Tararushkin</a:t>
            </a:r>
            <a:r>
              <a:rPr lang="en-US" sz="1200" dirty="0" smtClean="0">
                <a:solidFill>
                  <a:srgbClr val="336699"/>
                </a:solidFill>
              </a:rPr>
              <a:t> et al. (</a:t>
            </a:r>
            <a:r>
              <a:rPr lang="en-US" sz="1200" dirty="0">
                <a:solidFill>
                  <a:srgbClr val="336699"/>
                </a:solidFill>
              </a:rPr>
              <a:t>2023</a:t>
            </a:r>
            <a:r>
              <a:rPr lang="en-US" sz="1200" dirty="0" smtClean="0">
                <a:solidFill>
                  <a:srgbClr val="336699"/>
                </a:solidFill>
              </a:rPr>
              <a:t>) </a:t>
            </a:r>
            <a:r>
              <a:rPr lang="en-US" sz="1200" i="1" dirty="0" smtClean="0">
                <a:solidFill>
                  <a:srgbClr val="336699"/>
                </a:solidFill>
              </a:rPr>
              <a:t>Materials</a:t>
            </a:r>
            <a:r>
              <a:rPr lang="en-US" sz="1200" dirty="0">
                <a:solidFill>
                  <a:srgbClr val="336699"/>
                </a:solidFill>
              </a:rPr>
              <a:t>, </a:t>
            </a:r>
            <a:r>
              <a:rPr lang="en-US" sz="1200" b="1" dirty="0">
                <a:solidFill>
                  <a:srgbClr val="336699"/>
                </a:solidFill>
              </a:rPr>
              <a:t>16</a:t>
            </a:r>
            <a:r>
              <a:rPr lang="en-US" sz="1200" dirty="0">
                <a:solidFill>
                  <a:srgbClr val="336699"/>
                </a:solidFill>
              </a:rPr>
              <a:t>, </a:t>
            </a:r>
            <a:r>
              <a:rPr lang="en-US" sz="1200" dirty="0" smtClean="0">
                <a:solidFill>
                  <a:srgbClr val="336699"/>
                </a:solidFill>
              </a:rPr>
              <a:t>5026.</a:t>
            </a:r>
            <a:endParaRPr lang="fr-FR" sz="1200" dirty="0">
              <a:solidFill>
                <a:srgbClr val="336699"/>
              </a:solidFill>
            </a:endParaRPr>
          </a:p>
          <a:p>
            <a:pPr>
              <a:spcBef>
                <a:spcPts val="300"/>
              </a:spcBef>
            </a:pPr>
            <a:r>
              <a:rPr lang="en-US" sz="1200" dirty="0" err="1" smtClean="0">
                <a:solidFill>
                  <a:srgbClr val="336699"/>
                </a:solidFill>
              </a:rPr>
              <a:t>E.V.Tararushkin</a:t>
            </a:r>
            <a:r>
              <a:rPr lang="en-US" sz="1200" dirty="0" smtClean="0">
                <a:solidFill>
                  <a:srgbClr val="336699"/>
                </a:solidFill>
              </a:rPr>
              <a:t> et al. (</a:t>
            </a:r>
            <a:r>
              <a:rPr lang="en-US" sz="1200" dirty="0">
                <a:solidFill>
                  <a:srgbClr val="336699"/>
                </a:solidFill>
              </a:rPr>
              <a:t>2023) </a:t>
            </a:r>
            <a:r>
              <a:rPr lang="en-US" sz="1200" i="1" dirty="0" smtClean="0">
                <a:solidFill>
                  <a:srgbClr val="336699"/>
                </a:solidFill>
              </a:rPr>
              <a:t>Minerals</a:t>
            </a:r>
            <a:r>
              <a:rPr lang="en-US" sz="1200" dirty="0">
                <a:solidFill>
                  <a:srgbClr val="336699"/>
                </a:solidFill>
              </a:rPr>
              <a:t>, </a:t>
            </a:r>
            <a:r>
              <a:rPr lang="en-US" sz="1200" b="1" dirty="0">
                <a:solidFill>
                  <a:srgbClr val="336699"/>
                </a:solidFill>
              </a:rPr>
              <a:t>13</a:t>
            </a:r>
            <a:r>
              <a:rPr lang="en-US" sz="1200" dirty="0">
                <a:solidFill>
                  <a:srgbClr val="336699"/>
                </a:solidFill>
              </a:rPr>
              <a:t>, </a:t>
            </a:r>
            <a:r>
              <a:rPr lang="en-US" sz="1200" dirty="0" smtClean="0">
                <a:solidFill>
                  <a:srgbClr val="336699"/>
                </a:solidFill>
              </a:rPr>
              <a:t>408.</a:t>
            </a:r>
            <a:endParaRPr lang="fr-FR" sz="1200" dirty="0">
              <a:solidFill>
                <a:srgbClr val="336699"/>
              </a:solidFill>
            </a:endParaRPr>
          </a:p>
          <a:p>
            <a:pPr>
              <a:spcBef>
                <a:spcPts val="300"/>
              </a:spcBef>
            </a:pPr>
            <a:r>
              <a:rPr lang="en-US" sz="1200" dirty="0" err="1" smtClean="0">
                <a:solidFill>
                  <a:srgbClr val="336699"/>
                </a:solidFill>
              </a:rPr>
              <a:t>E.V.Tararushkin</a:t>
            </a:r>
            <a:r>
              <a:rPr lang="en-US" sz="1200" dirty="0" smtClean="0">
                <a:solidFill>
                  <a:srgbClr val="336699"/>
                </a:solidFill>
              </a:rPr>
              <a:t> et al. (</a:t>
            </a:r>
            <a:r>
              <a:rPr lang="en-US" sz="1200" dirty="0">
                <a:solidFill>
                  <a:srgbClr val="336699"/>
                </a:solidFill>
              </a:rPr>
              <a:t>2023) </a:t>
            </a:r>
            <a:r>
              <a:rPr lang="en-US" sz="1200" i="1" dirty="0" smtClean="0">
                <a:solidFill>
                  <a:srgbClr val="336699"/>
                </a:solidFill>
              </a:rPr>
              <a:t>Minerals</a:t>
            </a:r>
            <a:r>
              <a:rPr lang="en-US" sz="1200" dirty="0">
                <a:solidFill>
                  <a:srgbClr val="336699"/>
                </a:solidFill>
              </a:rPr>
              <a:t>, </a:t>
            </a:r>
            <a:r>
              <a:rPr lang="en-US" sz="1200" b="1" dirty="0">
                <a:solidFill>
                  <a:srgbClr val="336699"/>
                </a:solidFill>
              </a:rPr>
              <a:t>13</a:t>
            </a:r>
            <a:r>
              <a:rPr lang="en-US" sz="1200" dirty="0">
                <a:solidFill>
                  <a:srgbClr val="336699"/>
                </a:solidFill>
              </a:rPr>
              <a:t>, </a:t>
            </a:r>
            <a:r>
              <a:rPr lang="en-US" sz="1200" dirty="0" smtClean="0">
                <a:solidFill>
                  <a:srgbClr val="336699"/>
                </a:solidFill>
              </a:rPr>
              <a:t>1018.</a:t>
            </a:r>
            <a:endParaRPr lang="fr-FR" sz="1200" dirty="0">
              <a:solidFill>
                <a:srgbClr val="336699"/>
              </a:solidFill>
            </a:endParaRPr>
          </a:p>
          <a:p>
            <a:pPr>
              <a:spcBef>
                <a:spcPts val="300"/>
              </a:spcBef>
            </a:pPr>
            <a:r>
              <a:rPr lang="en-US" sz="1200" dirty="0" err="1" smtClean="0">
                <a:solidFill>
                  <a:srgbClr val="336699"/>
                </a:solidFill>
              </a:rPr>
              <a:t>A.A.Glushak</a:t>
            </a:r>
            <a:r>
              <a:rPr lang="en-US" sz="1200" dirty="0" smtClean="0">
                <a:solidFill>
                  <a:srgbClr val="336699"/>
                </a:solidFill>
              </a:rPr>
              <a:t> et al. (</a:t>
            </a:r>
            <a:r>
              <a:rPr lang="en-US" sz="1200" dirty="0">
                <a:solidFill>
                  <a:srgbClr val="336699"/>
                </a:solidFill>
              </a:rPr>
              <a:t>2024) </a:t>
            </a:r>
            <a:r>
              <a:rPr lang="en-US" sz="1200" i="1" dirty="0" smtClean="0">
                <a:solidFill>
                  <a:srgbClr val="336699"/>
                </a:solidFill>
              </a:rPr>
              <a:t>Appl</a:t>
            </a:r>
            <a:r>
              <a:rPr lang="en-US" sz="1200" i="1" dirty="0">
                <a:solidFill>
                  <a:srgbClr val="336699"/>
                </a:solidFill>
              </a:rPr>
              <a:t>. Geochem.</a:t>
            </a:r>
            <a:r>
              <a:rPr lang="en-US" sz="1200" dirty="0">
                <a:solidFill>
                  <a:srgbClr val="336699"/>
                </a:solidFill>
              </a:rPr>
              <a:t>, under </a:t>
            </a:r>
            <a:r>
              <a:rPr lang="en-US" sz="1200" dirty="0" smtClean="0">
                <a:solidFill>
                  <a:srgbClr val="336699"/>
                </a:solidFill>
              </a:rPr>
              <a:t>review.</a:t>
            </a:r>
            <a:endParaRPr lang="fr-FR" sz="1200" dirty="0">
              <a:solidFill>
                <a:srgbClr val="336699"/>
              </a:solidFill>
            </a:endParaRPr>
          </a:p>
        </p:txBody>
      </p:sp>
      <p:grpSp>
        <p:nvGrpSpPr>
          <p:cNvPr id="23" name="Groupe 22"/>
          <p:cNvGrpSpPr/>
          <p:nvPr/>
        </p:nvGrpSpPr>
        <p:grpSpPr>
          <a:xfrm>
            <a:off x="6294047" y="4453549"/>
            <a:ext cx="2683292" cy="1567739"/>
            <a:chOff x="609600" y="973600"/>
            <a:chExt cx="4501236" cy="2834433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973600"/>
              <a:ext cx="4267200" cy="2401051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838200" y="3195936"/>
              <a:ext cx="2447571" cy="6120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rgbClr val="448C5F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anion site</a:t>
              </a:r>
              <a:r>
                <a:rPr lang="en-US" sz="1600" b="1" dirty="0" smtClean="0">
                  <a:solidFill>
                    <a:srgbClr val="00B05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</a:t>
              </a:r>
              <a:endParaRPr lang="fr-FR" sz="16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230655" y="3195936"/>
              <a:ext cx="1880181" cy="6120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H</a:t>
              </a:r>
              <a:r>
                <a:rPr lang="en-US" sz="1600" b="1" baseline="-2500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</a:t>
              </a:r>
              <a:r>
                <a:rPr lang="en-US" sz="1600" b="1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O site</a:t>
              </a:r>
              <a:endParaRPr lang="fr-FR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7" name="Ellipse 26"/>
            <p:cNvSpPr/>
            <p:nvPr/>
          </p:nvSpPr>
          <p:spPr bwMode="auto">
            <a:xfrm>
              <a:off x="609600" y="3374651"/>
              <a:ext cx="228600" cy="206749"/>
            </a:xfrm>
            <a:prstGeom prst="ellipse">
              <a:avLst/>
            </a:prstGeom>
            <a:solidFill>
              <a:srgbClr val="448C5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Ellipse 27"/>
            <p:cNvSpPr/>
            <p:nvPr/>
          </p:nvSpPr>
          <p:spPr bwMode="auto">
            <a:xfrm>
              <a:off x="3048000" y="3352342"/>
              <a:ext cx="200396" cy="20674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9" name="ZoneTexte 28"/>
          <p:cNvSpPr txBox="1"/>
          <p:nvPr/>
        </p:nvSpPr>
        <p:spPr>
          <a:xfrm>
            <a:off x="206184" y="1749876"/>
            <a:ext cx="4365816" cy="738664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Calcium aluminates (</a:t>
            </a:r>
            <a:r>
              <a:rPr lang="fr-FR" sz="1400" i="1" dirty="0" err="1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AFm</a:t>
            </a:r>
            <a:r>
              <a:rPr lang="fr-FR" sz="1400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400" i="1" dirty="0" err="1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cement</a:t>
            </a:r>
            <a:r>
              <a:rPr lang="fr-FR" sz="1400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phase</a:t>
            </a:r>
            <a:r>
              <a:rPr lang="fr-FR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as </a:t>
            </a:r>
            <a:r>
              <a:rPr lang="fr-FR" sz="1400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potential</a:t>
            </a:r>
            <a:r>
              <a:rPr lang="fr-FR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adsorbents for </a:t>
            </a:r>
            <a:r>
              <a:rPr lang="en-US" sz="1400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anionic radionuclides</a:t>
            </a:r>
            <a:r>
              <a:rPr lang="fr-FR" sz="1400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fr-FR" sz="1400" baseline="300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36</a:t>
            </a:r>
            <a:r>
              <a:rPr lang="fr-FR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</a:t>
            </a:r>
            <a:r>
              <a:rPr lang="fr-FR" sz="1400" baseline="300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r>
              <a:rPr lang="fr-FR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fr-FR" sz="1400" baseline="300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129</a:t>
            </a:r>
            <a:r>
              <a:rPr lang="fr-FR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fr-FR" sz="1400" baseline="300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r>
              <a:rPr lang="fr-FR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):  </a:t>
            </a:r>
            <a:r>
              <a:rPr lang="fr-FR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[</a:t>
            </a:r>
            <a:r>
              <a:rPr lang="fr-FR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</a:t>
            </a:r>
            <a:r>
              <a:rPr lang="fr-FR" sz="1400" baseline="-250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fr-FR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Al(OH)</a:t>
            </a:r>
            <a:r>
              <a:rPr lang="fr-FR" sz="1400" baseline="-250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</a:t>
            </a:r>
            <a:r>
              <a:rPr lang="fr-FR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] </a:t>
            </a:r>
            <a:r>
              <a:rPr lang="fr-FR" sz="1400" i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</a:t>
            </a:r>
            <a:r>
              <a:rPr lang="fr-FR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·2H</a:t>
            </a:r>
            <a:r>
              <a:rPr lang="fr-FR" sz="1400" baseline="-250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fr-FR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O,  </a:t>
            </a:r>
            <a:r>
              <a:rPr lang="fr-FR" sz="1400" i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 = </a:t>
            </a:r>
            <a:r>
              <a:rPr lang="fr-FR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</a:t>
            </a:r>
            <a:r>
              <a:rPr lang="fr-FR" sz="1400" baseline="300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r>
              <a:rPr lang="fr-FR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fr-FR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fr-FR" sz="1400" baseline="300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endParaRPr lang="en-US" sz="1400" i="1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6" name="ZoneTexte 26"/>
          <p:cNvSpPr txBox="1">
            <a:spLocks noChangeArrowheads="1"/>
          </p:cNvSpPr>
          <p:nvPr/>
        </p:nvSpPr>
        <p:spPr bwMode="auto">
          <a:xfrm>
            <a:off x="5593307" y="1836648"/>
            <a:ext cx="3226864" cy="584775"/>
          </a:xfrm>
          <a:prstGeom prst="rect">
            <a:avLst/>
          </a:prstGeom>
          <a:noFill/>
          <a:ln w="50800">
            <a:solidFill>
              <a:srgbClr val="E7511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buClr>
                <a:schemeClr val="tx2"/>
              </a:buClr>
            </a:pPr>
            <a:r>
              <a:rPr lang="fr-FR" altLang="fr-FR" sz="1600" b="1" dirty="0" err="1" smtClean="0">
                <a:solidFill>
                  <a:srgbClr val="E75112"/>
                </a:solidFill>
              </a:rPr>
              <a:t>Terminated</a:t>
            </a:r>
            <a:r>
              <a:rPr lang="fr-FR" altLang="fr-FR" sz="1600" b="1" dirty="0" smtClean="0">
                <a:solidFill>
                  <a:srgbClr val="E75112"/>
                </a:solidFill>
              </a:rPr>
              <a:t> in March 2022 </a:t>
            </a:r>
            <a:br>
              <a:rPr lang="fr-FR" altLang="fr-FR" sz="1600" b="1" dirty="0" smtClean="0">
                <a:solidFill>
                  <a:srgbClr val="E75112"/>
                </a:solidFill>
              </a:rPr>
            </a:br>
            <a:r>
              <a:rPr lang="fr-FR" altLang="fr-FR" sz="1600" b="1" dirty="0" smtClean="0">
                <a:solidFill>
                  <a:srgbClr val="E75112"/>
                </a:solidFill>
              </a:rPr>
              <a:t>due to the </a:t>
            </a:r>
            <a:r>
              <a:rPr lang="fr-FR" altLang="fr-FR" sz="1600" b="1" dirty="0" err="1" smtClean="0">
                <a:solidFill>
                  <a:srgbClr val="E75112"/>
                </a:solidFill>
              </a:rPr>
              <a:t>war</a:t>
            </a:r>
            <a:r>
              <a:rPr lang="fr-FR" altLang="fr-FR" sz="1600" b="1" dirty="0" smtClean="0">
                <a:solidFill>
                  <a:srgbClr val="E75112"/>
                </a:solidFill>
              </a:rPr>
              <a:t> in Ukraine</a:t>
            </a:r>
            <a:endParaRPr lang="en-US" altLang="fr-FR" sz="1600" dirty="0">
              <a:solidFill>
                <a:srgbClr val="E75112"/>
              </a:solidFill>
            </a:endParaRP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724" y="4253204"/>
            <a:ext cx="3806254" cy="1895061"/>
          </a:xfrm>
          <a:prstGeom prst="rect">
            <a:avLst/>
          </a:prstGeom>
        </p:spPr>
      </p:pic>
      <p:grpSp>
        <p:nvGrpSpPr>
          <p:cNvPr id="4" name="Groupe 3"/>
          <p:cNvGrpSpPr/>
          <p:nvPr/>
        </p:nvGrpSpPr>
        <p:grpSpPr>
          <a:xfrm>
            <a:off x="194266" y="2598136"/>
            <a:ext cx="2733742" cy="3207128"/>
            <a:chOff x="179512" y="2598136"/>
            <a:chExt cx="2733742" cy="3207128"/>
          </a:xfrm>
        </p:grpSpPr>
        <p:grpSp>
          <p:nvGrpSpPr>
            <p:cNvPr id="30" name="Groupe 29"/>
            <p:cNvGrpSpPr/>
            <p:nvPr/>
          </p:nvGrpSpPr>
          <p:grpSpPr>
            <a:xfrm>
              <a:off x="179512" y="2598136"/>
              <a:ext cx="2733742" cy="3207128"/>
              <a:chOff x="6120092" y="2613394"/>
              <a:chExt cx="2733742" cy="3207128"/>
            </a:xfrm>
          </p:grpSpPr>
          <p:pic>
            <p:nvPicPr>
              <p:cNvPr id="31" name="Picture 6" descr="fs-stru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lum bright="12000"/>
              </a:blip>
              <a:srcRect l="893" t="613" r="175" b="930"/>
              <a:stretch/>
            </p:blipFill>
            <p:spPr bwMode="auto">
              <a:xfrm>
                <a:off x="6120092" y="3392420"/>
                <a:ext cx="2031419" cy="2428102"/>
              </a:xfrm>
              <a:prstGeom prst="rect">
                <a:avLst/>
              </a:prstGeom>
              <a:noFill/>
            </p:spPr>
          </p:pic>
          <p:pic>
            <p:nvPicPr>
              <p:cNvPr id="32" name="Picture 9" descr="cl-in-fs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-6000" contrast="18000"/>
              </a:blip>
              <a:srcRect/>
              <a:stretch>
                <a:fillRect/>
              </a:stretch>
            </p:blipFill>
            <p:spPr bwMode="auto">
              <a:xfrm>
                <a:off x="7773856" y="2613394"/>
                <a:ext cx="1079978" cy="1151977"/>
              </a:xfrm>
              <a:prstGeom prst="rect">
                <a:avLst/>
              </a:prstGeom>
              <a:noFill/>
              <a:ln w="25400">
                <a:solidFill>
                  <a:srgbClr val="002060"/>
                </a:solidFill>
                <a:miter lim="800000"/>
                <a:headEnd/>
                <a:tailEnd/>
              </a:ln>
            </p:spPr>
          </p:pic>
          <p:sp>
            <p:nvSpPr>
              <p:cNvPr id="33" name="Line 11"/>
              <p:cNvSpPr>
                <a:spLocks noChangeShapeType="1"/>
              </p:cNvSpPr>
              <p:nvPr/>
            </p:nvSpPr>
            <p:spPr bwMode="auto">
              <a:xfrm flipV="1">
                <a:off x="7272417" y="3765371"/>
                <a:ext cx="1581417" cy="491090"/>
              </a:xfrm>
              <a:prstGeom prst="line">
                <a:avLst/>
              </a:prstGeom>
              <a:noFill/>
              <a:ln w="25400">
                <a:solidFill>
                  <a:srgbClr val="00206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Line 12"/>
              <p:cNvSpPr>
                <a:spLocks noChangeShapeType="1"/>
              </p:cNvSpPr>
              <p:nvPr/>
            </p:nvSpPr>
            <p:spPr bwMode="auto">
              <a:xfrm flipV="1">
                <a:off x="7200409" y="2613394"/>
                <a:ext cx="573447" cy="1526992"/>
              </a:xfrm>
              <a:prstGeom prst="line">
                <a:avLst/>
              </a:prstGeom>
              <a:noFill/>
              <a:ln w="25400">
                <a:solidFill>
                  <a:srgbClr val="00206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072440" y="3006246"/>
              <a:ext cx="43313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solidFill>
                    <a:srgbClr val="FFFF66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Cl</a:t>
              </a:r>
              <a:r>
                <a:rPr lang="fr-FR" sz="1400" b="1" baseline="30000" dirty="0">
                  <a:solidFill>
                    <a:srgbClr val="FFFF66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-</a:t>
              </a:r>
              <a:endParaRPr lang="fr-FR" sz="1400" b="1" dirty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E75112"/>
                </a:solidFill>
                <a:latin typeface="Verdana" charset="0"/>
                <a:ea typeface="ＭＳ Ｐゴシック" charset="0"/>
              </a:rPr>
              <a:t>Molecular Modeling </a:t>
            </a:r>
            <a:r>
              <a:rPr lang="en-US" sz="2800" b="1" dirty="0" smtClean="0">
                <a:solidFill>
                  <a:srgbClr val="E75112"/>
                </a:solidFill>
                <a:latin typeface="Verdana" charset="0"/>
                <a:ea typeface="ＭＳ Ｐゴシック" charset="0"/>
              </a:rPr>
              <a:t>– External Collaborations (3)</a:t>
            </a:r>
            <a:endParaRPr lang="en-US" sz="2800" b="1" dirty="0">
              <a:solidFill>
                <a:srgbClr val="E75112"/>
              </a:solidFill>
              <a:latin typeface="Verdan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92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594104" y="6356350"/>
            <a:ext cx="442392" cy="365125"/>
          </a:xfrm>
        </p:spPr>
        <p:txBody>
          <a:bodyPr/>
          <a:lstStyle/>
          <a:p>
            <a:fld id="{714D9859-BB11-4FE2-9CF4-0D6BCE225366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34" name="ZoneTexte 33"/>
          <p:cNvSpPr txBox="1"/>
          <p:nvPr/>
        </p:nvSpPr>
        <p:spPr>
          <a:xfrm>
            <a:off x="164640" y="845691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tx2"/>
              </a:buClr>
            </a:pPr>
            <a:r>
              <a:rPr lang="en-US" sz="16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Russia </a:t>
            </a:r>
            <a:r>
              <a:rPr lang="en-US" sz="1600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1600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International </a:t>
            </a:r>
            <a:r>
              <a:rPr lang="en-US" sz="1600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Laboratory for Supercomputer Atomistic Modelling and Multi-scale </a:t>
            </a:r>
            <a:r>
              <a:rPr lang="en-US" sz="1600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Analysis, National </a:t>
            </a:r>
            <a:r>
              <a:rPr lang="en-US" sz="1600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Research University Higher School of Economics, </a:t>
            </a:r>
            <a:r>
              <a:rPr lang="en-US" sz="1600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Moscow</a:t>
            </a:r>
            <a:r>
              <a:rPr lang="en-US" sz="1600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en-US" sz="1600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atomistic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simulations of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clay-related and cement-related systems</a:t>
            </a:r>
            <a:endParaRPr lang="en-US" sz="1600" i="1" dirty="0">
              <a:solidFill>
                <a:srgbClr val="E7511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251520" y="1824420"/>
            <a:ext cx="4680717" cy="307777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400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Uranyl</a:t>
            </a:r>
            <a:r>
              <a:rPr lang="fr-FR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adsorption at the </a:t>
            </a:r>
            <a:r>
              <a:rPr lang="fr-FR" sz="1400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hydrated</a:t>
            </a:r>
            <a:r>
              <a:rPr lang="fr-FR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400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clay</a:t>
            </a:r>
            <a:r>
              <a:rPr lang="fr-FR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surfaces</a:t>
            </a:r>
            <a:endParaRPr lang="en-US" sz="1400" i="1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ZoneTexte 26"/>
          <p:cNvSpPr txBox="1">
            <a:spLocks noChangeArrowheads="1"/>
          </p:cNvSpPr>
          <p:nvPr/>
        </p:nvSpPr>
        <p:spPr bwMode="auto">
          <a:xfrm>
            <a:off x="5665616" y="1772816"/>
            <a:ext cx="3226864" cy="584775"/>
          </a:xfrm>
          <a:prstGeom prst="rect">
            <a:avLst/>
          </a:prstGeom>
          <a:noFill/>
          <a:ln w="50800">
            <a:solidFill>
              <a:srgbClr val="E7511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buClr>
                <a:schemeClr val="tx2"/>
              </a:buClr>
            </a:pPr>
            <a:r>
              <a:rPr lang="fr-FR" altLang="fr-FR" sz="1600" b="1" dirty="0" err="1" smtClean="0">
                <a:solidFill>
                  <a:srgbClr val="E75112"/>
                </a:solidFill>
              </a:rPr>
              <a:t>Terminated</a:t>
            </a:r>
            <a:r>
              <a:rPr lang="fr-FR" altLang="fr-FR" sz="1600" b="1" dirty="0" smtClean="0">
                <a:solidFill>
                  <a:srgbClr val="E75112"/>
                </a:solidFill>
              </a:rPr>
              <a:t> in March 2022 </a:t>
            </a:r>
            <a:br>
              <a:rPr lang="fr-FR" altLang="fr-FR" sz="1600" b="1" dirty="0" smtClean="0">
                <a:solidFill>
                  <a:srgbClr val="E75112"/>
                </a:solidFill>
              </a:rPr>
            </a:br>
            <a:r>
              <a:rPr lang="fr-FR" altLang="fr-FR" sz="1600" b="1" dirty="0" smtClean="0">
                <a:solidFill>
                  <a:srgbClr val="E75112"/>
                </a:solidFill>
              </a:rPr>
              <a:t>due to the </a:t>
            </a:r>
            <a:r>
              <a:rPr lang="fr-FR" altLang="fr-FR" sz="1600" b="1" dirty="0" err="1" smtClean="0">
                <a:solidFill>
                  <a:srgbClr val="E75112"/>
                </a:solidFill>
              </a:rPr>
              <a:t>war</a:t>
            </a:r>
            <a:r>
              <a:rPr lang="fr-FR" altLang="fr-FR" sz="1600" b="1" dirty="0" smtClean="0">
                <a:solidFill>
                  <a:srgbClr val="E75112"/>
                </a:solidFill>
              </a:rPr>
              <a:t> in Ukraine</a:t>
            </a:r>
            <a:endParaRPr lang="en-US" altLang="fr-FR" sz="1600" dirty="0">
              <a:solidFill>
                <a:srgbClr val="E75112"/>
              </a:solidFill>
            </a:endParaRPr>
          </a:p>
        </p:txBody>
      </p:sp>
      <p:sp>
        <p:nvSpPr>
          <p:cNvPr id="22" name="ZoneTexte 20"/>
          <p:cNvSpPr txBox="1">
            <a:spLocks noChangeArrowheads="1"/>
          </p:cNvSpPr>
          <p:nvPr/>
        </p:nvSpPr>
        <p:spPr bwMode="auto">
          <a:xfrm>
            <a:off x="1406315" y="5804671"/>
            <a:ext cx="7408985" cy="307777"/>
          </a:xfrm>
          <a:prstGeom prst="rect">
            <a:avLst/>
          </a:prstGeom>
          <a:noFill/>
          <a:ln w="19050">
            <a:solidFill>
              <a:srgbClr val="E7511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sz="1400" dirty="0" err="1" smtClean="0">
                <a:solidFill>
                  <a:srgbClr val="336699"/>
                </a:solidFill>
              </a:rPr>
              <a:t>A.D.Krot</a:t>
            </a:r>
            <a:r>
              <a:rPr lang="fr-FR" sz="1400" dirty="0">
                <a:solidFill>
                  <a:srgbClr val="336699"/>
                </a:solidFill>
              </a:rPr>
              <a:t>, </a:t>
            </a:r>
            <a:r>
              <a:rPr lang="fr-FR" sz="1400" dirty="0" err="1" smtClean="0">
                <a:solidFill>
                  <a:srgbClr val="336699"/>
                </a:solidFill>
              </a:rPr>
              <a:t>I.E.Vlasova</a:t>
            </a:r>
            <a:r>
              <a:rPr lang="fr-FR" sz="1400" dirty="0">
                <a:solidFill>
                  <a:srgbClr val="336699"/>
                </a:solidFill>
              </a:rPr>
              <a:t>, </a:t>
            </a:r>
            <a:r>
              <a:rPr lang="fr-FR" sz="1400" dirty="0" err="1" smtClean="0">
                <a:solidFill>
                  <a:srgbClr val="336699"/>
                </a:solidFill>
              </a:rPr>
              <a:t>E.V.Tararushkin</a:t>
            </a:r>
            <a:r>
              <a:rPr lang="fr-FR" sz="1400" dirty="0" smtClean="0">
                <a:solidFill>
                  <a:srgbClr val="336699"/>
                </a:solidFill>
              </a:rPr>
              <a:t>, </a:t>
            </a:r>
            <a:r>
              <a:rPr lang="fr-FR" sz="1400" dirty="0" err="1" smtClean="0">
                <a:solidFill>
                  <a:srgbClr val="336699"/>
                </a:solidFill>
              </a:rPr>
              <a:t>A.G.Kalinichev</a:t>
            </a:r>
            <a:r>
              <a:rPr lang="fr-FR" sz="1400" dirty="0" smtClean="0">
                <a:solidFill>
                  <a:srgbClr val="336699"/>
                </a:solidFill>
              </a:rPr>
              <a:t> (2024) </a:t>
            </a:r>
            <a:r>
              <a:rPr lang="fr-FR" sz="1400" i="1" dirty="0" err="1" smtClean="0">
                <a:solidFill>
                  <a:srgbClr val="336699"/>
                </a:solidFill>
              </a:rPr>
              <a:t>Minerals</a:t>
            </a:r>
            <a:r>
              <a:rPr lang="fr-FR" sz="1400" dirty="0">
                <a:solidFill>
                  <a:srgbClr val="336699"/>
                </a:solidFill>
              </a:rPr>
              <a:t>, </a:t>
            </a:r>
            <a:r>
              <a:rPr lang="fr-FR" sz="1400" b="1" dirty="0">
                <a:solidFill>
                  <a:srgbClr val="336699"/>
                </a:solidFill>
              </a:rPr>
              <a:t>14,</a:t>
            </a:r>
            <a:r>
              <a:rPr lang="fr-FR" sz="1400" dirty="0">
                <a:solidFill>
                  <a:srgbClr val="336699"/>
                </a:solidFill>
              </a:rPr>
              <a:t> 109</a:t>
            </a:r>
            <a:r>
              <a:rPr lang="fr-FR" sz="1400" dirty="0" smtClean="0">
                <a:solidFill>
                  <a:srgbClr val="336699"/>
                </a:solidFill>
              </a:rPr>
              <a:t>.</a:t>
            </a:r>
            <a:endParaRPr lang="fr-FR" sz="1400" dirty="0">
              <a:solidFill>
                <a:srgbClr val="336699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90937" y="2355832"/>
            <a:ext cx="42370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E75112"/>
              </a:buClr>
            </a:pPr>
            <a:r>
              <a:rPr lang="en-US" sz="1400" b="1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Illite</a:t>
            </a:r>
            <a:r>
              <a:rPr lang="en-US" sz="1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</a:t>
            </a:r>
            <a:r>
              <a:rPr lang="en-US" sz="1400" b="1" baseline="-25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1.3</a:t>
            </a:r>
            <a:r>
              <a:rPr lang="en-US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(Al</a:t>
            </a:r>
            <a:r>
              <a:rPr lang="en-US" sz="1400" b="1" baseline="-25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3.5</a:t>
            </a:r>
            <a:r>
              <a:rPr lang="en-US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Mg</a:t>
            </a:r>
            <a:r>
              <a:rPr lang="en-US" sz="1400" b="1" baseline="-25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0.5</a:t>
            </a:r>
            <a:r>
              <a:rPr lang="en-US" sz="1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)[</a:t>
            </a:r>
            <a:r>
              <a:rPr lang="en-US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</a:t>
            </a:r>
            <a:r>
              <a:rPr lang="en-US" sz="1400" b="1" baseline="-25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7.2</a:t>
            </a:r>
            <a:r>
              <a:rPr lang="en-US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Al</a:t>
            </a:r>
            <a:r>
              <a:rPr lang="en-US" sz="1400" b="1" baseline="-25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0.8</a:t>
            </a:r>
            <a:r>
              <a:rPr lang="en-US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]O</a:t>
            </a:r>
            <a:r>
              <a:rPr lang="en-US" sz="1400" b="1" baseline="-25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</a:t>
            </a:r>
            <a:r>
              <a:rPr lang="en-US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(OH)</a:t>
            </a:r>
            <a:r>
              <a:rPr lang="en-US" sz="1400" b="1" baseline="-25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</a:t>
            </a:r>
            <a:endParaRPr lang="en-US" sz="1400" b="1" baseline="-25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2" descr="C:\Users\Evgeny\Desktop\Smectite_MOH.jpg"/>
          <p:cNvPicPr>
            <a:picLocks noChangeAspect="1"/>
          </p:cNvPicPr>
          <p:nvPr/>
        </p:nvPicPr>
        <p:blipFill>
          <a:blip r:embed="rId3" cstate="print"/>
          <a:srcRect t="6126" r="7895"/>
          <a:stretch>
            <a:fillRect/>
          </a:stretch>
        </p:blipFill>
        <p:spPr bwMode="auto">
          <a:xfrm>
            <a:off x="6326428" y="3147640"/>
            <a:ext cx="2586026" cy="2610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39"/>
          <p:cNvSpPr/>
          <p:nvPr/>
        </p:nvSpPr>
        <p:spPr>
          <a:xfrm>
            <a:off x="4114313" y="2768357"/>
            <a:ext cx="50296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E75112"/>
              </a:buClr>
            </a:pPr>
            <a:r>
              <a:rPr lang="en-US" sz="1400" b="1" dirty="0" err="1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Smectite</a:t>
            </a:r>
            <a:r>
              <a:rPr lang="en-US" sz="14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</a:t>
            </a:r>
            <a:r>
              <a:rPr lang="en-US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[</a:t>
            </a:r>
            <a:r>
              <a:rPr lang="en-US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Ca(H</a:t>
            </a:r>
            <a:r>
              <a:rPr lang="en-US" sz="1400" b="1" baseline="-25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r>
              <a:rPr lang="en-US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O)</a:t>
            </a:r>
            <a:r>
              <a:rPr lang="en-US" sz="1400" b="1" baseline="-25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</a:t>
            </a:r>
            <a:r>
              <a:rPr lang="en-US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]</a:t>
            </a:r>
            <a:r>
              <a:rPr lang="en-US" sz="1400" b="1" baseline="-250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0.4</a:t>
            </a:r>
            <a:r>
              <a:rPr lang="en-US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(Al</a:t>
            </a:r>
            <a:r>
              <a:rPr lang="en-US" sz="1400" b="1" baseline="-25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3.2</a:t>
            </a:r>
            <a:r>
              <a:rPr lang="en-US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Mg</a:t>
            </a:r>
            <a:r>
              <a:rPr lang="en-US" sz="1400" b="1" baseline="-25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0.8</a:t>
            </a:r>
            <a:r>
              <a:rPr lang="en-US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)[Si</a:t>
            </a:r>
            <a:r>
              <a:rPr lang="en-US" sz="1400" b="1" baseline="-25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</a:t>
            </a:r>
            <a:r>
              <a:rPr lang="en-US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]O</a:t>
            </a:r>
            <a:r>
              <a:rPr lang="en-US" sz="1400" b="1" baseline="-25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</a:t>
            </a:r>
            <a:r>
              <a:rPr lang="en-US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(OH)</a:t>
            </a:r>
            <a:r>
              <a:rPr lang="en-US" sz="1400" b="1" baseline="-25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41" name="Рисунок 1" descr="C:\Users\Evgeny\Desktop\Illite_MOH.jpg"/>
          <p:cNvPicPr>
            <a:picLocks noChangeAspect="1"/>
          </p:cNvPicPr>
          <p:nvPr/>
        </p:nvPicPr>
        <p:blipFill>
          <a:blip r:embed="rId4" cstate="print"/>
          <a:srcRect t="6126" r="7895"/>
          <a:stretch>
            <a:fillRect/>
          </a:stretch>
        </p:blipFill>
        <p:spPr bwMode="auto">
          <a:xfrm>
            <a:off x="190937" y="2788513"/>
            <a:ext cx="2570674" cy="2368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11" descr="A graph of different sizes of lines&#10;&#10;Description automatically generated with medium confidence"/>
          <p:cNvPicPr>
            <a:picLocks noChangeAspect="1"/>
          </p:cNvPicPr>
          <p:nvPr/>
        </p:nvPicPr>
        <p:blipFill rotWithShape="1">
          <a:blip r:embed="rId5"/>
          <a:srcRect l="5086" t="4504" r="7284"/>
          <a:stretch/>
        </p:blipFill>
        <p:spPr>
          <a:xfrm>
            <a:off x="3014189" y="3507957"/>
            <a:ext cx="3044429" cy="2092219"/>
          </a:xfrm>
          <a:prstGeom prst="rect">
            <a:avLst/>
          </a:prstGeom>
          <a:ln>
            <a:noFill/>
          </a:ln>
        </p:spPr>
      </p:pic>
      <p:sp>
        <p:nvSpPr>
          <p:cNvPr id="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E75112"/>
                </a:solidFill>
                <a:latin typeface="Verdana" charset="0"/>
                <a:ea typeface="ＭＳ Ｐゴシック" charset="0"/>
              </a:rPr>
              <a:t>Molecular Modeling </a:t>
            </a:r>
            <a:r>
              <a:rPr lang="en-US" sz="2800" b="1" dirty="0" smtClean="0">
                <a:solidFill>
                  <a:srgbClr val="E75112"/>
                </a:solidFill>
                <a:latin typeface="Verdana" charset="0"/>
                <a:ea typeface="ＭＳ Ｐゴシック" charset="0"/>
              </a:rPr>
              <a:t>– External Collaborations (4)</a:t>
            </a:r>
            <a:endParaRPr lang="en-US" sz="2800" b="1" dirty="0">
              <a:solidFill>
                <a:srgbClr val="E75112"/>
              </a:solidFill>
              <a:latin typeface="Verdan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54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686" y="2166293"/>
            <a:ext cx="3707314" cy="354777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9859-BB11-4FE2-9CF4-0D6BCE225366}" type="slidenum">
              <a:rPr lang="fr-FR" smtClean="0"/>
              <a:pPr/>
              <a:t>28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8" t="55972" r="6928"/>
          <a:stretch/>
        </p:blipFill>
        <p:spPr>
          <a:xfrm>
            <a:off x="31640" y="786746"/>
            <a:ext cx="7274860" cy="168915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5037"/>
          <a:stretch/>
        </p:blipFill>
        <p:spPr>
          <a:xfrm>
            <a:off x="31640" y="2491148"/>
            <a:ext cx="5260440" cy="3317511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483768" y="5808659"/>
            <a:ext cx="6477576" cy="307777"/>
          </a:xfrm>
          <a:prstGeom prst="rect">
            <a:avLst/>
          </a:prstGeom>
          <a:solidFill>
            <a:schemeClr val="bg1"/>
          </a:solidFill>
          <a:ln w="25400">
            <a:solidFill>
              <a:srgbClr val="00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en-US" sz="1400" dirty="0" err="1" smtClean="0"/>
              <a:t>X.Liu</a:t>
            </a:r>
            <a:r>
              <a:rPr lang="en-US" altLang="en-US" sz="1400" dirty="0" smtClean="0"/>
              <a:t> et al. (2022) </a:t>
            </a:r>
            <a:r>
              <a:rPr lang="en-US" altLang="en-US" sz="1400" i="1" dirty="0"/>
              <a:t>Nature Reviews Earth &amp; Environment </a:t>
            </a:r>
            <a:r>
              <a:rPr lang="en-US" altLang="en-US" sz="1400" b="1" dirty="0" smtClean="0"/>
              <a:t>3</a:t>
            </a:r>
            <a:r>
              <a:rPr lang="en-US" altLang="en-US" sz="1400" dirty="0"/>
              <a:t>, 461-476.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E75112"/>
                </a:solidFill>
                <a:latin typeface="Verdana" charset="0"/>
                <a:ea typeface="ＭＳ Ｐゴシック" charset="0"/>
              </a:rPr>
              <a:t>Molecular Modeling </a:t>
            </a:r>
            <a:r>
              <a:rPr lang="en-US" sz="2400" b="1" dirty="0" smtClean="0">
                <a:solidFill>
                  <a:srgbClr val="E75112"/>
                </a:solidFill>
                <a:latin typeface="Verdana" charset="0"/>
                <a:ea typeface="ＭＳ Ｐゴシック" charset="0"/>
              </a:rPr>
              <a:t>– Links to Experiment</a:t>
            </a:r>
            <a:endParaRPr lang="en-US" sz="2400" b="1" dirty="0">
              <a:solidFill>
                <a:srgbClr val="E75112"/>
              </a:solidFill>
              <a:latin typeface="Verdan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37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9859-BB11-4FE2-9CF4-0D6BCE225366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9067800" cy="68628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Molecular Modeling - Methods Development</a:t>
            </a:r>
            <a:endParaRPr lang="en-US" sz="2400" b="1" dirty="0" smtClean="0">
              <a:solidFill>
                <a:srgbClr val="E7511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8880" y="836711"/>
            <a:ext cx="3543319" cy="5239695"/>
          </a:xfrm>
          <a:prstGeom prst="rect">
            <a:avLst/>
          </a:prstGeom>
        </p:spPr>
      </p:pic>
      <p:grpSp>
        <p:nvGrpSpPr>
          <p:cNvPr id="19" name="Groupe 18"/>
          <p:cNvGrpSpPr/>
          <p:nvPr/>
        </p:nvGrpSpPr>
        <p:grpSpPr>
          <a:xfrm>
            <a:off x="3734575" y="776896"/>
            <a:ext cx="5278681" cy="5064944"/>
            <a:chOff x="3779912" y="740320"/>
            <a:chExt cx="5040560" cy="4824057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59"/>
            <a:stretch/>
          </p:blipFill>
          <p:spPr>
            <a:xfrm>
              <a:off x="3779912" y="740320"/>
              <a:ext cx="4896544" cy="4824057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3779912" y="1437160"/>
              <a:ext cx="5040560" cy="648072"/>
            </a:xfrm>
            <a:prstGeom prst="rect">
              <a:avLst/>
            </a:prstGeom>
            <a:noFill/>
            <a:ln w="38100">
              <a:solidFill>
                <a:srgbClr val="E751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5548990"/>
            <a:ext cx="1516786" cy="48220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682473" y="5723965"/>
            <a:ext cx="37177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5"/>
              </a:rPr>
              <a:t>https://aipea.org/aes-books</a:t>
            </a:r>
            <a:r>
              <a:rPr lang="fr-FR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5"/>
              </a:rPr>
              <a:t>/</a:t>
            </a:r>
            <a:r>
              <a:rPr lang="fr-FR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96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185531" y="764704"/>
            <a:ext cx="7266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Classical and ab-initio atomistic computer simulations </a:t>
            </a:r>
            <a:r>
              <a:rPr lang="en-US" sz="1600" b="1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materials</a:t>
            </a:r>
            <a:r>
              <a:rPr lang="en-US" sz="1600" b="1" i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quantitative understanding of the properties and processes of </a:t>
            </a:r>
            <a:r>
              <a:rPr lang="en-US" sz="1600" b="1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clay-related and cement-related systems and their interfaces with fluids</a:t>
            </a:r>
            <a:r>
              <a:rPr lang="en-US" sz="1600" b="1" i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 the fundamental molecular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scale: adsorption and transport of ions (radionuclides); effects of organic molecules; effects of fluid composition; effects of temperature, etc.  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4624"/>
            <a:ext cx="9144000" cy="591757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E75112"/>
                </a:solidFill>
                <a:latin typeface="Verdana" charset="0"/>
                <a:ea typeface="ＭＳ Ｐゴシック" charset="0"/>
              </a:rPr>
              <a:t>Molecular </a:t>
            </a:r>
            <a:r>
              <a:rPr lang="en-US" sz="2000" b="1" dirty="0">
                <a:solidFill>
                  <a:srgbClr val="E75112"/>
                </a:solidFill>
                <a:latin typeface="Verdana" charset="0"/>
                <a:ea typeface="ＭＳ Ｐゴシック" charset="0"/>
              </a:rPr>
              <a:t>Modeling - Research Competences and Objectives</a:t>
            </a:r>
            <a:endParaRPr lang="en-US" sz="2000" b="1" dirty="0">
              <a:solidFill>
                <a:srgbClr val="E75112"/>
              </a:solidFill>
              <a:latin typeface="Verdana" charset="0"/>
              <a:ea typeface="ＭＳ Ｐゴシック" charset="0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594104" y="6356350"/>
            <a:ext cx="442392" cy="365125"/>
          </a:xfrm>
        </p:spPr>
        <p:txBody>
          <a:bodyPr/>
          <a:lstStyle/>
          <a:p>
            <a:fld id="{714D9859-BB11-4FE2-9CF4-0D6BCE225366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107504" y="2492896"/>
            <a:ext cx="73429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Principal Research Directions in the last 5 years (2019-2024)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79512" y="2852936"/>
            <a:ext cx="72905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>
              <a:spcBef>
                <a:spcPts val="600"/>
              </a:spcBef>
              <a:buClr>
                <a:srgbClr val="E75112"/>
              </a:buClr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Continuation of the </a:t>
            </a:r>
            <a:r>
              <a:rPr lang="en-US" sz="1400" i="1" dirty="0" err="1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ClayFF</a:t>
            </a:r>
            <a:r>
              <a:rPr lang="en-US" sz="1400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force field 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development and parametrization</a:t>
            </a:r>
            <a:endParaRPr lang="en-US" sz="1400" dirty="0" smtClean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63525" indent="-263525">
              <a:spcBef>
                <a:spcPts val="600"/>
              </a:spcBef>
              <a:buClr>
                <a:srgbClr val="E75112"/>
              </a:buClr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Development 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</a:t>
            </a:r>
            <a:r>
              <a:rPr lang="en-US" sz="1400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more realistic models </a:t>
            </a:r>
            <a:r>
              <a:rPr lang="en-US" sz="1400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</a:t>
            </a:r>
            <a:r>
              <a:rPr lang="en-US" sz="1400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clayey and cementitious materials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taking into account their natural compositional and structural 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disorder</a:t>
            </a:r>
          </a:p>
          <a:p>
            <a:pPr marL="263525" indent="-263525">
              <a:spcBef>
                <a:spcPts val="600"/>
              </a:spcBef>
              <a:buClr>
                <a:srgbClr val="E75112"/>
              </a:buClr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Quantification 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the </a:t>
            </a:r>
            <a:r>
              <a:rPr lang="en-US" sz="1400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effects of specific surface sites 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 the adsorption and transport of 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molecular species in 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clays and other disordered 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materials</a:t>
            </a:r>
          </a:p>
          <a:p>
            <a:pPr marL="263525" indent="-263525">
              <a:spcBef>
                <a:spcPts val="600"/>
              </a:spcBef>
              <a:buClr>
                <a:srgbClr val="E75112"/>
              </a:buClr>
              <a:buFont typeface="Wingdings" panose="05000000000000000000" pitchFamily="2" charset="2"/>
              <a:buChar char="ü"/>
            </a:pPr>
            <a:r>
              <a:rPr lang="en-US" sz="1400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Role of </a:t>
            </a:r>
            <a:r>
              <a:rPr lang="en-US" sz="1400" i="1" dirty="0" err="1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nano</a:t>
            </a:r>
            <a:r>
              <a:rPr lang="en-US" sz="1400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-particle edges </a:t>
            </a:r>
            <a:r>
              <a:rPr lang="en-US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clay and cement modeling</a:t>
            </a:r>
          </a:p>
          <a:p>
            <a:pPr marL="263525" indent="-263525">
              <a:spcBef>
                <a:spcPts val="600"/>
              </a:spcBef>
              <a:buClr>
                <a:srgbClr val="E75112"/>
              </a:buClr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Quantification of 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1400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effects of molecular gases (H</a:t>
            </a:r>
            <a:r>
              <a:rPr lang="en-US" sz="1400" i="1" baseline="-25000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400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CO</a:t>
            </a:r>
            <a:r>
              <a:rPr lang="en-US" sz="1400" i="1" baseline="-25000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400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CH</a:t>
            </a:r>
            <a:r>
              <a:rPr lang="en-US" sz="1400" i="1" baseline="-25000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1400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,..)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on the adsorption and transport of radionuclides 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clay and cement materials</a:t>
            </a:r>
            <a:endParaRPr lang="en-US" sz="1400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63525" indent="-263525">
              <a:spcBef>
                <a:spcPts val="600"/>
              </a:spcBef>
              <a:buClr>
                <a:srgbClr val="E75112"/>
              </a:buClr>
              <a:buFont typeface="Wingdings" panose="05000000000000000000" pitchFamily="2" charset="2"/>
              <a:buChar char="ü"/>
            </a:pPr>
            <a:r>
              <a:rPr lang="en-US" sz="1400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Effects </a:t>
            </a:r>
            <a:r>
              <a:rPr lang="en-US" sz="1400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organic matter </a:t>
            </a:r>
            <a:r>
              <a:rPr lang="en-US" sz="14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 the complexation and aggregation of ions in 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clay and cement 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materials</a:t>
            </a:r>
          </a:p>
          <a:p>
            <a:pPr marL="263525" indent="-263525">
              <a:spcBef>
                <a:spcPts val="600"/>
              </a:spcBef>
              <a:buClr>
                <a:srgbClr val="E75112"/>
              </a:buClr>
              <a:buFont typeface="Wingdings" panose="05000000000000000000" pitchFamily="2" charset="2"/>
              <a:buChar char="ü"/>
            </a:pPr>
            <a:r>
              <a:rPr lang="en-US" sz="1400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Effects of temperature and other thermodynamic conditions </a:t>
            </a:r>
            <a:r>
              <a:rPr lang="en-US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 the above </a:t>
            </a:r>
            <a:r>
              <a:rPr lang="en-US" sz="14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processes</a:t>
            </a:r>
            <a:endParaRPr lang="en-US" sz="14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6" name="Group 7"/>
          <p:cNvGrpSpPr>
            <a:grpSpLocks/>
          </p:cNvGrpSpPr>
          <p:nvPr/>
        </p:nvGrpSpPr>
        <p:grpSpPr bwMode="auto">
          <a:xfrm>
            <a:off x="7535416" y="908720"/>
            <a:ext cx="1447800" cy="2286000"/>
            <a:chOff x="4800" y="1534"/>
            <a:chExt cx="864" cy="1392"/>
          </a:xfrm>
        </p:grpSpPr>
        <p:pic>
          <p:nvPicPr>
            <p:cNvPr id="47" name="Picture 8" descr="kaol12"/>
            <p:cNvPicPr>
              <a:picLocks noChangeAspect="1" noChangeArrowheads="1"/>
            </p:cNvPicPr>
            <p:nvPr/>
          </p:nvPicPr>
          <p:blipFill>
            <a:blip r:embed="rId3" cstate="print"/>
            <a:srcRect b="12315"/>
            <a:stretch>
              <a:fillRect/>
            </a:stretch>
          </p:blipFill>
          <p:spPr bwMode="auto">
            <a:xfrm rot="5400000">
              <a:off x="4536" y="1798"/>
              <a:ext cx="1392" cy="864"/>
            </a:xfrm>
            <a:prstGeom prst="rect">
              <a:avLst/>
            </a:prstGeom>
            <a:noFill/>
          </p:spPr>
        </p:pic>
        <p:sp>
          <p:nvSpPr>
            <p:cNvPr id="48" name="Line 9"/>
            <p:cNvSpPr>
              <a:spLocks noChangeShapeType="1"/>
            </p:cNvSpPr>
            <p:nvPr/>
          </p:nvSpPr>
          <p:spPr bwMode="auto">
            <a:xfrm>
              <a:off x="5426" y="2681"/>
              <a:ext cx="74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49" name="Text Box 10"/>
            <p:cNvSpPr txBox="1">
              <a:spLocks noChangeArrowheads="1"/>
            </p:cNvSpPr>
            <p:nvPr/>
          </p:nvSpPr>
          <p:spPr bwMode="auto">
            <a:xfrm>
              <a:off x="5204" y="2426"/>
              <a:ext cx="421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FontTx/>
                <a:buNone/>
              </a:pPr>
              <a:r>
                <a:rPr lang="en-US" sz="160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 </a:t>
              </a:r>
              <a:r>
                <a:rPr lang="en-US" sz="160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sym typeface="Symbol" pitchFamily="18" charset="2"/>
                </a:rPr>
                <a:t></a:t>
              </a:r>
              <a:r>
                <a:rPr lang="en-US" sz="160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</a:t>
              </a:r>
              <a:endParaRPr lang="en-US" sz="240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50" name="Group 81"/>
          <p:cNvGrpSpPr>
            <a:grpSpLocks/>
          </p:cNvGrpSpPr>
          <p:nvPr/>
        </p:nvGrpSpPr>
        <p:grpSpPr bwMode="auto">
          <a:xfrm rot="5400000">
            <a:off x="7041009" y="4047207"/>
            <a:ext cx="2543174" cy="1447800"/>
            <a:chOff x="3327" y="2950"/>
            <a:chExt cx="1842" cy="1392"/>
          </a:xfrm>
        </p:grpSpPr>
        <p:pic>
          <p:nvPicPr>
            <p:cNvPr id="51" name="Picture 77" descr="CSH-8um"/>
            <p:cNvPicPr>
              <a:picLocks noChangeAspect="1" noChangeArrowheads="1"/>
            </p:cNvPicPr>
            <p:nvPr/>
          </p:nvPicPr>
          <p:blipFill>
            <a:blip r:embed="rId4" cstate="print"/>
            <a:srcRect t="14706"/>
            <a:stretch>
              <a:fillRect/>
            </a:stretch>
          </p:blipFill>
          <p:spPr bwMode="auto">
            <a:xfrm>
              <a:off x="3327" y="2950"/>
              <a:ext cx="1842" cy="1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Text Box 78"/>
            <p:cNvSpPr txBox="1">
              <a:spLocks noChangeArrowheads="1"/>
            </p:cNvSpPr>
            <p:nvPr/>
          </p:nvSpPr>
          <p:spPr bwMode="auto">
            <a:xfrm rot="16200000">
              <a:off x="4552" y="3500"/>
              <a:ext cx="678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FontTx/>
                <a:buNone/>
              </a:pPr>
              <a:r>
                <a:rPr lang="en-US" sz="16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5 </a:t>
              </a:r>
              <a:r>
                <a:rPr lang="en-US" sz="16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sym typeface="Symbol" pitchFamily="18" charset="2"/>
                </a:rPr>
                <a:t></a:t>
              </a:r>
              <a:r>
                <a:rPr lang="en-US" sz="1600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</a:t>
              </a:r>
              <a:endParaRPr lang="en-US" sz="24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53" name="Line 79"/>
            <p:cNvSpPr>
              <a:spLocks noChangeShapeType="1"/>
            </p:cNvSpPr>
            <p:nvPr/>
          </p:nvSpPr>
          <p:spPr bwMode="auto">
            <a:xfrm rot="16200000" flipV="1">
              <a:off x="4666" y="3744"/>
              <a:ext cx="711" cy="7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664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E75112"/>
                </a:solidFill>
                <a:latin typeface="Verdana" charset="0"/>
                <a:ea typeface="ＭＳ Ｐゴシック" charset="0"/>
              </a:rPr>
              <a:t>Molecular Modeling </a:t>
            </a:r>
            <a:r>
              <a:rPr lang="en-US" sz="2400" b="1" dirty="0" smtClean="0">
                <a:solidFill>
                  <a:srgbClr val="E75112"/>
                </a:solidFill>
                <a:latin typeface="Verdana" charset="0"/>
                <a:ea typeface="ＭＳ Ｐゴシック" charset="0"/>
              </a:rPr>
              <a:t>– Research Output</a:t>
            </a:r>
            <a:endParaRPr lang="en-US" sz="2400" b="1" dirty="0">
              <a:solidFill>
                <a:srgbClr val="E75112"/>
              </a:solidFill>
              <a:latin typeface="Verdana" charset="0"/>
              <a:ea typeface="ＭＳ Ｐゴシック" charset="0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594104" y="6356350"/>
            <a:ext cx="442392" cy="365125"/>
          </a:xfrm>
        </p:spPr>
        <p:txBody>
          <a:bodyPr/>
          <a:lstStyle/>
          <a:p>
            <a:fld id="{714D9859-BB11-4FE2-9CF4-0D6BCE225366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85531" y="692696"/>
            <a:ext cx="8994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International dissemination activities (</a:t>
            </a:r>
            <a:r>
              <a:rPr lang="en-US" sz="1600" b="1" u="sng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2019-2024)</a:t>
            </a:r>
            <a:endParaRPr lang="en-US" sz="1600" dirty="0" smtClean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4694" y="1052736"/>
            <a:ext cx="6833570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lvl="2" indent="-358775">
              <a:spcBef>
                <a:spcPts val="600"/>
              </a:spcBef>
              <a:buClr>
                <a:srgbClr val="336699"/>
              </a:buClr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 </a:t>
            </a:r>
            <a:r>
              <a:rPr lang="en-US" sz="1600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publications 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high quality peer-reviewed journals</a:t>
            </a:r>
            <a:endParaRPr lang="en-US" sz="1600" dirty="0" smtClean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58775" lvl="2" indent="-358775">
              <a:spcBef>
                <a:spcPts val="600"/>
              </a:spcBef>
              <a:buClr>
                <a:srgbClr val="336699"/>
              </a:buClr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publications 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were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featured on 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1600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journals’ covers</a:t>
            </a:r>
            <a:endParaRPr lang="en-US" sz="1600" dirty="0">
              <a:solidFill>
                <a:srgbClr val="E7511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58775" lvl="2" indent="-358775">
              <a:spcBef>
                <a:spcPts val="600"/>
              </a:spcBef>
              <a:buClr>
                <a:srgbClr val="336699"/>
              </a:buClr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 </a:t>
            </a:r>
            <a:r>
              <a:rPr lang="en-US" sz="1600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invited lectures 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talks 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major international conferences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(Goldschmidt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ACS, CMS,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ICC, Migration) </a:t>
            </a:r>
            <a:endParaRPr lang="en-US" sz="1600" dirty="0" smtClean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58775" lvl="2" indent="-358775">
              <a:spcBef>
                <a:spcPts val="600"/>
              </a:spcBef>
              <a:buClr>
                <a:srgbClr val="336699"/>
              </a:buClr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43 </a:t>
            </a:r>
            <a:r>
              <a:rPr lang="en-US" sz="1600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other oral and poster presentations 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major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international 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conferences </a:t>
            </a:r>
            <a:endParaRPr lang="en-US" sz="1600" dirty="0" smtClean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58775" lvl="2" indent="-358775">
              <a:spcBef>
                <a:spcPts val="600"/>
              </a:spcBef>
              <a:buClr>
                <a:srgbClr val="336699"/>
              </a:buClr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 </a:t>
            </a:r>
            <a:r>
              <a:rPr lang="en-US" sz="1600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publications in preparation</a:t>
            </a:r>
          </a:p>
          <a:p>
            <a:pPr marL="358775" lvl="2" indent="-358775">
              <a:spcBef>
                <a:spcPts val="600"/>
              </a:spcBef>
              <a:buClr>
                <a:srgbClr val="336699"/>
              </a:buClr>
              <a:buFont typeface="Wingdings" panose="05000000000000000000" pitchFamily="2" charset="2"/>
              <a:buChar char="ü"/>
            </a:pPr>
            <a:r>
              <a:rPr lang="en-US" sz="1600" dirty="0" err="1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A.Kalinichev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co-organized </a:t>
            </a:r>
            <a:r>
              <a:rPr lang="en-US" sz="1600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</a:t>
            </a:r>
            <a:r>
              <a:rPr lang="en-US" sz="1600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special </a:t>
            </a:r>
            <a:r>
              <a:rPr lang="en-US" sz="1600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sessions/symposia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major international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conferences</a:t>
            </a:r>
          </a:p>
          <a:p>
            <a:pPr marL="358775" lvl="2" indent="-358775">
              <a:spcBef>
                <a:spcPts val="600"/>
              </a:spcBef>
              <a:buClr>
                <a:srgbClr val="336699"/>
              </a:buClr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1600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2019-2020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err="1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A.Kalinichev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was elected and served as the </a:t>
            </a:r>
            <a:r>
              <a:rPr lang="en-US" sz="1600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President of the Clay Minerals Society</a:t>
            </a:r>
          </a:p>
          <a:p>
            <a:pPr marL="358775" lvl="2" indent="-358775">
              <a:spcBef>
                <a:spcPts val="600"/>
              </a:spcBef>
              <a:buClr>
                <a:srgbClr val="336699"/>
              </a:buClr>
              <a:buFont typeface="Wingdings" panose="05000000000000000000" pitchFamily="2" charset="2"/>
              <a:buChar char="ü"/>
            </a:pPr>
            <a:r>
              <a:rPr lang="en-US" sz="1600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A.Kalinichev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also currently:</a:t>
            </a:r>
          </a:p>
          <a:p>
            <a:pPr marL="450850" lvl="3" indent="-182563">
              <a:spcBef>
                <a:spcPts val="600"/>
              </a:spcBef>
              <a:buClr>
                <a:srgbClr val="336699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Editor-in-Chief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the section </a:t>
            </a:r>
            <a:r>
              <a:rPr lang="en-US" sz="1600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Clays </a:t>
            </a:r>
            <a:r>
              <a:rPr lang="en-US" sz="1600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Engineered </a:t>
            </a:r>
            <a:r>
              <a:rPr lang="en-US" sz="1600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600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Mineral Materials</a:t>
            </a:r>
            <a:r>
              <a:rPr lang="en-US" sz="1600" i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the journal </a:t>
            </a:r>
            <a:r>
              <a:rPr lang="en-US" sz="1600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Minerals</a:t>
            </a:r>
            <a:endParaRPr lang="en-US" sz="1600" i="1" dirty="0">
              <a:solidFill>
                <a:srgbClr val="E7511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0850" lvl="3" indent="-182563">
              <a:spcBef>
                <a:spcPts val="600"/>
              </a:spcBef>
              <a:buClr>
                <a:srgbClr val="336699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Assoc. Editor 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the journal </a:t>
            </a:r>
            <a:r>
              <a:rPr lang="en-US" sz="1600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Clays and Clay Minerals</a:t>
            </a:r>
          </a:p>
          <a:p>
            <a:pPr marL="450850" lvl="3" indent="-182563">
              <a:spcBef>
                <a:spcPts val="600"/>
              </a:spcBef>
              <a:buClr>
                <a:srgbClr val="336699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Assoc. Editor 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the journal </a:t>
            </a:r>
            <a:r>
              <a:rPr lang="en-US" sz="1600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Frontiers in </a:t>
            </a:r>
            <a:r>
              <a:rPr lang="en-US" sz="1600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Nuclear Engineering</a:t>
            </a:r>
            <a:endParaRPr lang="en-US" sz="1600" i="1" dirty="0">
              <a:solidFill>
                <a:srgbClr val="E7511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0850" lvl="3" indent="-182563">
              <a:spcBef>
                <a:spcPts val="600"/>
              </a:spcBef>
              <a:buClr>
                <a:srgbClr val="336699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Assoc. Editor 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the journal </a:t>
            </a:r>
            <a:r>
              <a:rPr lang="en-US" sz="1600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Discover - Minerals </a:t>
            </a:r>
          </a:p>
        </p:txBody>
      </p:sp>
      <p:pic>
        <p:nvPicPr>
          <p:cNvPr id="10" name="Imag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492" y="801575"/>
            <a:ext cx="1543255" cy="2051362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933056"/>
            <a:ext cx="1646555" cy="2186915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817" y="1874930"/>
            <a:ext cx="1532159" cy="217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3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E75112"/>
                </a:solidFill>
                <a:latin typeface="Verdana" charset="0"/>
                <a:ea typeface="ＭＳ Ｐゴシック" charset="0"/>
              </a:rPr>
              <a:t>Molecular Modeling </a:t>
            </a:r>
            <a:r>
              <a:rPr lang="en-US" sz="2800" b="1" dirty="0" smtClean="0">
                <a:solidFill>
                  <a:srgbClr val="E75112"/>
                </a:solidFill>
                <a:latin typeface="Verdana" charset="0"/>
                <a:ea typeface="ＭＳ Ｐゴシック" charset="0"/>
              </a:rPr>
              <a:t>– Perspectives for 2024-2029</a:t>
            </a:r>
            <a:endParaRPr lang="en-US" sz="2800" b="1" dirty="0">
              <a:solidFill>
                <a:srgbClr val="E75112"/>
              </a:solidFill>
              <a:latin typeface="Verdana" charset="0"/>
              <a:ea typeface="ＭＳ Ｐゴシック" charset="0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594104" y="6356350"/>
            <a:ext cx="442392" cy="365125"/>
          </a:xfrm>
        </p:spPr>
        <p:txBody>
          <a:bodyPr/>
          <a:lstStyle/>
          <a:p>
            <a:fld id="{714D9859-BB11-4FE2-9CF4-0D6BCE225366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102332" y="719614"/>
            <a:ext cx="893416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PhD project of </a:t>
            </a:r>
            <a:r>
              <a:rPr lang="en-US" sz="1400" b="1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Jakub </a:t>
            </a:r>
            <a:r>
              <a:rPr lang="en-US" sz="1400" b="1" i="1" dirty="0" err="1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Licko</a:t>
            </a:r>
            <a:r>
              <a:rPr lang="en-US" sz="1400" b="1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simulating the </a:t>
            </a:r>
            <a:r>
              <a:rPr lang="en-US" sz="1400" b="1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effects of small organic molecules on the adsorption and mobility of </a:t>
            </a:r>
            <a:r>
              <a:rPr lang="en-US" sz="1400" b="1" i="1" dirty="0" err="1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actinyls</a:t>
            </a:r>
            <a:r>
              <a:rPr lang="en-US" sz="1400" b="1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clay 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will continue through 2024-2025. </a:t>
            </a:r>
            <a:endParaRPr lang="en-US" sz="1400" b="1" i="1" dirty="0" smtClean="0">
              <a:solidFill>
                <a:srgbClr val="E7511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82563" indent="-182563"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sz="1400" b="1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en-US" sz="1400" b="1" i="1" baseline="-25000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400" b="1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b="1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gas 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different 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(un)saturated clay 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cement systems </a:t>
            </a:r>
            <a:r>
              <a:rPr lang="en-US" sz="14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</a:t>
            </a:r>
            <a:r>
              <a:rPr lang="en-US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problems of </a:t>
            </a:r>
            <a:r>
              <a:rPr lang="en-US" sz="1400" b="1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geological nuclear waste </a:t>
            </a:r>
            <a:r>
              <a:rPr lang="en-US" sz="1400" b="1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disposal</a:t>
            </a:r>
            <a:r>
              <a:rPr lang="en-US" sz="14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This 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 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thematically strongly linked with the new </a:t>
            </a:r>
            <a:r>
              <a:rPr lang="en-US" sz="1400" b="1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EURAD-GAS 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 and collaboration with colleagues at University of 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Grenoble. This 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work will be also extended to 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other technological 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applications, such as </a:t>
            </a:r>
            <a:r>
              <a:rPr lang="en-US" sz="1400" b="1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underground H</a:t>
            </a:r>
            <a:r>
              <a:rPr lang="en-US" sz="1400" b="1" i="1" baseline="-25000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sz="1400" b="1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gas storage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US" sz="14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82563" indent="-182563"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sz="1400" b="1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Collaboration with US colleagues</a:t>
            </a:r>
            <a:r>
              <a:rPr lang="en-US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(Sandia National Labs, Michigan State University) on the </a:t>
            </a:r>
            <a:r>
              <a:rPr lang="en-US" sz="1400" b="1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development of the </a:t>
            </a:r>
            <a:r>
              <a:rPr lang="en-US" sz="1400" b="1" i="1" dirty="0" err="1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ClayFF</a:t>
            </a:r>
            <a:r>
              <a:rPr lang="en-US" sz="1400" b="1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force field </a:t>
            </a:r>
            <a:r>
              <a:rPr lang="en-US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will continue by potentially including the effects of chemical reactivity at the clay and cement particle </a:t>
            </a:r>
            <a:r>
              <a:rPr lang="en-US" sz="14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edges. With </a:t>
            </a:r>
            <a:r>
              <a:rPr lang="en-US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arrival of </a:t>
            </a:r>
            <a:r>
              <a:rPr lang="en-US" sz="1400" b="1" i="1" dirty="0" err="1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Sébastien</a:t>
            </a:r>
            <a:r>
              <a:rPr lang="en-US" sz="1400" b="1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b="1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400" b="1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b="1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</a:t>
            </a:r>
            <a:r>
              <a:rPr lang="en-US" sz="1400" b="1" i="1" dirty="0" err="1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Crom</a:t>
            </a:r>
            <a:r>
              <a:rPr lang="en-US" sz="1400" b="1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an expert in the polarizable force field development and application (</a:t>
            </a:r>
            <a:r>
              <a:rPr lang="en-US" sz="1400" b="1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PIM</a:t>
            </a:r>
            <a:r>
              <a:rPr lang="en-US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– we may venture into adding the effects of polarizability to the current version of </a:t>
            </a:r>
            <a:r>
              <a:rPr lang="en-US" sz="1400" dirty="0" err="1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ClayFF</a:t>
            </a:r>
            <a:r>
              <a:rPr lang="en-US" sz="14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182563" indent="-182563"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new MD-simulation project to quantify the </a:t>
            </a:r>
            <a:r>
              <a:rPr lang="en-US" sz="1400" b="1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effects of soil organic matter on the mobility of Ra</a:t>
            </a:r>
            <a:r>
              <a:rPr lang="en-US" sz="1400" b="1" i="1" baseline="30000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2+</a:t>
            </a:r>
            <a:r>
              <a:rPr lang="en-US" sz="1400" b="1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b="1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en-US" sz="1400" b="1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environment 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 currently being developed in collaboration with </a:t>
            </a:r>
            <a:r>
              <a:rPr lang="en-US" sz="1400" b="1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Gilles </a:t>
            </a:r>
            <a:r>
              <a:rPr lang="en-US" sz="1400" b="1" i="1" dirty="0" err="1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Montavon</a:t>
            </a:r>
            <a:r>
              <a:rPr lang="en-US" sz="1400" b="1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 </a:t>
            </a:r>
            <a:r>
              <a:rPr lang="en-US" sz="1400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Subatech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182563" indent="-182563"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collaboration with </a:t>
            </a:r>
            <a:r>
              <a:rPr lang="en-US" sz="1400" b="1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CEA </a:t>
            </a:r>
            <a:r>
              <a:rPr lang="en-US" sz="1400" b="1" i="1" dirty="0" err="1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Marcoule</a:t>
            </a:r>
            <a:r>
              <a:rPr lang="en-US" sz="1400" b="1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on the atomistic simulation of nuclear waste glass 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corrosion and durability will continue at least through the end of 2025.</a:t>
            </a:r>
          </a:p>
          <a:p>
            <a:pPr marL="182563" indent="-182563"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New PhD project on </a:t>
            </a:r>
            <a:r>
              <a:rPr lang="en-US" sz="1400" b="1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molecular modeling of CO</a:t>
            </a:r>
            <a:r>
              <a:rPr lang="en-US" sz="1400" b="1" i="1" baseline="-25000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sz="1400" b="1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mineralization 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 beginning in the fall of 2024 in collaboration with </a:t>
            </a:r>
            <a:r>
              <a:rPr lang="en-US" sz="1400" b="1" i="1" dirty="0" err="1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Sébastien</a:t>
            </a:r>
            <a:r>
              <a:rPr lang="en-US" sz="1400" b="1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Le </a:t>
            </a:r>
            <a:r>
              <a:rPr lang="en-US" sz="1400" b="1" i="1" dirty="0" err="1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Crom</a:t>
            </a:r>
            <a:r>
              <a:rPr lang="en-US" sz="1400" b="1" i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 </a:t>
            </a:r>
            <a:r>
              <a:rPr lang="en-US" sz="1400" b="1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Jean-François </a:t>
            </a:r>
            <a:r>
              <a:rPr lang="en-US" sz="1400" b="1" i="1" dirty="0" err="1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Boily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en-US" sz="1400" dirty="0" err="1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Umeå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University, Sweden) in the framework of the SEED program at IMT </a:t>
            </a:r>
            <a:r>
              <a:rPr lang="en-US" sz="1400" dirty="0" err="1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Atlantique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US" sz="1400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82563" indent="-182563"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new collaborative project “</a:t>
            </a:r>
            <a:r>
              <a:rPr lang="en-US" sz="1400" b="1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High fidelity multiscale </a:t>
            </a:r>
            <a:r>
              <a:rPr lang="en-US" sz="1400" b="1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solute </a:t>
            </a:r>
            <a:r>
              <a:rPr lang="en-US" sz="1400" b="1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transport </a:t>
            </a:r>
            <a:r>
              <a:rPr lang="en-US" sz="1400" b="1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modelling </a:t>
            </a:r>
            <a:r>
              <a:rPr lang="en-US" sz="1400" b="1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en-US" sz="1400" b="1" i="1" dirty="0" err="1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nano</a:t>
            </a:r>
            <a:r>
              <a:rPr lang="en-US" sz="1400" b="1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-porous </a:t>
            </a:r>
            <a:r>
              <a:rPr lang="en-US" sz="1400" b="1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media under fluctuating thermodynamic and saturation conditions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is 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currently 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being developed in collaboration with colleagues from the Geological Survey of Finland and the University of 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Helsinki.</a:t>
            </a:r>
          </a:p>
        </p:txBody>
      </p:sp>
    </p:spTree>
    <p:extLst>
      <p:ext uri="{BB962C8B-B14F-4D97-AF65-F5344CB8AC3E}">
        <p14:creationId xmlns:p14="http://schemas.microsoft.com/office/powerpoint/2010/main" val="70671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9859-BB11-4FE2-9CF4-0D6BCE225366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267744" y="123704"/>
            <a:ext cx="3470920" cy="579438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Acknowledgments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029385" y="2215560"/>
            <a:ext cx="6994103" cy="3813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588" indent="-1588"/>
            <a:r>
              <a:rPr lang="en-US" sz="1600" b="1" i="1" u="sng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Financial and Computational Support: </a:t>
            </a:r>
            <a:endParaRPr lang="en-US" sz="1600" b="1" i="1" u="sng" dirty="0" smtClean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588" indent="-1588"/>
            <a:endParaRPr lang="en-US" sz="1600" b="1" i="1" u="sng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588" indent="-1588"/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Grand Equipment National de </a:t>
            </a:r>
            <a:r>
              <a:rPr lang="en-US" sz="1600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Calcul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Intensif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(GENCI)</a:t>
            </a:r>
            <a:endParaRPr lang="en-US" sz="1600" dirty="0" smtClean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588" indent="-1588">
              <a:spcBef>
                <a:spcPts val="900"/>
              </a:spcBef>
            </a:pPr>
            <a:r>
              <a:rPr lang="fr-FR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Très Grand Centre de Calcul du CEA (TGCC)</a:t>
            </a:r>
            <a:endParaRPr lang="en-US" sz="1600" dirty="0" smtClean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588" indent="-1588">
              <a:spcBef>
                <a:spcPts val="1800"/>
              </a:spcBef>
            </a:pP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         </a:t>
            </a:r>
            <a:r>
              <a:rPr lang="en-US" sz="1600" b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IMT </a:t>
            </a:r>
            <a:r>
              <a:rPr lang="en-US" sz="1600" b="1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Atlantique</a:t>
            </a:r>
            <a:r>
              <a:rPr lang="en-US" sz="1600" b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- Industrial Chair </a:t>
            </a:r>
            <a:br>
              <a:rPr lang="en-US" sz="1600" b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600" b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         </a:t>
            </a:r>
            <a:r>
              <a:rPr lang="en-US" sz="1600" b="1" i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“Storage and Disposal of Radioactive Waste”</a:t>
            </a:r>
          </a:p>
          <a:p>
            <a:pPr marL="1588" indent="-1588">
              <a:spcBef>
                <a:spcPts val="1800"/>
              </a:spcBef>
            </a:pP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EU </a:t>
            </a:r>
            <a:r>
              <a:rPr lang="en-GB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Horizon 2020 </a:t>
            </a:r>
            <a:r>
              <a:rPr lang="en-GB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Program - grants No</a:t>
            </a:r>
            <a:r>
              <a:rPr lang="en-GB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en-GB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640979 </a:t>
            </a:r>
            <a:r>
              <a:rPr lang="en-GB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&amp; </a:t>
            </a:r>
            <a:r>
              <a:rPr lang="en-GB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764810</a:t>
            </a:r>
          </a:p>
          <a:p>
            <a:pPr marL="1588" indent="-1588">
              <a:spcBef>
                <a:spcPts val="600"/>
              </a:spcBef>
            </a:pPr>
            <a:endParaRPr lang="en-US" altLang="fr-FR" sz="1600" dirty="0" smtClean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588" indent="-1588">
              <a:spcBef>
                <a:spcPts val="600"/>
              </a:spcBef>
            </a:pPr>
            <a:endParaRPr lang="en-US" altLang="fr-FR" sz="1600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588" indent="-1588">
              <a:spcBef>
                <a:spcPts val="600"/>
              </a:spcBef>
            </a:pPr>
            <a:r>
              <a:rPr lang="en-US" altLang="fr-FR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Russian 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Academic Excellence Project “5-100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(2017-2022)</a:t>
            </a:r>
            <a:endParaRPr lang="en-US" sz="1600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Picture 9" descr="logo_andra"/>
          <p:cNvPicPr>
            <a:picLocks noChangeAspect="1" noChangeArrowheads="1"/>
          </p:cNvPicPr>
          <p:nvPr/>
        </p:nvPicPr>
        <p:blipFill>
          <a:blip r:embed="rId2" cstate="print"/>
          <a:srcRect r="56857"/>
          <a:stretch>
            <a:fillRect/>
          </a:stretch>
        </p:blipFill>
        <p:spPr bwMode="auto">
          <a:xfrm>
            <a:off x="179512" y="3356992"/>
            <a:ext cx="990600" cy="688975"/>
          </a:xfrm>
          <a:prstGeom prst="rect">
            <a:avLst/>
          </a:prstGeom>
          <a:noFill/>
        </p:spPr>
      </p:pic>
      <p:pic>
        <p:nvPicPr>
          <p:cNvPr id="9" name="Picture 11" descr="Logo-EDF_image_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4608" y="3534869"/>
            <a:ext cx="849312" cy="382587"/>
          </a:xfrm>
          <a:prstGeom prst="rect">
            <a:avLst/>
          </a:prstGeom>
          <a:noFill/>
        </p:spPr>
      </p:pic>
      <p:pic>
        <p:nvPicPr>
          <p:cNvPr id="11" name="Image 10" descr="GENC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9546" y="2449299"/>
            <a:ext cx="1104947" cy="450164"/>
          </a:xfrm>
          <a:prstGeom prst="rect">
            <a:avLst/>
          </a:prstGeom>
        </p:spPr>
      </p:pic>
      <p:pic>
        <p:nvPicPr>
          <p:cNvPr id="12" name="Picture 84" descr="jau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34" y="4122449"/>
            <a:ext cx="933262" cy="6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Oran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665" y="3512567"/>
            <a:ext cx="1428750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e 16"/>
          <p:cNvGrpSpPr/>
          <p:nvPr/>
        </p:nvGrpSpPr>
        <p:grpSpPr>
          <a:xfrm>
            <a:off x="315364" y="908720"/>
            <a:ext cx="8649124" cy="1188384"/>
            <a:chOff x="315364" y="929364"/>
            <a:chExt cx="8649124" cy="1326644"/>
          </a:xfrm>
        </p:grpSpPr>
        <p:sp>
          <p:nvSpPr>
            <p:cNvPr id="6" name="Rectangle 3"/>
            <p:cNvSpPr txBox="1">
              <a:spLocks noChangeArrowheads="1"/>
            </p:cNvSpPr>
            <p:nvPr/>
          </p:nvSpPr>
          <p:spPr>
            <a:xfrm>
              <a:off x="315364" y="929364"/>
              <a:ext cx="8649124" cy="132664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1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527175" indent="-1527175">
                <a:lnSpc>
                  <a:spcPct val="110000"/>
                </a:lnSpc>
                <a:spcBef>
                  <a:spcPts val="600"/>
                </a:spcBef>
                <a:buFont typeface="Arial" panose="020B0604020202020204" pitchFamily="34" charset="0"/>
                <a:buNone/>
              </a:pPr>
              <a:r>
                <a:rPr lang="en-US" sz="1600" b="1" i="1" dirty="0" err="1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R.T.Cygan</a:t>
              </a:r>
              <a:r>
                <a:rPr lang="en-US" sz="1600" b="1" i="1" dirty="0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, J.-</a:t>
              </a:r>
              <a:r>
                <a:rPr lang="en-US" sz="1600" b="1" i="1" dirty="0" err="1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J.Liang</a:t>
              </a:r>
              <a:r>
                <a:rPr lang="en-US" sz="1600" b="1" i="1" dirty="0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, </a:t>
              </a:r>
              <a:r>
                <a:rPr lang="en-US" sz="1600" b="1" i="1" dirty="0" err="1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J.A.Greathouse</a:t>
              </a:r>
              <a:r>
                <a:rPr lang="en-US" sz="1600" dirty="0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– Sandia National Labs, USA</a:t>
              </a:r>
              <a:endParaRPr lang="ru-RU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1527175" indent="-1527175">
                <a:lnSpc>
                  <a:spcPct val="110000"/>
                </a:lnSpc>
                <a:spcBef>
                  <a:spcPts val="600"/>
                </a:spcBef>
                <a:buFont typeface="Arial" panose="020B0604020202020204" pitchFamily="34" charset="0"/>
                <a:buNone/>
              </a:pPr>
              <a:r>
                <a:rPr lang="en-US" sz="1600" b="1" i="1" dirty="0" err="1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R.J.Kirkpatrick</a:t>
              </a:r>
              <a:r>
                <a:rPr lang="en-US" sz="1600" b="1" i="1" dirty="0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, </a:t>
              </a:r>
              <a:r>
                <a:rPr lang="en-US" sz="1600" b="1" i="1" dirty="0" err="1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J.Wang</a:t>
              </a:r>
              <a:r>
                <a:rPr lang="en-US" sz="1600" b="1" i="1" dirty="0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, </a:t>
              </a:r>
              <a:r>
                <a:rPr lang="en-US" sz="1600" b="1" i="1" dirty="0" err="1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P.Kumar</a:t>
              </a:r>
              <a:r>
                <a:rPr lang="en-US" sz="1600" b="1" i="1" dirty="0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, G.M Bowers, </a:t>
              </a:r>
              <a:r>
                <a:rPr lang="fr-FR" sz="1600" b="1" i="1" dirty="0" err="1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N.Loganathan</a:t>
              </a:r>
              <a:r>
                <a:rPr lang="fr-FR" sz="1600" b="1" i="1" dirty="0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,</a:t>
              </a:r>
              <a:r>
                <a:rPr lang="en-US" sz="1600" b="1" i="1" dirty="0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fr-FR" sz="1600" dirty="0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UIUC, MSU, USA</a:t>
              </a:r>
            </a:p>
            <a:p>
              <a:pPr marL="1527175" indent="-1527175">
                <a:lnSpc>
                  <a:spcPct val="110000"/>
                </a:lnSpc>
                <a:spcBef>
                  <a:spcPts val="600"/>
                </a:spcBef>
                <a:buFont typeface="Arial" panose="020B0604020202020204" pitchFamily="34" charset="0"/>
                <a:buNone/>
              </a:pPr>
              <a:r>
                <a:rPr lang="fr-FR" sz="1600" b="1" i="1" dirty="0" err="1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B.Grambow</a:t>
              </a:r>
              <a:r>
                <a:rPr lang="fr-FR" sz="1600" b="1" i="1" dirty="0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, </a:t>
              </a:r>
              <a:r>
                <a:rPr lang="fr-FR" sz="1600" b="1" i="1" dirty="0" err="1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B.Ngouana</a:t>
              </a:r>
              <a:r>
                <a:rPr lang="fr-FR" sz="1600" b="1" i="1" dirty="0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, </a:t>
              </a:r>
              <a:r>
                <a:rPr lang="en-US" sz="1600" b="1" i="1" dirty="0" err="1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M.Pouvreau</a:t>
              </a:r>
              <a:r>
                <a:rPr lang="en-US" sz="1600" b="1" i="1" dirty="0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, </a:t>
              </a:r>
              <a:r>
                <a:rPr lang="en-US" sz="1600" b="1" i="1" dirty="0" err="1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I.Androniuk</a:t>
              </a:r>
              <a:r>
                <a:rPr lang="en-US" sz="1600" b="1" i="1" dirty="0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, </a:t>
              </a:r>
              <a:r>
                <a:rPr lang="en-US" sz="1600" b="1" i="1" dirty="0" err="1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S.Mutisya</a:t>
              </a:r>
              <a:r>
                <a:rPr lang="en-US" sz="1600" b="1" i="1" dirty="0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, </a:t>
              </a:r>
              <a:r>
                <a:rPr lang="en-US" sz="1600" b="1" i="1" dirty="0" err="1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P.Citli</a:t>
              </a:r>
              <a:r>
                <a:rPr lang="en-US" sz="1600" b="1" i="1" dirty="0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fr-FR" sz="1600" dirty="0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</a:t>
              </a:r>
              <a:r>
                <a:rPr lang="fr-FR" sz="1600" dirty="0" err="1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Subatech</a:t>
              </a:r>
              <a:endParaRPr lang="fr-FR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1527175" indent="-1527175">
                <a:lnSpc>
                  <a:spcPct val="110000"/>
                </a:lnSpc>
                <a:spcBef>
                  <a:spcPts val="600"/>
                </a:spcBef>
                <a:buFont typeface="Arial" panose="020B0604020202020204" pitchFamily="34" charset="0"/>
                <a:buNone/>
              </a:pPr>
              <a:r>
                <a:rPr lang="fr-FR" sz="1600" b="1" i="1" dirty="0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M.</a:t>
              </a:r>
              <a:r>
                <a:rPr lang="en-US" sz="1600" b="1" i="1" dirty="0" err="1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Szczerba</a:t>
              </a:r>
              <a:r>
                <a:rPr lang="en-US" sz="1600" b="1" i="1" dirty="0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, </a:t>
              </a:r>
              <a:r>
                <a:rPr lang="en-US" sz="1600" b="1" i="1" dirty="0" err="1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J.Srodon</a:t>
              </a:r>
              <a:r>
                <a:rPr lang="fr-FR" sz="1600" b="1" i="1" dirty="0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fr-FR" sz="1600" dirty="0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ING PAN, Krakow, </a:t>
              </a:r>
              <a:r>
                <a:rPr lang="fr-FR" sz="1600" dirty="0" err="1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Poland</a:t>
              </a:r>
              <a:endParaRPr lang="fr-FR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1527175" indent="-1527175">
                <a:spcBef>
                  <a:spcPts val="600"/>
                </a:spcBef>
                <a:buFont typeface="Arial" panose="020B0604020202020204" pitchFamily="34" charset="0"/>
                <a:buNone/>
              </a:pPr>
              <a:endParaRPr lang="fr-FR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345458" y="1277450"/>
              <a:ext cx="1586630" cy="308610"/>
            </a:xfrm>
            <a:prstGeom prst="rect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38721" r="6665" b="38625"/>
          <a:stretch/>
        </p:blipFill>
        <p:spPr>
          <a:xfrm>
            <a:off x="1020971" y="5087315"/>
            <a:ext cx="1763819" cy="455179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9" t="2825" r="2043" b="9124"/>
          <a:stretch/>
        </p:blipFill>
        <p:spPr>
          <a:xfrm>
            <a:off x="179512" y="5081110"/>
            <a:ext cx="864096" cy="580138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35" y="2956170"/>
            <a:ext cx="940925" cy="38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7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594104" y="6356350"/>
            <a:ext cx="442392" cy="365125"/>
          </a:xfrm>
        </p:spPr>
        <p:txBody>
          <a:bodyPr/>
          <a:lstStyle/>
          <a:p>
            <a:fld id="{714D9859-BB11-4FE2-9CF4-0D6BCE225366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61256" y="1583375"/>
            <a:ext cx="8730343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25000"/>
              </a:spcBef>
              <a:spcAft>
                <a:spcPct val="0"/>
              </a:spcAft>
            </a:pPr>
            <a:r>
              <a:rPr lang="en-US" i="1" dirty="0">
                <a:solidFill>
                  <a:srgbClr val="E75112"/>
                </a:solidFill>
              </a:rPr>
              <a:t>Numerically solve Newtonian equation of motion </a:t>
            </a:r>
            <a:r>
              <a:rPr lang="en-US" dirty="0">
                <a:solidFill>
                  <a:srgbClr val="336699"/>
                </a:solidFill>
              </a:rPr>
              <a:t>for </a:t>
            </a:r>
            <a:r>
              <a:rPr lang="en-US" i="1" dirty="0">
                <a:solidFill>
                  <a:srgbClr val="336699"/>
                </a:solidFill>
              </a:rPr>
              <a:t>N </a:t>
            </a:r>
            <a:r>
              <a:rPr lang="en-US" dirty="0">
                <a:solidFill>
                  <a:srgbClr val="336699"/>
                </a:solidFill>
              </a:rPr>
              <a:t>interacting particles:</a:t>
            </a:r>
          </a:p>
          <a:p>
            <a:pPr eaLnBrk="0" fontAlgn="base" hangingPunct="0">
              <a:spcBef>
                <a:spcPct val="2500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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t</a:t>
            </a:r>
            <a:r>
              <a:rPr lang="en-US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) = </a:t>
            </a:r>
            <a:r>
              <a:rPr lang="en-US" b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r</a:t>
            </a:r>
            <a:r>
              <a:rPr lang="en-US" i="1" baseline="-25000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i</a:t>
            </a:r>
            <a:r>
              <a:rPr lang="en-US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(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t</a:t>
            </a:r>
            <a:r>
              <a:rPr lang="en-US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) + </a:t>
            </a:r>
            <a:r>
              <a:rPr lang="en-US" b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v</a:t>
            </a:r>
            <a:r>
              <a:rPr lang="en-US" i="1" baseline="-25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i</a:t>
            </a:r>
            <a:r>
              <a:rPr lang="en-US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(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t</a:t>
            </a:r>
            <a:r>
              <a:rPr lang="en-US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) 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t</a:t>
            </a:r>
            <a:r>
              <a:rPr lang="en-US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+ ½ </a:t>
            </a:r>
            <a:r>
              <a:rPr lang="en-US" b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a</a:t>
            </a:r>
            <a:r>
              <a:rPr lang="en-US" i="1" baseline="-25000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i</a:t>
            </a:r>
            <a:r>
              <a:rPr lang="en-US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(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t</a:t>
            </a:r>
            <a:r>
              <a:rPr lang="en-US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) </a:t>
            </a:r>
            <a:r>
              <a:rPr lang="en-US" i="1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t</a:t>
            </a:r>
            <a:r>
              <a:rPr lang="en-US" baseline="30000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2      </a:t>
            </a:r>
            <a:r>
              <a:rPr lang="en-US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;</a:t>
            </a:r>
            <a:r>
              <a:rPr lang="en-US" baseline="30000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                         </a:t>
            </a:r>
            <a:r>
              <a:rPr lang="en-US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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t</a:t>
            </a:r>
            <a:r>
              <a:rPr lang="en-US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~ 1 fs = 10</a:t>
            </a:r>
            <a:r>
              <a:rPr lang="en-US" baseline="30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-15</a:t>
            </a:r>
            <a:r>
              <a:rPr lang="en-US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s</a:t>
            </a:r>
          </a:p>
          <a:p>
            <a:pPr eaLnBrk="0" fontAlgn="base" hangingPunct="0">
              <a:spcBef>
                <a:spcPct val="2500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a</a:t>
            </a:r>
            <a:r>
              <a:rPr lang="en-US" i="1" baseline="-25000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i</a:t>
            </a:r>
            <a:r>
              <a:rPr lang="en-US" baseline="-25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</a:t>
            </a:r>
            <a:r>
              <a:rPr lang="en-US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= </a:t>
            </a:r>
            <a:r>
              <a:rPr lang="en-US" b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F</a:t>
            </a:r>
            <a:r>
              <a:rPr lang="en-US" i="1" baseline="-25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i</a:t>
            </a:r>
            <a:r>
              <a:rPr lang="en-US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/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m</a:t>
            </a:r>
            <a:r>
              <a:rPr lang="en-US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= [ - </a:t>
            </a:r>
            <a:r>
              <a:rPr lang="en-US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</a:t>
            </a:r>
            <a:r>
              <a:rPr lang="en-US" i="1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U</a:t>
            </a:r>
            <a:r>
              <a:rPr lang="en-US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(</a:t>
            </a:r>
            <a:r>
              <a:rPr lang="en-US" b="1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r</a:t>
            </a:r>
            <a:r>
              <a:rPr lang="en-US" baseline="-25000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1,</a:t>
            </a:r>
            <a:r>
              <a:rPr lang="en-US" b="1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r</a:t>
            </a:r>
            <a:r>
              <a:rPr lang="en-US" baseline="-25000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2</a:t>
            </a:r>
            <a:r>
              <a:rPr lang="en-US" baseline="-25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,... </a:t>
            </a:r>
            <a:r>
              <a:rPr lang="en-US" b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r</a:t>
            </a:r>
            <a:r>
              <a:rPr lang="en-US" i="1" baseline="-25000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N</a:t>
            </a:r>
            <a:r>
              <a:rPr lang="en-US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) / </a:t>
            </a:r>
            <a:r>
              <a:rPr lang="en-US" b="1" dirty="0" err="1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r</a:t>
            </a:r>
            <a:r>
              <a:rPr lang="en-US" i="1" baseline="-25000" dirty="0" err="1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i</a:t>
            </a:r>
            <a:r>
              <a:rPr lang="en-US" baseline="-25000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</a:t>
            </a:r>
            <a:r>
              <a:rPr lang="en-US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] / 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m</a:t>
            </a:r>
            <a:r>
              <a:rPr lang="en-US" baseline="-25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 </a:t>
            </a:r>
            <a:r>
              <a:rPr lang="en-US" baseline="-25000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 </a:t>
            </a:r>
            <a:r>
              <a:rPr lang="en-US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;</a:t>
            </a:r>
            <a:r>
              <a:rPr lang="en-US" baseline="-25000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            </a:t>
            </a:r>
            <a:r>
              <a:rPr lang="en-US" i="1" dirty="0" err="1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i</a:t>
            </a:r>
            <a:r>
              <a:rPr lang="en-US" i="1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</a:t>
            </a:r>
            <a:r>
              <a:rPr lang="en-US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= 1, 2 ,…, </a:t>
            </a:r>
            <a:r>
              <a:rPr lang="en-US" i="1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N   </a:t>
            </a:r>
            <a:r>
              <a:rPr lang="en-US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(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N ~ </a:t>
            </a:r>
            <a:r>
              <a:rPr lang="en-US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10</a:t>
            </a:r>
            <a:r>
              <a:rPr lang="en-US" baseline="30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3 </a:t>
            </a:r>
            <a:r>
              <a:rPr lang="en-US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- 10</a:t>
            </a:r>
            <a:r>
              <a:rPr lang="en-US" baseline="30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6</a:t>
            </a:r>
            <a:r>
              <a:rPr lang="en-US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atoms)</a:t>
            </a:r>
            <a:endParaRPr lang="en-US" b="1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itchFamily="18" charset="2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04800" y="2735262"/>
            <a:ext cx="8610600" cy="76993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10000"/>
              </a:spcAft>
              <a:buClr>
                <a:srgbClr val="FF5500"/>
              </a:buClr>
              <a:buFont typeface="Symbol" pitchFamily="18" charset="2"/>
              <a:buNone/>
            </a:pPr>
            <a:r>
              <a:rPr lang="en-US" sz="2000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= </a:t>
            </a:r>
            <a:r>
              <a:rPr lang="en-US" sz="2000" dirty="0" err="1">
                <a:solidFill>
                  <a:srgbClr val="336699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SS</a:t>
            </a:r>
            <a:r>
              <a:rPr lang="en-US" sz="2000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000" i="1" baseline="-25000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2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000" dirty="0">
                <a:solidFill>
                  <a:srgbClr val="336699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SS</a:t>
            </a:r>
            <a:r>
              <a:rPr lang="en-US" sz="2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i="1" baseline="-25000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2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i="1" baseline="-25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2000" baseline="30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i="1" baseline="-25000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2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i="1" baseline="-25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2000" baseline="30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000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000" i="1" baseline="-25000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000" i="1" baseline="-25000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2000" baseline="-25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baseline="-25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000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i="1" baseline="-25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2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+ </a:t>
            </a:r>
            <a:r>
              <a:rPr lang="en-US" sz="2000" dirty="0">
                <a:solidFill>
                  <a:srgbClr val="336699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½</a:t>
            </a:r>
            <a:r>
              <a:rPr lang="en-US" sz="2000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000" baseline="-25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2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i="1" baseline="-25000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2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baseline="-25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aseline="30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000" dirty="0">
                <a:solidFill>
                  <a:srgbClr val="336699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½</a:t>
            </a:r>
            <a:r>
              <a:rPr lang="en-US" sz="2000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000" baseline="-25000" dirty="0">
                <a:solidFill>
                  <a:srgbClr val="336699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q</a:t>
            </a:r>
            <a:r>
              <a:rPr lang="en-US" sz="2000" baseline="-25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i="1" dirty="0" err="1">
                <a:solidFill>
                  <a:srgbClr val="336699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q</a:t>
            </a:r>
            <a:r>
              <a:rPr lang="en-US" sz="2000" i="1" baseline="-25000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2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i="1" dirty="0">
                <a:solidFill>
                  <a:srgbClr val="336699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q</a:t>
            </a:r>
            <a:r>
              <a:rPr lang="en-US" sz="2000" baseline="-25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aseline="300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10000"/>
              </a:spcAft>
              <a:buClr>
                <a:srgbClr val="FF5500"/>
              </a:buClr>
              <a:buFont typeface="Symbol" pitchFamily="18" charset="2"/>
              <a:buNone/>
            </a:pPr>
            <a:r>
              <a:rPr lang="en-US" sz="1400" dirty="0">
                <a:solidFill>
                  <a:srgbClr val="FF5500"/>
                </a:solidFill>
                <a:latin typeface="Arial" charset="0"/>
              </a:rPr>
              <a:t>                   </a:t>
            </a:r>
            <a:r>
              <a:rPr lang="en-US" sz="1400" dirty="0">
                <a:solidFill>
                  <a:srgbClr val="E75112"/>
                </a:solidFill>
                <a:latin typeface="Arial" charset="0"/>
              </a:rPr>
              <a:t>Short-range repulsion   v-d-Waals    </a:t>
            </a:r>
            <a:r>
              <a:rPr lang="en-US" sz="1400" dirty="0" err="1">
                <a:solidFill>
                  <a:srgbClr val="E75112"/>
                </a:solidFill>
                <a:latin typeface="Arial" charset="0"/>
              </a:rPr>
              <a:t>Coulombic</a:t>
            </a:r>
            <a:r>
              <a:rPr lang="en-US" sz="1400" dirty="0">
                <a:solidFill>
                  <a:srgbClr val="E75112"/>
                </a:solidFill>
                <a:latin typeface="Arial" charset="0"/>
              </a:rPr>
              <a:t>         bond stretching	      bond bending</a:t>
            </a:r>
          </a:p>
        </p:txBody>
      </p:sp>
      <p:grpSp>
        <p:nvGrpSpPr>
          <p:cNvPr id="14" name="Group 7"/>
          <p:cNvGrpSpPr>
            <a:grpSpLocks/>
          </p:cNvGrpSpPr>
          <p:nvPr/>
        </p:nvGrpSpPr>
        <p:grpSpPr bwMode="auto">
          <a:xfrm>
            <a:off x="6742250" y="3571812"/>
            <a:ext cx="2249349" cy="2503285"/>
            <a:chOff x="3882" y="1875"/>
            <a:chExt cx="1782" cy="2208"/>
          </a:xfrm>
        </p:grpSpPr>
        <p:pic>
          <p:nvPicPr>
            <p:cNvPr id="15" name="Picture 8" descr="kaol-free21"/>
            <p:cNvPicPr>
              <a:picLocks noChangeAspect="1" noChangeArrowheads="1"/>
            </p:cNvPicPr>
            <p:nvPr/>
          </p:nvPicPr>
          <p:blipFill>
            <a:blip r:embed="rId3" cstate="print">
              <a:lum bright="12000"/>
            </a:blip>
            <a:srcRect/>
            <a:stretch>
              <a:fillRect/>
            </a:stretch>
          </p:blipFill>
          <p:spPr bwMode="auto">
            <a:xfrm rot="10800000">
              <a:off x="4153" y="1875"/>
              <a:ext cx="1511" cy="2208"/>
            </a:xfrm>
            <a:prstGeom prst="rect">
              <a:avLst/>
            </a:prstGeom>
            <a:noFill/>
          </p:spPr>
        </p:pic>
        <p:sp>
          <p:nvSpPr>
            <p:cNvPr id="16" name="Text Box 9"/>
            <p:cNvSpPr txBox="1">
              <a:spLocks noChangeArrowheads="1"/>
            </p:cNvSpPr>
            <p:nvPr/>
          </p:nvSpPr>
          <p:spPr bwMode="auto">
            <a:xfrm rot="16200000">
              <a:off x="3687" y="2973"/>
              <a:ext cx="649" cy="2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Symbol" pitchFamily="18" charset="2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3.2 nm</a:t>
              </a:r>
            </a:p>
          </p:txBody>
        </p:sp>
        <p:sp>
          <p:nvSpPr>
            <p:cNvPr id="17" name="Line 10"/>
            <p:cNvSpPr>
              <a:spLocks noChangeShapeType="1"/>
            </p:cNvSpPr>
            <p:nvPr/>
          </p:nvSpPr>
          <p:spPr bwMode="auto">
            <a:xfrm>
              <a:off x="4104" y="2710"/>
              <a:ext cx="1" cy="1037"/>
            </a:xfrm>
            <a:prstGeom prst="line">
              <a:avLst/>
            </a:prstGeom>
            <a:noFill/>
            <a:ln w="38100">
              <a:solidFill>
                <a:srgbClr val="009999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rgbClr val="333399"/>
                </a:buClr>
                <a:buSzTx/>
                <a:buFont typeface="Wingdings" pitchFamily="2" charset="2"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18" name="Line 11"/>
          <p:cNvSpPr>
            <a:spLocks noChangeShapeType="1"/>
          </p:cNvSpPr>
          <p:nvPr/>
        </p:nvSpPr>
        <p:spPr bwMode="auto">
          <a:xfrm flipV="1">
            <a:off x="3505200" y="4676836"/>
            <a:ext cx="602572" cy="199964"/>
          </a:xfrm>
          <a:prstGeom prst="line">
            <a:avLst/>
          </a:prstGeom>
          <a:noFill/>
          <a:ln w="63500">
            <a:solidFill>
              <a:srgbClr val="333399"/>
            </a:solidFill>
            <a:round/>
            <a:headEnd/>
            <a:tailEnd type="triangle" w="lg" len="med"/>
          </a:ln>
          <a:effectLst/>
        </p:spPr>
        <p:txBody>
          <a:bodyPr wrap="square" anchor="ctr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0" name="Line 12"/>
          <p:cNvSpPr>
            <a:spLocks noChangeShapeType="1"/>
          </p:cNvSpPr>
          <p:nvPr/>
        </p:nvSpPr>
        <p:spPr bwMode="auto">
          <a:xfrm flipV="1">
            <a:off x="6432796" y="4105434"/>
            <a:ext cx="421818" cy="287098"/>
          </a:xfrm>
          <a:prstGeom prst="line">
            <a:avLst/>
          </a:prstGeom>
          <a:noFill/>
          <a:ln w="63500">
            <a:solidFill>
              <a:srgbClr val="333399"/>
            </a:solidFill>
            <a:round/>
            <a:headEnd/>
            <a:tailEnd type="triangle" w="lg" len="med"/>
          </a:ln>
          <a:effectLst/>
        </p:spPr>
        <p:txBody>
          <a:bodyPr wrap="square" anchor="ctr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1" name="Rectangle 13"/>
          <p:cNvSpPr txBox="1">
            <a:spLocks noChangeArrowheads="1"/>
          </p:cNvSpPr>
          <p:nvPr/>
        </p:nvSpPr>
        <p:spPr bwMode="auto">
          <a:xfrm>
            <a:off x="152400" y="3733800"/>
            <a:ext cx="4031572" cy="88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S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S"/>
              <a:defRPr sz="2200">
                <a:solidFill>
                  <a:schemeClr val="tx1"/>
                </a:solidFill>
                <a:latin typeface="+mn-lt"/>
              </a:defRPr>
            </a:lvl2pPr>
            <a:lvl3pPr marL="10858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+mn-lt"/>
              </a:defRPr>
            </a:lvl3pPr>
            <a:lvl4pPr marL="14287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S"/>
              <a:defRPr>
                <a:solidFill>
                  <a:schemeClr val="tx1"/>
                </a:solidFill>
                <a:latin typeface="+mn-lt"/>
              </a:defRPr>
            </a:lvl4pPr>
            <a:lvl5pPr marL="17716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S"/>
              <a:defRPr sz="1600">
                <a:solidFill>
                  <a:schemeClr val="tx1"/>
                </a:solidFill>
                <a:latin typeface="+mn-lt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S"/>
              <a:defRPr sz="1600">
                <a:solidFill>
                  <a:schemeClr val="tx1"/>
                </a:solidFill>
                <a:latin typeface="+mn-lt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S"/>
              <a:defRPr sz="1600">
                <a:solidFill>
                  <a:schemeClr val="tx1"/>
                </a:solidFill>
                <a:latin typeface="+mn-lt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S"/>
              <a:defRPr sz="1600">
                <a:solidFill>
                  <a:schemeClr val="tx1"/>
                </a:solidFill>
                <a:latin typeface="+mn-lt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S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Time averaging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 a dynamic trajectory of the simulated system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Periodic boundary conditions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(PBC)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2" name="Picture 14" descr="kaol-free21"/>
          <p:cNvPicPr>
            <a:picLocks noChangeAspect="1" noChangeArrowheads="1"/>
          </p:cNvPicPr>
          <p:nvPr/>
        </p:nvPicPr>
        <p:blipFill>
          <a:blip r:embed="rId4" cstate="print">
            <a:lum bright="12000"/>
          </a:blip>
          <a:srcRect t="50000"/>
          <a:stretch>
            <a:fillRect/>
          </a:stretch>
        </p:blipFill>
        <p:spPr bwMode="auto">
          <a:xfrm>
            <a:off x="1578564" y="4637470"/>
            <a:ext cx="1873950" cy="1383257"/>
          </a:xfrm>
          <a:prstGeom prst="rect">
            <a:avLst/>
          </a:prstGeom>
          <a:noFill/>
        </p:spPr>
      </p:pic>
      <p:grpSp>
        <p:nvGrpSpPr>
          <p:cNvPr id="23" name="Groupe 22"/>
          <p:cNvGrpSpPr/>
          <p:nvPr/>
        </p:nvGrpSpPr>
        <p:grpSpPr>
          <a:xfrm>
            <a:off x="4114800" y="3837495"/>
            <a:ext cx="2409634" cy="2258505"/>
            <a:chOff x="4203465" y="2831506"/>
            <a:chExt cx="2409634" cy="2258505"/>
          </a:xfrm>
        </p:grpSpPr>
        <p:pic>
          <p:nvPicPr>
            <p:cNvPr id="24" name="Image 23" descr="pbc-seb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83911" y="2831506"/>
              <a:ext cx="2095933" cy="2095933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4203465" y="4859179"/>
              <a:ext cx="2409634" cy="2308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333399"/>
              </a:solidFill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40000"/>
                </a:spcBef>
                <a:spcAft>
                  <a:spcPct val="0"/>
                </a:spcAft>
                <a:buClr>
                  <a:srgbClr val="333399"/>
                </a:buClr>
                <a:buFont typeface="Wingdings" pitchFamily="2" charset="2"/>
                <a:buNone/>
              </a:pPr>
              <a:r>
                <a:rPr lang="en-US" sz="900" dirty="0" smtClean="0">
                  <a:solidFill>
                    <a:srgbClr val="000000"/>
                  </a:solidFill>
                  <a:latin typeface="Arial" charset="0"/>
                </a:rPr>
                <a:t>http://isaacs.sourceforge.net/phys/pbc.html </a:t>
              </a:r>
              <a:endParaRPr lang="en-US" sz="9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26" name="Rectangle 6"/>
          <p:cNvSpPr>
            <a:spLocks noGrp="1" noChangeArrowheads="1"/>
          </p:cNvSpPr>
          <p:nvPr>
            <p:ph type="title"/>
          </p:nvPr>
        </p:nvSpPr>
        <p:spPr>
          <a:xfrm>
            <a:off x="299244" y="116775"/>
            <a:ext cx="8692356" cy="457200"/>
          </a:xfrm>
          <a:noFill/>
        </p:spPr>
        <p:txBody>
          <a:bodyPr>
            <a:normAutofit/>
          </a:bodyPr>
          <a:lstStyle/>
          <a:p>
            <a:pPr algn="l" eaLnBrk="1" hangingPunct="1"/>
            <a:r>
              <a:rPr lang="en-US" sz="24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Classical Molecular Dynamics (MD) Simulations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52400" y="670541"/>
            <a:ext cx="8645186" cy="961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buClr>
                <a:srgbClr val="E75112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336699"/>
                </a:solidFill>
              </a:rPr>
              <a:t>Classical </a:t>
            </a:r>
            <a:r>
              <a:rPr lang="en-US" dirty="0" smtClean="0">
                <a:solidFill>
                  <a:srgbClr val="336699"/>
                </a:solidFill>
              </a:rPr>
              <a:t>simulations calculate </a:t>
            </a:r>
            <a:r>
              <a:rPr lang="en-US" dirty="0">
                <a:solidFill>
                  <a:srgbClr val="336699"/>
                </a:solidFill>
              </a:rPr>
              <a:t>energy and forces </a:t>
            </a:r>
            <a:r>
              <a:rPr lang="en-US" dirty="0" smtClean="0">
                <a:solidFill>
                  <a:srgbClr val="336699"/>
                </a:solidFill>
              </a:rPr>
              <a:t>between atoms based </a:t>
            </a:r>
            <a:r>
              <a:rPr lang="en-US" dirty="0">
                <a:solidFill>
                  <a:srgbClr val="336699"/>
                </a:solidFill>
              </a:rPr>
              <a:t>on a </a:t>
            </a:r>
            <a:r>
              <a:rPr lang="en-US" b="1" dirty="0">
                <a:solidFill>
                  <a:srgbClr val="E75112"/>
                </a:solidFill>
              </a:rPr>
              <a:t>force field </a:t>
            </a:r>
            <a:r>
              <a:rPr lang="en-US" dirty="0" smtClean="0">
                <a:solidFill>
                  <a:srgbClr val="336699"/>
                </a:solidFill>
              </a:rPr>
              <a:t>that is </a:t>
            </a:r>
            <a:r>
              <a:rPr lang="en-US" dirty="0">
                <a:solidFill>
                  <a:srgbClr val="336699"/>
                </a:solidFill>
              </a:rPr>
              <a:t>a set of parameters describing atomic </a:t>
            </a:r>
            <a:r>
              <a:rPr lang="en-US" dirty="0" smtClean="0">
                <a:solidFill>
                  <a:srgbClr val="336699"/>
                </a:solidFill>
              </a:rPr>
              <a:t>interactions</a:t>
            </a:r>
          </a:p>
          <a:p>
            <a:pPr marL="285750" indent="-285750">
              <a:spcBef>
                <a:spcPts val="300"/>
              </a:spcBef>
              <a:buClr>
                <a:srgbClr val="E75112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336699"/>
                </a:solidFill>
              </a:rPr>
              <a:t>The </a:t>
            </a:r>
            <a:r>
              <a:rPr lang="en-US" b="1" dirty="0" smtClean="0">
                <a:solidFill>
                  <a:srgbClr val="E75112"/>
                </a:solidFill>
              </a:rPr>
              <a:t>length-</a:t>
            </a:r>
            <a:r>
              <a:rPr lang="en-US" b="1" dirty="0" smtClean="0">
                <a:solidFill>
                  <a:srgbClr val="336699"/>
                </a:solidFill>
              </a:rPr>
              <a:t> </a:t>
            </a:r>
            <a:r>
              <a:rPr lang="en-US" dirty="0">
                <a:solidFill>
                  <a:srgbClr val="336699"/>
                </a:solidFill>
              </a:rPr>
              <a:t>and</a:t>
            </a:r>
            <a:r>
              <a:rPr lang="en-US" b="1" dirty="0">
                <a:solidFill>
                  <a:srgbClr val="336699"/>
                </a:solidFill>
              </a:rPr>
              <a:t> </a:t>
            </a:r>
            <a:r>
              <a:rPr lang="en-US" b="1" dirty="0" smtClean="0">
                <a:solidFill>
                  <a:srgbClr val="E75112"/>
                </a:solidFill>
              </a:rPr>
              <a:t>time- scales</a:t>
            </a:r>
            <a:r>
              <a:rPr lang="en-US" dirty="0" smtClean="0">
                <a:solidFill>
                  <a:srgbClr val="E75112"/>
                </a:solidFill>
              </a:rPr>
              <a:t> </a:t>
            </a:r>
            <a:r>
              <a:rPr lang="en-US" dirty="0">
                <a:solidFill>
                  <a:srgbClr val="336699"/>
                </a:solidFill>
              </a:rPr>
              <a:t>of </a:t>
            </a:r>
            <a:r>
              <a:rPr lang="en-US" dirty="0" smtClean="0">
                <a:solidFill>
                  <a:srgbClr val="336699"/>
                </a:solidFill>
              </a:rPr>
              <a:t>classical MD can </a:t>
            </a:r>
            <a:r>
              <a:rPr lang="en-US" dirty="0">
                <a:solidFill>
                  <a:srgbClr val="336699"/>
                </a:solidFill>
              </a:rPr>
              <a:t>reach </a:t>
            </a:r>
            <a:r>
              <a:rPr lang="en-US" b="1" dirty="0" smtClean="0">
                <a:solidFill>
                  <a:srgbClr val="E75112"/>
                </a:solidFill>
              </a:rPr>
              <a:t>~</a:t>
            </a:r>
            <a:r>
              <a:rPr lang="en-US" b="1" dirty="0" smtClean="0">
                <a:solidFill>
                  <a:srgbClr val="E75112"/>
                </a:solidFill>
                <a:sym typeface="Symbol" panose="05050102010706020507" pitchFamily="18" charset="2"/>
              </a:rPr>
              <a:t>1 </a:t>
            </a:r>
            <a:r>
              <a:rPr lang="en-US" b="1" dirty="0" smtClean="0">
                <a:solidFill>
                  <a:srgbClr val="E75112"/>
                </a:solidFill>
              </a:rPr>
              <a:t>m</a:t>
            </a:r>
            <a:r>
              <a:rPr lang="en-US" dirty="0" smtClean="0">
                <a:solidFill>
                  <a:srgbClr val="E75112"/>
                </a:solidFill>
              </a:rPr>
              <a:t> </a:t>
            </a:r>
            <a:r>
              <a:rPr lang="en-US" dirty="0" smtClean="0">
                <a:solidFill>
                  <a:srgbClr val="336699"/>
                </a:solidFill>
              </a:rPr>
              <a:t>and </a:t>
            </a:r>
            <a:r>
              <a:rPr lang="en-US" b="1" dirty="0" smtClean="0">
                <a:solidFill>
                  <a:srgbClr val="E75112"/>
                </a:solidFill>
              </a:rPr>
              <a:t>~</a:t>
            </a:r>
            <a:r>
              <a:rPr lang="en-US" b="1" dirty="0" smtClean="0">
                <a:solidFill>
                  <a:srgbClr val="E75112"/>
                </a:solidFill>
                <a:sym typeface="Symbol" panose="05050102010706020507" pitchFamily="18" charset="2"/>
              </a:rPr>
              <a:t>1 </a:t>
            </a:r>
            <a:r>
              <a:rPr lang="en-US" b="1" dirty="0" smtClean="0">
                <a:solidFill>
                  <a:srgbClr val="E75112"/>
                </a:solidFill>
              </a:rPr>
              <a:t>s</a:t>
            </a:r>
            <a:endParaRPr lang="fr-FR" b="1" dirty="0">
              <a:solidFill>
                <a:srgbClr val="E7511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76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594104" y="6356350"/>
            <a:ext cx="442392" cy="365125"/>
          </a:xfrm>
        </p:spPr>
        <p:txBody>
          <a:bodyPr/>
          <a:lstStyle/>
          <a:p>
            <a:fld id="{714D9859-BB11-4FE2-9CF4-0D6BCE225366}" type="slidenum">
              <a:rPr lang="fr-FR" smtClean="0"/>
              <a:pPr/>
              <a:t>5</a:t>
            </a:fld>
            <a:endParaRPr lang="fr-FR" dirty="0"/>
          </a:p>
        </p:txBody>
      </p:sp>
      <p:grpSp>
        <p:nvGrpSpPr>
          <p:cNvPr id="12" name="Groupe 19"/>
          <p:cNvGrpSpPr/>
          <p:nvPr/>
        </p:nvGrpSpPr>
        <p:grpSpPr>
          <a:xfrm>
            <a:off x="4724400" y="685800"/>
            <a:ext cx="4158726" cy="3237608"/>
            <a:chOff x="4191000" y="568234"/>
            <a:chExt cx="4876800" cy="3622766"/>
          </a:xfrm>
        </p:grpSpPr>
        <p:pic>
          <p:nvPicPr>
            <p:cNvPr id="13" name="Picture 3" descr="cox-1"/>
            <p:cNvPicPr>
              <a:picLocks noChangeAspect="1" noChangeArrowheads="1"/>
            </p:cNvPicPr>
            <p:nvPr/>
          </p:nvPicPr>
          <p:blipFill>
            <a:blip r:embed="rId3" cstate="print"/>
            <a:srcRect r="14775" b="2420"/>
            <a:stretch>
              <a:fillRect/>
            </a:stretch>
          </p:blipFill>
          <p:spPr bwMode="auto">
            <a:xfrm>
              <a:off x="4191000" y="568234"/>
              <a:ext cx="4876800" cy="3622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4"/>
            <p:cNvSpPr>
              <a:spLocks noChangeArrowheads="1"/>
            </p:cNvSpPr>
            <p:nvPr/>
          </p:nvSpPr>
          <p:spPr bwMode="auto">
            <a:xfrm>
              <a:off x="7075487" y="920924"/>
              <a:ext cx="1512322" cy="599240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  <a:ln w="254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ct val="80000"/>
                </a:lnSpc>
                <a:spcBef>
                  <a:spcPct val="0"/>
                </a:spcBef>
              </a:pPr>
              <a:r>
                <a:rPr lang="en-US" sz="1200" dirty="0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Radioactive waste  </a:t>
              </a:r>
              <a:endParaRPr lang="en-US" sz="12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eaLnBrk="0" hangingPunct="0">
                <a:lnSpc>
                  <a:spcPct val="8000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repository</a:t>
              </a:r>
            </a:p>
          </p:txBody>
        </p:sp>
        <p:pic>
          <p:nvPicPr>
            <p:cNvPr id="15" name="Picture 5" descr="shaft-sm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53698" y="2667000"/>
              <a:ext cx="1609302" cy="1066800"/>
            </a:xfrm>
            <a:prstGeom prst="rect">
              <a:avLst/>
            </a:prstGeom>
            <a:noFill/>
            <a:ln w="25400">
              <a:solidFill>
                <a:srgbClr val="000066"/>
              </a:solidFill>
              <a:miter lim="800000"/>
              <a:headEnd/>
              <a:tailEnd/>
            </a:ln>
          </p:spPr>
        </p:pic>
        <p:sp>
          <p:nvSpPr>
            <p:cNvPr id="16" name="Line 6"/>
            <p:cNvSpPr>
              <a:spLocks noChangeShapeType="1"/>
            </p:cNvSpPr>
            <p:nvPr/>
          </p:nvSpPr>
          <p:spPr bwMode="auto">
            <a:xfrm flipH="1" flipV="1">
              <a:off x="6858000" y="2590800"/>
              <a:ext cx="304800" cy="1143000"/>
            </a:xfrm>
            <a:prstGeom prst="line">
              <a:avLst/>
            </a:prstGeom>
            <a:noFill/>
            <a:ln w="25400">
              <a:solidFill>
                <a:srgbClr val="0000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7" name="Line 7"/>
            <p:cNvSpPr>
              <a:spLocks noChangeShapeType="1"/>
            </p:cNvSpPr>
            <p:nvPr/>
          </p:nvSpPr>
          <p:spPr bwMode="auto">
            <a:xfrm flipH="1" flipV="1">
              <a:off x="7086598" y="2362200"/>
              <a:ext cx="1676401" cy="304800"/>
            </a:xfrm>
            <a:prstGeom prst="line">
              <a:avLst/>
            </a:prstGeom>
            <a:noFill/>
            <a:ln w="25400">
              <a:solidFill>
                <a:srgbClr val="0000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8" name="Rectangle 8"/>
            <p:cNvSpPr>
              <a:spLocks noChangeArrowheads="1"/>
            </p:cNvSpPr>
            <p:nvPr/>
          </p:nvSpPr>
          <p:spPr bwMode="auto">
            <a:xfrm>
              <a:off x="6858000" y="2362200"/>
              <a:ext cx="217488" cy="228600"/>
            </a:xfrm>
            <a:prstGeom prst="rect">
              <a:avLst/>
            </a:prstGeom>
            <a:noFill/>
            <a:ln w="25400" algn="ctr">
              <a:solidFill>
                <a:srgbClr val="00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20" name="Rectangle 10"/>
          <p:cNvSpPr txBox="1">
            <a:spLocks noChangeArrowheads="1"/>
          </p:cNvSpPr>
          <p:nvPr/>
        </p:nvSpPr>
        <p:spPr bwMode="auto">
          <a:xfrm>
            <a:off x="683569" y="2667802"/>
            <a:ext cx="3247022" cy="1409270"/>
          </a:xfrm>
          <a:prstGeom prst="rect">
            <a:avLst/>
          </a:prstGeom>
          <a:noFill/>
          <a:ln w="25400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65113" marR="0" lvl="0" indent="-26511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E75112"/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41%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clay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illite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smectite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and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interstratified I/S)</a:t>
            </a:r>
          </a:p>
          <a:p>
            <a:pPr marL="265113" marR="0" lvl="0" indent="-26511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E75112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31%   calcite</a:t>
            </a:r>
          </a:p>
          <a:p>
            <a:pPr marL="265113" marR="0" lvl="0" indent="-26511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E75112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25%   quartz and feldspar</a:t>
            </a:r>
          </a:p>
          <a:p>
            <a:pPr marL="265113" marR="0" lvl="0" indent="-26511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E75112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 3%   other minerals </a:t>
            </a:r>
          </a:p>
          <a:p>
            <a:pPr marL="265113" marR="0" lvl="0" indent="-26511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E75112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~1%   organic matter</a:t>
            </a:r>
          </a:p>
        </p:txBody>
      </p:sp>
      <p:sp>
        <p:nvSpPr>
          <p:cNvPr id="21" name="AutoShape 12"/>
          <p:cNvSpPr>
            <a:spLocks noChangeArrowheads="1"/>
          </p:cNvSpPr>
          <p:nvPr/>
        </p:nvSpPr>
        <p:spPr bwMode="auto">
          <a:xfrm>
            <a:off x="4829734" y="2273420"/>
            <a:ext cx="228600" cy="228600"/>
          </a:xfrm>
          <a:prstGeom prst="cube">
            <a:avLst>
              <a:gd name="adj" fmla="val 25000"/>
            </a:avLst>
          </a:prstGeom>
          <a:solidFill>
            <a:schemeClr val="bg1">
              <a:lumMod val="75000"/>
            </a:schemeClr>
          </a:solidFill>
          <a:ln w="19050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>
            <a:off x="3186332" y="1016214"/>
            <a:ext cx="1689630" cy="1257205"/>
          </a:xfrm>
          <a:prstGeom prst="line">
            <a:avLst/>
          </a:prstGeom>
          <a:noFill/>
          <a:ln w="254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Line 14"/>
          <p:cNvSpPr>
            <a:spLocks noChangeShapeType="1"/>
          </p:cNvSpPr>
          <p:nvPr/>
        </p:nvSpPr>
        <p:spPr bwMode="auto">
          <a:xfrm>
            <a:off x="3197441" y="2424128"/>
            <a:ext cx="1622818" cy="77892"/>
          </a:xfrm>
          <a:prstGeom prst="line">
            <a:avLst/>
          </a:prstGeom>
          <a:noFill/>
          <a:ln w="254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Line 15"/>
          <p:cNvSpPr>
            <a:spLocks noChangeShapeType="1"/>
          </p:cNvSpPr>
          <p:nvPr/>
        </p:nvSpPr>
        <p:spPr bwMode="auto">
          <a:xfrm flipH="1">
            <a:off x="3948440" y="2493335"/>
            <a:ext cx="1060639" cy="1580781"/>
          </a:xfrm>
          <a:prstGeom prst="line">
            <a:avLst/>
          </a:prstGeom>
          <a:noFill/>
          <a:ln w="254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3948443" y="2502020"/>
            <a:ext cx="881289" cy="164980"/>
          </a:xfrm>
          <a:prstGeom prst="line">
            <a:avLst/>
          </a:prstGeom>
          <a:noFill/>
          <a:ln w="254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1143000" y="1016214"/>
            <a:ext cx="2043331" cy="1407914"/>
            <a:chOff x="319430" y="1051909"/>
            <a:chExt cx="3033370" cy="2184805"/>
          </a:xfrm>
        </p:grpSpPr>
        <p:pic>
          <p:nvPicPr>
            <p:cNvPr id="27" name="Picture 11" descr="sem"/>
            <p:cNvPicPr>
              <a:picLocks noChangeAspect="1" noChangeArrowheads="1"/>
            </p:cNvPicPr>
            <p:nvPr/>
          </p:nvPicPr>
          <p:blipFill>
            <a:blip r:embed="rId5" cstate="print"/>
            <a:srcRect l="1204" t="3625" r="51820" b="21407"/>
            <a:stretch>
              <a:fillRect/>
            </a:stretch>
          </p:blipFill>
          <p:spPr bwMode="auto">
            <a:xfrm>
              <a:off x="381000" y="1103114"/>
              <a:ext cx="2971800" cy="2133600"/>
            </a:xfrm>
            <a:prstGeom prst="rect">
              <a:avLst/>
            </a:prstGeom>
            <a:noFill/>
            <a:ln w="25400">
              <a:solidFill>
                <a:srgbClr val="000066"/>
              </a:solidFill>
              <a:miter lim="800000"/>
              <a:headEnd/>
              <a:tailEnd/>
            </a:ln>
          </p:spPr>
        </p:pic>
        <p:sp>
          <p:nvSpPr>
            <p:cNvPr id="28" name="Rectangle 27"/>
            <p:cNvSpPr/>
            <p:nvPr/>
          </p:nvSpPr>
          <p:spPr>
            <a:xfrm>
              <a:off x="319430" y="1051909"/>
              <a:ext cx="2710947" cy="3820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 smtClean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Image source: ANDRA </a:t>
              </a:r>
              <a:endParaRPr lang="en-US" sz="10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pic>
        <p:nvPicPr>
          <p:cNvPr id="29" name="Image 28" descr="IMG_4572-sm.jpg"/>
          <p:cNvPicPr>
            <a:picLocks noChangeAspect="1"/>
          </p:cNvPicPr>
          <p:nvPr/>
        </p:nvPicPr>
        <p:blipFill>
          <a:blip r:embed="rId6" cstate="print"/>
          <a:srcRect b="11811"/>
          <a:stretch>
            <a:fillRect/>
          </a:stretch>
        </p:blipFill>
        <p:spPr>
          <a:xfrm>
            <a:off x="5085805" y="3733800"/>
            <a:ext cx="3524795" cy="2069900"/>
          </a:xfrm>
          <a:prstGeom prst="rect">
            <a:avLst/>
          </a:prstGeom>
        </p:spPr>
      </p:pic>
      <p:sp>
        <p:nvSpPr>
          <p:cNvPr id="30" name="Rectangle 9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884096" cy="545631"/>
          </a:xfrm>
        </p:spPr>
        <p:txBody>
          <a:bodyPr>
            <a:noAutofit/>
          </a:bodyPr>
          <a:lstStyle/>
          <a:p>
            <a:pPr eaLnBrk="1" hangingPunct="1">
              <a:lnSpc>
                <a:spcPts val="2000"/>
              </a:lnSpc>
            </a:pPr>
            <a:r>
              <a:rPr lang="en-US" sz="20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Molecular-Scale </a:t>
            </a:r>
            <a:r>
              <a:rPr lang="en-US" sz="20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Understanding of the Adsorption and Transport </a:t>
            </a:r>
            <a:r>
              <a:rPr lang="en-US" sz="20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 Radionuclides in Cox Clay Formations</a:t>
            </a:r>
            <a:endParaRPr lang="en-US" sz="2000" b="1" dirty="0" smtClean="0">
              <a:solidFill>
                <a:srgbClr val="E7511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1" name="Rectangle 4"/>
          <p:cNvSpPr txBox="1">
            <a:spLocks noChangeArrowheads="1"/>
          </p:cNvSpPr>
          <p:nvPr/>
        </p:nvSpPr>
        <p:spPr bwMode="auto">
          <a:xfrm>
            <a:off x="107504" y="4221088"/>
            <a:ext cx="503626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S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S"/>
              <a:defRPr sz="2200">
                <a:solidFill>
                  <a:schemeClr val="tx1"/>
                </a:solidFill>
                <a:latin typeface="+mn-lt"/>
              </a:defRPr>
            </a:lvl2pPr>
            <a:lvl3pPr marL="10858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S"/>
              <a:defRPr sz="2000">
                <a:solidFill>
                  <a:schemeClr val="tx1"/>
                </a:solidFill>
                <a:latin typeface="+mn-lt"/>
              </a:defRPr>
            </a:lvl3pPr>
            <a:lvl4pPr marL="14287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S"/>
              <a:defRPr>
                <a:solidFill>
                  <a:schemeClr val="tx1"/>
                </a:solidFill>
                <a:latin typeface="+mn-lt"/>
              </a:defRPr>
            </a:lvl4pPr>
            <a:lvl5pPr marL="17716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S"/>
              <a:defRPr sz="1600">
                <a:solidFill>
                  <a:schemeClr val="tx1"/>
                </a:solidFill>
                <a:latin typeface="+mn-lt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S"/>
              <a:defRPr sz="1600">
                <a:solidFill>
                  <a:schemeClr val="tx1"/>
                </a:solidFill>
                <a:latin typeface="+mn-lt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S"/>
              <a:defRPr sz="1600">
                <a:solidFill>
                  <a:schemeClr val="tx1"/>
                </a:solidFill>
                <a:latin typeface="+mn-lt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S"/>
              <a:defRPr sz="1600">
                <a:solidFill>
                  <a:schemeClr val="tx1"/>
                </a:solidFill>
                <a:latin typeface="+mn-lt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S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15000"/>
              </a:spcBef>
              <a:buClr>
                <a:srgbClr val="000066"/>
              </a:buClr>
              <a:buFont typeface="Wingdings" pitchFamily="2" charset="2"/>
              <a:buNone/>
            </a:pPr>
            <a:r>
              <a:rPr lang="en-US" sz="1600" b="1" u="sng" kern="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Simulating clay and cement is non-trivial</a:t>
            </a:r>
          </a:p>
          <a:p>
            <a:pPr marL="266700" indent="-266700">
              <a:spcBef>
                <a:spcPct val="15000"/>
              </a:spcBef>
              <a:buClr>
                <a:srgbClr val="E75112"/>
              </a:buClr>
              <a:buFont typeface="Wingdings" panose="05000000000000000000" pitchFamily="2" charset="2"/>
              <a:buChar char="Ø"/>
            </a:pPr>
            <a:r>
              <a:rPr lang="en-US" sz="1600" kern="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Variable composition, low symmetry, </a:t>
            </a:r>
            <a:br>
              <a:rPr lang="en-US" sz="1600" kern="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600" kern="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complex </a:t>
            </a:r>
            <a:r>
              <a:rPr lang="en-US" sz="1600" kern="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crystal </a:t>
            </a:r>
            <a:r>
              <a:rPr lang="en-US" sz="1600" kern="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structures</a:t>
            </a:r>
          </a:p>
          <a:p>
            <a:pPr marL="266700" indent="-266700">
              <a:spcBef>
                <a:spcPct val="15000"/>
              </a:spcBef>
              <a:buClr>
                <a:srgbClr val="E75112"/>
              </a:buClr>
              <a:buFont typeface="Wingdings" panose="05000000000000000000" pitchFamily="2" charset="2"/>
              <a:buChar char="Ø"/>
            </a:pPr>
            <a:r>
              <a:rPr lang="en-US" sz="1600" kern="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Incompletely and poorly characterized, </a:t>
            </a:r>
            <a:br>
              <a:rPr lang="en-US" sz="1600" kern="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600" kern="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occur as very fine-grained material</a:t>
            </a:r>
          </a:p>
          <a:p>
            <a:pPr marL="266700" indent="-266700">
              <a:spcBef>
                <a:spcPct val="15000"/>
              </a:spcBef>
              <a:buClr>
                <a:srgbClr val="E75112"/>
              </a:buClr>
              <a:buFont typeface="Wingdings" panose="05000000000000000000" pitchFamily="2" charset="2"/>
              <a:buChar char="Ø"/>
            </a:pPr>
            <a:r>
              <a:rPr lang="en-US" sz="1600" b="1" kern="0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Availability of empirical force-fields for </a:t>
            </a:r>
            <a:r>
              <a:rPr lang="en-US" sz="1600" b="1" kern="0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sz="1600" b="1" kern="0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600" b="1" kern="0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realistic </a:t>
            </a:r>
            <a:r>
              <a:rPr lang="en-US" sz="1600" b="1" kern="0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molecular modeling</a:t>
            </a:r>
            <a:endParaRPr lang="en-US" sz="1600" b="1" kern="0" dirty="0">
              <a:solidFill>
                <a:srgbClr val="E7511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5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594104" y="6356350"/>
            <a:ext cx="442392" cy="365125"/>
          </a:xfrm>
        </p:spPr>
        <p:txBody>
          <a:bodyPr/>
          <a:lstStyle/>
          <a:p>
            <a:fld id="{714D9859-BB11-4FE2-9CF4-0D6BCE225366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52400" y="152401"/>
            <a:ext cx="8839200" cy="448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8457" tIns="39229" rIns="78457" bIns="39229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sz="2400" b="1" dirty="0" err="1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ClayFF</a:t>
            </a:r>
            <a:r>
              <a:rPr lang="en-US" sz="24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Construction and Parametrization</a:t>
            </a:r>
            <a:endParaRPr lang="en-US" sz="2400" b="1" dirty="0">
              <a:solidFill>
                <a:srgbClr val="E7511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7462" y="3590768"/>
            <a:ext cx="8839200" cy="171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8457" tIns="39229" rIns="78457" bIns="39229">
            <a:spAutoFit/>
          </a:bodyPr>
          <a:lstStyle/>
          <a:p>
            <a:pPr marL="227282" indent="-227282" eaLnBrk="0" hangingPunct="0">
              <a:spcBef>
                <a:spcPts val="600"/>
              </a:spcBef>
              <a:buClr>
                <a:srgbClr val="E75112"/>
              </a:buClr>
              <a:buFont typeface="Wingdings" pitchFamily="2" charset="2"/>
              <a:buChar char="Ø"/>
            </a:pPr>
            <a:r>
              <a:rPr lang="en-US" sz="1600" b="1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Accurate determinations of partial charges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are required to represent charge distributions of interlayer and external surfaces where electrostatic forces control sorption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 transport processes</a:t>
            </a:r>
            <a:endParaRPr lang="en-US" sz="1600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7282" indent="-227282" eaLnBrk="0" hangingPunct="0">
              <a:spcBef>
                <a:spcPts val="600"/>
              </a:spcBef>
              <a:buClr>
                <a:srgbClr val="E75112"/>
              </a:buClr>
              <a:buFont typeface="Wingdings" pitchFamily="2" charset="2"/>
              <a:buChar char="Ø"/>
            </a:pP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Atomic charges derived from </a:t>
            </a:r>
            <a:r>
              <a:rPr lang="en-US" sz="1600" b="1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DFT calculations 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 cluster and periodic models of </a:t>
            </a:r>
            <a:r>
              <a:rPr lang="en-US" sz="1600" b="1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simple </a:t>
            </a:r>
            <a:r>
              <a:rPr lang="en-US" sz="1600" b="1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oxide </a:t>
            </a:r>
            <a:r>
              <a:rPr lang="en-US" sz="1600" b="1" i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 hydroxide </a:t>
            </a:r>
            <a:r>
              <a:rPr lang="en-US" sz="1600" b="1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phases:</a:t>
            </a:r>
            <a:r>
              <a:rPr lang="en-US" sz="1600" b="1" i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Mg(OH)</a:t>
            </a:r>
            <a:r>
              <a:rPr lang="en-US" sz="1600" baseline="-250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Al(OH)</a:t>
            </a:r>
            <a:r>
              <a:rPr lang="en-US" sz="1600" baseline="-250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SiO</a:t>
            </a:r>
            <a:r>
              <a:rPr lang="en-US" sz="1600" baseline="-250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kaolinite…</a:t>
            </a:r>
            <a:endParaRPr lang="en-US" sz="1600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7282" indent="-227282" eaLnBrk="0" hangingPunct="0">
              <a:spcBef>
                <a:spcPts val="600"/>
              </a:spcBef>
              <a:buClr>
                <a:srgbClr val="E75112"/>
              </a:buClr>
              <a:buFont typeface="Wingdings" pitchFamily="2" charset="2"/>
              <a:buChar char="Ø"/>
            </a:pP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Allows 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 </a:t>
            </a:r>
            <a:r>
              <a:rPr lang="en-US" sz="1600" b="1" i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charge delocalization</a:t>
            </a:r>
            <a:r>
              <a:rPr lang="en-US" sz="1600" b="1" i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among 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coordinating </a:t>
            </a:r>
            <a:r>
              <a:rPr lang="en-US" sz="1600" dirty="0" err="1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oxygens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for substitutions</a:t>
            </a:r>
          </a:p>
        </p:txBody>
      </p:sp>
      <p:grpSp>
        <p:nvGrpSpPr>
          <p:cNvPr id="14" name="Groupe 46"/>
          <p:cNvGrpSpPr/>
          <p:nvPr/>
        </p:nvGrpSpPr>
        <p:grpSpPr>
          <a:xfrm>
            <a:off x="4267200" y="609600"/>
            <a:ext cx="4768392" cy="2895600"/>
            <a:chOff x="1736249" y="2667000"/>
            <a:chExt cx="6208272" cy="3581400"/>
          </a:xfrm>
        </p:grpSpPr>
        <p:grpSp>
          <p:nvGrpSpPr>
            <p:cNvPr id="15" name="Groupe 42"/>
            <p:cNvGrpSpPr/>
            <p:nvPr/>
          </p:nvGrpSpPr>
          <p:grpSpPr>
            <a:xfrm>
              <a:off x="1736249" y="2667000"/>
              <a:ext cx="5655151" cy="3581400"/>
              <a:chOff x="1736249" y="2667000"/>
              <a:chExt cx="5655151" cy="3581400"/>
            </a:xfrm>
          </p:grpSpPr>
          <p:pic>
            <p:nvPicPr>
              <p:cNvPr id="20" name="Image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17" t="1255" r="2890" b="22594"/>
              <a:stretch>
                <a:fillRect/>
              </a:stretch>
            </p:blipFill>
            <p:spPr bwMode="auto">
              <a:xfrm>
                <a:off x="1736249" y="2667000"/>
                <a:ext cx="5655151" cy="3581400"/>
              </a:xfrm>
              <a:prstGeom prst="rect">
                <a:avLst/>
              </a:prstGeom>
              <a:noFill/>
            </p:spPr>
          </p:pic>
          <p:sp>
            <p:nvSpPr>
              <p:cNvPr id="21" name="ZoneTexte 20"/>
              <p:cNvSpPr txBox="1"/>
              <p:nvPr/>
            </p:nvSpPr>
            <p:spPr>
              <a:xfrm>
                <a:off x="5660316" y="4191001"/>
                <a:ext cx="735060" cy="4568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Mg</a:t>
                </a:r>
                <a:endParaRPr lang="en-US" b="1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3243432" y="5366274"/>
                <a:ext cx="576444" cy="4568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Al</a:t>
                </a:r>
                <a:endParaRPr lang="en-US" b="1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23" name="ZoneTexte 22"/>
              <p:cNvSpPr txBox="1"/>
              <p:nvPr/>
            </p:nvSpPr>
            <p:spPr>
              <a:xfrm>
                <a:off x="5043942" y="4179252"/>
                <a:ext cx="576444" cy="4568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Al</a:t>
                </a:r>
                <a:endParaRPr lang="en-US" b="1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24" name="ZoneTexte 23"/>
              <p:cNvSpPr txBox="1"/>
              <p:nvPr/>
            </p:nvSpPr>
            <p:spPr>
              <a:xfrm>
                <a:off x="5103551" y="5344662"/>
                <a:ext cx="555574" cy="4568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latin typeface="Verdana" panose="020B0604030504040204" pitchFamily="34" charset="0"/>
                    <a:ea typeface="Verdana" panose="020B0604030504040204" pitchFamily="34" charset="0"/>
                  </a:rPr>
                  <a:t>Si</a:t>
                </a:r>
                <a:endParaRPr lang="en-US" b="1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sp>
          <p:nvSpPr>
            <p:cNvPr id="16" name="ZoneTexte 15"/>
            <p:cNvSpPr txBox="1"/>
            <p:nvPr/>
          </p:nvSpPr>
          <p:spPr>
            <a:xfrm>
              <a:off x="7249114" y="2895601"/>
              <a:ext cx="605663" cy="723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T</a:t>
              </a:r>
              <a:endParaRPr lang="en-US" sz="3200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7249114" y="5257800"/>
              <a:ext cx="605663" cy="723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T</a:t>
              </a:r>
              <a:endParaRPr lang="en-US" sz="3200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7249115" y="4016513"/>
              <a:ext cx="695406" cy="723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O</a:t>
              </a:r>
              <a:endParaRPr lang="en-US" sz="3200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184882" y="1002125"/>
            <a:ext cx="3988962" cy="2110550"/>
          </a:xfrm>
          <a:prstGeom prst="rect">
            <a:avLst/>
          </a:prstGeom>
          <a:noFill/>
          <a:ln w="50800">
            <a:solidFill>
              <a:srgbClr val="E75112"/>
            </a:solidFill>
            <a:miter lim="800000"/>
            <a:headEnd/>
            <a:tailEnd/>
          </a:ln>
          <a:effectLst/>
        </p:spPr>
        <p:txBody>
          <a:bodyPr wrap="square" lIns="78457" tIns="39229" rIns="78457" bIns="39229">
            <a:spAutoFit/>
          </a:bodyPr>
          <a:lstStyle/>
          <a:p>
            <a:pPr marL="266700" indent="-266700" eaLnBrk="0" hangingPunct="0">
              <a:spcBef>
                <a:spcPts val="1200"/>
              </a:spcBef>
              <a:buClr>
                <a:srgbClr val="E75112"/>
              </a:buClr>
              <a:buFont typeface="+mj-lt"/>
              <a:buAutoNum type="arabicPeriod"/>
            </a:pPr>
            <a:r>
              <a:rPr lang="en-US" sz="1600" b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 explicit bonds – quasi-ionic</a:t>
            </a:r>
          </a:p>
          <a:p>
            <a:pPr marL="266700" indent="-266700" eaLnBrk="0" hangingPunct="0">
              <a:spcBef>
                <a:spcPts val="1200"/>
              </a:spcBef>
              <a:buClr>
                <a:srgbClr val="E75112"/>
              </a:buClr>
              <a:buFont typeface="+mj-lt"/>
              <a:buAutoNum type="arabicPeriod"/>
            </a:pPr>
            <a:r>
              <a:rPr lang="en-US" sz="1600" b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LJ parameters for all oxygen atoms are assumed to be equal to Ow for SPC water</a:t>
            </a:r>
          </a:p>
          <a:p>
            <a:pPr eaLnBrk="0" hangingPunct="0">
              <a:spcBef>
                <a:spcPts val="1200"/>
              </a:spcBef>
              <a:buClr>
                <a:srgbClr val="000066"/>
              </a:buClr>
            </a:pPr>
            <a:r>
              <a:rPr lang="en-US" sz="16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Both assumptions are </a:t>
            </a:r>
            <a:br>
              <a:rPr lang="en-US" sz="16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6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great simplifications of reality, </a:t>
            </a:r>
            <a:br>
              <a:rPr lang="en-US" sz="16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6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but they seem to work quite well</a:t>
            </a:r>
            <a:endParaRPr lang="en-US" sz="1600" b="1" dirty="0">
              <a:solidFill>
                <a:srgbClr val="E7511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331769" y="5412930"/>
            <a:ext cx="8169701" cy="615553"/>
          </a:xfrm>
          <a:prstGeom prst="rect">
            <a:avLst/>
          </a:prstGeom>
          <a:noFill/>
          <a:ln w="28575">
            <a:solidFill>
              <a:srgbClr val="E7511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1775" indent="-231775">
              <a:spcBef>
                <a:spcPct val="20000"/>
              </a:spcBef>
              <a:buClr>
                <a:srgbClr val="000066"/>
              </a:buClr>
            </a:pPr>
            <a:r>
              <a:rPr lang="en-US" sz="2000" b="1" i="1" dirty="0" err="1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ClayFF</a:t>
            </a:r>
            <a:r>
              <a:rPr lang="en-US" sz="2000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en-US" sz="1400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en-US" sz="1400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Cygan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Liang, </a:t>
            </a:r>
            <a:r>
              <a:rPr lang="en-US" sz="1400" dirty="0" err="1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Kalinichev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 </a:t>
            </a:r>
            <a:r>
              <a:rPr lang="en-US" sz="1400" i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</a:t>
            </a:r>
            <a:r>
              <a:rPr lang="en-US" sz="1400" i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Phys. Chem</a:t>
            </a:r>
            <a:r>
              <a:rPr lang="en-US" sz="1400" i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B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400" b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108 </a:t>
            </a:r>
            <a:r>
              <a:rPr lang="en-US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1255-1266 (2004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b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 </a:t>
            </a:r>
            <a:r>
              <a:rPr lang="en-US" sz="1400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Cygan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400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Greathouse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400" dirty="0" err="1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Kalinichev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400" i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</a:t>
            </a:r>
            <a:r>
              <a:rPr lang="en-US" sz="1400" i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Phys. Chem</a:t>
            </a:r>
            <a:r>
              <a:rPr lang="en-US" sz="1400" i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en-US" sz="1400" i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400" b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125 </a:t>
            </a:r>
            <a:r>
              <a:rPr lang="fr-FR" sz="1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17573-17589 </a:t>
            </a:r>
            <a:r>
              <a:rPr lang="en-US" sz="14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(2021)</a:t>
            </a:r>
            <a:endParaRPr lang="en-US" sz="1400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54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76064" cy="365125"/>
          </a:xfrm>
        </p:spPr>
        <p:txBody>
          <a:bodyPr/>
          <a:lstStyle/>
          <a:p>
            <a:fld id="{714D9859-BB11-4FE2-9CF4-0D6BCE225366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458200" cy="609600"/>
          </a:xfrm>
          <a:noFill/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MD Modeling of </a:t>
            </a:r>
            <a:r>
              <a:rPr lang="en-US" sz="24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Clay-Solution </a:t>
            </a:r>
            <a:r>
              <a:rPr lang="en-US" sz="2400" b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Interfaces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0" y="1044086"/>
            <a:ext cx="3830637" cy="4894338"/>
            <a:chOff x="20638" y="1044086"/>
            <a:chExt cx="3830637" cy="4894338"/>
          </a:xfrm>
        </p:grpSpPr>
        <p:pic>
          <p:nvPicPr>
            <p:cNvPr id="7" name="Picture 2" descr="Z:\Pics\Figures\Cs-207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294" y="1044086"/>
              <a:ext cx="2413594" cy="4894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0638" y="1066800"/>
              <a:ext cx="3830637" cy="4800600"/>
              <a:chOff x="27" y="750"/>
              <a:chExt cx="2413" cy="3024"/>
            </a:xfrm>
          </p:grpSpPr>
          <p:sp>
            <p:nvSpPr>
              <p:cNvPr id="9" name="Rectangle 4"/>
              <p:cNvSpPr>
                <a:spLocks noChangeArrowheads="1"/>
              </p:cNvSpPr>
              <p:nvPr/>
            </p:nvSpPr>
            <p:spPr bwMode="auto">
              <a:xfrm>
                <a:off x="1956" y="3218"/>
                <a:ext cx="484" cy="26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</a:pPr>
                <a:r>
                  <a:rPr lang="en-US" dirty="0"/>
                  <a:t>~3nm</a:t>
                </a:r>
              </a:p>
            </p:txBody>
          </p:sp>
          <p:sp>
            <p:nvSpPr>
              <p:cNvPr id="10" name="Rectangle 5"/>
              <p:cNvSpPr>
                <a:spLocks noChangeArrowheads="1"/>
              </p:cNvSpPr>
              <p:nvPr/>
            </p:nvSpPr>
            <p:spPr bwMode="auto">
              <a:xfrm>
                <a:off x="1918" y="1724"/>
                <a:ext cx="484" cy="24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</a:pPr>
                <a:r>
                  <a:rPr lang="en-US" dirty="0" smtClean="0"/>
                  <a:t>~7nm</a:t>
                </a:r>
                <a:endParaRPr lang="en-US" dirty="0"/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auto">
              <a:xfrm>
                <a:off x="27" y="2125"/>
                <a:ext cx="448" cy="209"/>
              </a:xfrm>
              <a:prstGeom prst="rect">
                <a:avLst/>
              </a:prstGeom>
              <a:solidFill>
                <a:schemeClr val="bg1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</a:pPr>
                <a:r>
                  <a:rPr lang="en-US" dirty="0"/>
                  <a:t>~10nm</a:t>
                </a:r>
              </a:p>
            </p:txBody>
          </p:sp>
          <p:grpSp>
            <p:nvGrpSpPr>
              <p:cNvPr id="12" name="Group 7"/>
              <p:cNvGrpSpPr>
                <a:grpSpLocks/>
              </p:cNvGrpSpPr>
              <p:nvPr/>
            </p:nvGrpSpPr>
            <p:grpSpPr bwMode="auto">
              <a:xfrm>
                <a:off x="223" y="750"/>
                <a:ext cx="2092" cy="3024"/>
                <a:chOff x="152" y="816"/>
                <a:chExt cx="2092" cy="3024"/>
              </a:xfrm>
            </p:grpSpPr>
            <p:grpSp>
              <p:nvGrpSpPr>
                <p:cNvPr id="15" name="Group 10"/>
                <p:cNvGrpSpPr>
                  <a:grpSpLocks/>
                </p:cNvGrpSpPr>
                <p:nvPr/>
              </p:nvGrpSpPr>
              <p:grpSpPr bwMode="auto">
                <a:xfrm>
                  <a:off x="180" y="816"/>
                  <a:ext cx="240" cy="1344"/>
                  <a:chOff x="220" y="768"/>
                  <a:chExt cx="240" cy="1218"/>
                </a:xfrm>
              </p:grpSpPr>
              <p:sp>
                <p:nvSpPr>
                  <p:cNvPr id="30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336" y="768"/>
                    <a:ext cx="0" cy="120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 type="stealth" w="lg" len="lg"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1" name="Freeform 12"/>
                  <p:cNvSpPr>
                    <a:spLocks/>
                  </p:cNvSpPr>
                  <p:nvPr/>
                </p:nvSpPr>
                <p:spPr bwMode="auto">
                  <a:xfrm>
                    <a:off x="220" y="1930"/>
                    <a:ext cx="240" cy="56"/>
                  </a:xfrm>
                  <a:custGeom>
                    <a:avLst/>
                    <a:gdLst/>
                    <a:ahLst/>
                    <a:cxnLst>
                      <a:cxn ang="0">
                        <a:pos x="0" y="144"/>
                      </a:cxn>
                      <a:cxn ang="0">
                        <a:pos x="48" y="0"/>
                      </a:cxn>
                      <a:cxn ang="0">
                        <a:pos x="192" y="144"/>
                      </a:cxn>
                      <a:cxn ang="0">
                        <a:pos x="288" y="48"/>
                      </a:cxn>
                    </a:cxnLst>
                    <a:rect l="0" t="0" r="r" b="b"/>
                    <a:pathLst>
                      <a:path w="288" h="152">
                        <a:moveTo>
                          <a:pt x="0" y="144"/>
                        </a:moveTo>
                        <a:cubicBezTo>
                          <a:pt x="8" y="72"/>
                          <a:pt x="16" y="0"/>
                          <a:pt x="48" y="0"/>
                        </a:cubicBezTo>
                        <a:cubicBezTo>
                          <a:pt x="80" y="0"/>
                          <a:pt x="152" y="136"/>
                          <a:pt x="192" y="144"/>
                        </a:cubicBezTo>
                        <a:cubicBezTo>
                          <a:pt x="232" y="152"/>
                          <a:pt x="272" y="64"/>
                          <a:pt x="288" y="48"/>
                        </a:cubicBezTo>
                      </a:path>
                    </a:pathLst>
                  </a:custGeom>
                  <a:noFill/>
                  <a:ln w="254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6" name="Group 13"/>
                <p:cNvGrpSpPr>
                  <a:grpSpLocks/>
                </p:cNvGrpSpPr>
                <p:nvPr/>
              </p:nvGrpSpPr>
              <p:grpSpPr bwMode="auto">
                <a:xfrm rot="10800000">
                  <a:off x="152" y="2496"/>
                  <a:ext cx="240" cy="1344"/>
                  <a:chOff x="220" y="768"/>
                  <a:chExt cx="240" cy="1218"/>
                </a:xfrm>
              </p:grpSpPr>
              <p:sp>
                <p:nvSpPr>
                  <p:cNvPr id="28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336" y="768"/>
                    <a:ext cx="0" cy="120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 type="stealth" w="lg" len="lg"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9" name="Freeform 15"/>
                  <p:cNvSpPr>
                    <a:spLocks/>
                  </p:cNvSpPr>
                  <p:nvPr/>
                </p:nvSpPr>
                <p:spPr bwMode="auto">
                  <a:xfrm>
                    <a:off x="220" y="1930"/>
                    <a:ext cx="240" cy="56"/>
                  </a:xfrm>
                  <a:custGeom>
                    <a:avLst/>
                    <a:gdLst/>
                    <a:ahLst/>
                    <a:cxnLst>
                      <a:cxn ang="0">
                        <a:pos x="0" y="144"/>
                      </a:cxn>
                      <a:cxn ang="0">
                        <a:pos x="48" y="0"/>
                      </a:cxn>
                      <a:cxn ang="0">
                        <a:pos x="192" y="144"/>
                      </a:cxn>
                      <a:cxn ang="0">
                        <a:pos x="288" y="48"/>
                      </a:cxn>
                    </a:cxnLst>
                    <a:rect l="0" t="0" r="r" b="b"/>
                    <a:pathLst>
                      <a:path w="288" h="152">
                        <a:moveTo>
                          <a:pt x="0" y="144"/>
                        </a:moveTo>
                        <a:cubicBezTo>
                          <a:pt x="8" y="72"/>
                          <a:pt x="16" y="0"/>
                          <a:pt x="48" y="0"/>
                        </a:cubicBezTo>
                        <a:cubicBezTo>
                          <a:pt x="80" y="0"/>
                          <a:pt x="152" y="136"/>
                          <a:pt x="192" y="144"/>
                        </a:cubicBezTo>
                        <a:cubicBezTo>
                          <a:pt x="232" y="152"/>
                          <a:pt x="272" y="64"/>
                          <a:pt x="288" y="48"/>
                        </a:cubicBezTo>
                      </a:path>
                    </a:pathLst>
                  </a:custGeom>
                  <a:noFill/>
                  <a:ln w="254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17" name="Line 16"/>
                <p:cNvSpPr>
                  <a:spLocks noChangeShapeType="1"/>
                </p:cNvSpPr>
                <p:nvPr/>
              </p:nvSpPr>
              <p:spPr bwMode="auto">
                <a:xfrm rot="10800000">
                  <a:off x="2099" y="3545"/>
                  <a:ext cx="0" cy="29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stealth" w="lg" len="lg"/>
                  <a:tailEnd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" name="Freeform 17"/>
                <p:cNvSpPr>
                  <a:spLocks/>
                </p:cNvSpPr>
                <p:nvPr/>
              </p:nvSpPr>
              <p:spPr bwMode="auto">
                <a:xfrm rot="10800000">
                  <a:off x="1975" y="3526"/>
                  <a:ext cx="269" cy="64"/>
                </a:xfrm>
                <a:custGeom>
                  <a:avLst/>
                  <a:gdLst/>
                  <a:ahLst/>
                  <a:cxnLst>
                    <a:cxn ang="0">
                      <a:pos x="0" y="144"/>
                    </a:cxn>
                    <a:cxn ang="0">
                      <a:pos x="48" y="0"/>
                    </a:cxn>
                    <a:cxn ang="0">
                      <a:pos x="192" y="144"/>
                    </a:cxn>
                    <a:cxn ang="0">
                      <a:pos x="288" y="48"/>
                    </a:cxn>
                  </a:cxnLst>
                  <a:rect l="0" t="0" r="r" b="b"/>
                  <a:pathLst>
                    <a:path w="288" h="152">
                      <a:moveTo>
                        <a:pt x="0" y="144"/>
                      </a:moveTo>
                      <a:cubicBezTo>
                        <a:pt x="8" y="72"/>
                        <a:pt x="16" y="0"/>
                        <a:pt x="48" y="0"/>
                      </a:cubicBezTo>
                      <a:cubicBezTo>
                        <a:pt x="80" y="0"/>
                        <a:pt x="152" y="136"/>
                        <a:pt x="192" y="144"/>
                      </a:cubicBezTo>
                      <a:cubicBezTo>
                        <a:pt x="232" y="152"/>
                        <a:pt x="272" y="64"/>
                        <a:pt x="288" y="48"/>
                      </a:cubicBezTo>
                    </a:path>
                  </a:pathLst>
                </a:custGeom>
                <a:noFill/>
                <a:ln w="254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grpSp>
              <p:nvGrpSpPr>
                <p:cNvPr id="19" name="Group 18"/>
                <p:cNvGrpSpPr>
                  <a:grpSpLocks/>
                </p:cNvGrpSpPr>
                <p:nvPr/>
              </p:nvGrpSpPr>
              <p:grpSpPr bwMode="auto">
                <a:xfrm rot="10800000">
                  <a:off x="1976" y="3014"/>
                  <a:ext cx="240" cy="330"/>
                  <a:chOff x="2035" y="3150"/>
                  <a:chExt cx="240" cy="250"/>
                </a:xfrm>
              </p:grpSpPr>
              <p:sp>
                <p:nvSpPr>
                  <p:cNvPr id="26" name="Line 19"/>
                  <p:cNvSpPr>
                    <a:spLocks noChangeShapeType="1"/>
                  </p:cNvSpPr>
                  <p:nvPr/>
                </p:nvSpPr>
                <p:spPr bwMode="auto">
                  <a:xfrm rot="10800000" flipH="1">
                    <a:off x="2148" y="3176"/>
                    <a:ext cx="1" cy="224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 type="stealth" w="lg" len="lg"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" name="Freeform 20"/>
                  <p:cNvSpPr>
                    <a:spLocks/>
                  </p:cNvSpPr>
                  <p:nvPr/>
                </p:nvSpPr>
                <p:spPr bwMode="auto">
                  <a:xfrm rot="10800000">
                    <a:off x="2035" y="3150"/>
                    <a:ext cx="240" cy="56"/>
                  </a:xfrm>
                  <a:custGeom>
                    <a:avLst/>
                    <a:gdLst/>
                    <a:ahLst/>
                    <a:cxnLst>
                      <a:cxn ang="0">
                        <a:pos x="0" y="144"/>
                      </a:cxn>
                      <a:cxn ang="0">
                        <a:pos x="48" y="0"/>
                      </a:cxn>
                      <a:cxn ang="0">
                        <a:pos x="192" y="144"/>
                      </a:cxn>
                      <a:cxn ang="0">
                        <a:pos x="288" y="48"/>
                      </a:cxn>
                    </a:cxnLst>
                    <a:rect l="0" t="0" r="r" b="b"/>
                    <a:pathLst>
                      <a:path w="288" h="152">
                        <a:moveTo>
                          <a:pt x="0" y="144"/>
                        </a:moveTo>
                        <a:cubicBezTo>
                          <a:pt x="8" y="72"/>
                          <a:pt x="16" y="0"/>
                          <a:pt x="48" y="0"/>
                        </a:cubicBezTo>
                        <a:cubicBezTo>
                          <a:pt x="80" y="0"/>
                          <a:pt x="152" y="136"/>
                          <a:pt x="192" y="144"/>
                        </a:cubicBezTo>
                        <a:cubicBezTo>
                          <a:pt x="232" y="152"/>
                          <a:pt x="272" y="64"/>
                          <a:pt x="288" y="48"/>
                        </a:cubicBezTo>
                      </a:path>
                    </a:pathLst>
                  </a:custGeom>
                  <a:noFill/>
                  <a:ln w="254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0" name="Group 21"/>
                <p:cNvGrpSpPr>
                  <a:grpSpLocks/>
                </p:cNvGrpSpPr>
                <p:nvPr/>
              </p:nvGrpSpPr>
              <p:grpSpPr bwMode="auto">
                <a:xfrm>
                  <a:off x="1980" y="2063"/>
                  <a:ext cx="240" cy="950"/>
                  <a:chOff x="2059" y="3392"/>
                  <a:chExt cx="240" cy="990"/>
                </a:xfrm>
              </p:grpSpPr>
              <p:sp>
                <p:nvSpPr>
                  <p:cNvPr id="24" name="Line 22"/>
                  <p:cNvSpPr>
                    <a:spLocks noChangeShapeType="1"/>
                  </p:cNvSpPr>
                  <p:nvPr/>
                </p:nvSpPr>
                <p:spPr bwMode="auto">
                  <a:xfrm rot="10800000" flipH="1">
                    <a:off x="2178" y="3408"/>
                    <a:ext cx="0" cy="974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 type="stealth" w="lg" len="lg"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5" name="Freeform 23"/>
                  <p:cNvSpPr>
                    <a:spLocks/>
                  </p:cNvSpPr>
                  <p:nvPr/>
                </p:nvSpPr>
                <p:spPr bwMode="auto">
                  <a:xfrm rot="10800000">
                    <a:off x="2059" y="3392"/>
                    <a:ext cx="240" cy="56"/>
                  </a:xfrm>
                  <a:custGeom>
                    <a:avLst/>
                    <a:gdLst/>
                    <a:ahLst/>
                    <a:cxnLst>
                      <a:cxn ang="0">
                        <a:pos x="0" y="144"/>
                      </a:cxn>
                      <a:cxn ang="0">
                        <a:pos x="48" y="0"/>
                      </a:cxn>
                      <a:cxn ang="0">
                        <a:pos x="192" y="144"/>
                      </a:cxn>
                      <a:cxn ang="0">
                        <a:pos x="288" y="48"/>
                      </a:cxn>
                    </a:cxnLst>
                    <a:rect l="0" t="0" r="r" b="b"/>
                    <a:pathLst>
                      <a:path w="288" h="152">
                        <a:moveTo>
                          <a:pt x="0" y="144"/>
                        </a:moveTo>
                        <a:cubicBezTo>
                          <a:pt x="8" y="72"/>
                          <a:pt x="16" y="0"/>
                          <a:pt x="48" y="0"/>
                        </a:cubicBezTo>
                        <a:cubicBezTo>
                          <a:pt x="80" y="0"/>
                          <a:pt x="152" y="136"/>
                          <a:pt x="192" y="144"/>
                        </a:cubicBezTo>
                        <a:cubicBezTo>
                          <a:pt x="232" y="152"/>
                          <a:pt x="272" y="64"/>
                          <a:pt x="288" y="48"/>
                        </a:cubicBezTo>
                      </a:path>
                    </a:pathLst>
                  </a:custGeom>
                  <a:noFill/>
                  <a:ln w="254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1" name="Group 24"/>
                <p:cNvGrpSpPr>
                  <a:grpSpLocks/>
                </p:cNvGrpSpPr>
                <p:nvPr/>
              </p:nvGrpSpPr>
              <p:grpSpPr bwMode="auto">
                <a:xfrm rot="10800000">
                  <a:off x="1976" y="873"/>
                  <a:ext cx="240" cy="966"/>
                  <a:chOff x="2035" y="3266"/>
                  <a:chExt cx="240" cy="1002"/>
                </a:xfrm>
              </p:grpSpPr>
              <p:sp>
                <p:nvSpPr>
                  <p:cNvPr id="22" name="Line 25"/>
                  <p:cNvSpPr>
                    <a:spLocks noChangeShapeType="1"/>
                  </p:cNvSpPr>
                  <p:nvPr/>
                </p:nvSpPr>
                <p:spPr bwMode="auto">
                  <a:xfrm rot="10800000" flipH="1">
                    <a:off x="2142" y="3304"/>
                    <a:ext cx="1" cy="964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 type="stealth" w="lg" len="lg"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3" name="Freeform 26"/>
                  <p:cNvSpPr>
                    <a:spLocks/>
                  </p:cNvSpPr>
                  <p:nvPr/>
                </p:nvSpPr>
                <p:spPr bwMode="auto">
                  <a:xfrm rot="10800000">
                    <a:off x="2035" y="3266"/>
                    <a:ext cx="240" cy="56"/>
                  </a:xfrm>
                  <a:custGeom>
                    <a:avLst/>
                    <a:gdLst/>
                    <a:ahLst/>
                    <a:cxnLst>
                      <a:cxn ang="0">
                        <a:pos x="0" y="144"/>
                      </a:cxn>
                      <a:cxn ang="0">
                        <a:pos x="48" y="0"/>
                      </a:cxn>
                      <a:cxn ang="0">
                        <a:pos x="192" y="144"/>
                      </a:cxn>
                      <a:cxn ang="0">
                        <a:pos x="288" y="48"/>
                      </a:cxn>
                    </a:cxnLst>
                    <a:rect l="0" t="0" r="r" b="b"/>
                    <a:pathLst>
                      <a:path w="288" h="152">
                        <a:moveTo>
                          <a:pt x="0" y="144"/>
                        </a:moveTo>
                        <a:cubicBezTo>
                          <a:pt x="8" y="72"/>
                          <a:pt x="16" y="0"/>
                          <a:pt x="48" y="0"/>
                        </a:cubicBezTo>
                        <a:cubicBezTo>
                          <a:pt x="80" y="0"/>
                          <a:pt x="152" y="136"/>
                          <a:pt x="192" y="144"/>
                        </a:cubicBezTo>
                        <a:cubicBezTo>
                          <a:pt x="232" y="152"/>
                          <a:pt x="272" y="64"/>
                          <a:pt x="288" y="48"/>
                        </a:cubicBezTo>
                      </a:path>
                    </a:pathLst>
                  </a:custGeom>
                  <a:noFill/>
                  <a:ln w="254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sp>
            <p:nvSpPr>
              <p:cNvPr id="13" name="Rectangle 27"/>
              <p:cNvSpPr>
                <a:spLocks noChangeArrowheads="1"/>
              </p:cNvSpPr>
              <p:nvPr/>
            </p:nvSpPr>
            <p:spPr bwMode="auto">
              <a:xfrm>
                <a:off x="926" y="3140"/>
                <a:ext cx="528" cy="407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 w="25400">
                <a:solidFill>
                  <a:schemeClr val="accent2"/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231775" indent="-231775" algn="ctr" eaLnBrk="0" hangingPunct="0">
                  <a:spcBef>
                    <a:spcPts val="0"/>
                  </a:spcBef>
                </a:pPr>
                <a:r>
                  <a:rPr lang="en-US" dirty="0" smtClean="0"/>
                  <a:t>Clay</a:t>
                </a:r>
              </a:p>
              <a:p>
                <a:pPr marL="231775" indent="-231775" algn="ctr" eaLnBrk="0" hangingPunct="0">
                  <a:spcBef>
                    <a:spcPts val="0"/>
                  </a:spcBef>
                </a:pPr>
                <a:r>
                  <a:rPr lang="en-US" dirty="0" smtClean="0"/>
                  <a:t>layers</a:t>
                </a:r>
                <a:endParaRPr lang="en-US" dirty="0"/>
              </a:p>
            </p:txBody>
          </p:sp>
          <p:sp>
            <p:nvSpPr>
              <p:cNvPr id="14" name="Rectangle 28"/>
              <p:cNvSpPr>
                <a:spLocks noChangeArrowheads="1"/>
              </p:cNvSpPr>
              <p:nvPr/>
            </p:nvSpPr>
            <p:spPr bwMode="auto">
              <a:xfrm>
                <a:off x="825" y="1735"/>
                <a:ext cx="725" cy="407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 w="25400">
                <a:solidFill>
                  <a:schemeClr val="accent2"/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0" hangingPunct="0">
                  <a:spcBef>
                    <a:spcPts val="0"/>
                  </a:spcBef>
                </a:pPr>
                <a:r>
                  <a:rPr lang="en-US" dirty="0" smtClean="0"/>
                  <a:t>Aqueous solution</a:t>
                </a:r>
                <a:endParaRPr lang="en-US" dirty="0"/>
              </a:p>
            </p:txBody>
          </p:sp>
        </p:grpSp>
      </p:grpSp>
      <p:grpSp>
        <p:nvGrpSpPr>
          <p:cNvPr id="32" name="Group 29"/>
          <p:cNvGrpSpPr>
            <a:grpSpLocks/>
          </p:cNvGrpSpPr>
          <p:nvPr/>
        </p:nvGrpSpPr>
        <p:grpSpPr bwMode="auto">
          <a:xfrm>
            <a:off x="3786190" y="772565"/>
            <a:ext cx="5229225" cy="5375276"/>
            <a:chOff x="2385" y="316"/>
            <a:chExt cx="3294" cy="3386"/>
          </a:xfrm>
        </p:grpSpPr>
        <p:sp>
          <p:nvSpPr>
            <p:cNvPr id="33" name="Rectangle 30"/>
            <p:cNvSpPr>
              <a:spLocks noChangeArrowheads="1"/>
            </p:cNvSpPr>
            <p:nvPr/>
          </p:nvSpPr>
          <p:spPr bwMode="auto">
            <a:xfrm>
              <a:off x="2385" y="316"/>
              <a:ext cx="3294" cy="33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285750" indent="-285750">
                <a:spcBef>
                  <a:spcPct val="15000"/>
                </a:spcBef>
              </a:pPr>
              <a:r>
                <a:rPr lang="en-US" sz="1600" b="1" i="1" u="sng" dirty="0">
                  <a:solidFill>
                    <a:srgbClr val="E7511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Classical Newtonian dynamics</a:t>
              </a:r>
            </a:p>
            <a:p>
              <a:pPr marL="285750" indent="-285750">
                <a:spcBef>
                  <a:spcPct val="15000"/>
                </a:spcBef>
                <a:buClr>
                  <a:srgbClr val="E75112"/>
                </a:buClr>
                <a:buFont typeface="Wingdings" panose="05000000000000000000" pitchFamily="2" charset="2"/>
                <a:buChar char="§"/>
              </a:pPr>
              <a:r>
                <a:rPr lang="en-US" sz="1600" i="1" dirty="0" err="1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  <a:r>
                <a:rPr lang="en-US" sz="1600" baseline="-25000" dirty="0" err="1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tot</a:t>
              </a:r>
              <a:r>
                <a:rPr lang="en-US" sz="1600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~ 3,000 – 10,000 atoms</a:t>
              </a:r>
            </a:p>
            <a:p>
              <a:pPr marL="285750" indent="-285750">
                <a:spcBef>
                  <a:spcPct val="15000"/>
                </a:spcBef>
                <a:buClr>
                  <a:srgbClr val="E75112"/>
                </a:buClr>
                <a:buFont typeface="Wingdings" panose="05000000000000000000" pitchFamily="2" charset="2"/>
                <a:buChar char="§"/>
              </a:pPr>
              <a:r>
                <a:rPr lang="en-US" sz="1600" i="1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</a:t>
              </a:r>
              <a:r>
                <a:rPr lang="en-US" sz="1600" baseline="-25000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H2O</a:t>
              </a:r>
              <a:r>
                <a:rPr lang="en-US" sz="1600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~ 0 – 1,000  molecules</a:t>
              </a:r>
            </a:p>
            <a:p>
              <a:pPr marL="285750" indent="-285750">
                <a:spcBef>
                  <a:spcPct val="15000"/>
                </a:spcBef>
                <a:buClr>
                  <a:srgbClr val="E75112"/>
                </a:buClr>
                <a:buFont typeface="Wingdings" panose="05000000000000000000" pitchFamily="2" charset="2"/>
                <a:buChar char="§"/>
              </a:pPr>
              <a:r>
                <a:rPr lang="en-US" sz="1600" i="1" dirty="0" err="1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ClayFF</a:t>
              </a:r>
              <a:r>
                <a:rPr lang="en-US" sz="1600" i="1" dirty="0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US" sz="1600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force field (</a:t>
              </a:r>
              <a:r>
                <a:rPr lang="en-US" sz="1600" dirty="0" err="1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Cygan</a:t>
              </a:r>
              <a:r>
                <a:rPr lang="en-US" sz="1600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et al., 2004)</a:t>
              </a:r>
            </a:p>
            <a:p>
              <a:pPr marL="285750" indent="-285750">
                <a:spcBef>
                  <a:spcPct val="15000"/>
                </a:spcBef>
                <a:buClr>
                  <a:srgbClr val="E75112"/>
                </a:buClr>
                <a:buFont typeface="Wingdings" panose="05000000000000000000" pitchFamily="2" charset="2"/>
                <a:buChar char="§"/>
              </a:pPr>
              <a:r>
                <a:rPr lang="en-US" sz="1600" i="1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 </a:t>
              </a:r>
              <a:r>
                <a:rPr lang="en-US" sz="1600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  <a:sym typeface="Symbol" pitchFamily="18" charset="2"/>
                </a:rPr>
                <a:t></a:t>
              </a:r>
              <a:r>
                <a:rPr lang="en-US" sz="1600" i="1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b </a:t>
              </a:r>
              <a:r>
                <a:rPr lang="en-US" sz="1600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  <a:sym typeface="Symbol" pitchFamily="18" charset="2"/>
                </a:rPr>
                <a:t></a:t>
              </a:r>
              <a:r>
                <a:rPr lang="en-US" sz="1600" i="1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c  </a:t>
              </a:r>
              <a:r>
                <a:rPr lang="en-US" sz="1600" i="1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charset="0"/>
                </a:rPr>
                <a:t>~ </a:t>
              </a:r>
              <a:r>
                <a:rPr lang="en-US" sz="1600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charset="0"/>
                </a:rPr>
                <a:t>3 </a:t>
              </a:r>
              <a:r>
                <a:rPr lang="en-US" sz="1600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  <a:sym typeface="Symbol" pitchFamily="18" charset="2"/>
                </a:rPr>
                <a:t></a:t>
              </a:r>
              <a:r>
                <a:rPr lang="en-US" sz="1600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charset="0"/>
                </a:rPr>
                <a:t> 3 </a:t>
              </a:r>
              <a:r>
                <a:rPr lang="en-US" sz="1600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  <a:sym typeface="Symbol" pitchFamily="18" charset="2"/>
                </a:rPr>
                <a:t></a:t>
              </a:r>
              <a:r>
                <a:rPr lang="en-US" sz="1600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charset="0"/>
                </a:rPr>
                <a:t> 10 </a:t>
              </a:r>
              <a:r>
                <a:rPr lang="en-US" sz="1600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nm</a:t>
              </a:r>
              <a:r>
                <a:rPr lang="en-US" sz="1600" baseline="30000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</a:t>
              </a:r>
            </a:p>
            <a:p>
              <a:pPr marL="285750" indent="-285750">
                <a:spcBef>
                  <a:spcPct val="15000"/>
                </a:spcBef>
                <a:buClr>
                  <a:srgbClr val="E75112"/>
                </a:buClr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Periodic boundary conditions</a:t>
              </a:r>
            </a:p>
            <a:p>
              <a:pPr marL="285750" indent="-285750">
                <a:spcBef>
                  <a:spcPct val="15000"/>
                </a:spcBef>
                <a:buClr>
                  <a:srgbClr val="E75112"/>
                </a:buClr>
                <a:buFont typeface="Wingdings" panose="05000000000000000000" pitchFamily="2" charset="2"/>
                <a:buChar char="§"/>
              </a:pPr>
              <a:r>
                <a:rPr lang="fr-FR" sz="1600" i="1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NVT- </a:t>
              </a:r>
              <a:r>
                <a:rPr lang="fr-FR" sz="1600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or</a:t>
              </a:r>
              <a:r>
                <a:rPr lang="fr-FR" sz="1600" i="1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NPT-</a:t>
              </a:r>
              <a:r>
                <a:rPr lang="fr-FR" sz="1600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ensemble </a:t>
              </a:r>
              <a:r>
                <a:rPr lang="fr-FR" sz="1600" i="1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T=</a:t>
              </a:r>
              <a:r>
                <a:rPr lang="fr-FR" sz="1600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300K; </a:t>
              </a:r>
              <a:r>
                <a:rPr lang="fr-FR" sz="1600" i="1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 </a:t>
              </a:r>
              <a:r>
                <a:rPr lang="fr-FR" sz="1600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=1 bar         </a:t>
              </a:r>
            </a:p>
            <a:p>
              <a:pPr marL="285750" indent="-285750">
                <a:spcBef>
                  <a:spcPct val="15000"/>
                </a:spcBef>
                <a:buClr>
                  <a:srgbClr val="E75112"/>
                </a:buClr>
                <a:buFont typeface="Wingdings" panose="05000000000000000000" pitchFamily="2" charset="2"/>
                <a:buChar char="§"/>
              </a:pPr>
              <a:r>
                <a:rPr lang="en-US" sz="1600" i="1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</a:t>
              </a:r>
              <a:r>
                <a:rPr lang="en-US" sz="1600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~ 200 - 1,000 </a:t>
              </a:r>
              <a:r>
                <a:rPr lang="en-US" sz="1600" dirty="0" err="1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ps</a:t>
              </a:r>
              <a:endPara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285750" indent="-285750">
                <a:spcBef>
                  <a:spcPct val="15000"/>
                </a:spcBef>
                <a:buClr>
                  <a:srgbClr val="E75112"/>
                </a:buClr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srgbClr val="336699"/>
                  </a:solidFill>
                  <a:latin typeface="Symbol" panose="05050102010706020507" pitchFamily="18" charset="2"/>
                  <a:ea typeface="Verdana" panose="020B0604030504040204" pitchFamily="34" charset="0"/>
                </a:rPr>
                <a:t>D</a:t>
              </a:r>
              <a:r>
                <a:rPr lang="en-US" sz="1600" i="1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 = </a:t>
              </a:r>
              <a:r>
                <a:rPr lang="en-US" sz="1600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0.5-1.0 </a:t>
              </a:r>
              <a:r>
                <a:rPr lang="en-US" sz="1600" dirty="0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fs</a:t>
              </a:r>
            </a:p>
            <a:p>
              <a:pPr marL="285750" indent="-285750">
                <a:spcBef>
                  <a:spcPct val="15000"/>
                </a:spcBef>
                <a:buClr>
                  <a:srgbClr val="E75112"/>
                </a:buClr>
                <a:buFont typeface="Wingdings" panose="05000000000000000000" pitchFamily="2" charset="2"/>
                <a:buChar char="Ø"/>
              </a:pPr>
              <a:endParaRPr lang="en-US" sz="1600" dirty="0" smtClean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spcBef>
                  <a:spcPct val="15000"/>
                </a:spcBef>
              </a:pPr>
              <a:r>
                <a:rPr lang="en-US" sz="1600" b="1" i="1" u="sng" dirty="0" smtClean="0">
                  <a:solidFill>
                    <a:srgbClr val="E7511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Solution </a:t>
              </a:r>
              <a:r>
                <a:rPr lang="en-US" sz="1600" b="1" i="1" u="sng" dirty="0">
                  <a:solidFill>
                    <a:srgbClr val="E7511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structure: </a:t>
              </a:r>
            </a:p>
            <a:p>
              <a:pPr marL="682625" lvl="1" indent="-225425">
                <a:spcBef>
                  <a:spcPct val="15000"/>
                </a:spcBef>
                <a:buClr>
                  <a:srgbClr val="E75112"/>
                </a:buClr>
                <a:buFont typeface="Wingdings" pitchFamily="2" charset="2"/>
                <a:buChar char="ü"/>
              </a:pPr>
              <a:r>
                <a:rPr lang="en-US" sz="1600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Atomic density profiles (</a:t>
              </a:r>
              <a:r>
                <a:rPr lang="en-US" sz="1600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  <a:sym typeface="Symbol" pitchFamily="18" charset="2"/>
                </a:rPr>
                <a:t>)</a:t>
              </a:r>
            </a:p>
            <a:p>
              <a:pPr marL="682625" lvl="1" indent="-225425">
                <a:spcBef>
                  <a:spcPct val="15000"/>
                </a:spcBef>
                <a:buClr>
                  <a:srgbClr val="E75112"/>
                </a:buClr>
                <a:buFont typeface="Wingdings" pitchFamily="2" charset="2"/>
                <a:buChar char="ü"/>
              </a:pPr>
              <a:r>
                <a:rPr lang="en-US" sz="1600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Atomic density surface distributions </a:t>
              </a:r>
              <a:r>
                <a:rPr lang="en-US" sz="1600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  <a:sym typeface="Symbol" pitchFamily="18" charset="2"/>
                </a:rPr>
                <a:t>(   </a:t>
              </a:r>
              <a:r>
                <a:rPr lang="en-US" sz="1600" dirty="0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  <a:sym typeface="Symbol" pitchFamily="18" charset="2"/>
                </a:rPr>
                <a:t>)</a:t>
              </a:r>
            </a:p>
            <a:p>
              <a:pPr marL="682625" lvl="1" indent="-225425">
                <a:spcBef>
                  <a:spcPct val="15000"/>
                </a:spcBef>
                <a:buClr>
                  <a:srgbClr val="E75112"/>
                </a:buClr>
                <a:buFont typeface="Wingdings" pitchFamily="2" charset="2"/>
                <a:buChar char="ü"/>
              </a:pPr>
              <a:r>
                <a:rPr lang="en-US" sz="1600" dirty="0" smtClean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  <a:sym typeface="Symbol" pitchFamily="18" charset="2"/>
                </a:rPr>
                <a:t>Topology of the interfacial H-bond network</a:t>
              </a:r>
              <a:endPara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spcBef>
                  <a:spcPct val="15000"/>
                </a:spcBef>
              </a:pPr>
              <a:r>
                <a:rPr lang="en-US" sz="1600" b="1" i="1" u="sng" dirty="0">
                  <a:solidFill>
                    <a:srgbClr val="E7511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Dynamics:</a:t>
              </a:r>
            </a:p>
            <a:p>
              <a:pPr marL="682625" lvl="1" indent="-225425">
                <a:spcBef>
                  <a:spcPct val="15000"/>
                </a:spcBef>
                <a:buClr>
                  <a:srgbClr val="E75112"/>
                </a:buClr>
                <a:buFont typeface="Wingdings" pitchFamily="2" charset="2"/>
                <a:buChar char="ü"/>
              </a:pPr>
              <a:r>
                <a:rPr lang="en-US" sz="1600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Diffusion coefficients (longer time scale)</a:t>
              </a:r>
            </a:p>
            <a:p>
              <a:pPr marL="682625" lvl="1" indent="-225425">
                <a:spcBef>
                  <a:spcPct val="15000"/>
                </a:spcBef>
                <a:buClr>
                  <a:srgbClr val="E75112"/>
                </a:buClr>
                <a:buFont typeface="Wingdings" pitchFamily="2" charset="2"/>
                <a:buChar char="ü"/>
              </a:pPr>
              <a:r>
                <a:rPr lang="en-US" sz="1600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Spectra of </a:t>
              </a:r>
              <a:r>
                <a:rPr lang="en-US" sz="1600" dirty="0" err="1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vibrational</a:t>
              </a:r>
              <a:r>
                <a:rPr lang="en-US" sz="1600" dirty="0">
                  <a:solidFill>
                    <a:srgbClr val="33669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and rotational dynamics (shorter time scale)</a:t>
              </a:r>
            </a:p>
          </p:txBody>
        </p:sp>
        <p:sp>
          <p:nvSpPr>
            <p:cNvPr id="34" name="Rectangle 31"/>
            <p:cNvSpPr>
              <a:spLocks noChangeArrowheads="1"/>
            </p:cNvSpPr>
            <p:nvPr/>
          </p:nvSpPr>
          <p:spPr bwMode="auto">
            <a:xfrm>
              <a:off x="2389" y="2104"/>
              <a:ext cx="3254" cy="1598"/>
            </a:xfrm>
            <a:prstGeom prst="rect">
              <a:avLst/>
            </a:prstGeom>
            <a:noFill/>
            <a:ln w="25400" algn="ctr">
              <a:solidFill>
                <a:srgbClr val="E7511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82290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9859-BB11-4FE2-9CF4-0D6BCE225366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11339" y="3308273"/>
            <a:ext cx="2466952" cy="226286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9300" y="3212976"/>
            <a:ext cx="2432374" cy="243945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022" y="3912406"/>
            <a:ext cx="3257874" cy="218089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9946" y="1125146"/>
            <a:ext cx="3762932" cy="249233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-25044" y="63267"/>
            <a:ext cx="9169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Uranyl </a:t>
            </a:r>
            <a:r>
              <a:rPr lang="en-GB" sz="24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/ Gluconate </a:t>
            </a:r>
            <a:r>
              <a:rPr lang="en-GB" sz="24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Solutions </a:t>
            </a:r>
            <a:r>
              <a:rPr lang="en-GB" sz="2400" b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 the C-S-H </a:t>
            </a:r>
            <a:r>
              <a:rPr lang="en-GB" sz="2400" b="1" dirty="0" smtClean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surfaces</a:t>
            </a:r>
            <a:endParaRPr lang="en-GB" sz="2400" b="1" dirty="0">
              <a:solidFill>
                <a:srgbClr val="E75112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e 19"/>
          <p:cNvGrpSpPr/>
          <p:nvPr/>
        </p:nvGrpSpPr>
        <p:grpSpPr>
          <a:xfrm>
            <a:off x="235253" y="1268760"/>
            <a:ext cx="3240815" cy="2352725"/>
            <a:chOff x="235253" y="1764088"/>
            <a:chExt cx="3240815" cy="2352725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5253" y="1764088"/>
              <a:ext cx="3240815" cy="235272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908871" y="1805367"/>
              <a:ext cx="590106" cy="2067044"/>
            </a:xfrm>
            <a:prstGeom prst="rect">
              <a:avLst/>
            </a:prstGeom>
            <a:solidFill>
              <a:schemeClr val="accent1">
                <a:lumMod val="75000"/>
                <a:alpha val="4588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13" name="Flèche droite 12"/>
          <p:cNvSpPr/>
          <p:nvPr/>
        </p:nvSpPr>
        <p:spPr>
          <a:xfrm>
            <a:off x="1498977" y="2638657"/>
            <a:ext cx="3671634" cy="113042"/>
          </a:xfrm>
          <a:prstGeom prst="rightArrow">
            <a:avLst/>
          </a:prstGeom>
          <a:solidFill>
            <a:srgbClr val="9FC0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Flèche droite 13"/>
          <p:cNvSpPr/>
          <p:nvPr/>
        </p:nvSpPr>
        <p:spPr>
          <a:xfrm rot="5400000">
            <a:off x="729205" y="3789848"/>
            <a:ext cx="943191" cy="117662"/>
          </a:xfrm>
          <a:prstGeom prst="rightArrow">
            <a:avLst/>
          </a:prstGeom>
          <a:solidFill>
            <a:srgbClr val="9FC0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28770" y="836712"/>
            <a:ext cx="4192758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GB" sz="1200" b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Distribution </a:t>
            </a:r>
            <a:r>
              <a:rPr lang="en-GB" sz="1200" b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of </a:t>
            </a:r>
            <a:r>
              <a:rPr lang="en-GB" sz="1200" b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ions on </a:t>
            </a:r>
            <a:r>
              <a:rPr lang="en-GB" sz="1200" b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</a:t>
            </a:r>
            <a:r>
              <a:rPr lang="en-GB" sz="1200" b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C-S-H-1.4 surface-1</a:t>
            </a:r>
            <a:endParaRPr lang="en-GB" sz="1200" b="1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5801827" y="2750334"/>
            <a:ext cx="1794509" cy="1470754"/>
          </a:xfrm>
          <a:prstGeom prst="straightConnector1">
            <a:avLst/>
          </a:prstGeom>
          <a:ln>
            <a:headEnd type="oval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V="1">
            <a:off x="2091864" y="4623907"/>
            <a:ext cx="2120096" cy="712838"/>
          </a:xfrm>
          <a:prstGeom prst="straightConnector1">
            <a:avLst/>
          </a:prstGeom>
          <a:ln>
            <a:headEnd type="oval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8529" y="3584049"/>
            <a:ext cx="4428636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GB" sz="1200" b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Distribution   of </a:t>
            </a:r>
            <a:r>
              <a:rPr lang="en-GB" sz="1200" b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ions on </a:t>
            </a:r>
            <a:r>
              <a:rPr lang="en-GB" sz="1200" b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</a:t>
            </a:r>
            <a:r>
              <a:rPr lang="en-GB" sz="1200" b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C-S-H-1.4 surface-2</a:t>
            </a:r>
            <a:endParaRPr lang="en-GB" sz="1200" b="1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585" y="795669"/>
            <a:ext cx="459351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GB" sz="1200" b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Atomic </a:t>
            </a:r>
            <a:r>
              <a:rPr lang="en-GB" sz="1200" b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density profiles </a:t>
            </a:r>
            <a:r>
              <a:rPr lang="en-GB" sz="1200" b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normal </a:t>
            </a:r>
            <a:r>
              <a:rPr lang="en-GB" sz="1200" b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to the </a:t>
            </a:r>
            <a:r>
              <a:rPr lang="en-GB" sz="1200" b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C-S-H-1.4 </a:t>
            </a:r>
            <a:r>
              <a:rPr lang="en-GB" sz="1200" b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surface for the solution </a:t>
            </a:r>
            <a:r>
              <a:rPr lang="en-GB" sz="1200" b="1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with UO</a:t>
            </a:r>
            <a:r>
              <a:rPr lang="en-GB" sz="1200" b="1" baseline="-250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r>
              <a:rPr lang="en-GB" sz="1200" b="1" baseline="300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2+</a:t>
            </a:r>
            <a:r>
              <a:rPr lang="en-GB" sz="1200" b="1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and gluconate</a:t>
            </a:r>
            <a:endParaRPr lang="en-GB" sz="1200" b="1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3478390" y="5733256"/>
            <a:ext cx="5342082" cy="276999"/>
          </a:xfrm>
          <a:prstGeom prst="rect">
            <a:avLst/>
          </a:prstGeom>
          <a:solidFill>
            <a:schemeClr val="bg1"/>
          </a:solidFill>
          <a:ln w="25400">
            <a:solidFill>
              <a:srgbClr val="E7511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300"/>
              </a:spcBef>
            </a:pPr>
            <a:r>
              <a:rPr lang="en-US" altLang="en-US" sz="1200" dirty="0" err="1" smtClean="0">
                <a:solidFill>
                  <a:srgbClr val="336699"/>
                </a:solidFill>
                <a:ea typeface="Verdana" panose="020B0604030504040204" pitchFamily="34" charset="0"/>
              </a:rPr>
              <a:t>I.Androniuk</a:t>
            </a:r>
            <a:r>
              <a:rPr lang="en-US" altLang="en-US" sz="1200" dirty="0">
                <a:solidFill>
                  <a:srgbClr val="336699"/>
                </a:solidFill>
                <a:ea typeface="Verdana" panose="020B0604030504040204" pitchFamily="34" charset="0"/>
              </a:rPr>
              <a:t>, </a:t>
            </a:r>
            <a:r>
              <a:rPr lang="en-US" altLang="en-US" sz="1200" dirty="0" err="1">
                <a:solidFill>
                  <a:srgbClr val="336699"/>
                </a:solidFill>
                <a:ea typeface="Verdana" panose="020B0604030504040204" pitchFamily="34" charset="0"/>
              </a:rPr>
              <a:t>A.G.Kalinichev</a:t>
            </a:r>
            <a:r>
              <a:rPr lang="en-US" altLang="en-US" sz="1200" dirty="0">
                <a:solidFill>
                  <a:srgbClr val="336699"/>
                </a:solidFill>
                <a:ea typeface="Verdana" panose="020B0604030504040204" pitchFamily="34" charset="0"/>
              </a:rPr>
              <a:t> (2020) </a:t>
            </a:r>
            <a:r>
              <a:rPr lang="en-US" altLang="en-US" sz="1200" i="1" dirty="0">
                <a:solidFill>
                  <a:srgbClr val="336699"/>
                </a:solidFill>
                <a:ea typeface="Verdana" panose="020B0604030504040204" pitchFamily="34" charset="0"/>
              </a:rPr>
              <a:t>Appl. Geochem.</a:t>
            </a:r>
            <a:r>
              <a:rPr lang="en-US" altLang="en-US" sz="1200" dirty="0">
                <a:solidFill>
                  <a:srgbClr val="336699"/>
                </a:solidFill>
                <a:ea typeface="Verdana" panose="020B0604030504040204" pitchFamily="34" charset="0"/>
              </a:rPr>
              <a:t>, </a:t>
            </a:r>
            <a:r>
              <a:rPr lang="en-US" altLang="en-US" sz="1200" b="1" dirty="0">
                <a:solidFill>
                  <a:srgbClr val="336699"/>
                </a:solidFill>
                <a:ea typeface="Verdana" panose="020B0604030504040204" pitchFamily="34" charset="0"/>
              </a:rPr>
              <a:t>113</a:t>
            </a:r>
            <a:r>
              <a:rPr lang="en-US" altLang="en-US" sz="1200" dirty="0">
                <a:solidFill>
                  <a:srgbClr val="336699"/>
                </a:solidFill>
                <a:ea typeface="Verdana" panose="020B0604030504040204" pitchFamily="34" charset="0"/>
              </a:rPr>
              <a:t>, </a:t>
            </a:r>
            <a:r>
              <a:rPr lang="en-US" altLang="en-US" sz="1200" dirty="0" smtClean="0">
                <a:solidFill>
                  <a:srgbClr val="336699"/>
                </a:solidFill>
                <a:ea typeface="Verdana" panose="020B0604030504040204" pitchFamily="34" charset="0"/>
              </a:rPr>
              <a:t>104496</a:t>
            </a:r>
            <a:endParaRPr lang="en-US" altLang="en-US" sz="1200" dirty="0" smtClean="0">
              <a:solidFill>
                <a:srgbClr val="336699"/>
              </a:solidFill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5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9859-BB11-4FE2-9CF4-0D6BCE225366}" type="slidenum">
              <a:rPr lang="fr-FR" smtClean="0">
                <a:solidFill>
                  <a:srgbClr val="336699"/>
                </a:solidFill>
              </a:rPr>
              <a:pPr/>
              <a:t>9</a:t>
            </a:fld>
            <a:endParaRPr lang="fr-FR" dirty="0">
              <a:solidFill>
                <a:srgbClr val="336699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-25044" y="63267"/>
            <a:ext cx="9169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Competition of UO</a:t>
            </a:r>
            <a:r>
              <a:rPr lang="en-US" sz="2400" b="1" baseline="-25000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sz="2400" b="1" baseline="30000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2+</a:t>
            </a:r>
            <a:r>
              <a:rPr lang="en-US" sz="2400" b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and Ca</a:t>
            </a:r>
            <a:r>
              <a:rPr lang="en-US" sz="2400" b="1" baseline="30000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2+</a:t>
            </a:r>
            <a:r>
              <a:rPr lang="en-US" sz="2400" b="1" dirty="0">
                <a:solidFill>
                  <a:srgbClr val="E751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for Adsorption Sites</a:t>
            </a:r>
            <a:endParaRPr lang="en-GB" sz="2400" b="1" dirty="0">
              <a:solidFill>
                <a:srgbClr val="E75112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16402"/>
            <a:ext cx="4649787" cy="434504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724115" y="2582419"/>
            <a:ext cx="4358794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E75112"/>
              </a:buClr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High energy barrier between the inner-sphere (IS) and outer-sphere (OS) surface complexes</a:t>
            </a:r>
          </a:p>
          <a:p>
            <a:pPr marL="342900" indent="-342900">
              <a:spcBef>
                <a:spcPts val="600"/>
              </a:spcBef>
              <a:buClr>
                <a:srgbClr val="E75112"/>
              </a:buClr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Approximately the same depth of the potential wells for both IS and OS</a:t>
            </a:r>
          </a:p>
          <a:p>
            <a:pPr marL="342900" indent="-342900">
              <a:spcBef>
                <a:spcPts val="600"/>
              </a:spcBef>
              <a:buClr>
                <a:srgbClr val="E75112"/>
              </a:buClr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Ion exchange and competition for the same surface sites are very likely</a:t>
            </a:r>
            <a:endParaRPr lang="en-US" sz="1600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044819" y="749724"/>
            <a:ext cx="48076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E75112"/>
              </a:buClr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Adsorption free energy (PMF) 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 a function of distance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between UO</a:t>
            </a:r>
            <a:r>
              <a:rPr lang="en-US" sz="1600" baseline="-250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sz="1600" baseline="300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sz="1600" baseline="300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Ca</a:t>
            </a:r>
            <a:r>
              <a:rPr lang="en-US" sz="1600" baseline="300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2+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and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deprotonated </a:t>
            </a:r>
            <a:r>
              <a:rPr lang="en-US" sz="1600" dirty="0" err="1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silanol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group 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bridging Si </a:t>
            </a:r>
            <a:r>
              <a:rPr lang="en-US" sz="1600" dirty="0" err="1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tetrahedra</a:t>
            </a:r>
            <a:r>
              <a:rPr lang="en-US" sz="16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on the </a:t>
            </a:r>
            <a:r>
              <a:rPr lang="en-US" sz="1600" dirty="0" smtClean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C-S-H surface at C/S = 0.83 </a:t>
            </a:r>
            <a:endParaRPr lang="en-US" sz="1600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899592" y="5252917"/>
            <a:ext cx="8060586" cy="723275"/>
          </a:xfrm>
          <a:prstGeom prst="rect">
            <a:avLst/>
          </a:prstGeom>
          <a:solidFill>
            <a:schemeClr val="bg1"/>
          </a:solidFill>
          <a:ln w="25400">
            <a:solidFill>
              <a:srgbClr val="E7511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300"/>
              </a:spcBef>
            </a:pPr>
            <a:r>
              <a:rPr lang="en-US" altLang="en-US" sz="1200" dirty="0" err="1">
                <a:solidFill>
                  <a:srgbClr val="336699"/>
                </a:solidFill>
                <a:ea typeface="Verdana" panose="020B0604030504040204" pitchFamily="34" charset="0"/>
              </a:rPr>
              <a:t>I.Androniuk</a:t>
            </a:r>
            <a:r>
              <a:rPr lang="en-US" altLang="en-US" sz="1200" dirty="0">
                <a:solidFill>
                  <a:srgbClr val="336699"/>
                </a:solidFill>
                <a:ea typeface="Verdana" panose="020B0604030504040204" pitchFamily="34" charset="0"/>
              </a:rPr>
              <a:t>, </a:t>
            </a:r>
            <a:r>
              <a:rPr lang="en-US" altLang="en-US" sz="1200" dirty="0" err="1">
                <a:solidFill>
                  <a:srgbClr val="336699"/>
                </a:solidFill>
                <a:ea typeface="Verdana" panose="020B0604030504040204" pitchFamily="34" charset="0"/>
              </a:rPr>
              <a:t>C.Landesman</a:t>
            </a:r>
            <a:r>
              <a:rPr lang="en-US" altLang="en-US" sz="1200" dirty="0">
                <a:solidFill>
                  <a:srgbClr val="336699"/>
                </a:solidFill>
                <a:ea typeface="Verdana" panose="020B0604030504040204" pitchFamily="34" charset="0"/>
              </a:rPr>
              <a:t>, </a:t>
            </a:r>
            <a:r>
              <a:rPr lang="en-US" altLang="en-US" sz="1200" dirty="0" err="1">
                <a:solidFill>
                  <a:srgbClr val="336699"/>
                </a:solidFill>
                <a:ea typeface="Verdana" panose="020B0604030504040204" pitchFamily="34" charset="0"/>
              </a:rPr>
              <a:t>P.Henocq</a:t>
            </a:r>
            <a:r>
              <a:rPr lang="en-US" altLang="en-US" sz="1200" dirty="0">
                <a:solidFill>
                  <a:srgbClr val="336699"/>
                </a:solidFill>
                <a:ea typeface="Verdana" panose="020B0604030504040204" pitchFamily="34" charset="0"/>
              </a:rPr>
              <a:t>, </a:t>
            </a:r>
            <a:r>
              <a:rPr lang="en-US" altLang="en-US" sz="1200" dirty="0" err="1">
                <a:solidFill>
                  <a:srgbClr val="336699"/>
                </a:solidFill>
                <a:ea typeface="Verdana" panose="020B0604030504040204" pitchFamily="34" charset="0"/>
              </a:rPr>
              <a:t>A.G.Kalinichev</a:t>
            </a:r>
            <a:r>
              <a:rPr lang="en-US" altLang="en-US" sz="1200" dirty="0">
                <a:solidFill>
                  <a:srgbClr val="336699"/>
                </a:solidFill>
                <a:ea typeface="Verdana" panose="020B0604030504040204" pitchFamily="34" charset="0"/>
              </a:rPr>
              <a:t> (2017) </a:t>
            </a:r>
            <a:r>
              <a:rPr lang="en-US" altLang="en-US" sz="1200" i="1" dirty="0">
                <a:solidFill>
                  <a:srgbClr val="336699"/>
                </a:solidFill>
                <a:ea typeface="Verdana" panose="020B0604030504040204" pitchFamily="34" charset="0"/>
              </a:rPr>
              <a:t>Phys. Chem. Earth A/B/C,</a:t>
            </a:r>
            <a:r>
              <a:rPr lang="en-US" altLang="en-US" sz="1200" dirty="0">
                <a:solidFill>
                  <a:srgbClr val="336699"/>
                </a:solidFill>
                <a:ea typeface="Verdana" panose="020B0604030504040204" pitchFamily="34" charset="0"/>
              </a:rPr>
              <a:t> </a:t>
            </a:r>
            <a:r>
              <a:rPr lang="en-US" altLang="en-US" sz="1200" b="1" dirty="0">
                <a:solidFill>
                  <a:srgbClr val="336699"/>
                </a:solidFill>
                <a:ea typeface="Verdana" panose="020B0604030504040204" pitchFamily="34" charset="0"/>
              </a:rPr>
              <a:t>99</a:t>
            </a:r>
            <a:r>
              <a:rPr lang="en-US" altLang="en-US" sz="1200" dirty="0">
                <a:solidFill>
                  <a:srgbClr val="336699"/>
                </a:solidFill>
                <a:ea typeface="Verdana" panose="020B0604030504040204" pitchFamily="34" charset="0"/>
              </a:rPr>
              <a:t>, 194-203</a:t>
            </a:r>
          </a:p>
          <a:p>
            <a:pPr>
              <a:spcBef>
                <a:spcPts val="300"/>
              </a:spcBef>
            </a:pPr>
            <a:r>
              <a:rPr lang="en-US" altLang="en-US" sz="1200" dirty="0" err="1">
                <a:solidFill>
                  <a:srgbClr val="336699"/>
                </a:solidFill>
                <a:ea typeface="Verdana" panose="020B0604030504040204" pitchFamily="34" charset="0"/>
              </a:rPr>
              <a:t>I.Androniuk</a:t>
            </a:r>
            <a:r>
              <a:rPr lang="en-US" altLang="en-US" sz="1200" dirty="0">
                <a:solidFill>
                  <a:srgbClr val="336699"/>
                </a:solidFill>
                <a:ea typeface="Verdana" panose="020B0604030504040204" pitchFamily="34" charset="0"/>
              </a:rPr>
              <a:t>, </a:t>
            </a:r>
            <a:r>
              <a:rPr lang="en-US" altLang="en-US" sz="1200" dirty="0" err="1">
                <a:solidFill>
                  <a:srgbClr val="336699"/>
                </a:solidFill>
                <a:ea typeface="Verdana" panose="020B0604030504040204" pitchFamily="34" charset="0"/>
              </a:rPr>
              <a:t>A.G.Kalinichev</a:t>
            </a:r>
            <a:r>
              <a:rPr lang="en-US" altLang="en-US" sz="1200" dirty="0">
                <a:solidFill>
                  <a:srgbClr val="336699"/>
                </a:solidFill>
                <a:ea typeface="Verdana" panose="020B0604030504040204" pitchFamily="34" charset="0"/>
              </a:rPr>
              <a:t> (2020) </a:t>
            </a:r>
            <a:r>
              <a:rPr lang="en-US" altLang="en-US" sz="1200" i="1" dirty="0">
                <a:solidFill>
                  <a:srgbClr val="336699"/>
                </a:solidFill>
                <a:ea typeface="Verdana" panose="020B0604030504040204" pitchFamily="34" charset="0"/>
              </a:rPr>
              <a:t>Appl. Geochem.</a:t>
            </a:r>
            <a:r>
              <a:rPr lang="en-US" altLang="en-US" sz="1200" dirty="0">
                <a:solidFill>
                  <a:srgbClr val="336699"/>
                </a:solidFill>
                <a:ea typeface="Verdana" panose="020B0604030504040204" pitchFamily="34" charset="0"/>
              </a:rPr>
              <a:t>, </a:t>
            </a:r>
            <a:r>
              <a:rPr lang="en-US" altLang="en-US" sz="1200" b="1" dirty="0">
                <a:solidFill>
                  <a:srgbClr val="336699"/>
                </a:solidFill>
                <a:ea typeface="Verdana" panose="020B0604030504040204" pitchFamily="34" charset="0"/>
              </a:rPr>
              <a:t>113</a:t>
            </a:r>
            <a:r>
              <a:rPr lang="en-US" altLang="en-US" sz="1200" dirty="0">
                <a:solidFill>
                  <a:srgbClr val="336699"/>
                </a:solidFill>
                <a:ea typeface="Verdana" panose="020B0604030504040204" pitchFamily="34" charset="0"/>
              </a:rPr>
              <a:t>, </a:t>
            </a:r>
            <a:r>
              <a:rPr lang="en-US" altLang="en-US" sz="1200" dirty="0" smtClean="0">
                <a:solidFill>
                  <a:srgbClr val="336699"/>
                </a:solidFill>
                <a:ea typeface="Verdana" panose="020B0604030504040204" pitchFamily="34" charset="0"/>
              </a:rPr>
              <a:t>104496</a:t>
            </a:r>
          </a:p>
          <a:p>
            <a:pPr>
              <a:spcBef>
                <a:spcPts val="300"/>
              </a:spcBef>
            </a:pPr>
            <a:r>
              <a:rPr lang="en-US" altLang="en-US" sz="1200" dirty="0" err="1">
                <a:solidFill>
                  <a:srgbClr val="336699"/>
                </a:solidFill>
                <a:ea typeface="Verdana" panose="020B0604030504040204" pitchFamily="34" charset="0"/>
              </a:rPr>
              <a:t>P.Henocq</a:t>
            </a:r>
            <a:r>
              <a:rPr lang="en-US" altLang="en-US" sz="1200" dirty="0">
                <a:solidFill>
                  <a:srgbClr val="336699"/>
                </a:solidFill>
                <a:ea typeface="Verdana" panose="020B0604030504040204" pitchFamily="34" charset="0"/>
              </a:rPr>
              <a:t>, </a:t>
            </a:r>
            <a:r>
              <a:rPr lang="en-US" altLang="en-US" sz="1200" dirty="0" err="1" smtClean="0">
                <a:solidFill>
                  <a:srgbClr val="336699"/>
                </a:solidFill>
                <a:ea typeface="Verdana" panose="020B0604030504040204" pitchFamily="34" charset="0"/>
              </a:rPr>
              <a:t>C.Landesman</a:t>
            </a:r>
            <a:r>
              <a:rPr lang="en-US" altLang="en-US" sz="1200" dirty="0">
                <a:solidFill>
                  <a:srgbClr val="336699"/>
                </a:solidFill>
                <a:ea typeface="Verdana" panose="020B0604030504040204" pitchFamily="34" charset="0"/>
              </a:rPr>
              <a:t>, </a:t>
            </a:r>
            <a:r>
              <a:rPr lang="en-US" altLang="en-US" sz="1200" dirty="0" err="1">
                <a:solidFill>
                  <a:srgbClr val="336699"/>
                </a:solidFill>
                <a:ea typeface="Verdana" panose="020B0604030504040204" pitchFamily="34" charset="0"/>
              </a:rPr>
              <a:t>I.Androniuk</a:t>
            </a:r>
            <a:r>
              <a:rPr lang="en-US" altLang="en-US" sz="1200" dirty="0">
                <a:solidFill>
                  <a:srgbClr val="336699"/>
                </a:solidFill>
                <a:ea typeface="Verdana" panose="020B0604030504040204" pitchFamily="34" charset="0"/>
              </a:rPr>
              <a:t>, </a:t>
            </a:r>
            <a:r>
              <a:rPr lang="en-US" altLang="en-US" sz="1200" dirty="0" err="1" smtClean="0">
                <a:solidFill>
                  <a:srgbClr val="336699"/>
                </a:solidFill>
                <a:ea typeface="Verdana" panose="020B0604030504040204" pitchFamily="34" charset="0"/>
              </a:rPr>
              <a:t>A.G.Kalinichev</a:t>
            </a:r>
            <a:r>
              <a:rPr lang="en-US" altLang="en-US" sz="1200" dirty="0" smtClean="0">
                <a:solidFill>
                  <a:srgbClr val="336699"/>
                </a:solidFill>
                <a:ea typeface="Verdana" panose="020B0604030504040204" pitchFamily="34" charset="0"/>
              </a:rPr>
              <a:t> </a:t>
            </a:r>
            <a:r>
              <a:rPr lang="en-US" altLang="en-US" sz="1200" dirty="0">
                <a:solidFill>
                  <a:srgbClr val="336699"/>
                </a:solidFill>
                <a:ea typeface="Verdana" panose="020B0604030504040204" pitchFamily="34" charset="0"/>
              </a:rPr>
              <a:t>(</a:t>
            </a:r>
            <a:r>
              <a:rPr lang="en-US" altLang="en-US" sz="1200" dirty="0" smtClean="0">
                <a:solidFill>
                  <a:srgbClr val="336699"/>
                </a:solidFill>
                <a:ea typeface="Verdana" panose="020B0604030504040204" pitchFamily="34" charset="0"/>
              </a:rPr>
              <a:t>2024) </a:t>
            </a:r>
            <a:r>
              <a:rPr lang="en-US" altLang="en-US" sz="1200" i="1" dirty="0" smtClean="0">
                <a:solidFill>
                  <a:srgbClr val="336699"/>
                </a:solidFill>
                <a:ea typeface="Verdana" panose="020B0604030504040204" pitchFamily="34" charset="0"/>
              </a:rPr>
              <a:t>Cement and Concrete Research</a:t>
            </a:r>
            <a:r>
              <a:rPr lang="en-US" altLang="en-US" sz="1200" dirty="0" smtClean="0">
                <a:solidFill>
                  <a:srgbClr val="336699"/>
                </a:solidFill>
                <a:ea typeface="Verdana" panose="020B0604030504040204" pitchFamily="34" charset="0"/>
              </a:rPr>
              <a:t>, in prep.</a:t>
            </a:r>
            <a:endParaRPr lang="en-US" altLang="en-US" sz="1200" dirty="0">
              <a:solidFill>
                <a:srgbClr val="336699"/>
              </a:solidFill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11713</TotalTime>
  <Words>3430</Words>
  <Application>Microsoft Office PowerPoint</Application>
  <PresentationFormat>Affichage à l'écran (4:3)</PresentationFormat>
  <Paragraphs>349</Paragraphs>
  <Slides>32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43" baseType="lpstr">
      <vt:lpstr>ＭＳ Ｐゴシック</vt:lpstr>
      <vt:lpstr>Arial</vt:lpstr>
      <vt:lpstr>Arial Narrow</vt:lpstr>
      <vt:lpstr>Calibri</vt:lpstr>
      <vt:lpstr>Cambria Math</vt:lpstr>
      <vt:lpstr>Symbol</vt:lpstr>
      <vt:lpstr>Times</vt:lpstr>
      <vt:lpstr>Times New Roman</vt:lpstr>
      <vt:lpstr>Verdana</vt:lpstr>
      <vt:lpstr>Wingdings</vt:lpstr>
      <vt:lpstr>Thème Office</vt:lpstr>
      <vt:lpstr>Molecular Modeling (2019 – 2024)</vt:lpstr>
      <vt:lpstr>Molecular Modeling at EMN (IMTA) / SUBATECH</vt:lpstr>
      <vt:lpstr>Molecular Modeling - Research Competences and Objectives</vt:lpstr>
      <vt:lpstr>Classical Molecular Dynamics (MD) Simulations</vt:lpstr>
      <vt:lpstr>Molecular-Scale Understanding of the Adsorption and Transport of Radionuclides in Cox Clay Formations</vt:lpstr>
      <vt:lpstr>Présentation PowerPoint</vt:lpstr>
      <vt:lpstr>MD Modeling of Clay-Solution Interfaces</vt:lpstr>
      <vt:lpstr>Présentation PowerPoint</vt:lpstr>
      <vt:lpstr>Présentation PowerPoint</vt:lpstr>
      <vt:lpstr>Présentation PowerPoint</vt:lpstr>
      <vt:lpstr>Gas Formation under Waste Storage Conditions</vt:lpstr>
      <vt:lpstr>GCMC simulations of H2 Adsorption in Clay</vt:lpstr>
      <vt:lpstr>Oversolubility of H2 in the interlayers</vt:lpstr>
      <vt:lpstr>Oversolubility of H2 in the interlayers</vt:lpstr>
      <vt:lpstr>Présentation PowerPoint</vt:lpstr>
      <vt:lpstr>Présentation PowerPoint</vt:lpstr>
      <vt:lpstr>ClayFF: O-H Librational (M-O-H Bending) Spectra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Molecular Modeling – External Collaborations (1)</vt:lpstr>
      <vt:lpstr>Molecular Modeling – External Collaborations (2)</vt:lpstr>
      <vt:lpstr>Molecular Modeling – External Collaborations (3)</vt:lpstr>
      <vt:lpstr>Molecular Modeling – External Collaborations (4)</vt:lpstr>
      <vt:lpstr>Molecular Modeling – Links to Experiment</vt:lpstr>
      <vt:lpstr>Molecular Modeling - Methods Development</vt:lpstr>
      <vt:lpstr>Molecular Modeling – Research Output</vt:lpstr>
      <vt:lpstr>Molecular Modeling – Perspectives for 2024-2029</vt:lpstr>
      <vt:lpstr>Acknowledgments</vt:lpstr>
    </vt:vector>
  </TitlesOfParts>
  <Company>SUBATECH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Abdesselam ABDELOUAS</dc:creator>
  <cp:lastModifiedBy>Andrey KALINICHEV</cp:lastModifiedBy>
  <cp:revision>234</cp:revision>
  <cp:lastPrinted>2018-11-19T14:51:11Z</cp:lastPrinted>
  <dcterms:created xsi:type="dcterms:W3CDTF">2018-09-21T10:31:32Z</dcterms:created>
  <dcterms:modified xsi:type="dcterms:W3CDTF">2024-04-28T16:30:40Z</dcterms:modified>
</cp:coreProperties>
</file>