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348" r:id="rId2"/>
    <p:sldId id="395" r:id="rId3"/>
    <p:sldId id="399" r:id="rId4"/>
    <p:sldId id="417" r:id="rId5"/>
    <p:sldId id="423" r:id="rId6"/>
    <p:sldId id="411" r:id="rId7"/>
    <p:sldId id="430" r:id="rId8"/>
    <p:sldId id="427" r:id="rId9"/>
    <p:sldId id="401" r:id="rId10"/>
    <p:sldId id="412" r:id="rId11"/>
    <p:sldId id="403" r:id="rId12"/>
    <p:sldId id="405" r:id="rId13"/>
    <p:sldId id="406" r:id="rId14"/>
    <p:sldId id="414" r:id="rId15"/>
    <p:sldId id="425" r:id="rId16"/>
    <p:sldId id="407" r:id="rId17"/>
    <p:sldId id="431" r:id="rId18"/>
    <p:sldId id="413" r:id="rId19"/>
    <p:sldId id="416" r:id="rId20"/>
    <p:sldId id="393" r:id="rId21"/>
    <p:sldId id="429" r:id="rId22"/>
    <p:sldId id="426" r:id="rId23"/>
    <p:sldId id="388" r:id="rId24"/>
    <p:sldId id="408" r:id="rId25"/>
    <p:sldId id="42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BCBCB"/>
    <a:srgbClr val="E7E7E7"/>
    <a:srgbClr val="CFD1D4"/>
    <a:srgbClr val="003399"/>
    <a:srgbClr val="5B718F"/>
    <a:srgbClr val="009900"/>
    <a:srgbClr val="44546A"/>
    <a:srgbClr val="33CCFF"/>
    <a:srgbClr val="8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9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3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fis\groups_rchimie\Recherche\Theses\Th&#232;se-Kalyan\New%20results%2022%2023%20112023\NL%20calculat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654981820060334"/>
          <c:y val="8.8396650633964527E-2"/>
          <c:w val="0.71818386225751707"/>
          <c:h val="0.67017833333333343"/>
        </c:manualLayout>
      </c:layout>
      <c:scatterChart>
        <c:scatterStyle val="lineMarker"/>
        <c:varyColors val="0"/>
        <c:ser>
          <c:idx val="0"/>
          <c:order val="0"/>
          <c:tx>
            <c:v>B</c:v>
          </c:tx>
          <c:spPr>
            <a:ln w="19050" cap="rnd">
              <a:solidFill>
                <a:srgbClr val="0099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9900"/>
              </a:solidFill>
              <a:ln w="38100">
                <a:solidFill>
                  <a:srgbClr val="009900"/>
                </a:solidFill>
              </a:ln>
              <a:effectLst/>
            </c:spPr>
          </c:marker>
          <c:xVal>
            <c:numRef>
              <c:f>'ISG-6'!$D$16:$D$23</c:f>
              <c:numCache>
                <c:formatCode>General</c:formatCode>
                <c:ptCount val="8"/>
                <c:pt idx="0">
                  <c:v>0</c:v>
                </c:pt>
                <c:pt idx="1">
                  <c:v>60</c:v>
                </c:pt>
                <c:pt idx="2">
                  <c:v>120</c:v>
                </c:pt>
                <c:pt idx="3">
                  <c:v>180</c:v>
                </c:pt>
                <c:pt idx="4">
                  <c:v>240</c:v>
                </c:pt>
                <c:pt idx="5">
                  <c:v>300</c:v>
                </c:pt>
                <c:pt idx="6">
                  <c:v>360</c:v>
                </c:pt>
                <c:pt idx="7">
                  <c:v>420</c:v>
                </c:pt>
              </c:numCache>
            </c:numRef>
          </c:xVal>
          <c:yVal>
            <c:numRef>
              <c:f>'ISG-6'!$O$16:$O$23</c:f>
              <c:numCache>
                <c:formatCode>General</c:formatCode>
                <c:ptCount val="8"/>
                <c:pt idx="0">
                  <c:v>0</c:v>
                </c:pt>
                <c:pt idx="1">
                  <c:v>4.0830873709166715E-2</c:v>
                </c:pt>
                <c:pt idx="2">
                  <c:v>0.13208294897283623</c:v>
                </c:pt>
                <c:pt idx="3">
                  <c:v>0.23357363277245796</c:v>
                </c:pt>
                <c:pt idx="4">
                  <c:v>0.30389006853451345</c:v>
                </c:pt>
                <c:pt idx="5">
                  <c:v>0.4140345908071042</c:v>
                </c:pt>
                <c:pt idx="6">
                  <c:v>0.52185691037638871</c:v>
                </c:pt>
                <c:pt idx="7">
                  <c:v>0.61372247523559331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C5-4B58-9673-6481D1422B29}"/>
            </c:ext>
          </c:extLst>
        </c:ser>
        <c:ser>
          <c:idx val="2"/>
          <c:order val="1"/>
          <c:tx>
            <c:v>Si</c:v>
          </c:tx>
          <c:spPr>
            <a:ln w="19050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38100">
                <a:solidFill>
                  <a:srgbClr val="0000FF"/>
                </a:solidFill>
              </a:ln>
              <a:effectLst/>
            </c:spPr>
          </c:marker>
          <c:xVal>
            <c:numRef>
              <c:f>'ISG-6'!$D$16:$D$23</c:f>
              <c:numCache>
                <c:formatCode>General</c:formatCode>
                <c:ptCount val="8"/>
                <c:pt idx="0">
                  <c:v>0</c:v>
                </c:pt>
                <c:pt idx="1">
                  <c:v>60</c:v>
                </c:pt>
                <c:pt idx="2">
                  <c:v>120</c:v>
                </c:pt>
                <c:pt idx="3">
                  <c:v>180</c:v>
                </c:pt>
                <c:pt idx="4">
                  <c:v>240</c:v>
                </c:pt>
                <c:pt idx="5">
                  <c:v>300</c:v>
                </c:pt>
                <c:pt idx="6">
                  <c:v>360</c:v>
                </c:pt>
                <c:pt idx="7">
                  <c:v>420</c:v>
                </c:pt>
              </c:numCache>
            </c:numRef>
          </c:xVal>
          <c:yVal>
            <c:numRef>
              <c:f>'ISG-6'!$Q$16:$Q$23</c:f>
              <c:numCache>
                <c:formatCode>General</c:formatCode>
                <c:ptCount val="8"/>
                <c:pt idx="0">
                  <c:v>0</c:v>
                </c:pt>
                <c:pt idx="1">
                  <c:v>0.16166216647738985</c:v>
                </c:pt>
                <c:pt idx="2">
                  <c:v>0.27649522205069765</c:v>
                </c:pt>
                <c:pt idx="3">
                  <c:v>0.29339668258666385</c:v>
                </c:pt>
                <c:pt idx="4">
                  <c:v>0.3720735275970069</c:v>
                </c:pt>
                <c:pt idx="5">
                  <c:v>0.49757222031990023</c:v>
                </c:pt>
                <c:pt idx="6">
                  <c:v>0.56506006149672683</c:v>
                </c:pt>
                <c:pt idx="7">
                  <c:v>0.63496521719090848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3C5-4B58-9673-6481D1422B29}"/>
            </c:ext>
          </c:extLst>
        </c:ser>
        <c:ser>
          <c:idx val="3"/>
          <c:order val="2"/>
          <c:tx>
            <c:v>I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38100">
                <a:solidFill>
                  <a:srgbClr val="FF0000"/>
                </a:solidFill>
              </a:ln>
              <a:effectLst/>
            </c:spPr>
          </c:marker>
          <c:xVal>
            <c:numRef>
              <c:f>'ISG-6'!$D$16:$D$23</c:f>
              <c:numCache>
                <c:formatCode>General</c:formatCode>
                <c:ptCount val="8"/>
                <c:pt idx="0">
                  <c:v>0</c:v>
                </c:pt>
                <c:pt idx="1">
                  <c:v>60</c:v>
                </c:pt>
                <c:pt idx="2">
                  <c:v>120</c:v>
                </c:pt>
                <c:pt idx="3">
                  <c:v>180</c:v>
                </c:pt>
                <c:pt idx="4">
                  <c:v>240</c:v>
                </c:pt>
                <c:pt idx="5">
                  <c:v>300</c:v>
                </c:pt>
                <c:pt idx="6">
                  <c:v>360</c:v>
                </c:pt>
                <c:pt idx="7">
                  <c:v>420</c:v>
                </c:pt>
              </c:numCache>
            </c:numRef>
          </c:xVal>
          <c:yVal>
            <c:numRef>
              <c:f>'ISG-6'!$S$16:$S$23</c:f>
              <c:numCache>
                <c:formatCode>General</c:formatCode>
                <c:ptCount val="8"/>
                <c:pt idx="0">
                  <c:v>0</c:v>
                </c:pt>
                <c:pt idx="1">
                  <c:v>0.1231430596830764</c:v>
                </c:pt>
                <c:pt idx="2">
                  <c:v>0.17285651812530964</c:v>
                </c:pt>
                <c:pt idx="3">
                  <c:v>0.24457128766200958</c:v>
                </c:pt>
                <c:pt idx="4">
                  <c:v>0.29001284405599154</c:v>
                </c:pt>
                <c:pt idx="5">
                  <c:v>0.33880534651746214</c:v>
                </c:pt>
                <c:pt idx="6">
                  <c:v>0.40452560903933887</c:v>
                </c:pt>
                <c:pt idx="7">
                  <c:v>0.44900621186937223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3C5-4B58-9673-6481D1422B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896207"/>
        <c:axId val="251897455"/>
      </c:scatterChart>
      <c:valAx>
        <c:axId val="251896207"/>
        <c:scaling>
          <c:orientation val="minMax"/>
          <c:max val="48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Contact time (min)</a:t>
                </a:r>
              </a:p>
            </c:rich>
          </c:tx>
          <c:layout>
            <c:manualLayout>
              <c:xMode val="edge"/>
              <c:yMode val="edge"/>
              <c:x val="0.34388221240034161"/>
              <c:y val="0.905993394041478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51897455"/>
        <c:crosses val="autoZero"/>
        <c:crossBetween val="midCat"/>
        <c:majorUnit val="120"/>
      </c:valAx>
      <c:valAx>
        <c:axId val="251897455"/>
        <c:scaling>
          <c:orientation val="minMax"/>
          <c:max val="0.60000000000000009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NL (g/m²)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51896207"/>
        <c:crosses val="autoZero"/>
        <c:crossBetween val="midCat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70898378505295878"/>
          <c:y val="0.36634277777777779"/>
          <c:w val="0.18993395826576276"/>
          <c:h val="0.408424999999999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+mn-lt"/>
          <a:cs typeface="Arial" panose="020B0604020202020204" pitchFamily="34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7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7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55DBD0-25EB-41DB-B22E-F6EBE492CAF2}" type="doc">
      <dgm:prSet loTypeId="urn:microsoft.com/office/officeart/2005/8/layout/bList2" loCatId="list" qsTypeId="urn:microsoft.com/office/officeart/2005/8/quickstyle/simple1" qsCatId="simple" csTypeId="urn:microsoft.com/office/officeart/2005/8/colors/accent0_3" csCatId="mainScheme" phldr="1"/>
      <dgm:spPr/>
    </dgm:pt>
    <dgm:pt modelId="{1DBE461A-DF5D-4767-9C36-B1B0F3989030}">
      <dgm:prSet phldrT="[Texte]" custT="1"/>
      <dgm:spPr>
        <a:solidFill>
          <a:srgbClr val="44546A"/>
        </a:solidFill>
      </dgm:spPr>
      <dgm:t>
        <a:bodyPr/>
        <a:lstStyle/>
        <a:p>
          <a:r>
            <a:rPr lang="fr-FR" sz="3200" dirty="0" err="1" smtClean="0"/>
            <a:t>Treatment</a:t>
          </a:r>
          <a:r>
            <a:rPr lang="fr-FR" sz="3200" dirty="0" smtClean="0"/>
            <a:t> – </a:t>
          </a:r>
          <a:r>
            <a:rPr lang="fr-FR" sz="3200" dirty="0" err="1" smtClean="0"/>
            <a:t>Conditioning</a:t>
          </a:r>
          <a:r>
            <a:rPr lang="fr-FR" sz="3200" dirty="0" smtClean="0"/>
            <a:t> </a:t>
          </a:r>
          <a:endParaRPr lang="fr-FR" sz="3200" dirty="0"/>
        </a:p>
      </dgm:t>
    </dgm:pt>
    <dgm:pt modelId="{058D8DC2-023F-467C-807F-7F14051814EE}" type="parTrans" cxnId="{F09947A0-C411-474E-BA0C-5A0196100661}">
      <dgm:prSet/>
      <dgm:spPr/>
      <dgm:t>
        <a:bodyPr/>
        <a:lstStyle/>
        <a:p>
          <a:endParaRPr lang="fr-FR" sz="1800"/>
        </a:p>
      </dgm:t>
    </dgm:pt>
    <dgm:pt modelId="{F29894EA-DD54-492F-91B3-A54575D0B0A4}" type="sibTrans" cxnId="{F09947A0-C411-474E-BA0C-5A0196100661}">
      <dgm:prSet/>
      <dgm:spPr/>
      <dgm:t>
        <a:bodyPr/>
        <a:lstStyle/>
        <a:p>
          <a:endParaRPr lang="fr-FR" sz="1800"/>
        </a:p>
      </dgm:t>
    </dgm:pt>
    <dgm:pt modelId="{532CBE1F-CC29-48ED-A975-AAA79231FE6B}">
      <dgm:prSet phldrT="[Texte]" custT="1"/>
      <dgm:spPr/>
      <dgm:t>
        <a:bodyPr/>
        <a:lstStyle/>
        <a:p>
          <a:r>
            <a:rPr lang="fr-FR" sz="3200" dirty="0" err="1" smtClean="0"/>
            <a:t>Geological</a:t>
          </a:r>
          <a:r>
            <a:rPr lang="fr-FR" sz="3200" dirty="0" smtClean="0"/>
            <a:t> </a:t>
          </a:r>
          <a:r>
            <a:rPr lang="fr-FR" sz="3200" dirty="0" err="1" smtClean="0"/>
            <a:t>disposal</a:t>
          </a:r>
          <a:endParaRPr lang="fr-FR" sz="3200" dirty="0"/>
        </a:p>
      </dgm:t>
    </dgm:pt>
    <dgm:pt modelId="{FD7D0BCB-EEB4-42F9-AB0F-76408F8AAB15}" type="parTrans" cxnId="{E2A593CD-FDB7-44F5-BAFE-02F22A758493}">
      <dgm:prSet/>
      <dgm:spPr/>
      <dgm:t>
        <a:bodyPr/>
        <a:lstStyle/>
        <a:p>
          <a:endParaRPr lang="fr-FR" sz="1800"/>
        </a:p>
      </dgm:t>
    </dgm:pt>
    <dgm:pt modelId="{25C35B14-90A5-4DA9-9F6D-5B03F08090A3}" type="sibTrans" cxnId="{E2A593CD-FDB7-44F5-BAFE-02F22A758493}">
      <dgm:prSet/>
      <dgm:spPr/>
      <dgm:t>
        <a:bodyPr/>
        <a:lstStyle/>
        <a:p>
          <a:endParaRPr lang="fr-FR" sz="1800"/>
        </a:p>
      </dgm:t>
    </dgm:pt>
    <dgm:pt modelId="{5199E6CA-6E13-4477-ACB5-C5B18DE7EDE3}">
      <dgm:prSet phldrT="[Texte]" custT="1"/>
      <dgm:spPr/>
      <dgm:t>
        <a:bodyPr/>
        <a:lstStyle/>
        <a:p>
          <a:r>
            <a:rPr lang="fr-FR" sz="3200" dirty="0" err="1" smtClean="0"/>
            <a:t>Recycling</a:t>
          </a:r>
          <a:r>
            <a:rPr lang="fr-FR" sz="3200" dirty="0" smtClean="0"/>
            <a:t> </a:t>
          </a:r>
          <a:endParaRPr lang="fr-FR" sz="3200" dirty="0"/>
        </a:p>
      </dgm:t>
    </dgm:pt>
    <dgm:pt modelId="{862EA496-1312-4C01-9E8A-7962BF2B15C9}" type="parTrans" cxnId="{B9AB3FC1-58CB-48B4-9990-F3E8EDDA7589}">
      <dgm:prSet/>
      <dgm:spPr/>
      <dgm:t>
        <a:bodyPr/>
        <a:lstStyle/>
        <a:p>
          <a:endParaRPr lang="fr-FR" sz="1800"/>
        </a:p>
      </dgm:t>
    </dgm:pt>
    <dgm:pt modelId="{85C8AC49-FA76-4846-BF61-2F5FA97A48DD}" type="sibTrans" cxnId="{B9AB3FC1-58CB-48B4-9990-F3E8EDDA7589}">
      <dgm:prSet/>
      <dgm:spPr/>
      <dgm:t>
        <a:bodyPr/>
        <a:lstStyle/>
        <a:p>
          <a:endParaRPr lang="fr-FR" sz="1800"/>
        </a:p>
      </dgm:t>
    </dgm:pt>
    <dgm:pt modelId="{FCAAFC41-9D0B-44FB-94C5-BDA80C2E884E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0"/>
            </a:spcAft>
          </a:pPr>
          <a:r>
            <a:rPr lang="fr-FR" sz="1600" dirty="0" smtClean="0">
              <a:solidFill>
                <a:srgbClr val="003399"/>
              </a:solidFill>
            </a:rPr>
            <a:t>Link to large </a:t>
          </a:r>
          <a:r>
            <a:rPr lang="fr-FR" sz="1600" dirty="0" err="1" smtClean="0">
              <a:solidFill>
                <a:srgbClr val="003399"/>
              </a:solidFill>
            </a:rPr>
            <a:t>amount</a:t>
          </a:r>
          <a:r>
            <a:rPr lang="fr-FR" sz="1600" dirty="0" smtClean="0">
              <a:solidFill>
                <a:srgbClr val="003399"/>
              </a:solidFill>
            </a:rPr>
            <a:t> of </a:t>
          </a:r>
          <a:r>
            <a:rPr lang="fr-FR" sz="1600" b="1" dirty="0" err="1" smtClean="0">
              <a:solidFill>
                <a:srgbClr val="003399"/>
              </a:solidFill>
            </a:rPr>
            <a:t>metallic</a:t>
          </a:r>
          <a:r>
            <a:rPr lang="fr-FR" sz="1600" b="1" dirty="0" smtClean="0">
              <a:solidFill>
                <a:srgbClr val="003399"/>
              </a:solidFill>
            </a:rPr>
            <a:t> </a:t>
          </a:r>
          <a:r>
            <a:rPr lang="fr-FR" sz="1600" b="1" dirty="0" err="1" smtClean="0">
              <a:solidFill>
                <a:srgbClr val="003399"/>
              </a:solidFill>
            </a:rPr>
            <a:t>wastes</a:t>
          </a:r>
          <a:r>
            <a:rPr lang="fr-FR" sz="1600" b="1" dirty="0" smtClean="0">
              <a:solidFill>
                <a:srgbClr val="003399"/>
              </a:solidFill>
            </a:rPr>
            <a:t> </a:t>
          </a:r>
          <a:r>
            <a:rPr lang="fr-FR" sz="1600" dirty="0" smtClean="0">
              <a:solidFill>
                <a:srgbClr val="003399"/>
              </a:solidFill>
            </a:rPr>
            <a:t>to dispose of </a:t>
          </a:r>
          <a:endParaRPr lang="fr-FR" sz="1600" dirty="0">
            <a:solidFill>
              <a:srgbClr val="003399"/>
            </a:solidFill>
          </a:endParaRPr>
        </a:p>
      </dgm:t>
    </dgm:pt>
    <dgm:pt modelId="{FA0B1642-1621-45A9-8BDF-20D306108D00}" type="parTrans" cxnId="{C2B363D0-3E45-4E39-984F-A78497D2F502}">
      <dgm:prSet/>
      <dgm:spPr/>
      <dgm:t>
        <a:bodyPr/>
        <a:lstStyle/>
        <a:p>
          <a:endParaRPr lang="fr-FR" sz="1800"/>
        </a:p>
      </dgm:t>
    </dgm:pt>
    <dgm:pt modelId="{1CC8F7C2-3C84-4BC5-9245-111D04EF19A6}" type="sibTrans" cxnId="{C2B363D0-3E45-4E39-984F-A78497D2F502}">
      <dgm:prSet/>
      <dgm:spPr/>
      <dgm:t>
        <a:bodyPr/>
        <a:lstStyle/>
        <a:p>
          <a:endParaRPr lang="fr-FR" sz="1800"/>
        </a:p>
      </dgm:t>
    </dgm:pt>
    <dgm:pt modelId="{FD968E4B-35FD-404C-8F18-7C1EA570CD1A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0"/>
            </a:spcAft>
          </a:pPr>
          <a:r>
            <a:rPr lang="fr-FR" sz="1600" dirty="0" smtClean="0"/>
            <a:t>Chemical </a:t>
          </a:r>
          <a:r>
            <a:rPr lang="fr-FR" sz="1600" dirty="0" err="1" smtClean="0"/>
            <a:t>treatment</a:t>
          </a:r>
          <a:r>
            <a:rPr lang="fr-FR" sz="1600" dirty="0" smtClean="0"/>
            <a:t> (</a:t>
          </a:r>
          <a:r>
            <a:rPr lang="fr-FR" sz="1600" dirty="0" err="1" smtClean="0"/>
            <a:t>decontamination</a:t>
          </a:r>
          <a:r>
            <a:rPr lang="fr-FR" sz="1600" dirty="0" smtClean="0"/>
            <a:t>) &amp; </a:t>
          </a:r>
          <a:r>
            <a:rPr lang="fr-FR" sz="1600" dirty="0" err="1" smtClean="0"/>
            <a:t>associated</a:t>
          </a:r>
          <a:r>
            <a:rPr lang="fr-FR" sz="1600" dirty="0" smtClean="0"/>
            <a:t> </a:t>
          </a:r>
          <a:r>
            <a:rPr lang="fr-FR" sz="1600" dirty="0" err="1" smtClean="0"/>
            <a:t>secondary</a:t>
          </a:r>
          <a:r>
            <a:rPr lang="fr-FR" sz="1600" dirty="0" smtClean="0"/>
            <a:t> effluents</a:t>
          </a:r>
          <a:endParaRPr lang="fr-FR" sz="1600" dirty="0"/>
        </a:p>
      </dgm:t>
    </dgm:pt>
    <dgm:pt modelId="{A4FAED46-1241-45D8-8ADF-24F8944CF535}" type="parTrans" cxnId="{2FCA9AEF-774A-4F24-BA6F-97F608C5D4D4}">
      <dgm:prSet/>
      <dgm:spPr/>
      <dgm:t>
        <a:bodyPr/>
        <a:lstStyle/>
        <a:p>
          <a:endParaRPr lang="fr-FR" sz="1800"/>
        </a:p>
      </dgm:t>
    </dgm:pt>
    <dgm:pt modelId="{B91DF2ED-6380-4347-9494-860F5448D66E}" type="sibTrans" cxnId="{2FCA9AEF-774A-4F24-BA6F-97F608C5D4D4}">
      <dgm:prSet/>
      <dgm:spPr/>
      <dgm:t>
        <a:bodyPr/>
        <a:lstStyle/>
        <a:p>
          <a:endParaRPr lang="fr-FR" sz="1800"/>
        </a:p>
      </dgm:t>
    </dgm:pt>
    <dgm:pt modelId="{8F4F5480-F33D-48B0-A0D6-676624E9FDAC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0"/>
            </a:spcAft>
          </a:pPr>
          <a:r>
            <a:rPr lang="fr-FR" sz="1600" dirty="0" smtClean="0"/>
            <a:t>Evaluation of new matrices for </a:t>
          </a:r>
          <a:r>
            <a:rPr lang="fr-FR" sz="1600" dirty="0" err="1" smtClean="0"/>
            <a:t>conditioning</a:t>
          </a:r>
          <a:r>
            <a:rPr lang="fr-FR" sz="1600" dirty="0" smtClean="0"/>
            <a:t> </a:t>
          </a:r>
          <a:r>
            <a:rPr lang="fr-FR" sz="1600" dirty="0" err="1" smtClean="0"/>
            <a:t>primary</a:t>
          </a:r>
          <a:r>
            <a:rPr lang="fr-FR" sz="1600" dirty="0" smtClean="0"/>
            <a:t> (</a:t>
          </a:r>
          <a:r>
            <a:rPr lang="fr-FR" sz="1600" dirty="0" err="1" smtClean="0"/>
            <a:t>metals</a:t>
          </a:r>
          <a:r>
            <a:rPr lang="fr-FR" sz="1600" dirty="0" smtClean="0"/>
            <a:t>) and </a:t>
          </a:r>
          <a:r>
            <a:rPr lang="fr-FR" sz="1600" dirty="0" err="1" smtClean="0"/>
            <a:t>secondary</a:t>
          </a:r>
          <a:r>
            <a:rPr lang="fr-FR" sz="1600" dirty="0" smtClean="0"/>
            <a:t> </a:t>
          </a:r>
          <a:r>
            <a:rPr lang="fr-FR" sz="1600" dirty="0" err="1" smtClean="0"/>
            <a:t>wastes</a:t>
          </a:r>
          <a:r>
            <a:rPr lang="fr-FR" sz="1600" dirty="0" smtClean="0"/>
            <a:t> (</a:t>
          </a:r>
          <a:r>
            <a:rPr lang="fr-FR" sz="1600" dirty="0" err="1" smtClean="0"/>
            <a:t>sludge</a:t>
          </a:r>
          <a:r>
            <a:rPr lang="fr-FR" sz="1600" dirty="0" smtClean="0"/>
            <a:t>)</a:t>
          </a:r>
          <a:endParaRPr lang="fr-FR" sz="1600" dirty="0"/>
        </a:p>
      </dgm:t>
    </dgm:pt>
    <dgm:pt modelId="{D2BC33FB-4A50-4C21-BFCA-19E2E4DC616C}" type="parTrans" cxnId="{2D2AFB91-E115-42B0-9EF3-03266A917EC9}">
      <dgm:prSet/>
      <dgm:spPr/>
      <dgm:t>
        <a:bodyPr/>
        <a:lstStyle/>
        <a:p>
          <a:endParaRPr lang="fr-FR" sz="1800"/>
        </a:p>
      </dgm:t>
    </dgm:pt>
    <dgm:pt modelId="{6C23AED0-4F3C-4770-A9E4-CEDF86D196DA}" type="sibTrans" cxnId="{2D2AFB91-E115-42B0-9EF3-03266A917EC9}">
      <dgm:prSet/>
      <dgm:spPr/>
      <dgm:t>
        <a:bodyPr/>
        <a:lstStyle/>
        <a:p>
          <a:endParaRPr lang="fr-FR" sz="1800"/>
        </a:p>
      </dgm:t>
    </dgm:pt>
    <dgm:pt modelId="{9DC0D903-0764-41CE-A0A3-EF455F88D2A0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0"/>
            </a:spcAft>
          </a:pPr>
          <a:r>
            <a:rPr lang="fr-FR" sz="1600" dirty="0" smtClean="0">
              <a:solidFill>
                <a:srgbClr val="003399"/>
              </a:solidFill>
            </a:rPr>
            <a:t>Evolution and </a:t>
          </a:r>
          <a:r>
            <a:rPr lang="fr-FR" sz="1600" dirty="0" err="1" smtClean="0">
              <a:solidFill>
                <a:srgbClr val="003399"/>
              </a:solidFill>
            </a:rPr>
            <a:t>behaviour</a:t>
          </a:r>
          <a:r>
            <a:rPr lang="fr-FR" sz="1600" dirty="0" smtClean="0">
              <a:solidFill>
                <a:srgbClr val="003399"/>
              </a:solidFill>
            </a:rPr>
            <a:t> of </a:t>
          </a:r>
          <a:r>
            <a:rPr lang="fr-FR" sz="1600" b="1" dirty="0" smtClean="0">
              <a:solidFill>
                <a:srgbClr val="003399"/>
              </a:solidFill>
            </a:rPr>
            <a:t>ILW/HLW</a:t>
          </a:r>
          <a:r>
            <a:rPr lang="fr-FR" sz="1600" dirty="0" smtClean="0">
              <a:solidFill>
                <a:srgbClr val="003399"/>
              </a:solidFill>
            </a:rPr>
            <a:t> </a:t>
          </a:r>
          <a:r>
            <a:rPr lang="fr-FR" sz="1600" dirty="0" err="1" smtClean="0">
              <a:solidFill>
                <a:srgbClr val="003399"/>
              </a:solidFill>
            </a:rPr>
            <a:t>wastes</a:t>
          </a:r>
          <a:r>
            <a:rPr lang="fr-FR" sz="1600" dirty="0" smtClean="0">
              <a:solidFill>
                <a:srgbClr val="003399"/>
              </a:solidFill>
            </a:rPr>
            <a:t> in </a:t>
          </a:r>
          <a:r>
            <a:rPr lang="fr-FR" sz="1600" dirty="0" err="1" smtClean="0">
              <a:solidFill>
                <a:srgbClr val="003399"/>
              </a:solidFill>
            </a:rPr>
            <a:t>disposal</a:t>
          </a:r>
          <a:r>
            <a:rPr lang="fr-FR" sz="1600" dirty="0" smtClean="0">
              <a:solidFill>
                <a:srgbClr val="003399"/>
              </a:solidFill>
            </a:rPr>
            <a:t> conditions</a:t>
          </a:r>
          <a:endParaRPr lang="fr-FR" sz="1600" dirty="0">
            <a:solidFill>
              <a:srgbClr val="003399"/>
            </a:solidFill>
          </a:endParaRPr>
        </a:p>
      </dgm:t>
    </dgm:pt>
    <dgm:pt modelId="{E6886E22-4D62-4311-B54C-9A66C134DB21}" type="parTrans" cxnId="{5F704D81-FE76-45E1-AAD9-FE3161003EB2}">
      <dgm:prSet/>
      <dgm:spPr/>
      <dgm:t>
        <a:bodyPr/>
        <a:lstStyle/>
        <a:p>
          <a:endParaRPr lang="fr-FR" sz="1800"/>
        </a:p>
      </dgm:t>
    </dgm:pt>
    <dgm:pt modelId="{A3029324-9330-40E5-8C1C-7DB5340610A8}" type="sibTrans" cxnId="{5F704D81-FE76-45E1-AAD9-FE3161003EB2}">
      <dgm:prSet/>
      <dgm:spPr/>
      <dgm:t>
        <a:bodyPr/>
        <a:lstStyle/>
        <a:p>
          <a:endParaRPr lang="fr-FR" sz="1800"/>
        </a:p>
      </dgm:t>
    </dgm:pt>
    <dgm:pt modelId="{69155E92-AFBB-4E1D-AC4A-88371599B3FF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0"/>
            </a:spcAft>
          </a:pPr>
          <a:r>
            <a:rPr lang="fr-FR" sz="1600" dirty="0" smtClean="0"/>
            <a:t>Chemical/Physical </a:t>
          </a:r>
          <a:r>
            <a:rPr lang="fr-FR" sz="1600" dirty="0" err="1" smtClean="0"/>
            <a:t>durability</a:t>
          </a:r>
          <a:r>
            <a:rPr lang="fr-FR" sz="1600" dirty="0" smtClean="0"/>
            <a:t> of matrices of </a:t>
          </a:r>
          <a:r>
            <a:rPr lang="fr-FR" sz="1600" dirty="0" err="1" smtClean="0"/>
            <a:t>conditioning</a:t>
          </a:r>
          <a:endParaRPr lang="fr-FR" sz="1600" dirty="0"/>
        </a:p>
      </dgm:t>
    </dgm:pt>
    <dgm:pt modelId="{CA05A07F-6A9D-4E95-9B54-2E774BAE9B18}" type="parTrans" cxnId="{D38B6F70-B92D-4EF7-B8A8-1076B598CE14}">
      <dgm:prSet/>
      <dgm:spPr/>
      <dgm:t>
        <a:bodyPr/>
        <a:lstStyle/>
        <a:p>
          <a:endParaRPr lang="fr-FR"/>
        </a:p>
      </dgm:t>
    </dgm:pt>
    <dgm:pt modelId="{F3CDDDF5-80D8-4FC2-A81B-AB290E5B5CF4}" type="sibTrans" cxnId="{D38B6F70-B92D-4EF7-B8A8-1076B598CE14}">
      <dgm:prSet/>
      <dgm:spPr/>
      <dgm:t>
        <a:bodyPr/>
        <a:lstStyle/>
        <a:p>
          <a:endParaRPr lang="fr-FR"/>
        </a:p>
      </dgm:t>
    </dgm:pt>
    <dgm:pt modelId="{089950D5-AC24-4566-A70C-81205ADDBA06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0"/>
            </a:spcAft>
          </a:pPr>
          <a:r>
            <a:rPr lang="fr-FR" sz="1600" dirty="0" err="1" smtClean="0"/>
            <a:t>Reactitvity</a:t>
          </a:r>
          <a:r>
            <a:rPr lang="fr-FR" sz="1600" dirty="0" smtClean="0"/>
            <a:t> at interfaces (glass, </a:t>
          </a:r>
          <a:r>
            <a:rPr lang="fr-FR" sz="1600" dirty="0" err="1" smtClean="0"/>
            <a:t>steel</a:t>
          </a:r>
          <a:r>
            <a:rPr lang="fr-FR" sz="1600" dirty="0" smtClean="0"/>
            <a:t>, </a:t>
          </a:r>
          <a:r>
            <a:rPr lang="fr-FR" sz="1600" dirty="0" err="1" smtClean="0"/>
            <a:t>clay</a:t>
          </a:r>
          <a:r>
            <a:rPr lang="fr-FR" sz="1600" dirty="0" smtClean="0"/>
            <a:t>, </a:t>
          </a:r>
          <a:r>
            <a:rPr lang="fr-FR" sz="1600" dirty="0" err="1" smtClean="0"/>
            <a:t>cement</a:t>
          </a:r>
          <a:r>
            <a:rPr lang="fr-FR" sz="1600" dirty="0" smtClean="0"/>
            <a:t>) &amp; </a:t>
          </a:r>
          <a:r>
            <a:rPr lang="fr-FR" sz="1600" dirty="0" err="1" smtClean="0"/>
            <a:t>effects</a:t>
          </a:r>
          <a:r>
            <a:rPr lang="fr-FR" sz="1600" dirty="0" smtClean="0"/>
            <a:t> of irradiation and </a:t>
          </a:r>
          <a:r>
            <a:rPr lang="fr-FR" sz="1600" dirty="0" err="1" smtClean="0"/>
            <a:t>radiolysis</a:t>
          </a:r>
          <a:endParaRPr lang="fr-FR" sz="1600" dirty="0"/>
        </a:p>
      </dgm:t>
    </dgm:pt>
    <dgm:pt modelId="{0A382374-720F-4D9D-9C28-475A57E83F07}" type="parTrans" cxnId="{EE0EF0E5-D17C-47BA-9C09-86553888BBC2}">
      <dgm:prSet/>
      <dgm:spPr/>
      <dgm:t>
        <a:bodyPr/>
        <a:lstStyle/>
        <a:p>
          <a:endParaRPr lang="fr-FR"/>
        </a:p>
      </dgm:t>
    </dgm:pt>
    <dgm:pt modelId="{2E327C7C-9E1E-41F5-99A0-21C6A8BCF380}" type="sibTrans" cxnId="{EE0EF0E5-D17C-47BA-9C09-86553888BBC2}">
      <dgm:prSet/>
      <dgm:spPr/>
      <dgm:t>
        <a:bodyPr/>
        <a:lstStyle/>
        <a:p>
          <a:endParaRPr lang="fr-FR"/>
        </a:p>
      </dgm:t>
    </dgm:pt>
    <dgm:pt modelId="{89EABA7F-09F1-4BEE-BCCF-0EC0DB523E0C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0"/>
            </a:spcAft>
          </a:pPr>
          <a:r>
            <a:rPr lang="fr-FR" sz="1600" dirty="0" err="1" smtClean="0"/>
            <a:t>Solubility</a:t>
          </a:r>
          <a:r>
            <a:rPr lang="fr-FR" sz="1600" dirty="0" smtClean="0"/>
            <a:t> of </a:t>
          </a:r>
          <a:r>
            <a:rPr lang="fr-FR" sz="1600" dirty="0" err="1" smtClean="0"/>
            <a:t>tetravalent</a:t>
          </a:r>
          <a:r>
            <a:rPr lang="fr-FR" sz="1600" dirty="0" smtClean="0"/>
            <a:t> </a:t>
          </a:r>
          <a:r>
            <a:rPr lang="fr-FR" sz="1600" dirty="0" err="1" smtClean="0"/>
            <a:t>oxides</a:t>
          </a:r>
          <a:endParaRPr lang="fr-FR" sz="1600" dirty="0"/>
        </a:p>
      </dgm:t>
    </dgm:pt>
    <dgm:pt modelId="{BB5F95AB-C1C5-42C4-9924-49D18C64A353}" type="parTrans" cxnId="{652A91B7-7F30-466B-AB9D-0C21927E9201}">
      <dgm:prSet/>
      <dgm:spPr/>
      <dgm:t>
        <a:bodyPr/>
        <a:lstStyle/>
        <a:p>
          <a:endParaRPr lang="fr-FR"/>
        </a:p>
      </dgm:t>
    </dgm:pt>
    <dgm:pt modelId="{9944F34A-751F-4540-AAAE-502538A2C776}" type="sibTrans" cxnId="{652A91B7-7F30-466B-AB9D-0C21927E9201}">
      <dgm:prSet/>
      <dgm:spPr/>
      <dgm:t>
        <a:bodyPr/>
        <a:lstStyle/>
        <a:p>
          <a:endParaRPr lang="fr-FR"/>
        </a:p>
      </dgm:t>
    </dgm:pt>
    <dgm:pt modelId="{31D7B717-82AE-4558-BC6A-A6294B8747F8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0"/>
            </a:spcAft>
          </a:pPr>
          <a:r>
            <a:rPr lang="fr-FR" sz="1600" dirty="0" err="1" smtClean="0"/>
            <a:t>Analytical</a:t>
          </a:r>
          <a:r>
            <a:rPr lang="fr-FR" sz="1600" dirty="0" smtClean="0"/>
            <a:t> </a:t>
          </a:r>
          <a:r>
            <a:rPr lang="fr-FR" sz="1600" dirty="0" err="1" smtClean="0"/>
            <a:t>development</a:t>
          </a:r>
          <a:r>
            <a:rPr lang="fr-FR" sz="1600" dirty="0" smtClean="0"/>
            <a:t> for </a:t>
          </a:r>
          <a:r>
            <a:rPr lang="fr-FR" sz="1600" dirty="0" err="1" smtClean="0"/>
            <a:t>radionuclides</a:t>
          </a:r>
          <a:r>
            <a:rPr lang="fr-FR" sz="1600" dirty="0" smtClean="0"/>
            <a:t> </a:t>
          </a:r>
          <a:r>
            <a:rPr lang="fr-FR" sz="1600" dirty="0" err="1" smtClean="0"/>
            <a:t>difficult</a:t>
          </a:r>
          <a:r>
            <a:rPr lang="fr-FR" sz="1600" dirty="0" smtClean="0"/>
            <a:t> to </a:t>
          </a:r>
          <a:r>
            <a:rPr lang="fr-FR" sz="1600" dirty="0" err="1" smtClean="0"/>
            <a:t>be</a:t>
          </a:r>
          <a:r>
            <a:rPr lang="fr-FR" sz="1600" dirty="0" smtClean="0"/>
            <a:t> </a:t>
          </a:r>
          <a:r>
            <a:rPr lang="fr-FR" sz="1600" dirty="0" err="1" smtClean="0"/>
            <a:t>measured</a:t>
          </a:r>
          <a:r>
            <a:rPr lang="fr-FR" sz="1600" dirty="0" smtClean="0"/>
            <a:t> (DTM)</a:t>
          </a:r>
          <a:endParaRPr lang="fr-FR" sz="1600" dirty="0"/>
        </a:p>
      </dgm:t>
    </dgm:pt>
    <dgm:pt modelId="{91B0171C-AF87-406C-8A16-E6BA66422A51}" type="parTrans" cxnId="{BC03F912-8B9A-4331-B516-C9395A974374}">
      <dgm:prSet/>
      <dgm:spPr/>
      <dgm:t>
        <a:bodyPr/>
        <a:lstStyle/>
        <a:p>
          <a:endParaRPr lang="fr-FR"/>
        </a:p>
      </dgm:t>
    </dgm:pt>
    <dgm:pt modelId="{A8A772DA-65CF-420E-AFD7-259B95B7255E}" type="sibTrans" cxnId="{BC03F912-8B9A-4331-B516-C9395A974374}">
      <dgm:prSet/>
      <dgm:spPr/>
      <dgm:t>
        <a:bodyPr/>
        <a:lstStyle/>
        <a:p>
          <a:endParaRPr lang="fr-FR"/>
        </a:p>
      </dgm:t>
    </dgm:pt>
    <dgm:pt modelId="{5DD1ABC2-D981-489D-B5CD-6B0D2E8078EF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0"/>
            </a:spcAft>
          </a:pPr>
          <a:r>
            <a:rPr lang="fr-FR" sz="1600" dirty="0" smtClean="0">
              <a:solidFill>
                <a:srgbClr val="003399"/>
              </a:solidFill>
            </a:rPr>
            <a:t>Evaluation of possible </a:t>
          </a:r>
          <a:r>
            <a:rPr lang="fr-FR" sz="1600" dirty="0" err="1" smtClean="0">
              <a:solidFill>
                <a:srgbClr val="003399"/>
              </a:solidFill>
            </a:rPr>
            <a:t>recycling</a:t>
          </a:r>
          <a:r>
            <a:rPr lang="fr-FR" sz="1600" dirty="0" smtClean="0">
              <a:solidFill>
                <a:srgbClr val="003399"/>
              </a:solidFill>
            </a:rPr>
            <a:t> of </a:t>
          </a:r>
          <a:r>
            <a:rPr lang="fr-FR" sz="1600" dirty="0" err="1" smtClean="0">
              <a:solidFill>
                <a:srgbClr val="003399"/>
              </a:solidFill>
            </a:rPr>
            <a:t>valuable</a:t>
          </a:r>
          <a:r>
            <a:rPr lang="fr-FR" sz="1600" dirty="0" smtClean="0">
              <a:solidFill>
                <a:srgbClr val="003399"/>
              </a:solidFill>
            </a:rPr>
            <a:t> </a:t>
          </a:r>
          <a:r>
            <a:rPr lang="fr-FR" sz="1600" dirty="0" err="1" smtClean="0">
              <a:solidFill>
                <a:srgbClr val="003399"/>
              </a:solidFill>
            </a:rPr>
            <a:t>materials</a:t>
          </a:r>
          <a:endParaRPr lang="fr-FR" sz="1600" dirty="0">
            <a:solidFill>
              <a:srgbClr val="003399"/>
            </a:solidFill>
          </a:endParaRPr>
        </a:p>
      </dgm:t>
    </dgm:pt>
    <dgm:pt modelId="{CC2EC84A-A7EA-406B-801D-8FE528575522}" type="parTrans" cxnId="{BC2F5548-6EAD-430C-B21C-F841B2D31EA5}">
      <dgm:prSet/>
      <dgm:spPr/>
      <dgm:t>
        <a:bodyPr/>
        <a:lstStyle/>
        <a:p>
          <a:endParaRPr lang="fr-FR"/>
        </a:p>
      </dgm:t>
    </dgm:pt>
    <dgm:pt modelId="{DFFFD11D-BB15-4121-8F78-07548E5C3015}" type="sibTrans" cxnId="{BC2F5548-6EAD-430C-B21C-F841B2D31EA5}">
      <dgm:prSet/>
      <dgm:spPr/>
      <dgm:t>
        <a:bodyPr/>
        <a:lstStyle/>
        <a:p>
          <a:endParaRPr lang="fr-FR"/>
        </a:p>
      </dgm:t>
    </dgm:pt>
    <dgm:pt modelId="{D9A9D8E1-5E1D-4AE8-BDAD-44740AB7CE95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0"/>
            </a:spcAft>
          </a:pPr>
          <a:r>
            <a:rPr lang="fr-FR" sz="1600" dirty="0" err="1" smtClean="0"/>
            <a:t>Exploring</a:t>
          </a:r>
          <a:r>
            <a:rPr lang="fr-FR" sz="1600" dirty="0" smtClean="0"/>
            <a:t> the </a:t>
          </a:r>
          <a:r>
            <a:rPr lang="fr-FR" sz="1600" dirty="0" err="1" smtClean="0"/>
            <a:t>recycling</a:t>
          </a:r>
          <a:r>
            <a:rPr lang="fr-FR" sz="1600" dirty="0" smtClean="0"/>
            <a:t> of </a:t>
          </a:r>
          <a:r>
            <a:rPr lang="fr-FR" sz="1600" dirty="0" err="1" smtClean="0"/>
            <a:t>depleted</a:t>
          </a:r>
          <a:r>
            <a:rPr lang="fr-FR" sz="1600" dirty="0" smtClean="0"/>
            <a:t> uranium in </a:t>
          </a:r>
          <a:r>
            <a:rPr lang="fr-FR" sz="1600" dirty="0" err="1" smtClean="0"/>
            <a:t>cementitious</a:t>
          </a:r>
          <a:r>
            <a:rPr lang="fr-FR" sz="1600" dirty="0" smtClean="0"/>
            <a:t> </a:t>
          </a:r>
          <a:r>
            <a:rPr lang="fr-FR" sz="1600" dirty="0" err="1" smtClean="0"/>
            <a:t>materials</a:t>
          </a:r>
          <a:endParaRPr lang="fr-FR" sz="1600" dirty="0"/>
        </a:p>
      </dgm:t>
    </dgm:pt>
    <dgm:pt modelId="{507972DE-03CB-437E-AC41-088D35F9E44C}" type="parTrans" cxnId="{4F29780F-2293-4FA5-9019-4E55F5C14F28}">
      <dgm:prSet/>
      <dgm:spPr/>
      <dgm:t>
        <a:bodyPr/>
        <a:lstStyle/>
        <a:p>
          <a:endParaRPr lang="fr-FR"/>
        </a:p>
      </dgm:t>
    </dgm:pt>
    <dgm:pt modelId="{EE6BC869-120B-4569-90C1-408616CCAF4C}" type="sibTrans" cxnId="{4F29780F-2293-4FA5-9019-4E55F5C14F28}">
      <dgm:prSet/>
      <dgm:spPr/>
      <dgm:t>
        <a:bodyPr/>
        <a:lstStyle/>
        <a:p>
          <a:endParaRPr lang="fr-FR"/>
        </a:p>
      </dgm:t>
    </dgm:pt>
    <dgm:pt modelId="{52037847-3474-4089-8575-D2ED1214F735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0"/>
            </a:spcAft>
          </a:pPr>
          <a:r>
            <a:rPr lang="fr-FR" sz="1600" dirty="0" smtClean="0"/>
            <a:t>Migration of </a:t>
          </a:r>
          <a:r>
            <a:rPr lang="fr-FR" sz="1600" dirty="0" err="1" smtClean="0"/>
            <a:t>RNs</a:t>
          </a:r>
          <a:r>
            <a:rPr lang="fr-FR" sz="1600" dirty="0" smtClean="0"/>
            <a:t> in </a:t>
          </a:r>
          <a:r>
            <a:rPr lang="fr-FR" sz="1600" dirty="0" err="1" smtClean="0"/>
            <a:t>cementitious</a:t>
          </a:r>
          <a:r>
            <a:rPr lang="fr-FR" sz="1600" dirty="0" smtClean="0"/>
            <a:t> </a:t>
          </a:r>
          <a:r>
            <a:rPr lang="fr-FR" sz="1600" dirty="0" err="1" smtClean="0"/>
            <a:t>materials</a:t>
          </a:r>
          <a:endParaRPr lang="fr-FR" sz="1600" dirty="0"/>
        </a:p>
      </dgm:t>
    </dgm:pt>
    <dgm:pt modelId="{178998A6-F9F6-43D2-BD0D-1746E0C2A854}" type="parTrans" cxnId="{ED436E54-39DA-4438-A991-E6A2DCEC3DD3}">
      <dgm:prSet/>
      <dgm:spPr/>
      <dgm:t>
        <a:bodyPr/>
        <a:lstStyle/>
        <a:p>
          <a:endParaRPr lang="fr-FR"/>
        </a:p>
      </dgm:t>
    </dgm:pt>
    <dgm:pt modelId="{9095B147-BACE-44D0-B9DF-0C5397711AC2}" type="sibTrans" cxnId="{ED436E54-39DA-4438-A991-E6A2DCEC3DD3}">
      <dgm:prSet/>
      <dgm:spPr/>
      <dgm:t>
        <a:bodyPr/>
        <a:lstStyle/>
        <a:p>
          <a:endParaRPr lang="fr-FR"/>
        </a:p>
      </dgm:t>
    </dgm:pt>
    <dgm:pt modelId="{88FE83D3-915A-4DC2-AB53-2E5310A716A3}" type="pres">
      <dgm:prSet presAssocID="{8F55DBD0-25EB-41DB-B22E-F6EBE492CAF2}" presName="diagram" presStyleCnt="0">
        <dgm:presLayoutVars>
          <dgm:dir/>
          <dgm:animLvl val="lvl"/>
          <dgm:resizeHandles val="exact"/>
        </dgm:presLayoutVars>
      </dgm:prSet>
      <dgm:spPr/>
    </dgm:pt>
    <dgm:pt modelId="{FE33FBFC-96F2-4123-B71F-334EAB89680A}" type="pres">
      <dgm:prSet presAssocID="{1DBE461A-DF5D-4767-9C36-B1B0F3989030}" presName="compNode" presStyleCnt="0"/>
      <dgm:spPr/>
    </dgm:pt>
    <dgm:pt modelId="{303EBECF-0775-4CED-9292-EA0AB57916F9}" type="pres">
      <dgm:prSet presAssocID="{1DBE461A-DF5D-4767-9C36-B1B0F3989030}" presName="childRect" presStyleLbl="bgAcc1" presStyleIdx="0" presStyleCnt="3" custScaleX="105983" custScaleY="16784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3EBDE0F-DE45-4844-A980-624E03618974}" type="pres">
      <dgm:prSet presAssocID="{1DBE461A-DF5D-4767-9C36-B1B0F398903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155EF19-A485-4B56-A519-C88BC613D8B8}" type="pres">
      <dgm:prSet presAssocID="{1DBE461A-DF5D-4767-9C36-B1B0F3989030}" presName="parentRect" presStyleLbl="alignNode1" presStyleIdx="0" presStyleCnt="3" custScaleX="105886"/>
      <dgm:spPr/>
      <dgm:t>
        <a:bodyPr/>
        <a:lstStyle/>
        <a:p>
          <a:endParaRPr lang="fr-FR"/>
        </a:p>
      </dgm:t>
    </dgm:pt>
    <dgm:pt modelId="{7B07EC9D-2CE9-4B61-8291-E93F0281122E}" type="pres">
      <dgm:prSet presAssocID="{1DBE461A-DF5D-4767-9C36-B1B0F3989030}" presName="adorn" presStyleLbl="fgAccFollow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  <a:ln w="31750">
          <a:solidFill>
            <a:schemeClr val="bg1">
              <a:alpha val="90000"/>
            </a:schemeClr>
          </a:solidFill>
        </a:ln>
      </dgm:spPr>
    </dgm:pt>
    <dgm:pt modelId="{6A5A9120-291B-4050-8E11-7A77C1CEDC9C}" type="pres">
      <dgm:prSet presAssocID="{F29894EA-DD54-492F-91B3-A54575D0B0A4}" presName="sibTrans" presStyleLbl="sibTrans2D1" presStyleIdx="0" presStyleCnt="0"/>
      <dgm:spPr/>
      <dgm:t>
        <a:bodyPr/>
        <a:lstStyle/>
        <a:p>
          <a:endParaRPr lang="fr-FR"/>
        </a:p>
      </dgm:t>
    </dgm:pt>
    <dgm:pt modelId="{273001F4-3C59-4BBB-8863-2964A893DD49}" type="pres">
      <dgm:prSet presAssocID="{532CBE1F-CC29-48ED-A975-AAA79231FE6B}" presName="compNode" presStyleCnt="0"/>
      <dgm:spPr/>
    </dgm:pt>
    <dgm:pt modelId="{E7A9AB79-81B4-49BA-87A7-97E2DFDB3AC5}" type="pres">
      <dgm:prSet presAssocID="{532CBE1F-CC29-48ED-A975-AAA79231FE6B}" presName="childRect" presStyleLbl="bgAcc1" presStyleIdx="1" presStyleCnt="3" custScaleX="129001" custScaleY="16784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855CD52-8AEA-45D9-A233-00D318E773A2}" type="pres">
      <dgm:prSet presAssocID="{532CBE1F-CC29-48ED-A975-AAA79231FE6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DB3760C-E697-4F35-ACB1-3C1F45A858F7}" type="pres">
      <dgm:prSet presAssocID="{532CBE1F-CC29-48ED-A975-AAA79231FE6B}" presName="parentRect" presStyleLbl="alignNode1" presStyleIdx="1" presStyleCnt="3" custScaleX="129067"/>
      <dgm:spPr/>
      <dgm:t>
        <a:bodyPr/>
        <a:lstStyle/>
        <a:p>
          <a:endParaRPr lang="fr-FR"/>
        </a:p>
      </dgm:t>
    </dgm:pt>
    <dgm:pt modelId="{BDEBF563-481D-435D-B137-1CC299D33101}" type="pres">
      <dgm:prSet presAssocID="{532CBE1F-CC29-48ED-A975-AAA79231FE6B}" presName="adorn" presStyleLbl="fgAccFollowNode1" presStyleIdx="1" presStyleCnt="3" custLinFactNeighborX="34775" custLinFactNeighborY="1739"/>
      <dgm:spPr>
        <a:blipFill rotWithShape="1">
          <a:blip xmlns:r="http://schemas.openxmlformats.org/officeDocument/2006/relationships" r:embed="rId2"/>
          <a:stretch>
            <a:fillRect/>
          </a:stretch>
        </a:blipFill>
        <a:ln w="31750">
          <a:solidFill>
            <a:schemeClr val="bg1">
              <a:alpha val="90000"/>
            </a:schemeClr>
          </a:solidFill>
        </a:ln>
      </dgm:spPr>
    </dgm:pt>
    <dgm:pt modelId="{3E21BF5D-029D-42EC-9598-E7FE555172F0}" type="pres">
      <dgm:prSet presAssocID="{25C35B14-90A5-4DA9-9F6D-5B03F08090A3}" presName="sibTrans" presStyleLbl="sibTrans2D1" presStyleIdx="0" presStyleCnt="0"/>
      <dgm:spPr/>
      <dgm:t>
        <a:bodyPr/>
        <a:lstStyle/>
        <a:p>
          <a:endParaRPr lang="fr-FR"/>
        </a:p>
      </dgm:t>
    </dgm:pt>
    <dgm:pt modelId="{B87A9D9E-0184-4687-9D27-6DD5DF54BCAC}" type="pres">
      <dgm:prSet presAssocID="{5199E6CA-6E13-4477-ACB5-C5B18DE7EDE3}" presName="compNode" presStyleCnt="0"/>
      <dgm:spPr/>
    </dgm:pt>
    <dgm:pt modelId="{52B53540-DAC1-43C7-B69A-AFBA199CD4E2}" type="pres">
      <dgm:prSet presAssocID="{5199E6CA-6E13-4477-ACB5-C5B18DE7EDE3}" presName="childRect" presStyleLbl="bgAcc1" presStyleIdx="2" presStyleCnt="3" custScaleX="95635" custScaleY="16784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44C9ECC-0EF1-4927-BBE3-4653FE1CD5FB}" type="pres">
      <dgm:prSet presAssocID="{5199E6CA-6E13-4477-ACB5-C5B18DE7EDE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F3E27BA-348D-47CC-B97F-69D3522AB238}" type="pres">
      <dgm:prSet presAssocID="{5199E6CA-6E13-4477-ACB5-C5B18DE7EDE3}" presName="parentRect" presStyleLbl="alignNode1" presStyleIdx="2" presStyleCnt="3" custScaleX="95521"/>
      <dgm:spPr/>
      <dgm:t>
        <a:bodyPr/>
        <a:lstStyle/>
        <a:p>
          <a:endParaRPr lang="fr-FR"/>
        </a:p>
      </dgm:t>
    </dgm:pt>
    <dgm:pt modelId="{2A773F8D-E01D-4F60-A2C5-FF68C03E97CA}" type="pres">
      <dgm:prSet presAssocID="{5199E6CA-6E13-4477-ACB5-C5B18DE7EDE3}" presName="adorn" presStyleLbl="fgAccFollow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  <a:ln w="31750">
          <a:solidFill>
            <a:schemeClr val="bg1">
              <a:alpha val="90000"/>
            </a:schemeClr>
          </a:solidFill>
        </a:ln>
      </dgm:spPr>
    </dgm:pt>
  </dgm:ptLst>
  <dgm:cxnLst>
    <dgm:cxn modelId="{2E0E8AE8-0B9B-4DF3-A52C-1F21EDABE275}" type="presOf" srcId="{8F4F5480-F33D-48B0-A0D6-676624E9FDAC}" destId="{303EBECF-0775-4CED-9292-EA0AB57916F9}" srcOrd="0" destOrd="2" presId="urn:microsoft.com/office/officeart/2005/8/layout/bList2"/>
    <dgm:cxn modelId="{C6710378-2263-4A33-88CC-BF0ACB0B682A}" type="presOf" srcId="{1DBE461A-DF5D-4767-9C36-B1B0F3989030}" destId="{9155EF19-A485-4B56-A519-C88BC613D8B8}" srcOrd="1" destOrd="0" presId="urn:microsoft.com/office/officeart/2005/8/layout/bList2"/>
    <dgm:cxn modelId="{D38B6F70-B92D-4EF7-B8A8-1076B598CE14}" srcId="{532CBE1F-CC29-48ED-A975-AAA79231FE6B}" destId="{69155E92-AFBB-4E1D-AC4A-88371599B3FF}" srcOrd="2" destOrd="0" parTransId="{CA05A07F-6A9D-4E95-9B54-2E774BAE9B18}" sibTransId="{F3CDDDF5-80D8-4FC2-A81B-AB290E5B5CF4}"/>
    <dgm:cxn modelId="{DBFB8BEE-CBD2-4EE2-8C3A-3572A0AA2EEC}" type="presOf" srcId="{532CBE1F-CC29-48ED-A975-AAA79231FE6B}" destId="{8DB3760C-E697-4F35-ACB1-3C1F45A858F7}" srcOrd="1" destOrd="0" presId="urn:microsoft.com/office/officeart/2005/8/layout/bList2"/>
    <dgm:cxn modelId="{BC2F5548-6EAD-430C-B21C-F841B2D31EA5}" srcId="{5199E6CA-6E13-4477-ACB5-C5B18DE7EDE3}" destId="{5DD1ABC2-D981-489D-B5CD-6B0D2E8078EF}" srcOrd="0" destOrd="0" parTransId="{CC2EC84A-A7EA-406B-801D-8FE528575522}" sibTransId="{DFFFD11D-BB15-4121-8F78-07548E5C3015}"/>
    <dgm:cxn modelId="{C6FDD602-5AE1-447D-AD54-F650D0C29776}" type="presOf" srcId="{5DD1ABC2-D981-489D-B5CD-6B0D2E8078EF}" destId="{52B53540-DAC1-43C7-B69A-AFBA199CD4E2}" srcOrd="0" destOrd="0" presId="urn:microsoft.com/office/officeart/2005/8/layout/bList2"/>
    <dgm:cxn modelId="{CCBED98F-20A1-4DF7-809E-19FD668917A6}" type="presOf" srcId="{9DC0D903-0764-41CE-A0A3-EF455F88D2A0}" destId="{E7A9AB79-81B4-49BA-87A7-97E2DFDB3AC5}" srcOrd="0" destOrd="0" presId="urn:microsoft.com/office/officeart/2005/8/layout/bList2"/>
    <dgm:cxn modelId="{4F29780F-2293-4FA5-9019-4E55F5C14F28}" srcId="{5199E6CA-6E13-4477-ACB5-C5B18DE7EDE3}" destId="{D9A9D8E1-5E1D-4AE8-BDAD-44740AB7CE95}" srcOrd="2" destOrd="0" parTransId="{507972DE-03CB-437E-AC41-088D35F9E44C}" sibTransId="{EE6BC869-120B-4569-90C1-408616CCAF4C}"/>
    <dgm:cxn modelId="{B9AB3FC1-58CB-48B4-9990-F3E8EDDA7589}" srcId="{8F55DBD0-25EB-41DB-B22E-F6EBE492CAF2}" destId="{5199E6CA-6E13-4477-ACB5-C5B18DE7EDE3}" srcOrd="2" destOrd="0" parTransId="{862EA496-1312-4C01-9E8A-7962BF2B15C9}" sibTransId="{85C8AC49-FA76-4846-BF61-2F5FA97A48DD}"/>
    <dgm:cxn modelId="{ED436E54-39DA-4438-A991-E6A2DCEC3DD3}" srcId="{532CBE1F-CC29-48ED-A975-AAA79231FE6B}" destId="{52037847-3474-4089-8575-D2ED1214F735}" srcOrd="3" destOrd="0" parTransId="{178998A6-F9F6-43D2-BD0D-1746E0C2A854}" sibTransId="{9095B147-BACE-44D0-B9DF-0C5397711AC2}"/>
    <dgm:cxn modelId="{9427D64D-A8C6-4BCD-B1CB-AAD60F5A5555}" type="presOf" srcId="{1DBE461A-DF5D-4767-9C36-B1B0F3989030}" destId="{23EBDE0F-DE45-4844-A980-624E03618974}" srcOrd="0" destOrd="0" presId="urn:microsoft.com/office/officeart/2005/8/layout/bList2"/>
    <dgm:cxn modelId="{0341A8A4-36AE-4B37-8018-9CD2EF3BBA82}" type="presOf" srcId="{F29894EA-DD54-492F-91B3-A54575D0B0A4}" destId="{6A5A9120-291B-4050-8E11-7A77C1CEDC9C}" srcOrd="0" destOrd="0" presId="urn:microsoft.com/office/officeart/2005/8/layout/bList2"/>
    <dgm:cxn modelId="{7600CD7A-E506-432D-9FFE-AFAFBD6686B2}" type="presOf" srcId="{089950D5-AC24-4566-A70C-81205ADDBA06}" destId="{E7A9AB79-81B4-49BA-87A7-97E2DFDB3AC5}" srcOrd="0" destOrd="4" presId="urn:microsoft.com/office/officeart/2005/8/layout/bList2"/>
    <dgm:cxn modelId="{A0A83373-1A66-42B9-BE01-471AAC4E1292}" type="presOf" srcId="{69155E92-AFBB-4E1D-AC4A-88371599B3FF}" destId="{E7A9AB79-81B4-49BA-87A7-97E2DFDB3AC5}" srcOrd="0" destOrd="2" presId="urn:microsoft.com/office/officeart/2005/8/layout/bList2"/>
    <dgm:cxn modelId="{8027642B-1C16-4D38-8D97-819ADB943988}" type="presOf" srcId="{89EABA7F-09F1-4BEE-BCCF-0EC0DB523E0C}" destId="{E7A9AB79-81B4-49BA-87A7-97E2DFDB3AC5}" srcOrd="0" destOrd="1" presId="urn:microsoft.com/office/officeart/2005/8/layout/bList2"/>
    <dgm:cxn modelId="{348046E2-959D-44EA-BA50-372C7FF61C5A}" type="presOf" srcId="{25C35B14-90A5-4DA9-9F6D-5B03F08090A3}" destId="{3E21BF5D-029D-42EC-9598-E7FE555172F0}" srcOrd="0" destOrd="0" presId="urn:microsoft.com/office/officeart/2005/8/layout/bList2"/>
    <dgm:cxn modelId="{E2A593CD-FDB7-44F5-BAFE-02F22A758493}" srcId="{8F55DBD0-25EB-41DB-B22E-F6EBE492CAF2}" destId="{532CBE1F-CC29-48ED-A975-AAA79231FE6B}" srcOrd="1" destOrd="0" parTransId="{FD7D0BCB-EEB4-42F9-AB0F-76408F8AAB15}" sibTransId="{25C35B14-90A5-4DA9-9F6D-5B03F08090A3}"/>
    <dgm:cxn modelId="{7CA179E0-EA59-4F35-9CFC-2EB680DB28EA}" type="presOf" srcId="{FCAAFC41-9D0B-44FB-94C5-BDA80C2E884E}" destId="{303EBECF-0775-4CED-9292-EA0AB57916F9}" srcOrd="0" destOrd="0" presId="urn:microsoft.com/office/officeart/2005/8/layout/bList2"/>
    <dgm:cxn modelId="{2FCA9AEF-774A-4F24-BA6F-97F608C5D4D4}" srcId="{1DBE461A-DF5D-4767-9C36-B1B0F3989030}" destId="{FD968E4B-35FD-404C-8F18-7C1EA570CD1A}" srcOrd="1" destOrd="0" parTransId="{A4FAED46-1241-45D8-8ADF-24F8944CF535}" sibTransId="{B91DF2ED-6380-4347-9494-860F5448D66E}"/>
    <dgm:cxn modelId="{EE0EF0E5-D17C-47BA-9C09-86553888BBC2}" srcId="{532CBE1F-CC29-48ED-A975-AAA79231FE6B}" destId="{089950D5-AC24-4566-A70C-81205ADDBA06}" srcOrd="4" destOrd="0" parTransId="{0A382374-720F-4D9D-9C28-475A57E83F07}" sibTransId="{2E327C7C-9E1E-41F5-99A0-21C6A8BCF380}"/>
    <dgm:cxn modelId="{2D2AFB91-E115-42B0-9EF3-03266A917EC9}" srcId="{1DBE461A-DF5D-4767-9C36-B1B0F3989030}" destId="{8F4F5480-F33D-48B0-A0D6-676624E9FDAC}" srcOrd="2" destOrd="0" parTransId="{D2BC33FB-4A50-4C21-BFCA-19E2E4DC616C}" sibTransId="{6C23AED0-4F3C-4770-A9E4-CEDF86D196DA}"/>
    <dgm:cxn modelId="{8A4D2E38-9AF1-47B7-83E1-860E7046B251}" type="presOf" srcId="{5199E6CA-6E13-4477-ACB5-C5B18DE7EDE3}" destId="{3F3E27BA-348D-47CC-B97F-69D3522AB238}" srcOrd="1" destOrd="0" presId="urn:microsoft.com/office/officeart/2005/8/layout/bList2"/>
    <dgm:cxn modelId="{652A91B7-7F30-466B-AB9D-0C21927E9201}" srcId="{532CBE1F-CC29-48ED-A975-AAA79231FE6B}" destId="{89EABA7F-09F1-4BEE-BCCF-0EC0DB523E0C}" srcOrd="1" destOrd="0" parTransId="{BB5F95AB-C1C5-42C4-9924-49D18C64A353}" sibTransId="{9944F34A-751F-4540-AAAE-502538A2C776}"/>
    <dgm:cxn modelId="{4B6AF146-C079-4CC2-A03E-9D4E7DFBF6B0}" type="presOf" srcId="{31D7B717-82AE-4558-BC6A-A6294B8747F8}" destId="{52B53540-DAC1-43C7-B69A-AFBA199CD4E2}" srcOrd="0" destOrd="1" presId="urn:microsoft.com/office/officeart/2005/8/layout/bList2"/>
    <dgm:cxn modelId="{3009226B-A268-449A-A72E-031949DB4736}" type="presOf" srcId="{8F55DBD0-25EB-41DB-B22E-F6EBE492CAF2}" destId="{88FE83D3-915A-4DC2-AB53-2E5310A716A3}" srcOrd="0" destOrd="0" presId="urn:microsoft.com/office/officeart/2005/8/layout/bList2"/>
    <dgm:cxn modelId="{1D43C0CD-BB8C-43A6-B6AC-D27DEBA7AE7B}" type="presOf" srcId="{52037847-3474-4089-8575-D2ED1214F735}" destId="{E7A9AB79-81B4-49BA-87A7-97E2DFDB3AC5}" srcOrd="0" destOrd="3" presId="urn:microsoft.com/office/officeart/2005/8/layout/bList2"/>
    <dgm:cxn modelId="{CF71BDF2-4487-4473-8C2A-F1D1BC7B41BD}" type="presOf" srcId="{532CBE1F-CC29-48ED-A975-AAA79231FE6B}" destId="{E855CD52-8AEA-45D9-A233-00D318E773A2}" srcOrd="0" destOrd="0" presId="urn:microsoft.com/office/officeart/2005/8/layout/bList2"/>
    <dgm:cxn modelId="{BC03F912-8B9A-4331-B516-C9395A974374}" srcId="{5199E6CA-6E13-4477-ACB5-C5B18DE7EDE3}" destId="{31D7B717-82AE-4558-BC6A-A6294B8747F8}" srcOrd="1" destOrd="0" parTransId="{91B0171C-AF87-406C-8A16-E6BA66422A51}" sibTransId="{A8A772DA-65CF-420E-AFD7-259B95B7255E}"/>
    <dgm:cxn modelId="{F09947A0-C411-474E-BA0C-5A0196100661}" srcId="{8F55DBD0-25EB-41DB-B22E-F6EBE492CAF2}" destId="{1DBE461A-DF5D-4767-9C36-B1B0F3989030}" srcOrd="0" destOrd="0" parTransId="{058D8DC2-023F-467C-807F-7F14051814EE}" sibTransId="{F29894EA-DD54-492F-91B3-A54575D0B0A4}"/>
    <dgm:cxn modelId="{5F704D81-FE76-45E1-AAD9-FE3161003EB2}" srcId="{532CBE1F-CC29-48ED-A975-AAA79231FE6B}" destId="{9DC0D903-0764-41CE-A0A3-EF455F88D2A0}" srcOrd="0" destOrd="0" parTransId="{E6886E22-4D62-4311-B54C-9A66C134DB21}" sibTransId="{A3029324-9330-40E5-8C1C-7DB5340610A8}"/>
    <dgm:cxn modelId="{0C573F9C-F327-43D6-8DB7-EC501DEBE4C1}" type="presOf" srcId="{FD968E4B-35FD-404C-8F18-7C1EA570CD1A}" destId="{303EBECF-0775-4CED-9292-EA0AB57916F9}" srcOrd="0" destOrd="1" presId="urn:microsoft.com/office/officeart/2005/8/layout/bList2"/>
    <dgm:cxn modelId="{B3224180-1F96-4E54-B2AA-9651539B2CBB}" type="presOf" srcId="{5199E6CA-6E13-4477-ACB5-C5B18DE7EDE3}" destId="{644C9ECC-0EF1-4927-BBE3-4653FE1CD5FB}" srcOrd="0" destOrd="0" presId="urn:microsoft.com/office/officeart/2005/8/layout/bList2"/>
    <dgm:cxn modelId="{C2B363D0-3E45-4E39-984F-A78497D2F502}" srcId="{1DBE461A-DF5D-4767-9C36-B1B0F3989030}" destId="{FCAAFC41-9D0B-44FB-94C5-BDA80C2E884E}" srcOrd="0" destOrd="0" parTransId="{FA0B1642-1621-45A9-8BDF-20D306108D00}" sibTransId="{1CC8F7C2-3C84-4BC5-9245-111D04EF19A6}"/>
    <dgm:cxn modelId="{49489972-386F-486D-B418-80CA9260B130}" type="presOf" srcId="{D9A9D8E1-5E1D-4AE8-BDAD-44740AB7CE95}" destId="{52B53540-DAC1-43C7-B69A-AFBA199CD4E2}" srcOrd="0" destOrd="2" presId="urn:microsoft.com/office/officeart/2005/8/layout/bList2"/>
    <dgm:cxn modelId="{CBF13B23-7861-4BCD-AB5F-747281C87989}" type="presParOf" srcId="{88FE83D3-915A-4DC2-AB53-2E5310A716A3}" destId="{FE33FBFC-96F2-4123-B71F-334EAB89680A}" srcOrd="0" destOrd="0" presId="urn:microsoft.com/office/officeart/2005/8/layout/bList2"/>
    <dgm:cxn modelId="{A0DE63EF-C670-4736-A31D-FF672EAE50E3}" type="presParOf" srcId="{FE33FBFC-96F2-4123-B71F-334EAB89680A}" destId="{303EBECF-0775-4CED-9292-EA0AB57916F9}" srcOrd="0" destOrd="0" presId="urn:microsoft.com/office/officeart/2005/8/layout/bList2"/>
    <dgm:cxn modelId="{6D8DCE57-B253-4A6B-8BA2-62BD46C37D9C}" type="presParOf" srcId="{FE33FBFC-96F2-4123-B71F-334EAB89680A}" destId="{23EBDE0F-DE45-4844-A980-624E03618974}" srcOrd="1" destOrd="0" presId="urn:microsoft.com/office/officeart/2005/8/layout/bList2"/>
    <dgm:cxn modelId="{5E730F0D-B707-4D85-861D-C73DE717C3D9}" type="presParOf" srcId="{FE33FBFC-96F2-4123-B71F-334EAB89680A}" destId="{9155EF19-A485-4B56-A519-C88BC613D8B8}" srcOrd="2" destOrd="0" presId="urn:microsoft.com/office/officeart/2005/8/layout/bList2"/>
    <dgm:cxn modelId="{114CA0E4-DA3E-47CC-A175-C20C31C3CC56}" type="presParOf" srcId="{FE33FBFC-96F2-4123-B71F-334EAB89680A}" destId="{7B07EC9D-2CE9-4B61-8291-E93F0281122E}" srcOrd="3" destOrd="0" presId="urn:microsoft.com/office/officeart/2005/8/layout/bList2"/>
    <dgm:cxn modelId="{8F0B28C3-CF7D-4041-82FA-AD09393463F4}" type="presParOf" srcId="{88FE83D3-915A-4DC2-AB53-2E5310A716A3}" destId="{6A5A9120-291B-4050-8E11-7A77C1CEDC9C}" srcOrd="1" destOrd="0" presId="urn:microsoft.com/office/officeart/2005/8/layout/bList2"/>
    <dgm:cxn modelId="{FC5E2593-D485-473B-B949-4F1CF4D2302B}" type="presParOf" srcId="{88FE83D3-915A-4DC2-AB53-2E5310A716A3}" destId="{273001F4-3C59-4BBB-8863-2964A893DD49}" srcOrd="2" destOrd="0" presId="urn:microsoft.com/office/officeart/2005/8/layout/bList2"/>
    <dgm:cxn modelId="{07D4CE38-3A82-4479-90E0-4E89AA3B1E21}" type="presParOf" srcId="{273001F4-3C59-4BBB-8863-2964A893DD49}" destId="{E7A9AB79-81B4-49BA-87A7-97E2DFDB3AC5}" srcOrd="0" destOrd="0" presId="urn:microsoft.com/office/officeart/2005/8/layout/bList2"/>
    <dgm:cxn modelId="{99E8FF13-BC12-48E0-A2BD-A8CEEC22ABDC}" type="presParOf" srcId="{273001F4-3C59-4BBB-8863-2964A893DD49}" destId="{E855CD52-8AEA-45D9-A233-00D318E773A2}" srcOrd="1" destOrd="0" presId="urn:microsoft.com/office/officeart/2005/8/layout/bList2"/>
    <dgm:cxn modelId="{3FC46649-37C5-4689-9C33-5BBE9F60C676}" type="presParOf" srcId="{273001F4-3C59-4BBB-8863-2964A893DD49}" destId="{8DB3760C-E697-4F35-ACB1-3C1F45A858F7}" srcOrd="2" destOrd="0" presId="urn:microsoft.com/office/officeart/2005/8/layout/bList2"/>
    <dgm:cxn modelId="{5D4766F1-FE0C-40E9-8184-57E87A362A2C}" type="presParOf" srcId="{273001F4-3C59-4BBB-8863-2964A893DD49}" destId="{BDEBF563-481D-435D-B137-1CC299D33101}" srcOrd="3" destOrd="0" presId="urn:microsoft.com/office/officeart/2005/8/layout/bList2"/>
    <dgm:cxn modelId="{D2FA9282-998C-4F23-8D3F-AF32D0A49666}" type="presParOf" srcId="{88FE83D3-915A-4DC2-AB53-2E5310A716A3}" destId="{3E21BF5D-029D-42EC-9598-E7FE555172F0}" srcOrd="3" destOrd="0" presId="urn:microsoft.com/office/officeart/2005/8/layout/bList2"/>
    <dgm:cxn modelId="{AFEBC96C-1403-4119-81FF-8B491AB38549}" type="presParOf" srcId="{88FE83D3-915A-4DC2-AB53-2E5310A716A3}" destId="{B87A9D9E-0184-4687-9D27-6DD5DF54BCAC}" srcOrd="4" destOrd="0" presId="urn:microsoft.com/office/officeart/2005/8/layout/bList2"/>
    <dgm:cxn modelId="{8B043D51-4B40-4A11-A6F5-18F6AA48A757}" type="presParOf" srcId="{B87A9D9E-0184-4687-9D27-6DD5DF54BCAC}" destId="{52B53540-DAC1-43C7-B69A-AFBA199CD4E2}" srcOrd="0" destOrd="0" presId="urn:microsoft.com/office/officeart/2005/8/layout/bList2"/>
    <dgm:cxn modelId="{4AFD90AF-1B43-4A59-A91A-647E5A948A7E}" type="presParOf" srcId="{B87A9D9E-0184-4687-9D27-6DD5DF54BCAC}" destId="{644C9ECC-0EF1-4927-BBE3-4653FE1CD5FB}" srcOrd="1" destOrd="0" presId="urn:microsoft.com/office/officeart/2005/8/layout/bList2"/>
    <dgm:cxn modelId="{1519D571-62A1-46A0-825F-3D7C52081814}" type="presParOf" srcId="{B87A9D9E-0184-4687-9D27-6DD5DF54BCAC}" destId="{3F3E27BA-348D-47CC-B97F-69D3522AB238}" srcOrd="2" destOrd="0" presId="urn:microsoft.com/office/officeart/2005/8/layout/bList2"/>
    <dgm:cxn modelId="{4B0DD57B-ACD1-4873-98F9-C3235D0640BE}" type="presParOf" srcId="{B87A9D9E-0184-4687-9D27-6DD5DF54BCAC}" destId="{2A773F8D-E01D-4F60-A2C5-FF68C03E97CA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22E317-E988-4F28-995C-743011341920}" type="doc">
      <dgm:prSet loTypeId="urn:microsoft.com/office/officeart/2005/8/layout/bList2" loCatId="list" qsTypeId="urn:microsoft.com/office/officeart/2005/8/quickstyle/simple1" qsCatId="simple" csTypeId="urn:microsoft.com/office/officeart/2005/8/colors/accent0_3" csCatId="mainScheme" phldr="1"/>
      <dgm:spPr/>
    </dgm:pt>
    <dgm:pt modelId="{7A1A6FE9-9069-4C22-B02E-0333F255660E}">
      <dgm:prSet phldrT="[Texte]"/>
      <dgm:spPr/>
      <dgm:t>
        <a:bodyPr/>
        <a:lstStyle/>
        <a:p>
          <a:r>
            <a:rPr lang="fr-FR" dirty="0" err="1" smtClean="0"/>
            <a:t>Treatment</a:t>
          </a:r>
          <a:r>
            <a:rPr lang="fr-FR" dirty="0" smtClean="0"/>
            <a:t> – </a:t>
          </a:r>
          <a:r>
            <a:rPr lang="fr-FR" dirty="0" err="1" smtClean="0"/>
            <a:t>Conditioning</a:t>
          </a:r>
          <a:r>
            <a:rPr lang="fr-FR" dirty="0" smtClean="0"/>
            <a:t> </a:t>
          </a:r>
          <a:endParaRPr lang="fr-FR" dirty="0"/>
        </a:p>
      </dgm:t>
    </dgm:pt>
    <dgm:pt modelId="{6BF9E153-DE95-400B-8DE0-3FCBDB324F53}" type="parTrans" cxnId="{1C8438B7-23DD-4A44-82D4-8404A704E128}">
      <dgm:prSet/>
      <dgm:spPr/>
      <dgm:t>
        <a:bodyPr/>
        <a:lstStyle/>
        <a:p>
          <a:endParaRPr lang="fr-FR"/>
        </a:p>
      </dgm:t>
    </dgm:pt>
    <dgm:pt modelId="{41D13CCE-73DF-4FD9-9D98-BC3FC90A7E97}" type="sibTrans" cxnId="{1C8438B7-23DD-4A44-82D4-8404A704E128}">
      <dgm:prSet/>
      <dgm:spPr/>
      <dgm:t>
        <a:bodyPr/>
        <a:lstStyle/>
        <a:p>
          <a:endParaRPr lang="fr-FR"/>
        </a:p>
      </dgm:t>
    </dgm:pt>
    <dgm:pt modelId="{3598F4B9-699D-4903-AF65-37CE6A0856FB}">
      <dgm:prSet phldrT="[Texte]"/>
      <dgm:spPr/>
      <dgm:t>
        <a:bodyPr/>
        <a:lstStyle/>
        <a:p>
          <a:r>
            <a:rPr lang="fr-FR" dirty="0" err="1" smtClean="0"/>
            <a:t>Geological</a:t>
          </a:r>
          <a:r>
            <a:rPr lang="fr-FR" dirty="0" smtClean="0"/>
            <a:t> </a:t>
          </a:r>
          <a:r>
            <a:rPr lang="fr-FR" dirty="0" err="1" smtClean="0"/>
            <a:t>disposal</a:t>
          </a:r>
          <a:endParaRPr lang="fr-FR" dirty="0"/>
        </a:p>
      </dgm:t>
    </dgm:pt>
    <dgm:pt modelId="{D435D6E6-3CBE-4712-B601-8BB88A2EA6D7}" type="parTrans" cxnId="{1B0DE2B8-2DB2-4E6E-A8D8-C2625ADB0432}">
      <dgm:prSet/>
      <dgm:spPr/>
      <dgm:t>
        <a:bodyPr/>
        <a:lstStyle/>
        <a:p>
          <a:endParaRPr lang="fr-FR"/>
        </a:p>
      </dgm:t>
    </dgm:pt>
    <dgm:pt modelId="{F407B219-2DF0-4555-ABA5-D9C747050685}" type="sibTrans" cxnId="{1B0DE2B8-2DB2-4E6E-A8D8-C2625ADB0432}">
      <dgm:prSet/>
      <dgm:spPr/>
      <dgm:t>
        <a:bodyPr/>
        <a:lstStyle/>
        <a:p>
          <a:endParaRPr lang="fr-FR"/>
        </a:p>
      </dgm:t>
    </dgm:pt>
    <dgm:pt modelId="{AE93379C-13A5-4E8C-B94F-43727B847A68}">
      <dgm:prSet phldrT="[Texte]"/>
      <dgm:spPr/>
      <dgm:t>
        <a:bodyPr/>
        <a:lstStyle/>
        <a:p>
          <a:r>
            <a:rPr lang="fr-FR" dirty="0" err="1" smtClean="0"/>
            <a:t>Recycling</a:t>
          </a:r>
          <a:r>
            <a:rPr lang="fr-FR" dirty="0" smtClean="0"/>
            <a:t> – Valorisation </a:t>
          </a:r>
          <a:endParaRPr lang="fr-FR" dirty="0"/>
        </a:p>
      </dgm:t>
    </dgm:pt>
    <dgm:pt modelId="{7A6AA3AB-0C8B-402E-B7C4-1447623D6CA6}" type="parTrans" cxnId="{D982F285-54EF-4268-9D0F-DEFEC8BB53A0}">
      <dgm:prSet/>
      <dgm:spPr/>
      <dgm:t>
        <a:bodyPr/>
        <a:lstStyle/>
        <a:p>
          <a:endParaRPr lang="fr-FR"/>
        </a:p>
      </dgm:t>
    </dgm:pt>
    <dgm:pt modelId="{243857D0-D606-44C4-9614-99C4E87EB870}" type="sibTrans" cxnId="{D982F285-54EF-4268-9D0F-DEFEC8BB53A0}">
      <dgm:prSet/>
      <dgm:spPr/>
      <dgm:t>
        <a:bodyPr/>
        <a:lstStyle/>
        <a:p>
          <a:endParaRPr lang="fr-FR"/>
        </a:p>
      </dgm:t>
    </dgm:pt>
    <dgm:pt modelId="{870A836B-FB64-46F6-B603-D04FB174705E}" type="pres">
      <dgm:prSet presAssocID="{0F22E317-E988-4F28-995C-743011341920}" presName="diagram" presStyleCnt="0">
        <dgm:presLayoutVars>
          <dgm:dir/>
          <dgm:animLvl val="lvl"/>
          <dgm:resizeHandles val="exact"/>
        </dgm:presLayoutVars>
      </dgm:prSet>
      <dgm:spPr/>
    </dgm:pt>
    <dgm:pt modelId="{5DAFE2D4-7E6F-42F9-BA34-1C6A1D5F97EA}" type="pres">
      <dgm:prSet presAssocID="{7A1A6FE9-9069-4C22-B02E-0333F255660E}" presName="compNode" presStyleCnt="0"/>
      <dgm:spPr/>
    </dgm:pt>
    <dgm:pt modelId="{5F752EA3-37F6-48B0-8DB0-D3FA6F818F71}" type="pres">
      <dgm:prSet presAssocID="{7A1A6FE9-9069-4C22-B02E-0333F255660E}" presName="childRect" presStyleLbl="bgAcc1" presStyleIdx="0" presStyleCnt="3" custScaleY="203424">
        <dgm:presLayoutVars>
          <dgm:bulletEnabled val="1"/>
        </dgm:presLayoutVars>
      </dgm:prSet>
      <dgm:spPr/>
    </dgm:pt>
    <dgm:pt modelId="{DCD7A049-F329-4447-A713-53DF94D5E6CF}" type="pres">
      <dgm:prSet presAssocID="{7A1A6FE9-9069-4C22-B02E-0333F255660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E418A5F-05DF-4B37-8B83-B1975E5DD354}" type="pres">
      <dgm:prSet presAssocID="{7A1A6FE9-9069-4C22-B02E-0333F255660E}" presName="parentRect" presStyleLbl="alignNode1" presStyleIdx="0" presStyleCnt="3"/>
      <dgm:spPr/>
      <dgm:t>
        <a:bodyPr/>
        <a:lstStyle/>
        <a:p>
          <a:endParaRPr lang="fr-FR"/>
        </a:p>
      </dgm:t>
    </dgm:pt>
    <dgm:pt modelId="{9B375BDB-619A-4495-A4A4-F8656C0E0DC0}" type="pres">
      <dgm:prSet presAssocID="{7A1A6FE9-9069-4C22-B02E-0333F255660E}" presName="adorn" presStyleLbl="fgAccFollowNode1" presStyleIdx="0" presStyleCnt="3"/>
      <dgm:spPr/>
    </dgm:pt>
    <dgm:pt modelId="{50864FCC-6392-4607-A357-E2A16E5E9659}" type="pres">
      <dgm:prSet presAssocID="{41D13CCE-73DF-4FD9-9D98-BC3FC90A7E97}" presName="sibTrans" presStyleLbl="sibTrans2D1" presStyleIdx="0" presStyleCnt="0"/>
      <dgm:spPr/>
      <dgm:t>
        <a:bodyPr/>
        <a:lstStyle/>
        <a:p>
          <a:endParaRPr lang="fr-FR"/>
        </a:p>
      </dgm:t>
    </dgm:pt>
    <dgm:pt modelId="{DBEBA288-8C6D-493D-ADCA-0CBA4A0FE8C7}" type="pres">
      <dgm:prSet presAssocID="{3598F4B9-699D-4903-AF65-37CE6A0856FB}" presName="compNode" presStyleCnt="0"/>
      <dgm:spPr/>
    </dgm:pt>
    <dgm:pt modelId="{E5855533-CB54-4B53-B527-BE0FECA56778}" type="pres">
      <dgm:prSet presAssocID="{3598F4B9-699D-4903-AF65-37CE6A0856FB}" presName="childRect" presStyleLbl="bgAcc1" presStyleIdx="1" presStyleCnt="3" custScaleY="203424">
        <dgm:presLayoutVars>
          <dgm:bulletEnabled val="1"/>
        </dgm:presLayoutVars>
      </dgm:prSet>
      <dgm:spPr/>
    </dgm:pt>
    <dgm:pt modelId="{B1DC4D5A-3250-4BE8-8BC6-649C1DA079AA}" type="pres">
      <dgm:prSet presAssocID="{3598F4B9-699D-4903-AF65-37CE6A0856F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9D37885-0602-43DE-8D6F-D43F293F77E5}" type="pres">
      <dgm:prSet presAssocID="{3598F4B9-699D-4903-AF65-37CE6A0856FB}" presName="parentRect" presStyleLbl="alignNode1" presStyleIdx="1" presStyleCnt="3"/>
      <dgm:spPr/>
      <dgm:t>
        <a:bodyPr/>
        <a:lstStyle/>
        <a:p>
          <a:endParaRPr lang="fr-FR"/>
        </a:p>
      </dgm:t>
    </dgm:pt>
    <dgm:pt modelId="{2B000C18-47E9-4152-8E17-F7B4C2127363}" type="pres">
      <dgm:prSet presAssocID="{3598F4B9-699D-4903-AF65-37CE6A0856FB}" presName="adorn" presStyleLbl="fgAccFollowNode1" presStyleIdx="1" presStyleCnt="3"/>
      <dgm:spPr/>
    </dgm:pt>
    <dgm:pt modelId="{58025AE9-DEBE-4AF6-BD5D-D5EF810C7BC3}" type="pres">
      <dgm:prSet presAssocID="{F407B219-2DF0-4555-ABA5-D9C747050685}" presName="sibTrans" presStyleLbl="sibTrans2D1" presStyleIdx="0" presStyleCnt="0"/>
      <dgm:spPr/>
      <dgm:t>
        <a:bodyPr/>
        <a:lstStyle/>
        <a:p>
          <a:endParaRPr lang="fr-FR"/>
        </a:p>
      </dgm:t>
    </dgm:pt>
    <dgm:pt modelId="{A4C16782-5197-4F1B-ADD8-DE385E5D2990}" type="pres">
      <dgm:prSet presAssocID="{AE93379C-13A5-4E8C-B94F-43727B847A68}" presName="compNode" presStyleCnt="0"/>
      <dgm:spPr/>
    </dgm:pt>
    <dgm:pt modelId="{B8ED3BAE-03E0-4C90-BC3A-1D15888DF94A}" type="pres">
      <dgm:prSet presAssocID="{AE93379C-13A5-4E8C-B94F-43727B847A68}" presName="childRect" presStyleLbl="bgAcc1" presStyleIdx="2" presStyleCnt="3" custScaleY="203424">
        <dgm:presLayoutVars>
          <dgm:bulletEnabled val="1"/>
        </dgm:presLayoutVars>
      </dgm:prSet>
      <dgm:spPr/>
    </dgm:pt>
    <dgm:pt modelId="{39197C80-C372-48A7-91B8-A5D576B657D4}" type="pres">
      <dgm:prSet presAssocID="{AE93379C-13A5-4E8C-B94F-43727B847A6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181DC45-C191-4730-9CD8-CE365FE0661B}" type="pres">
      <dgm:prSet presAssocID="{AE93379C-13A5-4E8C-B94F-43727B847A68}" presName="parentRect" presStyleLbl="alignNode1" presStyleIdx="2" presStyleCnt="3"/>
      <dgm:spPr/>
      <dgm:t>
        <a:bodyPr/>
        <a:lstStyle/>
        <a:p>
          <a:endParaRPr lang="fr-FR"/>
        </a:p>
      </dgm:t>
    </dgm:pt>
    <dgm:pt modelId="{BAF7B2F5-84D3-498A-A734-8E58608F9B33}" type="pres">
      <dgm:prSet presAssocID="{AE93379C-13A5-4E8C-B94F-43727B847A68}" presName="adorn" presStyleLbl="fgAccFollowNode1" presStyleIdx="2" presStyleCnt="3"/>
      <dgm:spPr/>
    </dgm:pt>
  </dgm:ptLst>
  <dgm:cxnLst>
    <dgm:cxn modelId="{51CD79FA-E52C-417D-85C6-7E80C520DB3D}" type="presOf" srcId="{AE93379C-13A5-4E8C-B94F-43727B847A68}" destId="{39197C80-C372-48A7-91B8-A5D576B657D4}" srcOrd="0" destOrd="0" presId="urn:microsoft.com/office/officeart/2005/8/layout/bList2"/>
    <dgm:cxn modelId="{E5B5CE9D-DDE8-4CAD-9B30-F2ED6C2C11D3}" type="presOf" srcId="{41D13CCE-73DF-4FD9-9D98-BC3FC90A7E97}" destId="{50864FCC-6392-4607-A357-E2A16E5E9659}" srcOrd="0" destOrd="0" presId="urn:microsoft.com/office/officeart/2005/8/layout/bList2"/>
    <dgm:cxn modelId="{50F03EFC-FA5C-4415-9FC2-7DBFCDADB355}" type="presOf" srcId="{7A1A6FE9-9069-4C22-B02E-0333F255660E}" destId="{0E418A5F-05DF-4B37-8B83-B1975E5DD354}" srcOrd="1" destOrd="0" presId="urn:microsoft.com/office/officeart/2005/8/layout/bList2"/>
    <dgm:cxn modelId="{3929D285-9CB5-41CD-A10F-56873883BC79}" type="presOf" srcId="{F407B219-2DF0-4555-ABA5-D9C747050685}" destId="{58025AE9-DEBE-4AF6-BD5D-D5EF810C7BC3}" srcOrd="0" destOrd="0" presId="urn:microsoft.com/office/officeart/2005/8/layout/bList2"/>
    <dgm:cxn modelId="{D982F285-54EF-4268-9D0F-DEFEC8BB53A0}" srcId="{0F22E317-E988-4F28-995C-743011341920}" destId="{AE93379C-13A5-4E8C-B94F-43727B847A68}" srcOrd="2" destOrd="0" parTransId="{7A6AA3AB-0C8B-402E-B7C4-1447623D6CA6}" sibTransId="{243857D0-D606-44C4-9614-99C4E87EB870}"/>
    <dgm:cxn modelId="{51AD658E-1C12-4CDF-8216-389A01AA3280}" type="presOf" srcId="{0F22E317-E988-4F28-995C-743011341920}" destId="{870A836B-FB64-46F6-B603-D04FB174705E}" srcOrd="0" destOrd="0" presId="urn:microsoft.com/office/officeart/2005/8/layout/bList2"/>
    <dgm:cxn modelId="{0028B7EB-F632-450A-9902-BC6772933E9E}" type="presOf" srcId="{7A1A6FE9-9069-4C22-B02E-0333F255660E}" destId="{DCD7A049-F329-4447-A713-53DF94D5E6CF}" srcOrd="0" destOrd="0" presId="urn:microsoft.com/office/officeart/2005/8/layout/bList2"/>
    <dgm:cxn modelId="{A7F5E419-2094-4583-90D3-EAE794DA6F65}" type="presOf" srcId="{3598F4B9-699D-4903-AF65-37CE6A0856FB}" destId="{B1DC4D5A-3250-4BE8-8BC6-649C1DA079AA}" srcOrd="0" destOrd="0" presId="urn:microsoft.com/office/officeart/2005/8/layout/bList2"/>
    <dgm:cxn modelId="{1C8438B7-23DD-4A44-82D4-8404A704E128}" srcId="{0F22E317-E988-4F28-995C-743011341920}" destId="{7A1A6FE9-9069-4C22-B02E-0333F255660E}" srcOrd="0" destOrd="0" parTransId="{6BF9E153-DE95-400B-8DE0-3FCBDB324F53}" sibTransId="{41D13CCE-73DF-4FD9-9D98-BC3FC90A7E97}"/>
    <dgm:cxn modelId="{1850CF3D-CE1A-44E2-964F-5AC623D1F42E}" type="presOf" srcId="{AE93379C-13A5-4E8C-B94F-43727B847A68}" destId="{B181DC45-C191-4730-9CD8-CE365FE0661B}" srcOrd="1" destOrd="0" presId="urn:microsoft.com/office/officeart/2005/8/layout/bList2"/>
    <dgm:cxn modelId="{03BDFAC0-7C52-443E-9427-02E8E946C96F}" type="presOf" srcId="{3598F4B9-699D-4903-AF65-37CE6A0856FB}" destId="{F9D37885-0602-43DE-8D6F-D43F293F77E5}" srcOrd="1" destOrd="0" presId="urn:microsoft.com/office/officeart/2005/8/layout/bList2"/>
    <dgm:cxn modelId="{1B0DE2B8-2DB2-4E6E-A8D8-C2625ADB0432}" srcId="{0F22E317-E988-4F28-995C-743011341920}" destId="{3598F4B9-699D-4903-AF65-37CE6A0856FB}" srcOrd="1" destOrd="0" parTransId="{D435D6E6-3CBE-4712-B601-8BB88A2EA6D7}" sibTransId="{F407B219-2DF0-4555-ABA5-D9C747050685}"/>
    <dgm:cxn modelId="{ED21391D-5716-4D9E-A376-92C5167E090D}" type="presParOf" srcId="{870A836B-FB64-46F6-B603-D04FB174705E}" destId="{5DAFE2D4-7E6F-42F9-BA34-1C6A1D5F97EA}" srcOrd="0" destOrd="0" presId="urn:microsoft.com/office/officeart/2005/8/layout/bList2"/>
    <dgm:cxn modelId="{9D13BF7E-0B85-49ED-A3B8-EE6D857F6930}" type="presParOf" srcId="{5DAFE2D4-7E6F-42F9-BA34-1C6A1D5F97EA}" destId="{5F752EA3-37F6-48B0-8DB0-D3FA6F818F71}" srcOrd="0" destOrd="0" presId="urn:microsoft.com/office/officeart/2005/8/layout/bList2"/>
    <dgm:cxn modelId="{8936359A-2C20-4091-9FB2-B3DEC39F52A3}" type="presParOf" srcId="{5DAFE2D4-7E6F-42F9-BA34-1C6A1D5F97EA}" destId="{DCD7A049-F329-4447-A713-53DF94D5E6CF}" srcOrd="1" destOrd="0" presId="urn:microsoft.com/office/officeart/2005/8/layout/bList2"/>
    <dgm:cxn modelId="{0CE458D2-2F49-40B8-A9CB-ABC8F4E4C820}" type="presParOf" srcId="{5DAFE2D4-7E6F-42F9-BA34-1C6A1D5F97EA}" destId="{0E418A5F-05DF-4B37-8B83-B1975E5DD354}" srcOrd="2" destOrd="0" presId="urn:microsoft.com/office/officeart/2005/8/layout/bList2"/>
    <dgm:cxn modelId="{52EC3390-789E-4356-9592-176E6EFF2E6D}" type="presParOf" srcId="{5DAFE2D4-7E6F-42F9-BA34-1C6A1D5F97EA}" destId="{9B375BDB-619A-4495-A4A4-F8656C0E0DC0}" srcOrd="3" destOrd="0" presId="urn:microsoft.com/office/officeart/2005/8/layout/bList2"/>
    <dgm:cxn modelId="{C1CB8B9E-C6CF-44C9-A2AB-3217CA97E07C}" type="presParOf" srcId="{870A836B-FB64-46F6-B603-D04FB174705E}" destId="{50864FCC-6392-4607-A357-E2A16E5E9659}" srcOrd="1" destOrd="0" presId="urn:microsoft.com/office/officeart/2005/8/layout/bList2"/>
    <dgm:cxn modelId="{547AB72C-7591-49BB-BE2D-45C4A677AA08}" type="presParOf" srcId="{870A836B-FB64-46F6-B603-D04FB174705E}" destId="{DBEBA288-8C6D-493D-ADCA-0CBA4A0FE8C7}" srcOrd="2" destOrd="0" presId="urn:microsoft.com/office/officeart/2005/8/layout/bList2"/>
    <dgm:cxn modelId="{6070EDCF-D8D1-48C5-B4C0-9C8D8B2F5C7A}" type="presParOf" srcId="{DBEBA288-8C6D-493D-ADCA-0CBA4A0FE8C7}" destId="{E5855533-CB54-4B53-B527-BE0FECA56778}" srcOrd="0" destOrd="0" presId="urn:microsoft.com/office/officeart/2005/8/layout/bList2"/>
    <dgm:cxn modelId="{70D00938-A8C5-4F5D-92F8-56FDE9474C20}" type="presParOf" srcId="{DBEBA288-8C6D-493D-ADCA-0CBA4A0FE8C7}" destId="{B1DC4D5A-3250-4BE8-8BC6-649C1DA079AA}" srcOrd="1" destOrd="0" presId="urn:microsoft.com/office/officeart/2005/8/layout/bList2"/>
    <dgm:cxn modelId="{D375ED1D-C8E1-42FA-AF6B-16DE3C2FDA8A}" type="presParOf" srcId="{DBEBA288-8C6D-493D-ADCA-0CBA4A0FE8C7}" destId="{F9D37885-0602-43DE-8D6F-D43F293F77E5}" srcOrd="2" destOrd="0" presId="urn:microsoft.com/office/officeart/2005/8/layout/bList2"/>
    <dgm:cxn modelId="{A6B517F7-5AF7-47FD-9C56-A847AABB75E8}" type="presParOf" srcId="{DBEBA288-8C6D-493D-ADCA-0CBA4A0FE8C7}" destId="{2B000C18-47E9-4152-8E17-F7B4C2127363}" srcOrd="3" destOrd="0" presId="urn:microsoft.com/office/officeart/2005/8/layout/bList2"/>
    <dgm:cxn modelId="{7CEDC6CA-B475-41DD-9CE0-CE188C13C4E3}" type="presParOf" srcId="{870A836B-FB64-46F6-B603-D04FB174705E}" destId="{58025AE9-DEBE-4AF6-BD5D-D5EF810C7BC3}" srcOrd="3" destOrd="0" presId="urn:microsoft.com/office/officeart/2005/8/layout/bList2"/>
    <dgm:cxn modelId="{4FF3572A-267B-4CCD-AF66-5E8E68239D8E}" type="presParOf" srcId="{870A836B-FB64-46F6-B603-D04FB174705E}" destId="{A4C16782-5197-4F1B-ADD8-DE385E5D2990}" srcOrd="4" destOrd="0" presId="urn:microsoft.com/office/officeart/2005/8/layout/bList2"/>
    <dgm:cxn modelId="{5BBA25AC-43A6-4EBF-9E00-DFD1B6DB195C}" type="presParOf" srcId="{A4C16782-5197-4F1B-ADD8-DE385E5D2990}" destId="{B8ED3BAE-03E0-4C90-BC3A-1D15888DF94A}" srcOrd="0" destOrd="0" presId="urn:microsoft.com/office/officeart/2005/8/layout/bList2"/>
    <dgm:cxn modelId="{73D168E2-1763-4879-A7D1-956FD3A03323}" type="presParOf" srcId="{A4C16782-5197-4F1B-ADD8-DE385E5D2990}" destId="{39197C80-C372-48A7-91B8-A5D576B657D4}" srcOrd="1" destOrd="0" presId="urn:microsoft.com/office/officeart/2005/8/layout/bList2"/>
    <dgm:cxn modelId="{00749A46-F4A9-4E4E-A15B-044E958FE9FD}" type="presParOf" srcId="{A4C16782-5197-4F1B-ADD8-DE385E5D2990}" destId="{B181DC45-C191-4730-9CD8-CE365FE0661B}" srcOrd="2" destOrd="0" presId="urn:microsoft.com/office/officeart/2005/8/layout/bList2"/>
    <dgm:cxn modelId="{03F96349-43C2-4ABC-89A3-7E8F47F737E8}" type="presParOf" srcId="{A4C16782-5197-4F1B-ADD8-DE385E5D2990}" destId="{BAF7B2F5-84D3-498A-A734-8E58608F9B3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A456B2-0B79-4200-84CC-0A2C04B25169}" type="doc">
      <dgm:prSet loTypeId="urn:microsoft.com/office/officeart/2005/8/layout/hProcess10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6C1DA569-3A55-4D7C-B4AE-810098A88C03}">
      <dgm:prSet phldrT="[Texte]"/>
      <dgm:spPr/>
      <dgm:t>
        <a:bodyPr/>
        <a:lstStyle/>
        <a:p>
          <a:r>
            <a:rPr lang="en-US" noProof="0" dirty="0" smtClean="0">
              <a:solidFill>
                <a:srgbClr val="FFFF00"/>
              </a:solidFill>
            </a:rPr>
            <a:t>First case study </a:t>
          </a:r>
          <a:endParaRPr lang="en-US" noProof="0" dirty="0">
            <a:solidFill>
              <a:srgbClr val="FFFF00"/>
            </a:solidFill>
          </a:endParaRPr>
        </a:p>
      </dgm:t>
    </dgm:pt>
    <dgm:pt modelId="{6050561E-74E1-4603-ABC5-7F808CF1943F}" type="parTrans" cxnId="{EA2FB62E-9E7C-4385-BB92-DA5922CCE8BA}">
      <dgm:prSet/>
      <dgm:spPr/>
      <dgm:t>
        <a:bodyPr/>
        <a:lstStyle/>
        <a:p>
          <a:endParaRPr lang="fr-FR"/>
        </a:p>
      </dgm:t>
    </dgm:pt>
    <dgm:pt modelId="{5BCEBCFB-DEB5-4818-97D1-09F528293CF1}" type="sibTrans" cxnId="{EA2FB62E-9E7C-4385-BB92-DA5922CCE8BA}">
      <dgm:prSet/>
      <dgm:spPr/>
      <dgm:t>
        <a:bodyPr/>
        <a:lstStyle/>
        <a:p>
          <a:endParaRPr lang="fr-FR"/>
        </a:p>
      </dgm:t>
    </dgm:pt>
    <dgm:pt modelId="{9AF31A79-33CB-4CDE-AA0A-43C46C2472D7}">
      <dgm:prSet phldrT="[Texte]"/>
      <dgm:spPr/>
      <dgm:t>
        <a:bodyPr/>
        <a:lstStyle/>
        <a:p>
          <a:r>
            <a:rPr lang="en-US" noProof="0" dirty="0" smtClean="0"/>
            <a:t>Measurement of Pb-210 in scales from geothermal metallic wastes</a:t>
          </a:r>
          <a:endParaRPr lang="en-US" noProof="0" dirty="0"/>
        </a:p>
      </dgm:t>
    </dgm:pt>
    <dgm:pt modelId="{4AEE9BA4-17B5-489E-B7B9-D24639E20E2D}" type="parTrans" cxnId="{5426BD8D-82D8-46C0-8812-417972FEE99B}">
      <dgm:prSet/>
      <dgm:spPr/>
      <dgm:t>
        <a:bodyPr/>
        <a:lstStyle/>
        <a:p>
          <a:endParaRPr lang="fr-FR"/>
        </a:p>
      </dgm:t>
    </dgm:pt>
    <dgm:pt modelId="{93A2A0A4-7B95-4CFC-BBB5-37FCEDB2153D}" type="sibTrans" cxnId="{5426BD8D-82D8-46C0-8812-417972FEE99B}">
      <dgm:prSet/>
      <dgm:spPr/>
      <dgm:t>
        <a:bodyPr/>
        <a:lstStyle/>
        <a:p>
          <a:endParaRPr lang="fr-FR"/>
        </a:p>
      </dgm:t>
    </dgm:pt>
    <dgm:pt modelId="{42C93AE9-08AD-438D-9E4F-35B53F674CA9}">
      <dgm:prSet phldrT="[Texte]"/>
      <dgm:spPr/>
      <dgm:t>
        <a:bodyPr/>
        <a:lstStyle/>
        <a:p>
          <a:r>
            <a:rPr lang="fr-FR" dirty="0" smtClean="0"/>
            <a:t>Participant of the consortium</a:t>
          </a:r>
          <a:endParaRPr lang="fr-FR" dirty="0"/>
        </a:p>
      </dgm:t>
    </dgm:pt>
    <dgm:pt modelId="{FC5CC231-991F-43DD-9B24-4680B2B314AB}" type="parTrans" cxnId="{04A0E982-8083-4173-AEF0-F19498ED5F65}">
      <dgm:prSet/>
      <dgm:spPr/>
      <dgm:t>
        <a:bodyPr/>
        <a:lstStyle/>
        <a:p>
          <a:endParaRPr lang="fr-FR"/>
        </a:p>
      </dgm:t>
    </dgm:pt>
    <dgm:pt modelId="{7FE61123-22B7-4A29-B65C-0F7D5FE4088C}" type="sibTrans" cxnId="{04A0E982-8083-4173-AEF0-F19498ED5F65}">
      <dgm:prSet/>
      <dgm:spPr/>
      <dgm:t>
        <a:bodyPr/>
        <a:lstStyle/>
        <a:p>
          <a:endParaRPr lang="fr-FR"/>
        </a:p>
      </dgm:t>
    </dgm:pt>
    <dgm:pt modelId="{E7573B50-2B1D-4137-839B-5F4C7E6FFB8B}">
      <dgm:prSet phldrT="[Texte]"/>
      <dgm:spPr/>
      <dgm:t>
        <a:bodyPr/>
        <a:lstStyle/>
        <a:p>
          <a:r>
            <a:rPr lang="fr-FR" dirty="0" smtClean="0"/>
            <a:t>Application of the </a:t>
          </a:r>
          <a:r>
            <a:rPr lang="fr-FR" dirty="0" err="1" smtClean="0"/>
            <a:t>method</a:t>
          </a:r>
          <a:r>
            <a:rPr lang="fr-FR" dirty="0" smtClean="0"/>
            <a:t> </a:t>
          </a:r>
          <a:r>
            <a:rPr lang="fr-FR" dirty="0" err="1" smtClean="0"/>
            <a:t>developped</a:t>
          </a:r>
          <a:r>
            <a:rPr lang="fr-FR" dirty="0" smtClean="0"/>
            <a:t> </a:t>
          </a:r>
          <a:r>
            <a:rPr lang="fr-FR" dirty="0" err="1" smtClean="0"/>
            <a:t>during</a:t>
          </a:r>
          <a:r>
            <a:rPr lang="fr-FR" dirty="0" smtClean="0"/>
            <a:t> PREDIS and </a:t>
          </a:r>
          <a:r>
            <a:rPr lang="fr-FR" dirty="0" err="1" smtClean="0"/>
            <a:t>Tesmarac</a:t>
          </a:r>
          <a:r>
            <a:rPr lang="fr-FR" dirty="0" smtClean="0"/>
            <a:t> </a:t>
          </a:r>
          <a:r>
            <a:rPr lang="fr-FR" dirty="0" err="1" smtClean="0"/>
            <a:t>projects</a:t>
          </a:r>
          <a:r>
            <a:rPr lang="fr-FR" dirty="0" smtClean="0"/>
            <a:t> on real </a:t>
          </a:r>
          <a:r>
            <a:rPr lang="fr-FR" dirty="0" err="1" smtClean="0"/>
            <a:t>sample</a:t>
          </a:r>
          <a:endParaRPr lang="fr-FR" dirty="0"/>
        </a:p>
      </dgm:t>
    </dgm:pt>
    <dgm:pt modelId="{74215B59-ECF0-4BBC-BD67-550561974D64}" type="parTrans" cxnId="{D6B37A52-6CA0-4DF5-911A-E5C2F521530C}">
      <dgm:prSet/>
      <dgm:spPr/>
      <dgm:t>
        <a:bodyPr/>
        <a:lstStyle/>
        <a:p>
          <a:endParaRPr lang="fr-FR"/>
        </a:p>
      </dgm:t>
    </dgm:pt>
    <dgm:pt modelId="{8E0738F3-4DEF-468C-82EB-CA7CAEC20369}" type="sibTrans" cxnId="{D6B37A52-6CA0-4DF5-911A-E5C2F521530C}">
      <dgm:prSet/>
      <dgm:spPr/>
      <dgm:t>
        <a:bodyPr/>
        <a:lstStyle/>
        <a:p>
          <a:endParaRPr lang="fr-FR"/>
        </a:p>
      </dgm:t>
    </dgm:pt>
    <dgm:pt modelId="{19A3404E-64C3-4C99-9DF5-B0325C047B7A}">
      <dgm:prSet phldrT="[Texte]"/>
      <dgm:spPr/>
      <dgm:t>
        <a:bodyPr/>
        <a:lstStyle/>
        <a:p>
          <a:r>
            <a:rPr lang="en-US" noProof="0" dirty="0" smtClean="0"/>
            <a:t>Development of methodologies to measure by gamma spectrometry with accuracy, in correlation with  Monte-Carlo simulations </a:t>
          </a:r>
          <a:endParaRPr lang="en-US" noProof="0" dirty="0"/>
        </a:p>
      </dgm:t>
    </dgm:pt>
    <dgm:pt modelId="{A0CB56D1-8DB8-4CC2-AA47-F34897AD67D2}" type="parTrans" cxnId="{022598FD-BEE4-4690-A3F0-21D8F0133C0A}">
      <dgm:prSet/>
      <dgm:spPr/>
      <dgm:t>
        <a:bodyPr/>
        <a:lstStyle/>
        <a:p>
          <a:endParaRPr lang="fr-FR"/>
        </a:p>
      </dgm:t>
    </dgm:pt>
    <dgm:pt modelId="{14B5A69F-059E-412F-9918-B3C4AE288CBF}" type="sibTrans" cxnId="{022598FD-BEE4-4690-A3F0-21D8F0133C0A}">
      <dgm:prSet/>
      <dgm:spPr/>
      <dgm:t>
        <a:bodyPr/>
        <a:lstStyle/>
        <a:p>
          <a:endParaRPr lang="fr-FR"/>
        </a:p>
      </dgm:t>
    </dgm:pt>
    <dgm:pt modelId="{25F28288-BB9A-48E3-BA30-B0BD16C47416}">
      <dgm:prSet phldrT="[Texte]"/>
      <dgm:spPr/>
      <dgm:t>
        <a:bodyPr/>
        <a:lstStyle/>
        <a:p>
          <a:r>
            <a:rPr lang="fr-FR" dirty="0" smtClean="0">
              <a:solidFill>
                <a:srgbClr val="FFFF00"/>
              </a:solidFill>
            </a:rPr>
            <a:t>International </a:t>
          </a:r>
          <a:r>
            <a:rPr lang="fr-FR" dirty="0" err="1" smtClean="0">
              <a:solidFill>
                <a:srgbClr val="FFFF00"/>
              </a:solidFill>
            </a:rPr>
            <a:t>intercomparison</a:t>
          </a:r>
          <a:r>
            <a:rPr lang="fr-FR" dirty="0" smtClean="0">
              <a:solidFill>
                <a:srgbClr val="FFFF00"/>
              </a:solidFill>
            </a:rPr>
            <a:t> exercice</a:t>
          </a:r>
          <a:endParaRPr lang="fr-FR" dirty="0"/>
        </a:p>
      </dgm:t>
    </dgm:pt>
    <dgm:pt modelId="{B20B31DE-0FB4-410E-8797-556408CF9701}" type="parTrans" cxnId="{1E5422FE-8ED8-4D89-8F1C-C9E870644BC2}">
      <dgm:prSet/>
      <dgm:spPr/>
      <dgm:t>
        <a:bodyPr/>
        <a:lstStyle/>
        <a:p>
          <a:endParaRPr lang="fr-FR"/>
        </a:p>
      </dgm:t>
    </dgm:pt>
    <dgm:pt modelId="{24879453-52B3-46E5-AD42-60CFAB093747}" type="sibTrans" cxnId="{1E5422FE-8ED8-4D89-8F1C-C9E870644BC2}">
      <dgm:prSet/>
      <dgm:spPr/>
      <dgm:t>
        <a:bodyPr/>
        <a:lstStyle/>
        <a:p>
          <a:endParaRPr lang="fr-FR"/>
        </a:p>
      </dgm:t>
    </dgm:pt>
    <dgm:pt modelId="{067F62FC-661D-4F19-9EAD-17929F4FF723}">
      <dgm:prSet phldrT="[Texte]"/>
      <dgm:spPr/>
      <dgm:t>
        <a:bodyPr bIns="0"/>
        <a:lstStyle/>
        <a:p>
          <a:r>
            <a:rPr lang="en-US" noProof="0" dirty="0" smtClean="0">
              <a:solidFill>
                <a:srgbClr val="FFFF00"/>
              </a:solidFill>
            </a:rPr>
            <a:t>Development of new radiochemical methodologies for nuclear applications </a:t>
          </a:r>
          <a:endParaRPr lang="fr-FR" dirty="0">
            <a:solidFill>
              <a:srgbClr val="FFFF00"/>
            </a:solidFill>
          </a:endParaRPr>
        </a:p>
      </dgm:t>
    </dgm:pt>
    <dgm:pt modelId="{5990EC0D-F6E4-4169-A946-0628EEED1836}" type="parTrans" cxnId="{01DCFAEF-C645-41CD-B263-27C626306917}">
      <dgm:prSet/>
      <dgm:spPr/>
      <dgm:t>
        <a:bodyPr/>
        <a:lstStyle/>
        <a:p>
          <a:endParaRPr lang="fr-FR"/>
        </a:p>
      </dgm:t>
    </dgm:pt>
    <dgm:pt modelId="{E69C841B-3653-4A44-B0D3-D42655942B77}" type="sibTrans" cxnId="{01DCFAEF-C645-41CD-B263-27C626306917}">
      <dgm:prSet/>
      <dgm:spPr/>
      <dgm:t>
        <a:bodyPr/>
        <a:lstStyle/>
        <a:p>
          <a:endParaRPr lang="fr-FR"/>
        </a:p>
      </dgm:t>
    </dgm:pt>
    <dgm:pt modelId="{0A312A72-F80A-4239-B0EA-C58EB2A10269}">
      <dgm:prSet/>
      <dgm:spPr/>
      <dgm:t>
        <a:bodyPr bIns="0"/>
        <a:lstStyle/>
        <a:p>
          <a:r>
            <a:rPr lang="en-US" noProof="0" dirty="0" smtClean="0"/>
            <a:t>Selection of key DTM radionuclides</a:t>
          </a:r>
          <a:endParaRPr lang="en-US" noProof="0" dirty="0"/>
        </a:p>
      </dgm:t>
    </dgm:pt>
    <dgm:pt modelId="{6F51587A-F7D7-4A06-9899-05C030981DF0}" type="parTrans" cxnId="{D4151E03-01A2-49FF-81AF-D5D93F2E9F6A}">
      <dgm:prSet/>
      <dgm:spPr/>
      <dgm:t>
        <a:bodyPr/>
        <a:lstStyle/>
        <a:p>
          <a:endParaRPr lang="fr-FR"/>
        </a:p>
      </dgm:t>
    </dgm:pt>
    <dgm:pt modelId="{B0ECE118-2B5A-46BF-A68C-4CCFC2327035}" type="sibTrans" cxnId="{D4151E03-01A2-49FF-81AF-D5D93F2E9F6A}">
      <dgm:prSet/>
      <dgm:spPr/>
      <dgm:t>
        <a:bodyPr/>
        <a:lstStyle/>
        <a:p>
          <a:endParaRPr lang="fr-FR"/>
        </a:p>
      </dgm:t>
    </dgm:pt>
    <dgm:pt modelId="{25FEAB1E-4C82-419F-A5CF-819A71D3FD5F}">
      <dgm:prSet/>
      <dgm:spPr/>
      <dgm:t>
        <a:bodyPr bIns="0"/>
        <a:lstStyle/>
        <a:p>
          <a:r>
            <a:rPr lang="en-US" noProof="0" dirty="0" smtClean="0"/>
            <a:t>Selection of materials</a:t>
          </a:r>
          <a:endParaRPr lang="en-US" noProof="0" dirty="0"/>
        </a:p>
      </dgm:t>
    </dgm:pt>
    <dgm:pt modelId="{14E55F50-0F91-4CFE-98EE-961BB6D23B68}" type="parTrans" cxnId="{722086F5-E1B4-4453-8A55-AAC54D4E70DA}">
      <dgm:prSet/>
      <dgm:spPr/>
      <dgm:t>
        <a:bodyPr/>
        <a:lstStyle/>
        <a:p>
          <a:endParaRPr lang="fr-FR"/>
        </a:p>
      </dgm:t>
    </dgm:pt>
    <dgm:pt modelId="{802CA203-FF8B-43AC-B751-429C6394F68A}" type="sibTrans" cxnId="{722086F5-E1B4-4453-8A55-AAC54D4E70DA}">
      <dgm:prSet/>
      <dgm:spPr/>
      <dgm:t>
        <a:bodyPr/>
        <a:lstStyle/>
        <a:p>
          <a:endParaRPr lang="fr-FR"/>
        </a:p>
      </dgm:t>
    </dgm:pt>
    <dgm:pt modelId="{C791E92C-9727-4141-912A-18AE2FD3FE60}">
      <dgm:prSet/>
      <dgm:spPr/>
      <dgm:t>
        <a:bodyPr bIns="0"/>
        <a:lstStyle/>
        <a:p>
          <a:r>
            <a:rPr lang="en-US" noProof="0" dirty="0" smtClean="0"/>
            <a:t>Selection of radio-/chemical procedures</a:t>
          </a:r>
          <a:endParaRPr lang="en-US" noProof="0" dirty="0"/>
        </a:p>
      </dgm:t>
    </dgm:pt>
    <dgm:pt modelId="{3A4ECB9A-F64C-4B1A-BBD6-E4B2129F10E0}" type="parTrans" cxnId="{B97BB313-B360-441E-8F1E-078690803450}">
      <dgm:prSet/>
      <dgm:spPr/>
      <dgm:t>
        <a:bodyPr/>
        <a:lstStyle/>
        <a:p>
          <a:endParaRPr lang="fr-FR"/>
        </a:p>
      </dgm:t>
    </dgm:pt>
    <dgm:pt modelId="{7CE1BE48-6FA5-4F22-A837-F94CADA400DF}" type="sibTrans" cxnId="{B97BB313-B360-441E-8F1E-078690803450}">
      <dgm:prSet/>
      <dgm:spPr/>
      <dgm:t>
        <a:bodyPr/>
        <a:lstStyle/>
        <a:p>
          <a:endParaRPr lang="fr-FR"/>
        </a:p>
      </dgm:t>
    </dgm:pt>
    <dgm:pt modelId="{0448F92A-A58A-4EE5-AF37-0940A9493811}">
      <dgm:prSet/>
      <dgm:spPr/>
      <dgm:t>
        <a:bodyPr bIns="0"/>
        <a:lstStyle/>
        <a:p>
          <a:r>
            <a:rPr lang="en-US" noProof="0" dirty="0" smtClean="0"/>
            <a:t>Development &amp; optimizations</a:t>
          </a:r>
          <a:endParaRPr lang="en-US" noProof="0" dirty="0"/>
        </a:p>
      </dgm:t>
    </dgm:pt>
    <dgm:pt modelId="{34A06DA2-147B-40E1-969C-9B171B029B2A}" type="parTrans" cxnId="{5DB47B87-F559-4482-8E63-32A07EABF172}">
      <dgm:prSet/>
      <dgm:spPr/>
      <dgm:t>
        <a:bodyPr/>
        <a:lstStyle/>
        <a:p>
          <a:endParaRPr lang="fr-FR"/>
        </a:p>
      </dgm:t>
    </dgm:pt>
    <dgm:pt modelId="{1C29779C-4B43-41EF-8D5A-73A015160705}" type="sibTrans" cxnId="{5DB47B87-F559-4482-8E63-32A07EABF172}">
      <dgm:prSet/>
      <dgm:spPr/>
      <dgm:t>
        <a:bodyPr/>
        <a:lstStyle/>
        <a:p>
          <a:endParaRPr lang="fr-FR"/>
        </a:p>
      </dgm:t>
    </dgm:pt>
    <dgm:pt modelId="{AD62AE77-455F-480B-BC82-88EAFEC5D3DD}">
      <dgm:prSet phldrT="[Texte]"/>
      <dgm:spPr/>
      <dgm:t>
        <a:bodyPr/>
        <a:lstStyle/>
        <a:p>
          <a:r>
            <a:rPr lang="en-US" noProof="0" dirty="0" smtClean="0"/>
            <a:t>Low gamma emitter 45.6 </a:t>
          </a:r>
          <a:r>
            <a:rPr lang="en-US" noProof="0" dirty="0" err="1" smtClean="0"/>
            <a:t>keV</a:t>
          </a:r>
          <a:endParaRPr lang="en-US" noProof="0" dirty="0"/>
        </a:p>
      </dgm:t>
    </dgm:pt>
    <dgm:pt modelId="{919F8222-E280-4853-83A6-AA020B09C85D}" type="parTrans" cxnId="{EC2CC1C8-A731-41E7-A28E-0A397EF86A4C}">
      <dgm:prSet/>
      <dgm:spPr/>
      <dgm:t>
        <a:bodyPr/>
        <a:lstStyle/>
        <a:p>
          <a:endParaRPr lang="fr-FR"/>
        </a:p>
      </dgm:t>
    </dgm:pt>
    <dgm:pt modelId="{306E5C96-6726-4979-843A-5E949995A66E}" type="sibTrans" cxnId="{EC2CC1C8-A731-41E7-A28E-0A397EF86A4C}">
      <dgm:prSet/>
      <dgm:spPr/>
      <dgm:t>
        <a:bodyPr/>
        <a:lstStyle/>
        <a:p>
          <a:endParaRPr lang="fr-FR"/>
        </a:p>
      </dgm:t>
    </dgm:pt>
    <dgm:pt modelId="{9C737B2D-54AF-4C27-BE46-5C649C2E79AE}">
      <dgm:prSet/>
      <dgm:spPr/>
      <dgm:t>
        <a:bodyPr bIns="0"/>
        <a:lstStyle/>
        <a:p>
          <a:r>
            <a:rPr lang="en-US" noProof="0" dirty="0" smtClean="0"/>
            <a:t>Organization of international webinar</a:t>
          </a:r>
          <a:endParaRPr lang="en-US" noProof="0" dirty="0"/>
        </a:p>
      </dgm:t>
    </dgm:pt>
    <dgm:pt modelId="{1E79DCF2-B3DE-4E39-89B8-5A91BC9B9DE4}" type="parTrans" cxnId="{6876227C-2333-42BD-A1D0-53E3DD410983}">
      <dgm:prSet/>
      <dgm:spPr/>
      <dgm:t>
        <a:bodyPr/>
        <a:lstStyle/>
        <a:p>
          <a:endParaRPr lang="fr-FR"/>
        </a:p>
      </dgm:t>
    </dgm:pt>
    <dgm:pt modelId="{28E018C9-0BDB-45A3-8DEB-2958D5D5BDA7}" type="sibTrans" cxnId="{6876227C-2333-42BD-A1D0-53E3DD410983}">
      <dgm:prSet/>
      <dgm:spPr/>
      <dgm:t>
        <a:bodyPr/>
        <a:lstStyle/>
        <a:p>
          <a:endParaRPr lang="fr-FR"/>
        </a:p>
      </dgm:t>
    </dgm:pt>
    <dgm:pt modelId="{12C97014-E80D-4D03-ADC4-C54324D9B703}">
      <dgm:prSet/>
      <dgm:spPr/>
      <dgm:t>
        <a:bodyPr bIns="0"/>
        <a:lstStyle/>
        <a:p>
          <a:endParaRPr lang="en-US" noProof="0" dirty="0"/>
        </a:p>
      </dgm:t>
    </dgm:pt>
    <dgm:pt modelId="{5CFD75D0-BB00-4499-B2FE-CC9B042A2C80}" type="parTrans" cxnId="{CCB75125-B1FE-444D-B11F-74B7E3552B11}">
      <dgm:prSet/>
      <dgm:spPr/>
      <dgm:t>
        <a:bodyPr/>
        <a:lstStyle/>
        <a:p>
          <a:endParaRPr lang="fr-FR"/>
        </a:p>
      </dgm:t>
    </dgm:pt>
    <dgm:pt modelId="{F516895B-FD5F-413D-BD63-AD6B2F0DC6CF}" type="sibTrans" cxnId="{CCB75125-B1FE-444D-B11F-74B7E3552B11}">
      <dgm:prSet/>
      <dgm:spPr/>
      <dgm:t>
        <a:bodyPr/>
        <a:lstStyle/>
        <a:p>
          <a:endParaRPr lang="fr-FR"/>
        </a:p>
      </dgm:t>
    </dgm:pt>
    <dgm:pt modelId="{51C8DEB7-2088-489C-944F-7C2D8105CDB8}" type="pres">
      <dgm:prSet presAssocID="{F9A456B2-0B79-4200-84CC-0A2C04B2516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00767B96-9598-448B-A814-FCDF3EF60FC2}" type="pres">
      <dgm:prSet presAssocID="{6C1DA569-3A55-4D7C-B4AE-810098A88C03}" presName="composite" presStyleCnt="0"/>
      <dgm:spPr/>
    </dgm:pt>
    <dgm:pt modelId="{D77E3C68-52B6-4872-80DA-8BD0651F7484}" type="pres">
      <dgm:prSet presAssocID="{6C1DA569-3A55-4D7C-B4AE-810098A88C03}" presName="imagSh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35C3DF00-E5E3-40A8-9A94-46B666ACEB17}" type="pres">
      <dgm:prSet presAssocID="{6C1DA569-3A55-4D7C-B4AE-810098A88C03}" presName="txNode" presStyleLbl="node1" presStyleIdx="0" presStyleCnt="3" custScaleX="12651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D99E32A-1AC8-4CBD-93F1-9AA7F404B8F3}" type="pres">
      <dgm:prSet presAssocID="{5BCEBCFB-DEB5-4818-97D1-09F528293CF1}" presName="sibTrans" presStyleLbl="sibTrans2D1" presStyleIdx="0" presStyleCnt="2"/>
      <dgm:spPr/>
      <dgm:t>
        <a:bodyPr/>
        <a:lstStyle/>
        <a:p>
          <a:endParaRPr lang="fr-FR"/>
        </a:p>
      </dgm:t>
    </dgm:pt>
    <dgm:pt modelId="{2AF47D07-03DD-4040-B87F-265D8D6AC057}" type="pres">
      <dgm:prSet presAssocID="{5BCEBCFB-DEB5-4818-97D1-09F528293CF1}" presName="connTx" presStyleLbl="sibTrans2D1" presStyleIdx="0" presStyleCnt="2"/>
      <dgm:spPr/>
      <dgm:t>
        <a:bodyPr/>
        <a:lstStyle/>
        <a:p>
          <a:endParaRPr lang="fr-FR"/>
        </a:p>
      </dgm:t>
    </dgm:pt>
    <dgm:pt modelId="{634EBCD2-8B75-441D-BAA4-E00FDC58EE49}" type="pres">
      <dgm:prSet presAssocID="{067F62FC-661D-4F19-9EAD-17929F4FF723}" presName="composite" presStyleCnt="0"/>
      <dgm:spPr/>
    </dgm:pt>
    <dgm:pt modelId="{4E8FB3E5-0112-4A67-BBBB-E5A4A7382D16}" type="pres">
      <dgm:prSet presAssocID="{067F62FC-661D-4F19-9EAD-17929F4FF723}" presName="imagSh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6AFB1B68-400E-4804-B630-60A470ABA9B2}" type="pres">
      <dgm:prSet presAssocID="{067F62FC-661D-4F19-9EAD-17929F4FF723}" presName="txNode" presStyleLbl="node1" presStyleIdx="1" presStyleCnt="3" custScaleX="13832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80E2F24-6F1C-4A5E-BE45-8ABA2E6D3A96}" type="pres">
      <dgm:prSet presAssocID="{E69C841B-3653-4A44-B0D3-D42655942B77}" presName="sibTrans" presStyleLbl="sibTrans2D1" presStyleIdx="1" presStyleCnt="2"/>
      <dgm:spPr/>
      <dgm:t>
        <a:bodyPr/>
        <a:lstStyle/>
        <a:p>
          <a:endParaRPr lang="fr-FR"/>
        </a:p>
      </dgm:t>
    </dgm:pt>
    <dgm:pt modelId="{955B92CA-BC0C-4B84-ABC0-74A7042C2B0D}" type="pres">
      <dgm:prSet presAssocID="{E69C841B-3653-4A44-B0D3-D42655942B77}" presName="connTx" presStyleLbl="sibTrans2D1" presStyleIdx="1" presStyleCnt="2"/>
      <dgm:spPr/>
      <dgm:t>
        <a:bodyPr/>
        <a:lstStyle/>
        <a:p>
          <a:endParaRPr lang="fr-FR"/>
        </a:p>
      </dgm:t>
    </dgm:pt>
    <dgm:pt modelId="{01005E55-952A-4F60-88B4-025CEB2AF9A8}" type="pres">
      <dgm:prSet presAssocID="{25F28288-BB9A-48E3-BA30-B0BD16C47416}" presName="composite" presStyleCnt="0"/>
      <dgm:spPr/>
    </dgm:pt>
    <dgm:pt modelId="{D400B9EE-39E7-49F3-A52C-19F9B0D1968D}" type="pres">
      <dgm:prSet presAssocID="{25F28288-BB9A-48E3-BA30-B0BD16C47416}" presName="imagSh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486848B0-3A70-4045-B512-8306448C2687}" type="pres">
      <dgm:prSet presAssocID="{25F28288-BB9A-48E3-BA30-B0BD16C47416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2757B59-8499-4757-8B92-D37471F7E414}" type="presOf" srcId="{25F28288-BB9A-48E3-BA30-B0BD16C47416}" destId="{486848B0-3A70-4045-B512-8306448C2687}" srcOrd="0" destOrd="0" presId="urn:microsoft.com/office/officeart/2005/8/layout/hProcess10"/>
    <dgm:cxn modelId="{66A3EA4C-70D3-4901-A551-D284606F8454}" type="presOf" srcId="{E69C841B-3653-4A44-B0D3-D42655942B77}" destId="{280E2F24-6F1C-4A5E-BE45-8ABA2E6D3A96}" srcOrd="0" destOrd="0" presId="urn:microsoft.com/office/officeart/2005/8/layout/hProcess10"/>
    <dgm:cxn modelId="{D6B37A52-6CA0-4DF5-911A-E5C2F521530C}" srcId="{25F28288-BB9A-48E3-BA30-B0BD16C47416}" destId="{E7573B50-2B1D-4137-839B-5F4C7E6FFB8B}" srcOrd="1" destOrd="0" parTransId="{74215B59-ECF0-4BBC-BD67-550561974D64}" sibTransId="{8E0738F3-4DEF-468C-82EB-CA7CAEC20369}"/>
    <dgm:cxn modelId="{B97BB313-B360-441E-8F1E-078690803450}" srcId="{067F62FC-661D-4F19-9EAD-17929F4FF723}" destId="{C791E92C-9727-4141-912A-18AE2FD3FE60}" srcOrd="2" destOrd="0" parTransId="{3A4ECB9A-F64C-4B1A-BBD6-E4B2129F10E0}" sibTransId="{7CE1BE48-6FA5-4F22-A837-F94CADA400DF}"/>
    <dgm:cxn modelId="{38289D5D-C5BC-4D07-A52B-1888C6C193C2}" type="presOf" srcId="{9C737B2D-54AF-4C27-BE46-5C649C2E79AE}" destId="{6AFB1B68-400E-4804-B630-60A470ABA9B2}" srcOrd="0" destOrd="6" presId="urn:microsoft.com/office/officeart/2005/8/layout/hProcess10"/>
    <dgm:cxn modelId="{CCB75125-B1FE-444D-B11F-74B7E3552B11}" srcId="{067F62FC-661D-4F19-9EAD-17929F4FF723}" destId="{12C97014-E80D-4D03-ADC4-C54324D9B703}" srcOrd="4" destOrd="0" parTransId="{5CFD75D0-BB00-4499-B2FE-CC9B042A2C80}" sibTransId="{F516895B-FD5F-413D-BD63-AD6B2F0DC6CF}"/>
    <dgm:cxn modelId="{28F25FEE-EA2B-4F05-AE94-B972F76EF4BE}" type="presOf" srcId="{5BCEBCFB-DEB5-4818-97D1-09F528293CF1}" destId="{2AF47D07-03DD-4040-B87F-265D8D6AC057}" srcOrd="1" destOrd="0" presId="urn:microsoft.com/office/officeart/2005/8/layout/hProcess10"/>
    <dgm:cxn modelId="{D4151E03-01A2-49FF-81AF-D5D93F2E9F6A}" srcId="{067F62FC-661D-4F19-9EAD-17929F4FF723}" destId="{0A312A72-F80A-4239-B0EA-C58EB2A10269}" srcOrd="0" destOrd="0" parTransId="{6F51587A-F7D7-4A06-9899-05C030981DF0}" sibTransId="{B0ECE118-2B5A-46BF-A68C-4CCFC2327035}"/>
    <dgm:cxn modelId="{01DCFAEF-C645-41CD-B263-27C626306917}" srcId="{F9A456B2-0B79-4200-84CC-0A2C04B25169}" destId="{067F62FC-661D-4F19-9EAD-17929F4FF723}" srcOrd="1" destOrd="0" parTransId="{5990EC0D-F6E4-4169-A946-0628EEED1836}" sibTransId="{E69C841B-3653-4A44-B0D3-D42655942B77}"/>
    <dgm:cxn modelId="{E03A17EF-4B36-444A-8B89-CFE30B081522}" type="presOf" srcId="{12C97014-E80D-4D03-ADC4-C54324D9B703}" destId="{6AFB1B68-400E-4804-B630-60A470ABA9B2}" srcOrd="0" destOrd="5" presId="urn:microsoft.com/office/officeart/2005/8/layout/hProcess10"/>
    <dgm:cxn modelId="{722086F5-E1B4-4453-8A55-AAC54D4E70DA}" srcId="{067F62FC-661D-4F19-9EAD-17929F4FF723}" destId="{25FEAB1E-4C82-419F-A5CF-819A71D3FD5F}" srcOrd="1" destOrd="0" parTransId="{14E55F50-0F91-4CFE-98EE-961BB6D23B68}" sibTransId="{802CA203-FF8B-43AC-B751-429C6394F68A}"/>
    <dgm:cxn modelId="{859DE4D7-63AB-4F41-B8F8-FB867EB3D6BA}" type="presOf" srcId="{42C93AE9-08AD-438D-9E4F-35B53F674CA9}" destId="{486848B0-3A70-4045-B512-8306448C2687}" srcOrd="0" destOrd="1" presId="urn:microsoft.com/office/officeart/2005/8/layout/hProcess10"/>
    <dgm:cxn modelId="{9FD3BD57-CD8A-4BF3-960B-CBFABEFFEF21}" type="presOf" srcId="{E69C841B-3653-4A44-B0D3-D42655942B77}" destId="{955B92CA-BC0C-4B84-ABC0-74A7042C2B0D}" srcOrd="1" destOrd="0" presId="urn:microsoft.com/office/officeart/2005/8/layout/hProcess10"/>
    <dgm:cxn modelId="{04A0E982-8083-4173-AEF0-F19498ED5F65}" srcId="{25F28288-BB9A-48E3-BA30-B0BD16C47416}" destId="{42C93AE9-08AD-438D-9E4F-35B53F674CA9}" srcOrd="0" destOrd="0" parTransId="{FC5CC231-991F-43DD-9B24-4680B2B314AB}" sibTransId="{7FE61123-22B7-4A29-B65C-0F7D5FE4088C}"/>
    <dgm:cxn modelId="{A357FFE9-4DEB-47A5-8490-5A9657ABE91B}" type="presOf" srcId="{AD62AE77-455F-480B-BC82-88EAFEC5D3DD}" destId="{35C3DF00-E5E3-40A8-9A94-46B666ACEB17}" srcOrd="0" destOrd="2" presId="urn:microsoft.com/office/officeart/2005/8/layout/hProcess10"/>
    <dgm:cxn modelId="{D9F1023D-320F-4903-9092-5093157BCDAE}" type="presOf" srcId="{0A312A72-F80A-4239-B0EA-C58EB2A10269}" destId="{6AFB1B68-400E-4804-B630-60A470ABA9B2}" srcOrd="0" destOrd="1" presId="urn:microsoft.com/office/officeart/2005/8/layout/hProcess10"/>
    <dgm:cxn modelId="{5426BD8D-82D8-46C0-8812-417972FEE99B}" srcId="{6C1DA569-3A55-4D7C-B4AE-810098A88C03}" destId="{9AF31A79-33CB-4CDE-AA0A-43C46C2472D7}" srcOrd="0" destOrd="0" parTransId="{4AEE9BA4-17B5-489E-B7B9-D24639E20E2D}" sibTransId="{93A2A0A4-7B95-4CFC-BBB5-37FCEDB2153D}"/>
    <dgm:cxn modelId="{92E17152-98BF-47E1-8CD4-10EBA1D9B0F1}" type="presOf" srcId="{25FEAB1E-4C82-419F-A5CF-819A71D3FD5F}" destId="{6AFB1B68-400E-4804-B630-60A470ABA9B2}" srcOrd="0" destOrd="2" presId="urn:microsoft.com/office/officeart/2005/8/layout/hProcess10"/>
    <dgm:cxn modelId="{EA2FB62E-9E7C-4385-BB92-DA5922CCE8BA}" srcId="{F9A456B2-0B79-4200-84CC-0A2C04B25169}" destId="{6C1DA569-3A55-4D7C-B4AE-810098A88C03}" srcOrd="0" destOrd="0" parTransId="{6050561E-74E1-4603-ABC5-7F808CF1943F}" sibTransId="{5BCEBCFB-DEB5-4818-97D1-09F528293CF1}"/>
    <dgm:cxn modelId="{FF386DCE-AC55-4127-863A-1F28220CEB16}" type="presOf" srcId="{E7573B50-2B1D-4137-839B-5F4C7E6FFB8B}" destId="{486848B0-3A70-4045-B512-8306448C2687}" srcOrd="0" destOrd="2" presId="urn:microsoft.com/office/officeart/2005/8/layout/hProcess10"/>
    <dgm:cxn modelId="{1E5422FE-8ED8-4D89-8F1C-C9E870644BC2}" srcId="{F9A456B2-0B79-4200-84CC-0A2C04B25169}" destId="{25F28288-BB9A-48E3-BA30-B0BD16C47416}" srcOrd="2" destOrd="0" parTransId="{B20B31DE-0FB4-410E-8797-556408CF9701}" sibTransId="{24879453-52B3-46E5-AD42-60CFAB093747}"/>
    <dgm:cxn modelId="{7293DC3E-55C6-4C04-82B0-5B8E0CF2BB12}" type="presOf" srcId="{067F62FC-661D-4F19-9EAD-17929F4FF723}" destId="{6AFB1B68-400E-4804-B630-60A470ABA9B2}" srcOrd="0" destOrd="0" presId="urn:microsoft.com/office/officeart/2005/8/layout/hProcess10"/>
    <dgm:cxn modelId="{5241BEF7-C4E0-410B-8147-8355AEF57D3C}" type="presOf" srcId="{5BCEBCFB-DEB5-4818-97D1-09F528293CF1}" destId="{ED99E32A-1AC8-4CBD-93F1-9AA7F404B8F3}" srcOrd="0" destOrd="0" presId="urn:microsoft.com/office/officeart/2005/8/layout/hProcess10"/>
    <dgm:cxn modelId="{60A9DD33-8078-4BAB-9ACA-1027A129A315}" type="presOf" srcId="{6C1DA569-3A55-4D7C-B4AE-810098A88C03}" destId="{35C3DF00-E5E3-40A8-9A94-46B666ACEB17}" srcOrd="0" destOrd="0" presId="urn:microsoft.com/office/officeart/2005/8/layout/hProcess10"/>
    <dgm:cxn modelId="{1727BDE1-0D00-4206-9F8B-D25D4EE6205B}" type="presOf" srcId="{C791E92C-9727-4141-912A-18AE2FD3FE60}" destId="{6AFB1B68-400E-4804-B630-60A470ABA9B2}" srcOrd="0" destOrd="3" presId="urn:microsoft.com/office/officeart/2005/8/layout/hProcess10"/>
    <dgm:cxn modelId="{B4C77AEC-C1F4-415D-A91D-4F42F9B9ABC9}" type="presOf" srcId="{0448F92A-A58A-4EE5-AF37-0940A9493811}" destId="{6AFB1B68-400E-4804-B630-60A470ABA9B2}" srcOrd="0" destOrd="4" presId="urn:microsoft.com/office/officeart/2005/8/layout/hProcess10"/>
    <dgm:cxn modelId="{EC2CC1C8-A731-41E7-A28E-0A397EF86A4C}" srcId="{6C1DA569-3A55-4D7C-B4AE-810098A88C03}" destId="{AD62AE77-455F-480B-BC82-88EAFEC5D3DD}" srcOrd="1" destOrd="0" parTransId="{919F8222-E280-4853-83A6-AA020B09C85D}" sibTransId="{306E5C96-6726-4979-843A-5E949995A66E}"/>
    <dgm:cxn modelId="{5DB47B87-F559-4482-8E63-32A07EABF172}" srcId="{067F62FC-661D-4F19-9EAD-17929F4FF723}" destId="{0448F92A-A58A-4EE5-AF37-0940A9493811}" srcOrd="3" destOrd="0" parTransId="{34A06DA2-147B-40E1-969C-9B171B029B2A}" sibTransId="{1C29779C-4B43-41EF-8D5A-73A015160705}"/>
    <dgm:cxn modelId="{022598FD-BEE4-4690-A3F0-21D8F0133C0A}" srcId="{6C1DA569-3A55-4D7C-B4AE-810098A88C03}" destId="{19A3404E-64C3-4C99-9DF5-B0325C047B7A}" srcOrd="2" destOrd="0" parTransId="{A0CB56D1-8DB8-4CC2-AA47-F34897AD67D2}" sibTransId="{14B5A69F-059E-412F-9918-B3C4AE288CBF}"/>
    <dgm:cxn modelId="{0E16920A-4D0C-48DE-A09C-0FF9A55771EF}" type="presOf" srcId="{9AF31A79-33CB-4CDE-AA0A-43C46C2472D7}" destId="{35C3DF00-E5E3-40A8-9A94-46B666ACEB17}" srcOrd="0" destOrd="1" presId="urn:microsoft.com/office/officeart/2005/8/layout/hProcess10"/>
    <dgm:cxn modelId="{9D56D8B3-3B96-436D-9DFD-EFD4F34F9D88}" type="presOf" srcId="{F9A456B2-0B79-4200-84CC-0A2C04B25169}" destId="{51C8DEB7-2088-489C-944F-7C2D8105CDB8}" srcOrd="0" destOrd="0" presId="urn:microsoft.com/office/officeart/2005/8/layout/hProcess10"/>
    <dgm:cxn modelId="{6876227C-2333-42BD-A1D0-53E3DD410983}" srcId="{067F62FC-661D-4F19-9EAD-17929F4FF723}" destId="{9C737B2D-54AF-4C27-BE46-5C649C2E79AE}" srcOrd="5" destOrd="0" parTransId="{1E79DCF2-B3DE-4E39-89B8-5A91BC9B9DE4}" sibTransId="{28E018C9-0BDB-45A3-8DEB-2958D5D5BDA7}"/>
    <dgm:cxn modelId="{8D05B2D8-6547-4CE6-9C87-DBE4E771B7E3}" type="presOf" srcId="{19A3404E-64C3-4C99-9DF5-B0325C047B7A}" destId="{35C3DF00-E5E3-40A8-9A94-46B666ACEB17}" srcOrd="0" destOrd="3" presId="urn:microsoft.com/office/officeart/2005/8/layout/hProcess10"/>
    <dgm:cxn modelId="{61A004D4-D370-4240-AB47-79C0925DA69E}" type="presParOf" srcId="{51C8DEB7-2088-489C-944F-7C2D8105CDB8}" destId="{00767B96-9598-448B-A814-FCDF3EF60FC2}" srcOrd="0" destOrd="0" presId="urn:microsoft.com/office/officeart/2005/8/layout/hProcess10"/>
    <dgm:cxn modelId="{52FC916A-8A8D-43BB-9AD7-D18526BBDC82}" type="presParOf" srcId="{00767B96-9598-448B-A814-FCDF3EF60FC2}" destId="{D77E3C68-52B6-4872-80DA-8BD0651F7484}" srcOrd="0" destOrd="0" presId="urn:microsoft.com/office/officeart/2005/8/layout/hProcess10"/>
    <dgm:cxn modelId="{15915BAA-6BB6-4DBF-A264-C095F49149F0}" type="presParOf" srcId="{00767B96-9598-448B-A814-FCDF3EF60FC2}" destId="{35C3DF00-E5E3-40A8-9A94-46B666ACEB17}" srcOrd="1" destOrd="0" presId="urn:microsoft.com/office/officeart/2005/8/layout/hProcess10"/>
    <dgm:cxn modelId="{F35E69D2-CC14-46D4-8896-20BF4E670423}" type="presParOf" srcId="{51C8DEB7-2088-489C-944F-7C2D8105CDB8}" destId="{ED99E32A-1AC8-4CBD-93F1-9AA7F404B8F3}" srcOrd="1" destOrd="0" presId="urn:microsoft.com/office/officeart/2005/8/layout/hProcess10"/>
    <dgm:cxn modelId="{1FDA121A-F5CA-4CAF-A184-886A73CF0899}" type="presParOf" srcId="{ED99E32A-1AC8-4CBD-93F1-9AA7F404B8F3}" destId="{2AF47D07-03DD-4040-B87F-265D8D6AC057}" srcOrd="0" destOrd="0" presId="urn:microsoft.com/office/officeart/2005/8/layout/hProcess10"/>
    <dgm:cxn modelId="{7C982F8D-D00B-44E5-B09C-B6889666A845}" type="presParOf" srcId="{51C8DEB7-2088-489C-944F-7C2D8105CDB8}" destId="{634EBCD2-8B75-441D-BAA4-E00FDC58EE49}" srcOrd="2" destOrd="0" presId="urn:microsoft.com/office/officeart/2005/8/layout/hProcess10"/>
    <dgm:cxn modelId="{7E0FB57A-709F-4834-A542-1F2EC0BDB635}" type="presParOf" srcId="{634EBCD2-8B75-441D-BAA4-E00FDC58EE49}" destId="{4E8FB3E5-0112-4A67-BBBB-E5A4A7382D16}" srcOrd="0" destOrd="0" presId="urn:microsoft.com/office/officeart/2005/8/layout/hProcess10"/>
    <dgm:cxn modelId="{A49D2866-8A71-427D-9A2F-5957AC76E3F0}" type="presParOf" srcId="{634EBCD2-8B75-441D-BAA4-E00FDC58EE49}" destId="{6AFB1B68-400E-4804-B630-60A470ABA9B2}" srcOrd="1" destOrd="0" presId="urn:microsoft.com/office/officeart/2005/8/layout/hProcess10"/>
    <dgm:cxn modelId="{B7AB1757-D133-4C9B-97A7-93304EA447E6}" type="presParOf" srcId="{51C8DEB7-2088-489C-944F-7C2D8105CDB8}" destId="{280E2F24-6F1C-4A5E-BE45-8ABA2E6D3A96}" srcOrd="3" destOrd="0" presId="urn:microsoft.com/office/officeart/2005/8/layout/hProcess10"/>
    <dgm:cxn modelId="{7EBF0D5A-A8E0-4421-91C7-16DF3230E75A}" type="presParOf" srcId="{280E2F24-6F1C-4A5E-BE45-8ABA2E6D3A96}" destId="{955B92CA-BC0C-4B84-ABC0-74A7042C2B0D}" srcOrd="0" destOrd="0" presId="urn:microsoft.com/office/officeart/2005/8/layout/hProcess10"/>
    <dgm:cxn modelId="{007D9553-D17F-4021-8D86-8A908A07F910}" type="presParOf" srcId="{51C8DEB7-2088-489C-944F-7C2D8105CDB8}" destId="{01005E55-952A-4F60-88B4-025CEB2AF9A8}" srcOrd="4" destOrd="0" presId="urn:microsoft.com/office/officeart/2005/8/layout/hProcess10"/>
    <dgm:cxn modelId="{9434E3B6-0023-445B-82C0-A9DD77C78895}" type="presParOf" srcId="{01005E55-952A-4F60-88B4-025CEB2AF9A8}" destId="{D400B9EE-39E7-49F3-A52C-19F9B0D1968D}" srcOrd="0" destOrd="0" presId="urn:microsoft.com/office/officeart/2005/8/layout/hProcess10"/>
    <dgm:cxn modelId="{BA81D028-26DF-49FF-98AC-177049E71CB5}" type="presParOf" srcId="{01005E55-952A-4F60-88B4-025CEB2AF9A8}" destId="{486848B0-3A70-4045-B512-8306448C2687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55DBD0-25EB-41DB-B22E-F6EBE492CAF2}" type="doc">
      <dgm:prSet loTypeId="urn:microsoft.com/office/officeart/2005/8/layout/bList2" loCatId="list" qsTypeId="urn:microsoft.com/office/officeart/2005/8/quickstyle/simple1" qsCatId="simple" csTypeId="urn:microsoft.com/office/officeart/2005/8/colors/accent0_3" csCatId="mainScheme" phldr="1"/>
      <dgm:spPr/>
    </dgm:pt>
    <dgm:pt modelId="{1DBE461A-DF5D-4767-9C36-B1B0F3989030}">
      <dgm:prSet phldrT="[Texte]" custT="1"/>
      <dgm:spPr>
        <a:solidFill>
          <a:srgbClr val="44546A"/>
        </a:solidFill>
      </dgm:spPr>
      <dgm:t>
        <a:bodyPr/>
        <a:lstStyle/>
        <a:p>
          <a:r>
            <a:rPr lang="fr-FR" sz="3200" dirty="0" err="1" smtClean="0"/>
            <a:t>Treatment</a:t>
          </a:r>
          <a:r>
            <a:rPr lang="fr-FR" sz="3200" dirty="0" smtClean="0"/>
            <a:t> – </a:t>
          </a:r>
          <a:r>
            <a:rPr lang="fr-FR" sz="3200" dirty="0" err="1" smtClean="0"/>
            <a:t>Conditioning</a:t>
          </a:r>
          <a:r>
            <a:rPr lang="fr-FR" sz="3200" dirty="0" smtClean="0"/>
            <a:t> </a:t>
          </a:r>
          <a:endParaRPr lang="fr-FR" sz="3200" dirty="0"/>
        </a:p>
      </dgm:t>
    </dgm:pt>
    <dgm:pt modelId="{058D8DC2-023F-467C-807F-7F14051814EE}" type="parTrans" cxnId="{F09947A0-C411-474E-BA0C-5A0196100661}">
      <dgm:prSet/>
      <dgm:spPr/>
      <dgm:t>
        <a:bodyPr/>
        <a:lstStyle/>
        <a:p>
          <a:endParaRPr lang="fr-FR" sz="1800"/>
        </a:p>
      </dgm:t>
    </dgm:pt>
    <dgm:pt modelId="{F29894EA-DD54-492F-91B3-A54575D0B0A4}" type="sibTrans" cxnId="{F09947A0-C411-474E-BA0C-5A0196100661}">
      <dgm:prSet/>
      <dgm:spPr/>
      <dgm:t>
        <a:bodyPr/>
        <a:lstStyle/>
        <a:p>
          <a:endParaRPr lang="fr-FR" sz="1800"/>
        </a:p>
      </dgm:t>
    </dgm:pt>
    <dgm:pt modelId="{532CBE1F-CC29-48ED-A975-AAA79231FE6B}">
      <dgm:prSet phldrT="[Texte]" custT="1"/>
      <dgm:spPr/>
      <dgm:t>
        <a:bodyPr/>
        <a:lstStyle/>
        <a:p>
          <a:r>
            <a:rPr lang="fr-FR" sz="3200" dirty="0" err="1" smtClean="0"/>
            <a:t>Geological</a:t>
          </a:r>
          <a:r>
            <a:rPr lang="fr-FR" sz="3200" dirty="0" smtClean="0"/>
            <a:t> </a:t>
          </a:r>
          <a:r>
            <a:rPr lang="fr-FR" sz="3200" dirty="0" err="1" smtClean="0"/>
            <a:t>disposal</a:t>
          </a:r>
          <a:endParaRPr lang="fr-FR" sz="3200" dirty="0"/>
        </a:p>
      </dgm:t>
    </dgm:pt>
    <dgm:pt modelId="{FD7D0BCB-EEB4-42F9-AB0F-76408F8AAB15}" type="parTrans" cxnId="{E2A593CD-FDB7-44F5-BAFE-02F22A758493}">
      <dgm:prSet/>
      <dgm:spPr/>
      <dgm:t>
        <a:bodyPr/>
        <a:lstStyle/>
        <a:p>
          <a:endParaRPr lang="fr-FR" sz="1800"/>
        </a:p>
      </dgm:t>
    </dgm:pt>
    <dgm:pt modelId="{25C35B14-90A5-4DA9-9F6D-5B03F08090A3}" type="sibTrans" cxnId="{E2A593CD-FDB7-44F5-BAFE-02F22A758493}">
      <dgm:prSet/>
      <dgm:spPr/>
      <dgm:t>
        <a:bodyPr/>
        <a:lstStyle/>
        <a:p>
          <a:endParaRPr lang="fr-FR" sz="1800"/>
        </a:p>
      </dgm:t>
    </dgm:pt>
    <dgm:pt modelId="{5199E6CA-6E13-4477-ACB5-C5B18DE7EDE3}">
      <dgm:prSet phldrT="[Texte]" custT="1"/>
      <dgm:spPr/>
      <dgm:t>
        <a:bodyPr/>
        <a:lstStyle/>
        <a:p>
          <a:r>
            <a:rPr lang="fr-FR" sz="3200" dirty="0" err="1" smtClean="0"/>
            <a:t>Recycling</a:t>
          </a:r>
          <a:r>
            <a:rPr lang="fr-FR" sz="3200" dirty="0" smtClean="0"/>
            <a:t> – Valorisation </a:t>
          </a:r>
          <a:endParaRPr lang="fr-FR" sz="3200" dirty="0"/>
        </a:p>
      </dgm:t>
    </dgm:pt>
    <dgm:pt modelId="{862EA496-1312-4C01-9E8A-7962BF2B15C9}" type="parTrans" cxnId="{B9AB3FC1-58CB-48B4-9990-F3E8EDDA7589}">
      <dgm:prSet/>
      <dgm:spPr/>
      <dgm:t>
        <a:bodyPr/>
        <a:lstStyle/>
        <a:p>
          <a:endParaRPr lang="fr-FR" sz="1800"/>
        </a:p>
      </dgm:t>
    </dgm:pt>
    <dgm:pt modelId="{85C8AC49-FA76-4846-BF61-2F5FA97A48DD}" type="sibTrans" cxnId="{B9AB3FC1-58CB-48B4-9990-F3E8EDDA7589}">
      <dgm:prSet/>
      <dgm:spPr/>
      <dgm:t>
        <a:bodyPr/>
        <a:lstStyle/>
        <a:p>
          <a:endParaRPr lang="fr-FR" sz="1800"/>
        </a:p>
      </dgm:t>
    </dgm:pt>
    <dgm:pt modelId="{FCAAFC41-9D0B-44FB-94C5-BDA80C2E884E}">
      <dgm:prSet custT="1"/>
      <dgm:spPr/>
      <dgm:t>
        <a:bodyPr/>
        <a:lstStyle/>
        <a:p>
          <a:pPr>
            <a:lnSpc>
              <a:spcPct val="114000"/>
            </a:lnSpc>
            <a:spcBef>
              <a:spcPts val="1200"/>
            </a:spcBef>
            <a:spcAft>
              <a:spcPts val="0"/>
            </a:spcAft>
          </a:pPr>
          <a:r>
            <a:rPr lang="fr-FR" sz="1600" dirty="0" smtClean="0"/>
            <a:t>Chemical </a:t>
          </a:r>
          <a:r>
            <a:rPr lang="fr-FR" sz="1600" dirty="0" err="1" smtClean="0"/>
            <a:t>treatment</a:t>
          </a:r>
          <a:r>
            <a:rPr lang="fr-FR" sz="1600" dirty="0" smtClean="0"/>
            <a:t> of </a:t>
          </a:r>
          <a:r>
            <a:rPr lang="fr-FR" sz="1600" dirty="0" err="1" smtClean="0"/>
            <a:t>metallic</a:t>
          </a:r>
          <a:r>
            <a:rPr lang="fr-FR" sz="1600" dirty="0" smtClean="0"/>
            <a:t> components (</a:t>
          </a:r>
          <a:r>
            <a:rPr lang="fr-FR" sz="1600" dirty="0" err="1" smtClean="0"/>
            <a:t>stainless</a:t>
          </a:r>
          <a:r>
            <a:rPr lang="fr-FR" sz="1600" dirty="0" smtClean="0"/>
            <a:t> </a:t>
          </a:r>
          <a:r>
            <a:rPr lang="fr-FR" sz="1600" dirty="0" err="1" smtClean="0"/>
            <a:t>steel</a:t>
          </a:r>
          <a:r>
            <a:rPr lang="fr-FR" sz="1600" dirty="0" smtClean="0"/>
            <a:t>, inconel) &amp; </a:t>
          </a:r>
          <a:r>
            <a:rPr lang="fr-FR" sz="1600" dirty="0" err="1" smtClean="0"/>
            <a:t>associated</a:t>
          </a:r>
          <a:r>
            <a:rPr lang="fr-FR" sz="1600" dirty="0" smtClean="0"/>
            <a:t> </a:t>
          </a:r>
          <a:r>
            <a:rPr lang="fr-FR" sz="1600" dirty="0" err="1" smtClean="0"/>
            <a:t>secondary</a:t>
          </a:r>
          <a:r>
            <a:rPr lang="fr-FR" sz="1600" dirty="0" smtClean="0"/>
            <a:t> effluents</a:t>
          </a:r>
          <a:endParaRPr lang="fr-FR" sz="1600" dirty="0"/>
        </a:p>
      </dgm:t>
    </dgm:pt>
    <dgm:pt modelId="{FA0B1642-1621-45A9-8BDF-20D306108D00}" type="parTrans" cxnId="{C2B363D0-3E45-4E39-984F-A78497D2F502}">
      <dgm:prSet/>
      <dgm:spPr/>
      <dgm:t>
        <a:bodyPr/>
        <a:lstStyle/>
        <a:p>
          <a:endParaRPr lang="fr-FR" sz="1800"/>
        </a:p>
      </dgm:t>
    </dgm:pt>
    <dgm:pt modelId="{1CC8F7C2-3C84-4BC5-9245-111D04EF19A6}" type="sibTrans" cxnId="{C2B363D0-3E45-4E39-984F-A78497D2F502}">
      <dgm:prSet/>
      <dgm:spPr/>
      <dgm:t>
        <a:bodyPr/>
        <a:lstStyle/>
        <a:p>
          <a:endParaRPr lang="fr-FR" sz="1800"/>
        </a:p>
      </dgm:t>
    </dgm:pt>
    <dgm:pt modelId="{8F4F5480-F33D-48B0-A0D6-676624E9FDAC}">
      <dgm:prSet custT="1"/>
      <dgm:spPr/>
      <dgm:t>
        <a:bodyPr/>
        <a:lstStyle/>
        <a:p>
          <a:pPr>
            <a:lnSpc>
              <a:spcPct val="114000"/>
            </a:lnSpc>
            <a:spcBef>
              <a:spcPts val="1200"/>
            </a:spcBef>
            <a:spcAft>
              <a:spcPts val="0"/>
            </a:spcAft>
          </a:pPr>
          <a:r>
            <a:rPr lang="fr-FR" sz="1600" dirty="0" smtClean="0"/>
            <a:t>Evaluation of new matrices for </a:t>
          </a:r>
          <a:r>
            <a:rPr lang="fr-FR" sz="1600" dirty="0" err="1" smtClean="0"/>
            <a:t>conditioning</a:t>
          </a:r>
          <a:r>
            <a:rPr lang="fr-FR" sz="1600" dirty="0" smtClean="0"/>
            <a:t> (MKP, </a:t>
          </a:r>
          <a:r>
            <a:rPr lang="fr-FR" sz="1600" dirty="0" err="1" smtClean="0"/>
            <a:t>geopolymers</a:t>
          </a:r>
          <a:r>
            <a:rPr lang="fr-FR" sz="1600" dirty="0" smtClean="0"/>
            <a:t>)</a:t>
          </a:r>
          <a:endParaRPr lang="fr-FR" sz="1600" dirty="0"/>
        </a:p>
      </dgm:t>
    </dgm:pt>
    <dgm:pt modelId="{D2BC33FB-4A50-4C21-BFCA-19E2E4DC616C}" type="parTrans" cxnId="{2D2AFB91-E115-42B0-9EF3-03266A917EC9}">
      <dgm:prSet/>
      <dgm:spPr/>
      <dgm:t>
        <a:bodyPr/>
        <a:lstStyle/>
        <a:p>
          <a:endParaRPr lang="fr-FR" sz="1800"/>
        </a:p>
      </dgm:t>
    </dgm:pt>
    <dgm:pt modelId="{6C23AED0-4F3C-4770-A9E4-CEDF86D196DA}" type="sibTrans" cxnId="{2D2AFB91-E115-42B0-9EF3-03266A917EC9}">
      <dgm:prSet/>
      <dgm:spPr/>
      <dgm:t>
        <a:bodyPr/>
        <a:lstStyle/>
        <a:p>
          <a:endParaRPr lang="fr-FR" sz="1800"/>
        </a:p>
      </dgm:t>
    </dgm:pt>
    <dgm:pt modelId="{9DC0D903-0764-41CE-A0A3-EF455F88D2A0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600"/>
            </a:spcAft>
          </a:pPr>
          <a:r>
            <a:rPr lang="fr-FR" sz="1600" dirty="0" err="1" smtClean="0"/>
            <a:t>Solubility</a:t>
          </a:r>
          <a:r>
            <a:rPr lang="fr-FR" sz="1600" dirty="0" smtClean="0"/>
            <a:t> of </a:t>
          </a:r>
          <a:r>
            <a:rPr lang="fr-FR" sz="1600" dirty="0" err="1" smtClean="0"/>
            <a:t>tetravalent</a:t>
          </a:r>
          <a:r>
            <a:rPr lang="fr-FR" sz="1600" dirty="0" smtClean="0"/>
            <a:t> </a:t>
          </a:r>
          <a:r>
            <a:rPr lang="fr-FR" sz="1600" dirty="0" err="1" smtClean="0"/>
            <a:t>oxide</a:t>
          </a:r>
          <a:endParaRPr lang="fr-FR" sz="1600" dirty="0">
            <a:solidFill>
              <a:srgbClr val="0070C0"/>
            </a:solidFill>
          </a:endParaRPr>
        </a:p>
      </dgm:t>
    </dgm:pt>
    <dgm:pt modelId="{E6886E22-4D62-4311-B54C-9A66C134DB21}" type="parTrans" cxnId="{5F704D81-FE76-45E1-AAD9-FE3161003EB2}">
      <dgm:prSet/>
      <dgm:spPr/>
      <dgm:t>
        <a:bodyPr/>
        <a:lstStyle/>
        <a:p>
          <a:endParaRPr lang="fr-FR" sz="1800"/>
        </a:p>
      </dgm:t>
    </dgm:pt>
    <dgm:pt modelId="{A3029324-9330-40E5-8C1C-7DB5340610A8}" type="sibTrans" cxnId="{5F704D81-FE76-45E1-AAD9-FE3161003EB2}">
      <dgm:prSet/>
      <dgm:spPr/>
      <dgm:t>
        <a:bodyPr/>
        <a:lstStyle/>
        <a:p>
          <a:endParaRPr lang="fr-FR" sz="1800"/>
        </a:p>
      </dgm:t>
    </dgm:pt>
    <dgm:pt modelId="{5DD1ABC2-D981-489D-B5CD-6B0D2E8078EF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0"/>
            </a:spcAft>
          </a:pPr>
          <a:r>
            <a:rPr lang="fr-FR" sz="1600" dirty="0" err="1" smtClean="0"/>
            <a:t>Analytical</a:t>
          </a:r>
          <a:r>
            <a:rPr lang="fr-FR" sz="1600" dirty="0" smtClean="0"/>
            <a:t> </a:t>
          </a:r>
          <a:r>
            <a:rPr lang="fr-FR" sz="1600" dirty="0" err="1" smtClean="0"/>
            <a:t>development</a:t>
          </a:r>
          <a:r>
            <a:rPr lang="fr-FR" sz="1600" dirty="0" smtClean="0"/>
            <a:t> for </a:t>
          </a:r>
          <a:r>
            <a:rPr lang="fr-FR" sz="1600" dirty="0" err="1" smtClean="0"/>
            <a:t>radionuclides</a:t>
          </a:r>
          <a:r>
            <a:rPr lang="fr-FR" sz="1600" dirty="0" smtClean="0"/>
            <a:t> </a:t>
          </a:r>
          <a:r>
            <a:rPr lang="fr-FR" sz="1600" dirty="0" err="1" smtClean="0"/>
            <a:t>difficult</a:t>
          </a:r>
          <a:r>
            <a:rPr lang="fr-FR" sz="1600" dirty="0" smtClean="0"/>
            <a:t> to </a:t>
          </a:r>
          <a:r>
            <a:rPr lang="fr-FR" sz="1600" dirty="0" err="1" smtClean="0"/>
            <a:t>be</a:t>
          </a:r>
          <a:r>
            <a:rPr lang="fr-FR" sz="1600" dirty="0" smtClean="0"/>
            <a:t> </a:t>
          </a:r>
          <a:r>
            <a:rPr lang="fr-FR" sz="1600" dirty="0" err="1" smtClean="0"/>
            <a:t>measured</a:t>
          </a:r>
          <a:r>
            <a:rPr lang="fr-FR" sz="1600" dirty="0" smtClean="0"/>
            <a:t> (DTM)</a:t>
          </a:r>
          <a:endParaRPr lang="fr-FR" sz="1600" dirty="0">
            <a:solidFill>
              <a:srgbClr val="0070C0"/>
            </a:solidFill>
          </a:endParaRPr>
        </a:p>
      </dgm:t>
    </dgm:pt>
    <dgm:pt modelId="{CC2EC84A-A7EA-406B-801D-8FE528575522}" type="parTrans" cxnId="{BC2F5548-6EAD-430C-B21C-F841B2D31EA5}">
      <dgm:prSet/>
      <dgm:spPr/>
      <dgm:t>
        <a:bodyPr/>
        <a:lstStyle/>
        <a:p>
          <a:endParaRPr lang="fr-FR"/>
        </a:p>
      </dgm:t>
    </dgm:pt>
    <dgm:pt modelId="{DFFFD11D-BB15-4121-8F78-07548E5C3015}" type="sibTrans" cxnId="{BC2F5548-6EAD-430C-B21C-F841B2D31EA5}">
      <dgm:prSet/>
      <dgm:spPr/>
      <dgm:t>
        <a:bodyPr/>
        <a:lstStyle/>
        <a:p>
          <a:endParaRPr lang="fr-FR"/>
        </a:p>
      </dgm:t>
    </dgm:pt>
    <dgm:pt modelId="{41638096-B163-4658-941E-7AC618178F31}">
      <dgm:prSet custT="1"/>
      <dgm:spPr/>
      <dgm:t>
        <a:bodyPr/>
        <a:lstStyle/>
        <a:p>
          <a:pPr>
            <a:lnSpc>
              <a:spcPct val="114000"/>
            </a:lnSpc>
            <a:spcBef>
              <a:spcPts val="1200"/>
            </a:spcBef>
            <a:spcAft>
              <a:spcPts val="0"/>
            </a:spcAft>
          </a:pPr>
          <a:endParaRPr lang="fr-FR" sz="1600" dirty="0"/>
        </a:p>
      </dgm:t>
    </dgm:pt>
    <dgm:pt modelId="{A633EA8A-6E8D-48E8-A99A-4C04DB505959}" type="parTrans" cxnId="{A93E1563-DED3-4953-A9CC-F677DFFC84A6}">
      <dgm:prSet/>
      <dgm:spPr/>
      <dgm:t>
        <a:bodyPr/>
        <a:lstStyle/>
        <a:p>
          <a:endParaRPr lang="fr-FR"/>
        </a:p>
      </dgm:t>
    </dgm:pt>
    <dgm:pt modelId="{47BE4342-1657-47E4-82EC-85F53F2798B4}" type="sibTrans" cxnId="{A93E1563-DED3-4953-A9CC-F677DFFC84A6}">
      <dgm:prSet/>
      <dgm:spPr/>
      <dgm:t>
        <a:bodyPr/>
        <a:lstStyle/>
        <a:p>
          <a:endParaRPr lang="fr-FR"/>
        </a:p>
      </dgm:t>
    </dgm:pt>
    <dgm:pt modelId="{BA536746-034E-437B-84BC-BA6647532CEF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600"/>
            </a:spcAft>
          </a:pPr>
          <a:r>
            <a:rPr lang="fr-FR" sz="1600" dirty="0" smtClean="0"/>
            <a:t>Migration of </a:t>
          </a:r>
          <a:r>
            <a:rPr lang="fr-FR" sz="1600" dirty="0" err="1" smtClean="0"/>
            <a:t>RNs</a:t>
          </a:r>
          <a:r>
            <a:rPr lang="fr-FR" sz="1600" dirty="0" smtClean="0"/>
            <a:t> in </a:t>
          </a:r>
          <a:r>
            <a:rPr lang="fr-FR" sz="1600" dirty="0" err="1" smtClean="0"/>
            <a:t>cementitious</a:t>
          </a:r>
          <a:r>
            <a:rPr lang="fr-FR" sz="1600" dirty="0" smtClean="0"/>
            <a:t> </a:t>
          </a:r>
          <a:r>
            <a:rPr lang="fr-FR" sz="1600" dirty="0" err="1" smtClean="0"/>
            <a:t>materials</a:t>
          </a:r>
          <a:r>
            <a:rPr lang="fr-FR" sz="1600" dirty="0" smtClean="0"/>
            <a:t> and </a:t>
          </a:r>
          <a:r>
            <a:rPr lang="fr-FR" sz="1600" dirty="0" err="1" smtClean="0"/>
            <a:t>fractured</a:t>
          </a:r>
          <a:r>
            <a:rPr lang="fr-FR" sz="1600" dirty="0" smtClean="0"/>
            <a:t> </a:t>
          </a:r>
          <a:r>
            <a:rPr lang="fr-FR" sz="1600" dirty="0" err="1" smtClean="0"/>
            <a:t>mortars</a:t>
          </a:r>
          <a:endParaRPr lang="fr-FR" sz="1600" dirty="0">
            <a:solidFill>
              <a:srgbClr val="0070C0"/>
            </a:solidFill>
          </a:endParaRPr>
        </a:p>
      </dgm:t>
    </dgm:pt>
    <dgm:pt modelId="{7093E2E4-03B9-408B-9652-209BC3AC9CDC}" type="parTrans" cxnId="{8E77828B-C6B5-4865-BE3E-A5E42C433CE0}">
      <dgm:prSet/>
      <dgm:spPr/>
      <dgm:t>
        <a:bodyPr/>
        <a:lstStyle/>
        <a:p>
          <a:endParaRPr lang="fr-FR"/>
        </a:p>
      </dgm:t>
    </dgm:pt>
    <dgm:pt modelId="{C8B27C21-AB6E-43C5-AF4E-8E704C95F3B5}" type="sibTrans" cxnId="{8E77828B-C6B5-4865-BE3E-A5E42C433CE0}">
      <dgm:prSet/>
      <dgm:spPr/>
      <dgm:t>
        <a:bodyPr/>
        <a:lstStyle/>
        <a:p>
          <a:endParaRPr lang="fr-FR"/>
        </a:p>
      </dgm:t>
    </dgm:pt>
    <dgm:pt modelId="{1BD86029-0172-4E78-A239-67381EC065B7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0"/>
            </a:spcAft>
          </a:pPr>
          <a:endParaRPr lang="fr-FR" sz="1600" dirty="0">
            <a:solidFill>
              <a:srgbClr val="0070C0"/>
            </a:solidFill>
          </a:endParaRPr>
        </a:p>
      </dgm:t>
    </dgm:pt>
    <dgm:pt modelId="{6144CC89-68FC-4282-A48F-0153CAB921D9}" type="parTrans" cxnId="{18BEBB7C-33CC-450D-BCE8-CC8256194EA3}">
      <dgm:prSet/>
      <dgm:spPr/>
      <dgm:t>
        <a:bodyPr/>
        <a:lstStyle/>
        <a:p>
          <a:endParaRPr lang="fr-FR"/>
        </a:p>
      </dgm:t>
    </dgm:pt>
    <dgm:pt modelId="{644641A8-3751-405B-A10F-36C737030FCA}" type="sibTrans" cxnId="{18BEBB7C-33CC-450D-BCE8-CC8256194EA3}">
      <dgm:prSet/>
      <dgm:spPr/>
      <dgm:t>
        <a:bodyPr/>
        <a:lstStyle/>
        <a:p>
          <a:endParaRPr lang="fr-FR"/>
        </a:p>
      </dgm:t>
    </dgm:pt>
    <dgm:pt modelId="{F658AAFB-3280-441B-A321-0BED325F5FC5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600"/>
            </a:spcAft>
          </a:pPr>
          <a:r>
            <a:rPr lang="fr-FR" sz="1600" dirty="0" err="1" smtClean="0"/>
            <a:t>Reactivity</a:t>
          </a:r>
          <a:r>
            <a:rPr lang="fr-FR" sz="1600" dirty="0" smtClean="0"/>
            <a:t> at the interface glass/</a:t>
          </a:r>
          <a:r>
            <a:rPr lang="fr-FR" sz="1600" dirty="0" err="1" smtClean="0"/>
            <a:t>steel</a:t>
          </a:r>
          <a:r>
            <a:rPr lang="fr-FR" sz="1600" dirty="0" smtClean="0"/>
            <a:t>/</a:t>
          </a:r>
          <a:r>
            <a:rPr lang="fr-FR" sz="1600" dirty="0" err="1" smtClean="0"/>
            <a:t>clay</a:t>
          </a:r>
          <a:endParaRPr lang="fr-FR" sz="1600" dirty="0"/>
        </a:p>
      </dgm:t>
    </dgm:pt>
    <dgm:pt modelId="{60128FEA-BED1-454C-977A-B2323A8EF483}" type="parTrans" cxnId="{70F661E6-430A-47C3-AFB2-AD640A3BFBD9}">
      <dgm:prSet/>
      <dgm:spPr/>
      <dgm:t>
        <a:bodyPr/>
        <a:lstStyle/>
        <a:p>
          <a:endParaRPr lang="fr-FR"/>
        </a:p>
      </dgm:t>
    </dgm:pt>
    <dgm:pt modelId="{748182DD-FB15-4F1C-B267-F070520B1888}" type="sibTrans" cxnId="{70F661E6-430A-47C3-AFB2-AD640A3BFBD9}">
      <dgm:prSet/>
      <dgm:spPr/>
      <dgm:t>
        <a:bodyPr/>
        <a:lstStyle/>
        <a:p>
          <a:endParaRPr lang="fr-FR"/>
        </a:p>
      </dgm:t>
    </dgm:pt>
    <dgm:pt modelId="{E7FEF67B-842E-4471-8CFC-44443AE826F8}">
      <dgm:prSet custT="1"/>
      <dgm:spPr/>
      <dgm:t>
        <a:bodyPr/>
        <a:lstStyle/>
        <a:p>
          <a:pPr>
            <a:lnSpc>
              <a:spcPct val="114000"/>
            </a:lnSpc>
            <a:spcBef>
              <a:spcPts val="600"/>
            </a:spcBef>
            <a:spcAft>
              <a:spcPts val="600"/>
            </a:spcAft>
          </a:pPr>
          <a:r>
            <a:rPr lang="fr-FR" sz="1600" dirty="0" err="1" smtClean="0">
              <a:solidFill>
                <a:schemeClr val="tx1"/>
              </a:solidFill>
            </a:rPr>
            <a:t>Iodine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doped</a:t>
          </a:r>
          <a:r>
            <a:rPr lang="fr-FR" sz="1600" dirty="0" smtClean="0">
              <a:solidFill>
                <a:schemeClr val="tx1"/>
              </a:solidFill>
            </a:rPr>
            <a:t> glass </a:t>
          </a:r>
          <a:r>
            <a:rPr lang="fr-FR" sz="1600" dirty="0" err="1" smtClean="0">
              <a:solidFill>
                <a:schemeClr val="tx1"/>
              </a:solidFill>
            </a:rPr>
            <a:t>durability</a:t>
          </a:r>
          <a:endParaRPr lang="fr-FR" sz="1600" dirty="0">
            <a:solidFill>
              <a:schemeClr val="tx1"/>
            </a:solidFill>
          </a:endParaRPr>
        </a:p>
      </dgm:t>
    </dgm:pt>
    <dgm:pt modelId="{5EDB690E-EC94-41F5-85AB-C36063988E11}" type="parTrans" cxnId="{D8D6CFC8-EC49-49D7-A3AD-05180EE6710A}">
      <dgm:prSet/>
      <dgm:spPr/>
      <dgm:t>
        <a:bodyPr/>
        <a:lstStyle/>
        <a:p>
          <a:endParaRPr lang="fr-FR"/>
        </a:p>
      </dgm:t>
    </dgm:pt>
    <dgm:pt modelId="{2910AB88-5E38-4F3C-AE42-193758D12F02}" type="sibTrans" cxnId="{D8D6CFC8-EC49-49D7-A3AD-05180EE6710A}">
      <dgm:prSet/>
      <dgm:spPr/>
      <dgm:t>
        <a:bodyPr/>
        <a:lstStyle/>
        <a:p>
          <a:endParaRPr lang="fr-FR"/>
        </a:p>
      </dgm:t>
    </dgm:pt>
    <dgm:pt modelId="{88FE83D3-915A-4DC2-AB53-2E5310A716A3}" type="pres">
      <dgm:prSet presAssocID="{8F55DBD0-25EB-41DB-B22E-F6EBE492CAF2}" presName="diagram" presStyleCnt="0">
        <dgm:presLayoutVars>
          <dgm:dir/>
          <dgm:animLvl val="lvl"/>
          <dgm:resizeHandles val="exact"/>
        </dgm:presLayoutVars>
      </dgm:prSet>
      <dgm:spPr/>
    </dgm:pt>
    <dgm:pt modelId="{FE33FBFC-96F2-4123-B71F-334EAB89680A}" type="pres">
      <dgm:prSet presAssocID="{1DBE461A-DF5D-4767-9C36-B1B0F3989030}" presName="compNode" presStyleCnt="0"/>
      <dgm:spPr/>
    </dgm:pt>
    <dgm:pt modelId="{303EBECF-0775-4CED-9292-EA0AB57916F9}" type="pres">
      <dgm:prSet presAssocID="{1DBE461A-DF5D-4767-9C36-B1B0F3989030}" presName="childRect" presStyleLbl="bgAcc1" presStyleIdx="0" presStyleCnt="3" custScaleX="10621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3EBDE0F-DE45-4844-A980-624E03618974}" type="pres">
      <dgm:prSet presAssocID="{1DBE461A-DF5D-4767-9C36-B1B0F398903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155EF19-A485-4B56-A519-C88BC613D8B8}" type="pres">
      <dgm:prSet presAssocID="{1DBE461A-DF5D-4767-9C36-B1B0F3989030}" presName="parentRect" presStyleLbl="alignNode1" presStyleIdx="0" presStyleCnt="3" custScaleX="105886"/>
      <dgm:spPr/>
      <dgm:t>
        <a:bodyPr/>
        <a:lstStyle/>
        <a:p>
          <a:endParaRPr lang="fr-FR"/>
        </a:p>
      </dgm:t>
    </dgm:pt>
    <dgm:pt modelId="{7B07EC9D-2CE9-4B61-8291-E93F0281122E}" type="pres">
      <dgm:prSet presAssocID="{1DBE461A-DF5D-4767-9C36-B1B0F3989030}" presName="adorn" presStyleLbl="fgAccFollowNode1" presStyleIdx="0" presStyleCnt="3"/>
      <dgm:spPr>
        <a:ln w="31750">
          <a:solidFill>
            <a:schemeClr val="bg1">
              <a:alpha val="90000"/>
            </a:schemeClr>
          </a:solidFill>
        </a:ln>
      </dgm:spPr>
    </dgm:pt>
    <dgm:pt modelId="{6A5A9120-291B-4050-8E11-7A77C1CEDC9C}" type="pres">
      <dgm:prSet presAssocID="{F29894EA-DD54-492F-91B3-A54575D0B0A4}" presName="sibTrans" presStyleLbl="sibTrans2D1" presStyleIdx="0" presStyleCnt="0"/>
      <dgm:spPr/>
      <dgm:t>
        <a:bodyPr/>
        <a:lstStyle/>
        <a:p>
          <a:endParaRPr lang="fr-FR"/>
        </a:p>
      </dgm:t>
    </dgm:pt>
    <dgm:pt modelId="{273001F4-3C59-4BBB-8863-2964A893DD49}" type="pres">
      <dgm:prSet presAssocID="{532CBE1F-CC29-48ED-A975-AAA79231FE6B}" presName="compNode" presStyleCnt="0"/>
      <dgm:spPr/>
    </dgm:pt>
    <dgm:pt modelId="{E7A9AB79-81B4-49BA-87A7-97E2DFDB3AC5}" type="pres">
      <dgm:prSet presAssocID="{532CBE1F-CC29-48ED-A975-AAA79231FE6B}" presName="childRect" presStyleLbl="bgAcc1" presStyleIdx="1" presStyleCnt="3" custScaleX="10804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855CD52-8AEA-45D9-A233-00D318E773A2}" type="pres">
      <dgm:prSet presAssocID="{532CBE1F-CC29-48ED-A975-AAA79231FE6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DB3760C-E697-4F35-ACB1-3C1F45A858F7}" type="pres">
      <dgm:prSet presAssocID="{532CBE1F-CC29-48ED-A975-AAA79231FE6B}" presName="parentRect" presStyleLbl="alignNode1" presStyleIdx="1" presStyleCnt="3" custScaleX="108155"/>
      <dgm:spPr/>
      <dgm:t>
        <a:bodyPr/>
        <a:lstStyle/>
        <a:p>
          <a:endParaRPr lang="fr-FR"/>
        </a:p>
      </dgm:t>
    </dgm:pt>
    <dgm:pt modelId="{BDEBF563-481D-435D-B137-1CC299D33101}" type="pres">
      <dgm:prSet presAssocID="{532CBE1F-CC29-48ED-A975-AAA79231FE6B}" presName="adorn" presStyleLbl="fgAccFollowNode1" presStyleIdx="1" presStyleCnt="3"/>
      <dgm:spPr>
        <a:ln w="31750">
          <a:solidFill>
            <a:schemeClr val="bg1">
              <a:alpha val="90000"/>
            </a:schemeClr>
          </a:solidFill>
        </a:ln>
      </dgm:spPr>
    </dgm:pt>
    <dgm:pt modelId="{3E21BF5D-029D-42EC-9598-E7FE555172F0}" type="pres">
      <dgm:prSet presAssocID="{25C35B14-90A5-4DA9-9F6D-5B03F08090A3}" presName="sibTrans" presStyleLbl="sibTrans2D1" presStyleIdx="0" presStyleCnt="0"/>
      <dgm:spPr/>
      <dgm:t>
        <a:bodyPr/>
        <a:lstStyle/>
        <a:p>
          <a:endParaRPr lang="fr-FR"/>
        </a:p>
      </dgm:t>
    </dgm:pt>
    <dgm:pt modelId="{B87A9D9E-0184-4687-9D27-6DD5DF54BCAC}" type="pres">
      <dgm:prSet presAssocID="{5199E6CA-6E13-4477-ACB5-C5B18DE7EDE3}" presName="compNode" presStyleCnt="0"/>
      <dgm:spPr/>
    </dgm:pt>
    <dgm:pt modelId="{52B53540-DAC1-43C7-B69A-AFBA199CD4E2}" type="pres">
      <dgm:prSet presAssocID="{5199E6CA-6E13-4477-ACB5-C5B18DE7EDE3}" presName="childRect" presStyleLbl="bgAcc1" presStyleIdx="2" presStyleCnt="3" custScaleX="9115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44C9ECC-0EF1-4927-BBE3-4653FE1CD5FB}" type="pres">
      <dgm:prSet presAssocID="{5199E6CA-6E13-4477-ACB5-C5B18DE7EDE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F3E27BA-348D-47CC-B97F-69D3522AB238}" type="pres">
      <dgm:prSet presAssocID="{5199E6CA-6E13-4477-ACB5-C5B18DE7EDE3}" presName="parentRect" presStyleLbl="alignNode1" presStyleIdx="2" presStyleCnt="3" custScaleX="91905"/>
      <dgm:spPr/>
      <dgm:t>
        <a:bodyPr/>
        <a:lstStyle/>
        <a:p>
          <a:endParaRPr lang="fr-FR"/>
        </a:p>
      </dgm:t>
    </dgm:pt>
    <dgm:pt modelId="{2A773F8D-E01D-4F60-A2C5-FF68C03E97CA}" type="pres">
      <dgm:prSet presAssocID="{5199E6CA-6E13-4477-ACB5-C5B18DE7EDE3}" presName="adorn" presStyleLbl="fgAccFollowNode1" presStyleIdx="2" presStyleCnt="3"/>
      <dgm:spPr>
        <a:ln w="31750">
          <a:solidFill>
            <a:schemeClr val="bg1">
              <a:alpha val="90000"/>
            </a:schemeClr>
          </a:solidFill>
        </a:ln>
      </dgm:spPr>
    </dgm:pt>
  </dgm:ptLst>
  <dgm:cxnLst>
    <dgm:cxn modelId="{2E0E8AE8-0B9B-4DF3-A52C-1F21EDABE275}" type="presOf" srcId="{8F4F5480-F33D-48B0-A0D6-676624E9FDAC}" destId="{303EBECF-0775-4CED-9292-EA0AB57916F9}" srcOrd="0" destOrd="2" presId="urn:microsoft.com/office/officeart/2005/8/layout/bList2"/>
    <dgm:cxn modelId="{C6710378-2263-4A33-88CC-BF0ACB0B682A}" type="presOf" srcId="{1DBE461A-DF5D-4767-9C36-B1B0F3989030}" destId="{9155EF19-A485-4B56-A519-C88BC613D8B8}" srcOrd="1" destOrd="0" presId="urn:microsoft.com/office/officeart/2005/8/layout/bList2"/>
    <dgm:cxn modelId="{DBFB8BEE-CBD2-4EE2-8C3A-3572A0AA2EEC}" type="presOf" srcId="{532CBE1F-CC29-48ED-A975-AAA79231FE6B}" destId="{8DB3760C-E697-4F35-ACB1-3C1F45A858F7}" srcOrd="1" destOrd="0" presId="urn:microsoft.com/office/officeart/2005/8/layout/bList2"/>
    <dgm:cxn modelId="{BC2F5548-6EAD-430C-B21C-F841B2D31EA5}" srcId="{5199E6CA-6E13-4477-ACB5-C5B18DE7EDE3}" destId="{5DD1ABC2-D981-489D-B5CD-6B0D2E8078EF}" srcOrd="0" destOrd="0" parTransId="{CC2EC84A-A7EA-406B-801D-8FE528575522}" sibTransId="{DFFFD11D-BB15-4121-8F78-07548E5C3015}"/>
    <dgm:cxn modelId="{C7565F5E-ADF0-4245-9186-78AE6AF77AE5}" type="presOf" srcId="{BA536746-034E-437B-84BC-BA6647532CEF}" destId="{E7A9AB79-81B4-49BA-87A7-97E2DFDB3AC5}" srcOrd="0" destOrd="2" presId="urn:microsoft.com/office/officeart/2005/8/layout/bList2"/>
    <dgm:cxn modelId="{0368288D-CB1D-4123-9EFF-7EB4B9D562EC}" type="presOf" srcId="{1BD86029-0172-4E78-A239-67381EC065B7}" destId="{52B53540-DAC1-43C7-B69A-AFBA199CD4E2}" srcOrd="0" destOrd="1" presId="urn:microsoft.com/office/officeart/2005/8/layout/bList2"/>
    <dgm:cxn modelId="{C6FDD602-5AE1-447D-AD54-F650D0C29776}" type="presOf" srcId="{5DD1ABC2-D981-489D-B5CD-6B0D2E8078EF}" destId="{52B53540-DAC1-43C7-B69A-AFBA199CD4E2}" srcOrd="0" destOrd="0" presId="urn:microsoft.com/office/officeart/2005/8/layout/bList2"/>
    <dgm:cxn modelId="{CCBED98F-20A1-4DF7-809E-19FD668917A6}" type="presOf" srcId="{9DC0D903-0764-41CE-A0A3-EF455F88D2A0}" destId="{E7A9AB79-81B4-49BA-87A7-97E2DFDB3AC5}" srcOrd="0" destOrd="0" presId="urn:microsoft.com/office/officeart/2005/8/layout/bList2"/>
    <dgm:cxn modelId="{548BED07-0332-4955-B0D1-1C27BF3D13F3}" type="presOf" srcId="{41638096-B163-4658-941E-7AC618178F31}" destId="{303EBECF-0775-4CED-9292-EA0AB57916F9}" srcOrd="0" destOrd="1" presId="urn:microsoft.com/office/officeart/2005/8/layout/bList2"/>
    <dgm:cxn modelId="{B9AB3FC1-58CB-48B4-9990-F3E8EDDA7589}" srcId="{8F55DBD0-25EB-41DB-B22E-F6EBE492CAF2}" destId="{5199E6CA-6E13-4477-ACB5-C5B18DE7EDE3}" srcOrd="2" destOrd="0" parTransId="{862EA496-1312-4C01-9E8A-7962BF2B15C9}" sibTransId="{85C8AC49-FA76-4846-BF61-2F5FA97A48DD}"/>
    <dgm:cxn modelId="{9427D64D-A8C6-4BCD-B1CB-AAD60F5A5555}" type="presOf" srcId="{1DBE461A-DF5D-4767-9C36-B1B0F3989030}" destId="{23EBDE0F-DE45-4844-A980-624E03618974}" srcOrd="0" destOrd="0" presId="urn:microsoft.com/office/officeart/2005/8/layout/bList2"/>
    <dgm:cxn modelId="{0341A8A4-36AE-4B37-8018-9CD2EF3BBA82}" type="presOf" srcId="{F29894EA-DD54-492F-91B3-A54575D0B0A4}" destId="{6A5A9120-291B-4050-8E11-7A77C1CEDC9C}" srcOrd="0" destOrd="0" presId="urn:microsoft.com/office/officeart/2005/8/layout/bList2"/>
    <dgm:cxn modelId="{E32E1937-87B5-46EA-B5C3-FAA5AC366D87}" type="presOf" srcId="{E7FEF67B-842E-4471-8CFC-44443AE826F8}" destId="{E7A9AB79-81B4-49BA-87A7-97E2DFDB3AC5}" srcOrd="0" destOrd="1" presId="urn:microsoft.com/office/officeart/2005/8/layout/bList2"/>
    <dgm:cxn modelId="{348046E2-959D-44EA-BA50-372C7FF61C5A}" type="presOf" srcId="{25C35B14-90A5-4DA9-9F6D-5B03F08090A3}" destId="{3E21BF5D-029D-42EC-9598-E7FE555172F0}" srcOrd="0" destOrd="0" presId="urn:microsoft.com/office/officeart/2005/8/layout/bList2"/>
    <dgm:cxn modelId="{E2A593CD-FDB7-44F5-BAFE-02F22A758493}" srcId="{8F55DBD0-25EB-41DB-B22E-F6EBE492CAF2}" destId="{532CBE1F-CC29-48ED-A975-AAA79231FE6B}" srcOrd="1" destOrd="0" parTransId="{FD7D0BCB-EEB4-42F9-AB0F-76408F8AAB15}" sibTransId="{25C35B14-90A5-4DA9-9F6D-5B03F08090A3}"/>
    <dgm:cxn modelId="{7CA179E0-EA59-4F35-9CFC-2EB680DB28EA}" type="presOf" srcId="{FCAAFC41-9D0B-44FB-94C5-BDA80C2E884E}" destId="{303EBECF-0775-4CED-9292-EA0AB57916F9}" srcOrd="0" destOrd="0" presId="urn:microsoft.com/office/officeart/2005/8/layout/bList2"/>
    <dgm:cxn modelId="{2D2AFB91-E115-42B0-9EF3-03266A917EC9}" srcId="{1DBE461A-DF5D-4767-9C36-B1B0F3989030}" destId="{8F4F5480-F33D-48B0-A0D6-676624E9FDAC}" srcOrd="2" destOrd="0" parTransId="{D2BC33FB-4A50-4C21-BFCA-19E2E4DC616C}" sibTransId="{6C23AED0-4F3C-4770-A9E4-CEDF86D196DA}"/>
    <dgm:cxn modelId="{276C7F12-8B08-4861-87FF-846CDBB78036}" type="presOf" srcId="{F658AAFB-3280-441B-A321-0BED325F5FC5}" destId="{E7A9AB79-81B4-49BA-87A7-97E2DFDB3AC5}" srcOrd="0" destOrd="3" presId="urn:microsoft.com/office/officeart/2005/8/layout/bList2"/>
    <dgm:cxn modelId="{18BEBB7C-33CC-450D-BCE8-CC8256194EA3}" srcId="{5199E6CA-6E13-4477-ACB5-C5B18DE7EDE3}" destId="{1BD86029-0172-4E78-A239-67381EC065B7}" srcOrd="1" destOrd="0" parTransId="{6144CC89-68FC-4282-A48F-0153CAB921D9}" sibTransId="{644641A8-3751-405B-A10F-36C737030FCA}"/>
    <dgm:cxn modelId="{8A4D2E38-9AF1-47B7-83E1-860E7046B251}" type="presOf" srcId="{5199E6CA-6E13-4477-ACB5-C5B18DE7EDE3}" destId="{3F3E27BA-348D-47CC-B97F-69D3522AB238}" srcOrd="1" destOrd="0" presId="urn:microsoft.com/office/officeart/2005/8/layout/bList2"/>
    <dgm:cxn modelId="{D8D6CFC8-EC49-49D7-A3AD-05180EE6710A}" srcId="{532CBE1F-CC29-48ED-A975-AAA79231FE6B}" destId="{E7FEF67B-842E-4471-8CFC-44443AE826F8}" srcOrd="1" destOrd="0" parTransId="{5EDB690E-EC94-41F5-85AB-C36063988E11}" sibTransId="{2910AB88-5E38-4F3C-AE42-193758D12F02}"/>
    <dgm:cxn modelId="{3009226B-A268-449A-A72E-031949DB4736}" type="presOf" srcId="{8F55DBD0-25EB-41DB-B22E-F6EBE492CAF2}" destId="{88FE83D3-915A-4DC2-AB53-2E5310A716A3}" srcOrd="0" destOrd="0" presId="urn:microsoft.com/office/officeart/2005/8/layout/bList2"/>
    <dgm:cxn modelId="{8E77828B-C6B5-4865-BE3E-A5E42C433CE0}" srcId="{532CBE1F-CC29-48ED-A975-AAA79231FE6B}" destId="{BA536746-034E-437B-84BC-BA6647532CEF}" srcOrd="2" destOrd="0" parTransId="{7093E2E4-03B9-408B-9652-209BC3AC9CDC}" sibTransId="{C8B27C21-AB6E-43C5-AF4E-8E704C95F3B5}"/>
    <dgm:cxn modelId="{CF71BDF2-4487-4473-8C2A-F1D1BC7B41BD}" type="presOf" srcId="{532CBE1F-CC29-48ED-A975-AAA79231FE6B}" destId="{E855CD52-8AEA-45D9-A233-00D318E773A2}" srcOrd="0" destOrd="0" presId="urn:microsoft.com/office/officeart/2005/8/layout/bList2"/>
    <dgm:cxn modelId="{F09947A0-C411-474E-BA0C-5A0196100661}" srcId="{8F55DBD0-25EB-41DB-B22E-F6EBE492CAF2}" destId="{1DBE461A-DF5D-4767-9C36-B1B0F3989030}" srcOrd="0" destOrd="0" parTransId="{058D8DC2-023F-467C-807F-7F14051814EE}" sibTransId="{F29894EA-DD54-492F-91B3-A54575D0B0A4}"/>
    <dgm:cxn modelId="{5F704D81-FE76-45E1-AAD9-FE3161003EB2}" srcId="{532CBE1F-CC29-48ED-A975-AAA79231FE6B}" destId="{9DC0D903-0764-41CE-A0A3-EF455F88D2A0}" srcOrd="0" destOrd="0" parTransId="{E6886E22-4D62-4311-B54C-9A66C134DB21}" sibTransId="{A3029324-9330-40E5-8C1C-7DB5340610A8}"/>
    <dgm:cxn modelId="{A93E1563-DED3-4953-A9CC-F677DFFC84A6}" srcId="{1DBE461A-DF5D-4767-9C36-B1B0F3989030}" destId="{41638096-B163-4658-941E-7AC618178F31}" srcOrd="1" destOrd="0" parTransId="{A633EA8A-6E8D-48E8-A99A-4C04DB505959}" sibTransId="{47BE4342-1657-47E4-82EC-85F53F2798B4}"/>
    <dgm:cxn modelId="{B3224180-1F96-4E54-B2AA-9651539B2CBB}" type="presOf" srcId="{5199E6CA-6E13-4477-ACB5-C5B18DE7EDE3}" destId="{644C9ECC-0EF1-4927-BBE3-4653FE1CD5FB}" srcOrd="0" destOrd="0" presId="urn:microsoft.com/office/officeart/2005/8/layout/bList2"/>
    <dgm:cxn modelId="{70F661E6-430A-47C3-AFB2-AD640A3BFBD9}" srcId="{532CBE1F-CC29-48ED-A975-AAA79231FE6B}" destId="{F658AAFB-3280-441B-A321-0BED325F5FC5}" srcOrd="3" destOrd="0" parTransId="{60128FEA-BED1-454C-977A-B2323A8EF483}" sibTransId="{748182DD-FB15-4F1C-B267-F070520B1888}"/>
    <dgm:cxn modelId="{C2B363D0-3E45-4E39-984F-A78497D2F502}" srcId="{1DBE461A-DF5D-4767-9C36-B1B0F3989030}" destId="{FCAAFC41-9D0B-44FB-94C5-BDA80C2E884E}" srcOrd="0" destOrd="0" parTransId="{FA0B1642-1621-45A9-8BDF-20D306108D00}" sibTransId="{1CC8F7C2-3C84-4BC5-9245-111D04EF19A6}"/>
    <dgm:cxn modelId="{CBF13B23-7861-4BCD-AB5F-747281C87989}" type="presParOf" srcId="{88FE83D3-915A-4DC2-AB53-2E5310A716A3}" destId="{FE33FBFC-96F2-4123-B71F-334EAB89680A}" srcOrd="0" destOrd="0" presId="urn:microsoft.com/office/officeart/2005/8/layout/bList2"/>
    <dgm:cxn modelId="{A0DE63EF-C670-4736-A31D-FF672EAE50E3}" type="presParOf" srcId="{FE33FBFC-96F2-4123-B71F-334EAB89680A}" destId="{303EBECF-0775-4CED-9292-EA0AB57916F9}" srcOrd="0" destOrd="0" presId="urn:microsoft.com/office/officeart/2005/8/layout/bList2"/>
    <dgm:cxn modelId="{6D8DCE57-B253-4A6B-8BA2-62BD46C37D9C}" type="presParOf" srcId="{FE33FBFC-96F2-4123-B71F-334EAB89680A}" destId="{23EBDE0F-DE45-4844-A980-624E03618974}" srcOrd="1" destOrd="0" presId="urn:microsoft.com/office/officeart/2005/8/layout/bList2"/>
    <dgm:cxn modelId="{5E730F0D-B707-4D85-861D-C73DE717C3D9}" type="presParOf" srcId="{FE33FBFC-96F2-4123-B71F-334EAB89680A}" destId="{9155EF19-A485-4B56-A519-C88BC613D8B8}" srcOrd="2" destOrd="0" presId="urn:microsoft.com/office/officeart/2005/8/layout/bList2"/>
    <dgm:cxn modelId="{114CA0E4-DA3E-47CC-A175-C20C31C3CC56}" type="presParOf" srcId="{FE33FBFC-96F2-4123-B71F-334EAB89680A}" destId="{7B07EC9D-2CE9-4B61-8291-E93F0281122E}" srcOrd="3" destOrd="0" presId="urn:microsoft.com/office/officeart/2005/8/layout/bList2"/>
    <dgm:cxn modelId="{8F0B28C3-CF7D-4041-82FA-AD09393463F4}" type="presParOf" srcId="{88FE83D3-915A-4DC2-AB53-2E5310A716A3}" destId="{6A5A9120-291B-4050-8E11-7A77C1CEDC9C}" srcOrd="1" destOrd="0" presId="urn:microsoft.com/office/officeart/2005/8/layout/bList2"/>
    <dgm:cxn modelId="{FC5E2593-D485-473B-B949-4F1CF4D2302B}" type="presParOf" srcId="{88FE83D3-915A-4DC2-AB53-2E5310A716A3}" destId="{273001F4-3C59-4BBB-8863-2964A893DD49}" srcOrd="2" destOrd="0" presId="urn:microsoft.com/office/officeart/2005/8/layout/bList2"/>
    <dgm:cxn modelId="{07D4CE38-3A82-4479-90E0-4E89AA3B1E21}" type="presParOf" srcId="{273001F4-3C59-4BBB-8863-2964A893DD49}" destId="{E7A9AB79-81B4-49BA-87A7-97E2DFDB3AC5}" srcOrd="0" destOrd="0" presId="urn:microsoft.com/office/officeart/2005/8/layout/bList2"/>
    <dgm:cxn modelId="{99E8FF13-BC12-48E0-A2BD-A8CEEC22ABDC}" type="presParOf" srcId="{273001F4-3C59-4BBB-8863-2964A893DD49}" destId="{E855CD52-8AEA-45D9-A233-00D318E773A2}" srcOrd="1" destOrd="0" presId="urn:microsoft.com/office/officeart/2005/8/layout/bList2"/>
    <dgm:cxn modelId="{3FC46649-37C5-4689-9C33-5BBE9F60C676}" type="presParOf" srcId="{273001F4-3C59-4BBB-8863-2964A893DD49}" destId="{8DB3760C-E697-4F35-ACB1-3C1F45A858F7}" srcOrd="2" destOrd="0" presId="urn:microsoft.com/office/officeart/2005/8/layout/bList2"/>
    <dgm:cxn modelId="{5D4766F1-FE0C-40E9-8184-57E87A362A2C}" type="presParOf" srcId="{273001F4-3C59-4BBB-8863-2964A893DD49}" destId="{BDEBF563-481D-435D-B137-1CC299D33101}" srcOrd="3" destOrd="0" presId="urn:microsoft.com/office/officeart/2005/8/layout/bList2"/>
    <dgm:cxn modelId="{D2FA9282-998C-4F23-8D3F-AF32D0A49666}" type="presParOf" srcId="{88FE83D3-915A-4DC2-AB53-2E5310A716A3}" destId="{3E21BF5D-029D-42EC-9598-E7FE555172F0}" srcOrd="3" destOrd="0" presId="urn:microsoft.com/office/officeart/2005/8/layout/bList2"/>
    <dgm:cxn modelId="{AFEBC96C-1403-4119-81FF-8B491AB38549}" type="presParOf" srcId="{88FE83D3-915A-4DC2-AB53-2E5310A716A3}" destId="{B87A9D9E-0184-4687-9D27-6DD5DF54BCAC}" srcOrd="4" destOrd="0" presId="urn:microsoft.com/office/officeart/2005/8/layout/bList2"/>
    <dgm:cxn modelId="{8B043D51-4B40-4A11-A6F5-18F6AA48A757}" type="presParOf" srcId="{B87A9D9E-0184-4687-9D27-6DD5DF54BCAC}" destId="{52B53540-DAC1-43C7-B69A-AFBA199CD4E2}" srcOrd="0" destOrd="0" presId="urn:microsoft.com/office/officeart/2005/8/layout/bList2"/>
    <dgm:cxn modelId="{4AFD90AF-1B43-4A59-A91A-647E5A948A7E}" type="presParOf" srcId="{B87A9D9E-0184-4687-9D27-6DD5DF54BCAC}" destId="{644C9ECC-0EF1-4927-BBE3-4653FE1CD5FB}" srcOrd="1" destOrd="0" presId="urn:microsoft.com/office/officeart/2005/8/layout/bList2"/>
    <dgm:cxn modelId="{1519D571-62A1-46A0-825F-3D7C52081814}" type="presParOf" srcId="{B87A9D9E-0184-4687-9D27-6DD5DF54BCAC}" destId="{3F3E27BA-348D-47CC-B97F-69D3522AB238}" srcOrd="2" destOrd="0" presId="urn:microsoft.com/office/officeart/2005/8/layout/bList2"/>
    <dgm:cxn modelId="{4B0DD57B-ACD1-4873-98F9-C3235D0640BE}" type="presParOf" srcId="{B87A9D9E-0184-4687-9D27-6DD5DF54BCAC}" destId="{2A773F8D-E01D-4F60-A2C5-FF68C03E97CA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9D41C4-A394-43B1-976D-4EA521B66D9C}" type="doc">
      <dgm:prSet loTypeId="urn:microsoft.com/office/officeart/2005/8/layout/cycle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1BDF5957-64A4-4F16-8C73-7A323E356C83}">
      <dgm:prSet phldrT="[Texte]"/>
      <dgm:spPr/>
      <dgm:t>
        <a:bodyPr/>
        <a:lstStyle/>
        <a:p>
          <a:r>
            <a:rPr lang="fr-FR" dirty="0" err="1" smtClean="0"/>
            <a:t>Pristine</a:t>
          </a:r>
          <a:r>
            <a:rPr lang="fr-FR" dirty="0" smtClean="0"/>
            <a:t> </a:t>
          </a:r>
          <a:r>
            <a:rPr lang="fr-FR" dirty="0" err="1" smtClean="0"/>
            <a:t>material</a:t>
          </a:r>
          <a:endParaRPr lang="fr-FR" dirty="0"/>
        </a:p>
      </dgm:t>
    </dgm:pt>
    <dgm:pt modelId="{D34A5973-A481-43CD-A244-A6DCA7529F40}" type="parTrans" cxnId="{9719C399-F4B7-4036-933A-7F88DD616683}">
      <dgm:prSet/>
      <dgm:spPr/>
      <dgm:t>
        <a:bodyPr/>
        <a:lstStyle/>
        <a:p>
          <a:endParaRPr lang="fr-FR"/>
        </a:p>
      </dgm:t>
    </dgm:pt>
    <dgm:pt modelId="{65F2F1BA-8EDA-48F0-8838-164091C5E323}" type="sibTrans" cxnId="{9719C399-F4B7-4036-933A-7F88DD616683}">
      <dgm:prSet/>
      <dgm:spPr/>
      <dgm:t>
        <a:bodyPr/>
        <a:lstStyle/>
        <a:p>
          <a:endParaRPr lang="fr-FR"/>
        </a:p>
      </dgm:t>
    </dgm:pt>
    <dgm:pt modelId="{BEDD476C-B10C-4827-962E-F8309CE01EB2}">
      <dgm:prSet phldrT="[Texte]"/>
      <dgm:spPr/>
      <dgm:t>
        <a:bodyPr/>
        <a:lstStyle/>
        <a:p>
          <a:r>
            <a:rPr lang="fr-FR" dirty="0" err="1" smtClean="0"/>
            <a:t>Treatment</a:t>
          </a:r>
          <a:r>
            <a:rPr lang="fr-FR" dirty="0" smtClean="0"/>
            <a:t> </a:t>
          </a:r>
          <a:endParaRPr lang="fr-FR" dirty="0"/>
        </a:p>
      </dgm:t>
    </dgm:pt>
    <dgm:pt modelId="{2C9DC7D3-5E04-454D-B546-9255EED3FE38}" type="parTrans" cxnId="{3FD65338-AF2B-49AC-9DFF-1611129FB9E3}">
      <dgm:prSet/>
      <dgm:spPr/>
      <dgm:t>
        <a:bodyPr/>
        <a:lstStyle/>
        <a:p>
          <a:endParaRPr lang="fr-FR"/>
        </a:p>
      </dgm:t>
    </dgm:pt>
    <dgm:pt modelId="{1DF8B490-5B11-440E-A38B-9CCD8B503254}" type="sibTrans" cxnId="{3FD65338-AF2B-49AC-9DFF-1611129FB9E3}">
      <dgm:prSet/>
      <dgm:spPr/>
      <dgm:t>
        <a:bodyPr/>
        <a:lstStyle/>
        <a:p>
          <a:endParaRPr lang="fr-FR"/>
        </a:p>
      </dgm:t>
    </dgm:pt>
    <dgm:pt modelId="{8FD21604-A6D9-47E7-B99E-61186BB8BF56}">
      <dgm:prSet phldrT="[Texte]"/>
      <dgm:spPr/>
      <dgm:t>
        <a:bodyPr/>
        <a:lstStyle/>
        <a:p>
          <a:r>
            <a:rPr lang="fr-FR" dirty="0" err="1" smtClean="0"/>
            <a:t>Conditioning</a:t>
          </a:r>
          <a:r>
            <a:rPr lang="fr-FR" dirty="0" smtClean="0"/>
            <a:t> </a:t>
          </a:r>
          <a:endParaRPr lang="fr-FR" dirty="0"/>
        </a:p>
      </dgm:t>
    </dgm:pt>
    <dgm:pt modelId="{7CAC1CC2-5085-4764-B340-64ADF1303603}" type="parTrans" cxnId="{DCBDDD49-1540-426A-B72C-E856596304CA}">
      <dgm:prSet/>
      <dgm:spPr/>
      <dgm:t>
        <a:bodyPr/>
        <a:lstStyle/>
        <a:p>
          <a:endParaRPr lang="fr-FR"/>
        </a:p>
      </dgm:t>
    </dgm:pt>
    <dgm:pt modelId="{56626E73-EFDE-421F-BDA7-7F088842C1D8}" type="sibTrans" cxnId="{DCBDDD49-1540-426A-B72C-E856596304CA}">
      <dgm:prSet/>
      <dgm:spPr/>
      <dgm:t>
        <a:bodyPr/>
        <a:lstStyle/>
        <a:p>
          <a:endParaRPr lang="fr-FR"/>
        </a:p>
      </dgm:t>
    </dgm:pt>
    <dgm:pt modelId="{55FF393C-C7E8-43C3-A688-8BF47539CB41}">
      <dgm:prSet phldrT="[Texte]"/>
      <dgm:spPr/>
      <dgm:t>
        <a:bodyPr/>
        <a:lstStyle/>
        <a:p>
          <a:r>
            <a:rPr lang="fr-FR" dirty="0" err="1" smtClean="0"/>
            <a:t>Recycling</a:t>
          </a:r>
          <a:r>
            <a:rPr lang="fr-FR" dirty="0" smtClean="0"/>
            <a:t> </a:t>
          </a:r>
          <a:endParaRPr lang="fr-FR" dirty="0"/>
        </a:p>
      </dgm:t>
    </dgm:pt>
    <dgm:pt modelId="{65A66CD1-F99A-47FA-BC3F-2F6416E6D7D5}" type="parTrans" cxnId="{1D8CF040-E147-41C5-BDE4-206581B6B167}">
      <dgm:prSet/>
      <dgm:spPr/>
      <dgm:t>
        <a:bodyPr/>
        <a:lstStyle/>
        <a:p>
          <a:endParaRPr lang="fr-FR"/>
        </a:p>
      </dgm:t>
    </dgm:pt>
    <dgm:pt modelId="{2863435B-5EB9-4939-BAC6-59F71E4B0D4A}" type="sibTrans" cxnId="{1D8CF040-E147-41C5-BDE4-206581B6B167}">
      <dgm:prSet/>
      <dgm:spPr/>
      <dgm:t>
        <a:bodyPr/>
        <a:lstStyle/>
        <a:p>
          <a:endParaRPr lang="fr-FR"/>
        </a:p>
      </dgm:t>
    </dgm:pt>
    <dgm:pt modelId="{BB68A67D-CB91-4BD2-A373-B44BD8DE2BED}" type="pres">
      <dgm:prSet presAssocID="{D79D41C4-A394-43B1-976D-4EA521B66D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5813F70-1F46-44FB-AFC7-2CAAB5B03F1A}" type="pres">
      <dgm:prSet presAssocID="{D79D41C4-A394-43B1-976D-4EA521B66D9C}" presName="cycle" presStyleCnt="0"/>
      <dgm:spPr/>
    </dgm:pt>
    <dgm:pt modelId="{723B5B77-B481-47F3-914B-53839B0B0C8B}" type="pres">
      <dgm:prSet presAssocID="{1BDF5957-64A4-4F16-8C73-7A323E356C83}" presName="nodeFirstNode" presStyleLbl="node1" presStyleIdx="0" presStyleCnt="4" custScaleY="8548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1CC8D2-AE89-4EEF-8C64-1F8CEDC3EB8D}" type="pres">
      <dgm:prSet presAssocID="{65F2F1BA-8EDA-48F0-8838-164091C5E323}" presName="sibTransFirstNode" presStyleLbl="bgShp" presStyleIdx="0" presStyleCnt="1"/>
      <dgm:spPr/>
      <dgm:t>
        <a:bodyPr/>
        <a:lstStyle/>
        <a:p>
          <a:endParaRPr lang="fr-FR"/>
        </a:p>
      </dgm:t>
    </dgm:pt>
    <dgm:pt modelId="{84A377C9-D511-421F-8886-A924C8DAB608}" type="pres">
      <dgm:prSet presAssocID="{BEDD476C-B10C-4827-962E-F8309CE01EB2}" presName="nodeFollowingNodes" presStyleLbl="node1" presStyleIdx="1" presStyleCnt="4" custScaleY="8998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A271BC2-54DD-4A60-8565-C69C8B9E9662}" type="pres">
      <dgm:prSet presAssocID="{8FD21604-A6D9-47E7-B99E-61186BB8BF56}" presName="nodeFollowingNodes" presStyleLbl="node1" presStyleIdx="2" presStyleCnt="4" custScaleY="8998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CA65C04-6175-42AB-BCAE-B1A94FE59225}" type="pres">
      <dgm:prSet presAssocID="{55FF393C-C7E8-43C3-A688-8BF47539CB41}" presName="nodeFollowingNodes" presStyleLbl="node1" presStyleIdx="3" presStyleCnt="4" custScaleY="8998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CBDDD49-1540-426A-B72C-E856596304CA}" srcId="{D79D41C4-A394-43B1-976D-4EA521B66D9C}" destId="{8FD21604-A6D9-47E7-B99E-61186BB8BF56}" srcOrd="2" destOrd="0" parTransId="{7CAC1CC2-5085-4764-B340-64ADF1303603}" sibTransId="{56626E73-EFDE-421F-BDA7-7F088842C1D8}"/>
    <dgm:cxn modelId="{75C46F85-A49D-41DC-BEB8-B7CF195252D2}" type="presOf" srcId="{D79D41C4-A394-43B1-976D-4EA521B66D9C}" destId="{BB68A67D-CB91-4BD2-A373-B44BD8DE2BED}" srcOrd="0" destOrd="0" presId="urn:microsoft.com/office/officeart/2005/8/layout/cycle3"/>
    <dgm:cxn modelId="{BE3EFCB1-9710-4752-B385-11A09E9A7CE2}" type="presOf" srcId="{55FF393C-C7E8-43C3-A688-8BF47539CB41}" destId="{8CA65C04-6175-42AB-BCAE-B1A94FE59225}" srcOrd="0" destOrd="0" presId="urn:microsoft.com/office/officeart/2005/8/layout/cycle3"/>
    <dgm:cxn modelId="{2BC3D1BD-DBD6-4D2A-A70D-ADE2540FFD53}" type="presOf" srcId="{BEDD476C-B10C-4827-962E-F8309CE01EB2}" destId="{84A377C9-D511-421F-8886-A924C8DAB608}" srcOrd="0" destOrd="0" presId="urn:microsoft.com/office/officeart/2005/8/layout/cycle3"/>
    <dgm:cxn modelId="{9719C399-F4B7-4036-933A-7F88DD616683}" srcId="{D79D41C4-A394-43B1-976D-4EA521B66D9C}" destId="{1BDF5957-64A4-4F16-8C73-7A323E356C83}" srcOrd="0" destOrd="0" parTransId="{D34A5973-A481-43CD-A244-A6DCA7529F40}" sibTransId="{65F2F1BA-8EDA-48F0-8838-164091C5E323}"/>
    <dgm:cxn modelId="{5A4AE7F1-2959-49E8-B7B6-2158DBC6A912}" type="presOf" srcId="{8FD21604-A6D9-47E7-B99E-61186BB8BF56}" destId="{0A271BC2-54DD-4A60-8565-C69C8B9E9662}" srcOrd="0" destOrd="0" presId="urn:microsoft.com/office/officeart/2005/8/layout/cycle3"/>
    <dgm:cxn modelId="{0ADDCA71-1F52-460B-A045-051D23C28EFE}" type="presOf" srcId="{1BDF5957-64A4-4F16-8C73-7A323E356C83}" destId="{723B5B77-B481-47F3-914B-53839B0B0C8B}" srcOrd="0" destOrd="0" presId="urn:microsoft.com/office/officeart/2005/8/layout/cycle3"/>
    <dgm:cxn modelId="{1D8CF040-E147-41C5-BDE4-206581B6B167}" srcId="{D79D41C4-A394-43B1-976D-4EA521B66D9C}" destId="{55FF393C-C7E8-43C3-A688-8BF47539CB41}" srcOrd="3" destOrd="0" parTransId="{65A66CD1-F99A-47FA-BC3F-2F6416E6D7D5}" sibTransId="{2863435B-5EB9-4939-BAC6-59F71E4B0D4A}"/>
    <dgm:cxn modelId="{3FD65338-AF2B-49AC-9DFF-1611129FB9E3}" srcId="{D79D41C4-A394-43B1-976D-4EA521B66D9C}" destId="{BEDD476C-B10C-4827-962E-F8309CE01EB2}" srcOrd="1" destOrd="0" parTransId="{2C9DC7D3-5E04-454D-B546-9255EED3FE38}" sibTransId="{1DF8B490-5B11-440E-A38B-9CCD8B503254}"/>
    <dgm:cxn modelId="{8E112F7C-3947-49AD-8E52-2BB76C6AC5F9}" type="presOf" srcId="{65F2F1BA-8EDA-48F0-8838-164091C5E323}" destId="{A21CC8D2-AE89-4EEF-8C64-1F8CEDC3EB8D}" srcOrd="0" destOrd="0" presId="urn:microsoft.com/office/officeart/2005/8/layout/cycle3"/>
    <dgm:cxn modelId="{AEC12D5A-3EF1-43A8-A8EB-02EEBBCA7AEF}" type="presParOf" srcId="{BB68A67D-CB91-4BD2-A373-B44BD8DE2BED}" destId="{15813F70-1F46-44FB-AFC7-2CAAB5B03F1A}" srcOrd="0" destOrd="0" presId="urn:microsoft.com/office/officeart/2005/8/layout/cycle3"/>
    <dgm:cxn modelId="{8A64E847-8AB2-43D6-82FA-46D649912967}" type="presParOf" srcId="{15813F70-1F46-44FB-AFC7-2CAAB5B03F1A}" destId="{723B5B77-B481-47F3-914B-53839B0B0C8B}" srcOrd="0" destOrd="0" presId="urn:microsoft.com/office/officeart/2005/8/layout/cycle3"/>
    <dgm:cxn modelId="{6B01D537-A7A2-480C-AA82-A0B939AC1443}" type="presParOf" srcId="{15813F70-1F46-44FB-AFC7-2CAAB5B03F1A}" destId="{A21CC8D2-AE89-4EEF-8C64-1F8CEDC3EB8D}" srcOrd="1" destOrd="0" presId="urn:microsoft.com/office/officeart/2005/8/layout/cycle3"/>
    <dgm:cxn modelId="{96552802-F5EB-427C-959D-8F66BBDDD844}" type="presParOf" srcId="{15813F70-1F46-44FB-AFC7-2CAAB5B03F1A}" destId="{84A377C9-D511-421F-8886-A924C8DAB608}" srcOrd="2" destOrd="0" presId="urn:microsoft.com/office/officeart/2005/8/layout/cycle3"/>
    <dgm:cxn modelId="{4FDD43EC-D96A-45AB-99F7-0FE5D5D8D21D}" type="presParOf" srcId="{15813F70-1F46-44FB-AFC7-2CAAB5B03F1A}" destId="{0A271BC2-54DD-4A60-8565-C69C8B9E9662}" srcOrd="3" destOrd="0" presId="urn:microsoft.com/office/officeart/2005/8/layout/cycle3"/>
    <dgm:cxn modelId="{AD722801-D997-4BE7-BB27-6D84D0C80179}" type="presParOf" srcId="{15813F70-1F46-44FB-AFC7-2CAAB5B03F1A}" destId="{8CA65C04-6175-42AB-BCAE-B1A94FE59225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BC1A52-2819-4D7D-BFAF-212623623EC0}" type="doc">
      <dgm:prSet loTypeId="urn:microsoft.com/office/officeart/2005/8/layout/bList2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30E03C5C-4C48-45EE-BB0B-38FCAF3AFC40}">
      <dgm:prSet phldrT="[Texte]"/>
      <dgm:spPr>
        <a:solidFill>
          <a:srgbClr val="7030A0"/>
        </a:solidFill>
      </dgm:spPr>
      <dgm:t>
        <a:bodyPr/>
        <a:lstStyle/>
        <a:p>
          <a:r>
            <a:rPr lang="fr-FR" dirty="0" smtClean="0"/>
            <a:t>WP STREAM</a:t>
          </a:r>
          <a:endParaRPr lang="fr-FR" dirty="0"/>
        </a:p>
      </dgm:t>
    </dgm:pt>
    <dgm:pt modelId="{B59FFE1C-72AD-40DD-8B26-800B05D07E08}" type="parTrans" cxnId="{FE81A36F-0C52-4C51-9C44-D6129BB39DEB}">
      <dgm:prSet/>
      <dgm:spPr/>
      <dgm:t>
        <a:bodyPr/>
        <a:lstStyle/>
        <a:p>
          <a:endParaRPr lang="fr-FR"/>
        </a:p>
      </dgm:t>
    </dgm:pt>
    <dgm:pt modelId="{2D6FAC0C-B033-400A-B8CE-F90184D5728F}" type="sibTrans" cxnId="{FE81A36F-0C52-4C51-9C44-D6129BB39DEB}">
      <dgm:prSet/>
      <dgm:spPr/>
      <dgm:t>
        <a:bodyPr/>
        <a:lstStyle/>
        <a:p>
          <a:endParaRPr lang="fr-FR"/>
        </a:p>
      </dgm:t>
    </dgm:pt>
    <dgm:pt modelId="{F64038F0-ECF1-4CE0-83EC-3B3ADFA9BAB0}">
      <dgm:prSet phldrT="[Texte]"/>
      <dgm:spPr>
        <a:solidFill>
          <a:srgbClr val="009900"/>
        </a:solidFill>
      </dgm:spPr>
      <dgm:t>
        <a:bodyPr/>
        <a:lstStyle/>
        <a:p>
          <a:r>
            <a:rPr lang="fr-FR" dirty="0" smtClean="0"/>
            <a:t>WP ICARUS</a:t>
          </a:r>
          <a:endParaRPr lang="fr-FR" dirty="0"/>
        </a:p>
      </dgm:t>
    </dgm:pt>
    <dgm:pt modelId="{B0D4F218-7A79-4DA1-ABFB-E22FD728733B}" type="parTrans" cxnId="{37AECCF9-7100-4E0A-8BB6-721587F18BB9}">
      <dgm:prSet/>
      <dgm:spPr/>
      <dgm:t>
        <a:bodyPr/>
        <a:lstStyle/>
        <a:p>
          <a:endParaRPr lang="fr-FR"/>
        </a:p>
      </dgm:t>
    </dgm:pt>
    <dgm:pt modelId="{5310785A-6CCC-4562-A07C-42A362BC591C}" type="sibTrans" cxnId="{37AECCF9-7100-4E0A-8BB6-721587F18BB9}">
      <dgm:prSet/>
      <dgm:spPr/>
      <dgm:t>
        <a:bodyPr/>
        <a:lstStyle/>
        <a:p>
          <a:endParaRPr lang="fr-FR"/>
        </a:p>
      </dgm:t>
    </dgm:pt>
    <dgm:pt modelId="{68889D25-891B-4CD8-8D6F-9DB415DCAE61}">
      <dgm:prSet phldrT="[Texte]"/>
      <dgm:spPr/>
      <dgm:t>
        <a:bodyPr/>
        <a:lstStyle/>
        <a:p>
          <a:r>
            <a:rPr lang="fr-FR" dirty="0" smtClean="0"/>
            <a:t>WP SAREC</a:t>
          </a:r>
          <a:endParaRPr lang="fr-FR" dirty="0"/>
        </a:p>
      </dgm:t>
    </dgm:pt>
    <dgm:pt modelId="{BEFCA0B6-E299-4114-9598-E411D7AD6803}" type="parTrans" cxnId="{E4677AFA-0581-4C33-9918-84E1EA8AE1A2}">
      <dgm:prSet/>
      <dgm:spPr/>
      <dgm:t>
        <a:bodyPr/>
        <a:lstStyle/>
        <a:p>
          <a:endParaRPr lang="fr-FR"/>
        </a:p>
      </dgm:t>
    </dgm:pt>
    <dgm:pt modelId="{F14FFFDD-E4EC-4510-9E31-0DD3131D8AC3}" type="sibTrans" cxnId="{E4677AFA-0581-4C33-9918-84E1EA8AE1A2}">
      <dgm:prSet/>
      <dgm:spPr/>
      <dgm:t>
        <a:bodyPr/>
        <a:lstStyle/>
        <a:p>
          <a:endParaRPr lang="fr-FR"/>
        </a:p>
      </dgm:t>
    </dgm:pt>
    <dgm:pt modelId="{622EA10B-A77A-495E-ACB9-65EB5535651A}">
      <dgm:prSet phldrT="[Texte]"/>
      <dgm:spPr/>
      <dgm:t>
        <a:bodyPr/>
        <a:lstStyle/>
        <a:p>
          <a:r>
            <a:rPr lang="fr-FR" dirty="0" smtClean="0"/>
            <a:t>WP </a:t>
          </a:r>
          <a:r>
            <a:rPr lang="fr-FR" dirty="0" err="1" smtClean="0"/>
            <a:t>InCoMand</a:t>
          </a:r>
          <a:endParaRPr lang="fr-FR" dirty="0"/>
        </a:p>
      </dgm:t>
    </dgm:pt>
    <dgm:pt modelId="{C7E664DE-D8D1-4E9F-95C2-F3CA8205B952}" type="parTrans" cxnId="{910BFFB4-BA47-4ECF-BBE9-240E22821208}">
      <dgm:prSet/>
      <dgm:spPr/>
      <dgm:t>
        <a:bodyPr/>
        <a:lstStyle/>
        <a:p>
          <a:endParaRPr lang="fr-FR"/>
        </a:p>
      </dgm:t>
    </dgm:pt>
    <dgm:pt modelId="{1D7DBB19-82FA-48BF-8F33-FC64FDEAF398}" type="sibTrans" cxnId="{910BFFB4-BA47-4ECF-BBE9-240E22821208}">
      <dgm:prSet/>
      <dgm:spPr/>
      <dgm:t>
        <a:bodyPr/>
        <a:lstStyle/>
        <a:p>
          <a:endParaRPr lang="fr-FR"/>
        </a:p>
      </dgm:t>
    </dgm:pt>
    <dgm:pt modelId="{08A47429-B16E-4F35-BD82-E044597E8025}">
      <dgm:prSet phldrT="[Texte]"/>
      <dgm:spPr/>
      <dgm:t>
        <a:bodyPr/>
        <a:lstStyle/>
        <a:p>
          <a:r>
            <a:rPr lang="fr-FR" dirty="0" smtClean="0"/>
            <a:t>WP DITUSC</a:t>
          </a:r>
          <a:endParaRPr lang="fr-FR" dirty="0"/>
        </a:p>
      </dgm:t>
    </dgm:pt>
    <dgm:pt modelId="{759A6A1F-5009-474B-A44E-AB16643BC1D1}" type="parTrans" cxnId="{F19F7D44-0DAA-4F25-B570-CD896F4C0B94}">
      <dgm:prSet/>
      <dgm:spPr/>
      <dgm:t>
        <a:bodyPr/>
        <a:lstStyle/>
        <a:p>
          <a:endParaRPr lang="fr-FR"/>
        </a:p>
      </dgm:t>
    </dgm:pt>
    <dgm:pt modelId="{54EBC5F1-CE41-4749-9E6D-D01545DE0EE0}" type="sibTrans" cxnId="{F19F7D44-0DAA-4F25-B570-CD896F4C0B94}">
      <dgm:prSet/>
      <dgm:spPr/>
      <dgm:t>
        <a:bodyPr/>
        <a:lstStyle/>
        <a:p>
          <a:endParaRPr lang="fr-FR"/>
        </a:p>
      </dgm:t>
    </dgm:pt>
    <dgm:pt modelId="{8B865345-8EF3-4F5D-8EE1-E1F9E9E6166D}">
      <dgm:prSet/>
      <dgm:spPr/>
      <dgm:t>
        <a:bodyPr/>
        <a:lstStyle/>
        <a:p>
          <a:r>
            <a:rPr lang="fr-FR" dirty="0" err="1" smtClean="0"/>
            <a:t>Treatment</a:t>
          </a:r>
          <a:r>
            <a:rPr lang="fr-FR" dirty="0" smtClean="0"/>
            <a:t> </a:t>
          </a:r>
          <a:r>
            <a:rPr lang="fr-FR" dirty="0" smtClean="0"/>
            <a:t>of </a:t>
          </a:r>
          <a:r>
            <a:rPr lang="fr-FR" dirty="0" err="1" smtClean="0"/>
            <a:t>secondary</a:t>
          </a:r>
          <a:r>
            <a:rPr lang="fr-FR" dirty="0" smtClean="0"/>
            <a:t> </a:t>
          </a:r>
          <a:r>
            <a:rPr lang="fr-FR" dirty="0" smtClean="0"/>
            <a:t>effluents</a:t>
          </a:r>
          <a:endParaRPr lang="fr-FR" dirty="0"/>
        </a:p>
      </dgm:t>
    </dgm:pt>
    <dgm:pt modelId="{23087B32-FD3A-40FC-91E2-8EEE449AFEAF}" type="parTrans" cxnId="{5B88653E-1F93-49BE-B0F3-E821B44644F1}">
      <dgm:prSet/>
      <dgm:spPr/>
      <dgm:t>
        <a:bodyPr/>
        <a:lstStyle/>
        <a:p>
          <a:endParaRPr lang="fr-FR"/>
        </a:p>
      </dgm:t>
    </dgm:pt>
    <dgm:pt modelId="{23B37D74-34C2-4AC3-B6CE-398C6CFDAABE}" type="sibTrans" cxnId="{5B88653E-1F93-49BE-B0F3-E821B44644F1}">
      <dgm:prSet/>
      <dgm:spPr/>
      <dgm:t>
        <a:bodyPr/>
        <a:lstStyle/>
        <a:p>
          <a:endParaRPr lang="fr-FR"/>
        </a:p>
      </dgm:t>
    </dgm:pt>
    <dgm:pt modelId="{979CFF7F-359A-48ED-BB35-817527D39DC4}">
      <dgm:prSet/>
      <dgm:spPr/>
      <dgm:t>
        <a:bodyPr/>
        <a:lstStyle/>
        <a:p>
          <a:r>
            <a:rPr lang="fr-FR" dirty="0" smtClean="0"/>
            <a:t>Chemical-</a:t>
          </a:r>
          <a:r>
            <a:rPr lang="fr-FR" dirty="0" err="1" smtClean="0"/>
            <a:t>physical</a:t>
          </a:r>
          <a:r>
            <a:rPr lang="fr-FR" dirty="0" smtClean="0"/>
            <a:t>-</a:t>
          </a:r>
          <a:r>
            <a:rPr lang="fr-FR" dirty="0" err="1" smtClean="0"/>
            <a:t>radiological</a:t>
          </a:r>
          <a:r>
            <a:rPr lang="fr-FR" dirty="0" smtClean="0"/>
            <a:t> </a:t>
          </a:r>
          <a:r>
            <a:rPr lang="fr-FR" dirty="0" err="1" smtClean="0"/>
            <a:t>evaluation</a:t>
          </a:r>
          <a:endParaRPr lang="fr-FR" dirty="0"/>
        </a:p>
      </dgm:t>
    </dgm:pt>
    <dgm:pt modelId="{70131995-03B9-4A88-A496-E333A55F6E49}" type="parTrans" cxnId="{B5B8346C-4914-46CF-8EBD-30A4D41128A2}">
      <dgm:prSet/>
      <dgm:spPr/>
      <dgm:t>
        <a:bodyPr/>
        <a:lstStyle/>
        <a:p>
          <a:endParaRPr lang="fr-FR"/>
        </a:p>
      </dgm:t>
    </dgm:pt>
    <dgm:pt modelId="{D5EEC029-B0E6-403E-A027-CCA75B447073}" type="sibTrans" cxnId="{B5B8346C-4914-46CF-8EBD-30A4D41128A2}">
      <dgm:prSet/>
      <dgm:spPr/>
      <dgm:t>
        <a:bodyPr/>
        <a:lstStyle/>
        <a:p>
          <a:endParaRPr lang="fr-FR"/>
        </a:p>
      </dgm:t>
    </dgm:pt>
    <dgm:pt modelId="{9D96B2C7-A60D-465B-A24C-3979D91A8C79}">
      <dgm:prSet/>
      <dgm:spPr/>
      <dgm:t>
        <a:bodyPr/>
        <a:lstStyle/>
        <a:p>
          <a:r>
            <a:rPr lang="fr-FR" dirty="0" err="1" smtClean="0"/>
            <a:t>Development</a:t>
          </a:r>
          <a:r>
            <a:rPr lang="fr-FR" dirty="0" smtClean="0"/>
            <a:t> of a </a:t>
          </a:r>
          <a:r>
            <a:rPr lang="fr-FR" dirty="0" err="1" smtClean="0"/>
            <a:t>radiochemical</a:t>
          </a:r>
          <a:r>
            <a:rPr lang="fr-FR" dirty="0" smtClean="0"/>
            <a:t> </a:t>
          </a:r>
          <a:r>
            <a:rPr lang="fr-FR" dirty="0" err="1" smtClean="0"/>
            <a:t>procedure</a:t>
          </a:r>
          <a:r>
            <a:rPr lang="fr-FR" dirty="0" smtClean="0"/>
            <a:t> for the </a:t>
          </a:r>
          <a:r>
            <a:rPr lang="fr-FR" dirty="0" err="1" smtClean="0"/>
            <a:t>measure</a:t>
          </a:r>
          <a:r>
            <a:rPr lang="fr-FR" dirty="0" smtClean="0"/>
            <a:t> of DTM</a:t>
          </a:r>
          <a:endParaRPr lang="fr-FR" dirty="0"/>
        </a:p>
      </dgm:t>
    </dgm:pt>
    <dgm:pt modelId="{FD5C1B73-4591-48EF-A5A2-3E2489FD5786}" type="parTrans" cxnId="{FE881CE3-F89A-45BD-8510-2976A547CBB5}">
      <dgm:prSet/>
      <dgm:spPr/>
      <dgm:t>
        <a:bodyPr/>
        <a:lstStyle/>
        <a:p>
          <a:endParaRPr lang="fr-FR"/>
        </a:p>
      </dgm:t>
    </dgm:pt>
    <dgm:pt modelId="{78B90BF8-AACE-41B8-BD16-4135F4AA1C7A}" type="sibTrans" cxnId="{FE881CE3-F89A-45BD-8510-2976A547CBB5}">
      <dgm:prSet/>
      <dgm:spPr/>
      <dgm:t>
        <a:bodyPr/>
        <a:lstStyle/>
        <a:p>
          <a:endParaRPr lang="fr-FR"/>
        </a:p>
      </dgm:t>
    </dgm:pt>
    <dgm:pt modelId="{110789F2-730E-479A-A9A8-B11650C56D95}">
      <dgm:prSet/>
      <dgm:spPr/>
      <dgm:t>
        <a:bodyPr/>
        <a:lstStyle/>
        <a:p>
          <a:r>
            <a:rPr lang="fr-FR" dirty="0" err="1" smtClean="0"/>
            <a:t>Conditioning</a:t>
          </a:r>
          <a:r>
            <a:rPr lang="fr-FR" dirty="0" smtClean="0"/>
            <a:t> </a:t>
          </a:r>
          <a:r>
            <a:rPr lang="fr-FR" dirty="0" err="1" smtClean="0"/>
            <a:t>sludges</a:t>
          </a:r>
          <a:r>
            <a:rPr lang="fr-FR" dirty="0" smtClean="0"/>
            <a:t> in new </a:t>
          </a:r>
          <a:r>
            <a:rPr lang="fr-FR" dirty="0" err="1" smtClean="0"/>
            <a:t>matrixes</a:t>
          </a:r>
          <a:endParaRPr lang="fr-FR" dirty="0"/>
        </a:p>
      </dgm:t>
    </dgm:pt>
    <dgm:pt modelId="{237D89AB-0999-4A19-A86F-EBFF0E47C348}" type="parTrans" cxnId="{44B4E9AF-1F12-4F3C-A957-4ED9E018F337}">
      <dgm:prSet/>
      <dgm:spPr/>
      <dgm:t>
        <a:bodyPr/>
        <a:lstStyle/>
        <a:p>
          <a:endParaRPr lang="fr-FR"/>
        </a:p>
      </dgm:t>
    </dgm:pt>
    <dgm:pt modelId="{7DD21B95-E941-4D10-BBAC-8B8020F9E91D}" type="sibTrans" cxnId="{44B4E9AF-1F12-4F3C-A957-4ED9E018F337}">
      <dgm:prSet/>
      <dgm:spPr/>
      <dgm:t>
        <a:bodyPr/>
        <a:lstStyle/>
        <a:p>
          <a:endParaRPr lang="fr-FR"/>
        </a:p>
      </dgm:t>
    </dgm:pt>
    <dgm:pt modelId="{09BB0CC4-ACA6-474B-B969-BA1F004F4DA1}">
      <dgm:prSet/>
      <dgm:spPr/>
      <dgm:t>
        <a:bodyPr/>
        <a:lstStyle/>
        <a:p>
          <a:r>
            <a:rPr lang="fr-FR" dirty="0" smtClean="0"/>
            <a:t>Standardisation of the </a:t>
          </a:r>
          <a:r>
            <a:rPr lang="fr-FR" dirty="0" err="1" smtClean="0"/>
            <a:t>procedure</a:t>
          </a:r>
          <a:endParaRPr lang="fr-FR" dirty="0"/>
        </a:p>
      </dgm:t>
    </dgm:pt>
    <dgm:pt modelId="{6E07D26D-6697-411C-B0F1-7037AC949057}" type="parTrans" cxnId="{1FE3EC70-BA2A-4D03-8F97-5A8EBE21AE89}">
      <dgm:prSet/>
      <dgm:spPr/>
      <dgm:t>
        <a:bodyPr/>
        <a:lstStyle/>
        <a:p>
          <a:endParaRPr lang="fr-FR"/>
        </a:p>
      </dgm:t>
    </dgm:pt>
    <dgm:pt modelId="{1D901678-6024-453E-81DF-A818E86391D5}" type="sibTrans" cxnId="{1FE3EC70-BA2A-4D03-8F97-5A8EBE21AE89}">
      <dgm:prSet/>
      <dgm:spPr/>
      <dgm:t>
        <a:bodyPr/>
        <a:lstStyle/>
        <a:p>
          <a:endParaRPr lang="fr-FR"/>
        </a:p>
      </dgm:t>
    </dgm:pt>
    <dgm:pt modelId="{7459D039-294B-4009-9142-246DAC7C9C1B}">
      <dgm:prSet/>
      <dgm:spPr/>
      <dgm:t>
        <a:bodyPr/>
        <a:lstStyle/>
        <a:p>
          <a:r>
            <a:rPr lang="fr-FR" dirty="0" err="1" smtClean="0"/>
            <a:t>Low</a:t>
          </a:r>
          <a:r>
            <a:rPr lang="fr-FR" dirty="0" smtClean="0"/>
            <a:t> gamma dose on </a:t>
          </a:r>
          <a:r>
            <a:rPr lang="fr-FR" dirty="0" err="1" smtClean="0"/>
            <a:t>spent</a:t>
          </a:r>
          <a:r>
            <a:rPr lang="fr-FR" dirty="0" smtClean="0"/>
            <a:t> fuel </a:t>
          </a:r>
          <a:r>
            <a:rPr lang="fr-FR" dirty="0" err="1" smtClean="0"/>
            <a:t>surrogate</a:t>
          </a:r>
          <a:r>
            <a:rPr lang="fr-FR" dirty="0" smtClean="0"/>
            <a:t> </a:t>
          </a:r>
          <a:r>
            <a:rPr lang="fr-FR" dirty="0" err="1" smtClean="0"/>
            <a:t>radiolysis</a:t>
          </a:r>
          <a:endParaRPr lang="fr-FR" dirty="0"/>
        </a:p>
      </dgm:t>
    </dgm:pt>
    <dgm:pt modelId="{293D4C06-F505-4699-8B8A-1789C976CE0D}" type="parTrans" cxnId="{ABDB5653-3207-4C59-84AA-4564406D400A}">
      <dgm:prSet/>
      <dgm:spPr/>
      <dgm:t>
        <a:bodyPr/>
        <a:lstStyle/>
        <a:p>
          <a:endParaRPr lang="fr-FR"/>
        </a:p>
      </dgm:t>
    </dgm:pt>
    <dgm:pt modelId="{02E6B9D3-45B8-4CB8-8406-0C390112E141}" type="sibTrans" cxnId="{ABDB5653-3207-4C59-84AA-4564406D400A}">
      <dgm:prSet/>
      <dgm:spPr/>
      <dgm:t>
        <a:bodyPr/>
        <a:lstStyle/>
        <a:p>
          <a:endParaRPr lang="fr-FR"/>
        </a:p>
      </dgm:t>
    </dgm:pt>
    <dgm:pt modelId="{43A6D81F-720C-4261-8610-840602CB06EB}">
      <dgm:prSet/>
      <dgm:spPr/>
      <dgm:t>
        <a:bodyPr/>
        <a:lstStyle/>
        <a:p>
          <a:r>
            <a:rPr lang="fr-FR" dirty="0" smtClean="0"/>
            <a:t>Evaluation on new fuel type, </a:t>
          </a:r>
          <a:r>
            <a:rPr lang="fr-FR" dirty="0" err="1" smtClean="0"/>
            <a:t>doped</a:t>
          </a:r>
          <a:r>
            <a:rPr lang="fr-FR" dirty="0" smtClean="0"/>
            <a:t> </a:t>
          </a:r>
          <a:r>
            <a:rPr lang="fr-FR" dirty="0" err="1" smtClean="0"/>
            <a:t>with</a:t>
          </a:r>
          <a:r>
            <a:rPr lang="fr-FR" dirty="0" smtClean="0"/>
            <a:t> Cr</a:t>
          </a:r>
          <a:endParaRPr lang="fr-FR" dirty="0"/>
        </a:p>
      </dgm:t>
    </dgm:pt>
    <dgm:pt modelId="{BCC4661B-31B6-4E38-A374-E50695D5E4DC}" type="parTrans" cxnId="{C89DC852-BB70-4F25-B146-639628B6F383}">
      <dgm:prSet/>
      <dgm:spPr/>
      <dgm:t>
        <a:bodyPr/>
        <a:lstStyle/>
        <a:p>
          <a:endParaRPr lang="fr-FR"/>
        </a:p>
      </dgm:t>
    </dgm:pt>
    <dgm:pt modelId="{D577A977-C388-4920-A25C-042BD9F95B28}" type="sibTrans" cxnId="{C89DC852-BB70-4F25-B146-639628B6F383}">
      <dgm:prSet/>
      <dgm:spPr/>
      <dgm:t>
        <a:bodyPr/>
        <a:lstStyle/>
        <a:p>
          <a:endParaRPr lang="fr-FR"/>
        </a:p>
      </dgm:t>
    </dgm:pt>
    <dgm:pt modelId="{26EFDA84-AD79-4585-B227-139D070A45A3}">
      <dgm:prSet/>
      <dgm:spPr/>
      <dgm:t>
        <a:bodyPr/>
        <a:lstStyle/>
        <a:p>
          <a:r>
            <a:rPr lang="fr-FR" dirty="0" smtClean="0"/>
            <a:t>Irradiation </a:t>
          </a:r>
          <a:r>
            <a:rPr lang="fr-FR" dirty="0" err="1" smtClean="0"/>
            <a:t>effect</a:t>
          </a:r>
          <a:r>
            <a:rPr lang="fr-FR" dirty="0" smtClean="0"/>
            <a:t> on </a:t>
          </a:r>
          <a:r>
            <a:rPr lang="fr-FR" dirty="0" err="1" smtClean="0"/>
            <a:t>steel</a:t>
          </a:r>
          <a:r>
            <a:rPr lang="fr-FR" dirty="0" smtClean="0"/>
            <a:t> at the interface </a:t>
          </a:r>
          <a:r>
            <a:rPr lang="fr-FR" dirty="0" err="1" smtClean="0"/>
            <a:t>with</a:t>
          </a:r>
          <a:r>
            <a:rPr lang="fr-FR" dirty="0" smtClean="0"/>
            <a:t> </a:t>
          </a:r>
          <a:r>
            <a:rPr lang="fr-FR" dirty="0" err="1" smtClean="0"/>
            <a:t>clay</a:t>
          </a:r>
          <a:endParaRPr lang="fr-FR" dirty="0"/>
        </a:p>
      </dgm:t>
    </dgm:pt>
    <dgm:pt modelId="{B6610863-8274-4B86-B764-9EC64C16954C}" type="parTrans" cxnId="{ED649C58-CE42-4648-83A9-2298E60DA0B4}">
      <dgm:prSet/>
      <dgm:spPr/>
      <dgm:t>
        <a:bodyPr/>
        <a:lstStyle/>
        <a:p>
          <a:endParaRPr lang="fr-FR"/>
        </a:p>
      </dgm:t>
    </dgm:pt>
    <dgm:pt modelId="{20012205-C07C-4734-9AE8-9CE751D3CF92}" type="sibTrans" cxnId="{ED649C58-CE42-4648-83A9-2298E60DA0B4}">
      <dgm:prSet/>
      <dgm:spPr/>
      <dgm:t>
        <a:bodyPr/>
        <a:lstStyle/>
        <a:p>
          <a:endParaRPr lang="fr-FR"/>
        </a:p>
      </dgm:t>
    </dgm:pt>
    <dgm:pt modelId="{AB9E57F7-812B-4D44-9158-D6AAD032D5F3}">
      <dgm:prSet/>
      <dgm:spPr/>
      <dgm:t>
        <a:bodyPr/>
        <a:lstStyle/>
        <a:p>
          <a:r>
            <a:rPr lang="fr-FR" dirty="0" err="1" smtClean="0"/>
            <a:t>Effect</a:t>
          </a:r>
          <a:r>
            <a:rPr lang="fr-FR" dirty="0" smtClean="0"/>
            <a:t> of relative </a:t>
          </a:r>
          <a:r>
            <a:rPr lang="fr-FR" dirty="0" err="1" smtClean="0"/>
            <a:t>humidity</a:t>
          </a:r>
          <a:r>
            <a:rPr lang="fr-FR" dirty="0" smtClean="0"/>
            <a:t> on </a:t>
          </a:r>
          <a:r>
            <a:rPr lang="fr-FR" dirty="0" err="1" smtClean="0"/>
            <a:t>steel</a:t>
          </a:r>
          <a:r>
            <a:rPr lang="fr-FR" dirty="0" smtClean="0"/>
            <a:t> hydratation</a:t>
          </a:r>
          <a:endParaRPr lang="fr-FR" dirty="0"/>
        </a:p>
      </dgm:t>
    </dgm:pt>
    <dgm:pt modelId="{6FF89880-3EE7-4D79-9704-D92CEA235114}" type="parTrans" cxnId="{AC05F0A8-9F94-49AC-A78B-3419D95CEFD3}">
      <dgm:prSet/>
      <dgm:spPr/>
      <dgm:t>
        <a:bodyPr/>
        <a:lstStyle/>
        <a:p>
          <a:endParaRPr lang="fr-FR"/>
        </a:p>
      </dgm:t>
    </dgm:pt>
    <dgm:pt modelId="{7A4B1F15-8642-4B50-9419-1995E7DF6C34}" type="sibTrans" cxnId="{AC05F0A8-9F94-49AC-A78B-3419D95CEFD3}">
      <dgm:prSet/>
      <dgm:spPr/>
      <dgm:t>
        <a:bodyPr/>
        <a:lstStyle/>
        <a:p>
          <a:endParaRPr lang="fr-FR"/>
        </a:p>
      </dgm:t>
    </dgm:pt>
    <dgm:pt modelId="{7A0807E6-09A7-4734-BC75-9919CB0A53E7}">
      <dgm:prSet/>
      <dgm:spPr/>
      <dgm:t>
        <a:bodyPr/>
        <a:lstStyle/>
        <a:p>
          <a:r>
            <a:rPr lang="fr-FR" dirty="0" smtClean="0"/>
            <a:t>Strategic </a:t>
          </a:r>
          <a:r>
            <a:rPr lang="fr-FR" dirty="0" err="1" smtClean="0"/>
            <a:t>study</a:t>
          </a:r>
          <a:r>
            <a:rPr lang="fr-FR" dirty="0" smtClean="0"/>
            <a:t> on the </a:t>
          </a:r>
          <a:r>
            <a:rPr lang="fr-FR" dirty="0" err="1" smtClean="0"/>
            <a:t>parameters</a:t>
          </a:r>
          <a:r>
            <a:rPr lang="fr-FR" dirty="0" smtClean="0"/>
            <a:t> </a:t>
          </a:r>
          <a:r>
            <a:rPr lang="fr-FR" dirty="0" err="1" smtClean="0"/>
            <a:t>controling</a:t>
          </a:r>
          <a:r>
            <a:rPr lang="fr-FR" dirty="0" smtClean="0"/>
            <a:t> the </a:t>
          </a:r>
          <a:r>
            <a:rPr lang="fr-FR" dirty="0" err="1" smtClean="0"/>
            <a:t>solubility</a:t>
          </a:r>
          <a:r>
            <a:rPr lang="fr-FR" dirty="0" smtClean="0"/>
            <a:t> </a:t>
          </a:r>
          <a:r>
            <a:rPr lang="fr-FR" dirty="0" smtClean="0"/>
            <a:t>of </a:t>
          </a:r>
          <a:r>
            <a:rPr lang="fr-FR" dirty="0" err="1" smtClean="0"/>
            <a:t>oxides</a:t>
          </a:r>
          <a:r>
            <a:rPr lang="fr-FR" dirty="0" smtClean="0"/>
            <a:t> </a:t>
          </a:r>
          <a:endParaRPr lang="fr-FR" dirty="0"/>
        </a:p>
      </dgm:t>
    </dgm:pt>
    <dgm:pt modelId="{EBBD4400-87C9-4585-9AB6-80FCB9B986EF}" type="parTrans" cxnId="{68D15BC2-ADC2-4547-890E-2DF953579BED}">
      <dgm:prSet/>
      <dgm:spPr/>
      <dgm:t>
        <a:bodyPr/>
        <a:lstStyle/>
        <a:p>
          <a:endParaRPr lang="fr-FR"/>
        </a:p>
      </dgm:t>
    </dgm:pt>
    <dgm:pt modelId="{B4846A43-AC4E-4326-B5F3-FC53209C20D3}" type="sibTrans" cxnId="{68D15BC2-ADC2-4547-890E-2DF953579BED}">
      <dgm:prSet/>
      <dgm:spPr/>
      <dgm:t>
        <a:bodyPr/>
        <a:lstStyle/>
        <a:p>
          <a:endParaRPr lang="fr-FR"/>
        </a:p>
      </dgm:t>
    </dgm:pt>
    <dgm:pt modelId="{16AA84BD-8D99-406C-9B88-024510C761B6}">
      <dgm:prSet/>
      <dgm:spPr/>
      <dgm:t>
        <a:bodyPr/>
        <a:lstStyle/>
        <a:p>
          <a:r>
            <a:rPr lang="fr-FR" dirty="0" err="1" smtClean="0"/>
            <a:t>From</a:t>
          </a:r>
          <a:r>
            <a:rPr lang="fr-FR" dirty="0" smtClean="0"/>
            <a:t> </a:t>
          </a:r>
          <a:r>
            <a:rPr lang="fr-FR" dirty="0" err="1" smtClean="0"/>
            <a:t>amorphous</a:t>
          </a:r>
          <a:r>
            <a:rPr lang="fr-FR" dirty="0" smtClean="0"/>
            <a:t> to </a:t>
          </a:r>
          <a:r>
            <a:rPr lang="fr-FR" dirty="0" err="1" smtClean="0"/>
            <a:t>crystalline</a:t>
          </a:r>
          <a:r>
            <a:rPr lang="fr-FR" dirty="0" smtClean="0"/>
            <a:t> phases</a:t>
          </a:r>
          <a:endParaRPr lang="fr-FR" dirty="0"/>
        </a:p>
      </dgm:t>
    </dgm:pt>
    <dgm:pt modelId="{4E91911A-0819-4E29-9881-AB3EC64DDC7B}" type="parTrans" cxnId="{249FBD7E-D82B-4F72-9555-30EEDAED40BC}">
      <dgm:prSet/>
      <dgm:spPr/>
      <dgm:t>
        <a:bodyPr/>
        <a:lstStyle/>
        <a:p>
          <a:endParaRPr lang="fr-FR"/>
        </a:p>
      </dgm:t>
    </dgm:pt>
    <dgm:pt modelId="{3FC59BB2-C7E2-4F0B-B452-842F278399D5}" type="sibTrans" cxnId="{249FBD7E-D82B-4F72-9555-30EEDAED40BC}">
      <dgm:prSet/>
      <dgm:spPr/>
      <dgm:t>
        <a:bodyPr/>
        <a:lstStyle/>
        <a:p>
          <a:endParaRPr lang="fr-FR"/>
        </a:p>
      </dgm:t>
    </dgm:pt>
    <dgm:pt modelId="{CDEC8664-7851-496B-872A-2072A8823CB4}">
      <dgm:prSet phldrT="[Texte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WP KM</a:t>
          </a:r>
          <a:endParaRPr lang="fr-FR" dirty="0">
            <a:solidFill>
              <a:schemeClr val="tx1"/>
            </a:solidFill>
          </a:endParaRPr>
        </a:p>
      </dgm:t>
    </dgm:pt>
    <dgm:pt modelId="{7F5AF384-1A41-477A-B2D6-04BC94D02456}" type="parTrans" cxnId="{DCD409D6-C689-4381-9CD4-0DE52D46DD0B}">
      <dgm:prSet/>
      <dgm:spPr/>
      <dgm:t>
        <a:bodyPr/>
        <a:lstStyle/>
        <a:p>
          <a:endParaRPr lang="fr-FR"/>
        </a:p>
      </dgm:t>
    </dgm:pt>
    <dgm:pt modelId="{1B3404EC-0BEB-4223-9EDC-4030DEEB5F10}" type="sibTrans" cxnId="{DCD409D6-C689-4381-9CD4-0DE52D46DD0B}">
      <dgm:prSet/>
      <dgm:spPr/>
      <dgm:t>
        <a:bodyPr/>
        <a:lstStyle/>
        <a:p>
          <a:endParaRPr lang="fr-FR"/>
        </a:p>
      </dgm:t>
    </dgm:pt>
    <dgm:pt modelId="{F9DA4884-BE28-4233-A9AF-3E0F72B831EB}">
      <dgm:prSet/>
      <dgm:spPr/>
      <dgm:t>
        <a:bodyPr/>
        <a:lstStyle/>
        <a:p>
          <a:r>
            <a:rPr lang="fr-FR" dirty="0" err="1" smtClean="0"/>
            <a:t>Capacity</a:t>
          </a:r>
          <a:r>
            <a:rPr lang="fr-FR" dirty="0" smtClean="0"/>
            <a:t> building </a:t>
          </a:r>
          <a:r>
            <a:rPr lang="fr-FR" dirty="0" err="1" smtClean="0"/>
            <a:t>knowledge</a:t>
          </a:r>
          <a:r>
            <a:rPr lang="fr-FR" dirty="0" smtClean="0"/>
            <a:t> (Courses, Trainings,…)</a:t>
          </a:r>
          <a:endParaRPr lang="fr-FR" dirty="0"/>
        </a:p>
      </dgm:t>
    </dgm:pt>
    <dgm:pt modelId="{738B6BED-2907-4A92-9B3C-5ED1CB5CCDA3}" type="parTrans" cxnId="{411CC1F7-6C4F-4521-9E68-30092877B91A}">
      <dgm:prSet/>
      <dgm:spPr/>
      <dgm:t>
        <a:bodyPr/>
        <a:lstStyle/>
        <a:p>
          <a:endParaRPr lang="fr-FR"/>
        </a:p>
      </dgm:t>
    </dgm:pt>
    <dgm:pt modelId="{CC62383E-134D-4E32-83D1-D5BCA498107F}" type="sibTrans" cxnId="{411CC1F7-6C4F-4521-9E68-30092877B91A}">
      <dgm:prSet/>
      <dgm:spPr/>
      <dgm:t>
        <a:bodyPr/>
        <a:lstStyle/>
        <a:p>
          <a:endParaRPr lang="fr-FR"/>
        </a:p>
      </dgm:t>
    </dgm:pt>
    <dgm:pt modelId="{AF08633C-6F84-451D-B9D9-D07403138AF3}">
      <dgm:prSet/>
      <dgm:spPr/>
      <dgm:t>
        <a:bodyPr/>
        <a:lstStyle/>
        <a:p>
          <a:r>
            <a:rPr lang="fr-FR" dirty="0" err="1" smtClean="0"/>
            <a:t>Implementation</a:t>
          </a:r>
          <a:r>
            <a:rPr lang="fr-FR" dirty="0" smtClean="0"/>
            <a:t> and </a:t>
          </a:r>
          <a:r>
            <a:rPr lang="fr-FR" dirty="0" err="1" smtClean="0"/>
            <a:t>transfer</a:t>
          </a:r>
          <a:endParaRPr lang="fr-FR" dirty="0"/>
        </a:p>
      </dgm:t>
    </dgm:pt>
    <dgm:pt modelId="{51FC2BC1-AC14-400F-9DD8-13074E7B49CC}" type="parTrans" cxnId="{7084788B-A834-4680-BDD2-C9684065BD76}">
      <dgm:prSet/>
      <dgm:spPr/>
      <dgm:t>
        <a:bodyPr/>
        <a:lstStyle/>
        <a:p>
          <a:endParaRPr lang="fr-FR"/>
        </a:p>
      </dgm:t>
    </dgm:pt>
    <dgm:pt modelId="{BBBAD1D0-0002-4EFE-B7D8-659982F4DC6D}" type="sibTrans" cxnId="{7084788B-A834-4680-BDD2-C9684065BD76}">
      <dgm:prSet/>
      <dgm:spPr/>
      <dgm:t>
        <a:bodyPr/>
        <a:lstStyle/>
        <a:p>
          <a:endParaRPr lang="fr-FR"/>
        </a:p>
      </dgm:t>
    </dgm:pt>
    <dgm:pt modelId="{4065DDDD-4492-41ED-96B0-E555106F5945}">
      <dgm:prSet/>
      <dgm:spPr/>
      <dgm:t>
        <a:bodyPr/>
        <a:lstStyle/>
        <a:p>
          <a:r>
            <a:rPr lang="fr-FR" dirty="0" smtClean="0"/>
            <a:t>Networking</a:t>
          </a:r>
          <a:endParaRPr lang="fr-FR" dirty="0"/>
        </a:p>
      </dgm:t>
    </dgm:pt>
    <dgm:pt modelId="{4887A501-B0A9-48FE-AEDD-56D47320E892}" type="parTrans" cxnId="{2BF42CB0-C37F-45DC-B774-322FA75CF7AE}">
      <dgm:prSet/>
      <dgm:spPr/>
      <dgm:t>
        <a:bodyPr/>
        <a:lstStyle/>
        <a:p>
          <a:endParaRPr lang="fr-FR"/>
        </a:p>
      </dgm:t>
    </dgm:pt>
    <dgm:pt modelId="{B0D23FD8-D12B-4757-B8B1-D121F9262352}" type="sibTrans" cxnId="{2BF42CB0-C37F-45DC-B774-322FA75CF7AE}">
      <dgm:prSet/>
      <dgm:spPr/>
      <dgm:t>
        <a:bodyPr/>
        <a:lstStyle/>
        <a:p>
          <a:endParaRPr lang="fr-FR"/>
        </a:p>
      </dgm:t>
    </dgm:pt>
    <dgm:pt modelId="{FFDDAB93-6150-4227-B3D6-89BF2D2960FA}">
      <dgm:prSet/>
      <dgm:spPr/>
      <dgm:t>
        <a:bodyPr/>
        <a:lstStyle/>
        <a:p>
          <a:r>
            <a:rPr lang="fr-FR" dirty="0" err="1" smtClean="0"/>
            <a:t>Nuclearisation</a:t>
          </a:r>
          <a:endParaRPr lang="fr-FR" dirty="0"/>
        </a:p>
      </dgm:t>
    </dgm:pt>
    <dgm:pt modelId="{36077DFC-B5F4-46A5-A2F8-5C553A76D3BE}" type="parTrans" cxnId="{8427B2AC-4EA1-4519-A1EB-33C292FAF18E}">
      <dgm:prSet/>
      <dgm:spPr/>
      <dgm:t>
        <a:bodyPr/>
        <a:lstStyle/>
        <a:p>
          <a:endParaRPr lang="fr-FR"/>
        </a:p>
      </dgm:t>
    </dgm:pt>
    <dgm:pt modelId="{7E6918B8-31DA-4CD4-B649-81DC2889BD75}" type="sibTrans" cxnId="{8427B2AC-4EA1-4519-A1EB-33C292FAF18E}">
      <dgm:prSet/>
      <dgm:spPr/>
      <dgm:t>
        <a:bodyPr/>
        <a:lstStyle/>
        <a:p>
          <a:endParaRPr lang="fr-FR"/>
        </a:p>
      </dgm:t>
    </dgm:pt>
    <dgm:pt modelId="{3A0B831F-3678-4332-A1BB-7DB343E9CC0A}" type="pres">
      <dgm:prSet presAssocID="{97BC1A52-2819-4D7D-BFAF-212623623EC0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6197ED1-CA30-4ABB-917D-9AB2F3A4BC8F}" type="pres">
      <dgm:prSet presAssocID="{CDEC8664-7851-496B-872A-2072A8823CB4}" presName="compNode" presStyleCnt="0"/>
      <dgm:spPr/>
    </dgm:pt>
    <dgm:pt modelId="{0C4DD1BD-2919-45AB-B47A-586A65BC91AD}" type="pres">
      <dgm:prSet presAssocID="{CDEC8664-7851-496B-872A-2072A8823CB4}" presName="childRec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2E09B8-FF06-4295-9320-899F1BAA4BA9}" type="pres">
      <dgm:prSet presAssocID="{CDEC8664-7851-496B-872A-2072A8823CB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59E5912-A243-4F20-B84B-443492716B12}" type="pres">
      <dgm:prSet presAssocID="{CDEC8664-7851-496B-872A-2072A8823CB4}" presName="parentRect" presStyleLbl="alignNode1" presStyleIdx="0" presStyleCnt="6"/>
      <dgm:spPr/>
      <dgm:t>
        <a:bodyPr/>
        <a:lstStyle/>
        <a:p>
          <a:endParaRPr lang="fr-FR"/>
        </a:p>
      </dgm:t>
    </dgm:pt>
    <dgm:pt modelId="{9DE771F6-3DD6-4E38-9AC7-0E681C9DB0F9}" type="pres">
      <dgm:prSet presAssocID="{CDEC8664-7851-496B-872A-2072A8823CB4}" presName="adorn" presStyleLbl="fgAccFollowNod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DDF5CF1E-3F69-4F92-8A4B-CB5B2B0E5684}" type="pres">
      <dgm:prSet presAssocID="{1B3404EC-0BEB-4223-9EDC-4030DEEB5F10}" presName="sibTrans" presStyleLbl="sibTrans2D1" presStyleIdx="0" presStyleCnt="0"/>
      <dgm:spPr/>
      <dgm:t>
        <a:bodyPr/>
        <a:lstStyle/>
        <a:p>
          <a:endParaRPr lang="fr-FR"/>
        </a:p>
      </dgm:t>
    </dgm:pt>
    <dgm:pt modelId="{9F1FEFF5-C872-487A-861E-926538BE887A}" type="pres">
      <dgm:prSet presAssocID="{30E03C5C-4C48-45EE-BB0B-38FCAF3AFC40}" presName="compNode" presStyleCnt="0"/>
      <dgm:spPr/>
    </dgm:pt>
    <dgm:pt modelId="{BF1494B1-DED4-4E8A-AAF1-6720542D5906}" type="pres">
      <dgm:prSet presAssocID="{30E03C5C-4C48-45EE-BB0B-38FCAF3AFC40}" presName="childRec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E6D047E-C72A-4550-99EE-C44E9264C333}" type="pres">
      <dgm:prSet presAssocID="{30E03C5C-4C48-45EE-BB0B-38FCAF3AFC4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785FB58-E99A-479E-B1B5-741B813D779A}" type="pres">
      <dgm:prSet presAssocID="{30E03C5C-4C48-45EE-BB0B-38FCAF3AFC40}" presName="parentRect" presStyleLbl="alignNode1" presStyleIdx="1" presStyleCnt="6"/>
      <dgm:spPr/>
      <dgm:t>
        <a:bodyPr/>
        <a:lstStyle/>
        <a:p>
          <a:endParaRPr lang="fr-FR"/>
        </a:p>
      </dgm:t>
    </dgm:pt>
    <dgm:pt modelId="{32C114B9-623B-409C-B4C1-274B74E3338A}" type="pres">
      <dgm:prSet presAssocID="{30E03C5C-4C48-45EE-BB0B-38FCAF3AFC40}" presName="adorn" presStyleLbl="fgAccFollowNod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1F85AF62-53ED-4739-9E6B-52A2F1F278CE}" type="pres">
      <dgm:prSet presAssocID="{2D6FAC0C-B033-400A-B8CE-F90184D5728F}" presName="sibTrans" presStyleLbl="sibTrans2D1" presStyleIdx="0" presStyleCnt="0"/>
      <dgm:spPr/>
      <dgm:t>
        <a:bodyPr/>
        <a:lstStyle/>
        <a:p>
          <a:endParaRPr lang="fr-FR"/>
        </a:p>
      </dgm:t>
    </dgm:pt>
    <dgm:pt modelId="{54775333-B87C-4291-9992-E34475645E4F}" type="pres">
      <dgm:prSet presAssocID="{68889D25-891B-4CD8-8D6F-9DB415DCAE61}" presName="compNode" presStyleCnt="0"/>
      <dgm:spPr/>
    </dgm:pt>
    <dgm:pt modelId="{A14E0D58-B1CD-4E0B-B9E7-40F8CA235ED0}" type="pres">
      <dgm:prSet presAssocID="{68889D25-891B-4CD8-8D6F-9DB415DCAE61}" presName="childRec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EAD2240-89CB-4F3C-B5B7-554177273681}" type="pres">
      <dgm:prSet presAssocID="{68889D25-891B-4CD8-8D6F-9DB415DCAE6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E83EA0-3C5F-4F52-B392-7A6C6E5A583B}" type="pres">
      <dgm:prSet presAssocID="{68889D25-891B-4CD8-8D6F-9DB415DCAE61}" presName="parentRect" presStyleLbl="alignNode1" presStyleIdx="2" presStyleCnt="6"/>
      <dgm:spPr/>
      <dgm:t>
        <a:bodyPr/>
        <a:lstStyle/>
        <a:p>
          <a:endParaRPr lang="fr-FR"/>
        </a:p>
      </dgm:t>
    </dgm:pt>
    <dgm:pt modelId="{1D9D8690-5580-407C-B1D4-0D494D67CBB9}" type="pres">
      <dgm:prSet presAssocID="{68889D25-891B-4CD8-8D6F-9DB415DCAE61}" presName="adorn" presStyleLbl="fgAccFollowNode1" presStyleIdx="2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597F9233-D45D-433F-9299-603622D4BD03}" type="pres">
      <dgm:prSet presAssocID="{F14FFFDD-E4EC-4510-9E31-0DD3131D8AC3}" presName="sibTrans" presStyleLbl="sibTrans2D1" presStyleIdx="0" presStyleCnt="0"/>
      <dgm:spPr/>
      <dgm:t>
        <a:bodyPr/>
        <a:lstStyle/>
        <a:p>
          <a:endParaRPr lang="fr-FR"/>
        </a:p>
      </dgm:t>
    </dgm:pt>
    <dgm:pt modelId="{EF420EAF-A12F-457D-B834-116528D2B6A9}" type="pres">
      <dgm:prSet presAssocID="{622EA10B-A77A-495E-ACB9-65EB5535651A}" presName="compNode" presStyleCnt="0"/>
      <dgm:spPr/>
    </dgm:pt>
    <dgm:pt modelId="{C92C4828-5C7C-4D28-B896-273F8D08EEEF}" type="pres">
      <dgm:prSet presAssocID="{622EA10B-A77A-495E-ACB9-65EB5535651A}" presName="childRec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C2213FC-8DDF-490B-ABCE-E1DF5B379AA3}" type="pres">
      <dgm:prSet presAssocID="{622EA10B-A77A-495E-ACB9-65EB5535651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259854E-A9B7-4486-86E6-DDDAD56D66AA}" type="pres">
      <dgm:prSet presAssocID="{622EA10B-A77A-495E-ACB9-65EB5535651A}" presName="parentRect" presStyleLbl="alignNode1" presStyleIdx="3" presStyleCnt="6"/>
      <dgm:spPr/>
      <dgm:t>
        <a:bodyPr/>
        <a:lstStyle/>
        <a:p>
          <a:endParaRPr lang="fr-FR"/>
        </a:p>
      </dgm:t>
    </dgm:pt>
    <dgm:pt modelId="{EBE1D5D5-7608-4001-BBE1-6E8AC6DC146B}" type="pres">
      <dgm:prSet presAssocID="{622EA10B-A77A-495E-ACB9-65EB5535651A}" presName="adorn" presStyleLbl="fgAccFollowNode1" presStyleIdx="3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0B5682AA-48E4-49E7-A548-B69D45706D50}" type="pres">
      <dgm:prSet presAssocID="{1D7DBB19-82FA-48BF-8F33-FC64FDEAF398}" presName="sibTrans" presStyleLbl="sibTrans2D1" presStyleIdx="0" presStyleCnt="0"/>
      <dgm:spPr/>
      <dgm:t>
        <a:bodyPr/>
        <a:lstStyle/>
        <a:p>
          <a:endParaRPr lang="fr-FR"/>
        </a:p>
      </dgm:t>
    </dgm:pt>
    <dgm:pt modelId="{2A826641-0059-450A-B6C2-8F868D53D447}" type="pres">
      <dgm:prSet presAssocID="{08A47429-B16E-4F35-BD82-E044597E8025}" presName="compNode" presStyleCnt="0"/>
      <dgm:spPr/>
    </dgm:pt>
    <dgm:pt modelId="{EA24BDAA-EE56-4098-844A-BA73AD0A60E8}" type="pres">
      <dgm:prSet presAssocID="{08A47429-B16E-4F35-BD82-E044597E8025}" presName="childRec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B7382B9-E5BE-4813-9CD1-5F105D3E49CA}" type="pres">
      <dgm:prSet presAssocID="{08A47429-B16E-4F35-BD82-E044597E802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F15AE5B-B9A8-46FF-A0EC-9D5E5BE4A133}" type="pres">
      <dgm:prSet presAssocID="{08A47429-B16E-4F35-BD82-E044597E8025}" presName="parentRect" presStyleLbl="alignNode1" presStyleIdx="4" presStyleCnt="6"/>
      <dgm:spPr/>
      <dgm:t>
        <a:bodyPr/>
        <a:lstStyle/>
        <a:p>
          <a:endParaRPr lang="fr-FR"/>
        </a:p>
      </dgm:t>
    </dgm:pt>
    <dgm:pt modelId="{2E772094-F1F1-4E0A-9600-DD0A19EF84B3}" type="pres">
      <dgm:prSet presAssocID="{08A47429-B16E-4F35-BD82-E044597E8025}" presName="adorn" presStyleLbl="fgAccFollowNode1" presStyleIdx="4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CF44F6F3-F3AB-450D-9E7B-216486ED7DB0}" type="pres">
      <dgm:prSet presAssocID="{54EBC5F1-CE41-4749-9E6D-D01545DE0EE0}" presName="sibTrans" presStyleLbl="sibTrans2D1" presStyleIdx="0" presStyleCnt="0"/>
      <dgm:spPr/>
      <dgm:t>
        <a:bodyPr/>
        <a:lstStyle/>
        <a:p>
          <a:endParaRPr lang="fr-FR"/>
        </a:p>
      </dgm:t>
    </dgm:pt>
    <dgm:pt modelId="{8603C7A9-6BD8-4346-9BE0-9AE7C6062745}" type="pres">
      <dgm:prSet presAssocID="{F64038F0-ECF1-4CE0-83EC-3B3ADFA9BAB0}" presName="compNode" presStyleCnt="0"/>
      <dgm:spPr/>
    </dgm:pt>
    <dgm:pt modelId="{A38DCEDE-7B6A-437D-976B-D682E6E9234B}" type="pres">
      <dgm:prSet presAssocID="{F64038F0-ECF1-4CE0-83EC-3B3ADFA9BAB0}" presName="childRec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BC3718-8F05-482D-B271-F98CABBBB42C}" type="pres">
      <dgm:prSet presAssocID="{F64038F0-ECF1-4CE0-83EC-3B3ADFA9BAB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D78762C-C01E-4A69-990A-7870E0C01F9C}" type="pres">
      <dgm:prSet presAssocID="{F64038F0-ECF1-4CE0-83EC-3B3ADFA9BAB0}" presName="parentRect" presStyleLbl="alignNode1" presStyleIdx="5" presStyleCnt="6"/>
      <dgm:spPr/>
      <dgm:t>
        <a:bodyPr/>
        <a:lstStyle/>
        <a:p>
          <a:endParaRPr lang="fr-FR"/>
        </a:p>
      </dgm:t>
    </dgm:pt>
    <dgm:pt modelId="{5AFC5BE4-C098-4CEC-829D-C92C84CCECC5}" type="pres">
      <dgm:prSet presAssocID="{F64038F0-ECF1-4CE0-83EC-3B3ADFA9BAB0}" presName="adorn" presStyleLbl="fgAccFollowNode1" presStyleIdx="5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/>
        </a:p>
      </dgm:t>
    </dgm:pt>
  </dgm:ptLst>
  <dgm:cxnLst>
    <dgm:cxn modelId="{DCD409D6-C689-4381-9CD4-0DE52D46DD0B}" srcId="{97BC1A52-2819-4D7D-BFAF-212623623EC0}" destId="{CDEC8664-7851-496B-872A-2072A8823CB4}" srcOrd="0" destOrd="0" parTransId="{7F5AF384-1A41-477A-B2D6-04BC94D02456}" sibTransId="{1B3404EC-0BEB-4223-9EDC-4030DEEB5F10}"/>
    <dgm:cxn modelId="{E4677AFA-0581-4C33-9918-84E1EA8AE1A2}" srcId="{97BC1A52-2819-4D7D-BFAF-212623623EC0}" destId="{68889D25-891B-4CD8-8D6F-9DB415DCAE61}" srcOrd="2" destOrd="0" parTransId="{BEFCA0B6-E299-4114-9598-E411D7AD6803}" sibTransId="{F14FFFDD-E4EC-4510-9E31-0DD3131D8AC3}"/>
    <dgm:cxn modelId="{FEEEAD05-F0D7-4CE7-A9B8-2EA1683B7FA6}" type="presOf" srcId="{08A47429-B16E-4F35-BD82-E044597E8025}" destId="{DF15AE5B-B9A8-46FF-A0EC-9D5E5BE4A133}" srcOrd="1" destOrd="0" presId="urn:microsoft.com/office/officeart/2005/8/layout/bList2"/>
    <dgm:cxn modelId="{C97CEEBA-AF5C-4CA9-AF26-DC05FEE29B20}" type="presOf" srcId="{7A0807E6-09A7-4734-BC75-9919CB0A53E7}" destId="{EA24BDAA-EE56-4098-844A-BA73AD0A60E8}" srcOrd="0" destOrd="0" presId="urn:microsoft.com/office/officeart/2005/8/layout/bList2"/>
    <dgm:cxn modelId="{F19F7D44-0DAA-4F25-B570-CD896F4C0B94}" srcId="{97BC1A52-2819-4D7D-BFAF-212623623EC0}" destId="{08A47429-B16E-4F35-BD82-E044597E8025}" srcOrd="4" destOrd="0" parTransId="{759A6A1F-5009-474B-A44E-AB16643BC1D1}" sibTransId="{54EBC5F1-CE41-4749-9E6D-D01545DE0EE0}"/>
    <dgm:cxn modelId="{E95E7E0E-737D-4157-8E75-F51B3BD5DF87}" type="presOf" srcId="{622EA10B-A77A-495E-ACB9-65EB5535651A}" destId="{1259854E-A9B7-4486-86E6-DDDAD56D66AA}" srcOrd="1" destOrd="0" presId="urn:microsoft.com/office/officeart/2005/8/layout/bList2"/>
    <dgm:cxn modelId="{C6E01D30-FC19-4B37-AB03-3DCB8765C12D}" type="presOf" srcId="{1B3404EC-0BEB-4223-9EDC-4030DEEB5F10}" destId="{DDF5CF1E-3F69-4F92-8A4B-CB5B2B0E5684}" srcOrd="0" destOrd="0" presId="urn:microsoft.com/office/officeart/2005/8/layout/bList2"/>
    <dgm:cxn modelId="{ED649C58-CE42-4648-83A9-2298E60DA0B4}" srcId="{622EA10B-A77A-495E-ACB9-65EB5535651A}" destId="{26EFDA84-AD79-4585-B227-139D070A45A3}" srcOrd="0" destOrd="0" parTransId="{B6610863-8274-4B86-B764-9EC64C16954C}" sibTransId="{20012205-C07C-4734-9AE8-9CE751D3CF92}"/>
    <dgm:cxn modelId="{2028A83E-E141-4321-82AD-CE615D22C5B0}" type="presOf" srcId="{CDEC8664-7851-496B-872A-2072A8823CB4}" destId="{F59E5912-A243-4F20-B84B-443492716B12}" srcOrd="1" destOrd="0" presId="urn:microsoft.com/office/officeart/2005/8/layout/bList2"/>
    <dgm:cxn modelId="{5BDC48A5-F7AE-4ED1-B833-C8753FDA4410}" type="presOf" srcId="{16AA84BD-8D99-406C-9B88-024510C761B6}" destId="{EA24BDAA-EE56-4098-844A-BA73AD0A60E8}" srcOrd="0" destOrd="1" presId="urn:microsoft.com/office/officeart/2005/8/layout/bList2"/>
    <dgm:cxn modelId="{565B3263-307F-4A3E-91BF-966AB1091ADB}" type="presOf" srcId="{68889D25-891B-4CD8-8D6F-9DB415DCAE61}" destId="{42E83EA0-3C5F-4F52-B392-7A6C6E5A583B}" srcOrd="1" destOrd="0" presId="urn:microsoft.com/office/officeart/2005/8/layout/bList2"/>
    <dgm:cxn modelId="{FE81A36F-0C52-4C51-9C44-D6129BB39DEB}" srcId="{97BC1A52-2819-4D7D-BFAF-212623623EC0}" destId="{30E03C5C-4C48-45EE-BB0B-38FCAF3AFC40}" srcOrd="1" destOrd="0" parTransId="{B59FFE1C-72AD-40DD-8B26-800B05D07E08}" sibTransId="{2D6FAC0C-B033-400A-B8CE-F90184D5728F}"/>
    <dgm:cxn modelId="{DCC1B69D-ED4F-49BA-A7FC-E1FEB7E40A4F}" type="presOf" srcId="{7459D039-294B-4009-9142-246DAC7C9C1B}" destId="{A14E0D58-B1CD-4E0B-B9E7-40F8CA235ED0}" srcOrd="0" destOrd="0" presId="urn:microsoft.com/office/officeart/2005/8/layout/bList2"/>
    <dgm:cxn modelId="{7A3A4B28-E4B8-4B05-B319-C092393B8E45}" type="presOf" srcId="{F9DA4884-BE28-4233-A9AF-3E0F72B831EB}" destId="{0C4DD1BD-2919-45AB-B47A-586A65BC91AD}" srcOrd="0" destOrd="0" presId="urn:microsoft.com/office/officeart/2005/8/layout/bList2"/>
    <dgm:cxn modelId="{B576298B-580C-4114-A306-0CDF89EBA8C7}" type="presOf" srcId="{8B865345-8EF3-4F5D-8EE1-E1F9E9E6166D}" destId="{BF1494B1-DED4-4E8A-AAF1-6720542D5906}" srcOrd="0" destOrd="0" presId="urn:microsoft.com/office/officeart/2005/8/layout/bList2"/>
    <dgm:cxn modelId="{4D396EAF-BFB8-4CA0-99C7-A6A93230E5D3}" type="presOf" srcId="{68889D25-891B-4CD8-8D6F-9DB415DCAE61}" destId="{1EAD2240-89CB-4F3C-B5B7-554177273681}" srcOrd="0" destOrd="0" presId="urn:microsoft.com/office/officeart/2005/8/layout/bList2"/>
    <dgm:cxn modelId="{2BF42CB0-C37F-45DC-B774-322FA75CF7AE}" srcId="{CDEC8664-7851-496B-872A-2072A8823CB4}" destId="{4065DDDD-4492-41ED-96B0-E555106F5945}" srcOrd="2" destOrd="0" parTransId="{4887A501-B0A9-48FE-AEDD-56D47320E892}" sibTransId="{B0D23FD8-D12B-4757-B8B1-D121F9262352}"/>
    <dgm:cxn modelId="{6F2DF610-2021-493E-9A21-2982BDFF6733}" type="presOf" srcId="{2D6FAC0C-B033-400A-B8CE-F90184D5728F}" destId="{1F85AF62-53ED-4739-9E6B-52A2F1F278CE}" srcOrd="0" destOrd="0" presId="urn:microsoft.com/office/officeart/2005/8/layout/bList2"/>
    <dgm:cxn modelId="{CA4EF863-7C38-49B1-ABDB-9E0BF4B2F88F}" type="presOf" srcId="{30E03C5C-4C48-45EE-BB0B-38FCAF3AFC40}" destId="{9785FB58-E99A-479E-B1B5-741B813D779A}" srcOrd="1" destOrd="0" presId="urn:microsoft.com/office/officeart/2005/8/layout/bList2"/>
    <dgm:cxn modelId="{5E4201E4-0F75-491C-B3B2-4A85DD413070}" type="presOf" srcId="{1D7DBB19-82FA-48BF-8F33-FC64FDEAF398}" destId="{0B5682AA-48E4-49E7-A548-B69D45706D50}" srcOrd="0" destOrd="0" presId="urn:microsoft.com/office/officeart/2005/8/layout/bList2"/>
    <dgm:cxn modelId="{B5B8346C-4914-46CF-8EBD-30A4D41128A2}" srcId="{30E03C5C-4C48-45EE-BB0B-38FCAF3AFC40}" destId="{979CFF7F-359A-48ED-BB35-817527D39DC4}" srcOrd="2" destOrd="0" parTransId="{70131995-03B9-4A88-A496-E333A55F6E49}" sibTransId="{D5EEC029-B0E6-403E-A027-CCA75B447073}"/>
    <dgm:cxn modelId="{97095383-CF3E-48BE-926E-A3B4BDFC4C2D}" type="presOf" srcId="{54EBC5F1-CE41-4749-9E6D-D01545DE0EE0}" destId="{CF44F6F3-F3AB-450D-9E7B-216486ED7DB0}" srcOrd="0" destOrd="0" presId="urn:microsoft.com/office/officeart/2005/8/layout/bList2"/>
    <dgm:cxn modelId="{ABDB5653-3207-4C59-84AA-4564406D400A}" srcId="{68889D25-891B-4CD8-8D6F-9DB415DCAE61}" destId="{7459D039-294B-4009-9142-246DAC7C9C1B}" srcOrd="0" destOrd="0" parTransId="{293D4C06-F505-4699-8B8A-1789C976CE0D}" sibTransId="{02E6B9D3-45B8-4CB8-8406-0C390112E141}"/>
    <dgm:cxn modelId="{1C58749E-AEDD-43E9-9111-A52A2605C980}" type="presOf" srcId="{09BB0CC4-ACA6-474B-B969-BA1F004F4DA1}" destId="{A38DCEDE-7B6A-437D-976B-D682E6E9234B}" srcOrd="0" destOrd="1" presId="urn:microsoft.com/office/officeart/2005/8/layout/bList2"/>
    <dgm:cxn modelId="{D844E828-4326-4522-AA14-B9009CBE8BBA}" type="presOf" srcId="{979CFF7F-359A-48ED-BB35-817527D39DC4}" destId="{BF1494B1-DED4-4E8A-AAF1-6720542D5906}" srcOrd="0" destOrd="2" presId="urn:microsoft.com/office/officeart/2005/8/layout/bList2"/>
    <dgm:cxn modelId="{63F62AAF-C296-48B8-8BF5-3383100BE586}" type="presOf" srcId="{AB9E57F7-812B-4D44-9158-D6AAD032D5F3}" destId="{C92C4828-5C7C-4D28-B896-273F8D08EEEF}" srcOrd="0" destOrd="1" presId="urn:microsoft.com/office/officeart/2005/8/layout/bList2"/>
    <dgm:cxn modelId="{411CC1F7-6C4F-4521-9E68-30092877B91A}" srcId="{CDEC8664-7851-496B-872A-2072A8823CB4}" destId="{F9DA4884-BE28-4233-A9AF-3E0F72B831EB}" srcOrd="0" destOrd="0" parTransId="{738B6BED-2907-4A92-9B3C-5ED1CB5CCDA3}" sibTransId="{CC62383E-134D-4E32-83D1-D5BCA498107F}"/>
    <dgm:cxn modelId="{2F6404CD-E379-4A9A-8FF8-8EF204B01ECE}" type="presOf" srcId="{9D96B2C7-A60D-465B-A24C-3979D91A8C79}" destId="{A38DCEDE-7B6A-437D-976B-D682E6E9234B}" srcOrd="0" destOrd="0" presId="urn:microsoft.com/office/officeart/2005/8/layout/bList2"/>
    <dgm:cxn modelId="{1553CC93-0FD2-4F4F-B5E0-D58FB4C914D5}" type="presOf" srcId="{30E03C5C-4C48-45EE-BB0B-38FCAF3AFC40}" destId="{FE6D047E-C72A-4550-99EE-C44E9264C333}" srcOrd="0" destOrd="0" presId="urn:microsoft.com/office/officeart/2005/8/layout/bList2"/>
    <dgm:cxn modelId="{249FBD7E-D82B-4F72-9555-30EEDAED40BC}" srcId="{08A47429-B16E-4F35-BD82-E044597E8025}" destId="{16AA84BD-8D99-406C-9B88-024510C761B6}" srcOrd="1" destOrd="0" parTransId="{4E91911A-0819-4E29-9881-AB3EC64DDC7B}" sibTransId="{3FC59BB2-C7E2-4F0B-B452-842F278399D5}"/>
    <dgm:cxn modelId="{FFDC91BC-C6F7-4C87-B12F-D84A34A30D22}" type="presOf" srcId="{4065DDDD-4492-41ED-96B0-E555106F5945}" destId="{0C4DD1BD-2919-45AB-B47A-586A65BC91AD}" srcOrd="0" destOrd="2" presId="urn:microsoft.com/office/officeart/2005/8/layout/bList2"/>
    <dgm:cxn modelId="{EEF9E334-F24F-4AAA-8D07-515CF0FC0544}" type="presOf" srcId="{CDEC8664-7851-496B-872A-2072A8823CB4}" destId="{E72E09B8-FF06-4295-9320-899F1BAA4BA9}" srcOrd="0" destOrd="0" presId="urn:microsoft.com/office/officeart/2005/8/layout/bList2"/>
    <dgm:cxn modelId="{074F3958-40AA-45FC-8C73-67B8F400E9BC}" type="presOf" srcId="{F64038F0-ECF1-4CE0-83EC-3B3ADFA9BAB0}" destId="{B7BC3718-8F05-482D-B271-F98CABBBB42C}" srcOrd="0" destOrd="0" presId="urn:microsoft.com/office/officeart/2005/8/layout/bList2"/>
    <dgm:cxn modelId="{5DA44749-0A9A-4675-852C-BE7A773EB8F2}" type="presOf" srcId="{08A47429-B16E-4F35-BD82-E044597E8025}" destId="{6B7382B9-E5BE-4813-9CD1-5F105D3E49CA}" srcOrd="0" destOrd="0" presId="urn:microsoft.com/office/officeart/2005/8/layout/bList2"/>
    <dgm:cxn modelId="{44B4E9AF-1F12-4F3C-A957-4ED9E018F337}" srcId="{30E03C5C-4C48-45EE-BB0B-38FCAF3AFC40}" destId="{110789F2-730E-479A-A9A8-B11650C56D95}" srcOrd="1" destOrd="0" parTransId="{237D89AB-0999-4A19-A86F-EBFF0E47C348}" sibTransId="{7DD21B95-E941-4D10-BBAC-8B8020F9E91D}"/>
    <dgm:cxn modelId="{37AECCF9-7100-4E0A-8BB6-721587F18BB9}" srcId="{97BC1A52-2819-4D7D-BFAF-212623623EC0}" destId="{F64038F0-ECF1-4CE0-83EC-3B3ADFA9BAB0}" srcOrd="5" destOrd="0" parTransId="{B0D4F218-7A79-4DA1-ABFB-E22FD728733B}" sibTransId="{5310785A-6CCC-4562-A07C-42A362BC591C}"/>
    <dgm:cxn modelId="{2C2BEC67-F034-43D9-B938-AE2B325815A6}" type="presOf" srcId="{110789F2-730E-479A-A9A8-B11650C56D95}" destId="{BF1494B1-DED4-4E8A-AAF1-6720542D5906}" srcOrd="0" destOrd="1" presId="urn:microsoft.com/office/officeart/2005/8/layout/bList2"/>
    <dgm:cxn modelId="{7084788B-A834-4680-BDD2-C9684065BD76}" srcId="{CDEC8664-7851-496B-872A-2072A8823CB4}" destId="{AF08633C-6F84-451D-B9D9-D07403138AF3}" srcOrd="1" destOrd="0" parTransId="{51FC2BC1-AC14-400F-9DD8-13074E7B49CC}" sibTransId="{BBBAD1D0-0002-4EFE-B7D8-659982F4DC6D}"/>
    <dgm:cxn modelId="{81416237-06EA-4CEE-A0BE-D6AF818B4286}" type="presOf" srcId="{FFDDAB93-6150-4227-B3D6-89BF2D2960FA}" destId="{0C4DD1BD-2919-45AB-B47A-586A65BC91AD}" srcOrd="0" destOrd="3" presId="urn:microsoft.com/office/officeart/2005/8/layout/bList2"/>
    <dgm:cxn modelId="{328EC04A-BCEC-4F3A-A5B3-473CD1F689AB}" type="presOf" srcId="{AF08633C-6F84-451D-B9D9-D07403138AF3}" destId="{0C4DD1BD-2919-45AB-B47A-586A65BC91AD}" srcOrd="0" destOrd="1" presId="urn:microsoft.com/office/officeart/2005/8/layout/bList2"/>
    <dgm:cxn modelId="{FE881CE3-F89A-45BD-8510-2976A547CBB5}" srcId="{F64038F0-ECF1-4CE0-83EC-3B3ADFA9BAB0}" destId="{9D96B2C7-A60D-465B-A24C-3979D91A8C79}" srcOrd="0" destOrd="0" parTransId="{FD5C1B73-4591-48EF-A5A2-3E2489FD5786}" sibTransId="{78B90BF8-AACE-41B8-BD16-4135F4AA1C7A}"/>
    <dgm:cxn modelId="{8427B2AC-4EA1-4519-A1EB-33C292FAF18E}" srcId="{CDEC8664-7851-496B-872A-2072A8823CB4}" destId="{FFDDAB93-6150-4227-B3D6-89BF2D2960FA}" srcOrd="3" destOrd="0" parTransId="{36077DFC-B5F4-46A5-A2F8-5C553A76D3BE}" sibTransId="{7E6918B8-31DA-4CD4-B649-81DC2889BD75}"/>
    <dgm:cxn modelId="{5B88653E-1F93-49BE-B0F3-E821B44644F1}" srcId="{30E03C5C-4C48-45EE-BB0B-38FCAF3AFC40}" destId="{8B865345-8EF3-4F5D-8EE1-E1F9E9E6166D}" srcOrd="0" destOrd="0" parTransId="{23087B32-FD3A-40FC-91E2-8EEE449AFEAF}" sibTransId="{23B37D74-34C2-4AC3-B6CE-398C6CFDAABE}"/>
    <dgm:cxn modelId="{910BFFB4-BA47-4ECF-BBE9-240E22821208}" srcId="{97BC1A52-2819-4D7D-BFAF-212623623EC0}" destId="{622EA10B-A77A-495E-ACB9-65EB5535651A}" srcOrd="3" destOrd="0" parTransId="{C7E664DE-D8D1-4E9F-95C2-F3CA8205B952}" sibTransId="{1D7DBB19-82FA-48BF-8F33-FC64FDEAF398}"/>
    <dgm:cxn modelId="{1FE3EC70-BA2A-4D03-8F97-5A8EBE21AE89}" srcId="{F64038F0-ECF1-4CE0-83EC-3B3ADFA9BAB0}" destId="{09BB0CC4-ACA6-474B-B969-BA1F004F4DA1}" srcOrd="1" destOrd="0" parTransId="{6E07D26D-6697-411C-B0F1-7037AC949057}" sibTransId="{1D901678-6024-453E-81DF-A818E86391D5}"/>
    <dgm:cxn modelId="{A7E1726C-EB99-4931-B4CD-AAE53F71D554}" type="presOf" srcId="{F64038F0-ECF1-4CE0-83EC-3B3ADFA9BAB0}" destId="{FD78762C-C01E-4A69-990A-7870E0C01F9C}" srcOrd="1" destOrd="0" presId="urn:microsoft.com/office/officeart/2005/8/layout/bList2"/>
    <dgm:cxn modelId="{C89DC852-BB70-4F25-B146-639628B6F383}" srcId="{68889D25-891B-4CD8-8D6F-9DB415DCAE61}" destId="{43A6D81F-720C-4261-8610-840602CB06EB}" srcOrd="1" destOrd="0" parTransId="{BCC4661B-31B6-4E38-A374-E50695D5E4DC}" sibTransId="{D577A977-C388-4920-A25C-042BD9F95B28}"/>
    <dgm:cxn modelId="{B693DB3E-985A-40F0-8B6F-412C21DF594A}" type="presOf" srcId="{F14FFFDD-E4EC-4510-9E31-0DD3131D8AC3}" destId="{597F9233-D45D-433F-9299-603622D4BD03}" srcOrd="0" destOrd="0" presId="urn:microsoft.com/office/officeart/2005/8/layout/bList2"/>
    <dgm:cxn modelId="{EC6E28AE-61F8-45C7-9CB4-A8843B5FE122}" type="presOf" srcId="{97BC1A52-2819-4D7D-BFAF-212623623EC0}" destId="{3A0B831F-3678-4332-A1BB-7DB343E9CC0A}" srcOrd="0" destOrd="0" presId="urn:microsoft.com/office/officeart/2005/8/layout/bList2"/>
    <dgm:cxn modelId="{DAC92783-14E4-4E2A-90DF-C21CDD5B549A}" type="presOf" srcId="{43A6D81F-720C-4261-8610-840602CB06EB}" destId="{A14E0D58-B1CD-4E0B-B9E7-40F8CA235ED0}" srcOrd="0" destOrd="1" presId="urn:microsoft.com/office/officeart/2005/8/layout/bList2"/>
    <dgm:cxn modelId="{68D15BC2-ADC2-4547-890E-2DF953579BED}" srcId="{08A47429-B16E-4F35-BD82-E044597E8025}" destId="{7A0807E6-09A7-4734-BC75-9919CB0A53E7}" srcOrd="0" destOrd="0" parTransId="{EBBD4400-87C9-4585-9AB6-80FCB9B986EF}" sibTransId="{B4846A43-AC4E-4326-B5F3-FC53209C20D3}"/>
    <dgm:cxn modelId="{AC05F0A8-9F94-49AC-A78B-3419D95CEFD3}" srcId="{622EA10B-A77A-495E-ACB9-65EB5535651A}" destId="{AB9E57F7-812B-4D44-9158-D6AAD032D5F3}" srcOrd="1" destOrd="0" parTransId="{6FF89880-3EE7-4D79-9704-D92CEA235114}" sibTransId="{7A4B1F15-8642-4B50-9419-1995E7DF6C34}"/>
    <dgm:cxn modelId="{027CE1A5-E32D-4CE6-B3FB-55455EFA0075}" type="presOf" srcId="{622EA10B-A77A-495E-ACB9-65EB5535651A}" destId="{4C2213FC-8DDF-490B-ABCE-E1DF5B379AA3}" srcOrd="0" destOrd="0" presId="urn:microsoft.com/office/officeart/2005/8/layout/bList2"/>
    <dgm:cxn modelId="{CD9E9455-CA69-42D9-A8D3-8DA80A884844}" type="presOf" srcId="{26EFDA84-AD79-4585-B227-139D070A45A3}" destId="{C92C4828-5C7C-4D28-B896-273F8D08EEEF}" srcOrd="0" destOrd="0" presId="urn:microsoft.com/office/officeart/2005/8/layout/bList2"/>
    <dgm:cxn modelId="{FFEF89CC-75B8-40CD-B4D1-2BA8DF217515}" type="presParOf" srcId="{3A0B831F-3678-4332-A1BB-7DB343E9CC0A}" destId="{96197ED1-CA30-4ABB-917D-9AB2F3A4BC8F}" srcOrd="0" destOrd="0" presId="urn:microsoft.com/office/officeart/2005/8/layout/bList2"/>
    <dgm:cxn modelId="{40E7044B-DAAB-4076-BD21-CCEE1B757DD9}" type="presParOf" srcId="{96197ED1-CA30-4ABB-917D-9AB2F3A4BC8F}" destId="{0C4DD1BD-2919-45AB-B47A-586A65BC91AD}" srcOrd="0" destOrd="0" presId="urn:microsoft.com/office/officeart/2005/8/layout/bList2"/>
    <dgm:cxn modelId="{7E11653E-740A-469C-AC14-A073CD7B2CFC}" type="presParOf" srcId="{96197ED1-CA30-4ABB-917D-9AB2F3A4BC8F}" destId="{E72E09B8-FF06-4295-9320-899F1BAA4BA9}" srcOrd="1" destOrd="0" presId="urn:microsoft.com/office/officeart/2005/8/layout/bList2"/>
    <dgm:cxn modelId="{3C6984DE-9486-43D6-AD82-901217303DAC}" type="presParOf" srcId="{96197ED1-CA30-4ABB-917D-9AB2F3A4BC8F}" destId="{F59E5912-A243-4F20-B84B-443492716B12}" srcOrd="2" destOrd="0" presId="urn:microsoft.com/office/officeart/2005/8/layout/bList2"/>
    <dgm:cxn modelId="{0CE8776A-F656-4B71-B866-AB6C433AD0C5}" type="presParOf" srcId="{96197ED1-CA30-4ABB-917D-9AB2F3A4BC8F}" destId="{9DE771F6-3DD6-4E38-9AC7-0E681C9DB0F9}" srcOrd="3" destOrd="0" presId="urn:microsoft.com/office/officeart/2005/8/layout/bList2"/>
    <dgm:cxn modelId="{E816B4E6-99F1-41D9-85B2-F1708F1BF245}" type="presParOf" srcId="{3A0B831F-3678-4332-A1BB-7DB343E9CC0A}" destId="{DDF5CF1E-3F69-4F92-8A4B-CB5B2B0E5684}" srcOrd="1" destOrd="0" presId="urn:microsoft.com/office/officeart/2005/8/layout/bList2"/>
    <dgm:cxn modelId="{2294B3E7-B382-47FE-9914-1EFB7439FBBB}" type="presParOf" srcId="{3A0B831F-3678-4332-A1BB-7DB343E9CC0A}" destId="{9F1FEFF5-C872-487A-861E-926538BE887A}" srcOrd="2" destOrd="0" presId="urn:microsoft.com/office/officeart/2005/8/layout/bList2"/>
    <dgm:cxn modelId="{4E7158D9-0014-40A6-9D88-1D6BDDFC2B39}" type="presParOf" srcId="{9F1FEFF5-C872-487A-861E-926538BE887A}" destId="{BF1494B1-DED4-4E8A-AAF1-6720542D5906}" srcOrd="0" destOrd="0" presId="urn:microsoft.com/office/officeart/2005/8/layout/bList2"/>
    <dgm:cxn modelId="{EA4FA9A4-33D5-4D77-A018-4FD7A9F14A63}" type="presParOf" srcId="{9F1FEFF5-C872-487A-861E-926538BE887A}" destId="{FE6D047E-C72A-4550-99EE-C44E9264C333}" srcOrd="1" destOrd="0" presId="urn:microsoft.com/office/officeart/2005/8/layout/bList2"/>
    <dgm:cxn modelId="{796332BA-AB14-47B1-8EC8-D9553C9FF602}" type="presParOf" srcId="{9F1FEFF5-C872-487A-861E-926538BE887A}" destId="{9785FB58-E99A-479E-B1B5-741B813D779A}" srcOrd="2" destOrd="0" presId="urn:microsoft.com/office/officeart/2005/8/layout/bList2"/>
    <dgm:cxn modelId="{E5B5DD90-8D45-4A2A-84A5-0307926E09B2}" type="presParOf" srcId="{9F1FEFF5-C872-487A-861E-926538BE887A}" destId="{32C114B9-623B-409C-B4C1-274B74E3338A}" srcOrd="3" destOrd="0" presId="urn:microsoft.com/office/officeart/2005/8/layout/bList2"/>
    <dgm:cxn modelId="{573638C7-7D60-4B70-85B3-7469D2E9F638}" type="presParOf" srcId="{3A0B831F-3678-4332-A1BB-7DB343E9CC0A}" destId="{1F85AF62-53ED-4739-9E6B-52A2F1F278CE}" srcOrd="3" destOrd="0" presId="urn:microsoft.com/office/officeart/2005/8/layout/bList2"/>
    <dgm:cxn modelId="{E131A44A-C508-436F-B337-F2E67DF6EE21}" type="presParOf" srcId="{3A0B831F-3678-4332-A1BB-7DB343E9CC0A}" destId="{54775333-B87C-4291-9992-E34475645E4F}" srcOrd="4" destOrd="0" presId="urn:microsoft.com/office/officeart/2005/8/layout/bList2"/>
    <dgm:cxn modelId="{0C419196-8EA2-46A5-8E48-635F1610B790}" type="presParOf" srcId="{54775333-B87C-4291-9992-E34475645E4F}" destId="{A14E0D58-B1CD-4E0B-B9E7-40F8CA235ED0}" srcOrd="0" destOrd="0" presId="urn:microsoft.com/office/officeart/2005/8/layout/bList2"/>
    <dgm:cxn modelId="{778EC28A-FCAD-4EBE-8336-31DA9229DDC6}" type="presParOf" srcId="{54775333-B87C-4291-9992-E34475645E4F}" destId="{1EAD2240-89CB-4F3C-B5B7-554177273681}" srcOrd="1" destOrd="0" presId="urn:microsoft.com/office/officeart/2005/8/layout/bList2"/>
    <dgm:cxn modelId="{6CCCED6D-6F6D-451B-872E-71EBAA49B34B}" type="presParOf" srcId="{54775333-B87C-4291-9992-E34475645E4F}" destId="{42E83EA0-3C5F-4F52-B392-7A6C6E5A583B}" srcOrd="2" destOrd="0" presId="urn:microsoft.com/office/officeart/2005/8/layout/bList2"/>
    <dgm:cxn modelId="{3CA363C6-E1BB-446B-8DBB-C4F7708A2BEB}" type="presParOf" srcId="{54775333-B87C-4291-9992-E34475645E4F}" destId="{1D9D8690-5580-407C-B1D4-0D494D67CBB9}" srcOrd="3" destOrd="0" presId="urn:microsoft.com/office/officeart/2005/8/layout/bList2"/>
    <dgm:cxn modelId="{B83D26A3-E96D-413B-8C93-CCAF150BBA20}" type="presParOf" srcId="{3A0B831F-3678-4332-A1BB-7DB343E9CC0A}" destId="{597F9233-D45D-433F-9299-603622D4BD03}" srcOrd="5" destOrd="0" presId="urn:microsoft.com/office/officeart/2005/8/layout/bList2"/>
    <dgm:cxn modelId="{BE74DB8D-A853-44C6-B80D-91221C74A31F}" type="presParOf" srcId="{3A0B831F-3678-4332-A1BB-7DB343E9CC0A}" destId="{EF420EAF-A12F-457D-B834-116528D2B6A9}" srcOrd="6" destOrd="0" presId="urn:microsoft.com/office/officeart/2005/8/layout/bList2"/>
    <dgm:cxn modelId="{49FBB7AA-F814-4FF1-B2F3-D70B97CDC829}" type="presParOf" srcId="{EF420EAF-A12F-457D-B834-116528D2B6A9}" destId="{C92C4828-5C7C-4D28-B896-273F8D08EEEF}" srcOrd="0" destOrd="0" presId="urn:microsoft.com/office/officeart/2005/8/layout/bList2"/>
    <dgm:cxn modelId="{5723226F-DB11-4BA3-8E76-2A37C6DEDC08}" type="presParOf" srcId="{EF420EAF-A12F-457D-B834-116528D2B6A9}" destId="{4C2213FC-8DDF-490B-ABCE-E1DF5B379AA3}" srcOrd="1" destOrd="0" presId="urn:microsoft.com/office/officeart/2005/8/layout/bList2"/>
    <dgm:cxn modelId="{B39E0B9D-BD4D-42DA-81CF-FE7AE4D01E7E}" type="presParOf" srcId="{EF420EAF-A12F-457D-B834-116528D2B6A9}" destId="{1259854E-A9B7-4486-86E6-DDDAD56D66AA}" srcOrd="2" destOrd="0" presId="urn:microsoft.com/office/officeart/2005/8/layout/bList2"/>
    <dgm:cxn modelId="{60FAAF1C-6D59-4D2D-9440-DBD3600CCE73}" type="presParOf" srcId="{EF420EAF-A12F-457D-B834-116528D2B6A9}" destId="{EBE1D5D5-7608-4001-BBE1-6E8AC6DC146B}" srcOrd="3" destOrd="0" presId="urn:microsoft.com/office/officeart/2005/8/layout/bList2"/>
    <dgm:cxn modelId="{F391E885-31E1-49E6-B0FC-7A28D17C0848}" type="presParOf" srcId="{3A0B831F-3678-4332-A1BB-7DB343E9CC0A}" destId="{0B5682AA-48E4-49E7-A548-B69D45706D50}" srcOrd="7" destOrd="0" presId="urn:microsoft.com/office/officeart/2005/8/layout/bList2"/>
    <dgm:cxn modelId="{62AA68EA-9D19-48A9-BBF9-CED00138A326}" type="presParOf" srcId="{3A0B831F-3678-4332-A1BB-7DB343E9CC0A}" destId="{2A826641-0059-450A-B6C2-8F868D53D447}" srcOrd="8" destOrd="0" presId="urn:microsoft.com/office/officeart/2005/8/layout/bList2"/>
    <dgm:cxn modelId="{20317CC0-FC20-4FFE-9F1E-3FC1AE186DA8}" type="presParOf" srcId="{2A826641-0059-450A-B6C2-8F868D53D447}" destId="{EA24BDAA-EE56-4098-844A-BA73AD0A60E8}" srcOrd="0" destOrd="0" presId="urn:microsoft.com/office/officeart/2005/8/layout/bList2"/>
    <dgm:cxn modelId="{0F84F918-6911-43A6-B777-5A0485B0CB68}" type="presParOf" srcId="{2A826641-0059-450A-B6C2-8F868D53D447}" destId="{6B7382B9-E5BE-4813-9CD1-5F105D3E49CA}" srcOrd="1" destOrd="0" presId="urn:microsoft.com/office/officeart/2005/8/layout/bList2"/>
    <dgm:cxn modelId="{A8823968-63EB-4D55-A908-06186124C80D}" type="presParOf" srcId="{2A826641-0059-450A-B6C2-8F868D53D447}" destId="{DF15AE5B-B9A8-46FF-A0EC-9D5E5BE4A133}" srcOrd="2" destOrd="0" presId="urn:microsoft.com/office/officeart/2005/8/layout/bList2"/>
    <dgm:cxn modelId="{B4FC062A-CF2A-4562-945C-B8E3DC9273E1}" type="presParOf" srcId="{2A826641-0059-450A-B6C2-8F868D53D447}" destId="{2E772094-F1F1-4E0A-9600-DD0A19EF84B3}" srcOrd="3" destOrd="0" presId="urn:microsoft.com/office/officeart/2005/8/layout/bList2"/>
    <dgm:cxn modelId="{63278192-164B-4281-84FA-88D776924F4C}" type="presParOf" srcId="{3A0B831F-3678-4332-A1BB-7DB343E9CC0A}" destId="{CF44F6F3-F3AB-450D-9E7B-216486ED7DB0}" srcOrd="9" destOrd="0" presId="urn:microsoft.com/office/officeart/2005/8/layout/bList2"/>
    <dgm:cxn modelId="{40A90E8D-63BB-4CC7-8AAB-16C5ABC32E67}" type="presParOf" srcId="{3A0B831F-3678-4332-A1BB-7DB343E9CC0A}" destId="{8603C7A9-6BD8-4346-9BE0-9AE7C6062745}" srcOrd="10" destOrd="0" presId="urn:microsoft.com/office/officeart/2005/8/layout/bList2"/>
    <dgm:cxn modelId="{F82BD1DF-C139-450B-8D7B-8F856226D6E7}" type="presParOf" srcId="{8603C7A9-6BD8-4346-9BE0-9AE7C6062745}" destId="{A38DCEDE-7B6A-437D-976B-D682E6E9234B}" srcOrd="0" destOrd="0" presId="urn:microsoft.com/office/officeart/2005/8/layout/bList2"/>
    <dgm:cxn modelId="{80E33BBC-0DC5-43A7-9AE5-128FF9DE3A28}" type="presParOf" srcId="{8603C7A9-6BD8-4346-9BE0-9AE7C6062745}" destId="{B7BC3718-8F05-482D-B271-F98CABBBB42C}" srcOrd="1" destOrd="0" presId="urn:microsoft.com/office/officeart/2005/8/layout/bList2"/>
    <dgm:cxn modelId="{D37E2DEE-F9DC-4A8A-A8E4-3B816FE50561}" type="presParOf" srcId="{8603C7A9-6BD8-4346-9BE0-9AE7C6062745}" destId="{FD78762C-C01E-4A69-990A-7870E0C01F9C}" srcOrd="2" destOrd="0" presId="urn:microsoft.com/office/officeart/2005/8/layout/bList2"/>
    <dgm:cxn modelId="{4379D62C-5EC2-4ABB-9B1F-07EA9D9BCD20}" type="presParOf" srcId="{8603C7A9-6BD8-4346-9BE0-9AE7C6062745}" destId="{5AFC5BE4-C098-4CEC-829D-C92C84CCECC5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2BD1362-1CFB-438F-95DC-260BC074332B}" type="doc">
      <dgm:prSet loTypeId="urn:microsoft.com/office/officeart/2005/8/layout/matrix1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9426B248-5132-42D4-B3CA-F5640B998BF6}">
      <dgm:prSet phldrT="[Texte]" custT="1"/>
      <dgm:spPr/>
      <dgm:t>
        <a:bodyPr/>
        <a:lstStyle/>
        <a:p>
          <a:pPr marL="0" indent="0">
            <a:spcBef>
              <a:spcPts val="600"/>
            </a:spcBef>
            <a:spcAft>
              <a:spcPts val="0"/>
            </a:spcAft>
          </a:pPr>
          <a:r>
            <a:rPr lang="en-US" sz="4400" noProof="0" dirty="0" smtClean="0"/>
            <a:t>SWOT</a:t>
          </a:r>
          <a:endParaRPr lang="en-US" sz="4400" noProof="0" dirty="0"/>
        </a:p>
      </dgm:t>
    </dgm:pt>
    <dgm:pt modelId="{405CF0C0-F133-4FAC-B10B-9FB5BA941E7D}" type="parTrans" cxnId="{305BDF29-3066-4FC5-8971-9835E0E43854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FFEA838D-94D5-4184-819A-F6E812AF8C95}" type="sibTrans" cxnId="{305BDF29-3066-4FC5-8971-9835E0E43854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DC7FA611-2F2D-4162-BEF4-2D24C7D0CFEE}">
      <dgm:prSet phldrT="[Texte]" custT="1"/>
      <dgm:spPr/>
      <dgm:t>
        <a:bodyPr/>
        <a:lstStyle/>
        <a:p>
          <a:pPr marL="180975" indent="0">
            <a:spcBef>
              <a:spcPts val="600"/>
            </a:spcBef>
            <a:spcAft>
              <a:spcPts val="600"/>
            </a:spcAft>
          </a:pPr>
          <a:r>
            <a:rPr lang="en-US" sz="2000" noProof="0" dirty="0" smtClean="0">
              <a:solidFill>
                <a:srgbClr val="FFFF00"/>
              </a:solidFill>
            </a:rPr>
            <a:t>Strengths</a:t>
          </a:r>
          <a:endParaRPr lang="en-US" sz="1600" noProof="0" dirty="0">
            <a:solidFill>
              <a:srgbClr val="FFFF00"/>
            </a:solidFill>
          </a:endParaRPr>
        </a:p>
      </dgm:t>
    </dgm:pt>
    <dgm:pt modelId="{748792AB-E163-4529-861F-89AF0EED07BB}" type="parTrans" cxnId="{B9F19809-1B34-4568-B578-4A05C1564DDF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EE61F984-5FD6-4309-85EB-AF0E7DFE43D4}" type="sibTrans" cxnId="{B9F19809-1B34-4568-B578-4A05C1564DDF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880F5979-A123-4A39-B3B2-EFD5F384BF63}">
      <dgm:prSet phldrT="[Texte]" custT="1"/>
      <dgm:spPr/>
      <dgm:t>
        <a:bodyPr/>
        <a:lstStyle/>
        <a:p>
          <a:pPr marL="180975" indent="0">
            <a:spcBef>
              <a:spcPts val="600"/>
            </a:spcBef>
            <a:spcAft>
              <a:spcPts val="600"/>
            </a:spcAft>
          </a:pPr>
          <a:r>
            <a:rPr lang="en-US" sz="2000" noProof="0" dirty="0" smtClean="0">
              <a:solidFill>
                <a:srgbClr val="FFFF00"/>
              </a:solidFill>
            </a:rPr>
            <a:t>Weaknesses</a:t>
          </a:r>
          <a:endParaRPr lang="en-US" sz="1600" noProof="0" dirty="0">
            <a:solidFill>
              <a:srgbClr val="FFFF00"/>
            </a:solidFill>
          </a:endParaRPr>
        </a:p>
      </dgm:t>
    </dgm:pt>
    <dgm:pt modelId="{2839ADA0-CAD4-4626-9CDD-18C7C789F730}" type="parTrans" cxnId="{CBBE1D8F-89BD-4E91-96A6-FD533E5D050C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5D55959A-78B2-42B1-A6AF-A265C8343565}" type="sibTrans" cxnId="{CBBE1D8F-89BD-4E91-96A6-FD533E5D050C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BBC9EBAB-2A41-4018-A989-F5FD78F23613}">
      <dgm:prSet phldrT="[Texte]" custT="1"/>
      <dgm:spPr/>
      <dgm:t>
        <a:bodyPr anchor="b"/>
        <a:lstStyle/>
        <a:p>
          <a:pPr marL="180975" indent="0">
            <a:spcBef>
              <a:spcPts val="600"/>
            </a:spcBef>
            <a:spcAft>
              <a:spcPts val="600"/>
            </a:spcAft>
          </a:pPr>
          <a:r>
            <a:rPr lang="en-US" sz="2000" noProof="0" dirty="0" smtClean="0">
              <a:solidFill>
                <a:srgbClr val="FFFF00"/>
              </a:solidFill>
            </a:rPr>
            <a:t>Opportunities</a:t>
          </a:r>
          <a:endParaRPr lang="en-US" sz="1600" noProof="0" dirty="0">
            <a:solidFill>
              <a:srgbClr val="FFFF00"/>
            </a:solidFill>
          </a:endParaRPr>
        </a:p>
      </dgm:t>
    </dgm:pt>
    <dgm:pt modelId="{657B088C-C090-40C2-92EF-EF2F335161F2}" type="parTrans" cxnId="{87116D3E-83AB-4B7A-8254-C3FF22BFD2FF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0BD4B861-D048-4679-909A-7951C1FE2508}" type="sibTrans" cxnId="{87116D3E-83AB-4B7A-8254-C3FF22BFD2FF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B747DCB6-B412-421E-9B3F-E9D0C478D55C}">
      <dgm:prSet phldrT="[Texte]" custT="1"/>
      <dgm:spPr/>
      <dgm:t>
        <a:bodyPr anchor="b"/>
        <a:lstStyle/>
        <a:p>
          <a:pPr marL="180975" lvl="0" indent="0" algn="l" defTabSz="889000">
            <a:lnSpc>
              <a:spcPct val="90000"/>
            </a:lnSpc>
            <a:spcBef>
              <a:spcPts val="600"/>
            </a:spcBef>
            <a:spcAft>
              <a:spcPts val="600"/>
            </a:spcAft>
          </a:pPr>
          <a:r>
            <a:rPr lang="en-US" sz="2000" noProof="0" dirty="0" smtClean="0">
              <a:solidFill>
                <a:srgbClr val="FFFF00"/>
              </a:solidFill>
            </a:rPr>
            <a:t>Threats</a:t>
          </a:r>
          <a:endParaRPr lang="en-US" sz="1600" noProof="0" dirty="0">
            <a:solidFill>
              <a:srgbClr val="FFFF00"/>
            </a:solidFill>
          </a:endParaRPr>
        </a:p>
      </dgm:t>
    </dgm:pt>
    <dgm:pt modelId="{FA4702F7-C077-4709-BC46-DA70F28A9FCD}" type="parTrans" cxnId="{E170DBEF-683D-4D9F-BEC9-A819FBBFA96D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021F52F5-7F01-42CC-87B4-1C12B709C371}" type="sibTrans" cxnId="{E170DBEF-683D-4D9F-BEC9-A819FBBFA96D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DC3E23D2-48E4-4FA3-93A1-EF1A16BFEACC}">
      <dgm:prSet phldrT="[Texte]" custT="1"/>
      <dgm:spPr/>
      <dgm:t>
        <a:bodyPr/>
        <a:lstStyle/>
        <a:p>
          <a:pPr marL="361950" indent="-180975">
            <a:spcBef>
              <a:spcPts val="600"/>
            </a:spcBef>
            <a:spcAft>
              <a:spcPts val="600"/>
            </a:spcAft>
          </a:pPr>
          <a:r>
            <a:rPr lang="en-US" sz="1600" noProof="0" dirty="0" smtClean="0"/>
            <a:t>Ongoing research on waste management issues (source term, diffusion/transport, sustainability) ....</a:t>
          </a:r>
          <a:endParaRPr lang="en-US" sz="1600" noProof="0" dirty="0"/>
        </a:p>
      </dgm:t>
    </dgm:pt>
    <dgm:pt modelId="{FF3EB265-FF50-43E1-BF29-D1319261B513}" type="parTrans" cxnId="{E938FB03-3452-44A2-9F3F-A77B0BB6E75D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C744D19A-2B82-4E44-9B6E-580367127B43}" type="sibTrans" cxnId="{E938FB03-3452-44A2-9F3F-A77B0BB6E75D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CED0536E-4555-4327-B9EB-B574AABB4C94}">
      <dgm:prSet phldrT="[Texte]" custT="1"/>
      <dgm:spPr/>
      <dgm:t>
        <a:bodyPr/>
        <a:lstStyle/>
        <a:p>
          <a:pPr marL="361950" indent="-180975">
            <a:spcBef>
              <a:spcPts val="600"/>
            </a:spcBef>
            <a:spcAft>
              <a:spcPts val="600"/>
            </a:spcAft>
          </a:pPr>
          <a:r>
            <a:rPr lang="en-US" sz="1600" noProof="0" dirty="0" smtClean="0"/>
            <a:t>Need to strengthen skills, particularly in materials characterization (engineer profile)</a:t>
          </a:r>
          <a:endParaRPr lang="en-US" sz="1600" noProof="0" dirty="0"/>
        </a:p>
      </dgm:t>
    </dgm:pt>
    <dgm:pt modelId="{4FBBE4DB-456B-4596-8C17-8A80A776FDF6}" type="parTrans" cxnId="{6E53765E-E662-4DF4-A6A3-962F417B9BA1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22ADD58E-D8F1-484A-89D3-0F0866399554}" type="sibTrans" cxnId="{6E53765E-E662-4DF4-A6A3-962F417B9BA1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BB79F470-2F2F-4310-9931-5B2DBBBBC419}">
      <dgm:prSet phldrT="[Texte]" custT="1"/>
      <dgm:spPr/>
      <dgm:t>
        <a:bodyPr anchor="b"/>
        <a:lstStyle/>
        <a:p>
          <a:pPr marL="361950" indent="-180975">
            <a:spcBef>
              <a:spcPts val="600"/>
            </a:spcBef>
            <a:spcAft>
              <a:spcPts val="600"/>
            </a:spcAft>
          </a:pPr>
          <a:r>
            <a:rPr lang="en-US" sz="1600" noProof="0" dirty="0" smtClean="0"/>
            <a:t>New collaborations thanks to the EURAD1 &amp; PREDIS projects </a:t>
          </a:r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→ </a:t>
          </a:r>
          <a:r>
            <a:rPr lang="en-US" sz="1600" noProof="0" dirty="0" err="1" smtClean="0"/>
            <a:t>Polimi</a:t>
          </a:r>
          <a:r>
            <a:rPr lang="en-US" sz="1600" noProof="0" dirty="0" smtClean="0"/>
            <a:t>, </a:t>
          </a:r>
          <a:r>
            <a:rPr lang="en-US" sz="1600" noProof="0" dirty="0" err="1" smtClean="0"/>
            <a:t>UMan</a:t>
          </a:r>
          <a:r>
            <a:rPr lang="en-US" sz="1600" noProof="0" dirty="0" smtClean="0"/>
            <a:t>, NNL, ....
Increased interest in recycling-valorization of nuclear wastes (metals, concrete, DU....)</a:t>
          </a:r>
          <a:endParaRPr lang="en-US" sz="1600" i="1" noProof="0" dirty="0"/>
        </a:p>
      </dgm:t>
    </dgm:pt>
    <dgm:pt modelId="{5491DC1C-F5BF-4054-BD51-49BEBC76AD12}" type="parTrans" cxnId="{BE3ADBB8-8BE9-44E9-9D2A-FDC45C4B6F3A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ACE8ECF8-8BD8-465C-B02A-2E8A7AAEFFE7}" type="sibTrans" cxnId="{BE3ADBB8-8BE9-44E9-9D2A-FDC45C4B6F3A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230C20C6-CAB4-455D-B440-688AF9E026FE}">
      <dgm:prSet phldrT="[Texte]" custT="1"/>
      <dgm:spPr/>
      <dgm:t>
        <a:bodyPr anchor="b"/>
        <a:lstStyle/>
        <a:p>
          <a:pPr marL="361950" marR="0" lvl="0" indent="-180975" algn="l" defTabSz="914400" eaLnBrk="1" fontAlgn="auto" latinLnBrk="0" hangingPunct="1">
            <a:lnSpc>
              <a:spcPct val="100000"/>
            </a:lnSpc>
            <a:spcBef>
              <a:spcPts val="60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600" noProof="0" dirty="0" smtClean="0"/>
            <a:t>Limited number of staff members</a:t>
          </a:r>
          <a:endParaRPr lang="en-US" sz="1600" noProof="0" dirty="0"/>
        </a:p>
      </dgm:t>
    </dgm:pt>
    <dgm:pt modelId="{B010C8A5-69B9-4C80-A34D-84F35E92091B}" type="parTrans" cxnId="{92A3B4B4-FCD0-4922-8D43-C1CC93B2FFC7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0C5E3C6B-6AE1-4A85-9793-39F7DC423378}" type="sibTrans" cxnId="{92A3B4B4-FCD0-4922-8D43-C1CC93B2FFC7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4B4BEAE7-5D0D-4867-A645-823864D2C9CD}">
      <dgm:prSet phldrT="[Texte]" custT="1"/>
      <dgm:spPr/>
      <dgm:t>
        <a:bodyPr/>
        <a:lstStyle/>
        <a:p>
          <a:pPr marL="361950" indent="-180975">
            <a:spcBef>
              <a:spcPts val="600"/>
            </a:spcBef>
            <a:spcAft>
              <a:spcPts val="600"/>
            </a:spcAft>
          </a:pPr>
          <a:r>
            <a:rPr lang="en-US" sz="1600" noProof="0" dirty="0" smtClean="0"/>
            <a:t>Development/reinforcement of the knowledge and skills related to existing and innovative materials (glasses, oxides, metals, cements, clays, etc. ....).</a:t>
          </a:r>
          <a:endParaRPr lang="en-US" sz="1600" noProof="0" dirty="0"/>
        </a:p>
      </dgm:t>
    </dgm:pt>
    <dgm:pt modelId="{CDCE59E0-9898-4A94-B1C1-53FCB3A657C6}" type="parTrans" cxnId="{4F16E94D-5D19-435F-AE10-FE7B51C01719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B299E72A-25EA-44A7-8181-5BDB6DC6B8CA}" type="sibTrans" cxnId="{4F16E94D-5D19-435F-AE10-FE7B51C01719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51519B07-0CFC-44FE-9417-C7FD5325ADCF}">
      <dgm:prSet phldrT="[Texte]" custT="1"/>
      <dgm:spPr/>
      <dgm:t>
        <a:bodyPr/>
        <a:lstStyle/>
        <a:p>
          <a:pPr marL="361950" indent="-180975">
            <a:spcBef>
              <a:spcPts val="600"/>
            </a:spcBef>
            <a:spcAft>
              <a:spcPts val="600"/>
            </a:spcAft>
          </a:pPr>
          <a:r>
            <a:rPr lang="en-US" sz="1600" noProof="0" dirty="0" smtClean="0"/>
            <a:t>Working with unsealed radioactive sources (diffusion/transport coefficients, surrogate, kinetics/thermodynamics, particle synthesis, etc.)</a:t>
          </a:r>
          <a:endParaRPr lang="en-US" sz="1600" noProof="0" dirty="0"/>
        </a:p>
      </dgm:t>
    </dgm:pt>
    <dgm:pt modelId="{8B7033B9-86DA-4E3B-B30C-60BF86ABFB9E}" type="parTrans" cxnId="{C94E9E38-65B0-4740-84A6-394BD958AB4D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B0C9E0D1-38B1-4D88-8A24-10E3042A966D}" type="sibTrans" cxnId="{C94E9E38-65B0-4740-84A6-394BD958AB4D}">
      <dgm:prSet/>
      <dgm:spPr/>
      <dgm:t>
        <a:bodyPr/>
        <a:lstStyle/>
        <a:p>
          <a:pPr marL="180975" indent="0">
            <a:spcBef>
              <a:spcPts val="600"/>
            </a:spcBef>
            <a:spcAft>
              <a:spcPts val="0"/>
            </a:spcAft>
          </a:pPr>
          <a:endParaRPr lang="en-US" noProof="0" dirty="0"/>
        </a:p>
      </dgm:t>
    </dgm:pt>
    <dgm:pt modelId="{2D864065-83DB-4D48-B06B-3CEFEB25D1DD}">
      <dgm:prSet phldrT="[Texte]" custT="1"/>
      <dgm:spPr/>
      <dgm:t>
        <a:bodyPr anchor="b"/>
        <a:lstStyle/>
        <a:p>
          <a:pPr marL="361950" indent="-180975">
            <a:spcBef>
              <a:spcPts val="600"/>
            </a:spcBef>
            <a:spcAft>
              <a:spcPts val="600"/>
            </a:spcAft>
          </a:pPr>
          <a:r>
            <a:rPr lang="en-US" sz="1600" noProof="0" dirty="0" smtClean="0"/>
            <a:t>Increased interest in understanding </a:t>
          </a:r>
          <a:r>
            <a:rPr lang="en-US" sz="1600" noProof="0" dirty="0" err="1" smtClean="0"/>
            <a:t>geopolymers</a:t>
          </a:r>
          <a:r>
            <a:rPr lang="en-US" sz="1600" noProof="0" dirty="0" smtClean="0"/>
            <a:t> materials as conditioning materials</a:t>
          </a:r>
          <a:endParaRPr lang="en-US" sz="1600" noProof="0" dirty="0"/>
        </a:p>
      </dgm:t>
    </dgm:pt>
    <dgm:pt modelId="{37064CF9-0051-44B4-8D26-91DAF035F694}" type="parTrans" cxnId="{CDD15C47-213A-4783-86B7-0E8CACE538D9}">
      <dgm:prSet/>
      <dgm:spPr/>
      <dgm:t>
        <a:bodyPr/>
        <a:lstStyle/>
        <a:p>
          <a:endParaRPr lang="en-US" noProof="0" dirty="0"/>
        </a:p>
      </dgm:t>
    </dgm:pt>
    <dgm:pt modelId="{83F73172-E933-440D-9F3E-764FE3B24B07}" type="sibTrans" cxnId="{CDD15C47-213A-4783-86B7-0E8CACE538D9}">
      <dgm:prSet/>
      <dgm:spPr/>
      <dgm:t>
        <a:bodyPr/>
        <a:lstStyle/>
        <a:p>
          <a:endParaRPr lang="en-US" noProof="0" dirty="0"/>
        </a:p>
      </dgm:t>
    </dgm:pt>
    <dgm:pt modelId="{37D738EC-C693-4278-8C17-9EBFC0E5AD5D}">
      <dgm:prSet phldrT="[Texte]" custT="1"/>
      <dgm:spPr/>
      <dgm:t>
        <a:bodyPr anchor="b"/>
        <a:lstStyle/>
        <a:p>
          <a:pPr marL="361950" indent="-180975">
            <a:spcBef>
              <a:spcPts val="600"/>
            </a:spcBef>
            <a:spcAft>
              <a:spcPts val="600"/>
            </a:spcAft>
          </a:pPr>
          <a:r>
            <a:rPr lang="en-US" sz="1600" noProof="0" dirty="0" smtClean="0"/>
            <a:t>Interest in analytical approach to measure DTM</a:t>
          </a:r>
          <a:endParaRPr lang="en-US" sz="1600" noProof="0" dirty="0"/>
        </a:p>
      </dgm:t>
    </dgm:pt>
    <dgm:pt modelId="{EE9FE3AF-E810-4A3D-8E0D-7EE065A2EBEE}" type="parTrans" cxnId="{012E8878-E31C-447A-9D9E-DD9C2FCF1617}">
      <dgm:prSet/>
      <dgm:spPr/>
      <dgm:t>
        <a:bodyPr/>
        <a:lstStyle/>
        <a:p>
          <a:endParaRPr lang="fr-FR"/>
        </a:p>
      </dgm:t>
    </dgm:pt>
    <dgm:pt modelId="{26809DB5-6C28-40F3-8247-AC6DA064EB37}" type="sibTrans" cxnId="{012E8878-E31C-447A-9D9E-DD9C2FCF1617}">
      <dgm:prSet/>
      <dgm:spPr/>
      <dgm:t>
        <a:bodyPr/>
        <a:lstStyle/>
        <a:p>
          <a:endParaRPr lang="fr-FR"/>
        </a:p>
      </dgm:t>
    </dgm:pt>
    <dgm:pt modelId="{0606C760-1780-4665-8AAC-992C4EEF8912}">
      <dgm:prSet phldrT="[Texte]" custT="1"/>
      <dgm:spPr/>
      <dgm:t>
        <a:bodyPr anchor="b"/>
        <a:lstStyle/>
        <a:p>
          <a:pPr marL="361950" lvl="1" indent="-180975" algn="ctr" defTabSz="711200">
            <a:lnSpc>
              <a:spcPct val="90000"/>
            </a:lnSpc>
            <a:spcBef>
              <a:spcPts val="600"/>
            </a:spcBef>
            <a:spcAft>
              <a:spcPts val="600"/>
            </a:spcAft>
            <a:buNone/>
          </a:pPr>
          <a:r>
            <a:rPr lang="en-US" sz="1600" noProof="0" dirty="0" smtClean="0">
              <a:solidFill>
                <a:srgbClr val="FF0000"/>
              </a:solidFill>
            </a:rPr>
            <a:t>Risk of non-renewal of analytical instruments due to lack of funding</a:t>
          </a:r>
          <a:endParaRPr lang="en-US" sz="1600" noProof="0" dirty="0">
            <a:solidFill>
              <a:srgbClr val="FF0000"/>
            </a:solidFill>
          </a:endParaRPr>
        </a:p>
      </dgm:t>
    </dgm:pt>
    <dgm:pt modelId="{9FE34222-FD8B-4283-8849-9850EF2F60B8}" type="parTrans" cxnId="{1295237A-FA3F-48EF-B4BF-45A665DFDEC4}">
      <dgm:prSet/>
      <dgm:spPr/>
      <dgm:t>
        <a:bodyPr/>
        <a:lstStyle/>
        <a:p>
          <a:endParaRPr lang="fr-FR"/>
        </a:p>
      </dgm:t>
    </dgm:pt>
    <dgm:pt modelId="{ED3B8C36-06C3-412D-9E20-CD53BE1D7EFD}" type="sibTrans" cxnId="{1295237A-FA3F-48EF-B4BF-45A665DFDEC4}">
      <dgm:prSet/>
      <dgm:spPr/>
      <dgm:t>
        <a:bodyPr/>
        <a:lstStyle/>
        <a:p>
          <a:endParaRPr lang="fr-FR"/>
        </a:p>
      </dgm:t>
    </dgm:pt>
    <dgm:pt modelId="{66FA2998-9C4F-44EB-B71E-93AF60A8F9B4}">
      <dgm:prSet phldrT="[Texte]" custT="1"/>
      <dgm:spPr/>
      <dgm:t>
        <a:bodyPr anchor="b"/>
        <a:lstStyle/>
        <a:p>
          <a:pPr marL="538163" indent="-180975">
            <a:spcBef>
              <a:spcPts val="600"/>
            </a:spcBef>
            <a:spcAft>
              <a:spcPts val="600"/>
            </a:spcAft>
          </a:pPr>
          <a:r>
            <a:rPr lang="en-US" sz="1600" i="0" noProof="0" dirty="0" err="1" smtClean="0"/>
            <a:t>Andra</a:t>
          </a:r>
          <a:r>
            <a:rPr lang="en-US" sz="1600" i="0" noProof="0" dirty="0" smtClean="0"/>
            <a:t>, ORANO, EDF, ES …</a:t>
          </a:r>
          <a:endParaRPr lang="en-US" sz="1600" i="0" noProof="0" dirty="0"/>
        </a:p>
      </dgm:t>
    </dgm:pt>
    <dgm:pt modelId="{6EE8855B-627F-4C77-978C-44E0F16AD971}" type="parTrans" cxnId="{CFCBD334-8425-4359-9255-64B63EA152F9}">
      <dgm:prSet/>
      <dgm:spPr/>
      <dgm:t>
        <a:bodyPr/>
        <a:lstStyle/>
        <a:p>
          <a:endParaRPr lang="fr-FR"/>
        </a:p>
      </dgm:t>
    </dgm:pt>
    <dgm:pt modelId="{F9E5401D-2DD1-4195-8FAC-4E96A7E17661}" type="sibTrans" cxnId="{CFCBD334-8425-4359-9255-64B63EA152F9}">
      <dgm:prSet/>
      <dgm:spPr/>
      <dgm:t>
        <a:bodyPr/>
        <a:lstStyle/>
        <a:p>
          <a:endParaRPr lang="fr-FR"/>
        </a:p>
      </dgm:t>
    </dgm:pt>
    <dgm:pt modelId="{2E6E8E71-5F93-445E-878D-9D099E5C56FA}">
      <dgm:prSet phldrT="[Texte]" custT="1"/>
      <dgm:spPr/>
      <dgm:t>
        <a:bodyPr/>
        <a:lstStyle/>
        <a:p>
          <a:pPr marL="361950" indent="-180975">
            <a:spcBef>
              <a:spcPts val="600"/>
            </a:spcBef>
            <a:spcAft>
              <a:spcPts val="600"/>
            </a:spcAft>
          </a:pPr>
          <a:r>
            <a:rPr lang="en-US" sz="1600" noProof="0" dirty="0" smtClean="0"/>
            <a:t>Researches mainly Professors</a:t>
          </a:r>
          <a:endParaRPr lang="en-US" sz="1600" noProof="0" dirty="0"/>
        </a:p>
      </dgm:t>
    </dgm:pt>
    <dgm:pt modelId="{9F4EEAD5-FF90-4C62-BC6D-FC97968B74B9}" type="parTrans" cxnId="{B9D862B3-1C4D-41AD-A5C7-0612E8B8FF8F}">
      <dgm:prSet/>
      <dgm:spPr/>
      <dgm:t>
        <a:bodyPr/>
        <a:lstStyle/>
        <a:p>
          <a:endParaRPr lang="fr-FR"/>
        </a:p>
      </dgm:t>
    </dgm:pt>
    <dgm:pt modelId="{F1679F67-C303-4F8E-AC02-F14B8BF4B028}" type="sibTrans" cxnId="{B9D862B3-1C4D-41AD-A5C7-0612E8B8FF8F}">
      <dgm:prSet/>
      <dgm:spPr/>
      <dgm:t>
        <a:bodyPr/>
        <a:lstStyle/>
        <a:p>
          <a:endParaRPr lang="fr-FR"/>
        </a:p>
      </dgm:t>
    </dgm:pt>
    <dgm:pt modelId="{406E63E2-D42A-4065-8F6C-62BC479341B5}">
      <dgm:prSet phldrT="[Texte]" custT="1"/>
      <dgm:spPr/>
      <dgm:t>
        <a:bodyPr anchor="b"/>
        <a:lstStyle/>
        <a:p>
          <a:pPr marL="361950" marR="0" lvl="0" indent="-180975" algn="l" defTabSz="914400" eaLnBrk="1" fontAlgn="auto" latinLnBrk="0" hangingPunct="1">
            <a:lnSpc>
              <a:spcPct val="100000"/>
            </a:lnSpc>
            <a:spcBef>
              <a:spcPts val="60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600" noProof="0" dirty="0" smtClean="0">
              <a:solidFill>
                <a:srgbClr val="FF0000"/>
              </a:solidFill>
            </a:rPr>
            <a:t>Heavily relying on short term contractual activities</a:t>
          </a:r>
          <a:endParaRPr lang="en-US" sz="1600" noProof="0" dirty="0">
            <a:solidFill>
              <a:srgbClr val="FF0000"/>
            </a:solidFill>
          </a:endParaRPr>
        </a:p>
      </dgm:t>
    </dgm:pt>
    <dgm:pt modelId="{AFF0BC98-FF79-47B8-895A-4064D9A281D0}" type="parTrans" cxnId="{E8A537AD-6C1F-4451-B03B-B67A2D7B583E}">
      <dgm:prSet/>
      <dgm:spPr/>
      <dgm:t>
        <a:bodyPr/>
        <a:lstStyle/>
        <a:p>
          <a:endParaRPr lang="fr-FR"/>
        </a:p>
      </dgm:t>
    </dgm:pt>
    <dgm:pt modelId="{3EC6F5B0-8B78-44AC-90CB-310698577742}" type="sibTrans" cxnId="{E8A537AD-6C1F-4451-B03B-B67A2D7B583E}">
      <dgm:prSet/>
      <dgm:spPr/>
      <dgm:t>
        <a:bodyPr/>
        <a:lstStyle/>
        <a:p>
          <a:endParaRPr lang="fr-FR"/>
        </a:p>
      </dgm:t>
    </dgm:pt>
    <dgm:pt modelId="{393BBEC1-8E68-437C-B6FC-D88AC634A581}">
      <dgm:prSet phldrT="[Texte]" custT="1"/>
      <dgm:spPr/>
      <dgm:t>
        <a:bodyPr/>
        <a:lstStyle/>
        <a:p>
          <a:pPr marL="361950" indent="-180975">
            <a:spcBef>
              <a:spcPts val="600"/>
            </a:spcBef>
            <a:spcAft>
              <a:spcPts val="600"/>
            </a:spcAft>
          </a:pPr>
          <a:r>
            <a:rPr lang="en-US" sz="1600" noProof="0" dirty="0" smtClean="0"/>
            <a:t>Limited number of staff members</a:t>
          </a:r>
          <a:endParaRPr lang="en-US" sz="1600" noProof="0" dirty="0"/>
        </a:p>
      </dgm:t>
    </dgm:pt>
    <dgm:pt modelId="{D7D5356C-7CEA-49F0-A945-44ACBD1D7681}" type="parTrans" cxnId="{458CACB3-F356-4BF8-855C-3B9867A3435B}">
      <dgm:prSet/>
      <dgm:spPr/>
      <dgm:t>
        <a:bodyPr/>
        <a:lstStyle/>
        <a:p>
          <a:endParaRPr lang="fr-FR"/>
        </a:p>
      </dgm:t>
    </dgm:pt>
    <dgm:pt modelId="{54185F38-973D-419D-9A67-4DDE7033569E}" type="sibTrans" cxnId="{458CACB3-F356-4BF8-855C-3B9867A3435B}">
      <dgm:prSet/>
      <dgm:spPr/>
      <dgm:t>
        <a:bodyPr/>
        <a:lstStyle/>
        <a:p>
          <a:endParaRPr lang="fr-FR"/>
        </a:p>
      </dgm:t>
    </dgm:pt>
    <dgm:pt modelId="{3163754F-D299-47B2-BB2F-38C03766D72B}">
      <dgm:prSet phldrT="[Texte]" custT="1"/>
      <dgm:spPr/>
      <dgm:t>
        <a:bodyPr anchor="b"/>
        <a:lstStyle/>
        <a:p>
          <a:pPr marL="361950" marR="0" lvl="0" indent="-180975" algn="l" defTabSz="914400" eaLnBrk="1" fontAlgn="auto" latinLnBrk="0" hangingPunct="1">
            <a:lnSpc>
              <a:spcPct val="100000"/>
            </a:lnSpc>
            <a:spcBef>
              <a:spcPts val="60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600" noProof="0" dirty="0" smtClean="0"/>
            <a:t>Recruitment problems (PhD students, post-docs, temporary engineers) in addition to administrative burdens</a:t>
          </a:r>
          <a:endParaRPr lang="en-US" sz="1600" noProof="0" dirty="0"/>
        </a:p>
      </dgm:t>
    </dgm:pt>
    <dgm:pt modelId="{73563367-1EB7-4031-A968-1CED20782F68}" type="parTrans" cxnId="{3D2928E8-E298-41B0-82EF-D13E8547C849}">
      <dgm:prSet/>
      <dgm:spPr/>
      <dgm:t>
        <a:bodyPr/>
        <a:lstStyle/>
        <a:p>
          <a:endParaRPr lang="fr-FR"/>
        </a:p>
      </dgm:t>
    </dgm:pt>
    <dgm:pt modelId="{2E686699-FA1E-4E52-A297-B4729CECFFC3}" type="sibTrans" cxnId="{3D2928E8-E298-41B0-82EF-D13E8547C849}">
      <dgm:prSet/>
      <dgm:spPr/>
      <dgm:t>
        <a:bodyPr/>
        <a:lstStyle/>
        <a:p>
          <a:endParaRPr lang="fr-FR"/>
        </a:p>
      </dgm:t>
    </dgm:pt>
    <dgm:pt modelId="{C791BB33-083D-4C7F-962F-CEF35FB89C09}" type="pres">
      <dgm:prSet presAssocID="{A2BD1362-1CFB-438F-95DC-260BC074332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6BFBC08-5B0B-4D92-B374-899402EF60FD}" type="pres">
      <dgm:prSet presAssocID="{A2BD1362-1CFB-438F-95DC-260BC074332B}" presName="matrix" presStyleCnt="0"/>
      <dgm:spPr/>
    </dgm:pt>
    <dgm:pt modelId="{EADC438A-0540-4A81-AA36-2132533D4E80}" type="pres">
      <dgm:prSet presAssocID="{A2BD1362-1CFB-438F-95DC-260BC074332B}" presName="tile1" presStyleLbl="node1" presStyleIdx="0" presStyleCnt="4"/>
      <dgm:spPr/>
      <dgm:t>
        <a:bodyPr/>
        <a:lstStyle/>
        <a:p>
          <a:endParaRPr lang="fr-FR"/>
        </a:p>
      </dgm:t>
    </dgm:pt>
    <dgm:pt modelId="{623A7EED-F3DA-42BD-A8D1-9B4814593264}" type="pres">
      <dgm:prSet presAssocID="{A2BD1362-1CFB-438F-95DC-260BC074332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FC631A-6DB9-4651-9B8C-9584865F4F9A}" type="pres">
      <dgm:prSet presAssocID="{A2BD1362-1CFB-438F-95DC-260BC074332B}" presName="tile2" presStyleLbl="node1" presStyleIdx="1" presStyleCnt="4"/>
      <dgm:spPr/>
      <dgm:t>
        <a:bodyPr/>
        <a:lstStyle/>
        <a:p>
          <a:endParaRPr lang="fr-FR"/>
        </a:p>
      </dgm:t>
    </dgm:pt>
    <dgm:pt modelId="{1ECD35C3-4AC0-4058-ABA0-BF275B3986F2}" type="pres">
      <dgm:prSet presAssocID="{A2BD1362-1CFB-438F-95DC-260BC074332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0555381-F9EE-44DC-8E40-22FF29EBB7ED}" type="pres">
      <dgm:prSet presAssocID="{A2BD1362-1CFB-438F-95DC-260BC074332B}" presName="tile3" presStyleLbl="node1" presStyleIdx="2" presStyleCnt="4"/>
      <dgm:spPr/>
      <dgm:t>
        <a:bodyPr/>
        <a:lstStyle/>
        <a:p>
          <a:endParaRPr lang="fr-FR"/>
        </a:p>
      </dgm:t>
    </dgm:pt>
    <dgm:pt modelId="{C95EE2C5-53EC-47FE-A181-D8DDDCEBE0AE}" type="pres">
      <dgm:prSet presAssocID="{A2BD1362-1CFB-438F-95DC-260BC074332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B463969-421F-4F16-8E42-28952459E424}" type="pres">
      <dgm:prSet presAssocID="{A2BD1362-1CFB-438F-95DC-260BC074332B}" presName="tile4" presStyleLbl="node1" presStyleIdx="3" presStyleCnt="4"/>
      <dgm:spPr/>
      <dgm:t>
        <a:bodyPr/>
        <a:lstStyle/>
        <a:p>
          <a:endParaRPr lang="fr-FR"/>
        </a:p>
      </dgm:t>
    </dgm:pt>
    <dgm:pt modelId="{9AF8B429-0011-4542-9780-A631B25028E5}" type="pres">
      <dgm:prSet presAssocID="{A2BD1362-1CFB-438F-95DC-260BC074332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CAB153D-7207-47B4-960A-830BF0BDB4BA}" type="pres">
      <dgm:prSet presAssocID="{A2BD1362-1CFB-438F-95DC-260BC074332B}" presName="centerTile" presStyleLbl="fgShp" presStyleIdx="0" presStyleCnt="1" custScaleX="73819" custScaleY="50492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</dgm:ptLst>
  <dgm:cxnLst>
    <dgm:cxn modelId="{FDD15140-3016-4243-BE60-5923E33322B4}" type="presOf" srcId="{3163754F-D299-47B2-BB2F-38C03766D72B}" destId="{9AF8B429-0011-4542-9780-A631B25028E5}" srcOrd="1" destOrd="3" presId="urn:microsoft.com/office/officeart/2005/8/layout/matrix1"/>
    <dgm:cxn modelId="{BE3ADBB8-8BE9-44E9-9D2A-FDC45C4B6F3A}" srcId="{BBC9EBAB-2A41-4018-A989-F5FD78F23613}" destId="{BB79F470-2F2F-4310-9931-5B2DBBBBC419}" srcOrd="0" destOrd="0" parTransId="{5491DC1C-F5BF-4054-BD51-49BEBC76AD12}" sibTransId="{ACE8ECF8-8BD8-465C-B02A-2E8A7AAEFFE7}"/>
    <dgm:cxn modelId="{43070727-CA5F-4EFB-BBDA-7A7446BE6B41}" type="presOf" srcId="{2E6E8E71-5F93-445E-878D-9D099E5C56FA}" destId="{1ECD35C3-4AC0-4058-ABA0-BF275B3986F2}" srcOrd="1" destOrd="3" presId="urn:microsoft.com/office/officeart/2005/8/layout/matrix1"/>
    <dgm:cxn modelId="{CFCBD334-8425-4359-9255-64B63EA152F9}" srcId="{BB79F470-2F2F-4310-9931-5B2DBBBBC419}" destId="{66FA2998-9C4F-44EB-B71E-93AF60A8F9B4}" srcOrd="0" destOrd="0" parTransId="{6EE8855B-627F-4C77-978C-44E0F16AD971}" sibTransId="{F9E5401D-2DD1-4195-8FAC-4E96A7E17661}"/>
    <dgm:cxn modelId="{138E64D8-5803-4AB6-BCFB-DFD087E67C2C}" type="presOf" srcId="{37D738EC-C693-4278-8C17-9EBFC0E5AD5D}" destId="{C95EE2C5-53EC-47FE-A181-D8DDDCEBE0AE}" srcOrd="1" destOrd="4" presId="urn:microsoft.com/office/officeart/2005/8/layout/matrix1"/>
    <dgm:cxn modelId="{C94E9E38-65B0-4740-84A6-394BD958AB4D}" srcId="{DC7FA611-2F2D-4162-BEF4-2D24C7D0CFEE}" destId="{51519B07-0CFC-44FE-9417-C7FD5325ADCF}" srcOrd="2" destOrd="0" parTransId="{8B7033B9-86DA-4E3B-B30C-60BF86ABFB9E}" sibTransId="{B0C9E0D1-38B1-4D88-8A24-10E3042A966D}"/>
    <dgm:cxn modelId="{0896A652-C7CB-4001-9205-24792866C1B6}" type="presOf" srcId="{BB79F470-2F2F-4310-9931-5B2DBBBBC419}" destId="{00555381-F9EE-44DC-8E40-22FF29EBB7ED}" srcOrd="0" destOrd="1" presId="urn:microsoft.com/office/officeart/2005/8/layout/matrix1"/>
    <dgm:cxn modelId="{93325D5E-2861-4FF7-89A1-499365611ACE}" type="presOf" srcId="{DC3E23D2-48E4-4FA3-93A1-EF1A16BFEACC}" destId="{623A7EED-F3DA-42BD-A8D1-9B4814593264}" srcOrd="1" destOrd="1" presId="urn:microsoft.com/office/officeart/2005/8/layout/matrix1"/>
    <dgm:cxn modelId="{87116D3E-83AB-4B7A-8254-C3FF22BFD2FF}" srcId="{9426B248-5132-42D4-B3CA-F5640B998BF6}" destId="{BBC9EBAB-2A41-4018-A989-F5FD78F23613}" srcOrd="2" destOrd="0" parTransId="{657B088C-C090-40C2-92EF-EF2F335161F2}" sibTransId="{0BD4B861-D048-4679-909A-7951C1FE2508}"/>
    <dgm:cxn modelId="{E170DBEF-683D-4D9F-BEC9-A819FBBFA96D}" srcId="{9426B248-5132-42D4-B3CA-F5640B998BF6}" destId="{B747DCB6-B412-421E-9B3F-E9D0C478D55C}" srcOrd="3" destOrd="0" parTransId="{FA4702F7-C077-4709-BC46-DA70F28A9FCD}" sibTransId="{021F52F5-7F01-42CC-87B4-1C12B709C371}"/>
    <dgm:cxn modelId="{81D22B81-0424-46E3-B6C7-427AC30B7D17}" type="presOf" srcId="{880F5979-A123-4A39-B3B2-EFD5F384BF63}" destId="{FAFC631A-6DB9-4651-9B8C-9584865F4F9A}" srcOrd="0" destOrd="0" presId="urn:microsoft.com/office/officeart/2005/8/layout/matrix1"/>
    <dgm:cxn modelId="{B9D862B3-1C4D-41AD-A5C7-0612E8B8FF8F}" srcId="{880F5979-A123-4A39-B3B2-EFD5F384BF63}" destId="{2E6E8E71-5F93-445E-878D-9D099E5C56FA}" srcOrd="2" destOrd="0" parTransId="{9F4EEAD5-FF90-4C62-BC6D-FC97968B74B9}" sibTransId="{F1679F67-C303-4F8E-AC02-F14B8BF4B028}"/>
    <dgm:cxn modelId="{7A49AB9D-5875-4F31-AE47-B61150A462CB}" type="presOf" srcId="{37D738EC-C693-4278-8C17-9EBFC0E5AD5D}" destId="{00555381-F9EE-44DC-8E40-22FF29EBB7ED}" srcOrd="0" destOrd="4" presId="urn:microsoft.com/office/officeart/2005/8/layout/matrix1"/>
    <dgm:cxn modelId="{012E8878-E31C-447A-9D9E-DD9C2FCF1617}" srcId="{BBC9EBAB-2A41-4018-A989-F5FD78F23613}" destId="{37D738EC-C693-4278-8C17-9EBFC0E5AD5D}" srcOrd="2" destOrd="0" parTransId="{EE9FE3AF-E810-4A3D-8E0D-7EE065A2EBEE}" sibTransId="{26809DB5-6C28-40F3-8247-AC6DA064EB37}"/>
    <dgm:cxn modelId="{663EAD21-D85D-42F9-B85D-5F5D8E133628}" type="presOf" srcId="{51519B07-0CFC-44FE-9417-C7FD5325ADCF}" destId="{EADC438A-0540-4A81-AA36-2132533D4E80}" srcOrd="0" destOrd="3" presId="urn:microsoft.com/office/officeart/2005/8/layout/matrix1"/>
    <dgm:cxn modelId="{59F5BA46-7A4E-460E-9315-8990F8825AFE}" type="presOf" srcId="{B747DCB6-B412-421E-9B3F-E9D0C478D55C}" destId="{9AF8B429-0011-4542-9780-A631B25028E5}" srcOrd="1" destOrd="0" presId="urn:microsoft.com/office/officeart/2005/8/layout/matrix1"/>
    <dgm:cxn modelId="{538D4618-B01D-4152-B1E2-A400151E07DD}" type="presOf" srcId="{BB79F470-2F2F-4310-9931-5B2DBBBBC419}" destId="{C95EE2C5-53EC-47FE-A181-D8DDDCEBE0AE}" srcOrd="1" destOrd="1" presId="urn:microsoft.com/office/officeart/2005/8/layout/matrix1"/>
    <dgm:cxn modelId="{4F16E94D-5D19-435F-AE10-FE7B51C01719}" srcId="{DC7FA611-2F2D-4162-BEF4-2D24C7D0CFEE}" destId="{4B4BEAE7-5D0D-4867-A645-823864D2C9CD}" srcOrd="1" destOrd="0" parTransId="{CDCE59E0-9898-4A94-B1C1-53FCB3A657C6}" sibTransId="{B299E72A-25EA-44A7-8181-5BDB6DC6B8CA}"/>
    <dgm:cxn modelId="{0F7EDF2F-32A8-43AA-999C-EBBBCBD0913A}" type="presOf" srcId="{9426B248-5132-42D4-B3CA-F5640B998BF6}" destId="{1CAB153D-7207-47B4-960A-830BF0BDB4BA}" srcOrd="0" destOrd="0" presId="urn:microsoft.com/office/officeart/2005/8/layout/matrix1"/>
    <dgm:cxn modelId="{210186BC-7992-4021-B065-389B925AA400}" type="presOf" srcId="{51519B07-0CFC-44FE-9417-C7FD5325ADCF}" destId="{623A7EED-F3DA-42BD-A8D1-9B4814593264}" srcOrd="1" destOrd="3" presId="urn:microsoft.com/office/officeart/2005/8/layout/matrix1"/>
    <dgm:cxn modelId="{23601790-CD57-4A3A-B848-C58EEB8ABF61}" type="presOf" srcId="{2E6E8E71-5F93-445E-878D-9D099E5C56FA}" destId="{FAFC631A-6DB9-4651-9B8C-9584865F4F9A}" srcOrd="0" destOrd="3" presId="urn:microsoft.com/office/officeart/2005/8/layout/matrix1"/>
    <dgm:cxn modelId="{A74A5D8A-5A29-46AD-A3C0-A4743F205ECB}" type="presOf" srcId="{DC7FA611-2F2D-4162-BEF4-2D24C7D0CFEE}" destId="{EADC438A-0540-4A81-AA36-2132533D4E80}" srcOrd="0" destOrd="0" presId="urn:microsoft.com/office/officeart/2005/8/layout/matrix1"/>
    <dgm:cxn modelId="{B72ED1C0-4AD8-4E12-A7CB-D417115D1FF4}" type="presOf" srcId="{66FA2998-9C4F-44EB-B71E-93AF60A8F9B4}" destId="{C95EE2C5-53EC-47FE-A181-D8DDDCEBE0AE}" srcOrd="1" destOrd="2" presId="urn:microsoft.com/office/officeart/2005/8/layout/matrix1"/>
    <dgm:cxn modelId="{195A5723-14A4-4A33-820E-B93775DEB087}" type="presOf" srcId="{406E63E2-D42A-4065-8F6C-62BC479341B5}" destId="{6B463969-421F-4F16-8E42-28952459E424}" srcOrd="0" destOrd="2" presId="urn:microsoft.com/office/officeart/2005/8/layout/matrix1"/>
    <dgm:cxn modelId="{EE353508-9B93-4862-BA39-216388D9624C}" type="presOf" srcId="{BBC9EBAB-2A41-4018-A989-F5FD78F23613}" destId="{C95EE2C5-53EC-47FE-A181-D8DDDCEBE0AE}" srcOrd="1" destOrd="0" presId="urn:microsoft.com/office/officeart/2005/8/layout/matrix1"/>
    <dgm:cxn modelId="{3A23831A-4DF9-4A78-92F4-E37EDE936D99}" type="presOf" srcId="{230C20C6-CAB4-455D-B440-688AF9E026FE}" destId="{6B463969-421F-4F16-8E42-28952459E424}" srcOrd="0" destOrd="1" presId="urn:microsoft.com/office/officeart/2005/8/layout/matrix1"/>
    <dgm:cxn modelId="{CBBE1D8F-89BD-4E91-96A6-FD533E5D050C}" srcId="{9426B248-5132-42D4-B3CA-F5640B998BF6}" destId="{880F5979-A123-4A39-B3B2-EFD5F384BF63}" srcOrd="1" destOrd="0" parTransId="{2839ADA0-CAD4-4626-9CDD-18C7C789F730}" sibTransId="{5D55959A-78B2-42B1-A6AF-A265C8343565}"/>
    <dgm:cxn modelId="{1E6085FD-F080-4576-86D1-52BD3647F630}" type="presOf" srcId="{DC3E23D2-48E4-4FA3-93A1-EF1A16BFEACC}" destId="{EADC438A-0540-4A81-AA36-2132533D4E80}" srcOrd="0" destOrd="1" presId="urn:microsoft.com/office/officeart/2005/8/layout/matrix1"/>
    <dgm:cxn modelId="{E938FB03-3452-44A2-9F3F-A77B0BB6E75D}" srcId="{DC7FA611-2F2D-4162-BEF4-2D24C7D0CFEE}" destId="{DC3E23D2-48E4-4FA3-93A1-EF1A16BFEACC}" srcOrd="0" destOrd="0" parTransId="{FF3EB265-FF50-43E1-BF29-D1319261B513}" sibTransId="{C744D19A-2B82-4E44-9B6E-580367127B43}"/>
    <dgm:cxn modelId="{92A3B4B4-FCD0-4922-8D43-C1CC93B2FFC7}" srcId="{B747DCB6-B412-421E-9B3F-E9D0C478D55C}" destId="{230C20C6-CAB4-455D-B440-688AF9E026FE}" srcOrd="0" destOrd="0" parTransId="{B010C8A5-69B9-4C80-A34D-84F35E92091B}" sibTransId="{0C5E3C6B-6AE1-4A85-9793-39F7DC423378}"/>
    <dgm:cxn modelId="{458CACB3-F356-4BF8-855C-3B9867A3435B}" srcId="{880F5979-A123-4A39-B3B2-EFD5F384BF63}" destId="{393BBEC1-8E68-437C-B6FC-D88AC634A581}" srcOrd="1" destOrd="0" parTransId="{D7D5356C-7CEA-49F0-A945-44ACBD1D7681}" sibTransId="{54185F38-973D-419D-9A67-4DDE7033569E}"/>
    <dgm:cxn modelId="{AED61CDD-2F3B-4696-822A-4467F0D4A658}" type="presOf" srcId="{A2BD1362-1CFB-438F-95DC-260BC074332B}" destId="{C791BB33-083D-4C7F-962F-CEF35FB89C09}" srcOrd="0" destOrd="0" presId="urn:microsoft.com/office/officeart/2005/8/layout/matrix1"/>
    <dgm:cxn modelId="{AF95947C-1156-466A-BAD9-55C83796B832}" type="presOf" srcId="{880F5979-A123-4A39-B3B2-EFD5F384BF63}" destId="{1ECD35C3-4AC0-4058-ABA0-BF275B3986F2}" srcOrd="1" destOrd="0" presId="urn:microsoft.com/office/officeart/2005/8/layout/matrix1"/>
    <dgm:cxn modelId="{BA3A7C1F-08BA-4EFC-B874-5D349A92AA18}" type="presOf" srcId="{0606C760-1780-4665-8AAC-992C4EEF8912}" destId="{9AF8B429-0011-4542-9780-A631B25028E5}" srcOrd="1" destOrd="4" presId="urn:microsoft.com/office/officeart/2005/8/layout/matrix1"/>
    <dgm:cxn modelId="{CDD15C47-213A-4783-86B7-0E8CACE538D9}" srcId="{BBC9EBAB-2A41-4018-A989-F5FD78F23613}" destId="{2D864065-83DB-4D48-B06B-3CEFEB25D1DD}" srcOrd="1" destOrd="0" parTransId="{37064CF9-0051-44B4-8D26-91DAF035F694}" sibTransId="{83F73172-E933-440D-9F3E-764FE3B24B07}"/>
    <dgm:cxn modelId="{8408767D-1DBF-4610-8741-26A687776146}" type="presOf" srcId="{4B4BEAE7-5D0D-4867-A645-823864D2C9CD}" destId="{EADC438A-0540-4A81-AA36-2132533D4E80}" srcOrd="0" destOrd="2" presId="urn:microsoft.com/office/officeart/2005/8/layout/matrix1"/>
    <dgm:cxn modelId="{36553022-D200-4FCB-906D-7FA869552F0B}" type="presOf" srcId="{3163754F-D299-47B2-BB2F-38C03766D72B}" destId="{6B463969-421F-4F16-8E42-28952459E424}" srcOrd="0" destOrd="3" presId="urn:microsoft.com/office/officeart/2005/8/layout/matrix1"/>
    <dgm:cxn modelId="{01796055-79F5-40A1-98A2-223FD4D12D66}" type="presOf" srcId="{BBC9EBAB-2A41-4018-A989-F5FD78F23613}" destId="{00555381-F9EE-44DC-8E40-22FF29EBB7ED}" srcOrd="0" destOrd="0" presId="urn:microsoft.com/office/officeart/2005/8/layout/matrix1"/>
    <dgm:cxn modelId="{1295237A-FA3F-48EF-B4BF-45A665DFDEC4}" srcId="{B747DCB6-B412-421E-9B3F-E9D0C478D55C}" destId="{0606C760-1780-4665-8AAC-992C4EEF8912}" srcOrd="3" destOrd="0" parTransId="{9FE34222-FD8B-4283-8849-9850EF2F60B8}" sibTransId="{ED3B8C36-06C3-412D-9E20-CD53BE1D7EFD}"/>
    <dgm:cxn modelId="{A6CE9E92-1194-4814-8E69-BDA8B7FFC581}" type="presOf" srcId="{406E63E2-D42A-4065-8F6C-62BC479341B5}" destId="{9AF8B429-0011-4542-9780-A631B25028E5}" srcOrd="1" destOrd="2" presId="urn:microsoft.com/office/officeart/2005/8/layout/matrix1"/>
    <dgm:cxn modelId="{6E53765E-E662-4DF4-A6A3-962F417B9BA1}" srcId="{880F5979-A123-4A39-B3B2-EFD5F384BF63}" destId="{CED0536E-4555-4327-B9EB-B574AABB4C94}" srcOrd="0" destOrd="0" parTransId="{4FBBE4DB-456B-4596-8C17-8A80A776FDF6}" sibTransId="{22ADD58E-D8F1-484A-89D3-0F0866399554}"/>
    <dgm:cxn modelId="{D0EC59AD-0E86-494F-A11B-4DA09070D137}" type="presOf" srcId="{0606C760-1780-4665-8AAC-992C4EEF8912}" destId="{6B463969-421F-4F16-8E42-28952459E424}" srcOrd="0" destOrd="4" presId="urn:microsoft.com/office/officeart/2005/8/layout/matrix1"/>
    <dgm:cxn modelId="{E8A537AD-6C1F-4451-B03B-B67A2D7B583E}" srcId="{B747DCB6-B412-421E-9B3F-E9D0C478D55C}" destId="{406E63E2-D42A-4065-8F6C-62BC479341B5}" srcOrd="1" destOrd="0" parTransId="{AFF0BC98-FF79-47B8-895A-4064D9A281D0}" sibTransId="{3EC6F5B0-8B78-44AC-90CB-310698577742}"/>
    <dgm:cxn modelId="{77A8DA4A-B815-411C-97D4-2344F55AD8B6}" type="presOf" srcId="{230C20C6-CAB4-455D-B440-688AF9E026FE}" destId="{9AF8B429-0011-4542-9780-A631B25028E5}" srcOrd="1" destOrd="1" presId="urn:microsoft.com/office/officeart/2005/8/layout/matrix1"/>
    <dgm:cxn modelId="{5AD0F96D-FE11-468C-8055-CD8980E259E3}" type="presOf" srcId="{393BBEC1-8E68-437C-B6FC-D88AC634A581}" destId="{FAFC631A-6DB9-4651-9B8C-9584865F4F9A}" srcOrd="0" destOrd="2" presId="urn:microsoft.com/office/officeart/2005/8/layout/matrix1"/>
    <dgm:cxn modelId="{CDBFD865-A2AC-45FC-8FD3-1CC4EE706D2C}" type="presOf" srcId="{2D864065-83DB-4D48-B06B-3CEFEB25D1DD}" destId="{C95EE2C5-53EC-47FE-A181-D8DDDCEBE0AE}" srcOrd="1" destOrd="3" presId="urn:microsoft.com/office/officeart/2005/8/layout/matrix1"/>
    <dgm:cxn modelId="{3D2928E8-E298-41B0-82EF-D13E8547C849}" srcId="{B747DCB6-B412-421E-9B3F-E9D0C478D55C}" destId="{3163754F-D299-47B2-BB2F-38C03766D72B}" srcOrd="2" destOrd="0" parTransId="{73563367-1EB7-4031-A968-1CED20782F68}" sibTransId="{2E686699-FA1E-4E52-A297-B4729CECFFC3}"/>
    <dgm:cxn modelId="{204B65AE-DA93-4E77-BAB4-09D04BFC049F}" type="presOf" srcId="{CED0536E-4555-4327-B9EB-B574AABB4C94}" destId="{1ECD35C3-4AC0-4058-ABA0-BF275B3986F2}" srcOrd="1" destOrd="1" presId="urn:microsoft.com/office/officeart/2005/8/layout/matrix1"/>
    <dgm:cxn modelId="{305BDF29-3066-4FC5-8971-9835E0E43854}" srcId="{A2BD1362-1CFB-438F-95DC-260BC074332B}" destId="{9426B248-5132-42D4-B3CA-F5640B998BF6}" srcOrd="0" destOrd="0" parTransId="{405CF0C0-F133-4FAC-B10B-9FB5BA941E7D}" sibTransId="{FFEA838D-94D5-4184-819A-F6E812AF8C95}"/>
    <dgm:cxn modelId="{E8156403-90C5-4156-9CC4-5EE29A9D6F32}" type="presOf" srcId="{CED0536E-4555-4327-B9EB-B574AABB4C94}" destId="{FAFC631A-6DB9-4651-9B8C-9584865F4F9A}" srcOrd="0" destOrd="1" presId="urn:microsoft.com/office/officeart/2005/8/layout/matrix1"/>
    <dgm:cxn modelId="{2AD3FEFE-E41A-4AF5-B0B0-FD5AE49860C0}" type="presOf" srcId="{393BBEC1-8E68-437C-B6FC-D88AC634A581}" destId="{1ECD35C3-4AC0-4058-ABA0-BF275B3986F2}" srcOrd="1" destOrd="2" presId="urn:microsoft.com/office/officeart/2005/8/layout/matrix1"/>
    <dgm:cxn modelId="{BC378D3A-5CC1-45E7-B73A-32E10EE2503D}" type="presOf" srcId="{B747DCB6-B412-421E-9B3F-E9D0C478D55C}" destId="{6B463969-421F-4F16-8E42-28952459E424}" srcOrd="0" destOrd="0" presId="urn:microsoft.com/office/officeart/2005/8/layout/matrix1"/>
    <dgm:cxn modelId="{67BF635F-D84C-4693-A24D-4C7A2D40DB1C}" type="presOf" srcId="{4B4BEAE7-5D0D-4867-A645-823864D2C9CD}" destId="{623A7EED-F3DA-42BD-A8D1-9B4814593264}" srcOrd="1" destOrd="2" presId="urn:microsoft.com/office/officeart/2005/8/layout/matrix1"/>
    <dgm:cxn modelId="{196EE662-52B0-40E4-B7A4-595ACCBFDF56}" type="presOf" srcId="{2D864065-83DB-4D48-B06B-3CEFEB25D1DD}" destId="{00555381-F9EE-44DC-8E40-22FF29EBB7ED}" srcOrd="0" destOrd="3" presId="urn:microsoft.com/office/officeart/2005/8/layout/matrix1"/>
    <dgm:cxn modelId="{B9F19809-1B34-4568-B578-4A05C1564DDF}" srcId="{9426B248-5132-42D4-B3CA-F5640B998BF6}" destId="{DC7FA611-2F2D-4162-BEF4-2D24C7D0CFEE}" srcOrd="0" destOrd="0" parTransId="{748792AB-E163-4529-861F-89AF0EED07BB}" sibTransId="{EE61F984-5FD6-4309-85EB-AF0E7DFE43D4}"/>
    <dgm:cxn modelId="{379DAA8C-96F0-4078-887D-8F29BAB5A828}" type="presOf" srcId="{66FA2998-9C4F-44EB-B71E-93AF60A8F9B4}" destId="{00555381-F9EE-44DC-8E40-22FF29EBB7ED}" srcOrd="0" destOrd="2" presId="urn:microsoft.com/office/officeart/2005/8/layout/matrix1"/>
    <dgm:cxn modelId="{FC8B9810-2BBF-49DE-AEF8-7EFD8D586CE4}" type="presOf" srcId="{DC7FA611-2F2D-4162-BEF4-2D24C7D0CFEE}" destId="{623A7EED-F3DA-42BD-A8D1-9B4814593264}" srcOrd="1" destOrd="0" presId="urn:microsoft.com/office/officeart/2005/8/layout/matrix1"/>
    <dgm:cxn modelId="{4E853B9C-C93C-41E8-B348-5515CB8E8042}" type="presParOf" srcId="{C791BB33-083D-4C7F-962F-CEF35FB89C09}" destId="{96BFBC08-5B0B-4D92-B374-899402EF60FD}" srcOrd="0" destOrd="0" presId="urn:microsoft.com/office/officeart/2005/8/layout/matrix1"/>
    <dgm:cxn modelId="{41B8C750-E251-41C5-B816-3E6ED7A7E29F}" type="presParOf" srcId="{96BFBC08-5B0B-4D92-B374-899402EF60FD}" destId="{EADC438A-0540-4A81-AA36-2132533D4E80}" srcOrd="0" destOrd="0" presId="urn:microsoft.com/office/officeart/2005/8/layout/matrix1"/>
    <dgm:cxn modelId="{AF92A90D-697A-4AC1-9F5B-6F8F423B5972}" type="presParOf" srcId="{96BFBC08-5B0B-4D92-B374-899402EF60FD}" destId="{623A7EED-F3DA-42BD-A8D1-9B4814593264}" srcOrd="1" destOrd="0" presId="urn:microsoft.com/office/officeart/2005/8/layout/matrix1"/>
    <dgm:cxn modelId="{FDF19EB2-67E6-4BE4-BF70-26FB7DEDA51C}" type="presParOf" srcId="{96BFBC08-5B0B-4D92-B374-899402EF60FD}" destId="{FAFC631A-6DB9-4651-9B8C-9584865F4F9A}" srcOrd="2" destOrd="0" presId="urn:microsoft.com/office/officeart/2005/8/layout/matrix1"/>
    <dgm:cxn modelId="{2694CBAF-CF69-4D10-854D-B93009EE9202}" type="presParOf" srcId="{96BFBC08-5B0B-4D92-B374-899402EF60FD}" destId="{1ECD35C3-4AC0-4058-ABA0-BF275B3986F2}" srcOrd="3" destOrd="0" presId="urn:microsoft.com/office/officeart/2005/8/layout/matrix1"/>
    <dgm:cxn modelId="{C240D56B-8A90-4476-B75F-9CEDD4B7E2DA}" type="presParOf" srcId="{96BFBC08-5B0B-4D92-B374-899402EF60FD}" destId="{00555381-F9EE-44DC-8E40-22FF29EBB7ED}" srcOrd="4" destOrd="0" presId="urn:microsoft.com/office/officeart/2005/8/layout/matrix1"/>
    <dgm:cxn modelId="{92E93D44-7BFE-455F-A4D4-338BCD76E118}" type="presParOf" srcId="{96BFBC08-5B0B-4D92-B374-899402EF60FD}" destId="{C95EE2C5-53EC-47FE-A181-D8DDDCEBE0AE}" srcOrd="5" destOrd="0" presId="urn:microsoft.com/office/officeart/2005/8/layout/matrix1"/>
    <dgm:cxn modelId="{EC894C31-92FE-466F-8F66-49AB2C606DB5}" type="presParOf" srcId="{96BFBC08-5B0B-4D92-B374-899402EF60FD}" destId="{6B463969-421F-4F16-8E42-28952459E424}" srcOrd="6" destOrd="0" presId="urn:microsoft.com/office/officeart/2005/8/layout/matrix1"/>
    <dgm:cxn modelId="{8355E4D8-647D-406F-BE54-DC961CBC9345}" type="presParOf" srcId="{96BFBC08-5B0B-4D92-B374-899402EF60FD}" destId="{9AF8B429-0011-4542-9780-A631B25028E5}" srcOrd="7" destOrd="0" presId="urn:microsoft.com/office/officeart/2005/8/layout/matrix1"/>
    <dgm:cxn modelId="{81049500-E32C-40A4-90DE-5EDC4C55137E}" type="presParOf" srcId="{C791BB33-083D-4C7F-962F-CEF35FB89C09}" destId="{1CAB153D-7207-47B4-960A-830BF0BDB4B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3EBECF-0775-4CED-9292-EA0AB57916F9}">
      <dsp:nvSpPr>
        <dsp:cNvPr id="0" name=""/>
        <dsp:cNvSpPr/>
      </dsp:nvSpPr>
      <dsp:spPr>
        <a:xfrm>
          <a:off x="12269" y="125089"/>
          <a:ext cx="3352525" cy="3963320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600" kern="1200" dirty="0" smtClean="0">
              <a:solidFill>
                <a:srgbClr val="003399"/>
              </a:solidFill>
            </a:rPr>
            <a:t>Link to large </a:t>
          </a:r>
          <a:r>
            <a:rPr lang="fr-FR" sz="1600" kern="1200" dirty="0" err="1" smtClean="0">
              <a:solidFill>
                <a:srgbClr val="003399"/>
              </a:solidFill>
            </a:rPr>
            <a:t>amount</a:t>
          </a:r>
          <a:r>
            <a:rPr lang="fr-FR" sz="1600" kern="1200" dirty="0" smtClean="0">
              <a:solidFill>
                <a:srgbClr val="003399"/>
              </a:solidFill>
            </a:rPr>
            <a:t> of </a:t>
          </a:r>
          <a:r>
            <a:rPr lang="fr-FR" sz="1600" b="1" kern="1200" dirty="0" err="1" smtClean="0">
              <a:solidFill>
                <a:srgbClr val="003399"/>
              </a:solidFill>
            </a:rPr>
            <a:t>metallic</a:t>
          </a:r>
          <a:r>
            <a:rPr lang="fr-FR" sz="1600" b="1" kern="1200" dirty="0" smtClean="0">
              <a:solidFill>
                <a:srgbClr val="003399"/>
              </a:solidFill>
            </a:rPr>
            <a:t> </a:t>
          </a:r>
          <a:r>
            <a:rPr lang="fr-FR" sz="1600" b="1" kern="1200" dirty="0" err="1" smtClean="0">
              <a:solidFill>
                <a:srgbClr val="003399"/>
              </a:solidFill>
            </a:rPr>
            <a:t>wastes</a:t>
          </a:r>
          <a:r>
            <a:rPr lang="fr-FR" sz="1600" b="1" kern="1200" dirty="0" smtClean="0">
              <a:solidFill>
                <a:srgbClr val="003399"/>
              </a:solidFill>
            </a:rPr>
            <a:t> </a:t>
          </a:r>
          <a:r>
            <a:rPr lang="fr-FR" sz="1600" kern="1200" dirty="0" smtClean="0">
              <a:solidFill>
                <a:srgbClr val="003399"/>
              </a:solidFill>
            </a:rPr>
            <a:t>to dispose of </a:t>
          </a:r>
          <a:endParaRPr lang="fr-FR" sz="1600" kern="1200" dirty="0">
            <a:solidFill>
              <a:srgbClr val="003399"/>
            </a:solidFill>
          </a:endParaRPr>
        </a:p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600" kern="1200" dirty="0" smtClean="0"/>
            <a:t>Chemical </a:t>
          </a:r>
          <a:r>
            <a:rPr lang="fr-FR" sz="1600" kern="1200" dirty="0" err="1" smtClean="0"/>
            <a:t>treatment</a:t>
          </a:r>
          <a:r>
            <a:rPr lang="fr-FR" sz="1600" kern="1200" dirty="0" smtClean="0"/>
            <a:t> (</a:t>
          </a:r>
          <a:r>
            <a:rPr lang="fr-FR" sz="1600" kern="1200" dirty="0" err="1" smtClean="0"/>
            <a:t>decontamination</a:t>
          </a:r>
          <a:r>
            <a:rPr lang="fr-FR" sz="1600" kern="1200" dirty="0" smtClean="0"/>
            <a:t>) &amp; </a:t>
          </a:r>
          <a:r>
            <a:rPr lang="fr-FR" sz="1600" kern="1200" dirty="0" err="1" smtClean="0"/>
            <a:t>associated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secondary</a:t>
          </a:r>
          <a:r>
            <a:rPr lang="fr-FR" sz="1600" kern="1200" dirty="0" smtClean="0"/>
            <a:t> effluents</a:t>
          </a:r>
          <a:endParaRPr lang="fr-FR" sz="1600" kern="1200" dirty="0"/>
        </a:p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600" kern="1200" dirty="0" smtClean="0"/>
            <a:t>Evaluation of new matrices for </a:t>
          </a:r>
          <a:r>
            <a:rPr lang="fr-FR" sz="1600" kern="1200" dirty="0" err="1" smtClean="0"/>
            <a:t>conditioning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primary</a:t>
          </a:r>
          <a:r>
            <a:rPr lang="fr-FR" sz="1600" kern="1200" dirty="0" smtClean="0"/>
            <a:t> (</a:t>
          </a:r>
          <a:r>
            <a:rPr lang="fr-FR" sz="1600" kern="1200" dirty="0" err="1" smtClean="0"/>
            <a:t>metals</a:t>
          </a:r>
          <a:r>
            <a:rPr lang="fr-FR" sz="1600" kern="1200" dirty="0" smtClean="0"/>
            <a:t>) and </a:t>
          </a:r>
          <a:r>
            <a:rPr lang="fr-FR" sz="1600" kern="1200" dirty="0" err="1" smtClean="0"/>
            <a:t>secondary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wastes</a:t>
          </a:r>
          <a:r>
            <a:rPr lang="fr-FR" sz="1600" kern="1200" dirty="0" smtClean="0"/>
            <a:t> (</a:t>
          </a:r>
          <a:r>
            <a:rPr lang="fr-FR" sz="1600" kern="1200" dirty="0" err="1" smtClean="0"/>
            <a:t>sludge</a:t>
          </a:r>
          <a:r>
            <a:rPr lang="fr-FR" sz="1600" kern="1200" dirty="0" smtClean="0"/>
            <a:t>)</a:t>
          </a:r>
          <a:endParaRPr lang="fr-FR" sz="1600" kern="1200" dirty="0"/>
        </a:p>
      </dsp:txBody>
      <dsp:txXfrm>
        <a:off x="90823" y="203643"/>
        <a:ext cx="3195417" cy="3884766"/>
      </dsp:txXfrm>
    </dsp:sp>
    <dsp:sp modelId="{9155EF19-A485-4B56-A519-C88BC613D8B8}">
      <dsp:nvSpPr>
        <dsp:cNvPr id="0" name=""/>
        <dsp:cNvSpPr/>
      </dsp:nvSpPr>
      <dsp:spPr>
        <a:xfrm>
          <a:off x="13803" y="3287405"/>
          <a:ext cx="3349457" cy="1015364"/>
        </a:xfrm>
        <a:prstGeom prst="rect">
          <a:avLst/>
        </a:prstGeom>
        <a:solidFill>
          <a:srgbClr val="44546A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err="1" smtClean="0"/>
            <a:t>Treatment</a:t>
          </a:r>
          <a:r>
            <a:rPr lang="fr-FR" sz="3200" kern="1200" dirty="0" smtClean="0"/>
            <a:t> – </a:t>
          </a:r>
          <a:r>
            <a:rPr lang="fr-FR" sz="3200" kern="1200" dirty="0" err="1" smtClean="0"/>
            <a:t>Conditioning</a:t>
          </a:r>
          <a:r>
            <a:rPr lang="fr-FR" sz="3200" kern="1200" dirty="0" smtClean="0"/>
            <a:t> </a:t>
          </a:r>
          <a:endParaRPr lang="fr-FR" sz="3200" kern="1200" dirty="0"/>
        </a:p>
      </dsp:txBody>
      <dsp:txXfrm>
        <a:off x="13803" y="3287405"/>
        <a:ext cx="2358772" cy="1015364"/>
      </dsp:txXfrm>
    </dsp:sp>
    <dsp:sp modelId="{7B07EC9D-2CE9-4B61-8291-E93F0281122E}">
      <dsp:nvSpPr>
        <dsp:cNvPr id="0" name=""/>
        <dsp:cNvSpPr/>
      </dsp:nvSpPr>
      <dsp:spPr>
        <a:xfrm>
          <a:off x="2424034" y="3448687"/>
          <a:ext cx="1107143" cy="110714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175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9AB79-81B4-49BA-87A7-97E2DFDB3AC5}">
      <dsp:nvSpPr>
        <dsp:cNvPr id="0" name=""/>
        <dsp:cNvSpPr/>
      </dsp:nvSpPr>
      <dsp:spPr>
        <a:xfrm>
          <a:off x="3806510" y="125089"/>
          <a:ext cx="4080646" cy="3963320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600" kern="1200" dirty="0" smtClean="0">
              <a:solidFill>
                <a:srgbClr val="003399"/>
              </a:solidFill>
            </a:rPr>
            <a:t>Evolution and </a:t>
          </a:r>
          <a:r>
            <a:rPr lang="fr-FR" sz="1600" kern="1200" dirty="0" err="1" smtClean="0">
              <a:solidFill>
                <a:srgbClr val="003399"/>
              </a:solidFill>
            </a:rPr>
            <a:t>behaviour</a:t>
          </a:r>
          <a:r>
            <a:rPr lang="fr-FR" sz="1600" kern="1200" dirty="0" smtClean="0">
              <a:solidFill>
                <a:srgbClr val="003399"/>
              </a:solidFill>
            </a:rPr>
            <a:t> of </a:t>
          </a:r>
          <a:r>
            <a:rPr lang="fr-FR" sz="1600" b="1" kern="1200" dirty="0" smtClean="0">
              <a:solidFill>
                <a:srgbClr val="003399"/>
              </a:solidFill>
            </a:rPr>
            <a:t>ILW/HLW</a:t>
          </a:r>
          <a:r>
            <a:rPr lang="fr-FR" sz="1600" kern="1200" dirty="0" smtClean="0">
              <a:solidFill>
                <a:srgbClr val="003399"/>
              </a:solidFill>
            </a:rPr>
            <a:t> </a:t>
          </a:r>
          <a:r>
            <a:rPr lang="fr-FR" sz="1600" kern="1200" dirty="0" err="1" smtClean="0">
              <a:solidFill>
                <a:srgbClr val="003399"/>
              </a:solidFill>
            </a:rPr>
            <a:t>wastes</a:t>
          </a:r>
          <a:r>
            <a:rPr lang="fr-FR" sz="1600" kern="1200" dirty="0" smtClean="0">
              <a:solidFill>
                <a:srgbClr val="003399"/>
              </a:solidFill>
            </a:rPr>
            <a:t> in </a:t>
          </a:r>
          <a:r>
            <a:rPr lang="fr-FR" sz="1600" kern="1200" dirty="0" err="1" smtClean="0">
              <a:solidFill>
                <a:srgbClr val="003399"/>
              </a:solidFill>
            </a:rPr>
            <a:t>disposal</a:t>
          </a:r>
          <a:r>
            <a:rPr lang="fr-FR" sz="1600" kern="1200" dirty="0" smtClean="0">
              <a:solidFill>
                <a:srgbClr val="003399"/>
              </a:solidFill>
            </a:rPr>
            <a:t> conditions</a:t>
          </a:r>
          <a:endParaRPr lang="fr-FR" sz="1600" kern="1200" dirty="0">
            <a:solidFill>
              <a:srgbClr val="003399"/>
            </a:solidFill>
          </a:endParaRPr>
        </a:p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600" kern="1200" dirty="0" err="1" smtClean="0"/>
            <a:t>Solubility</a:t>
          </a:r>
          <a:r>
            <a:rPr lang="fr-FR" sz="1600" kern="1200" dirty="0" smtClean="0"/>
            <a:t> of </a:t>
          </a:r>
          <a:r>
            <a:rPr lang="fr-FR" sz="1600" kern="1200" dirty="0" err="1" smtClean="0"/>
            <a:t>tetravalent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oxides</a:t>
          </a:r>
          <a:endParaRPr lang="fr-FR" sz="1600" kern="1200" dirty="0"/>
        </a:p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600" kern="1200" dirty="0" smtClean="0"/>
            <a:t>Chemical/Physical </a:t>
          </a:r>
          <a:r>
            <a:rPr lang="fr-FR" sz="1600" kern="1200" dirty="0" err="1" smtClean="0"/>
            <a:t>durability</a:t>
          </a:r>
          <a:r>
            <a:rPr lang="fr-FR" sz="1600" kern="1200" dirty="0" smtClean="0"/>
            <a:t> of matrices of </a:t>
          </a:r>
          <a:r>
            <a:rPr lang="fr-FR" sz="1600" kern="1200" dirty="0" err="1" smtClean="0"/>
            <a:t>conditioning</a:t>
          </a:r>
          <a:endParaRPr lang="fr-FR" sz="1600" kern="1200" dirty="0"/>
        </a:p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600" kern="1200" dirty="0" smtClean="0"/>
            <a:t>Migration of </a:t>
          </a:r>
          <a:r>
            <a:rPr lang="fr-FR" sz="1600" kern="1200" dirty="0" err="1" smtClean="0"/>
            <a:t>RNs</a:t>
          </a:r>
          <a:r>
            <a:rPr lang="fr-FR" sz="1600" kern="1200" dirty="0" smtClean="0"/>
            <a:t> in </a:t>
          </a:r>
          <a:r>
            <a:rPr lang="fr-FR" sz="1600" kern="1200" dirty="0" err="1" smtClean="0"/>
            <a:t>cementitious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materials</a:t>
          </a:r>
          <a:endParaRPr lang="fr-FR" sz="1600" kern="1200" dirty="0"/>
        </a:p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600" kern="1200" dirty="0" err="1" smtClean="0"/>
            <a:t>Reactitvity</a:t>
          </a:r>
          <a:r>
            <a:rPr lang="fr-FR" sz="1600" kern="1200" dirty="0" smtClean="0"/>
            <a:t> at interfaces (glass, </a:t>
          </a:r>
          <a:r>
            <a:rPr lang="fr-FR" sz="1600" kern="1200" dirty="0" err="1" smtClean="0"/>
            <a:t>steel</a:t>
          </a:r>
          <a:r>
            <a:rPr lang="fr-FR" sz="1600" kern="1200" dirty="0" smtClean="0"/>
            <a:t>, </a:t>
          </a:r>
          <a:r>
            <a:rPr lang="fr-FR" sz="1600" kern="1200" dirty="0" err="1" smtClean="0"/>
            <a:t>clay</a:t>
          </a:r>
          <a:r>
            <a:rPr lang="fr-FR" sz="1600" kern="1200" dirty="0" smtClean="0"/>
            <a:t>, </a:t>
          </a:r>
          <a:r>
            <a:rPr lang="fr-FR" sz="1600" kern="1200" dirty="0" err="1" smtClean="0"/>
            <a:t>cement</a:t>
          </a:r>
          <a:r>
            <a:rPr lang="fr-FR" sz="1600" kern="1200" dirty="0" smtClean="0"/>
            <a:t>) &amp; </a:t>
          </a:r>
          <a:r>
            <a:rPr lang="fr-FR" sz="1600" kern="1200" dirty="0" err="1" smtClean="0"/>
            <a:t>effects</a:t>
          </a:r>
          <a:r>
            <a:rPr lang="fr-FR" sz="1600" kern="1200" dirty="0" smtClean="0"/>
            <a:t> of irradiation and </a:t>
          </a:r>
          <a:r>
            <a:rPr lang="fr-FR" sz="1600" kern="1200" dirty="0" err="1" smtClean="0"/>
            <a:t>radiolysis</a:t>
          </a:r>
          <a:endParaRPr lang="fr-FR" sz="1600" kern="1200" dirty="0"/>
        </a:p>
      </dsp:txBody>
      <dsp:txXfrm>
        <a:off x="3899375" y="217954"/>
        <a:ext cx="3894916" cy="3870455"/>
      </dsp:txXfrm>
    </dsp:sp>
    <dsp:sp modelId="{8DB3760C-E697-4F35-ACB1-3C1F45A858F7}">
      <dsp:nvSpPr>
        <dsp:cNvPr id="0" name=""/>
        <dsp:cNvSpPr/>
      </dsp:nvSpPr>
      <dsp:spPr>
        <a:xfrm>
          <a:off x="3805466" y="3287405"/>
          <a:ext cx="4082733" cy="10153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err="1" smtClean="0"/>
            <a:t>Geological</a:t>
          </a:r>
          <a:r>
            <a:rPr lang="fr-FR" sz="3200" kern="1200" dirty="0" smtClean="0"/>
            <a:t> </a:t>
          </a:r>
          <a:r>
            <a:rPr lang="fr-FR" sz="3200" kern="1200" dirty="0" err="1" smtClean="0"/>
            <a:t>disposal</a:t>
          </a:r>
          <a:endParaRPr lang="fr-FR" sz="3200" kern="1200" dirty="0"/>
        </a:p>
      </dsp:txBody>
      <dsp:txXfrm>
        <a:off x="3805466" y="3287405"/>
        <a:ext cx="2875164" cy="1015364"/>
      </dsp:txXfrm>
    </dsp:sp>
    <dsp:sp modelId="{BDEBF563-481D-435D-B137-1CC299D33101}">
      <dsp:nvSpPr>
        <dsp:cNvPr id="0" name=""/>
        <dsp:cNvSpPr/>
      </dsp:nvSpPr>
      <dsp:spPr>
        <a:xfrm>
          <a:off x="6967345" y="3467940"/>
          <a:ext cx="1107143" cy="110714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175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53540-DAC1-43C7-B69A-AFBA199CD4E2}">
      <dsp:nvSpPr>
        <dsp:cNvPr id="0" name=""/>
        <dsp:cNvSpPr/>
      </dsp:nvSpPr>
      <dsp:spPr>
        <a:xfrm>
          <a:off x="8162488" y="125089"/>
          <a:ext cx="3025190" cy="3963320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600" kern="1200" dirty="0" smtClean="0">
              <a:solidFill>
                <a:srgbClr val="003399"/>
              </a:solidFill>
            </a:rPr>
            <a:t>Evaluation of possible </a:t>
          </a:r>
          <a:r>
            <a:rPr lang="fr-FR" sz="1600" kern="1200" dirty="0" err="1" smtClean="0">
              <a:solidFill>
                <a:srgbClr val="003399"/>
              </a:solidFill>
            </a:rPr>
            <a:t>recycling</a:t>
          </a:r>
          <a:r>
            <a:rPr lang="fr-FR" sz="1600" kern="1200" dirty="0" smtClean="0">
              <a:solidFill>
                <a:srgbClr val="003399"/>
              </a:solidFill>
            </a:rPr>
            <a:t> of </a:t>
          </a:r>
          <a:r>
            <a:rPr lang="fr-FR" sz="1600" kern="1200" dirty="0" err="1" smtClean="0">
              <a:solidFill>
                <a:srgbClr val="003399"/>
              </a:solidFill>
            </a:rPr>
            <a:t>valuable</a:t>
          </a:r>
          <a:r>
            <a:rPr lang="fr-FR" sz="1600" kern="1200" dirty="0" smtClean="0">
              <a:solidFill>
                <a:srgbClr val="003399"/>
              </a:solidFill>
            </a:rPr>
            <a:t> </a:t>
          </a:r>
          <a:r>
            <a:rPr lang="fr-FR" sz="1600" kern="1200" dirty="0" err="1" smtClean="0">
              <a:solidFill>
                <a:srgbClr val="003399"/>
              </a:solidFill>
            </a:rPr>
            <a:t>materials</a:t>
          </a:r>
          <a:endParaRPr lang="fr-FR" sz="1600" kern="1200" dirty="0">
            <a:solidFill>
              <a:srgbClr val="003399"/>
            </a:solidFill>
          </a:endParaRPr>
        </a:p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600" kern="1200" dirty="0" err="1" smtClean="0"/>
            <a:t>Analytical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development</a:t>
          </a:r>
          <a:r>
            <a:rPr lang="fr-FR" sz="1600" kern="1200" dirty="0" smtClean="0"/>
            <a:t> for </a:t>
          </a:r>
          <a:r>
            <a:rPr lang="fr-FR" sz="1600" kern="1200" dirty="0" err="1" smtClean="0"/>
            <a:t>radionuclides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difficult</a:t>
          </a:r>
          <a:r>
            <a:rPr lang="fr-FR" sz="1600" kern="1200" dirty="0" smtClean="0"/>
            <a:t> to </a:t>
          </a:r>
          <a:r>
            <a:rPr lang="fr-FR" sz="1600" kern="1200" dirty="0" err="1" smtClean="0"/>
            <a:t>be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measured</a:t>
          </a:r>
          <a:r>
            <a:rPr lang="fr-FR" sz="1600" kern="1200" dirty="0" smtClean="0"/>
            <a:t> (DTM)</a:t>
          </a:r>
          <a:endParaRPr lang="fr-FR" sz="1600" kern="1200" dirty="0"/>
        </a:p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600" kern="1200" dirty="0" err="1" smtClean="0"/>
            <a:t>Exploring</a:t>
          </a:r>
          <a:r>
            <a:rPr lang="fr-FR" sz="1600" kern="1200" dirty="0" smtClean="0"/>
            <a:t> the </a:t>
          </a:r>
          <a:r>
            <a:rPr lang="fr-FR" sz="1600" kern="1200" dirty="0" err="1" smtClean="0"/>
            <a:t>recycling</a:t>
          </a:r>
          <a:r>
            <a:rPr lang="fr-FR" sz="1600" kern="1200" dirty="0" smtClean="0"/>
            <a:t> of </a:t>
          </a:r>
          <a:r>
            <a:rPr lang="fr-FR" sz="1600" kern="1200" dirty="0" err="1" smtClean="0"/>
            <a:t>depleted</a:t>
          </a:r>
          <a:r>
            <a:rPr lang="fr-FR" sz="1600" kern="1200" dirty="0" smtClean="0"/>
            <a:t> uranium in </a:t>
          </a:r>
          <a:r>
            <a:rPr lang="fr-FR" sz="1600" kern="1200" dirty="0" err="1" smtClean="0"/>
            <a:t>cementitious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materials</a:t>
          </a:r>
          <a:endParaRPr lang="fr-FR" sz="1600" kern="1200" dirty="0"/>
        </a:p>
      </dsp:txBody>
      <dsp:txXfrm>
        <a:off x="8233372" y="195973"/>
        <a:ext cx="2883422" cy="3892436"/>
      </dsp:txXfrm>
    </dsp:sp>
    <dsp:sp modelId="{3F3E27BA-348D-47CC-B97F-69D3522AB238}">
      <dsp:nvSpPr>
        <dsp:cNvPr id="0" name=""/>
        <dsp:cNvSpPr/>
      </dsp:nvSpPr>
      <dsp:spPr>
        <a:xfrm>
          <a:off x="8164291" y="3287405"/>
          <a:ext cx="3021584" cy="10153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err="1" smtClean="0"/>
            <a:t>Recycling</a:t>
          </a:r>
          <a:r>
            <a:rPr lang="fr-FR" sz="3200" kern="1200" dirty="0" smtClean="0"/>
            <a:t> </a:t>
          </a:r>
          <a:endParaRPr lang="fr-FR" sz="3200" kern="1200" dirty="0"/>
        </a:p>
      </dsp:txBody>
      <dsp:txXfrm>
        <a:off x="8164291" y="3287405"/>
        <a:ext cx="2127876" cy="1015364"/>
      </dsp:txXfrm>
    </dsp:sp>
    <dsp:sp modelId="{2A773F8D-E01D-4F60-A2C5-FF68C03E97CA}">
      <dsp:nvSpPr>
        <dsp:cNvPr id="0" name=""/>
        <dsp:cNvSpPr/>
      </dsp:nvSpPr>
      <dsp:spPr>
        <a:xfrm>
          <a:off x="10410586" y="3448687"/>
          <a:ext cx="1107143" cy="110714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175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52EA3-37F6-48B0-8DB0-D3FA6F818F71}">
      <dsp:nvSpPr>
        <dsp:cNvPr id="0" name=""/>
        <dsp:cNvSpPr/>
      </dsp:nvSpPr>
      <dsp:spPr>
        <a:xfrm>
          <a:off x="5493" y="306620"/>
          <a:ext cx="2372728" cy="3603028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18A5F-05DF-4B37-8B83-B1975E5DD354}">
      <dsp:nvSpPr>
        <dsp:cNvPr id="0" name=""/>
        <dsp:cNvSpPr/>
      </dsp:nvSpPr>
      <dsp:spPr>
        <a:xfrm>
          <a:off x="5493" y="2993730"/>
          <a:ext cx="2372728" cy="7616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err="1" smtClean="0"/>
            <a:t>Treatment</a:t>
          </a:r>
          <a:r>
            <a:rPr lang="fr-FR" sz="2300" kern="1200" dirty="0" smtClean="0"/>
            <a:t> – </a:t>
          </a:r>
          <a:r>
            <a:rPr lang="fr-FR" sz="2300" kern="1200" dirty="0" err="1" smtClean="0"/>
            <a:t>Conditioning</a:t>
          </a:r>
          <a:r>
            <a:rPr lang="fr-FR" sz="2300" kern="1200" dirty="0" smtClean="0"/>
            <a:t> </a:t>
          </a:r>
          <a:endParaRPr lang="fr-FR" sz="2300" kern="1200" dirty="0"/>
        </a:p>
      </dsp:txBody>
      <dsp:txXfrm>
        <a:off x="5493" y="2993730"/>
        <a:ext cx="1670935" cy="761612"/>
      </dsp:txXfrm>
    </dsp:sp>
    <dsp:sp modelId="{9B375BDB-619A-4495-A4A4-F8656C0E0DC0}">
      <dsp:nvSpPr>
        <dsp:cNvPr id="0" name=""/>
        <dsp:cNvSpPr/>
      </dsp:nvSpPr>
      <dsp:spPr>
        <a:xfrm>
          <a:off x="1743549" y="3114705"/>
          <a:ext cx="830454" cy="830454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55533-CB54-4B53-B527-BE0FECA56778}">
      <dsp:nvSpPr>
        <dsp:cNvPr id="0" name=""/>
        <dsp:cNvSpPr/>
      </dsp:nvSpPr>
      <dsp:spPr>
        <a:xfrm>
          <a:off x="2779744" y="306620"/>
          <a:ext cx="2372728" cy="3603028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D37885-0602-43DE-8D6F-D43F293F77E5}">
      <dsp:nvSpPr>
        <dsp:cNvPr id="0" name=""/>
        <dsp:cNvSpPr/>
      </dsp:nvSpPr>
      <dsp:spPr>
        <a:xfrm>
          <a:off x="2779744" y="2993730"/>
          <a:ext cx="2372728" cy="7616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err="1" smtClean="0"/>
            <a:t>Geological</a:t>
          </a:r>
          <a:r>
            <a:rPr lang="fr-FR" sz="2300" kern="1200" dirty="0" smtClean="0"/>
            <a:t> </a:t>
          </a:r>
          <a:r>
            <a:rPr lang="fr-FR" sz="2300" kern="1200" dirty="0" err="1" smtClean="0"/>
            <a:t>disposal</a:t>
          </a:r>
          <a:endParaRPr lang="fr-FR" sz="2300" kern="1200" dirty="0"/>
        </a:p>
      </dsp:txBody>
      <dsp:txXfrm>
        <a:off x="2779744" y="2993730"/>
        <a:ext cx="1670935" cy="761612"/>
      </dsp:txXfrm>
    </dsp:sp>
    <dsp:sp modelId="{2B000C18-47E9-4152-8E17-F7B4C2127363}">
      <dsp:nvSpPr>
        <dsp:cNvPr id="0" name=""/>
        <dsp:cNvSpPr/>
      </dsp:nvSpPr>
      <dsp:spPr>
        <a:xfrm>
          <a:off x="4517800" y="3114705"/>
          <a:ext cx="830454" cy="830454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ED3BAE-03E0-4C90-BC3A-1D15888DF94A}">
      <dsp:nvSpPr>
        <dsp:cNvPr id="0" name=""/>
        <dsp:cNvSpPr/>
      </dsp:nvSpPr>
      <dsp:spPr>
        <a:xfrm>
          <a:off x="5553995" y="306620"/>
          <a:ext cx="2372728" cy="3603028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81DC45-C191-4730-9CD8-CE365FE0661B}">
      <dsp:nvSpPr>
        <dsp:cNvPr id="0" name=""/>
        <dsp:cNvSpPr/>
      </dsp:nvSpPr>
      <dsp:spPr>
        <a:xfrm>
          <a:off x="5553995" y="2993730"/>
          <a:ext cx="2372728" cy="7616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err="1" smtClean="0"/>
            <a:t>Recycling</a:t>
          </a:r>
          <a:r>
            <a:rPr lang="fr-FR" sz="2300" kern="1200" dirty="0" smtClean="0"/>
            <a:t> – Valorisation </a:t>
          </a:r>
          <a:endParaRPr lang="fr-FR" sz="2300" kern="1200" dirty="0"/>
        </a:p>
      </dsp:txBody>
      <dsp:txXfrm>
        <a:off x="5553995" y="2993730"/>
        <a:ext cx="1670935" cy="761612"/>
      </dsp:txXfrm>
    </dsp:sp>
    <dsp:sp modelId="{BAF7B2F5-84D3-498A-A734-8E58608F9B33}">
      <dsp:nvSpPr>
        <dsp:cNvPr id="0" name=""/>
        <dsp:cNvSpPr/>
      </dsp:nvSpPr>
      <dsp:spPr>
        <a:xfrm>
          <a:off x="7292051" y="3114705"/>
          <a:ext cx="830454" cy="830454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7E3C68-52B6-4872-80DA-8BD0651F7484}">
      <dsp:nvSpPr>
        <dsp:cNvPr id="0" name=""/>
        <dsp:cNvSpPr/>
      </dsp:nvSpPr>
      <dsp:spPr>
        <a:xfrm>
          <a:off x="8993" y="251791"/>
          <a:ext cx="2385290" cy="23852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3DF00-E5E3-40A8-9A94-46B666ACEB17}">
      <dsp:nvSpPr>
        <dsp:cNvPr id="0" name=""/>
        <dsp:cNvSpPr/>
      </dsp:nvSpPr>
      <dsp:spPr>
        <a:xfrm>
          <a:off x="81031" y="1682966"/>
          <a:ext cx="3017822" cy="238529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noProof="0" dirty="0" smtClean="0">
              <a:solidFill>
                <a:srgbClr val="FFFF00"/>
              </a:solidFill>
            </a:rPr>
            <a:t>First case study </a:t>
          </a:r>
          <a:endParaRPr lang="en-US" sz="1700" kern="1200" noProof="0" dirty="0">
            <a:solidFill>
              <a:srgbClr val="FFFF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noProof="0" dirty="0" smtClean="0"/>
            <a:t>Measurement of Pb-210 in scales from geothermal metallic wastes</a:t>
          </a:r>
          <a:endParaRPr lang="en-US" sz="1300" kern="1200" noProof="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noProof="0" dirty="0" smtClean="0"/>
            <a:t>Low gamma emitter 45.6 </a:t>
          </a:r>
          <a:r>
            <a:rPr lang="en-US" sz="1300" kern="1200" noProof="0" dirty="0" err="1" smtClean="0"/>
            <a:t>keV</a:t>
          </a:r>
          <a:endParaRPr lang="en-US" sz="1300" kern="1200" noProof="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noProof="0" dirty="0" smtClean="0"/>
            <a:t>Development of methodologies to measure by gamma spectrometry with accuracy, in correlation with  Monte-Carlo simulations </a:t>
          </a:r>
          <a:endParaRPr lang="en-US" sz="1300" kern="1200" noProof="0" dirty="0"/>
        </a:p>
      </dsp:txBody>
      <dsp:txXfrm>
        <a:off x="150894" y="1752829"/>
        <a:ext cx="2878096" cy="2245564"/>
      </dsp:txXfrm>
    </dsp:sp>
    <dsp:sp modelId="{ED99E32A-1AC8-4CBD-93F1-9AA7F404B8F3}">
      <dsp:nvSpPr>
        <dsp:cNvPr id="0" name=""/>
        <dsp:cNvSpPr/>
      </dsp:nvSpPr>
      <dsp:spPr>
        <a:xfrm>
          <a:off x="2988505" y="1157861"/>
          <a:ext cx="594220" cy="57315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/>
        </a:p>
      </dsp:txBody>
      <dsp:txXfrm>
        <a:off x="2988505" y="1272491"/>
        <a:ext cx="422274" cy="343892"/>
      </dsp:txXfrm>
    </dsp:sp>
    <dsp:sp modelId="{4E8FB3E5-0112-4A67-BBBB-E5A4A7382D16}">
      <dsp:nvSpPr>
        <dsp:cNvPr id="0" name=""/>
        <dsp:cNvSpPr/>
      </dsp:nvSpPr>
      <dsp:spPr>
        <a:xfrm>
          <a:off x="4092058" y="251791"/>
          <a:ext cx="2385290" cy="23852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B1B68-400E-4804-B630-60A470ABA9B2}">
      <dsp:nvSpPr>
        <dsp:cNvPr id="0" name=""/>
        <dsp:cNvSpPr/>
      </dsp:nvSpPr>
      <dsp:spPr>
        <a:xfrm>
          <a:off x="4023292" y="1682966"/>
          <a:ext cx="3299429" cy="238529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noProof="0" dirty="0" smtClean="0">
              <a:solidFill>
                <a:srgbClr val="FFFF00"/>
              </a:solidFill>
            </a:rPr>
            <a:t>Development of new radiochemical methodologies for nuclear applications </a:t>
          </a:r>
          <a:endParaRPr lang="fr-FR" sz="1700" kern="1200" dirty="0">
            <a:solidFill>
              <a:srgbClr val="FFFF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noProof="0" dirty="0" smtClean="0"/>
            <a:t>Selection of key DTM radionuclides</a:t>
          </a:r>
          <a:endParaRPr lang="en-US" sz="1300" kern="1200" noProof="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noProof="0" dirty="0" smtClean="0"/>
            <a:t>Selection of materials</a:t>
          </a:r>
          <a:endParaRPr lang="en-US" sz="1300" kern="1200" noProof="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noProof="0" dirty="0" smtClean="0"/>
            <a:t>Selection of radio-/chemical procedures</a:t>
          </a:r>
          <a:endParaRPr lang="en-US" sz="1300" kern="1200" noProof="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noProof="0" dirty="0" smtClean="0"/>
            <a:t>Development &amp; optimizations</a:t>
          </a:r>
          <a:endParaRPr lang="en-US" sz="1300" kern="1200" noProof="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300" kern="1200" noProof="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noProof="0" dirty="0" smtClean="0"/>
            <a:t>Organization of international webinar</a:t>
          </a:r>
          <a:endParaRPr lang="en-US" sz="1300" kern="1200" noProof="0" dirty="0"/>
        </a:p>
      </dsp:txBody>
      <dsp:txXfrm>
        <a:off x="4093155" y="1752829"/>
        <a:ext cx="3159703" cy="2245564"/>
      </dsp:txXfrm>
    </dsp:sp>
    <dsp:sp modelId="{280E2F24-6F1C-4A5E-BE45-8ABA2E6D3A96}">
      <dsp:nvSpPr>
        <dsp:cNvPr id="0" name=""/>
        <dsp:cNvSpPr/>
      </dsp:nvSpPr>
      <dsp:spPr>
        <a:xfrm>
          <a:off x="7096783" y="1157861"/>
          <a:ext cx="619433" cy="57315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/>
        </a:p>
      </dsp:txBody>
      <dsp:txXfrm>
        <a:off x="7096783" y="1272491"/>
        <a:ext cx="447487" cy="343892"/>
      </dsp:txXfrm>
    </dsp:sp>
    <dsp:sp modelId="{D400B9EE-39E7-49F3-A52C-19F9B0D1968D}">
      <dsp:nvSpPr>
        <dsp:cNvPr id="0" name=""/>
        <dsp:cNvSpPr/>
      </dsp:nvSpPr>
      <dsp:spPr>
        <a:xfrm>
          <a:off x="8247160" y="251791"/>
          <a:ext cx="2385290" cy="23852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848B0-3A70-4045-B512-8306448C2687}">
      <dsp:nvSpPr>
        <dsp:cNvPr id="0" name=""/>
        <dsp:cNvSpPr/>
      </dsp:nvSpPr>
      <dsp:spPr>
        <a:xfrm>
          <a:off x="8635463" y="1682966"/>
          <a:ext cx="2385290" cy="238529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rgbClr val="FFFF00"/>
              </a:solidFill>
            </a:rPr>
            <a:t>International </a:t>
          </a:r>
          <a:r>
            <a:rPr lang="fr-FR" sz="1700" kern="1200" dirty="0" err="1" smtClean="0">
              <a:solidFill>
                <a:srgbClr val="FFFF00"/>
              </a:solidFill>
            </a:rPr>
            <a:t>intercomparison</a:t>
          </a:r>
          <a:r>
            <a:rPr lang="fr-FR" sz="1700" kern="1200" dirty="0" smtClean="0">
              <a:solidFill>
                <a:srgbClr val="FFFF00"/>
              </a:solidFill>
            </a:rPr>
            <a:t> exercice</a:t>
          </a:r>
          <a:endParaRPr lang="fr-FR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/>
            <a:t>Participant of the consortium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/>
            <a:t>Application of the </a:t>
          </a:r>
          <a:r>
            <a:rPr lang="fr-FR" sz="1300" kern="1200" dirty="0" err="1" smtClean="0"/>
            <a:t>method</a:t>
          </a:r>
          <a:r>
            <a:rPr lang="fr-FR" sz="1300" kern="1200" dirty="0" smtClean="0"/>
            <a:t> </a:t>
          </a:r>
          <a:r>
            <a:rPr lang="fr-FR" sz="1300" kern="1200" dirty="0" err="1" smtClean="0"/>
            <a:t>developped</a:t>
          </a:r>
          <a:r>
            <a:rPr lang="fr-FR" sz="1300" kern="1200" dirty="0" smtClean="0"/>
            <a:t> </a:t>
          </a:r>
          <a:r>
            <a:rPr lang="fr-FR" sz="1300" kern="1200" dirty="0" err="1" smtClean="0"/>
            <a:t>during</a:t>
          </a:r>
          <a:r>
            <a:rPr lang="fr-FR" sz="1300" kern="1200" dirty="0" smtClean="0"/>
            <a:t> PREDIS and </a:t>
          </a:r>
          <a:r>
            <a:rPr lang="fr-FR" sz="1300" kern="1200" dirty="0" err="1" smtClean="0"/>
            <a:t>Tesmarac</a:t>
          </a:r>
          <a:r>
            <a:rPr lang="fr-FR" sz="1300" kern="1200" dirty="0" smtClean="0"/>
            <a:t> </a:t>
          </a:r>
          <a:r>
            <a:rPr lang="fr-FR" sz="1300" kern="1200" dirty="0" err="1" smtClean="0"/>
            <a:t>projects</a:t>
          </a:r>
          <a:r>
            <a:rPr lang="fr-FR" sz="1300" kern="1200" dirty="0" smtClean="0"/>
            <a:t> on real </a:t>
          </a:r>
          <a:r>
            <a:rPr lang="fr-FR" sz="1300" kern="1200" dirty="0" err="1" smtClean="0"/>
            <a:t>sample</a:t>
          </a:r>
          <a:endParaRPr lang="fr-FR" sz="1300" kern="1200" dirty="0"/>
        </a:p>
      </dsp:txBody>
      <dsp:txXfrm>
        <a:off x="8705326" y="1752829"/>
        <a:ext cx="2245564" cy="22455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3EBECF-0775-4CED-9292-EA0AB57916F9}">
      <dsp:nvSpPr>
        <dsp:cNvPr id="0" name=""/>
        <dsp:cNvSpPr/>
      </dsp:nvSpPr>
      <dsp:spPr>
        <a:xfrm>
          <a:off x="8770" y="138490"/>
          <a:ext cx="3541992" cy="2489264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600" kern="1200" dirty="0" smtClean="0"/>
            <a:t>Chemical </a:t>
          </a:r>
          <a:r>
            <a:rPr lang="fr-FR" sz="1600" kern="1200" dirty="0" err="1" smtClean="0"/>
            <a:t>treatment</a:t>
          </a:r>
          <a:r>
            <a:rPr lang="fr-FR" sz="1600" kern="1200" dirty="0" smtClean="0"/>
            <a:t> of </a:t>
          </a:r>
          <a:r>
            <a:rPr lang="fr-FR" sz="1600" kern="1200" dirty="0" err="1" smtClean="0"/>
            <a:t>metallic</a:t>
          </a:r>
          <a:r>
            <a:rPr lang="fr-FR" sz="1600" kern="1200" dirty="0" smtClean="0"/>
            <a:t> components (</a:t>
          </a:r>
          <a:r>
            <a:rPr lang="fr-FR" sz="1600" kern="1200" dirty="0" err="1" smtClean="0"/>
            <a:t>stainless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steel</a:t>
          </a:r>
          <a:r>
            <a:rPr lang="fr-FR" sz="1600" kern="1200" dirty="0" smtClean="0"/>
            <a:t>, inconel) &amp; </a:t>
          </a:r>
          <a:r>
            <a:rPr lang="fr-FR" sz="1600" kern="1200" dirty="0" err="1" smtClean="0"/>
            <a:t>associated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secondary</a:t>
          </a:r>
          <a:r>
            <a:rPr lang="fr-FR" sz="1600" kern="1200" dirty="0" smtClean="0"/>
            <a:t> effluents</a:t>
          </a:r>
          <a:endParaRPr lang="fr-FR" sz="1600" kern="1200" dirty="0"/>
        </a:p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0"/>
            </a:spcAft>
            <a:buChar char="••"/>
          </a:pPr>
          <a:endParaRPr lang="fr-FR" sz="1600" kern="1200" dirty="0"/>
        </a:p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600" kern="1200" dirty="0" smtClean="0"/>
            <a:t>Evaluation of new matrices for </a:t>
          </a:r>
          <a:r>
            <a:rPr lang="fr-FR" sz="1600" kern="1200" dirty="0" err="1" smtClean="0"/>
            <a:t>conditioning</a:t>
          </a:r>
          <a:r>
            <a:rPr lang="fr-FR" sz="1600" kern="1200" dirty="0" smtClean="0"/>
            <a:t> (MKP, </a:t>
          </a:r>
          <a:r>
            <a:rPr lang="fr-FR" sz="1600" kern="1200" dirty="0" err="1" smtClean="0"/>
            <a:t>geopolymers</a:t>
          </a:r>
          <a:r>
            <a:rPr lang="fr-FR" sz="1600" kern="1200" dirty="0" smtClean="0"/>
            <a:t>)</a:t>
          </a:r>
          <a:endParaRPr lang="fr-FR" sz="1600" kern="1200" dirty="0"/>
        </a:p>
      </dsp:txBody>
      <dsp:txXfrm>
        <a:off x="67096" y="196816"/>
        <a:ext cx="3425340" cy="2430938"/>
      </dsp:txXfrm>
    </dsp:sp>
    <dsp:sp modelId="{9155EF19-A485-4B56-A519-C88BC613D8B8}">
      <dsp:nvSpPr>
        <dsp:cNvPr id="0" name=""/>
        <dsp:cNvSpPr/>
      </dsp:nvSpPr>
      <dsp:spPr>
        <a:xfrm>
          <a:off x="14289" y="2627755"/>
          <a:ext cx="3530954" cy="1070383"/>
        </a:xfrm>
        <a:prstGeom prst="rect">
          <a:avLst/>
        </a:prstGeom>
        <a:solidFill>
          <a:srgbClr val="44546A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err="1" smtClean="0"/>
            <a:t>Treatment</a:t>
          </a:r>
          <a:r>
            <a:rPr lang="fr-FR" sz="3200" kern="1200" dirty="0" smtClean="0"/>
            <a:t> – </a:t>
          </a:r>
          <a:r>
            <a:rPr lang="fr-FR" sz="3200" kern="1200" dirty="0" err="1" smtClean="0"/>
            <a:t>Conditioning</a:t>
          </a:r>
          <a:r>
            <a:rPr lang="fr-FR" sz="3200" kern="1200" dirty="0" smtClean="0"/>
            <a:t> </a:t>
          </a:r>
          <a:endParaRPr lang="fr-FR" sz="3200" kern="1200" dirty="0"/>
        </a:p>
      </dsp:txBody>
      <dsp:txXfrm>
        <a:off x="14289" y="2627755"/>
        <a:ext cx="2486587" cy="1070383"/>
      </dsp:txXfrm>
    </dsp:sp>
    <dsp:sp modelId="{7B07EC9D-2CE9-4B61-8291-E93F0281122E}">
      <dsp:nvSpPr>
        <dsp:cNvPr id="0" name=""/>
        <dsp:cNvSpPr/>
      </dsp:nvSpPr>
      <dsp:spPr>
        <a:xfrm>
          <a:off x="2555125" y="2797776"/>
          <a:ext cx="1167136" cy="1167136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9AB79-81B4-49BA-87A7-97E2DFDB3AC5}">
      <dsp:nvSpPr>
        <dsp:cNvPr id="0" name=""/>
        <dsp:cNvSpPr/>
      </dsp:nvSpPr>
      <dsp:spPr>
        <a:xfrm>
          <a:off x="4013213" y="138490"/>
          <a:ext cx="3603017" cy="2489264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fr-FR" sz="1600" kern="1200" dirty="0" err="1" smtClean="0"/>
            <a:t>Solubility</a:t>
          </a:r>
          <a:r>
            <a:rPr lang="fr-FR" sz="1600" kern="1200" dirty="0" smtClean="0"/>
            <a:t> of </a:t>
          </a:r>
          <a:r>
            <a:rPr lang="fr-FR" sz="1600" kern="1200" dirty="0" err="1" smtClean="0"/>
            <a:t>tetravalent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oxide</a:t>
          </a:r>
          <a:endParaRPr lang="fr-FR" sz="1600" kern="1200" dirty="0">
            <a:solidFill>
              <a:srgbClr val="0070C0"/>
            </a:solidFill>
          </a:endParaRPr>
        </a:p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fr-FR" sz="1600" kern="1200" dirty="0" err="1" smtClean="0">
              <a:solidFill>
                <a:schemeClr val="tx1"/>
              </a:solidFill>
            </a:rPr>
            <a:t>Iodine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doped</a:t>
          </a:r>
          <a:r>
            <a:rPr lang="fr-FR" sz="1600" kern="1200" dirty="0" smtClean="0">
              <a:solidFill>
                <a:schemeClr val="tx1"/>
              </a:solidFill>
            </a:rPr>
            <a:t> glass </a:t>
          </a:r>
          <a:r>
            <a:rPr lang="fr-FR" sz="1600" kern="1200" dirty="0" err="1" smtClean="0">
              <a:solidFill>
                <a:schemeClr val="tx1"/>
              </a:solidFill>
            </a:rPr>
            <a:t>durability</a:t>
          </a:r>
          <a:endParaRPr lang="fr-FR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fr-FR" sz="1600" kern="1200" dirty="0" smtClean="0"/>
            <a:t>Migration of </a:t>
          </a:r>
          <a:r>
            <a:rPr lang="fr-FR" sz="1600" kern="1200" dirty="0" err="1" smtClean="0"/>
            <a:t>RNs</a:t>
          </a:r>
          <a:r>
            <a:rPr lang="fr-FR" sz="1600" kern="1200" dirty="0" smtClean="0"/>
            <a:t> in </a:t>
          </a:r>
          <a:r>
            <a:rPr lang="fr-FR" sz="1600" kern="1200" dirty="0" err="1" smtClean="0"/>
            <a:t>cementitious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materials</a:t>
          </a:r>
          <a:r>
            <a:rPr lang="fr-FR" sz="1600" kern="1200" dirty="0" smtClean="0"/>
            <a:t> and </a:t>
          </a:r>
          <a:r>
            <a:rPr lang="fr-FR" sz="1600" kern="1200" dirty="0" err="1" smtClean="0"/>
            <a:t>fractured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mortars</a:t>
          </a:r>
          <a:endParaRPr lang="fr-FR" sz="1600" kern="1200" dirty="0">
            <a:solidFill>
              <a:srgbClr val="0070C0"/>
            </a:solidFill>
          </a:endParaRPr>
        </a:p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fr-FR" sz="1600" kern="1200" dirty="0" err="1" smtClean="0"/>
            <a:t>Reactivity</a:t>
          </a:r>
          <a:r>
            <a:rPr lang="fr-FR" sz="1600" kern="1200" dirty="0" smtClean="0"/>
            <a:t> at the interface glass/</a:t>
          </a:r>
          <a:r>
            <a:rPr lang="fr-FR" sz="1600" kern="1200" dirty="0" err="1" smtClean="0"/>
            <a:t>steel</a:t>
          </a:r>
          <a:r>
            <a:rPr lang="fr-FR" sz="1600" kern="1200" dirty="0" smtClean="0"/>
            <a:t>/</a:t>
          </a:r>
          <a:r>
            <a:rPr lang="fr-FR" sz="1600" kern="1200" dirty="0" err="1" smtClean="0"/>
            <a:t>clay</a:t>
          </a:r>
          <a:endParaRPr lang="fr-FR" sz="1600" kern="1200" dirty="0"/>
        </a:p>
      </dsp:txBody>
      <dsp:txXfrm>
        <a:off x="4071539" y="196816"/>
        <a:ext cx="3486365" cy="2430938"/>
      </dsp:txXfrm>
    </dsp:sp>
    <dsp:sp modelId="{8DB3760C-E697-4F35-ACB1-3C1F45A858F7}">
      <dsp:nvSpPr>
        <dsp:cNvPr id="0" name=""/>
        <dsp:cNvSpPr/>
      </dsp:nvSpPr>
      <dsp:spPr>
        <a:xfrm>
          <a:off x="4011412" y="2627755"/>
          <a:ext cx="3606618" cy="107038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err="1" smtClean="0"/>
            <a:t>Geological</a:t>
          </a:r>
          <a:r>
            <a:rPr lang="fr-FR" sz="3200" kern="1200" dirty="0" smtClean="0"/>
            <a:t> </a:t>
          </a:r>
          <a:r>
            <a:rPr lang="fr-FR" sz="3200" kern="1200" dirty="0" err="1" smtClean="0"/>
            <a:t>disposal</a:t>
          </a:r>
          <a:endParaRPr lang="fr-FR" sz="3200" kern="1200" dirty="0"/>
        </a:p>
      </dsp:txBody>
      <dsp:txXfrm>
        <a:off x="4011412" y="2627755"/>
        <a:ext cx="2539872" cy="1070383"/>
      </dsp:txXfrm>
    </dsp:sp>
    <dsp:sp modelId="{BDEBF563-481D-435D-B137-1CC299D33101}">
      <dsp:nvSpPr>
        <dsp:cNvPr id="0" name=""/>
        <dsp:cNvSpPr/>
      </dsp:nvSpPr>
      <dsp:spPr>
        <a:xfrm>
          <a:off x="6590079" y="2797776"/>
          <a:ext cx="1167136" cy="1167136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53540-DAC1-43C7-B69A-AFBA199CD4E2}">
      <dsp:nvSpPr>
        <dsp:cNvPr id="0" name=""/>
        <dsp:cNvSpPr/>
      </dsp:nvSpPr>
      <dsp:spPr>
        <a:xfrm>
          <a:off x="8058921" y="138490"/>
          <a:ext cx="3039623" cy="2489264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fr-FR" sz="1600" kern="1200" dirty="0" err="1" smtClean="0"/>
            <a:t>Analytical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development</a:t>
          </a:r>
          <a:r>
            <a:rPr lang="fr-FR" sz="1600" kern="1200" dirty="0" smtClean="0"/>
            <a:t> for </a:t>
          </a:r>
          <a:r>
            <a:rPr lang="fr-FR" sz="1600" kern="1200" dirty="0" err="1" smtClean="0"/>
            <a:t>radionuclides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difficult</a:t>
          </a:r>
          <a:r>
            <a:rPr lang="fr-FR" sz="1600" kern="1200" dirty="0" smtClean="0"/>
            <a:t> to </a:t>
          </a:r>
          <a:r>
            <a:rPr lang="fr-FR" sz="1600" kern="1200" dirty="0" err="1" smtClean="0"/>
            <a:t>be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measured</a:t>
          </a:r>
          <a:r>
            <a:rPr lang="fr-FR" sz="1600" kern="1200" dirty="0" smtClean="0"/>
            <a:t> (DTM)</a:t>
          </a:r>
          <a:endParaRPr lang="fr-FR" sz="1600" kern="1200" dirty="0">
            <a:solidFill>
              <a:srgbClr val="0070C0"/>
            </a:solidFill>
          </a:endParaRPr>
        </a:p>
        <a:p>
          <a:pPr marL="171450" lvl="1" indent="-171450" algn="l" defTabSz="711200">
            <a:lnSpc>
              <a:spcPct val="114000"/>
            </a:lnSpc>
            <a:spcBef>
              <a:spcPct val="0"/>
            </a:spcBef>
            <a:spcAft>
              <a:spcPts val="0"/>
            </a:spcAft>
            <a:buChar char="••"/>
          </a:pPr>
          <a:endParaRPr lang="fr-FR" sz="1600" kern="1200" dirty="0">
            <a:solidFill>
              <a:srgbClr val="0070C0"/>
            </a:solidFill>
          </a:endParaRPr>
        </a:p>
      </dsp:txBody>
      <dsp:txXfrm>
        <a:off x="8117247" y="196816"/>
        <a:ext cx="2922971" cy="2430938"/>
      </dsp:txXfrm>
    </dsp:sp>
    <dsp:sp modelId="{3F3E27BA-348D-47CC-B97F-69D3522AB238}">
      <dsp:nvSpPr>
        <dsp:cNvPr id="0" name=""/>
        <dsp:cNvSpPr/>
      </dsp:nvSpPr>
      <dsp:spPr>
        <a:xfrm>
          <a:off x="8046366" y="2627755"/>
          <a:ext cx="3064733" cy="107038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err="1" smtClean="0"/>
            <a:t>Recycling</a:t>
          </a:r>
          <a:r>
            <a:rPr lang="fr-FR" sz="3200" kern="1200" dirty="0" smtClean="0"/>
            <a:t> – Valorisation </a:t>
          </a:r>
          <a:endParaRPr lang="fr-FR" sz="3200" kern="1200" dirty="0"/>
        </a:p>
      </dsp:txBody>
      <dsp:txXfrm>
        <a:off x="8046366" y="2627755"/>
        <a:ext cx="2158263" cy="1070383"/>
      </dsp:txXfrm>
    </dsp:sp>
    <dsp:sp modelId="{2A773F8D-E01D-4F60-A2C5-FF68C03E97CA}">
      <dsp:nvSpPr>
        <dsp:cNvPr id="0" name=""/>
        <dsp:cNvSpPr/>
      </dsp:nvSpPr>
      <dsp:spPr>
        <a:xfrm>
          <a:off x="10354091" y="2797776"/>
          <a:ext cx="1167136" cy="1167136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CC8D2-AE89-4EEF-8C64-1F8CEDC3EB8D}">
      <dsp:nvSpPr>
        <dsp:cNvPr id="0" name=""/>
        <dsp:cNvSpPr/>
      </dsp:nvSpPr>
      <dsp:spPr>
        <a:xfrm>
          <a:off x="837412" y="-43040"/>
          <a:ext cx="2626056" cy="2626056"/>
        </a:xfrm>
        <a:prstGeom prst="circularArrow">
          <a:avLst>
            <a:gd name="adj1" fmla="val 4668"/>
            <a:gd name="adj2" fmla="val 272909"/>
            <a:gd name="adj3" fmla="val 13155559"/>
            <a:gd name="adj4" fmla="val 17813963"/>
            <a:gd name="adj5" fmla="val 484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3B5B77-B481-47F3-914B-53839B0B0C8B}">
      <dsp:nvSpPr>
        <dsp:cNvPr id="0" name=""/>
        <dsp:cNvSpPr/>
      </dsp:nvSpPr>
      <dsp:spPr>
        <a:xfrm>
          <a:off x="1350325" y="49707"/>
          <a:ext cx="1600230" cy="68400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 smtClean="0"/>
            <a:t>Pristine</a:t>
          </a:r>
          <a:r>
            <a:rPr lang="fr-FR" sz="1700" kern="1200" dirty="0" smtClean="0"/>
            <a:t> </a:t>
          </a:r>
          <a:r>
            <a:rPr lang="fr-FR" sz="1700" kern="1200" dirty="0" err="1" smtClean="0"/>
            <a:t>material</a:t>
          </a:r>
          <a:endParaRPr lang="fr-FR" sz="1700" kern="1200" dirty="0"/>
        </a:p>
      </dsp:txBody>
      <dsp:txXfrm>
        <a:off x="1383715" y="83097"/>
        <a:ext cx="1533450" cy="617222"/>
      </dsp:txXfrm>
    </dsp:sp>
    <dsp:sp modelId="{84A377C9-D511-421F-8886-A924C8DAB608}">
      <dsp:nvSpPr>
        <dsp:cNvPr id="0" name=""/>
        <dsp:cNvSpPr/>
      </dsp:nvSpPr>
      <dsp:spPr>
        <a:xfrm>
          <a:off x="2293254" y="974637"/>
          <a:ext cx="1600230" cy="7199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 smtClean="0"/>
            <a:t>Treatment</a:t>
          </a:r>
          <a:r>
            <a:rPr lang="fr-FR" sz="1700" kern="1200" dirty="0" smtClean="0"/>
            <a:t> </a:t>
          </a:r>
          <a:endParaRPr lang="fr-FR" sz="1700" kern="1200" dirty="0"/>
        </a:p>
      </dsp:txBody>
      <dsp:txXfrm>
        <a:off x="2328401" y="1009784"/>
        <a:ext cx="1529936" cy="649705"/>
      </dsp:txXfrm>
    </dsp:sp>
    <dsp:sp modelId="{0A271BC2-54DD-4A60-8565-C69C8B9E9662}">
      <dsp:nvSpPr>
        <dsp:cNvPr id="0" name=""/>
        <dsp:cNvSpPr/>
      </dsp:nvSpPr>
      <dsp:spPr>
        <a:xfrm>
          <a:off x="1350325" y="1917566"/>
          <a:ext cx="1600230" cy="7199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 smtClean="0"/>
            <a:t>Conditioning</a:t>
          </a:r>
          <a:r>
            <a:rPr lang="fr-FR" sz="1700" kern="1200" dirty="0" smtClean="0"/>
            <a:t> </a:t>
          </a:r>
          <a:endParaRPr lang="fr-FR" sz="1700" kern="1200" dirty="0"/>
        </a:p>
      </dsp:txBody>
      <dsp:txXfrm>
        <a:off x="1385472" y="1952713"/>
        <a:ext cx="1529936" cy="649705"/>
      </dsp:txXfrm>
    </dsp:sp>
    <dsp:sp modelId="{8CA65C04-6175-42AB-BCAE-B1A94FE59225}">
      <dsp:nvSpPr>
        <dsp:cNvPr id="0" name=""/>
        <dsp:cNvSpPr/>
      </dsp:nvSpPr>
      <dsp:spPr>
        <a:xfrm>
          <a:off x="407397" y="974637"/>
          <a:ext cx="1600230" cy="7199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 smtClean="0"/>
            <a:t>Recycling</a:t>
          </a:r>
          <a:r>
            <a:rPr lang="fr-FR" sz="1700" kern="1200" dirty="0" smtClean="0"/>
            <a:t> </a:t>
          </a:r>
          <a:endParaRPr lang="fr-FR" sz="1700" kern="1200" dirty="0"/>
        </a:p>
      </dsp:txBody>
      <dsp:txXfrm>
        <a:off x="442544" y="1009784"/>
        <a:ext cx="1529936" cy="6497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4DD1BD-2919-45AB-B47A-586A65BC91AD}">
      <dsp:nvSpPr>
        <dsp:cNvPr id="0" name=""/>
        <dsp:cNvSpPr/>
      </dsp:nvSpPr>
      <dsp:spPr>
        <a:xfrm>
          <a:off x="1172656" y="2190"/>
          <a:ext cx="2020715" cy="1508421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err="1" smtClean="0"/>
            <a:t>Capacity</a:t>
          </a:r>
          <a:r>
            <a:rPr lang="fr-FR" sz="1300" kern="1200" dirty="0" smtClean="0"/>
            <a:t> building </a:t>
          </a:r>
          <a:r>
            <a:rPr lang="fr-FR" sz="1300" kern="1200" dirty="0" err="1" smtClean="0"/>
            <a:t>knowledge</a:t>
          </a:r>
          <a:r>
            <a:rPr lang="fr-FR" sz="1300" kern="1200" dirty="0" smtClean="0"/>
            <a:t> (Courses, Trainings,…)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err="1" smtClean="0"/>
            <a:t>Implementation</a:t>
          </a:r>
          <a:r>
            <a:rPr lang="fr-FR" sz="1300" kern="1200" dirty="0" smtClean="0"/>
            <a:t> and </a:t>
          </a:r>
          <a:r>
            <a:rPr lang="fr-FR" sz="1300" kern="1200" dirty="0" err="1" smtClean="0"/>
            <a:t>transfer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/>
            <a:t>Networking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err="1" smtClean="0"/>
            <a:t>Nuclearisation</a:t>
          </a:r>
          <a:endParaRPr lang="fr-FR" sz="1300" kern="1200" dirty="0"/>
        </a:p>
      </dsp:txBody>
      <dsp:txXfrm>
        <a:off x="1208000" y="37534"/>
        <a:ext cx="1950027" cy="1473077"/>
      </dsp:txXfrm>
    </dsp:sp>
    <dsp:sp modelId="{F59E5912-A243-4F20-B84B-443492716B12}">
      <dsp:nvSpPr>
        <dsp:cNvPr id="0" name=""/>
        <dsp:cNvSpPr/>
      </dsp:nvSpPr>
      <dsp:spPr>
        <a:xfrm>
          <a:off x="1172656" y="1510611"/>
          <a:ext cx="2020715" cy="64862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>
              <a:solidFill>
                <a:schemeClr val="tx1"/>
              </a:solidFill>
            </a:rPr>
            <a:t>WP KM</a:t>
          </a:r>
          <a:endParaRPr lang="fr-FR" sz="2300" kern="1200" dirty="0">
            <a:solidFill>
              <a:schemeClr val="tx1"/>
            </a:solidFill>
          </a:endParaRPr>
        </a:p>
      </dsp:txBody>
      <dsp:txXfrm>
        <a:off x="1172656" y="1510611"/>
        <a:ext cx="1423038" cy="648621"/>
      </dsp:txXfrm>
    </dsp:sp>
    <dsp:sp modelId="{9DE771F6-3DD6-4E38-9AC7-0E681C9DB0F9}">
      <dsp:nvSpPr>
        <dsp:cNvPr id="0" name=""/>
        <dsp:cNvSpPr/>
      </dsp:nvSpPr>
      <dsp:spPr>
        <a:xfrm>
          <a:off x="2652858" y="1613639"/>
          <a:ext cx="707250" cy="70725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494B1-DED4-4E8A-AAF1-6720542D5906}">
      <dsp:nvSpPr>
        <dsp:cNvPr id="0" name=""/>
        <dsp:cNvSpPr/>
      </dsp:nvSpPr>
      <dsp:spPr>
        <a:xfrm>
          <a:off x="3535325" y="2190"/>
          <a:ext cx="2020715" cy="1508421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err="1" smtClean="0"/>
            <a:t>Treatment</a:t>
          </a:r>
          <a:r>
            <a:rPr lang="fr-FR" sz="1300" kern="1200" dirty="0" smtClean="0"/>
            <a:t> </a:t>
          </a:r>
          <a:r>
            <a:rPr lang="fr-FR" sz="1300" kern="1200" dirty="0" smtClean="0"/>
            <a:t>of </a:t>
          </a:r>
          <a:r>
            <a:rPr lang="fr-FR" sz="1300" kern="1200" dirty="0" err="1" smtClean="0"/>
            <a:t>secondary</a:t>
          </a:r>
          <a:r>
            <a:rPr lang="fr-FR" sz="1300" kern="1200" dirty="0" smtClean="0"/>
            <a:t> </a:t>
          </a:r>
          <a:r>
            <a:rPr lang="fr-FR" sz="1300" kern="1200" dirty="0" smtClean="0"/>
            <a:t>effluents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err="1" smtClean="0"/>
            <a:t>Conditioning</a:t>
          </a:r>
          <a:r>
            <a:rPr lang="fr-FR" sz="1300" kern="1200" dirty="0" smtClean="0"/>
            <a:t> </a:t>
          </a:r>
          <a:r>
            <a:rPr lang="fr-FR" sz="1300" kern="1200" dirty="0" err="1" smtClean="0"/>
            <a:t>sludges</a:t>
          </a:r>
          <a:r>
            <a:rPr lang="fr-FR" sz="1300" kern="1200" dirty="0" smtClean="0"/>
            <a:t> in new </a:t>
          </a:r>
          <a:r>
            <a:rPr lang="fr-FR" sz="1300" kern="1200" dirty="0" err="1" smtClean="0"/>
            <a:t>matrixes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/>
            <a:t>Chemical-</a:t>
          </a:r>
          <a:r>
            <a:rPr lang="fr-FR" sz="1300" kern="1200" dirty="0" err="1" smtClean="0"/>
            <a:t>physical</a:t>
          </a:r>
          <a:r>
            <a:rPr lang="fr-FR" sz="1300" kern="1200" dirty="0" smtClean="0"/>
            <a:t>-</a:t>
          </a:r>
          <a:r>
            <a:rPr lang="fr-FR" sz="1300" kern="1200" dirty="0" err="1" smtClean="0"/>
            <a:t>radiological</a:t>
          </a:r>
          <a:r>
            <a:rPr lang="fr-FR" sz="1300" kern="1200" dirty="0" smtClean="0"/>
            <a:t> </a:t>
          </a:r>
          <a:r>
            <a:rPr lang="fr-FR" sz="1300" kern="1200" dirty="0" err="1" smtClean="0"/>
            <a:t>evaluation</a:t>
          </a:r>
          <a:endParaRPr lang="fr-FR" sz="1300" kern="1200" dirty="0"/>
        </a:p>
      </dsp:txBody>
      <dsp:txXfrm>
        <a:off x="3570669" y="37534"/>
        <a:ext cx="1950027" cy="1473077"/>
      </dsp:txXfrm>
    </dsp:sp>
    <dsp:sp modelId="{9785FB58-E99A-479E-B1B5-741B813D779A}">
      <dsp:nvSpPr>
        <dsp:cNvPr id="0" name=""/>
        <dsp:cNvSpPr/>
      </dsp:nvSpPr>
      <dsp:spPr>
        <a:xfrm>
          <a:off x="3535325" y="1510611"/>
          <a:ext cx="2020715" cy="64862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WP STREAM</a:t>
          </a:r>
          <a:endParaRPr lang="fr-FR" sz="2300" kern="1200" dirty="0"/>
        </a:p>
      </dsp:txBody>
      <dsp:txXfrm>
        <a:off x="3535325" y="1510611"/>
        <a:ext cx="1423038" cy="648621"/>
      </dsp:txXfrm>
    </dsp:sp>
    <dsp:sp modelId="{32C114B9-623B-409C-B4C1-274B74E3338A}">
      <dsp:nvSpPr>
        <dsp:cNvPr id="0" name=""/>
        <dsp:cNvSpPr/>
      </dsp:nvSpPr>
      <dsp:spPr>
        <a:xfrm>
          <a:off x="5015527" y="1613639"/>
          <a:ext cx="707250" cy="70725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E0D58-B1CD-4E0B-B9E7-40F8CA235ED0}">
      <dsp:nvSpPr>
        <dsp:cNvPr id="0" name=""/>
        <dsp:cNvSpPr/>
      </dsp:nvSpPr>
      <dsp:spPr>
        <a:xfrm>
          <a:off x="5897994" y="2190"/>
          <a:ext cx="2020715" cy="1508421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err="1" smtClean="0"/>
            <a:t>Low</a:t>
          </a:r>
          <a:r>
            <a:rPr lang="fr-FR" sz="1300" kern="1200" dirty="0" smtClean="0"/>
            <a:t> gamma dose on </a:t>
          </a:r>
          <a:r>
            <a:rPr lang="fr-FR" sz="1300" kern="1200" dirty="0" err="1" smtClean="0"/>
            <a:t>spent</a:t>
          </a:r>
          <a:r>
            <a:rPr lang="fr-FR" sz="1300" kern="1200" dirty="0" smtClean="0"/>
            <a:t> fuel </a:t>
          </a:r>
          <a:r>
            <a:rPr lang="fr-FR" sz="1300" kern="1200" dirty="0" err="1" smtClean="0"/>
            <a:t>surrogate</a:t>
          </a:r>
          <a:r>
            <a:rPr lang="fr-FR" sz="1300" kern="1200" dirty="0" smtClean="0"/>
            <a:t> </a:t>
          </a:r>
          <a:r>
            <a:rPr lang="fr-FR" sz="1300" kern="1200" dirty="0" err="1" smtClean="0"/>
            <a:t>radiolysis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/>
            <a:t>Evaluation on new fuel type, </a:t>
          </a:r>
          <a:r>
            <a:rPr lang="fr-FR" sz="1300" kern="1200" dirty="0" err="1" smtClean="0"/>
            <a:t>doped</a:t>
          </a:r>
          <a:r>
            <a:rPr lang="fr-FR" sz="1300" kern="1200" dirty="0" smtClean="0"/>
            <a:t> </a:t>
          </a:r>
          <a:r>
            <a:rPr lang="fr-FR" sz="1300" kern="1200" dirty="0" err="1" smtClean="0"/>
            <a:t>with</a:t>
          </a:r>
          <a:r>
            <a:rPr lang="fr-FR" sz="1300" kern="1200" dirty="0" smtClean="0"/>
            <a:t> Cr</a:t>
          </a:r>
          <a:endParaRPr lang="fr-FR" sz="1300" kern="1200" dirty="0"/>
        </a:p>
      </dsp:txBody>
      <dsp:txXfrm>
        <a:off x="5933338" y="37534"/>
        <a:ext cx="1950027" cy="1473077"/>
      </dsp:txXfrm>
    </dsp:sp>
    <dsp:sp modelId="{42E83EA0-3C5F-4F52-B392-7A6C6E5A583B}">
      <dsp:nvSpPr>
        <dsp:cNvPr id="0" name=""/>
        <dsp:cNvSpPr/>
      </dsp:nvSpPr>
      <dsp:spPr>
        <a:xfrm>
          <a:off x="5897994" y="1510611"/>
          <a:ext cx="2020715" cy="64862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WP SAREC</a:t>
          </a:r>
          <a:endParaRPr lang="fr-FR" sz="2300" kern="1200" dirty="0"/>
        </a:p>
      </dsp:txBody>
      <dsp:txXfrm>
        <a:off x="5897994" y="1510611"/>
        <a:ext cx="1423038" cy="648621"/>
      </dsp:txXfrm>
    </dsp:sp>
    <dsp:sp modelId="{1D9D8690-5580-407C-B1D4-0D494D67CBB9}">
      <dsp:nvSpPr>
        <dsp:cNvPr id="0" name=""/>
        <dsp:cNvSpPr/>
      </dsp:nvSpPr>
      <dsp:spPr>
        <a:xfrm>
          <a:off x="7378195" y="1613639"/>
          <a:ext cx="707250" cy="70725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C4828-5C7C-4D28-B896-273F8D08EEEF}">
      <dsp:nvSpPr>
        <dsp:cNvPr id="0" name=""/>
        <dsp:cNvSpPr/>
      </dsp:nvSpPr>
      <dsp:spPr>
        <a:xfrm>
          <a:off x="1172656" y="2671176"/>
          <a:ext cx="2020715" cy="1508421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/>
            <a:t>Irradiation </a:t>
          </a:r>
          <a:r>
            <a:rPr lang="fr-FR" sz="1300" kern="1200" dirty="0" err="1" smtClean="0"/>
            <a:t>effect</a:t>
          </a:r>
          <a:r>
            <a:rPr lang="fr-FR" sz="1300" kern="1200" dirty="0" smtClean="0"/>
            <a:t> on </a:t>
          </a:r>
          <a:r>
            <a:rPr lang="fr-FR" sz="1300" kern="1200" dirty="0" err="1" smtClean="0"/>
            <a:t>steel</a:t>
          </a:r>
          <a:r>
            <a:rPr lang="fr-FR" sz="1300" kern="1200" dirty="0" smtClean="0"/>
            <a:t> at the interface </a:t>
          </a:r>
          <a:r>
            <a:rPr lang="fr-FR" sz="1300" kern="1200" dirty="0" err="1" smtClean="0"/>
            <a:t>with</a:t>
          </a:r>
          <a:r>
            <a:rPr lang="fr-FR" sz="1300" kern="1200" dirty="0" smtClean="0"/>
            <a:t> </a:t>
          </a:r>
          <a:r>
            <a:rPr lang="fr-FR" sz="1300" kern="1200" dirty="0" err="1" smtClean="0"/>
            <a:t>clay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err="1" smtClean="0"/>
            <a:t>Effect</a:t>
          </a:r>
          <a:r>
            <a:rPr lang="fr-FR" sz="1300" kern="1200" dirty="0" smtClean="0"/>
            <a:t> of relative </a:t>
          </a:r>
          <a:r>
            <a:rPr lang="fr-FR" sz="1300" kern="1200" dirty="0" err="1" smtClean="0"/>
            <a:t>humidity</a:t>
          </a:r>
          <a:r>
            <a:rPr lang="fr-FR" sz="1300" kern="1200" dirty="0" smtClean="0"/>
            <a:t> on </a:t>
          </a:r>
          <a:r>
            <a:rPr lang="fr-FR" sz="1300" kern="1200" dirty="0" err="1" smtClean="0"/>
            <a:t>steel</a:t>
          </a:r>
          <a:r>
            <a:rPr lang="fr-FR" sz="1300" kern="1200" dirty="0" smtClean="0"/>
            <a:t> hydratation</a:t>
          </a:r>
          <a:endParaRPr lang="fr-FR" sz="1300" kern="1200" dirty="0"/>
        </a:p>
      </dsp:txBody>
      <dsp:txXfrm>
        <a:off x="1208000" y="2706520"/>
        <a:ext cx="1950027" cy="1473077"/>
      </dsp:txXfrm>
    </dsp:sp>
    <dsp:sp modelId="{1259854E-A9B7-4486-86E6-DDDAD56D66AA}">
      <dsp:nvSpPr>
        <dsp:cNvPr id="0" name=""/>
        <dsp:cNvSpPr/>
      </dsp:nvSpPr>
      <dsp:spPr>
        <a:xfrm>
          <a:off x="1172656" y="4179597"/>
          <a:ext cx="2020715" cy="64862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WP </a:t>
          </a:r>
          <a:r>
            <a:rPr lang="fr-FR" sz="2300" kern="1200" dirty="0" err="1" smtClean="0"/>
            <a:t>InCoMand</a:t>
          </a:r>
          <a:endParaRPr lang="fr-FR" sz="2300" kern="1200" dirty="0"/>
        </a:p>
      </dsp:txBody>
      <dsp:txXfrm>
        <a:off x="1172656" y="4179597"/>
        <a:ext cx="1423038" cy="648621"/>
      </dsp:txXfrm>
    </dsp:sp>
    <dsp:sp modelId="{EBE1D5D5-7608-4001-BBE1-6E8AC6DC146B}">
      <dsp:nvSpPr>
        <dsp:cNvPr id="0" name=""/>
        <dsp:cNvSpPr/>
      </dsp:nvSpPr>
      <dsp:spPr>
        <a:xfrm>
          <a:off x="2652858" y="4282624"/>
          <a:ext cx="707250" cy="70725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24BDAA-EE56-4098-844A-BA73AD0A60E8}">
      <dsp:nvSpPr>
        <dsp:cNvPr id="0" name=""/>
        <dsp:cNvSpPr/>
      </dsp:nvSpPr>
      <dsp:spPr>
        <a:xfrm>
          <a:off x="3535325" y="2671176"/>
          <a:ext cx="2020715" cy="1508421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/>
            <a:t>Strategic </a:t>
          </a:r>
          <a:r>
            <a:rPr lang="fr-FR" sz="1300" kern="1200" dirty="0" err="1" smtClean="0"/>
            <a:t>study</a:t>
          </a:r>
          <a:r>
            <a:rPr lang="fr-FR" sz="1300" kern="1200" dirty="0" smtClean="0"/>
            <a:t> on the </a:t>
          </a:r>
          <a:r>
            <a:rPr lang="fr-FR" sz="1300" kern="1200" dirty="0" err="1" smtClean="0"/>
            <a:t>parameters</a:t>
          </a:r>
          <a:r>
            <a:rPr lang="fr-FR" sz="1300" kern="1200" dirty="0" smtClean="0"/>
            <a:t> </a:t>
          </a:r>
          <a:r>
            <a:rPr lang="fr-FR" sz="1300" kern="1200" dirty="0" err="1" smtClean="0"/>
            <a:t>controling</a:t>
          </a:r>
          <a:r>
            <a:rPr lang="fr-FR" sz="1300" kern="1200" dirty="0" smtClean="0"/>
            <a:t> the </a:t>
          </a:r>
          <a:r>
            <a:rPr lang="fr-FR" sz="1300" kern="1200" dirty="0" err="1" smtClean="0"/>
            <a:t>solubility</a:t>
          </a:r>
          <a:r>
            <a:rPr lang="fr-FR" sz="1300" kern="1200" dirty="0" smtClean="0"/>
            <a:t> </a:t>
          </a:r>
          <a:r>
            <a:rPr lang="fr-FR" sz="1300" kern="1200" dirty="0" smtClean="0"/>
            <a:t>of </a:t>
          </a:r>
          <a:r>
            <a:rPr lang="fr-FR" sz="1300" kern="1200" dirty="0" err="1" smtClean="0"/>
            <a:t>oxides</a:t>
          </a:r>
          <a:r>
            <a:rPr lang="fr-FR" sz="1300" kern="1200" dirty="0" smtClean="0"/>
            <a:t> 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err="1" smtClean="0"/>
            <a:t>From</a:t>
          </a:r>
          <a:r>
            <a:rPr lang="fr-FR" sz="1300" kern="1200" dirty="0" smtClean="0"/>
            <a:t> </a:t>
          </a:r>
          <a:r>
            <a:rPr lang="fr-FR" sz="1300" kern="1200" dirty="0" err="1" smtClean="0"/>
            <a:t>amorphous</a:t>
          </a:r>
          <a:r>
            <a:rPr lang="fr-FR" sz="1300" kern="1200" dirty="0" smtClean="0"/>
            <a:t> to </a:t>
          </a:r>
          <a:r>
            <a:rPr lang="fr-FR" sz="1300" kern="1200" dirty="0" err="1" smtClean="0"/>
            <a:t>crystalline</a:t>
          </a:r>
          <a:r>
            <a:rPr lang="fr-FR" sz="1300" kern="1200" dirty="0" smtClean="0"/>
            <a:t> phases</a:t>
          </a:r>
          <a:endParaRPr lang="fr-FR" sz="1300" kern="1200" dirty="0"/>
        </a:p>
      </dsp:txBody>
      <dsp:txXfrm>
        <a:off x="3570669" y="2706520"/>
        <a:ext cx="1950027" cy="1473077"/>
      </dsp:txXfrm>
    </dsp:sp>
    <dsp:sp modelId="{DF15AE5B-B9A8-46FF-A0EC-9D5E5BE4A133}">
      <dsp:nvSpPr>
        <dsp:cNvPr id="0" name=""/>
        <dsp:cNvSpPr/>
      </dsp:nvSpPr>
      <dsp:spPr>
        <a:xfrm>
          <a:off x="3535325" y="4179597"/>
          <a:ext cx="2020715" cy="64862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WP DITUSC</a:t>
          </a:r>
          <a:endParaRPr lang="fr-FR" sz="2300" kern="1200" dirty="0"/>
        </a:p>
      </dsp:txBody>
      <dsp:txXfrm>
        <a:off x="3535325" y="4179597"/>
        <a:ext cx="1423038" cy="648621"/>
      </dsp:txXfrm>
    </dsp:sp>
    <dsp:sp modelId="{2E772094-F1F1-4E0A-9600-DD0A19EF84B3}">
      <dsp:nvSpPr>
        <dsp:cNvPr id="0" name=""/>
        <dsp:cNvSpPr/>
      </dsp:nvSpPr>
      <dsp:spPr>
        <a:xfrm>
          <a:off x="5015527" y="4282624"/>
          <a:ext cx="707250" cy="70725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DCEDE-7B6A-437D-976B-D682E6E9234B}">
      <dsp:nvSpPr>
        <dsp:cNvPr id="0" name=""/>
        <dsp:cNvSpPr/>
      </dsp:nvSpPr>
      <dsp:spPr>
        <a:xfrm>
          <a:off x="5897994" y="2671176"/>
          <a:ext cx="2020715" cy="1508421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err="1" smtClean="0"/>
            <a:t>Development</a:t>
          </a:r>
          <a:r>
            <a:rPr lang="fr-FR" sz="1300" kern="1200" dirty="0" smtClean="0"/>
            <a:t> of a </a:t>
          </a:r>
          <a:r>
            <a:rPr lang="fr-FR" sz="1300" kern="1200" dirty="0" err="1" smtClean="0"/>
            <a:t>radiochemical</a:t>
          </a:r>
          <a:r>
            <a:rPr lang="fr-FR" sz="1300" kern="1200" dirty="0" smtClean="0"/>
            <a:t> </a:t>
          </a:r>
          <a:r>
            <a:rPr lang="fr-FR" sz="1300" kern="1200" dirty="0" err="1" smtClean="0"/>
            <a:t>procedure</a:t>
          </a:r>
          <a:r>
            <a:rPr lang="fr-FR" sz="1300" kern="1200" dirty="0" smtClean="0"/>
            <a:t> for the </a:t>
          </a:r>
          <a:r>
            <a:rPr lang="fr-FR" sz="1300" kern="1200" dirty="0" err="1" smtClean="0"/>
            <a:t>measure</a:t>
          </a:r>
          <a:r>
            <a:rPr lang="fr-FR" sz="1300" kern="1200" dirty="0" smtClean="0"/>
            <a:t> of DTM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/>
            <a:t>Standardisation of the </a:t>
          </a:r>
          <a:r>
            <a:rPr lang="fr-FR" sz="1300" kern="1200" dirty="0" err="1" smtClean="0"/>
            <a:t>procedure</a:t>
          </a:r>
          <a:endParaRPr lang="fr-FR" sz="1300" kern="1200" dirty="0"/>
        </a:p>
      </dsp:txBody>
      <dsp:txXfrm>
        <a:off x="5933338" y="2706520"/>
        <a:ext cx="1950027" cy="1473077"/>
      </dsp:txXfrm>
    </dsp:sp>
    <dsp:sp modelId="{FD78762C-C01E-4A69-990A-7870E0C01F9C}">
      <dsp:nvSpPr>
        <dsp:cNvPr id="0" name=""/>
        <dsp:cNvSpPr/>
      </dsp:nvSpPr>
      <dsp:spPr>
        <a:xfrm>
          <a:off x="5897994" y="4179597"/>
          <a:ext cx="2020715" cy="648621"/>
        </a:xfrm>
        <a:prstGeom prst="rect">
          <a:avLst/>
        </a:prstGeom>
        <a:solidFill>
          <a:srgbClr val="009900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WP ICARUS</a:t>
          </a:r>
          <a:endParaRPr lang="fr-FR" sz="2300" kern="1200" dirty="0"/>
        </a:p>
      </dsp:txBody>
      <dsp:txXfrm>
        <a:off x="5897994" y="4179597"/>
        <a:ext cx="1423038" cy="648621"/>
      </dsp:txXfrm>
    </dsp:sp>
    <dsp:sp modelId="{5AFC5BE4-C098-4CEC-829D-C92C84CCECC5}">
      <dsp:nvSpPr>
        <dsp:cNvPr id="0" name=""/>
        <dsp:cNvSpPr/>
      </dsp:nvSpPr>
      <dsp:spPr>
        <a:xfrm>
          <a:off x="7378195" y="4282624"/>
          <a:ext cx="707250" cy="70725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C438A-0540-4A81-AA36-2132533D4E80}">
      <dsp:nvSpPr>
        <dsp:cNvPr id="0" name=""/>
        <dsp:cNvSpPr/>
      </dsp:nvSpPr>
      <dsp:spPr>
        <a:xfrm rot="16200000">
          <a:off x="1196336" y="-1196336"/>
          <a:ext cx="2952000" cy="5344672"/>
        </a:xfrm>
        <a:prstGeom prst="round1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180975" lvl="0" indent="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000" kern="1200" noProof="0" dirty="0" smtClean="0">
              <a:solidFill>
                <a:srgbClr val="FFFF00"/>
              </a:solidFill>
            </a:rPr>
            <a:t>Strengths</a:t>
          </a:r>
          <a:endParaRPr lang="en-US" sz="1600" kern="1200" noProof="0" dirty="0">
            <a:solidFill>
              <a:srgbClr val="FFFF00"/>
            </a:solidFill>
          </a:endParaRPr>
        </a:p>
        <a:p>
          <a:pPr marL="361950" lvl="1" indent="-180975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noProof="0" dirty="0" smtClean="0"/>
            <a:t>Ongoing research on waste management issues (source term, diffusion/transport, sustainability) ....</a:t>
          </a:r>
          <a:endParaRPr lang="en-US" sz="1600" kern="1200" noProof="0" dirty="0"/>
        </a:p>
        <a:p>
          <a:pPr marL="361950" lvl="1" indent="-180975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noProof="0" dirty="0" smtClean="0"/>
            <a:t>Development/reinforcement of the knowledge and skills related to existing and innovative materials (glasses, oxides, metals, cements, clays, etc. ....).</a:t>
          </a:r>
          <a:endParaRPr lang="en-US" sz="1600" kern="1200" noProof="0" dirty="0"/>
        </a:p>
        <a:p>
          <a:pPr marL="361950" lvl="1" indent="-180975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noProof="0" dirty="0" smtClean="0"/>
            <a:t>Working with unsealed radioactive sources (diffusion/transport coefficients, surrogate, kinetics/thermodynamics, particle synthesis, etc.)</a:t>
          </a:r>
          <a:endParaRPr lang="en-US" sz="1600" kern="1200" noProof="0" dirty="0"/>
        </a:p>
      </dsp:txBody>
      <dsp:txXfrm rot="5400000">
        <a:off x="0" y="0"/>
        <a:ext cx="5344672" cy="2214000"/>
      </dsp:txXfrm>
    </dsp:sp>
    <dsp:sp modelId="{FAFC631A-6DB9-4651-9B8C-9584865F4F9A}">
      <dsp:nvSpPr>
        <dsp:cNvPr id="0" name=""/>
        <dsp:cNvSpPr/>
      </dsp:nvSpPr>
      <dsp:spPr>
        <a:xfrm>
          <a:off x="5344672" y="0"/>
          <a:ext cx="5344672" cy="2952000"/>
        </a:xfrm>
        <a:prstGeom prst="round1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180975" lvl="0" indent="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000" kern="1200" noProof="0" dirty="0" smtClean="0">
              <a:solidFill>
                <a:srgbClr val="FFFF00"/>
              </a:solidFill>
            </a:rPr>
            <a:t>Weaknesses</a:t>
          </a:r>
          <a:endParaRPr lang="en-US" sz="1600" kern="1200" noProof="0" dirty="0">
            <a:solidFill>
              <a:srgbClr val="FFFF00"/>
            </a:solidFill>
          </a:endParaRPr>
        </a:p>
        <a:p>
          <a:pPr marL="361950" lvl="1" indent="-180975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noProof="0" dirty="0" smtClean="0"/>
            <a:t>Need to strengthen skills, particularly in materials characterization (engineer profile)</a:t>
          </a:r>
          <a:endParaRPr lang="en-US" sz="1600" kern="1200" noProof="0" dirty="0"/>
        </a:p>
        <a:p>
          <a:pPr marL="361950" lvl="1" indent="-180975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noProof="0" dirty="0" smtClean="0"/>
            <a:t>Limited number of staff members</a:t>
          </a:r>
          <a:endParaRPr lang="en-US" sz="1600" kern="1200" noProof="0" dirty="0"/>
        </a:p>
        <a:p>
          <a:pPr marL="361950" lvl="1" indent="-180975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noProof="0" dirty="0" smtClean="0"/>
            <a:t>Researches mainly Professors</a:t>
          </a:r>
          <a:endParaRPr lang="en-US" sz="1600" kern="1200" noProof="0" dirty="0"/>
        </a:p>
      </dsp:txBody>
      <dsp:txXfrm>
        <a:off x="5344672" y="0"/>
        <a:ext cx="5344672" cy="2214000"/>
      </dsp:txXfrm>
    </dsp:sp>
    <dsp:sp modelId="{00555381-F9EE-44DC-8E40-22FF29EBB7ED}">
      <dsp:nvSpPr>
        <dsp:cNvPr id="0" name=""/>
        <dsp:cNvSpPr/>
      </dsp:nvSpPr>
      <dsp:spPr>
        <a:xfrm rot="10800000">
          <a:off x="0" y="2952000"/>
          <a:ext cx="5344672" cy="2952000"/>
        </a:xfrm>
        <a:prstGeom prst="round1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180975" lvl="0" indent="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000" kern="1200" noProof="0" dirty="0" smtClean="0">
              <a:solidFill>
                <a:srgbClr val="FFFF00"/>
              </a:solidFill>
            </a:rPr>
            <a:t>Opportunities</a:t>
          </a:r>
          <a:endParaRPr lang="en-US" sz="1600" kern="1200" noProof="0" dirty="0">
            <a:solidFill>
              <a:srgbClr val="FFFF00"/>
            </a:solidFill>
          </a:endParaRPr>
        </a:p>
        <a:p>
          <a:pPr marL="361950" lvl="1" indent="-180975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noProof="0" dirty="0" smtClean="0"/>
            <a:t>New collaborations thanks to the EURAD1 &amp; PREDIS projects </a:t>
          </a: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→ </a:t>
          </a:r>
          <a:r>
            <a:rPr lang="en-US" sz="1600" kern="1200" noProof="0" dirty="0" err="1" smtClean="0"/>
            <a:t>Polimi</a:t>
          </a:r>
          <a:r>
            <a:rPr lang="en-US" sz="1600" kern="1200" noProof="0" dirty="0" smtClean="0"/>
            <a:t>, </a:t>
          </a:r>
          <a:r>
            <a:rPr lang="en-US" sz="1600" kern="1200" noProof="0" dirty="0" err="1" smtClean="0"/>
            <a:t>UMan</a:t>
          </a:r>
          <a:r>
            <a:rPr lang="en-US" sz="1600" kern="1200" noProof="0" dirty="0" smtClean="0"/>
            <a:t>, NNL, ....
Increased interest in recycling-valorization of nuclear wastes (metals, concrete, DU....)</a:t>
          </a:r>
          <a:endParaRPr lang="en-US" sz="1600" i="1" kern="1200" noProof="0" dirty="0"/>
        </a:p>
        <a:p>
          <a:pPr marL="538163" lvl="2" indent="-180975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i="0" kern="1200" noProof="0" dirty="0" err="1" smtClean="0"/>
            <a:t>Andra</a:t>
          </a:r>
          <a:r>
            <a:rPr lang="en-US" sz="1600" i="0" kern="1200" noProof="0" dirty="0" smtClean="0"/>
            <a:t>, ORANO, EDF, ES …</a:t>
          </a:r>
          <a:endParaRPr lang="en-US" sz="1600" i="0" kern="1200" noProof="0" dirty="0"/>
        </a:p>
        <a:p>
          <a:pPr marL="361950" lvl="1" indent="-180975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noProof="0" dirty="0" smtClean="0"/>
            <a:t>Increased interest in understanding </a:t>
          </a:r>
          <a:r>
            <a:rPr lang="en-US" sz="1600" kern="1200" noProof="0" dirty="0" err="1" smtClean="0"/>
            <a:t>geopolymers</a:t>
          </a:r>
          <a:r>
            <a:rPr lang="en-US" sz="1600" kern="1200" noProof="0" dirty="0" smtClean="0"/>
            <a:t> materials as conditioning materials</a:t>
          </a:r>
          <a:endParaRPr lang="en-US" sz="1600" kern="1200" noProof="0" dirty="0"/>
        </a:p>
        <a:p>
          <a:pPr marL="361950" lvl="1" indent="-180975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noProof="0" dirty="0" smtClean="0"/>
            <a:t>Interest in analytical approach to measure DTM</a:t>
          </a:r>
          <a:endParaRPr lang="en-US" sz="1600" kern="1200" noProof="0" dirty="0"/>
        </a:p>
      </dsp:txBody>
      <dsp:txXfrm rot="10800000">
        <a:off x="0" y="3690000"/>
        <a:ext cx="5344672" cy="2214000"/>
      </dsp:txXfrm>
    </dsp:sp>
    <dsp:sp modelId="{6B463969-421F-4F16-8E42-28952459E424}">
      <dsp:nvSpPr>
        <dsp:cNvPr id="0" name=""/>
        <dsp:cNvSpPr/>
      </dsp:nvSpPr>
      <dsp:spPr>
        <a:xfrm rot="5400000">
          <a:off x="6541008" y="1755663"/>
          <a:ext cx="2952000" cy="5344672"/>
        </a:xfrm>
        <a:prstGeom prst="round1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180975" lvl="0" indent="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000" kern="1200" noProof="0" dirty="0" smtClean="0">
              <a:solidFill>
                <a:srgbClr val="FFFF00"/>
              </a:solidFill>
            </a:rPr>
            <a:t>Threats</a:t>
          </a:r>
          <a:endParaRPr lang="en-US" sz="1600" kern="1200" noProof="0" dirty="0">
            <a:solidFill>
              <a:srgbClr val="FFFF00"/>
            </a:solidFill>
          </a:endParaRPr>
        </a:p>
        <a:p>
          <a:pPr marL="361950" marR="0" lvl="0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Char char="••"/>
            <a:tabLst/>
            <a:defRPr/>
          </a:pPr>
          <a:r>
            <a:rPr lang="en-US" sz="1600" kern="1200" noProof="0" dirty="0" smtClean="0"/>
            <a:t>Limited number of staff members</a:t>
          </a:r>
          <a:endParaRPr lang="en-US" sz="1600" kern="1200" noProof="0" dirty="0"/>
        </a:p>
        <a:p>
          <a:pPr marL="361950" marR="0" lvl="0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Char char="••"/>
            <a:tabLst/>
            <a:defRPr/>
          </a:pPr>
          <a:r>
            <a:rPr lang="en-US" sz="1600" kern="1200" noProof="0" dirty="0" smtClean="0">
              <a:solidFill>
                <a:srgbClr val="FF0000"/>
              </a:solidFill>
            </a:rPr>
            <a:t>Heavily relying on short term contractual activities</a:t>
          </a:r>
          <a:endParaRPr lang="en-US" sz="1600" kern="1200" noProof="0" dirty="0">
            <a:solidFill>
              <a:srgbClr val="FF0000"/>
            </a:solidFill>
          </a:endParaRPr>
        </a:p>
        <a:p>
          <a:pPr marL="361950" marR="0" lvl="0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Char char="••"/>
            <a:tabLst/>
            <a:defRPr/>
          </a:pPr>
          <a:r>
            <a:rPr lang="en-US" sz="1600" kern="1200" noProof="0" dirty="0" smtClean="0"/>
            <a:t>Recruitment problems (PhD students, post-docs, temporary engineers) in addition to administrative burdens</a:t>
          </a:r>
          <a:endParaRPr lang="en-US" sz="1600" kern="1200" noProof="0" dirty="0"/>
        </a:p>
        <a:p>
          <a:pPr marL="361950" lvl="1" indent="-180975" algn="ctr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noProof="0" dirty="0" smtClean="0">
              <a:solidFill>
                <a:srgbClr val="FF0000"/>
              </a:solidFill>
            </a:rPr>
            <a:t>Risk of non-renewal of analytical instruments due to lack of funding</a:t>
          </a:r>
          <a:endParaRPr lang="en-US" sz="1600" kern="1200" noProof="0" dirty="0">
            <a:solidFill>
              <a:srgbClr val="FF0000"/>
            </a:solidFill>
          </a:endParaRPr>
        </a:p>
      </dsp:txBody>
      <dsp:txXfrm rot="-5400000">
        <a:off x="5344672" y="3689999"/>
        <a:ext cx="5344672" cy="2214000"/>
      </dsp:txXfrm>
    </dsp:sp>
    <dsp:sp modelId="{1CAB153D-7207-47B4-960A-830BF0BDB4BA}">
      <dsp:nvSpPr>
        <dsp:cNvPr id="0" name=""/>
        <dsp:cNvSpPr/>
      </dsp:nvSpPr>
      <dsp:spPr>
        <a:xfrm>
          <a:off x="4161057" y="2579369"/>
          <a:ext cx="2367230" cy="745261"/>
        </a:xfrm>
        <a:prstGeom prst="round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4400" kern="1200" noProof="0" dirty="0" smtClean="0"/>
            <a:t>SWOT</a:t>
          </a:r>
          <a:endParaRPr lang="en-US" sz="4400" kern="1200" noProof="0" dirty="0"/>
        </a:p>
      </dsp:txBody>
      <dsp:txXfrm>
        <a:off x="4197438" y="2615750"/>
        <a:ext cx="2294468" cy="672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DDE87-9554-4E32-8B17-5BBADA5C617A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86DE7-B520-4782-A737-D1660A8BC76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18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ustomShape 1"/>
          <p:cNvSpPr/>
          <p:nvPr/>
        </p:nvSpPr>
        <p:spPr>
          <a:xfrm>
            <a:off x="909720" y="4633920"/>
            <a:ext cx="5012280" cy="4372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68044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4F8F-1FA7-48E8-B9AF-87123A5B2327}" type="datetime1">
              <a:rPr lang="en-US" smtClean="0"/>
              <a:t>4/28/2024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38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B18F0-CDEB-432B-817C-3119DC057D5D}" type="datetime1">
              <a:rPr lang="en-US" smtClean="0"/>
              <a:t>4/28/2024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69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9DA-EDF0-4D7B-AEBD-30D89FD0328F}" type="datetime1">
              <a:rPr lang="en-US" smtClean="0"/>
              <a:t>4/28/2024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4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spcBef>
                <a:spcPts val="600"/>
              </a:spcBef>
              <a:defRPr/>
            </a:lvl2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FEA0-2AEC-451D-9630-9997D8743C45}" type="datetime1">
              <a:rPr lang="en-US" smtClean="0"/>
              <a:t>4/28/2024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7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37BED-7CEE-40B7-B2D1-D243EBF4BEB7}" type="datetime1">
              <a:rPr lang="en-US" smtClean="0"/>
              <a:t>4/28/2024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2DAB-C50B-4F36-951D-21E54A8C8A28}" type="datetime1">
              <a:rPr lang="en-US" smtClean="0"/>
              <a:t>4/28/2024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96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D6FA-153E-44CE-935A-19F615091ECC}" type="datetime1">
              <a:rPr lang="en-US" smtClean="0"/>
              <a:t>4/28/2024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06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02F0E-EE68-43A5-9884-549B64956915}" type="datetime1">
              <a:rPr lang="en-US" smtClean="0"/>
              <a:t>4/28/2024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2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0C9A-6A23-4444-89AE-F06B01FC2244}" type="datetime1">
              <a:rPr lang="en-US" smtClean="0"/>
              <a:t>4/28/2024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98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A124D-F8EB-4296-93D1-ED30DD111029}" type="datetime1">
              <a:rPr lang="en-US" smtClean="0"/>
              <a:t>4/28/2024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834F0-4A73-4F8F-B79F-587051BCB9FE}" type="datetime1">
              <a:rPr lang="en-US" smtClean="0"/>
              <a:t>4/28/2024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50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615383"/>
            <a:ext cx="11029748" cy="6921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405287"/>
            <a:ext cx="10515600" cy="477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F2D3D-3BF2-47CE-967E-CF8681620036}" type="datetime1">
              <a:rPr lang="en-US" smtClean="0"/>
              <a:t>4/28/2024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2972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6BC54E1-6137-4BB3-B32B-428A31F3B03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3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399"/>
          </a:solidFill>
          <a:latin typeface="+mj-lt"/>
          <a:ea typeface="+mj-ea"/>
          <a:cs typeface="+mj-cs"/>
        </a:defRPr>
      </a:lvl1pPr>
    </p:titleStyle>
    <p:bodyStyle>
      <a:lvl1pPr marL="355600" indent="-355600" algn="l" defTabSz="914400" rtl="0" eaLnBrk="1" latinLnBrk="0" hangingPunct="1">
        <a:lnSpc>
          <a:spcPct val="90000"/>
        </a:lnSpc>
        <a:spcBef>
          <a:spcPts val="1200"/>
        </a:spcBef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wmf"/><Relationship Id="rId11" Type="http://schemas.openxmlformats.org/officeDocument/2006/relationships/image" Target="../media/image60.emf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10.jpeg"/><Relationship Id="rId7" Type="http://schemas.openxmlformats.org/officeDocument/2006/relationships/image" Target="../media/image66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10" Type="http://schemas.openxmlformats.org/officeDocument/2006/relationships/image" Target="../media/image69.emf"/><Relationship Id="rId4" Type="http://schemas.openxmlformats.org/officeDocument/2006/relationships/image" Target="../media/image63.emf"/><Relationship Id="rId9" Type="http://schemas.openxmlformats.org/officeDocument/2006/relationships/image" Target="../media/image6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7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diagramData" Target="../diagrams/data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8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Materials for nuclear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7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Metallic wastes: context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1405287"/>
            <a:ext cx="6573253" cy="4951063"/>
          </a:xfrm>
        </p:spPr>
        <p:txBody>
          <a:bodyPr>
            <a:noAutofit/>
          </a:bodyPr>
          <a:lstStyle/>
          <a:p>
            <a:r>
              <a:rPr lang="en-US" dirty="0" smtClean="0"/>
              <a:t>Dismantling and decommissioning of NPPs.</a:t>
            </a:r>
          </a:p>
          <a:p>
            <a:pPr lvl="1"/>
            <a:r>
              <a:rPr lang="en-US" dirty="0" smtClean="0"/>
              <a:t>large volumes of waste which may over-saturate the capacity of waste disposal repository.</a:t>
            </a:r>
          </a:p>
          <a:p>
            <a:r>
              <a:rPr lang="en-US" dirty="0" smtClean="0"/>
              <a:t>Significant contribution from metallic components </a:t>
            </a:r>
          </a:p>
          <a:p>
            <a:pPr lvl="1"/>
            <a:r>
              <a:rPr lang="en-US" dirty="0" smtClean="0"/>
              <a:t>500,000 to 600,000 tons of metallic wastes in 30 years expected in France [1]</a:t>
            </a:r>
          </a:p>
          <a:p>
            <a:pPr lvl="2"/>
            <a:r>
              <a:rPr lang="en-US" dirty="0" smtClean="0"/>
              <a:t>130,000 tons steam generators.</a:t>
            </a:r>
          </a:p>
          <a:p>
            <a:pPr lvl="2"/>
            <a:r>
              <a:rPr lang="en-US" dirty="0" smtClean="0"/>
              <a:t>13,000 tons/year metals from dismantling.</a:t>
            </a:r>
          </a:p>
          <a:p>
            <a:r>
              <a:rPr lang="en-US" dirty="0" smtClean="0"/>
              <a:t>Typically used metals include Ni-alloys and stainless steels.</a:t>
            </a:r>
          </a:p>
          <a:p>
            <a:r>
              <a:rPr lang="en-US" dirty="0" smtClean="0"/>
              <a:t>Research in 4 steps:</a:t>
            </a:r>
          </a:p>
          <a:p>
            <a:pPr lvl="1"/>
            <a:r>
              <a:rPr lang="en-US" dirty="0" smtClean="0"/>
              <a:t>Step 1: chemical decontamination of corroded metals</a:t>
            </a:r>
          </a:p>
          <a:p>
            <a:pPr lvl="1"/>
            <a:r>
              <a:rPr lang="en-US" dirty="0" smtClean="0"/>
              <a:t>Step 2: treatment of secondary effluents</a:t>
            </a:r>
          </a:p>
          <a:p>
            <a:pPr lvl="1"/>
            <a:r>
              <a:rPr lang="en-US" dirty="0" smtClean="0"/>
              <a:t>Step 3: evaluation of new matrixes for conditioning</a:t>
            </a:r>
          </a:p>
          <a:p>
            <a:pPr lvl="1"/>
            <a:r>
              <a:rPr lang="en-US" dirty="0" smtClean="0"/>
              <a:t>Step 4: conditioning </a:t>
            </a:r>
            <a:r>
              <a:rPr lang="en-US" dirty="0" err="1" smtClean="0"/>
              <a:t>sludges</a:t>
            </a:r>
            <a:r>
              <a:rPr lang="en-US" dirty="0" smtClean="0"/>
              <a:t> in new matrixes</a:t>
            </a:r>
          </a:p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927647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Treatment – Conditioning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Geological disposal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Recycling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  <p:pic>
        <p:nvPicPr>
          <p:cNvPr id="10" name="Kép 8">
            <a:extLst>
              <a:ext uri="{FF2B5EF4-FFF2-40B4-BE49-F238E27FC236}">
                <a16:creationId xmlns:a16="http://schemas.microsoft.com/office/drawing/2014/main" id="{EAD99EF8-30E6-FA9F-D5C0-69E6264575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3" t="66667" r="4007" b="3404"/>
          <a:stretch/>
        </p:blipFill>
        <p:spPr>
          <a:xfrm flipH="1">
            <a:off x="9336356" y="1035100"/>
            <a:ext cx="1156935" cy="1674786"/>
          </a:xfrm>
          <a:prstGeom prst="rect">
            <a:avLst/>
          </a:prstGeom>
        </p:spPr>
      </p:pic>
      <p:grpSp>
        <p:nvGrpSpPr>
          <p:cNvPr id="11" name="Group 5">
            <a:extLst>
              <a:ext uri="{FF2B5EF4-FFF2-40B4-BE49-F238E27FC236}">
                <a16:creationId xmlns:a16="http://schemas.microsoft.com/office/drawing/2014/main" id="{0A31318A-8B91-81CA-FB7B-80BA408F81E5}"/>
              </a:ext>
            </a:extLst>
          </p:cNvPr>
          <p:cNvGrpSpPr/>
          <p:nvPr/>
        </p:nvGrpSpPr>
        <p:grpSpPr>
          <a:xfrm>
            <a:off x="8665846" y="3009952"/>
            <a:ext cx="2644465" cy="1171395"/>
            <a:chOff x="3209940" y="4258030"/>
            <a:chExt cx="2765711" cy="117139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AD1AA6E0-0426-15DD-186E-B9055C731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9940" y="4279432"/>
              <a:ext cx="1352824" cy="1146023"/>
            </a:xfrm>
            <a:prstGeom prst="rect">
              <a:avLst/>
            </a:prstGeom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5A82AA22-E8FB-A90E-8BC6-04EDBE749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2828" y="4258030"/>
              <a:ext cx="1352823" cy="1171395"/>
            </a:xfrm>
            <a:prstGeom prst="rect">
              <a:avLst/>
            </a:prstGeom>
          </p:spPr>
        </p:pic>
      </p:grpSp>
      <p:sp>
        <p:nvSpPr>
          <p:cNvPr id="15" name="ZoneTexte 14"/>
          <p:cNvSpPr txBox="1"/>
          <p:nvPr/>
        </p:nvSpPr>
        <p:spPr>
          <a:xfrm>
            <a:off x="8344050" y="653605"/>
            <a:ext cx="323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Corroded stainless steel samples</a:t>
            </a:r>
            <a:endParaRPr lang="en-US" dirty="0"/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9C214832-F427-42E5-3FB9-A11CCB32049B}"/>
              </a:ext>
            </a:extLst>
          </p:cNvPr>
          <p:cNvSpPr txBox="1"/>
          <p:nvPr/>
        </p:nvSpPr>
        <p:spPr>
          <a:xfrm>
            <a:off x="67377" y="6538912"/>
            <a:ext cx="68275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arenBoth"/>
            </a:pPr>
            <a:r>
              <a:rPr lang="en-US" sz="1050" b="0" i="0" u="none" strike="noStrike" baseline="0" dirty="0" err="1"/>
              <a:t>Autorité</a:t>
            </a:r>
            <a:r>
              <a:rPr lang="en-US" sz="1050" b="0" i="0" u="none" strike="noStrike" baseline="0" dirty="0"/>
              <a:t> de </a:t>
            </a:r>
            <a:r>
              <a:rPr lang="en-US" sz="1050" b="0" i="0" u="none" strike="noStrike" baseline="0" dirty="0" err="1"/>
              <a:t>sûreté</a:t>
            </a:r>
            <a:r>
              <a:rPr lang="en-US" sz="1050" b="0" i="0" u="none" strike="noStrike" baseline="0" dirty="0"/>
              <a:t> </a:t>
            </a:r>
            <a:r>
              <a:rPr lang="en-US" sz="1050" b="0" i="0" u="none" strike="noStrike" baseline="0" dirty="0" err="1"/>
              <a:t>nucléaire</a:t>
            </a:r>
            <a:r>
              <a:rPr lang="en-US" sz="1050" b="0" i="0" u="none" strike="noStrike" baseline="0" dirty="0"/>
              <a:t>, </a:t>
            </a:r>
            <a:r>
              <a:rPr lang="en-US" sz="1050" b="0" i="1" u="none" strike="noStrike" baseline="0" dirty="0"/>
              <a:t>ASN REPORT on the </a:t>
            </a:r>
            <a:r>
              <a:rPr lang="en-US" sz="1050" b="0" i="1" u="none" strike="noStrike" baseline="0" dirty="0" smtClean="0"/>
              <a:t> state </a:t>
            </a:r>
            <a:r>
              <a:rPr lang="en-US" sz="1050" b="0" i="1" u="none" strike="noStrike" baseline="0" dirty="0"/>
              <a:t>of nuclear safety and</a:t>
            </a:r>
            <a:r>
              <a:rPr lang="en-IN" sz="1050" b="0" i="1" u="none" strike="noStrike" baseline="0" dirty="0"/>
              <a:t>radiation protection in France</a:t>
            </a:r>
            <a:r>
              <a:rPr lang="en-IN" sz="1050" b="0" i="0" u="none" strike="noStrike" baseline="0" dirty="0"/>
              <a:t>. May 2022</a:t>
            </a:r>
            <a:endParaRPr lang="en-IN" sz="1050" dirty="0"/>
          </a:p>
        </p:txBody>
      </p:sp>
      <p:pic>
        <p:nvPicPr>
          <p:cNvPr id="18" name="Image 17"/>
          <p:cNvPicPr>
            <a:picLocks/>
          </p:cNvPicPr>
          <p:nvPr/>
        </p:nvPicPr>
        <p:blipFill rotWithShape="1">
          <a:blip r:embed="rId5"/>
          <a:srcRect t="6932" r="10656" b="7274"/>
          <a:stretch/>
        </p:blipFill>
        <p:spPr>
          <a:xfrm>
            <a:off x="9237916" y="5118911"/>
            <a:ext cx="1442895" cy="1296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9" name="ZoneTexte 18"/>
          <p:cNvSpPr txBox="1"/>
          <p:nvPr/>
        </p:nvSpPr>
        <p:spPr>
          <a:xfrm>
            <a:off x="8637319" y="4712865"/>
            <a:ext cx="2735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Radioactive </a:t>
            </a:r>
            <a:r>
              <a:rPr lang="en-US" dirty="0" err="1" smtClean="0"/>
              <a:t>inconel</a:t>
            </a:r>
            <a:r>
              <a:rPr lang="en-US" dirty="0" smtClean="0"/>
              <a:t> 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72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smtClean="0"/>
              <a:t>Chemical </a:t>
            </a:r>
            <a:r>
              <a:rPr lang="fr-FR" sz="3600" dirty="0" err="1" smtClean="0"/>
              <a:t>treatment</a:t>
            </a:r>
            <a:r>
              <a:rPr lang="fr-FR" sz="3600" dirty="0" smtClean="0"/>
              <a:t> of </a:t>
            </a:r>
            <a:r>
              <a:rPr lang="fr-FR" sz="3600" dirty="0" err="1" smtClean="0"/>
              <a:t>metallic</a:t>
            </a:r>
            <a:r>
              <a:rPr lang="fr-FR" sz="3600" dirty="0" smtClean="0"/>
              <a:t> components &amp; </a:t>
            </a:r>
            <a:r>
              <a:rPr lang="fr-FR" sz="3600" dirty="0" err="1" smtClean="0"/>
              <a:t>associated</a:t>
            </a:r>
            <a:r>
              <a:rPr lang="fr-FR" sz="3600" dirty="0" smtClean="0"/>
              <a:t> </a:t>
            </a:r>
            <a:r>
              <a:rPr lang="fr-FR" sz="3600" dirty="0" err="1" smtClean="0"/>
              <a:t>secondary</a:t>
            </a:r>
            <a:r>
              <a:rPr lang="fr-FR" sz="3600" dirty="0" smtClean="0"/>
              <a:t> effluents</a:t>
            </a:r>
            <a:endParaRPr lang="en-US" sz="3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706123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Treatment – Conditioning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Geological disposal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Recycling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6578860" y="1183963"/>
            <a:ext cx="561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©A. RIVONKAR </a:t>
            </a:r>
            <a:r>
              <a:rPr lang="en-US" dirty="0">
                <a:solidFill>
                  <a:srgbClr val="0000FF"/>
                </a:solidFill>
              </a:rPr>
              <a:t>(PhD</a:t>
            </a:r>
            <a:r>
              <a:rPr lang="en-US" dirty="0" smtClean="0">
                <a:solidFill>
                  <a:srgbClr val="0000FF"/>
                </a:solidFill>
              </a:rPr>
              <a:t>), M. Robin (PhD), A. E. BAKHITE (M2)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69A500D-C2E2-EA6D-C1ED-97A7F3067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64" y="3261605"/>
            <a:ext cx="4362103" cy="1044000"/>
          </a:xfrm>
          <a:prstGeom prst="rect">
            <a:avLst/>
          </a:prstGeom>
        </p:spPr>
      </p:pic>
      <p:pic>
        <p:nvPicPr>
          <p:cNvPr id="10" name="Picture 23" descr="Logo&#10;&#10;Description automatically generated">
            <a:extLst>
              <a:ext uri="{FF2B5EF4-FFF2-40B4-BE49-F238E27FC236}">
                <a16:creationId xmlns:a16="http://schemas.microsoft.com/office/drawing/2014/main" id="{F6190603-0628-4DE6-9548-EA67D1D9D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82" y="1556021"/>
            <a:ext cx="1202672" cy="36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56" y="4833188"/>
            <a:ext cx="3470719" cy="1469530"/>
          </a:xfrm>
          <a:prstGeom prst="rect">
            <a:avLst/>
          </a:prstGeom>
        </p:spPr>
      </p:pic>
      <p:grpSp>
        <p:nvGrpSpPr>
          <p:cNvPr id="19" name="Groupe 18"/>
          <p:cNvGrpSpPr>
            <a:grpSpLocks noChangeAspect="1"/>
          </p:cNvGrpSpPr>
          <p:nvPr/>
        </p:nvGrpSpPr>
        <p:grpSpPr>
          <a:xfrm>
            <a:off x="257556" y="2149270"/>
            <a:ext cx="892818" cy="1018132"/>
            <a:chOff x="2038302" y="2828564"/>
            <a:chExt cx="1312658" cy="1496900"/>
          </a:xfrm>
        </p:grpSpPr>
        <p:sp>
          <p:nvSpPr>
            <p:cNvPr id="16" name="Cube 15"/>
            <p:cNvSpPr/>
            <p:nvPr/>
          </p:nvSpPr>
          <p:spPr>
            <a:xfrm>
              <a:off x="2038302" y="3614264"/>
              <a:ext cx="1312658" cy="711200"/>
            </a:xfrm>
            <a:prstGeom prst="cube">
              <a:avLst>
                <a:gd name="adj" fmla="val 65027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4175" y="2828564"/>
              <a:ext cx="1009791" cy="1219370"/>
            </a:xfrm>
            <a:prstGeom prst="rect">
              <a:avLst/>
            </a:prstGeom>
          </p:spPr>
        </p:pic>
        <p:sp>
          <p:nvSpPr>
            <p:cNvPr id="15" name="Cube 14"/>
            <p:cNvSpPr/>
            <p:nvPr/>
          </p:nvSpPr>
          <p:spPr>
            <a:xfrm rot="5400000">
              <a:off x="2549675" y="3514007"/>
              <a:ext cx="238789" cy="439303"/>
            </a:xfrm>
            <a:prstGeom prst="cube">
              <a:avLst>
                <a:gd name="adj" fmla="val 14484"/>
              </a:avLst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Arc 16"/>
            <p:cNvSpPr/>
            <p:nvPr/>
          </p:nvSpPr>
          <p:spPr>
            <a:xfrm flipH="1">
              <a:off x="2349107" y="4135306"/>
              <a:ext cx="319961" cy="148834"/>
            </a:xfrm>
            <a:prstGeom prst="arc">
              <a:avLst>
                <a:gd name="adj1" fmla="val 1454445"/>
                <a:gd name="adj2" fmla="val 0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>
            <a:spLocks/>
          </p:cNvSpPr>
          <p:nvPr/>
        </p:nvSpPr>
        <p:spPr>
          <a:xfrm>
            <a:off x="1192895" y="2175261"/>
            <a:ext cx="35821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Step1: 15mM </a:t>
            </a:r>
            <a:r>
              <a:rPr lang="en-US" dirty="0"/>
              <a:t>KMnO</a:t>
            </a:r>
            <a:r>
              <a:rPr lang="en-US" baseline="-25000" dirty="0"/>
              <a:t>4</a:t>
            </a:r>
            <a:r>
              <a:rPr lang="en-US" dirty="0"/>
              <a:t> </a:t>
            </a:r>
            <a:r>
              <a:rPr lang="en-US" dirty="0" smtClean="0"/>
              <a:t>/ </a:t>
            </a:r>
            <a:r>
              <a:rPr lang="en-US" dirty="0"/>
              <a:t>3mM HNO</a:t>
            </a:r>
            <a:r>
              <a:rPr lang="en-US" baseline="-25000" dirty="0"/>
              <a:t>3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Step2: 18.5mM H</a:t>
            </a:r>
            <a:r>
              <a:rPr lang="en-US" baseline="-25000" dirty="0" smtClean="0"/>
              <a:t>2</a:t>
            </a:r>
            <a:r>
              <a:rPr lang="en-US" dirty="0" smtClean="0"/>
              <a:t>C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4</a:t>
            </a:r>
          </a:p>
          <a:p>
            <a:r>
              <a:rPr lang="en-US" dirty="0" smtClean="0"/>
              <a:t>80°C, under agitation</a:t>
            </a:r>
          </a:p>
        </p:txBody>
      </p:sp>
      <p:sp>
        <p:nvSpPr>
          <p:cNvPr id="22" name="Organigramme : Stockage interne 21"/>
          <p:cNvSpPr/>
          <p:nvPr/>
        </p:nvSpPr>
        <p:spPr>
          <a:xfrm>
            <a:off x="8235131" y="2128220"/>
            <a:ext cx="3815823" cy="4228874"/>
          </a:xfrm>
          <a:prstGeom prst="flowChartInternalStorage">
            <a:avLst/>
          </a:prstGeom>
          <a:solidFill>
            <a:srgbClr val="44546A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600" dirty="0" smtClean="0"/>
              <a:t>Metal surface treatment optimised</a:t>
            </a:r>
            <a:endParaRPr lang="en-US" sz="1600" dirty="0">
              <a:solidFill>
                <a:prstClr val="white"/>
              </a:solidFill>
            </a:endParaRPr>
          </a:p>
          <a:p>
            <a:pPr marL="452438" lvl="1" indent="-1873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Applied to </a:t>
            </a:r>
            <a:r>
              <a:rPr lang="en-US" sz="1600" dirty="0">
                <a:solidFill>
                  <a:prstClr val="white"/>
                </a:solidFill>
              </a:rPr>
              <a:t>SS316, SS304, </a:t>
            </a:r>
            <a:r>
              <a:rPr lang="en-US" sz="1600" dirty="0" smtClean="0">
                <a:solidFill>
                  <a:prstClr val="white"/>
                </a:solidFill>
              </a:rPr>
              <a:t>A690</a:t>
            </a:r>
            <a:endParaRPr lang="en-GB" sz="1600" dirty="0">
              <a:solidFill>
                <a:prstClr val="white"/>
              </a:solidFill>
            </a:endParaRP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 smtClean="0"/>
              <a:t>H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C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O</a:t>
            </a:r>
            <a:r>
              <a:rPr lang="en-GB" sz="1600" baseline="-25000" dirty="0" smtClean="0"/>
              <a:t>4</a:t>
            </a:r>
            <a:r>
              <a:rPr lang="en-GB" sz="1600" dirty="0" smtClean="0"/>
              <a:t> destruction:</a:t>
            </a:r>
          </a:p>
          <a:p>
            <a:pPr marL="452438" lvl="1" indent="-187325">
              <a:buFont typeface="Arial" panose="020B0604020202020204" pitchFamily="34" charset="0"/>
              <a:buChar char="•"/>
            </a:pPr>
            <a:r>
              <a:rPr lang="en-GB" sz="1600" dirty="0" smtClean="0"/>
              <a:t>Less </a:t>
            </a:r>
            <a:r>
              <a:rPr lang="en-GB" sz="1600" dirty="0"/>
              <a:t>complex </a:t>
            </a:r>
            <a:r>
              <a:rPr lang="en-GB" sz="1600" dirty="0" smtClean="0"/>
              <a:t>process</a:t>
            </a:r>
          </a:p>
          <a:p>
            <a:pPr marL="265113" lvl="1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GB" sz="1600" dirty="0" smtClean="0"/>
              <a:t>no </a:t>
            </a:r>
            <a:r>
              <a:rPr lang="en-GB" sz="1600" dirty="0"/>
              <a:t>UV light </a:t>
            </a:r>
            <a:r>
              <a:rPr lang="en-GB" sz="1600" dirty="0" smtClean="0"/>
              <a:t>treatment </a:t>
            </a: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Reduction </a:t>
            </a:r>
            <a:r>
              <a:rPr lang="en-US" sz="1600" dirty="0"/>
              <a:t>of treatment </a:t>
            </a:r>
            <a:r>
              <a:rPr lang="en-US" sz="1600" dirty="0" smtClean="0"/>
              <a:t>time: 50%</a:t>
            </a:r>
          </a:p>
          <a:p>
            <a:pPr marL="452438" lvl="1" indent="-187325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white"/>
                </a:solidFill>
              </a:rPr>
              <a:t>Less </a:t>
            </a:r>
            <a:r>
              <a:rPr lang="en-GB" sz="1600" dirty="0" smtClean="0">
                <a:solidFill>
                  <a:prstClr val="white"/>
                </a:solidFill>
              </a:rPr>
              <a:t>contact time</a:t>
            </a:r>
            <a:endParaRPr lang="en-GB" sz="1600" dirty="0">
              <a:solidFill>
                <a:prstClr val="white"/>
              </a:solidFill>
            </a:endParaRP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LCC/LCA:</a:t>
            </a:r>
          </a:p>
          <a:p>
            <a:pPr marL="452438" lvl="1" indent="-187325">
              <a:buFont typeface="Arial" panose="020B0604020202020204" pitchFamily="34" charset="0"/>
              <a:buChar char="•"/>
            </a:pPr>
            <a:r>
              <a:rPr lang="en-US" sz="1600" dirty="0" smtClean="0"/>
              <a:t>Safer, </a:t>
            </a:r>
            <a:r>
              <a:rPr lang="en-US" sz="1600" dirty="0"/>
              <a:t>e</a:t>
            </a:r>
            <a:r>
              <a:rPr lang="en-US" sz="1600" dirty="0" smtClean="0"/>
              <a:t>nvironmentally friendly</a:t>
            </a:r>
          </a:p>
          <a:p>
            <a:pPr marL="452438" lvl="1" indent="-187325">
              <a:buFont typeface="Arial" panose="020B0604020202020204" pitchFamily="34" charset="0"/>
              <a:buChar char="•"/>
            </a:pPr>
            <a:r>
              <a:rPr lang="en-US" sz="1600" dirty="0" smtClean="0"/>
              <a:t>more economic</a:t>
            </a: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 smtClean="0"/>
              <a:t>Chemicals compatible with:</a:t>
            </a:r>
          </a:p>
          <a:p>
            <a:pPr marL="452438" lvl="1" indent="-187325">
              <a:buFont typeface="Arial" panose="020B0604020202020204" pitchFamily="34" charset="0"/>
              <a:buChar char="•"/>
            </a:pPr>
            <a:r>
              <a:rPr lang="en-GB" sz="1600" dirty="0" smtClean="0"/>
              <a:t>Effluent treatment</a:t>
            </a:r>
          </a:p>
          <a:p>
            <a:pPr marL="452438" lvl="1" indent="-187325">
              <a:buFont typeface="Arial" panose="020B0604020202020204" pitchFamily="34" charset="0"/>
              <a:buChar char="•"/>
            </a:pPr>
            <a:r>
              <a:rPr lang="en-GB" sz="1600" dirty="0" smtClean="0"/>
              <a:t>WAC for conditioning/storage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8" t="23501" r="39603" b="24158"/>
          <a:stretch/>
        </p:blipFill>
        <p:spPr>
          <a:xfrm rot="5400000">
            <a:off x="6828596" y="5044506"/>
            <a:ext cx="686558" cy="1115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111964" y="1738099"/>
            <a:ext cx="361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Step 1: chemical treatment of metal</a:t>
            </a:r>
            <a:endParaRPr lang="en-US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111964" y="4503244"/>
            <a:ext cx="485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Step 2: chemical treatment of secondary effluent</a:t>
            </a:r>
            <a:endParaRPr lang="en-US" b="1" dirty="0"/>
          </a:p>
        </p:txBody>
      </p:sp>
      <p:grpSp>
        <p:nvGrpSpPr>
          <p:cNvPr id="13" name="Groupe 12"/>
          <p:cNvGrpSpPr/>
          <p:nvPr/>
        </p:nvGrpSpPr>
        <p:grpSpPr>
          <a:xfrm>
            <a:off x="4291816" y="5050170"/>
            <a:ext cx="1774204" cy="1370994"/>
            <a:chOff x="4291816" y="5216716"/>
            <a:chExt cx="1774204" cy="1370994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627" y="5216716"/>
              <a:ext cx="1702908" cy="1277181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4291816" y="6249156"/>
              <a:ext cx="177420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electrocoagulation</a:t>
              </a:r>
              <a:endParaRPr lang="en-US" sz="1600" b="1" dirty="0"/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5278519" y="2175261"/>
            <a:ext cx="269016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SzPct val="90000"/>
              <a:buFont typeface="HoloLens MDL2 Assets" panose="050A0102010101010101" pitchFamily="18" charset="0"/>
              <a:buChar char=""/>
            </a:pPr>
            <a:r>
              <a:rPr lang="en-US" dirty="0" smtClean="0"/>
              <a:t>T°C</a:t>
            </a: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SzPct val="90000"/>
              <a:buFont typeface="HoloLens MDL2 Assets" panose="050A0102010101010101" pitchFamily="18" charset="0"/>
              <a:buChar char=""/>
            </a:pPr>
            <a:r>
              <a:rPr lang="en-US" dirty="0" smtClean="0"/>
              <a:t>Flow rate</a:t>
            </a: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SzPct val="90000"/>
              <a:buFont typeface="HoloLens MDL2 Assets" panose="050A0102010101010101" pitchFamily="18" charset="0"/>
              <a:buChar char=""/>
            </a:pPr>
            <a:r>
              <a:rPr lang="en-US" dirty="0" smtClean="0"/>
              <a:t>Chemical concentration</a:t>
            </a: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SzPct val="90000"/>
              <a:buFont typeface="HoloLens MDL2 Assets" panose="050A0102010101010101" pitchFamily="18" charset="0"/>
              <a:buChar char=""/>
            </a:pPr>
            <a:r>
              <a:rPr lang="en-US" dirty="0" smtClean="0"/>
              <a:t>Chemical composition</a:t>
            </a: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SzPct val="90000"/>
              <a:buFont typeface="HoloLens MDL2 Assets" panose="050A0102010101010101" pitchFamily="18" charset="0"/>
              <a:buChar char=""/>
            </a:pPr>
            <a:r>
              <a:rPr lang="en-US" dirty="0" smtClean="0"/>
              <a:t>Contact time</a:t>
            </a: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SzPct val="90000"/>
              <a:buFont typeface="HoloLens MDL2 Assets" panose="050A0102010101010101" pitchFamily="18" charset="0"/>
              <a:buChar char=""/>
            </a:pPr>
            <a:r>
              <a:rPr lang="en-US" dirty="0" smtClean="0"/>
              <a:t>Use of UV</a:t>
            </a: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SzPct val="90000"/>
              <a:buFont typeface="HoloLens MDL2 Assets" panose="050A0102010101010101" pitchFamily="18" charset="0"/>
              <a:buChar char=""/>
            </a:pPr>
            <a:r>
              <a:rPr lang="en-US" dirty="0" smtClean="0"/>
              <a:t>Volume/Surface ratio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41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Effects of gamma </a:t>
            </a:r>
            <a:r>
              <a:rPr lang="en-US" sz="3600" dirty="0" smtClean="0"/>
              <a:t>irradiation on </a:t>
            </a:r>
            <a:r>
              <a:rPr lang="en-US" sz="3600" dirty="0"/>
              <a:t>the behavior of </a:t>
            </a:r>
            <a:r>
              <a:rPr lang="en-US" sz="3600" dirty="0" smtClean="0"/>
              <a:t>magnesium potassium phosphate cement MPC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472393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Treatment – Conditioning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Geological disposal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Recycling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9702298" y="1930832"/>
            <a:ext cx="2348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© I. MOSCHETTI </a:t>
            </a:r>
            <a:r>
              <a:rPr lang="en-US" dirty="0">
                <a:solidFill>
                  <a:srgbClr val="0000FF"/>
                </a:solidFill>
              </a:rPr>
              <a:t>(PhD)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185598" y="4366519"/>
            <a:ext cx="2566882" cy="2048473"/>
            <a:chOff x="6451294" y="1581470"/>
            <a:chExt cx="2566882" cy="2048473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294" y="1581470"/>
              <a:ext cx="2566882" cy="204847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538568" y="1942552"/>
              <a:ext cx="22300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kern="0" dirty="0">
                  <a:solidFill>
                    <a:sysClr val="windowText" lastClr="000000"/>
                  </a:solidFill>
                </a:rPr>
                <a:t>K-</a:t>
              </a:r>
              <a:r>
                <a:rPr lang="en-US" sz="1400" kern="0" dirty="0" err="1">
                  <a:solidFill>
                    <a:sysClr val="windowText" lastClr="000000"/>
                  </a:solidFill>
                </a:rPr>
                <a:t>struvite</a:t>
              </a:r>
              <a:r>
                <a:rPr lang="en-US" sz="1400" kern="0" dirty="0">
                  <a:solidFill>
                    <a:sysClr val="windowText" lastClr="000000"/>
                  </a:solidFill>
                </a:rPr>
                <a:t> </a:t>
              </a:r>
              <a:r>
                <a:rPr lang="fr-FR" sz="1400" dirty="0" err="1"/>
                <a:t>KMg</a:t>
              </a:r>
              <a:r>
                <a:rPr lang="fr-FR" sz="1400" dirty="0"/>
                <a:t>(PO</a:t>
              </a:r>
              <a:r>
                <a:rPr lang="fr-FR" sz="1400" baseline="-25000" dirty="0"/>
                <a:t>4</a:t>
              </a:r>
              <a:r>
                <a:rPr lang="fr-FR" sz="1400" dirty="0"/>
                <a:t>)•6(H</a:t>
              </a:r>
              <a:r>
                <a:rPr lang="fr-FR" sz="1400" baseline="-25000" dirty="0"/>
                <a:t>2</a:t>
              </a:r>
              <a:r>
                <a:rPr lang="fr-FR" sz="1400" dirty="0"/>
                <a:t>O)</a:t>
              </a: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155" y="2359397"/>
            <a:ext cx="2129596" cy="177883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263" y="4482654"/>
            <a:ext cx="2429646" cy="193233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67" t="34131" r="38427" b="56244"/>
          <a:stretch/>
        </p:blipFill>
        <p:spPr>
          <a:xfrm rot="10800000">
            <a:off x="8290564" y="1831102"/>
            <a:ext cx="1002980" cy="820621"/>
          </a:xfrm>
          <a:prstGeom prst="rect">
            <a:avLst/>
          </a:prstGeom>
        </p:spPr>
      </p:pic>
      <p:sp>
        <p:nvSpPr>
          <p:cNvPr id="24" name="Organigramme : Stockage interne 23"/>
          <p:cNvSpPr/>
          <p:nvPr/>
        </p:nvSpPr>
        <p:spPr>
          <a:xfrm>
            <a:off x="8290564" y="2798421"/>
            <a:ext cx="3740707" cy="3585941"/>
          </a:xfrm>
          <a:prstGeom prst="flowChartInternalStorage">
            <a:avLst/>
          </a:prstGeom>
          <a:solidFill>
            <a:srgbClr val="44546A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1600" dirty="0" smtClean="0"/>
              <a:t>Full characterization of MPC:</a:t>
            </a:r>
          </a:p>
          <a:p>
            <a:pPr marL="534988" lvl="1" indent="-173038">
              <a:buFont typeface="Arial" panose="020B0604020202020204" pitchFamily="34" charset="0"/>
              <a:buChar char="•"/>
            </a:pPr>
            <a:r>
              <a:rPr lang="en-GB" sz="1600" dirty="0" smtClean="0"/>
              <a:t>XRD, SEM-EDX, mapping, X-ray tomography, </a:t>
            </a:r>
            <a:r>
              <a:rPr lang="en-GB" sz="1600" dirty="0" err="1" smtClean="0"/>
              <a:t>nano</a:t>
            </a:r>
            <a:r>
              <a:rPr lang="en-GB" sz="1600" dirty="0" smtClean="0"/>
              <a:t>-indentation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1600" dirty="0" smtClean="0"/>
              <a:t>Validation:</a:t>
            </a:r>
          </a:p>
          <a:p>
            <a:pPr marL="534988" lvl="1" indent="-173038">
              <a:buFont typeface="Arial" panose="020B0604020202020204" pitchFamily="34" charset="0"/>
              <a:buChar char="•"/>
            </a:pPr>
            <a:r>
              <a:rPr lang="en-GB" sz="1600" dirty="0" smtClean="0"/>
              <a:t>Structure, chemical composition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1600" dirty="0" smtClean="0"/>
              <a:t>Evaluated parameters</a:t>
            </a:r>
          </a:p>
          <a:p>
            <a:pPr marL="534988" lvl="1" indent="-173038">
              <a:buFont typeface="Arial" panose="020B0604020202020204" pitchFamily="34" charset="0"/>
              <a:buChar char="•"/>
            </a:pPr>
            <a:r>
              <a:rPr lang="en-GB" sz="1600" dirty="0" smtClean="0"/>
              <a:t>Chemical durability</a:t>
            </a:r>
          </a:p>
          <a:p>
            <a:pPr marL="534988" lvl="1" indent="-173038">
              <a:buFont typeface="Arial" panose="020B0604020202020204" pitchFamily="34" charset="0"/>
              <a:buChar char="•"/>
            </a:pPr>
            <a:r>
              <a:rPr lang="en-GB" sz="1600" dirty="0" smtClean="0"/>
              <a:t>Durability under </a:t>
            </a:r>
            <a:r>
              <a:rPr lang="el-GR" sz="1600" dirty="0" smtClean="0"/>
              <a:t>γ</a:t>
            </a:r>
            <a:r>
              <a:rPr lang="fr-FR" sz="1600" dirty="0" smtClean="0"/>
              <a:t>-irradiation</a:t>
            </a:r>
          </a:p>
          <a:p>
            <a:pPr marL="534988" lvl="1" indent="-173038">
              <a:buFont typeface="Arial" panose="020B0604020202020204" pitchFamily="34" charset="0"/>
              <a:buChar char="•"/>
            </a:pPr>
            <a:r>
              <a:rPr lang="fr-FR" sz="1600" dirty="0" smtClean="0"/>
              <a:t>Physical </a:t>
            </a:r>
            <a:r>
              <a:rPr lang="fr-FR" sz="1600" dirty="0" err="1" smtClean="0"/>
              <a:t>properties</a:t>
            </a:r>
            <a:endParaRPr lang="fr-FR" sz="1600" dirty="0" smtClean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1600" dirty="0" smtClean="0"/>
              <a:t>Stability of the MPC structure under </a:t>
            </a:r>
            <a:r>
              <a:rPr lang="el-GR" sz="1600" dirty="0"/>
              <a:t>γ</a:t>
            </a:r>
            <a:r>
              <a:rPr lang="fr-FR" sz="1600" dirty="0" smtClean="0"/>
              <a:t>-irradiation (Cs-137 source)</a:t>
            </a:r>
            <a:endParaRPr lang="en-GB" sz="1600" dirty="0" smtClean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258" y="2022271"/>
            <a:ext cx="5538084" cy="2283746"/>
          </a:xfrm>
          <a:prstGeom prst="rect">
            <a:avLst/>
          </a:prstGeom>
        </p:spPr>
      </p:pic>
      <p:pic>
        <p:nvPicPr>
          <p:cNvPr id="25" name="Picture 23" descr="Logo&#10;&#10;Description automatically generated">
            <a:extLst>
              <a:ext uri="{FF2B5EF4-FFF2-40B4-BE49-F238E27FC236}">
                <a16:creationId xmlns:a16="http://schemas.microsoft.com/office/drawing/2014/main" id="{F6190603-0628-4DE6-9548-EA67D1D9DF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82" y="1556021"/>
            <a:ext cx="1202672" cy="36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7" t="1081" r="25735" b="4384"/>
          <a:stretch/>
        </p:blipFill>
        <p:spPr>
          <a:xfrm>
            <a:off x="5658180" y="4405921"/>
            <a:ext cx="1990492" cy="2303702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11964" y="1738099"/>
            <a:ext cx="5068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Step 3</a:t>
            </a:r>
            <a:r>
              <a:rPr lang="en-US" b="1" dirty="0"/>
              <a:t>: evaluation of new matrixes for conditioning</a:t>
            </a:r>
          </a:p>
        </p:txBody>
      </p:sp>
    </p:spTree>
    <p:extLst>
      <p:ext uri="{BB962C8B-B14F-4D97-AF65-F5344CB8AC3E}">
        <p14:creationId xmlns:p14="http://schemas.microsoft.com/office/powerpoint/2010/main" val="6625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&amp; Perspectives 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397759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Treatment – Conditioning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Geological disposal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Recycling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5707125" y="1998610"/>
            <a:ext cx="6160821" cy="4355038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</a:rPr>
              <a:t>Treatment – conditioning of radioactive sludge from chemical </a:t>
            </a:r>
            <a:r>
              <a:rPr lang="en-US" b="1" dirty="0" smtClean="0">
                <a:solidFill>
                  <a:srgbClr val="FFFF00"/>
                </a:solidFill>
              </a:rPr>
              <a:t>decontamination in new matrixes </a:t>
            </a:r>
          </a:p>
          <a:p>
            <a:pPr marL="285750" indent="-28575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 err="1" smtClean="0"/>
              <a:t>Optimisation</a:t>
            </a:r>
            <a:r>
              <a:rPr lang="en-US" dirty="0" smtClean="0"/>
              <a:t> of the formulation based on the chemical composition of generated </a:t>
            </a:r>
            <a:r>
              <a:rPr lang="en-US" dirty="0" err="1" smtClean="0"/>
              <a:t>sludges</a:t>
            </a:r>
            <a:endParaRPr lang="en-US" dirty="0" smtClean="0"/>
          </a:p>
          <a:p>
            <a:pPr marL="285750" indent="-28575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Synthesis of surrogate samples for their evaluation: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Chemical, physical and mechanical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Under radiation and radiolysis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Relative humidity effect</a:t>
            </a:r>
          </a:p>
          <a:p>
            <a:pPr marL="285750" indent="-28575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Application to samples: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From previous decontaminations from surrogate samples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From radioactive </a:t>
            </a:r>
            <a:r>
              <a:rPr lang="en-US" dirty="0" err="1" smtClean="0"/>
              <a:t>sludges</a:t>
            </a:r>
            <a:r>
              <a:rPr lang="en-US" dirty="0" smtClean="0"/>
              <a:t> samples</a:t>
            </a:r>
          </a:p>
          <a:p>
            <a:pPr marL="285750" lvl="0" indent="-285750" algn="l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prstClr val="white"/>
                </a:solidFill>
              </a:rPr>
              <a:t>Contribution in WP STREAM</a:t>
            </a:r>
            <a:endParaRPr lang="en-US" dirty="0">
              <a:solidFill>
                <a:prstClr val="white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38200" y="1463956"/>
            <a:ext cx="1800000" cy="1032933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Metalic</a:t>
            </a:r>
            <a:r>
              <a:rPr lang="fr-FR" dirty="0" smtClean="0"/>
              <a:t> </a:t>
            </a:r>
            <a:r>
              <a:rPr lang="fr-FR" dirty="0" err="1" smtClean="0"/>
              <a:t>decontamination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302000" y="1417388"/>
            <a:ext cx="1800000" cy="1126067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Decontamination</a:t>
            </a:r>
            <a:r>
              <a:rPr lang="fr-FR" dirty="0" smtClean="0"/>
              <a:t> of effluents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3302000" y="2936491"/>
            <a:ext cx="1800000" cy="1253067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Evaluation of new </a:t>
            </a:r>
            <a:r>
              <a:rPr lang="fr-FR" dirty="0" err="1" smtClean="0"/>
              <a:t>matrixes</a:t>
            </a:r>
            <a:r>
              <a:rPr lang="fr-FR" dirty="0" smtClean="0"/>
              <a:t> (GP, MKP)</a:t>
            </a:r>
            <a:endParaRPr lang="fr-FR" dirty="0"/>
          </a:p>
        </p:txBody>
      </p:sp>
      <p:sp>
        <p:nvSpPr>
          <p:cNvPr id="11" name="Flèche droite 10"/>
          <p:cNvSpPr/>
          <p:nvPr/>
        </p:nvSpPr>
        <p:spPr>
          <a:xfrm>
            <a:off x="2749966" y="1772667"/>
            <a:ext cx="440267" cy="415507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 rot="2700000">
            <a:off x="5184430" y="2169904"/>
            <a:ext cx="440267" cy="415507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>
          <a:xfrm rot="-2700000">
            <a:off x="5184431" y="2910296"/>
            <a:ext cx="440267" cy="415507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27257" y="4189558"/>
            <a:ext cx="399981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prstClr val="black"/>
                </a:solidFill>
              </a:rPr>
              <a:t>Articles </a:t>
            </a:r>
            <a:r>
              <a:rPr lang="fr-FR" dirty="0" err="1" smtClean="0">
                <a:solidFill>
                  <a:prstClr val="black"/>
                </a:solidFill>
              </a:rPr>
              <a:t>published</a:t>
            </a:r>
            <a:r>
              <a:rPr lang="fr-FR" dirty="0" smtClean="0">
                <a:solidFill>
                  <a:prstClr val="black"/>
                </a:solidFill>
              </a:rPr>
              <a:t> : 6 </a:t>
            </a:r>
            <a:endParaRPr lang="fr-FR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prstClr val="black"/>
                </a:solidFill>
              </a:rPr>
              <a:t>Articles </a:t>
            </a:r>
            <a:r>
              <a:rPr lang="fr-FR" dirty="0" err="1" smtClean="0">
                <a:solidFill>
                  <a:prstClr val="black"/>
                </a:solidFill>
              </a:rPr>
              <a:t>submitted</a:t>
            </a:r>
            <a:r>
              <a:rPr lang="fr-FR" dirty="0" smtClean="0">
                <a:solidFill>
                  <a:prstClr val="black"/>
                </a:solidFill>
              </a:rPr>
              <a:t> : 1</a:t>
            </a:r>
            <a:endParaRPr lang="fr-FR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prstClr val="black"/>
                </a:solidFill>
              </a:rPr>
              <a:t>Articles </a:t>
            </a:r>
            <a:r>
              <a:rPr lang="fr-FR" dirty="0" smtClean="0">
                <a:solidFill>
                  <a:prstClr val="black"/>
                </a:solidFill>
              </a:rPr>
              <a:t>in </a:t>
            </a:r>
            <a:r>
              <a:rPr lang="fr-FR" dirty="0" err="1" smtClean="0">
                <a:solidFill>
                  <a:prstClr val="black"/>
                </a:solidFill>
              </a:rPr>
              <a:t>preparation</a:t>
            </a:r>
            <a:r>
              <a:rPr lang="fr-FR" dirty="0" smtClean="0">
                <a:solidFill>
                  <a:prstClr val="black"/>
                </a:solidFill>
              </a:rPr>
              <a:t> : 1</a:t>
            </a:r>
            <a:endParaRPr lang="fr-FR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fr-FR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prstClr val="black"/>
                </a:solidFill>
              </a:rPr>
              <a:t>International </a:t>
            </a:r>
            <a:r>
              <a:rPr lang="fr-FR" dirty="0" err="1" smtClean="0">
                <a:solidFill>
                  <a:prstClr val="black"/>
                </a:solidFill>
              </a:rPr>
              <a:t>Conferences-Seminars</a:t>
            </a:r>
            <a:r>
              <a:rPr lang="fr-FR" dirty="0" smtClean="0">
                <a:solidFill>
                  <a:prstClr val="black"/>
                </a:solidFill>
              </a:rPr>
              <a:t> : </a:t>
            </a:r>
            <a:endParaRPr lang="fr-FR" dirty="0">
              <a:solidFill>
                <a:prstClr val="black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prstClr val="black"/>
                </a:solidFill>
              </a:rPr>
              <a:t>Oral: 3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prstClr val="black"/>
                </a:solidFill>
              </a:rPr>
              <a:t>Poster: 3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prstClr val="black"/>
                </a:solidFill>
              </a:rPr>
              <a:t>National workshop : 4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329494" y="1673759"/>
            <a:ext cx="152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</a:rPr>
              <a:t>O. ILERI </a:t>
            </a:r>
            <a:r>
              <a:rPr lang="en-US" dirty="0">
                <a:solidFill>
                  <a:srgbClr val="0000FF"/>
                </a:solidFill>
              </a:rPr>
              <a:t>(PhD)</a:t>
            </a:r>
          </a:p>
        </p:txBody>
      </p:sp>
      <p:sp>
        <p:nvSpPr>
          <p:cNvPr id="19" name="Ellipse 18"/>
          <p:cNvSpPr/>
          <p:nvPr/>
        </p:nvSpPr>
        <p:spPr>
          <a:xfrm>
            <a:off x="8787535" y="5586275"/>
            <a:ext cx="767373" cy="767373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035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ILW and HLW nuclear wastes</a:t>
            </a:r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838200" y="1405287"/>
            <a:ext cx="8142171" cy="5192158"/>
          </a:xfrm>
        </p:spPr>
        <p:txBody>
          <a:bodyPr>
            <a:normAutofit/>
          </a:bodyPr>
          <a:lstStyle/>
          <a:p>
            <a:r>
              <a:rPr lang="en-US" dirty="0" smtClean="0"/>
              <a:t>Understanding the behavior of ILW and HLW, as source term, in deep geological formation </a:t>
            </a:r>
          </a:p>
          <a:p>
            <a:pPr lvl="1"/>
            <a:r>
              <a:rPr lang="en-US" dirty="0" smtClean="0"/>
              <a:t>ILW considered : compacted metallic wastes in cementitious environment</a:t>
            </a:r>
          </a:p>
          <a:p>
            <a:pPr lvl="2"/>
            <a:r>
              <a:rPr lang="en-US" dirty="0" smtClean="0"/>
              <a:t>Focus on the ZrO</a:t>
            </a:r>
            <a:r>
              <a:rPr lang="en-US" baseline="-25000" dirty="0" smtClean="0"/>
              <a:t>2</a:t>
            </a:r>
            <a:r>
              <a:rPr lang="en-US" dirty="0" smtClean="0"/>
              <a:t>-H</a:t>
            </a:r>
            <a:r>
              <a:rPr lang="en-US" baseline="-25000" dirty="0" smtClean="0"/>
              <a:t>2</a:t>
            </a:r>
            <a:r>
              <a:rPr lang="en-US" dirty="0" smtClean="0"/>
              <a:t>O system controlling </a:t>
            </a:r>
            <a:r>
              <a:rPr lang="en-US" dirty="0" err="1" smtClean="0"/>
              <a:t>Zr</a:t>
            </a:r>
            <a:r>
              <a:rPr lang="en-US" dirty="0" smtClean="0"/>
              <a:t>(IV) solubility</a:t>
            </a:r>
          </a:p>
          <a:p>
            <a:pPr lvl="2"/>
            <a:r>
              <a:rPr lang="en-US" dirty="0" smtClean="0"/>
              <a:t>Focus on the formation of a co-precipitate U-Pu oxide implanted in metallic hulls</a:t>
            </a:r>
          </a:p>
          <a:p>
            <a:pPr lvl="1"/>
            <a:r>
              <a:rPr lang="en-US" dirty="0" smtClean="0"/>
              <a:t>HLW considered: glass waste</a:t>
            </a:r>
          </a:p>
          <a:p>
            <a:pPr lvl="2"/>
            <a:r>
              <a:rPr lang="en-US" dirty="0" smtClean="0"/>
              <a:t>Incorporation of volatile iodine in glass matrix, using high pressure</a:t>
            </a:r>
          </a:p>
          <a:p>
            <a:r>
              <a:rPr lang="en-US" dirty="0" smtClean="0"/>
              <a:t>Understanding of the transport and diffusion of RNs in engineered barrier system</a:t>
            </a:r>
          </a:p>
          <a:p>
            <a:pPr lvl="1"/>
            <a:r>
              <a:rPr lang="en-US" dirty="0" smtClean="0"/>
              <a:t>Focus on the cementitious materials: cement &amp; mortar</a:t>
            </a:r>
          </a:p>
          <a:p>
            <a:r>
              <a:rPr lang="en-US" dirty="0" smtClean="0"/>
              <a:t>Understanding the chemical evolution of materials at the interface</a:t>
            </a:r>
          </a:p>
          <a:p>
            <a:pPr lvl="1"/>
            <a:r>
              <a:rPr lang="en-US" dirty="0" smtClean="0"/>
              <a:t>Glass / steel / clay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312880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Treatment – Conditioning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Geological disposal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Recycling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2971" y="1602622"/>
            <a:ext cx="2554976" cy="37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3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615383"/>
            <a:ext cx="9624461" cy="692150"/>
          </a:xfrm>
        </p:spPr>
        <p:txBody>
          <a:bodyPr>
            <a:noAutofit/>
          </a:bodyPr>
          <a:lstStyle/>
          <a:p>
            <a:r>
              <a:rPr lang="en-US" sz="3600" dirty="0" smtClean="0"/>
              <a:t>Conditioning of iodine in HLW glass type</a:t>
            </a:r>
            <a:endParaRPr lang="en-US" sz="3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515626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Treatment – Conditioning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Geological disposal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Recycling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272643" y="1110209"/>
            <a:ext cx="51919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Questions raised :</a:t>
            </a:r>
          </a:p>
          <a:p>
            <a:pPr marL="285750" indent="-285750">
              <a:buFontTx/>
              <a:buChar char="-"/>
            </a:pPr>
            <a:r>
              <a:rPr lang="en-US" dirty="0"/>
              <a:t>Very long-lived radionuclide (15.7 M years)</a:t>
            </a:r>
          </a:p>
          <a:p>
            <a:pPr marL="285750" indent="-285750">
              <a:buFontTx/>
              <a:buChar char="-"/>
            </a:pPr>
            <a:r>
              <a:rPr lang="en-US" dirty="0"/>
              <a:t>High mobility in disposal environment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Major contribution in dose release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Incorporation </a:t>
            </a:r>
            <a:r>
              <a:rPr lang="en-US" dirty="0"/>
              <a:t>of iodine at high pressure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288" y="84602"/>
            <a:ext cx="1473376" cy="2303712"/>
          </a:xfrm>
          <a:prstGeom prst="rect">
            <a:avLst/>
          </a:prstGeom>
        </p:spPr>
      </p:pic>
      <p:sp>
        <p:nvSpPr>
          <p:cNvPr id="54" name="Organigramme : Stockage interne 53"/>
          <p:cNvSpPr/>
          <p:nvPr/>
        </p:nvSpPr>
        <p:spPr>
          <a:xfrm>
            <a:off x="5797345" y="3744175"/>
            <a:ext cx="6225319" cy="2946516"/>
          </a:xfrm>
          <a:prstGeom prst="flowChartInternalStorage">
            <a:avLst/>
          </a:prstGeom>
          <a:solidFill>
            <a:srgbClr val="44546A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2563" indent="-18256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Incorporation of iodine using high pressure (Geology Science)</a:t>
            </a:r>
          </a:p>
          <a:p>
            <a:pPr marL="639763" lvl="1" indent="-18256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Increase with boron content</a:t>
            </a:r>
          </a:p>
          <a:p>
            <a:pPr marL="639763" lvl="1" indent="-18256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Surrounded by Na &gt;&gt; Ca</a:t>
            </a:r>
          </a:p>
          <a:p>
            <a:pPr marL="182563" indent="-18256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During </a:t>
            </a:r>
            <a:r>
              <a:rPr lang="en-US" dirty="0" smtClean="0">
                <a:cs typeface="Arial" panose="020B0604020202020204" pitchFamily="34" charset="0"/>
              </a:rPr>
              <a:t>non-</a:t>
            </a:r>
            <a:r>
              <a:rPr lang="en-US" dirty="0" err="1" smtClean="0">
                <a:cs typeface="Arial" panose="020B0604020202020204" pitchFamily="34" charset="0"/>
              </a:rPr>
              <a:t>aturated</a:t>
            </a:r>
            <a:r>
              <a:rPr lang="en-US" dirty="0" smtClean="0">
                <a:cs typeface="Arial" panose="020B0604020202020204" pitchFamily="34" charset="0"/>
              </a:rPr>
              <a:t> </a:t>
            </a:r>
            <a:r>
              <a:rPr lang="en-US" dirty="0" smtClean="0">
                <a:cs typeface="Arial" panose="020B0604020202020204" pitchFamily="34" charset="0"/>
              </a:rPr>
              <a:t>conditions (%RH):</a:t>
            </a:r>
          </a:p>
          <a:p>
            <a:pPr marL="539750" lvl="1" indent="-1841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Retention of iodine in hydrated layer </a:t>
            </a:r>
          </a:p>
          <a:p>
            <a:pPr marL="539750" lvl="1" indent="-1841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Mass loss increase when iodine is incorporated</a:t>
            </a:r>
          </a:p>
          <a:p>
            <a:pPr marL="182563" indent="-18256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Initial rate evaluation in aqueous phase:</a:t>
            </a:r>
          </a:p>
          <a:p>
            <a:pPr marL="539750" lvl="1" indent="-1841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dirty="0" smtClean="0">
                <a:cs typeface="Arial" panose="020B0604020202020204" pitchFamily="34" charset="0"/>
              </a:rPr>
              <a:t>Congruent release of I, B and Si</a:t>
            </a:r>
            <a:endParaRPr lang="en-US" dirty="0" smtClean="0"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452884" y="1743649"/>
            <a:ext cx="18898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prstClr val="black"/>
                </a:solidFill>
              </a:rPr>
              <a:t>Articles : 8</a:t>
            </a:r>
            <a:endParaRPr lang="fr-FR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FR" dirty="0" err="1" smtClean="0">
                <a:solidFill>
                  <a:prstClr val="black"/>
                </a:solidFill>
              </a:rPr>
              <a:t>Intern</a:t>
            </a:r>
            <a:r>
              <a:rPr lang="fr-FR" dirty="0" smtClean="0">
                <a:solidFill>
                  <a:prstClr val="black"/>
                </a:solidFill>
              </a:rPr>
              <a:t>. </a:t>
            </a:r>
            <a:r>
              <a:rPr lang="fr-FR" dirty="0" err="1" smtClean="0">
                <a:solidFill>
                  <a:prstClr val="black"/>
                </a:solidFill>
              </a:rPr>
              <a:t>Conf</a:t>
            </a:r>
            <a:r>
              <a:rPr lang="fr-FR" dirty="0" smtClean="0">
                <a:solidFill>
                  <a:prstClr val="black"/>
                </a:solidFill>
              </a:rPr>
              <a:t>. : </a:t>
            </a:r>
            <a:endParaRPr lang="fr-FR" dirty="0">
              <a:solidFill>
                <a:prstClr val="black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prstClr val="black"/>
                </a:solidFill>
              </a:rPr>
              <a:t>Oral: </a:t>
            </a:r>
            <a:r>
              <a:rPr lang="fr-FR" dirty="0" smtClean="0">
                <a:solidFill>
                  <a:prstClr val="black"/>
                </a:solidFill>
              </a:rPr>
              <a:t>xx</a:t>
            </a:r>
            <a:endParaRPr lang="fr-FR" dirty="0">
              <a:solidFill>
                <a:prstClr val="black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prstClr val="black"/>
                </a:solidFill>
              </a:rPr>
              <a:t>Poster: </a:t>
            </a:r>
            <a:r>
              <a:rPr lang="fr-FR" dirty="0" smtClean="0">
                <a:solidFill>
                  <a:prstClr val="black"/>
                </a:solidFill>
              </a:rPr>
              <a:t>xx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9120967" y="2908051"/>
            <a:ext cx="2995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</a:rPr>
              <a:t>© V. JOLIVET (PhD), </a:t>
            </a:r>
          </a:p>
          <a:p>
            <a:pPr algn="r"/>
            <a:r>
              <a:rPr lang="en-US" dirty="0" smtClean="0">
                <a:solidFill>
                  <a:srgbClr val="0000FF"/>
                </a:solidFill>
              </a:rPr>
              <a:t>H. ZHANG (PhD), K. ROY (PhD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79" y="1030800"/>
            <a:ext cx="830390" cy="54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029" y="1175361"/>
            <a:ext cx="3567748" cy="2395965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18BFC4C8-7C88-E1D3-05FC-631EC7036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213" y="526494"/>
            <a:ext cx="1392429" cy="540000"/>
          </a:xfrm>
          <a:prstGeom prst="rect">
            <a:avLst/>
          </a:prstGeom>
        </p:spPr>
      </p:pic>
      <p:grpSp>
        <p:nvGrpSpPr>
          <p:cNvPr id="15" name="Groupe 14"/>
          <p:cNvGrpSpPr>
            <a:grpSpLocks noChangeAspect="1"/>
          </p:cNvGrpSpPr>
          <p:nvPr/>
        </p:nvGrpSpPr>
        <p:grpSpPr>
          <a:xfrm>
            <a:off x="228981" y="4796830"/>
            <a:ext cx="2639642" cy="1987721"/>
            <a:chOff x="110826" y="2995172"/>
            <a:chExt cx="2639642" cy="1987721"/>
          </a:xfrm>
        </p:grpSpPr>
        <p:grpSp>
          <p:nvGrpSpPr>
            <p:cNvPr id="11" name="Groupe 10"/>
            <p:cNvGrpSpPr/>
            <p:nvPr/>
          </p:nvGrpSpPr>
          <p:grpSpPr>
            <a:xfrm>
              <a:off x="110826" y="3004185"/>
              <a:ext cx="2639642" cy="1978708"/>
              <a:chOff x="120201" y="2664594"/>
              <a:chExt cx="2639642" cy="1978708"/>
            </a:xfrm>
          </p:grpSpPr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0201" y="2843302"/>
                <a:ext cx="2489076" cy="1800000"/>
              </a:xfrm>
              <a:prstGeom prst="rect">
                <a:avLst/>
              </a:prstGeom>
            </p:spPr>
          </p:pic>
          <p:pic>
            <p:nvPicPr>
              <p:cNvPr id="77" name="Picture 14">
                <a:extLst>
                  <a:ext uri="{FF2B5EF4-FFF2-40B4-BE49-F238E27FC236}">
                    <a16:creationId xmlns:a16="http://schemas.microsoft.com/office/drawing/2014/main" id="{0BBE0365-1EF6-D1AD-0889-9C4C31FEDA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92" t="11465" r="8789" b="10602"/>
              <a:stretch/>
            </p:blipFill>
            <p:spPr bwMode="auto">
              <a:xfrm>
                <a:off x="2156329" y="2664594"/>
                <a:ext cx="603514" cy="54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3" name="ZoneTexte 12"/>
            <p:cNvSpPr txBox="1"/>
            <p:nvPr/>
          </p:nvSpPr>
          <p:spPr>
            <a:xfrm>
              <a:off x="372790" y="2995172"/>
              <a:ext cx="1061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+mj-lt"/>
                </a:rPr>
                <a:t>Vapor phase</a:t>
              </a:r>
              <a:endParaRPr lang="en-US" sz="1400" b="1" dirty="0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3001299" y="4709366"/>
            <a:ext cx="2512805" cy="1869018"/>
            <a:chOff x="3526250" y="3298875"/>
            <a:chExt cx="2512805" cy="1869018"/>
          </a:xfrm>
        </p:grpSpPr>
        <p:graphicFrame>
          <p:nvGraphicFramePr>
            <p:cNvPr id="82" name="Graphique 8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3724063"/>
                </p:ext>
              </p:extLst>
            </p:nvPr>
          </p:nvGraphicFramePr>
          <p:xfrm>
            <a:off x="3526250" y="3367893"/>
            <a:ext cx="2512805" cy="18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83" name="ZoneTexte 82"/>
            <p:cNvSpPr txBox="1"/>
            <p:nvPr/>
          </p:nvSpPr>
          <p:spPr>
            <a:xfrm>
              <a:off x="4028436" y="3298875"/>
              <a:ext cx="12666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+mj-lt"/>
                </a:rPr>
                <a:t>Aqueous phase</a:t>
              </a:r>
              <a:endParaRPr lang="en-US" sz="1400" b="1" dirty="0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22" name="Groupe 21"/>
          <p:cNvGrpSpPr>
            <a:grpSpLocks noChangeAspect="1"/>
          </p:cNvGrpSpPr>
          <p:nvPr/>
        </p:nvGrpSpPr>
        <p:grpSpPr>
          <a:xfrm>
            <a:off x="2532961" y="2632045"/>
            <a:ext cx="2203215" cy="1978708"/>
            <a:chOff x="229890" y="4847541"/>
            <a:chExt cx="2203215" cy="1978708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9890" y="5026249"/>
              <a:ext cx="2177069" cy="1800000"/>
            </a:xfrm>
            <a:prstGeom prst="rect">
              <a:avLst/>
            </a:prstGeom>
          </p:spPr>
        </p:pic>
        <p:pic>
          <p:nvPicPr>
            <p:cNvPr id="85" name="Picture 16">
              <a:extLst>
                <a:ext uri="{FF2B5EF4-FFF2-40B4-BE49-F238E27FC236}">
                  <a16:creationId xmlns:a16="http://schemas.microsoft.com/office/drawing/2014/main" id="{836DE6EA-2436-B5B3-F585-7FBEE58E92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1939" y="6172810"/>
              <a:ext cx="561166" cy="5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6" name="ZoneTexte 85"/>
            <p:cNvSpPr txBox="1"/>
            <p:nvPr/>
          </p:nvSpPr>
          <p:spPr>
            <a:xfrm>
              <a:off x="517064" y="4847541"/>
              <a:ext cx="1061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+mj-lt"/>
                </a:rPr>
                <a:t>Vapor phase</a:t>
              </a:r>
              <a:endParaRPr lang="en-US" sz="1400" b="1" dirty="0">
                <a:solidFill>
                  <a:srgbClr val="0000FF"/>
                </a:solidFill>
                <a:latin typeface="+mj-lt"/>
              </a:endParaRPr>
            </a:p>
          </p:txBody>
        </p:sp>
      </p:grpSp>
      <p:pic>
        <p:nvPicPr>
          <p:cNvPr id="23" name="Imag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703" y="2649680"/>
            <a:ext cx="2200401" cy="218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1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1" y="1307533"/>
            <a:ext cx="1914682" cy="182180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615383"/>
            <a:ext cx="9624461" cy="692150"/>
          </a:xfrm>
        </p:spPr>
        <p:txBody>
          <a:bodyPr>
            <a:noAutofit/>
          </a:bodyPr>
          <a:lstStyle/>
          <a:p>
            <a:r>
              <a:rPr lang="fr-FR" sz="3600" dirty="0" err="1"/>
              <a:t>Solubility</a:t>
            </a:r>
            <a:r>
              <a:rPr lang="fr-FR" sz="3600" dirty="0"/>
              <a:t> of </a:t>
            </a:r>
            <a:r>
              <a:rPr lang="fr-FR" sz="3600" dirty="0" smtClean="0"/>
              <a:t>Zr, U-Pu </a:t>
            </a:r>
            <a:r>
              <a:rPr lang="fr-FR" sz="3600" dirty="0" err="1" smtClean="0"/>
              <a:t>oxides</a:t>
            </a:r>
            <a:r>
              <a:rPr lang="fr-FR" sz="3600" dirty="0" smtClean="0"/>
              <a:t> in </a:t>
            </a:r>
            <a:r>
              <a:rPr lang="fr-FR" sz="3600" dirty="0" err="1" smtClean="0"/>
              <a:t>alkaline</a:t>
            </a:r>
            <a:r>
              <a:rPr lang="fr-FR" sz="3600" dirty="0" smtClean="0"/>
              <a:t> system</a:t>
            </a:r>
            <a:endParaRPr lang="en-US" sz="3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136295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Treatment – Conditioning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Geological disposal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Recycling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  <p:cxnSp>
        <p:nvCxnSpPr>
          <p:cNvPr id="6" name="Connecteur droit 5"/>
          <p:cNvCxnSpPr/>
          <p:nvPr/>
        </p:nvCxnSpPr>
        <p:spPr>
          <a:xfrm flipV="1">
            <a:off x="1726938" y="1473685"/>
            <a:ext cx="765930" cy="533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1732574" y="2264086"/>
            <a:ext cx="754774" cy="6048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88501" y="3254685"/>
            <a:ext cx="51919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Questions raised 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Solubility of ZrO</a:t>
            </a:r>
            <a:r>
              <a:rPr lang="en-US" baseline="-25000" dirty="0" smtClean="0"/>
              <a:t>2</a:t>
            </a:r>
            <a:r>
              <a:rPr lang="en-US" dirty="0" smtClean="0"/>
              <a:t> from amorphous to aged solid in alkaline and </a:t>
            </a:r>
            <a:r>
              <a:rPr lang="en-US" dirty="0" err="1" smtClean="0"/>
              <a:t>Portlandite</a:t>
            </a:r>
            <a:r>
              <a:rPr lang="en-US" dirty="0" smtClean="0"/>
              <a:t> water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Effect of T°C, ageing time and media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Solubility of (</a:t>
            </a:r>
            <a:r>
              <a:rPr lang="en-US" dirty="0" err="1" smtClean="0"/>
              <a:t>U,Pu</a:t>
            </a:r>
            <a:r>
              <a:rPr lang="en-US" dirty="0" smtClean="0"/>
              <a:t>)O</a:t>
            </a:r>
            <a:r>
              <a:rPr lang="en-US" baseline="-25000" dirty="0" smtClean="0"/>
              <a:t>2 </a:t>
            </a:r>
            <a:r>
              <a:rPr lang="en-US" dirty="0" smtClean="0"/>
              <a:t>in highly reducing conditions 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Formation of a critical mass (</a:t>
            </a:r>
            <a:r>
              <a:rPr lang="en-US" dirty="0" err="1" smtClean="0"/>
              <a:t>U,Pu</a:t>
            </a:r>
            <a:r>
              <a:rPr lang="en-US" dirty="0" smtClean="0"/>
              <a:t>)O</a:t>
            </a:r>
            <a:r>
              <a:rPr lang="en-US" baseline="-25000" dirty="0" smtClean="0"/>
              <a:t>2</a:t>
            </a:r>
            <a:endParaRPr lang="en-US" dirty="0" smtClean="0"/>
          </a:p>
        </p:txBody>
      </p:sp>
      <p:sp>
        <p:nvSpPr>
          <p:cNvPr id="16" name="ZoneTexte 15"/>
          <p:cNvSpPr txBox="1"/>
          <p:nvPr/>
        </p:nvSpPr>
        <p:spPr>
          <a:xfrm>
            <a:off x="473115" y="2493109"/>
            <a:ext cx="112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FF00"/>
                </a:solidFill>
              </a:rPr>
              <a:t>ILW </a:t>
            </a:r>
            <a:r>
              <a:rPr lang="fr-FR" sz="1600" b="1" dirty="0" err="1" smtClean="0">
                <a:solidFill>
                  <a:srgbClr val="FFFF00"/>
                </a:solidFill>
              </a:rPr>
              <a:t>wastes</a:t>
            </a:r>
            <a:endParaRPr lang="fr-FR" sz="1600" b="1" dirty="0">
              <a:solidFill>
                <a:srgbClr val="FFFF00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9288" y="84602"/>
            <a:ext cx="1473376" cy="2303712"/>
          </a:xfrm>
          <a:prstGeom prst="rect">
            <a:avLst/>
          </a:prstGeom>
        </p:spPr>
      </p:pic>
      <p:grpSp>
        <p:nvGrpSpPr>
          <p:cNvPr id="36" name="Groupe 35"/>
          <p:cNvGrpSpPr/>
          <p:nvPr/>
        </p:nvGrpSpPr>
        <p:grpSpPr>
          <a:xfrm>
            <a:off x="2492114" y="1270365"/>
            <a:ext cx="2892335" cy="1793492"/>
            <a:chOff x="4975860" y="1618524"/>
            <a:chExt cx="2892335" cy="1793492"/>
          </a:xfrm>
        </p:grpSpPr>
        <p:sp>
          <p:nvSpPr>
            <p:cNvPr id="37" name="Rectangle 36"/>
            <p:cNvSpPr/>
            <p:nvPr/>
          </p:nvSpPr>
          <p:spPr>
            <a:xfrm>
              <a:off x="5315243" y="3104239"/>
              <a:ext cx="66999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400" dirty="0" err="1" smtClean="0">
                  <a:solidFill>
                    <a:prstClr val="black"/>
                  </a:solidFill>
                </a:rPr>
                <a:t>intern</a:t>
              </a:r>
              <a:r>
                <a:rPr lang="fr-FR" sz="1400" dirty="0" smtClean="0">
                  <a:solidFill>
                    <a:prstClr val="black"/>
                  </a:solidFill>
                </a:rPr>
                <a:t>.</a:t>
              </a:r>
              <a:endParaRPr lang="fr-FR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095129" y="3104239"/>
              <a:ext cx="70153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400" dirty="0" err="1" smtClean="0">
                  <a:solidFill>
                    <a:prstClr val="black"/>
                  </a:solidFill>
                </a:rPr>
                <a:t>extern</a:t>
              </a:r>
              <a:r>
                <a:rPr lang="fr-FR" sz="1400" dirty="0" smtClean="0">
                  <a:solidFill>
                    <a:prstClr val="black"/>
                  </a:solidFill>
                </a:rPr>
                <a:t>.</a:t>
              </a:r>
              <a:endParaRPr lang="fr-FR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175018" y="3014854"/>
              <a:ext cx="7303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 smtClean="0">
                  <a:solidFill>
                    <a:prstClr val="black"/>
                  </a:solidFill>
                </a:rPr>
                <a:t>Zr-</a:t>
              </a:r>
              <a:r>
                <a:rPr lang="fr-FR" sz="1400" dirty="0" err="1" smtClean="0">
                  <a:solidFill>
                    <a:prstClr val="black"/>
                  </a:solidFill>
                </a:rPr>
                <a:t>alloy</a:t>
              </a:r>
              <a:endParaRPr lang="fr-FR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382297" y="1681233"/>
              <a:ext cx="178388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 smtClean="0">
                  <a:solidFill>
                    <a:prstClr val="black"/>
                  </a:solidFill>
                </a:rPr>
                <a:t>Concentration in </a:t>
              </a:r>
              <a:r>
                <a:rPr lang="fr-FR" sz="1400" dirty="0" err="1" smtClean="0">
                  <a:solidFill>
                    <a:prstClr val="black"/>
                  </a:solidFill>
                </a:rPr>
                <a:t>hulls</a:t>
              </a:r>
              <a:endParaRPr lang="fr-FR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405797" y="2073394"/>
              <a:ext cx="516878" cy="900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925106" y="2075233"/>
              <a:ext cx="1223881" cy="90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5405797" y="2971612"/>
              <a:ext cx="5100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ZrO</a:t>
              </a:r>
              <a:r>
                <a:rPr lang="fr-FR" sz="1400" baseline="-25000" dirty="0" smtClean="0"/>
                <a:t>2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7185683" y="2971612"/>
              <a:ext cx="5100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ZrO</a:t>
              </a:r>
              <a:r>
                <a:rPr lang="fr-FR" sz="1400" baseline="-25000" dirty="0" smtClean="0"/>
                <a:t>2</a:t>
              </a:r>
            </a:p>
          </p:txBody>
        </p:sp>
        <p:sp>
          <p:nvSpPr>
            <p:cNvPr id="45" name="Forme libre 44"/>
            <p:cNvSpPr/>
            <p:nvPr/>
          </p:nvSpPr>
          <p:spPr>
            <a:xfrm>
              <a:off x="5398998" y="2167780"/>
              <a:ext cx="849693" cy="797630"/>
            </a:xfrm>
            <a:custGeom>
              <a:avLst/>
              <a:gdLst>
                <a:gd name="connsiteX0" fmla="*/ 0 w 1127464"/>
                <a:gd name="connsiteY0" fmla="*/ 1937 h 1058379"/>
                <a:gd name="connsiteX1" fmla="*/ 195309 w 1127464"/>
                <a:gd name="connsiteY1" fmla="*/ 81836 h 1058379"/>
                <a:gd name="connsiteX2" fmla="*/ 346229 w 1127464"/>
                <a:gd name="connsiteY2" fmla="*/ 534597 h 1058379"/>
                <a:gd name="connsiteX3" fmla="*/ 479394 w 1127464"/>
                <a:gd name="connsiteY3" fmla="*/ 863070 h 1058379"/>
                <a:gd name="connsiteX4" fmla="*/ 772357 w 1127464"/>
                <a:gd name="connsiteY4" fmla="*/ 1013991 h 1058379"/>
                <a:gd name="connsiteX5" fmla="*/ 1127464 w 1127464"/>
                <a:gd name="connsiteY5" fmla="*/ 1058379 h 1058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7464" h="1058379">
                  <a:moveTo>
                    <a:pt x="0" y="1937"/>
                  </a:moveTo>
                  <a:cubicBezTo>
                    <a:pt x="68802" y="-2502"/>
                    <a:pt x="137604" y="-6941"/>
                    <a:pt x="195309" y="81836"/>
                  </a:cubicBezTo>
                  <a:cubicBezTo>
                    <a:pt x="253014" y="170613"/>
                    <a:pt x="298882" y="404391"/>
                    <a:pt x="346229" y="534597"/>
                  </a:cubicBezTo>
                  <a:cubicBezTo>
                    <a:pt x="393576" y="664803"/>
                    <a:pt x="408373" y="783171"/>
                    <a:pt x="479394" y="863070"/>
                  </a:cubicBezTo>
                  <a:cubicBezTo>
                    <a:pt x="550415" y="942969"/>
                    <a:pt x="664345" y="981440"/>
                    <a:pt x="772357" y="1013991"/>
                  </a:cubicBezTo>
                  <a:cubicBezTo>
                    <a:pt x="880369" y="1046542"/>
                    <a:pt x="1003916" y="1052460"/>
                    <a:pt x="1127464" y="1058379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5504886" y="2019354"/>
              <a:ext cx="385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FFFF00"/>
                  </a:solidFill>
                </a:rPr>
                <a:t>FP</a:t>
              </a:r>
              <a:endParaRPr lang="fr-FR" sz="1600" dirty="0">
                <a:solidFill>
                  <a:srgbClr val="FFFF00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145343" y="2073395"/>
              <a:ext cx="576571" cy="90381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Forme libre 47"/>
            <p:cNvSpPr/>
            <p:nvPr/>
          </p:nvSpPr>
          <p:spPr>
            <a:xfrm>
              <a:off x="5404685" y="2587890"/>
              <a:ext cx="2314055" cy="277453"/>
            </a:xfrm>
            <a:custGeom>
              <a:avLst/>
              <a:gdLst>
                <a:gd name="connsiteX0" fmla="*/ 0 w 3552716"/>
                <a:gd name="connsiteY0" fmla="*/ 0 h 405829"/>
                <a:gd name="connsiteX1" fmla="*/ 17756 w 3552716"/>
                <a:gd name="connsiteY1" fmla="*/ 230819 h 405829"/>
                <a:gd name="connsiteX2" fmla="*/ 79899 w 3552716"/>
                <a:gd name="connsiteY2" fmla="*/ 399495 h 405829"/>
                <a:gd name="connsiteX3" fmla="*/ 585926 w 3552716"/>
                <a:gd name="connsiteY3" fmla="*/ 372862 h 405829"/>
                <a:gd name="connsiteX4" fmla="*/ 3275860 w 3552716"/>
                <a:gd name="connsiteY4" fmla="*/ 390618 h 405829"/>
                <a:gd name="connsiteX5" fmla="*/ 3329126 w 3552716"/>
                <a:gd name="connsiteY5" fmla="*/ 204186 h 405829"/>
                <a:gd name="connsiteX0" fmla="*/ 0 w 3552716"/>
                <a:gd name="connsiteY0" fmla="*/ 0 h 405829"/>
                <a:gd name="connsiteX1" fmla="*/ 17756 w 3552716"/>
                <a:gd name="connsiteY1" fmla="*/ 230819 h 405829"/>
                <a:gd name="connsiteX2" fmla="*/ 79899 w 3552716"/>
                <a:gd name="connsiteY2" fmla="*/ 399495 h 405829"/>
                <a:gd name="connsiteX3" fmla="*/ 585926 w 3552716"/>
                <a:gd name="connsiteY3" fmla="*/ 372862 h 405829"/>
                <a:gd name="connsiteX4" fmla="*/ 3275860 w 3552716"/>
                <a:gd name="connsiteY4" fmla="*/ 390618 h 405829"/>
                <a:gd name="connsiteX5" fmla="*/ 3329126 w 3552716"/>
                <a:gd name="connsiteY5" fmla="*/ 204186 h 405829"/>
                <a:gd name="connsiteX0" fmla="*/ 0 w 3480106"/>
                <a:gd name="connsiteY0" fmla="*/ 0 h 405829"/>
                <a:gd name="connsiteX1" fmla="*/ 17756 w 3480106"/>
                <a:gd name="connsiteY1" fmla="*/ 230819 h 405829"/>
                <a:gd name="connsiteX2" fmla="*/ 79899 w 3480106"/>
                <a:gd name="connsiteY2" fmla="*/ 399495 h 405829"/>
                <a:gd name="connsiteX3" fmla="*/ 585926 w 3480106"/>
                <a:gd name="connsiteY3" fmla="*/ 372862 h 405829"/>
                <a:gd name="connsiteX4" fmla="*/ 3275860 w 3480106"/>
                <a:gd name="connsiteY4" fmla="*/ 390618 h 405829"/>
                <a:gd name="connsiteX5" fmla="*/ 3329126 w 3480106"/>
                <a:gd name="connsiteY5" fmla="*/ 204186 h 405829"/>
                <a:gd name="connsiteX0" fmla="*/ 0 w 3481905"/>
                <a:gd name="connsiteY0" fmla="*/ 0 h 405829"/>
                <a:gd name="connsiteX1" fmla="*/ 17756 w 3481905"/>
                <a:gd name="connsiteY1" fmla="*/ 230819 h 405829"/>
                <a:gd name="connsiteX2" fmla="*/ 79899 w 3481905"/>
                <a:gd name="connsiteY2" fmla="*/ 399495 h 405829"/>
                <a:gd name="connsiteX3" fmla="*/ 585926 w 3481905"/>
                <a:gd name="connsiteY3" fmla="*/ 372862 h 405829"/>
                <a:gd name="connsiteX4" fmla="*/ 3275860 w 3481905"/>
                <a:gd name="connsiteY4" fmla="*/ 390618 h 405829"/>
                <a:gd name="connsiteX5" fmla="*/ 3301777 w 3481905"/>
                <a:gd name="connsiteY5" fmla="*/ 298281 h 405829"/>
                <a:gd name="connsiteX6" fmla="*/ 3329126 w 3481905"/>
                <a:gd name="connsiteY6" fmla="*/ 204186 h 405829"/>
                <a:gd name="connsiteX0" fmla="*/ 0 w 3336231"/>
                <a:gd name="connsiteY0" fmla="*/ 0 h 471303"/>
                <a:gd name="connsiteX1" fmla="*/ 17756 w 3336231"/>
                <a:gd name="connsiteY1" fmla="*/ 230819 h 471303"/>
                <a:gd name="connsiteX2" fmla="*/ 79899 w 3336231"/>
                <a:gd name="connsiteY2" fmla="*/ 399495 h 471303"/>
                <a:gd name="connsiteX3" fmla="*/ 585926 w 3336231"/>
                <a:gd name="connsiteY3" fmla="*/ 372862 h 471303"/>
                <a:gd name="connsiteX4" fmla="*/ 3275860 w 3336231"/>
                <a:gd name="connsiteY4" fmla="*/ 390618 h 471303"/>
                <a:gd name="connsiteX5" fmla="*/ 3301777 w 3336231"/>
                <a:gd name="connsiteY5" fmla="*/ 298281 h 471303"/>
                <a:gd name="connsiteX6" fmla="*/ 3329126 w 3336231"/>
                <a:gd name="connsiteY6" fmla="*/ 204186 h 471303"/>
                <a:gd name="connsiteX0" fmla="*/ 0 w 3491100"/>
                <a:gd name="connsiteY0" fmla="*/ 0 h 405829"/>
                <a:gd name="connsiteX1" fmla="*/ 17756 w 3491100"/>
                <a:gd name="connsiteY1" fmla="*/ 230819 h 405829"/>
                <a:gd name="connsiteX2" fmla="*/ 79899 w 3491100"/>
                <a:gd name="connsiteY2" fmla="*/ 399495 h 405829"/>
                <a:gd name="connsiteX3" fmla="*/ 585926 w 3491100"/>
                <a:gd name="connsiteY3" fmla="*/ 372862 h 405829"/>
                <a:gd name="connsiteX4" fmla="*/ 3275860 w 3491100"/>
                <a:gd name="connsiteY4" fmla="*/ 390618 h 405829"/>
                <a:gd name="connsiteX5" fmla="*/ 3329126 w 3491100"/>
                <a:gd name="connsiteY5" fmla="*/ 204186 h 405829"/>
                <a:gd name="connsiteX0" fmla="*/ 0 w 3491100"/>
                <a:gd name="connsiteY0" fmla="*/ 0 h 405829"/>
                <a:gd name="connsiteX1" fmla="*/ 17756 w 3491100"/>
                <a:gd name="connsiteY1" fmla="*/ 230819 h 405829"/>
                <a:gd name="connsiteX2" fmla="*/ 79899 w 3491100"/>
                <a:gd name="connsiteY2" fmla="*/ 399495 h 405829"/>
                <a:gd name="connsiteX3" fmla="*/ 585926 w 3491100"/>
                <a:gd name="connsiteY3" fmla="*/ 372862 h 405829"/>
                <a:gd name="connsiteX4" fmla="*/ 3275860 w 3491100"/>
                <a:gd name="connsiteY4" fmla="*/ 390618 h 405829"/>
                <a:gd name="connsiteX5" fmla="*/ 3329126 w 3491100"/>
                <a:gd name="connsiteY5" fmla="*/ 204186 h 405829"/>
                <a:gd name="connsiteX0" fmla="*/ 0 w 3491100"/>
                <a:gd name="connsiteY0" fmla="*/ 0 h 405829"/>
                <a:gd name="connsiteX1" fmla="*/ 17756 w 3491100"/>
                <a:gd name="connsiteY1" fmla="*/ 230819 h 405829"/>
                <a:gd name="connsiteX2" fmla="*/ 79899 w 3491100"/>
                <a:gd name="connsiteY2" fmla="*/ 399495 h 405829"/>
                <a:gd name="connsiteX3" fmla="*/ 585926 w 3491100"/>
                <a:gd name="connsiteY3" fmla="*/ 372862 h 405829"/>
                <a:gd name="connsiteX4" fmla="*/ 3275860 w 3491100"/>
                <a:gd name="connsiteY4" fmla="*/ 390618 h 405829"/>
                <a:gd name="connsiteX5" fmla="*/ 3329126 w 3491100"/>
                <a:gd name="connsiteY5" fmla="*/ 204186 h 405829"/>
                <a:gd name="connsiteX0" fmla="*/ 0 w 3329126"/>
                <a:gd name="connsiteY0" fmla="*/ 0 h 405829"/>
                <a:gd name="connsiteX1" fmla="*/ 17756 w 3329126"/>
                <a:gd name="connsiteY1" fmla="*/ 230819 h 405829"/>
                <a:gd name="connsiteX2" fmla="*/ 79899 w 3329126"/>
                <a:gd name="connsiteY2" fmla="*/ 399495 h 405829"/>
                <a:gd name="connsiteX3" fmla="*/ 585926 w 3329126"/>
                <a:gd name="connsiteY3" fmla="*/ 372862 h 405829"/>
                <a:gd name="connsiteX4" fmla="*/ 3275860 w 3329126"/>
                <a:gd name="connsiteY4" fmla="*/ 390618 h 405829"/>
                <a:gd name="connsiteX5" fmla="*/ 3329126 w 3329126"/>
                <a:gd name="connsiteY5" fmla="*/ 204186 h 405829"/>
                <a:gd name="connsiteX0" fmla="*/ 0 w 3329126"/>
                <a:gd name="connsiteY0" fmla="*/ 0 h 403785"/>
                <a:gd name="connsiteX1" fmla="*/ 17756 w 3329126"/>
                <a:gd name="connsiteY1" fmla="*/ 230819 h 403785"/>
                <a:gd name="connsiteX2" fmla="*/ 113236 w 3329126"/>
                <a:gd name="connsiteY2" fmla="*/ 397113 h 403785"/>
                <a:gd name="connsiteX3" fmla="*/ 585926 w 3329126"/>
                <a:gd name="connsiteY3" fmla="*/ 372862 h 403785"/>
                <a:gd name="connsiteX4" fmla="*/ 3275860 w 3329126"/>
                <a:gd name="connsiteY4" fmla="*/ 390618 h 403785"/>
                <a:gd name="connsiteX5" fmla="*/ 3329126 w 3329126"/>
                <a:gd name="connsiteY5" fmla="*/ 204186 h 403785"/>
                <a:gd name="connsiteX0" fmla="*/ 0 w 3329126"/>
                <a:gd name="connsiteY0" fmla="*/ 0 h 407367"/>
                <a:gd name="connsiteX1" fmla="*/ 17756 w 3329126"/>
                <a:gd name="connsiteY1" fmla="*/ 230819 h 407367"/>
                <a:gd name="connsiteX2" fmla="*/ 113236 w 3329126"/>
                <a:gd name="connsiteY2" fmla="*/ 397113 h 407367"/>
                <a:gd name="connsiteX3" fmla="*/ 1009788 w 3329126"/>
                <a:gd name="connsiteY3" fmla="*/ 389531 h 407367"/>
                <a:gd name="connsiteX4" fmla="*/ 3275860 w 3329126"/>
                <a:gd name="connsiteY4" fmla="*/ 390618 h 407367"/>
                <a:gd name="connsiteX5" fmla="*/ 3329126 w 3329126"/>
                <a:gd name="connsiteY5" fmla="*/ 204186 h 407367"/>
                <a:gd name="connsiteX0" fmla="*/ 522 w 3329648"/>
                <a:gd name="connsiteY0" fmla="*/ 0 h 405402"/>
                <a:gd name="connsiteX1" fmla="*/ 18278 w 3329648"/>
                <a:gd name="connsiteY1" fmla="*/ 230819 h 405402"/>
                <a:gd name="connsiteX2" fmla="*/ 161383 w 3329648"/>
                <a:gd name="connsiteY2" fmla="*/ 394731 h 405402"/>
                <a:gd name="connsiteX3" fmla="*/ 1010310 w 3329648"/>
                <a:gd name="connsiteY3" fmla="*/ 389531 h 405402"/>
                <a:gd name="connsiteX4" fmla="*/ 3276382 w 3329648"/>
                <a:gd name="connsiteY4" fmla="*/ 390618 h 405402"/>
                <a:gd name="connsiteX5" fmla="*/ 3329648 w 3329648"/>
                <a:gd name="connsiteY5" fmla="*/ 204186 h 405402"/>
                <a:gd name="connsiteX0" fmla="*/ 522 w 3329648"/>
                <a:gd name="connsiteY0" fmla="*/ 0 h 399159"/>
                <a:gd name="connsiteX1" fmla="*/ 18278 w 3329648"/>
                <a:gd name="connsiteY1" fmla="*/ 230819 h 399159"/>
                <a:gd name="connsiteX2" fmla="*/ 161383 w 3329648"/>
                <a:gd name="connsiteY2" fmla="*/ 394731 h 399159"/>
                <a:gd name="connsiteX3" fmla="*/ 1010310 w 3329648"/>
                <a:gd name="connsiteY3" fmla="*/ 389531 h 399159"/>
                <a:gd name="connsiteX4" fmla="*/ 3276382 w 3329648"/>
                <a:gd name="connsiteY4" fmla="*/ 390618 h 399159"/>
                <a:gd name="connsiteX5" fmla="*/ 3329648 w 3329648"/>
                <a:gd name="connsiteY5" fmla="*/ 204186 h 399159"/>
                <a:gd name="connsiteX0" fmla="*/ 0 w 3329126"/>
                <a:gd name="connsiteY0" fmla="*/ 0 h 399159"/>
                <a:gd name="connsiteX1" fmla="*/ 160861 w 3329126"/>
                <a:gd name="connsiteY1" fmla="*/ 394731 h 399159"/>
                <a:gd name="connsiteX2" fmla="*/ 1009788 w 3329126"/>
                <a:gd name="connsiteY2" fmla="*/ 389531 h 399159"/>
                <a:gd name="connsiteX3" fmla="*/ 3275860 w 3329126"/>
                <a:gd name="connsiteY3" fmla="*/ 390618 h 399159"/>
                <a:gd name="connsiteX4" fmla="*/ 3329126 w 3329126"/>
                <a:gd name="connsiteY4" fmla="*/ 204186 h 399159"/>
                <a:gd name="connsiteX0" fmla="*/ 0 w 3329126"/>
                <a:gd name="connsiteY0" fmla="*/ 0 h 397162"/>
                <a:gd name="connsiteX1" fmla="*/ 122761 w 3329126"/>
                <a:gd name="connsiteY1" fmla="*/ 392350 h 397162"/>
                <a:gd name="connsiteX2" fmla="*/ 1009788 w 3329126"/>
                <a:gd name="connsiteY2" fmla="*/ 389531 h 397162"/>
                <a:gd name="connsiteX3" fmla="*/ 3275860 w 3329126"/>
                <a:gd name="connsiteY3" fmla="*/ 390618 h 397162"/>
                <a:gd name="connsiteX4" fmla="*/ 3329126 w 3329126"/>
                <a:gd name="connsiteY4" fmla="*/ 204186 h 397162"/>
                <a:gd name="connsiteX0" fmla="*/ 0 w 3329126"/>
                <a:gd name="connsiteY0" fmla="*/ 0 h 399159"/>
                <a:gd name="connsiteX1" fmla="*/ 137049 w 3329126"/>
                <a:gd name="connsiteY1" fmla="*/ 394731 h 399159"/>
                <a:gd name="connsiteX2" fmla="*/ 1009788 w 3329126"/>
                <a:gd name="connsiteY2" fmla="*/ 389531 h 399159"/>
                <a:gd name="connsiteX3" fmla="*/ 3275860 w 3329126"/>
                <a:gd name="connsiteY3" fmla="*/ 390618 h 399159"/>
                <a:gd name="connsiteX4" fmla="*/ 3329126 w 3329126"/>
                <a:gd name="connsiteY4" fmla="*/ 204186 h 39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126" h="399159">
                  <a:moveTo>
                    <a:pt x="0" y="0"/>
                  </a:moveTo>
                  <a:cubicBezTo>
                    <a:pt x="33513" y="82236"/>
                    <a:pt x="-31249" y="329809"/>
                    <a:pt x="137049" y="394731"/>
                  </a:cubicBezTo>
                  <a:cubicBezTo>
                    <a:pt x="335726" y="406895"/>
                    <a:pt x="486653" y="390216"/>
                    <a:pt x="1009788" y="389531"/>
                  </a:cubicBezTo>
                  <a:lnTo>
                    <a:pt x="3275860" y="390618"/>
                  </a:lnTo>
                  <a:cubicBezTo>
                    <a:pt x="3297291" y="272017"/>
                    <a:pt x="3318029" y="243026"/>
                    <a:pt x="3329126" y="204186"/>
                  </a:cubicBezTo>
                </a:path>
              </a:pathLst>
            </a:custGeom>
            <a:noFill/>
            <a:ln w="1905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5859916" y="2606038"/>
              <a:ext cx="4090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FF0066"/>
                  </a:solidFill>
                </a:rPr>
                <a:t>AP</a:t>
              </a:r>
              <a:endParaRPr lang="fr-FR" sz="1600" dirty="0">
                <a:solidFill>
                  <a:srgbClr val="FF0066"/>
                </a:solidFill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5045755" y="2383675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600" dirty="0" smtClean="0">
                  <a:solidFill>
                    <a:srgbClr val="0000FF"/>
                  </a:solidFill>
                </a:rPr>
                <a:t>U</a:t>
              </a:r>
            </a:p>
            <a:p>
              <a:pPr algn="r"/>
              <a:r>
                <a:rPr lang="fr-FR" sz="1600" dirty="0" smtClean="0">
                  <a:solidFill>
                    <a:srgbClr val="0000FF"/>
                  </a:solidFill>
                </a:rPr>
                <a:t>Pu</a:t>
              </a:r>
              <a:endParaRPr lang="fr-FR" sz="1600" dirty="0">
                <a:solidFill>
                  <a:srgbClr val="0000FF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975860" y="1618524"/>
              <a:ext cx="2892335" cy="17934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Forme libre 51"/>
            <p:cNvSpPr/>
            <p:nvPr/>
          </p:nvSpPr>
          <p:spPr>
            <a:xfrm>
              <a:off x="5405429" y="2648578"/>
              <a:ext cx="153933" cy="326336"/>
            </a:xfrm>
            <a:custGeom>
              <a:avLst/>
              <a:gdLst>
                <a:gd name="connsiteX0" fmla="*/ 0 w 221456"/>
                <a:gd name="connsiteY0" fmla="*/ 19429 h 469485"/>
                <a:gd name="connsiteX1" fmla="*/ 100012 w 221456"/>
                <a:gd name="connsiteY1" fmla="*/ 52766 h 469485"/>
                <a:gd name="connsiteX2" fmla="*/ 221456 w 221456"/>
                <a:gd name="connsiteY2" fmla="*/ 469485 h 46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1456" h="469485">
                  <a:moveTo>
                    <a:pt x="0" y="19429"/>
                  </a:moveTo>
                  <a:cubicBezTo>
                    <a:pt x="31551" y="-1407"/>
                    <a:pt x="63103" y="-22243"/>
                    <a:pt x="100012" y="52766"/>
                  </a:cubicBezTo>
                  <a:cubicBezTo>
                    <a:pt x="136921" y="127775"/>
                    <a:pt x="179188" y="298630"/>
                    <a:pt x="221456" y="469485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3" name="Connecteur droit avec flèche 52"/>
            <p:cNvCxnSpPr/>
            <p:nvPr/>
          </p:nvCxnSpPr>
          <p:spPr>
            <a:xfrm flipV="1">
              <a:off x="5396566" y="1783080"/>
              <a:ext cx="2432" cy="1188532"/>
            </a:xfrm>
            <a:prstGeom prst="straightConnector1">
              <a:avLst/>
            </a:prstGeom>
            <a:ln w="222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Organigramme : Stockage interne 53"/>
          <p:cNvSpPr/>
          <p:nvPr/>
        </p:nvSpPr>
        <p:spPr>
          <a:xfrm>
            <a:off x="5691339" y="2475963"/>
            <a:ext cx="6444000" cy="4245512"/>
          </a:xfrm>
          <a:prstGeom prst="flowChartInternalStorage">
            <a:avLst/>
          </a:prstGeom>
          <a:solidFill>
            <a:srgbClr val="44546A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2563" indent="-18256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Effect of T°C on ZrO</a:t>
            </a:r>
            <a:r>
              <a:rPr lang="en-US" baseline="-25000" dirty="0" smtClean="0">
                <a:cs typeface="Arial" panose="020B0604020202020204" pitchFamily="34" charset="0"/>
              </a:rPr>
              <a:t>2</a:t>
            </a:r>
            <a:r>
              <a:rPr lang="en-US" dirty="0" smtClean="0">
                <a:cs typeface="Arial" panose="020B0604020202020204" pitchFamily="34" charset="0"/>
              </a:rPr>
              <a:t>(am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dirty="0" err="1">
                <a:cs typeface="Arial" panose="020B0604020202020204" pitchFamily="34" charset="0"/>
              </a:rPr>
              <a:t>hyd</a:t>
            </a:r>
            <a:r>
              <a:rPr lang="en-US" dirty="0">
                <a:cs typeface="Arial" panose="020B0604020202020204" pitchFamily="34" charset="0"/>
              </a:rPr>
              <a:t>, fresh) </a:t>
            </a:r>
            <a:r>
              <a:rPr lang="en-US" dirty="0" smtClean="0">
                <a:cs typeface="Arial" panose="020B0604020202020204" pitchFamily="34" charset="0"/>
              </a:rPr>
              <a:t>solid:</a:t>
            </a:r>
          </a:p>
          <a:p>
            <a:pPr marL="539750" lvl="1" indent="-1841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Increase </a:t>
            </a:r>
            <a:r>
              <a:rPr lang="en-US" dirty="0">
                <a:cs typeface="Arial" panose="020B0604020202020204" pitchFamily="34" charset="0"/>
              </a:rPr>
              <a:t>of particle </a:t>
            </a:r>
            <a:r>
              <a:rPr lang="en-US" dirty="0" smtClean="0">
                <a:cs typeface="Arial" panose="020B0604020202020204" pitchFamily="34" charset="0"/>
              </a:rPr>
              <a:t>size</a:t>
            </a:r>
          </a:p>
          <a:p>
            <a:pPr marL="539750" lvl="1" indent="-1841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Decrease </a:t>
            </a:r>
            <a:r>
              <a:rPr lang="en-US" dirty="0">
                <a:cs typeface="Arial" panose="020B0604020202020204" pitchFamily="34" charset="0"/>
              </a:rPr>
              <a:t>of number of hydration </a:t>
            </a:r>
            <a:r>
              <a:rPr lang="en-US" dirty="0" smtClean="0">
                <a:cs typeface="Arial" panose="020B0604020202020204" pitchFamily="34" charset="0"/>
              </a:rPr>
              <a:t>waters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 err="1" smtClean="0">
                <a:cs typeface="Arial" panose="020B0604020202020204" pitchFamily="34" charset="0"/>
              </a:rPr>
              <a:t>cristal</a:t>
            </a:r>
            <a:r>
              <a:rPr lang="en-US" dirty="0" smtClean="0">
                <a:cs typeface="Arial" panose="020B0604020202020204" pitchFamily="34" charset="0"/>
              </a:rPr>
              <a:t>.) </a:t>
            </a:r>
          </a:p>
          <a:p>
            <a:pPr marL="182563" indent="-18256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Effect of ageing:</a:t>
            </a:r>
          </a:p>
          <a:p>
            <a:pPr marL="539750" lvl="1" indent="-1841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Significant </a:t>
            </a:r>
            <a:r>
              <a:rPr lang="en-US" dirty="0">
                <a:cs typeface="Arial" panose="020B0604020202020204" pitchFamily="34" charset="0"/>
              </a:rPr>
              <a:t>decrease in solubility with increasing particle size / </a:t>
            </a:r>
            <a:r>
              <a:rPr lang="en-US" dirty="0" smtClean="0">
                <a:cs typeface="Arial" panose="020B0604020202020204" pitchFamily="34" charset="0"/>
              </a:rPr>
              <a:t>crystallinity</a:t>
            </a:r>
          </a:p>
          <a:p>
            <a:pPr marL="539750" lvl="1" indent="-1841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dirty="0" err="1" smtClean="0"/>
              <a:t>Solub</a:t>
            </a:r>
            <a:r>
              <a:rPr lang="fr-FR" dirty="0" smtClean="0"/>
              <a:t>.:  </a:t>
            </a:r>
            <a:r>
              <a:rPr lang="fr-FR" dirty="0" err="1" smtClean="0"/>
              <a:t>fresh</a:t>
            </a:r>
            <a:r>
              <a:rPr lang="fr-FR" dirty="0" smtClean="0"/>
              <a:t> </a:t>
            </a:r>
            <a:r>
              <a:rPr lang="fr-FR" dirty="0"/>
              <a:t>&gt; </a:t>
            </a:r>
            <a:r>
              <a:rPr lang="fr-FR" dirty="0" err="1"/>
              <a:t>aged</a:t>
            </a:r>
            <a:r>
              <a:rPr lang="fr-FR" dirty="0"/>
              <a:t> 4 </a:t>
            </a:r>
            <a:r>
              <a:rPr lang="fr-FR" dirty="0" err="1"/>
              <a:t>months</a:t>
            </a:r>
            <a:r>
              <a:rPr lang="fr-FR" dirty="0"/>
              <a:t> &gt; </a:t>
            </a:r>
            <a:r>
              <a:rPr lang="fr-FR" dirty="0" err="1"/>
              <a:t>aged</a:t>
            </a:r>
            <a:r>
              <a:rPr lang="fr-FR" dirty="0"/>
              <a:t> 10 </a:t>
            </a:r>
            <a:r>
              <a:rPr lang="fr-FR" dirty="0" err="1"/>
              <a:t>months</a:t>
            </a:r>
            <a:endParaRPr lang="en-US" dirty="0" smtClean="0">
              <a:cs typeface="Arial" panose="020B0604020202020204" pitchFamily="34" charset="0"/>
            </a:endParaRPr>
          </a:p>
          <a:p>
            <a:pPr marL="182563" indent="-18256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Effect of crystallography</a:t>
            </a:r>
          </a:p>
          <a:p>
            <a:pPr marL="539750" lvl="1" indent="-1841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dirty="0" err="1" smtClean="0"/>
              <a:t>Solub</a:t>
            </a:r>
            <a:r>
              <a:rPr lang="fr-FR" dirty="0" smtClean="0"/>
              <a:t>. : </a:t>
            </a:r>
            <a:r>
              <a:rPr lang="fr-FR" dirty="0" err="1" smtClean="0"/>
              <a:t>amorphous</a:t>
            </a:r>
            <a:r>
              <a:rPr lang="fr-FR" dirty="0" smtClean="0"/>
              <a:t> </a:t>
            </a:r>
            <a:r>
              <a:rPr lang="fr-FR" dirty="0"/>
              <a:t>&gt; </a:t>
            </a:r>
            <a:r>
              <a:rPr lang="fr-FR" dirty="0" err="1"/>
              <a:t>tetragonal</a:t>
            </a:r>
            <a:r>
              <a:rPr lang="fr-FR" dirty="0"/>
              <a:t>/</a:t>
            </a:r>
            <a:r>
              <a:rPr lang="fr-FR" dirty="0" err="1"/>
              <a:t>cubic</a:t>
            </a:r>
            <a:r>
              <a:rPr lang="fr-FR" dirty="0"/>
              <a:t> &gt; </a:t>
            </a:r>
            <a:r>
              <a:rPr lang="fr-FR" dirty="0" err="1" smtClean="0"/>
              <a:t>monoclinic</a:t>
            </a:r>
            <a:endParaRPr lang="fr-FR" dirty="0" smtClean="0"/>
          </a:p>
          <a:p>
            <a:pPr marL="182563" lvl="0" indent="-182563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  <a:cs typeface="Arial" panose="020B0604020202020204" pitchFamily="34" charset="0"/>
              </a:rPr>
              <a:t>U-Pu co-precipitation observed</a:t>
            </a: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182563" lvl="0" indent="-18256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Interlink</a:t>
            </a:r>
            <a:r>
              <a:rPr lang="fr-FR" dirty="0" smtClean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solubility</a:t>
            </a:r>
            <a:r>
              <a:rPr lang="fr-FR" dirty="0" smtClean="0">
                <a:solidFill>
                  <a:prstClr val="white"/>
                </a:solidFill>
                <a:cs typeface="Arial" panose="020B0604020202020204" pitchFamily="34" charset="0"/>
              </a:rPr>
              <a:t> / </a:t>
            </a:r>
            <a:r>
              <a:rPr lang="fr-FR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particle</a:t>
            </a:r>
            <a:r>
              <a:rPr lang="fr-FR" dirty="0" smtClean="0">
                <a:solidFill>
                  <a:prstClr val="white"/>
                </a:solidFill>
                <a:cs typeface="Arial" panose="020B0604020202020204" pitchFamily="34" charset="0"/>
              </a:rPr>
              <a:t> size</a:t>
            </a:r>
          </a:p>
          <a:p>
            <a:pPr marL="182563" lvl="0" indent="-18256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Effect</a:t>
            </a:r>
            <a:r>
              <a:rPr lang="fr-FR" dirty="0" smtClean="0">
                <a:solidFill>
                  <a:prstClr val="white"/>
                </a:solidFill>
                <a:cs typeface="Arial" panose="020B0604020202020204" pitchFamily="34" charset="0"/>
              </a:rPr>
              <a:t> of </a:t>
            </a:r>
            <a:r>
              <a:rPr lang="fr-FR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ageing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88501" y="5094011"/>
            <a:ext cx="399981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prstClr val="black"/>
                </a:solidFill>
              </a:rPr>
              <a:t>Articles in </a:t>
            </a:r>
            <a:r>
              <a:rPr lang="fr-FR" dirty="0" err="1" smtClean="0">
                <a:solidFill>
                  <a:prstClr val="black"/>
                </a:solidFill>
              </a:rPr>
              <a:t>preparation</a:t>
            </a:r>
            <a:r>
              <a:rPr lang="fr-FR" dirty="0">
                <a:solidFill>
                  <a:prstClr val="black"/>
                </a:solidFill>
              </a:rPr>
              <a:t>: </a:t>
            </a:r>
            <a:r>
              <a:rPr lang="fr-FR" dirty="0" smtClean="0">
                <a:solidFill>
                  <a:prstClr val="black"/>
                </a:solidFill>
              </a:rPr>
              <a:t>2</a:t>
            </a:r>
            <a:endParaRPr lang="fr-FR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prstClr val="black"/>
                </a:solidFill>
              </a:rPr>
              <a:t>International </a:t>
            </a:r>
            <a:r>
              <a:rPr lang="fr-FR" dirty="0" err="1" smtClean="0">
                <a:solidFill>
                  <a:prstClr val="black"/>
                </a:solidFill>
              </a:rPr>
              <a:t>Conferences-Seminars</a:t>
            </a:r>
            <a:r>
              <a:rPr lang="fr-FR" dirty="0" smtClean="0">
                <a:solidFill>
                  <a:prstClr val="black"/>
                </a:solidFill>
              </a:rPr>
              <a:t> : </a:t>
            </a:r>
            <a:endParaRPr lang="fr-FR" dirty="0">
              <a:solidFill>
                <a:prstClr val="black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prstClr val="black"/>
                </a:solidFill>
              </a:rPr>
              <a:t>Oral: </a:t>
            </a:r>
            <a:r>
              <a:rPr lang="fr-FR" dirty="0" smtClean="0">
                <a:solidFill>
                  <a:prstClr val="black"/>
                </a:solidFill>
              </a:rPr>
              <a:t>1</a:t>
            </a:r>
            <a:endParaRPr lang="fr-FR" dirty="0">
              <a:solidFill>
                <a:prstClr val="black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prstClr val="black"/>
                </a:solidFill>
              </a:rPr>
              <a:t>Poster: </a:t>
            </a:r>
            <a:r>
              <a:rPr lang="fr-FR" dirty="0" smtClean="0">
                <a:solidFill>
                  <a:prstClr val="black"/>
                </a:solidFill>
              </a:rPr>
              <a:t>5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prstClr val="black"/>
                </a:solidFill>
              </a:rPr>
              <a:t>Contribution in WP DITUSC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5819766" y="3027634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ZrO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5626649" y="5588040"/>
            <a:ext cx="95115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</a:rPr>
              <a:t>(</a:t>
            </a:r>
            <a:r>
              <a:rPr lang="en-US" sz="1700" dirty="0" err="1" smtClean="0">
                <a:solidFill>
                  <a:schemeClr val="bg1"/>
                </a:solidFill>
              </a:rPr>
              <a:t>U,Pu</a:t>
            </a:r>
            <a:r>
              <a:rPr lang="en-US" sz="1700" dirty="0" smtClean="0">
                <a:solidFill>
                  <a:schemeClr val="bg1"/>
                </a:solidFill>
              </a:rPr>
              <a:t>)O</a:t>
            </a:r>
            <a:r>
              <a:rPr lang="en-US" sz="1700" baseline="-25000" dirty="0" smtClean="0">
                <a:solidFill>
                  <a:schemeClr val="bg1"/>
                </a:solidFill>
              </a:rPr>
              <a:t>2</a:t>
            </a:r>
            <a:endParaRPr lang="en-US" sz="1700" baseline="-25000" dirty="0">
              <a:solidFill>
                <a:schemeClr val="bg1"/>
              </a:solidFill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3166493" y="5972663"/>
            <a:ext cx="767373" cy="767373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8" name="Connecteur droit 7"/>
          <p:cNvCxnSpPr/>
          <p:nvPr/>
        </p:nvCxnSpPr>
        <p:spPr>
          <a:xfrm>
            <a:off x="5691339" y="5486400"/>
            <a:ext cx="64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00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80362"/>
            <a:ext cx="11029748" cy="692150"/>
          </a:xfrm>
        </p:spPr>
        <p:txBody>
          <a:bodyPr>
            <a:noAutofit/>
          </a:bodyPr>
          <a:lstStyle/>
          <a:p>
            <a:r>
              <a:rPr lang="en-US" sz="3600" dirty="0" smtClean="0"/>
              <a:t>Engineered barrier system: Uptake and diffusive transport</a:t>
            </a:r>
            <a:endParaRPr lang="en-US" sz="3600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4" name="ZoneTexte 23"/>
          <p:cNvSpPr txBox="1"/>
          <p:nvPr/>
        </p:nvSpPr>
        <p:spPr>
          <a:xfrm>
            <a:off x="0" y="853030"/>
            <a:ext cx="10765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Study of </a:t>
            </a:r>
            <a:r>
              <a:rPr lang="en-US" dirty="0" smtClean="0"/>
              <a:t>RNs uptake and transport  </a:t>
            </a:r>
            <a:r>
              <a:rPr lang="en-US" dirty="0"/>
              <a:t>properties in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cementitious materials </a:t>
            </a:r>
            <a:r>
              <a:rPr lang="en-US" dirty="0"/>
              <a:t>in complex </a:t>
            </a:r>
            <a:r>
              <a:rPr lang="en-US" dirty="0" smtClean="0"/>
              <a:t>environments,  coupling experiments/solid </a:t>
            </a:r>
            <a:r>
              <a:rPr lang="en-US" dirty="0" err="1" smtClean="0"/>
              <a:t>characterisation</a:t>
            </a:r>
            <a:r>
              <a:rPr lang="en-US" dirty="0" smtClean="0"/>
              <a:t>/modelling</a:t>
            </a:r>
            <a:endParaRPr lang="en-US" dirty="0"/>
          </a:p>
        </p:txBody>
      </p:sp>
      <p:graphicFrame>
        <p:nvGraphicFramePr>
          <p:cNvPr id="47" name="Tableau 46"/>
          <p:cNvGraphicFramePr>
            <a:graphicFrameLocks noGrp="1"/>
          </p:cNvGraphicFramePr>
          <p:nvPr>
            <p:extLst/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Treatment – Conditioning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Geological disposal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Recycling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9750" y="59827"/>
            <a:ext cx="1005013" cy="1574733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34465" y="1507774"/>
            <a:ext cx="5649270" cy="540000"/>
            <a:chOff x="72081" y="1825956"/>
            <a:chExt cx="5649270" cy="540000"/>
          </a:xfrm>
        </p:grpSpPr>
        <p:pic>
          <p:nvPicPr>
            <p:cNvPr id="50" name="Image 4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81" y="1825956"/>
              <a:ext cx="670935" cy="540000"/>
            </a:xfrm>
            <a:prstGeom prst="rect">
              <a:avLst/>
            </a:prstGeom>
          </p:spPr>
        </p:pic>
        <p:sp>
          <p:nvSpPr>
            <p:cNvPr id="23" name="ZoneTexte 22"/>
            <p:cNvSpPr txBox="1"/>
            <p:nvPr/>
          </p:nvSpPr>
          <p:spPr>
            <a:xfrm>
              <a:off x="777499" y="1921882"/>
              <a:ext cx="49438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b="1" dirty="0" smtClean="0"/>
                <a:t>Influence </a:t>
              </a:r>
              <a:r>
                <a:rPr lang="en-US" sz="1600" b="1" dirty="0"/>
                <a:t>of salt </a:t>
              </a:r>
              <a:r>
                <a:rPr lang="en-US" sz="1600" b="1" dirty="0" smtClean="0"/>
                <a:t>plumes: Se(IV) </a:t>
              </a:r>
              <a:endParaRPr lang="en-US" sz="1600" b="1" dirty="0"/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0" y="1912263"/>
            <a:ext cx="8158362" cy="2380219"/>
            <a:chOff x="-2211" y="2240936"/>
            <a:chExt cx="8158362" cy="2380219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11" y="2412818"/>
              <a:ext cx="2859100" cy="2123161"/>
            </a:xfrm>
            <a:prstGeom prst="rect">
              <a:avLst/>
            </a:prstGeom>
          </p:spPr>
        </p:pic>
        <p:grpSp>
          <p:nvGrpSpPr>
            <p:cNvPr id="11" name="Groupe 10"/>
            <p:cNvGrpSpPr/>
            <p:nvPr/>
          </p:nvGrpSpPr>
          <p:grpSpPr>
            <a:xfrm>
              <a:off x="2917878" y="2240936"/>
              <a:ext cx="5238273" cy="2380219"/>
              <a:chOff x="2917878" y="2240936"/>
              <a:chExt cx="5238273" cy="2380219"/>
            </a:xfrm>
          </p:grpSpPr>
          <p:grpSp>
            <p:nvGrpSpPr>
              <p:cNvPr id="10" name="Groupe 9"/>
              <p:cNvGrpSpPr/>
              <p:nvPr/>
            </p:nvGrpSpPr>
            <p:grpSpPr>
              <a:xfrm>
                <a:off x="5199056" y="2240936"/>
                <a:ext cx="2957095" cy="2380219"/>
                <a:chOff x="5199056" y="2240936"/>
                <a:chExt cx="2957095" cy="2380219"/>
              </a:xfrm>
            </p:grpSpPr>
            <p:pic>
              <p:nvPicPr>
                <p:cNvPr id="26" name="Image 25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7101"/>
                <a:stretch/>
              </p:blipFill>
              <p:spPr bwMode="auto">
                <a:xfrm>
                  <a:off x="5199056" y="2412818"/>
                  <a:ext cx="2957095" cy="220833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7" name="ZoneTexte 26"/>
                <p:cNvSpPr txBox="1"/>
                <p:nvPr/>
              </p:nvSpPr>
              <p:spPr>
                <a:xfrm>
                  <a:off x="5981081" y="2240936"/>
                  <a:ext cx="164820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100" b="1" i="1" dirty="0"/>
                    <a:t>Diffusion </a:t>
                  </a:r>
                  <a:r>
                    <a:rPr lang="fr-FR" sz="1100" b="1" i="1" dirty="0" smtClean="0"/>
                    <a:t>profile </a:t>
                  </a:r>
                  <a:r>
                    <a:rPr lang="fr-FR" sz="1100" b="1" i="1" dirty="0"/>
                    <a:t>of Se(IV)</a:t>
                  </a:r>
                </a:p>
              </p:txBody>
            </p:sp>
          </p:grpSp>
          <p:grpSp>
            <p:nvGrpSpPr>
              <p:cNvPr id="28" name="Groupe 27"/>
              <p:cNvGrpSpPr>
                <a:grpSpLocks noChangeAspect="1"/>
              </p:cNvGrpSpPr>
              <p:nvPr/>
            </p:nvGrpSpPr>
            <p:grpSpPr>
              <a:xfrm>
                <a:off x="2917878" y="2450843"/>
                <a:ext cx="2243458" cy="1818946"/>
                <a:chOff x="4748021" y="2402177"/>
                <a:chExt cx="2637982" cy="2187034"/>
              </a:xfrm>
            </p:grpSpPr>
            <p:pic>
              <p:nvPicPr>
                <p:cNvPr id="29" name="Image 2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61673" y="2620204"/>
                  <a:ext cx="2624330" cy="1969007"/>
                </a:xfrm>
                <a:prstGeom prst="rect">
                  <a:avLst/>
                </a:prstGeom>
              </p:spPr>
            </p:pic>
            <p:grpSp>
              <p:nvGrpSpPr>
                <p:cNvPr id="32" name="Groupe 31"/>
                <p:cNvGrpSpPr/>
                <p:nvPr/>
              </p:nvGrpSpPr>
              <p:grpSpPr>
                <a:xfrm>
                  <a:off x="4748021" y="2402177"/>
                  <a:ext cx="797013" cy="745372"/>
                  <a:chOff x="4748021" y="2402177"/>
                  <a:chExt cx="797013" cy="745372"/>
                </a:xfrm>
              </p:grpSpPr>
              <p:sp>
                <p:nvSpPr>
                  <p:cNvPr id="35" name="ZoneTexte 34"/>
                  <p:cNvSpPr txBox="1"/>
                  <p:nvPr/>
                </p:nvSpPr>
                <p:spPr>
                  <a:xfrm>
                    <a:off x="4748021" y="2932105"/>
                    <a:ext cx="583273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800" dirty="0" smtClean="0">
                        <a:solidFill>
                          <a:schemeClr val="bg1"/>
                        </a:solidFill>
                        <a:latin typeface="+mn-lt"/>
                      </a:rPr>
                      <a:t>80 µm</a:t>
                    </a:r>
                    <a:endParaRPr lang="fr-FR" sz="800" dirty="0">
                      <a:solidFill>
                        <a:schemeClr val="bg1"/>
                      </a:solidFill>
                      <a:latin typeface="+mn-lt"/>
                    </a:endParaRPr>
                  </a:p>
                </p:txBody>
              </p:sp>
              <p:grpSp>
                <p:nvGrpSpPr>
                  <p:cNvPr id="36" name="Groupe 35"/>
                  <p:cNvGrpSpPr/>
                  <p:nvPr/>
                </p:nvGrpSpPr>
                <p:grpSpPr>
                  <a:xfrm>
                    <a:off x="4890740" y="2642978"/>
                    <a:ext cx="643920" cy="83504"/>
                    <a:chOff x="0" y="2934"/>
                    <a:chExt cx="1454819" cy="200443"/>
                  </a:xfrm>
                </p:grpSpPr>
                <p:sp>
                  <p:nvSpPr>
                    <p:cNvPr id="43" name="Ellipse 42"/>
                    <p:cNvSpPr>
                      <a:spLocks noChangeAspect="1"/>
                    </p:cNvSpPr>
                    <p:nvPr/>
                  </p:nvSpPr>
                  <p:spPr>
                    <a:xfrm>
                      <a:off x="0" y="5867"/>
                      <a:ext cx="197510" cy="19751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fr-FR" sz="1100"/>
                    </a:p>
                  </p:txBody>
                </p:sp>
                <p:sp>
                  <p:nvSpPr>
                    <p:cNvPr id="44" name="Ellipse 43"/>
                    <p:cNvSpPr>
                      <a:spLocks noChangeAspect="1"/>
                    </p:cNvSpPr>
                    <p:nvPr/>
                  </p:nvSpPr>
                  <p:spPr>
                    <a:xfrm>
                      <a:off x="247650" y="4401"/>
                      <a:ext cx="197510" cy="19751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fr-FR" sz="1100"/>
                    </a:p>
                  </p:txBody>
                </p:sp>
                <p:sp>
                  <p:nvSpPr>
                    <p:cNvPr id="45" name="Ellipse 44"/>
                    <p:cNvSpPr>
                      <a:spLocks noChangeAspect="1"/>
                    </p:cNvSpPr>
                    <p:nvPr/>
                  </p:nvSpPr>
                  <p:spPr>
                    <a:xfrm>
                      <a:off x="504096" y="4400"/>
                      <a:ext cx="197510" cy="19751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fr-FR" sz="1100"/>
                    </a:p>
                  </p:txBody>
                </p:sp>
                <p:sp>
                  <p:nvSpPr>
                    <p:cNvPr id="46" name="Ellipse 45"/>
                    <p:cNvSpPr>
                      <a:spLocks noChangeAspect="1"/>
                    </p:cNvSpPr>
                    <p:nvPr/>
                  </p:nvSpPr>
                  <p:spPr>
                    <a:xfrm>
                      <a:off x="751746" y="2934"/>
                      <a:ext cx="197510" cy="19751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fr-FR" sz="1100"/>
                    </a:p>
                  </p:txBody>
                </p:sp>
                <p:sp>
                  <p:nvSpPr>
                    <p:cNvPr id="48" name="Ellipse 47"/>
                    <p:cNvSpPr>
                      <a:spLocks noChangeAspect="1"/>
                    </p:cNvSpPr>
                    <p:nvPr/>
                  </p:nvSpPr>
                  <p:spPr>
                    <a:xfrm>
                      <a:off x="1009659" y="4400"/>
                      <a:ext cx="197510" cy="19751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fr-FR" sz="1100"/>
                    </a:p>
                  </p:txBody>
                </p:sp>
                <p:sp>
                  <p:nvSpPr>
                    <p:cNvPr id="51" name="Ellipse 50"/>
                    <p:cNvSpPr>
                      <a:spLocks noChangeAspect="1"/>
                    </p:cNvSpPr>
                    <p:nvPr/>
                  </p:nvSpPr>
                  <p:spPr>
                    <a:xfrm>
                      <a:off x="1257309" y="2934"/>
                      <a:ext cx="197510" cy="19751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fr-FR" sz="1100"/>
                    </a:p>
                  </p:txBody>
                </p:sp>
              </p:grpSp>
              <p:cxnSp>
                <p:nvCxnSpPr>
                  <p:cNvPr id="37" name="Connecteur droit 36"/>
                  <p:cNvCxnSpPr/>
                  <p:nvPr/>
                </p:nvCxnSpPr>
                <p:spPr bwMode="auto">
                  <a:xfrm>
                    <a:off x="4978160" y="2684118"/>
                    <a:ext cx="0" cy="31579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bg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1" name="Connecteur droit 40"/>
                  <p:cNvCxnSpPr/>
                  <p:nvPr/>
                </p:nvCxnSpPr>
                <p:spPr bwMode="auto">
                  <a:xfrm>
                    <a:off x="4889439" y="2684119"/>
                    <a:ext cx="0" cy="31579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bg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42" name="ZoneTexte 41"/>
                  <p:cNvSpPr txBox="1"/>
                  <p:nvPr/>
                </p:nvSpPr>
                <p:spPr>
                  <a:xfrm>
                    <a:off x="4748021" y="2402177"/>
                    <a:ext cx="797013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800" b="1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Laser spot line</a:t>
                    </a:r>
                    <a:endParaRPr lang="fr-FR" sz="8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13" name="Groupe 12"/>
          <p:cNvGrpSpPr/>
          <p:nvPr/>
        </p:nvGrpSpPr>
        <p:grpSpPr>
          <a:xfrm>
            <a:off x="32254" y="4285766"/>
            <a:ext cx="5350349" cy="813806"/>
            <a:chOff x="32254" y="5153710"/>
            <a:chExt cx="5350349" cy="813806"/>
          </a:xfrm>
        </p:grpSpPr>
        <p:grpSp>
          <p:nvGrpSpPr>
            <p:cNvPr id="38" name="Groupe 37"/>
            <p:cNvGrpSpPr/>
            <p:nvPr/>
          </p:nvGrpSpPr>
          <p:grpSpPr>
            <a:xfrm>
              <a:off x="32254" y="5153710"/>
              <a:ext cx="909940" cy="813806"/>
              <a:chOff x="1134210" y="1844142"/>
              <a:chExt cx="909940" cy="813806"/>
            </a:xfrm>
          </p:grpSpPr>
          <p:pic>
            <p:nvPicPr>
              <p:cNvPr id="39" name="Image 3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9699" y="1844142"/>
                <a:ext cx="592282" cy="335419"/>
              </a:xfrm>
              <a:prstGeom prst="rect">
                <a:avLst/>
              </a:prstGeom>
            </p:spPr>
          </p:pic>
          <p:pic>
            <p:nvPicPr>
              <p:cNvPr id="40" name="Image 3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34210" y="2179561"/>
                <a:ext cx="909940" cy="478387"/>
              </a:xfrm>
              <a:prstGeom prst="rect">
                <a:avLst/>
              </a:prstGeom>
            </p:spPr>
          </p:pic>
        </p:grpSp>
        <p:sp>
          <p:nvSpPr>
            <p:cNvPr id="52" name="ZoneTexte 51"/>
            <p:cNvSpPr txBox="1"/>
            <p:nvPr/>
          </p:nvSpPr>
          <p:spPr>
            <a:xfrm>
              <a:off x="837596" y="5153710"/>
              <a:ext cx="4545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1600" b="1" dirty="0" smtClean="0"/>
                <a:t>Influence </a:t>
              </a:r>
              <a:r>
                <a:rPr lang="en-US" sz="1600" b="1" dirty="0"/>
                <a:t>of </a:t>
              </a:r>
              <a:r>
                <a:rPr lang="en-US" sz="1600" b="1" dirty="0" err="1" smtClean="0"/>
                <a:t>isosaccharinic</a:t>
              </a:r>
              <a:r>
                <a:rPr lang="en-US" sz="1600" b="1" dirty="0" smtClean="0"/>
                <a:t> acid : U(VI)</a:t>
              </a:r>
            </a:p>
          </p:txBody>
        </p:sp>
      </p:grpSp>
      <p:sp>
        <p:nvSpPr>
          <p:cNvPr id="49" name="Organigramme : Stockage interne 48"/>
          <p:cNvSpPr/>
          <p:nvPr/>
        </p:nvSpPr>
        <p:spPr>
          <a:xfrm>
            <a:off x="8005667" y="1615510"/>
            <a:ext cx="4186334" cy="5246379"/>
          </a:xfrm>
          <a:prstGeom prst="flowChartInternalStorage">
            <a:avLst/>
          </a:prstGeom>
          <a:solidFill>
            <a:srgbClr val="44546A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FF6600"/>
                </a:solidFill>
              </a:rPr>
              <a:t>Effect of salt (Na</a:t>
            </a:r>
            <a:r>
              <a:rPr lang="en-GB" sz="1600" b="1" baseline="-25000" dirty="0" smtClean="0">
                <a:solidFill>
                  <a:srgbClr val="FF6600"/>
                </a:solidFill>
              </a:rPr>
              <a:t>2</a:t>
            </a:r>
            <a:r>
              <a:rPr lang="en-GB" sz="1600" b="1" dirty="0" smtClean="0">
                <a:solidFill>
                  <a:srgbClr val="FF6600"/>
                </a:solidFill>
              </a:rPr>
              <a:t>SO</a:t>
            </a:r>
            <a:r>
              <a:rPr lang="en-GB" sz="1600" b="1" baseline="-25000" dirty="0" smtClean="0">
                <a:solidFill>
                  <a:srgbClr val="FF6600"/>
                </a:solidFill>
              </a:rPr>
              <a:t>4</a:t>
            </a:r>
            <a:r>
              <a:rPr lang="en-GB" sz="1600" b="1" dirty="0" smtClean="0">
                <a:solidFill>
                  <a:srgbClr val="FF6600"/>
                </a:solidFill>
              </a:rPr>
              <a:t>): Se(IV)</a:t>
            </a:r>
          </a:p>
          <a:p>
            <a:pPr marL="180975" indent="-180975"/>
            <a:r>
              <a:rPr lang="en-GB" sz="1600" dirty="0" smtClean="0"/>
              <a:t>  - </a:t>
            </a:r>
            <a:r>
              <a:rPr lang="en-GB" sz="1500" dirty="0" smtClean="0"/>
              <a:t>Strong decrease of R</a:t>
            </a:r>
            <a:r>
              <a:rPr lang="en-GB" sz="1500" baseline="-25000" dirty="0" smtClean="0"/>
              <a:t>d</a:t>
            </a:r>
            <a:r>
              <a:rPr lang="en-GB" sz="1500" dirty="0" smtClean="0"/>
              <a:t> consistent with a selenite/sulphate competition for sorption sites</a:t>
            </a:r>
          </a:p>
          <a:p>
            <a:pPr marL="180975" indent="-180975"/>
            <a:r>
              <a:rPr lang="en-GB" sz="1500" dirty="0" smtClean="0"/>
              <a:t>  - Very low value for </a:t>
            </a:r>
            <a:r>
              <a:rPr lang="en-GB" sz="1500" dirty="0" err="1" smtClean="0"/>
              <a:t>D</a:t>
            </a:r>
            <a:r>
              <a:rPr lang="en-GB" sz="1500" baseline="-25000" dirty="0" err="1" smtClean="0"/>
              <a:t>e</a:t>
            </a:r>
            <a:r>
              <a:rPr lang="en-GB" sz="1500" baseline="30000" dirty="0" err="1" smtClean="0"/>
              <a:t>ACW</a:t>
            </a:r>
            <a:r>
              <a:rPr lang="en-GB" sz="1500" dirty="0" smtClean="0"/>
              <a:t>(Se(IV)) (3 10</a:t>
            </a:r>
            <a:r>
              <a:rPr lang="en-GB" sz="1500" baseline="30000" dirty="0" smtClean="0"/>
              <a:t>-15</a:t>
            </a:r>
            <a:r>
              <a:rPr lang="en-GB" sz="1500" dirty="0" smtClean="0"/>
              <a:t> m</a:t>
            </a:r>
            <a:r>
              <a:rPr lang="en-GB" sz="1500" baseline="30000" dirty="0" smtClean="0"/>
              <a:t>2</a:t>
            </a:r>
            <a:r>
              <a:rPr lang="en-GB" sz="1500" dirty="0" smtClean="0"/>
              <a:t> s</a:t>
            </a:r>
            <a:r>
              <a:rPr lang="en-GB" sz="1500" baseline="30000" dirty="0" smtClean="0"/>
              <a:t>-1</a:t>
            </a:r>
            <a:r>
              <a:rPr lang="en-GB" sz="1500" dirty="0" smtClean="0"/>
              <a:t>) </a:t>
            </a:r>
          </a:p>
          <a:p>
            <a:pPr marL="180975" indent="-180975"/>
            <a:r>
              <a:rPr lang="en-GB" sz="1500" dirty="0" smtClean="0"/>
              <a:t>  - “Salt effect “ measurable but rather limited (D</a:t>
            </a:r>
            <a:r>
              <a:rPr lang="en-GB" sz="1500" baseline="-25000" dirty="0" smtClean="0"/>
              <a:t>e</a:t>
            </a:r>
            <a:r>
              <a:rPr lang="en-GB" sz="1500" dirty="0" smtClean="0"/>
              <a:t>(Se) </a:t>
            </a:r>
            <a:r>
              <a:rPr lang="en-GB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↘ by 2)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6600"/>
                </a:solidFill>
              </a:rPr>
              <a:t>Effect of </a:t>
            </a:r>
            <a:r>
              <a:rPr lang="en-GB" sz="1600" b="1" dirty="0" smtClean="0">
                <a:solidFill>
                  <a:srgbClr val="FF6600"/>
                </a:solidFill>
              </a:rPr>
              <a:t>organics (ISA): U(VI)</a:t>
            </a:r>
          </a:p>
          <a:p>
            <a:pPr marL="180975" indent="-180975"/>
            <a:r>
              <a:rPr lang="en-GB" sz="1600" dirty="0" smtClean="0">
                <a:solidFill>
                  <a:schemeClr val="bg1"/>
                </a:solidFill>
              </a:rPr>
              <a:t>   - </a:t>
            </a:r>
            <a:r>
              <a:rPr lang="en-GB" sz="1500" b="1" dirty="0" smtClean="0">
                <a:solidFill>
                  <a:schemeClr val="bg1"/>
                </a:solidFill>
              </a:rPr>
              <a:t>Sorption</a:t>
            </a:r>
            <a:r>
              <a:rPr lang="en-GB" sz="1500" dirty="0" smtClean="0">
                <a:solidFill>
                  <a:schemeClr val="bg1"/>
                </a:solidFill>
              </a:rPr>
              <a:t> </a:t>
            </a:r>
          </a:p>
          <a:p>
            <a:pPr marL="180975" indent="-180975"/>
            <a:r>
              <a:rPr lang="en-GB" sz="1500" dirty="0" smtClean="0">
                <a:solidFill>
                  <a:schemeClr val="bg1"/>
                </a:solidFill>
              </a:rPr>
              <a:t>Whatever the degradation stage,  a </a:t>
            </a:r>
            <a:r>
              <a:rPr lang="en-GB" sz="1500" b="1" dirty="0" smtClean="0">
                <a:solidFill>
                  <a:schemeClr val="bg1"/>
                </a:solidFill>
              </a:rPr>
              <a:t>threshold [ISA]</a:t>
            </a:r>
            <a:r>
              <a:rPr lang="en-GB" sz="1500" dirty="0" smtClean="0">
                <a:solidFill>
                  <a:schemeClr val="bg1"/>
                </a:solidFill>
              </a:rPr>
              <a:t> exists above which Rd(U) values strongly decrease </a:t>
            </a:r>
            <a:r>
              <a:rPr lang="en-GB" sz="15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effect </a:t>
            </a:r>
            <a:r>
              <a:rPr lang="en-GB" sz="1500" dirty="0">
                <a:solidFill>
                  <a:schemeClr val="bg1"/>
                </a:solidFill>
                <a:sym typeface="Wingdings" panose="05000000000000000000" pitchFamily="2" charset="2"/>
              </a:rPr>
              <a:t>of ISA-U(VI) </a:t>
            </a:r>
            <a:r>
              <a:rPr lang="en-GB" sz="1500" dirty="0" smtClean="0">
                <a:solidFill>
                  <a:schemeClr val="bg1"/>
                </a:solidFill>
                <a:sym typeface="Wingdings" panose="05000000000000000000" pitchFamily="2" charset="2"/>
              </a:rPr>
              <a:t>complexation</a:t>
            </a:r>
          </a:p>
          <a:p>
            <a:pPr marL="180975" indent="-180975"/>
            <a:r>
              <a:rPr lang="en-GB" sz="15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GB" sz="1500" dirty="0" smtClean="0">
                <a:solidFill>
                  <a:schemeClr val="bg1"/>
                </a:solidFill>
                <a:sym typeface="Wingdings" panose="05000000000000000000" pitchFamily="2" charset="2"/>
              </a:rPr>
              <a:t>  - </a:t>
            </a:r>
            <a:r>
              <a:rPr lang="en-GB" sz="15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Diffusion</a:t>
            </a:r>
          </a:p>
          <a:p>
            <a:pPr marL="180975" indent="-180975">
              <a:buFont typeface="Courier New" panose="02070309020205020404" pitchFamily="49" charset="0"/>
              <a:buChar char="o"/>
            </a:pPr>
            <a:r>
              <a:rPr lang="en-GB" sz="1500" dirty="0" smtClean="0">
                <a:solidFill>
                  <a:schemeClr val="bg1"/>
                </a:solidFill>
                <a:sym typeface="Wingdings" panose="05000000000000000000" pitchFamily="2" charset="2"/>
              </a:rPr>
              <a:t>  I</a:t>
            </a:r>
            <a:r>
              <a:rPr lang="en-GB" sz="15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n presence of ISA</a:t>
            </a:r>
            <a:r>
              <a:rPr lang="en-GB" sz="1500" dirty="0" smtClean="0">
                <a:solidFill>
                  <a:schemeClr val="bg1"/>
                </a:solidFill>
                <a:sym typeface="Wingdings" panose="05000000000000000000" pitchFamily="2" charset="2"/>
              </a:rPr>
              <a:t>, U(VI) diffusion depth ≈ degradation front whereas </a:t>
            </a:r>
          </a:p>
          <a:p>
            <a:pPr marL="180975" indent="-180975">
              <a:buFont typeface="Courier New" panose="02070309020205020404" pitchFamily="49" charset="0"/>
              <a:buChar char="o"/>
            </a:pPr>
            <a:r>
              <a:rPr lang="en-GB" sz="15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In absence of ISA</a:t>
            </a:r>
            <a:r>
              <a:rPr lang="en-GB" sz="1500" dirty="0" smtClean="0">
                <a:solidFill>
                  <a:schemeClr val="bg1"/>
                </a:solidFill>
                <a:sym typeface="Wingdings" panose="05000000000000000000" pitchFamily="2" charset="2"/>
              </a:rPr>
              <a:t>, U(VI) diffusion depth &lt; degradation front</a:t>
            </a:r>
            <a:endParaRPr lang="en-GB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indent="-180975">
              <a:buFontTx/>
              <a:buChar char="-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GB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GB" sz="1600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7158725" y="15172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  <p:sp>
        <p:nvSpPr>
          <p:cNvPr id="5" name="ZoneTexte 4"/>
          <p:cNvSpPr txBox="1"/>
          <p:nvPr/>
        </p:nvSpPr>
        <p:spPr>
          <a:xfrm>
            <a:off x="3240445" y="2040417"/>
            <a:ext cx="1653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b="1" i="1" dirty="0" smtClean="0"/>
              <a:t>HR-ICP-MS laser ablation</a:t>
            </a:r>
            <a:endParaRPr lang="en-CA" sz="1100" b="1" i="1" dirty="0"/>
          </a:p>
        </p:txBody>
      </p:sp>
      <p:sp>
        <p:nvSpPr>
          <p:cNvPr id="73" name="ZoneTexte 72"/>
          <p:cNvSpPr txBox="1"/>
          <p:nvPr/>
        </p:nvSpPr>
        <p:spPr>
          <a:xfrm>
            <a:off x="849531" y="1890831"/>
            <a:ext cx="10871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b="1" i="1" dirty="0" smtClean="0"/>
              <a:t>Sorption isotherms</a:t>
            </a:r>
            <a:endParaRPr lang="en-CA" sz="900" b="1" i="1" dirty="0"/>
          </a:p>
        </p:txBody>
      </p:sp>
      <p:grpSp>
        <p:nvGrpSpPr>
          <p:cNvPr id="17" name="Groupe 16"/>
          <p:cNvGrpSpPr/>
          <p:nvPr/>
        </p:nvGrpSpPr>
        <p:grpSpPr>
          <a:xfrm>
            <a:off x="724479" y="4741669"/>
            <a:ext cx="2925012" cy="2116331"/>
            <a:chOff x="725527" y="4674749"/>
            <a:chExt cx="2925012" cy="2116331"/>
          </a:xfrm>
        </p:grpSpPr>
        <p:pic>
          <p:nvPicPr>
            <p:cNvPr id="55" name="Image 54"/>
            <p:cNvPicPr>
              <a:picLocks noChangeAspect="1"/>
            </p:cNvPicPr>
            <p:nvPr/>
          </p:nvPicPr>
          <p:blipFill rotWithShape="1">
            <a:blip r:embed="rId9"/>
            <a:srcRect t="4684" r="1880"/>
            <a:stretch/>
          </p:blipFill>
          <p:spPr>
            <a:xfrm>
              <a:off x="725527" y="4706159"/>
              <a:ext cx="2925012" cy="2084921"/>
            </a:xfrm>
            <a:prstGeom prst="rect">
              <a:avLst/>
            </a:prstGeom>
          </p:spPr>
        </p:pic>
        <p:cxnSp>
          <p:nvCxnSpPr>
            <p:cNvPr id="56" name="Connecteur droit avec flèche 55"/>
            <p:cNvCxnSpPr/>
            <p:nvPr/>
          </p:nvCxnSpPr>
          <p:spPr bwMode="auto">
            <a:xfrm>
              <a:off x="2428804" y="5040226"/>
              <a:ext cx="786704" cy="80507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7" name="ZoneTexte 56"/>
            <p:cNvSpPr txBox="1"/>
            <p:nvPr/>
          </p:nvSpPr>
          <p:spPr>
            <a:xfrm>
              <a:off x="1325980" y="4674749"/>
              <a:ext cx="720371" cy="21544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800" dirty="0" smtClean="0">
                  <a:solidFill>
                    <a:srgbClr val="3366FF"/>
                  </a:solidFill>
                  <a:latin typeface="+mn-lt"/>
                </a:rPr>
                <a:t>No </a:t>
              </a:r>
              <a:r>
                <a:rPr lang="fr-FR" sz="800" dirty="0" err="1" smtClean="0">
                  <a:solidFill>
                    <a:srgbClr val="3366FF"/>
                  </a:solidFill>
                  <a:latin typeface="+mn-lt"/>
                </a:rPr>
                <a:t>effect</a:t>
              </a:r>
              <a:endParaRPr lang="fr-FR" sz="800" dirty="0">
                <a:solidFill>
                  <a:srgbClr val="3366FF"/>
                </a:solidFill>
                <a:latin typeface="+mn-lt"/>
              </a:endParaRPr>
            </a:p>
          </p:txBody>
        </p:sp>
        <p:cxnSp>
          <p:nvCxnSpPr>
            <p:cNvPr id="58" name="Connecteur droit avec flèche 57"/>
            <p:cNvCxnSpPr/>
            <p:nvPr/>
          </p:nvCxnSpPr>
          <p:spPr bwMode="auto">
            <a:xfrm>
              <a:off x="1255512" y="4951365"/>
              <a:ext cx="745747" cy="514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3366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59" name="Rectangle 58"/>
            <p:cNvSpPr/>
            <p:nvPr/>
          </p:nvSpPr>
          <p:spPr>
            <a:xfrm>
              <a:off x="2001259" y="4724522"/>
              <a:ext cx="274814" cy="1723857"/>
            </a:xfrm>
            <a:prstGeom prst="rect">
              <a:avLst/>
            </a:prstGeom>
            <a:solidFill>
              <a:srgbClr val="CCEC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20" name="Groupe 19"/>
            <p:cNvGrpSpPr/>
            <p:nvPr/>
          </p:nvGrpSpPr>
          <p:grpSpPr>
            <a:xfrm>
              <a:off x="2575386" y="4710807"/>
              <a:ext cx="1006501" cy="315466"/>
              <a:chOff x="5227633" y="5022772"/>
              <a:chExt cx="1006501" cy="315466"/>
            </a:xfrm>
          </p:grpSpPr>
          <p:sp>
            <p:nvSpPr>
              <p:cNvPr id="18" name="Rectangle 17"/>
              <p:cNvSpPr>
                <a:spLocks noChangeAspect="1"/>
              </p:cNvSpPr>
              <p:nvPr/>
            </p:nvSpPr>
            <p:spPr>
              <a:xfrm rot="2693791">
                <a:off x="5227633" y="5088279"/>
                <a:ext cx="51952" cy="50737"/>
              </a:xfrm>
              <a:prstGeom prst="rect">
                <a:avLst/>
              </a:prstGeom>
              <a:solidFill>
                <a:srgbClr val="0066FF"/>
              </a:solidFill>
              <a:ln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5260791" y="5022772"/>
                <a:ext cx="954107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600" dirty="0" smtClean="0"/>
                  <a:t>HCP degradation stage II</a:t>
                </a:r>
                <a:endParaRPr lang="en-CA" sz="600" dirty="0"/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5260791" y="5153572"/>
                <a:ext cx="973343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600" dirty="0" smtClean="0"/>
                  <a:t>HCP degradation stage III</a:t>
                </a:r>
                <a:endParaRPr lang="en-CA" sz="600" dirty="0"/>
              </a:p>
            </p:txBody>
          </p:sp>
          <p:sp>
            <p:nvSpPr>
              <p:cNvPr id="63" name="Rectangle 62"/>
              <p:cNvSpPr>
                <a:spLocks noChangeAspect="1"/>
              </p:cNvSpPr>
              <p:nvPr/>
            </p:nvSpPr>
            <p:spPr>
              <a:xfrm rot="2693791">
                <a:off x="5227634" y="5220537"/>
                <a:ext cx="51952" cy="50737"/>
              </a:xfrm>
              <a:prstGeom prst="rect">
                <a:avLst/>
              </a:prstGeom>
              <a:noFill/>
              <a:ln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5" name="ZoneTexte 14"/>
            <p:cNvSpPr txBox="1"/>
            <p:nvPr/>
          </p:nvSpPr>
          <p:spPr>
            <a:xfrm rot="16200000">
              <a:off x="1652074" y="5870496"/>
              <a:ext cx="95571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700" dirty="0" smtClean="0">
                  <a:solidFill>
                    <a:srgbClr val="0066FF"/>
                  </a:solidFill>
                </a:rPr>
                <a:t>[ISA] threshold range</a:t>
              </a:r>
              <a:endParaRPr lang="en-CA" sz="700" dirty="0">
                <a:solidFill>
                  <a:srgbClr val="0066FF"/>
                </a:solidFill>
              </a:endParaRPr>
            </a:p>
          </p:txBody>
        </p:sp>
      </p:grpSp>
      <p:sp>
        <p:nvSpPr>
          <p:cNvPr id="74" name="ZoneTexte 73"/>
          <p:cNvSpPr txBox="1"/>
          <p:nvPr/>
        </p:nvSpPr>
        <p:spPr>
          <a:xfrm>
            <a:off x="1878059" y="4592284"/>
            <a:ext cx="10871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b="1" i="1" dirty="0" smtClean="0"/>
              <a:t>Sorption isotherms</a:t>
            </a:r>
            <a:endParaRPr lang="en-CA" sz="900" b="1" i="1" dirty="0"/>
          </a:p>
        </p:txBody>
      </p:sp>
      <p:grpSp>
        <p:nvGrpSpPr>
          <p:cNvPr id="25" name="Groupe 24"/>
          <p:cNvGrpSpPr/>
          <p:nvPr/>
        </p:nvGrpSpPr>
        <p:grpSpPr>
          <a:xfrm>
            <a:off x="4631270" y="4505769"/>
            <a:ext cx="2871216" cy="2420554"/>
            <a:chOff x="4631270" y="4505769"/>
            <a:chExt cx="2871216" cy="2420554"/>
          </a:xfrm>
        </p:grpSpPr>
        <p:sp>
          <p:nvSpPr>
            <p:cNvPr id="72" name="ZoneTexte 71"/>
            <p:cNvSpPr txBox="1"/>
            <p:nvPr/>
          </p:nvSpPr>
          <p:spPr>
            <a:xfrm>
              <a:off x="5689129" y="4505769"/>
              <a:ext cx="125867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900" b="1" i="1" dirty="0" smtClean="0"/>
                <a:t>U(VI) diffusion profiles</a:t>
              </a:r>
              <a:endParaRPr lang="en-CA" sz="900" b="1" i="1" dirty="0"/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31270" y="4658611"/>
              <a:ext cx="2871216" cy="22677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732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&amp; Perspectives 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381983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Treatment – Conditioning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Geological disposal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Recycling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725" y="1908628"/>
            <a:ext cx="2044988" cy="298528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12955" y="1378402"/>
            <a:ext cx="7539663" cy="5186035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</a:rPr>
              <a:t>Source Term (waste </a:t>
            </a:r>
            <a:r>
              <a:rPr lang="en-US" b="1" dirty="0" smtClean="0">
                <a:solidFill>
                  <a:srgbClr val="FFFF00"/>
                </a:solidFill>
              </a:rPr>
              <a:t>package)</a:t>
            </a:r>
            <a:endParaRPr lang="en-US" b="1" dirty="0" smtClean="0">
              <a:solidFill>
                <a:srgbClr val="FFFF00"/>
              </a:solidFill>
            </a:endParaRPr>
          </a:p>
          <a:p>
            <a:pPr marL="285750" indent="-28575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Continuation of the research work on </a:t>
            </a:r>
            <a:r>
              <a:rPr lang="en-US" dirty="0"/>
              <a:t>the </a:t>
            </a:r>
            <a:r>
              <a:rPr lang="en-US" dirty="0" smtClean="0"/>
              <a:t>interplay </a:t>
            </a:r>
            <a:r>
              <a:rPr lang="en-US" dirty="0"/>
              <a:t>of thermodynamics and kinetics</a:t>
            </a:r>
            <a:r>
              <a:rPr lang="en-US" dirty="0" smtClean="0"/>
              <a:t> in repository context: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prstClr val="white"/>
                </a:solidFill>
              </a:rPr>
              <a:t>Solid phase transformation of hydroxides and hydrous oxides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prstClr val="white"/>
                </a:solidFill>
              </a:rPr>
              <a:t>Spent fuel dissolution under reducing conditions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Contribution in WP DITUSC (strategic study)</a:t>
            </a:r>
          </a:p>
          <a:p>
            <a:pPr marL="285750" indent="-28575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Parameters controlling the dissolution of modern spent fuel (</a:t>
            </a:r>
            <a:r>
              <a:rPr lang="en-US" dirty="0" err="1" smtClean="0"/>
              <a:t>eg</a:t>
            </a:r>
            <a:r>
              <a:rPr lang="en-US" dirty="0" smtClean="0"/>
              <a:t>. UO</a:t>
            </a:r>
            <a:r>
              <a:rPr lang="en-US" baseline="-25000" dirty="0" smtClean="0"/>
              <a:t>2</a:t>
            </a:r>
            <a:r>
              <a:rPr lang="en-US" dirty="0" smtClean="0"/>
              <a:t> doped with Cr) under gamma-radiolysis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Dissolution under anoxic and storage conditions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Effect of low doses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Contribution in WP SAREC</a:t>
            </a:r>
          </a:p>
          <a:p>
            <a:pPr>
              <a:spcBef>
                <a:spcPts val="1200"/>
              </a:spcBef>
            </a:pPr>
            <a:r>
              <a:rPr lang="en-US" b="1" dirty="0" smtClean="0">
                <a:solidFill>
                  <a:srgbClr val="FFFF00"/>
                </a:solidFill>
              </a:rPr>
              <a:t>Engineered barrier system &amp; Interfaces</a:t>
            </a:r>
            <a:endParaRPr lang="en-US" b="1" dirty="0">
              <a:solidFill>
                <a:srgbClr val="FFFF00"/>
              </a:solidFill>
            </a:endParaRPr>
          </a:p>
          <a:p>
            <a:pPr marL="285750" indent="-28575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Study of the passivation, corrosion, and dissolution of </a:t>
            </a:r>
            <a:r>
              <a:rPr lang="en-US" dirty="0" smtClean="0"/>
              <a:t>novel metallic coatings and ceramics for HLW containers/canisters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Durability evaluation under corrosive environment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Effect of irradiation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Contribution in WP </a:t>
            </a:r>
            <a:r>
              <a:rPr lang="en-US" dirty="0" err="1" smtClean="0"/>
              <a:t>InCoMand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7092314" y="5669980"/>
            <a:ext cx="767373" cy="767373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60609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3FC6499F-7D36-4D9C-A43C-DE8100CBA187}"/>
              </a:ext>
            </a:extLst>
          </p:cNvPr>
          <p:cNvSpPr/>
          <p:nvPr/>
        </p:nvSpPr>
        <p:spPr>
          <a:xfrm>
            <a:off x="7905682" y="4251115"/>
            <a:ext cx="3097210" cy="118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anchor="b" anchorCtr="0">
            <a:no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RW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classification 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(Exempt, VLLW, LLW,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Optimizing metallic </a:t>
            </a:r>
            <a:r>
              <a:rPr lang="en-US" dirty="0"/>
              <a:t>waste characterization &amp; procedures for minimization and recycling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19</a:t>
            </a:fld>
            <a:endParaRPr lang="en-US"/>
          </a:p>
        </p:txBody>
      </p:sp>
      <p:sp>
        <p:nvSpPr>
          <p:cNvPr id="4" name="Rectangle à coins arrondis 3"/>
          <p:cNvSpPr/>
          <p:nvPr/>
        </p:nvSpPr>
        <p:spPr>
          <a:xfrm>
            <a:off x="520890" y="5078891"/>
            <a:ext cx="6280548" cy="1110578"/>
          </a:xfrm>
          <a:prstGeom prst="roundRect">
            <a:avLst/>
          </a:prstGeom>
          <a:solidFill>
            <a:srgbClr val="A72121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520891" y="3337448"/>
            <a:ext cx="6280548" cy="23414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520890" y="2131228"/>
            <a:ext cx="6280548" cy="1860498"/>
          </a:xfrm>
          <a:prstGeom prst="roundRect">
            <a:avLst/>
          </a:prstGeom>
          <a:solidFill>
            <a:srgbClr val="78B252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6BE00D-F958-4C45-965D-A10C0D9DF8A2}"/>
              </a:ext>
            </a:extLst>
          </p:cNvPr>
          <p:cNvSpPr/>
          <p:nvPr/>
        </p:nvSpPr>
        <p:spPr>
          <a:xfrm>
            <a:off x="706329" y="2311570"/>
            <a:ext cx="3833957" cy="369332"/>
          </a:xfrm>
          <a:prstGeom prst="rect">
            <a:avLst/>
          </a:prstGeom>
          <a:solidFill>
            <a:srgbClr val="A9D18E"/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Mech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./ chem.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decontamination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clear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25799" y="3006409"/>
            <a:ext cx="150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Clearance 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862422" y="3389742"/>
            <a:ext cx="1019831" cy="369332"/>
          </a:xfrm>
          <a:prstGeom prst="rect">
            <a:avLst/>
          </a:prstGeom>
          <a:solidFill>
            <a:srgbClr val="A9D18E"/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Disposal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890474" y="2831148"/>
            <a:ext cx="963726" cy="369332"/>
          </a:xfrm>
          <a:prstGeom prst="rect">
            <a:avLst/>
          </a:prstGeom>
          <a:solidFill>
            <a:srgbClr val="A9D18E"/>
          </a:solidFill>
          <a:effectLst>
            <a:softEdge rad="381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Melting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515384" y="2571672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Clear &amp; Melt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515384" y="3040536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Melt &amp; Clear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990806" y="3527364"/>
            <a:ext cx="136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Wait &amp; Clear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22425" y="4182866"/>
            <a:ext cx="1423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Reuse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Recycle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860476" y="4045338"/>
            <a:ext cx="2463238" cy="369332"/>
          </a:xfrm>
          <a:prstGeom prst="rect">
            <a:avLst/>
          </a:prstGeom>
          <a:solidFill>
            <a:srgbClr val="FFD966"/>
          </a:solidFill>
          <a:effectLst>
            <a:softEdge rad="381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Reuse for other purpose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860476" y="4782550"/>
            <a:ext cx="1054520" cy="369332"/>
          </a:xfrm>
          <a:prstGeom prst="rect">
            <a:avLst/>
          </a:prstGeom>
          <a:solidFill>
            <a:srgbClr val="FFD966"/>
          </a:solidFill>
          <a:effectLst>
            <a:softEdge rad="381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Recycling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229509" y="4511687"/>
            <a:ext cx="1091966" cy="369332"/>
          </a:xfrm>
          <a:prstGeom prst="rect">
            <a:avLst/>
          </a:prstGeom>
          <a:solidFill>
            <a:srgbClr val="FFD966"/>
          </a:solidFill>
          <a:effectLst>
            <a:softEdge rad="381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Shielding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219194" y="5071557"/>
            <a:ext cx="1700595" cy="369332"/>
          </a:xfrm>
          <a:prstGeom prst="rect">
            <a:avLst/>
          </a:prstGeom>
          <a:solidFill>
            <a:srgbClr val="FFD966"/>
          </a:solidFill>
          <a:effectLst>
            <a:softEdge rad="381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Cask production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22425" y="5708553"/>
            <a:ext cx="3818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Disposal as radioactive waste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Connecteur droit avec flèche 19"/>
          <p:cNvCxnSpPr>
            <a:stCxn id="8" idx="3"/>
            <a:endCxn id="9" idx="1"/>
          </p:cNvCxnSpPr>
          <p:nvPr/>
        </p:nvCxnSpPr>
        <p:spPr>
          <a:xfrm>
            <a:off x="2329416" y="3237242"/>
            <a:ext cx="533006" cy="337166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8" idx="3"/>
            <a:endCxn id="7" idx="2"/>
          </p:cNvCxnSpPr>
          <p:nvPr/>
        </p:nvCxnSpPr>
        <p:spPr>
          <a:xfrm flipV="1">
            <a:off x="2329416" y="2680902"/>
            <a:ext cx="293892" cy="556340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8" idx="3"/>
            <a:endCxn id="10" idx="1"/>
          </p:cNvCxnSpPr>
          <p:nvPr/>
        </p:nvCxnSpPr>
        <p:spPr>
          <a:xfrm flipV="1">
            <a:off x="2329416" y="3015814"/>
            <a:ext cx="561058" cy="221428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42"/>
          <p:cNvCxnSpPr>
            <a:stCxn id="10" idx="3"/>
            <a:endCxn id="13" idx="1"/>
          </p:cNvCxnSpPr>
          <p:nvPr/>
        </p:nvCxnSpPr>
        <p:spPr>
          <a:xfrm>
            <a:off x="3854200" y="3015814"/>
            <a:ext cx="136606" cy="696216"/>
          </a:xfrm>
          <a:prstGeom prst="bentConnector3">
            <a:avLst>
              <a:gd name="adj1" fmla="val 50000"/>
            </a:avLst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42"/>
          <p:cNvCxnSpPr>
            <a:stCxn id="10" idx="3"/>
            <a:endCxn id="12" idx="1"/>
          </p:cNvCxnSpPr>
          <p:nvPr/>
        </p:nvCxnSpPr>
        <p:spPr>
          <a:xfrm>
            <a:off x="3854200" y="3015814"/>
            <a:ext cx="661184" cy="209388"/>
          </a:xfrm>
          <a:prstGeom prst="bentConnector3">
            <a:avLst>
              <a:gd name="adj1" fmla="val 50000"/>
            </a:avLst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42"/>
          <p:cNvCxnSpPr>
            <a:stCxn id="10" idx="3"/>
            <a:endCxn id="11" idx="1"/>
          </p:cNvCxnSpPr>
          <p:nvPr/>
        </p:nvCxnSpPr>
        <p:spPr>
          <a:xfrm flipV="1">
            <a:off x="3854200" y="2756338"/>
            <a:ext cx="661184" cy="259476"/>
          </a:xfrm>
          <a:prstGeom prst="bentConnector3">
            <a:avLst>
              <a:gd name="adj1" fmla="val 50000"/>
            </a:avLst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14" idx="3"/>
            <a:endCxn id="15" idx="1"/>
          </p:cNvCxnSpPr>
          <p:nvPr/>
        </p:nvCxnSpPr>
        <p:spPr>
          <a:xfrm flipV="1">
            <a:off x="2245828" y="4230004"/>
            <a:ext cx="614648" cy="368361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14" idx="3"/>
            <a:endCxn id="16" idx="1"/>
          </p:cNvCxnSpPr>
          <p:nvPr/>
        </p:nvCxnSpPr>
        <p:spPr>
          <a:xfrm>
            <a:off x="2245828" y="4598365"/>
            <a:ext cx="614648" cy="368851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42"/>
          <p:cNvCxnSpPr>
            <a:stCxn id="16" idx="3"/>
            <a:endCxn id="17" idx="1"/>
          </p:cNvCxnSpPr>
          <p:nvPr/>
        </p:nvCxnSpPr>
        <p:spPr>
          <a:xfrm flipV="1">
            <a:off x="3914996" y="4696353"/>
            <a:ext cx="314513" cy="270863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42"/>
          <p:cNvCxnSpPr>
            <a:stCxn id="16" idx="3"/>
            <a:endCxn id="18" idx="1"/>
          </p:cNvCxnSpPr>
          <p:nvPr/>
        </p:nvCxnSpPr>
        <p:spPr>
          <a:xfrm>
            <a:off x="3914996" y="4967216"/>
            <a:ext cx="304198" cy="289007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/>
          <p:cNvGrpSpPr/>
          <p:nvPr/>
        </p:nvGrpSpPr>
        <p:grpSpPr>
          <a:xfrm>
            <a:off x="5999064" y="2503461"/>
            <a:ext cx="468466" cy="369332"/>
            <a:chOff x="6856259" y="2422884"/>
            <a:chExt cx="468466" cy="369332"/>
          </a:xfrm>
        </p:grpSpPr>
        <p:sp>
          <p:nvSpPr>
            <p:cNvPr id="31" name="Cube 30"/>
            <p:cNvSpPr/>
            <p:nvPr/>
          </p:nvSpPr>
          <p:spPr>
            <a:xfrm>
              <a:off x="6856259" y="2422884"/>
              <a:ext cx="468466" cy="369332"/>
            </a:xfrm>
            <a:prstGeom prst="cub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915191" y="2681288"/>
              <a:ext cx="104775" cy="110928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3" name="Image 3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2676" y="2930999"/>
            <a:ext cx="697310" cy="500924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99" y="3325447"/>
            <a:ext cx="666279" cy="666279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60" y="4433996"/>
            <a:ext cx="788858" cy="524949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979559" y="4895762"/>
            <a:ext cx="498300" cy="665062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659D7016-B0CE-4E0B-9986-A49A63DB3216}"/>
              </a:ext>
            </a:extLst>
          </p:cNvPr>
          <p:cNvSpPr/>
          <p:nvPr/>
        </p:nvSpPr>
        <p:spPr>
          <a:xfrm>
            <a:off x="7905682" y="1779773"/>
            <a:ext cx="3098778" cy="1188000"/>
          </a:xfrm>
          <a:prstGeom prst="rect">
            <a:avLst/>
          </a:prstGeom>
          <a:solidFill>
            <a:srgbClr val="B2CC7F"/>
          </a:solidFill>
          <a:ln w="28575">
            <a:solidFill>
              <a:schemeClr val="tx1"/>
            </a:solidFill>
          </a:ln>
        </p:spPr>
        <p:txBody>
          <a:bodyPr wrap="square" anchor="t" anchorCtr="0">
            <a:noAutofit/>
          </a:bodyPr>
          <a:lstStyle/>
          <a:p>
            <a:pPr algn="ctr"/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Radioactive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metallic waste from decommissioning </a:t>
            </a:r>
          </a:p>
        </p:txBody>
      </p:sp>
      <p:sp>
        <p:nvSpPr>
          <p:cNvPr id="52" name="Arrow: Right 7">
            <a:extLst>
              <a:ext uri="{FF2B5EF4-FFF2-40B4-BE49-F238E27FC236}">
                <a16:creationId xmlns:a16="http://schemas.microsoft.com/office/drawing/2014/main" id="{A4F690A8-2C40-4AA0-92E9-F8BD36B6907F}"/>
              </a:ext>
            </a:extLst>
          </p:cNvPr>
          <p:cNvSpPr/>
          <p:nvPr/>
        </p:nvSpPr>
        <p:spPr>
          <a:xfrm rot="5400000">
            <a:off x="7281809" y="3367390"/>
            <a:ext cx="2380190" cy="484632"/>
          </a:xfrm>
          <a:prstGeom prst="rightArrow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Historical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information</a:t>
            </a:r>
          </a:p>
        </p:txBody>
      </p:sp>
      <p:sp>
        <p:nvSpPr>
          <p:cNvPr id="55" name="Arrow: Right 10">
            <a:extLst>
              <a:ext uri="{FF2B5EF4-FFF2-40B4-BE49-F238E27FC236}">
                <a16:creationId xmlns:a16="http://schemas.microsoft.com/office/drawing/2014/main" id="{900DC50B-31AF-470D-8090-347854D8AD4D}"/>
              </a:ext>
            </a:extLst>
          </p:cNvPr>
          <p:cNvSpPr/>
          <p:nvPr/>
        </p:nvSpPr>
        <p:spPr>
          <a:xfrm rot="5400000">
            <a:off x="7921568" y="3367390"/>
            <a:ext cx="2380190" cy="484632"/>
          </a:xfrm>
          <a:prstGeom prst="rightArrow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Installation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simulation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Arrow: Right 11">
            <a:extLst>
              <a:ext uri="{FF2B5EF4-FFF2-40B4-BE49-F238E27FC236}">
                <a16:creationId xmlns:a16="http://schemas.microsoft.com/office/drawing/2014/main" id="{A8C2D199-678B-431C-9F2E-685FAA4DCC62}"/>
              </a:ext>
            </a:extLst>
          </p:cNvPr>
          <p:cNvSpPr/>
          <p:nvPr/>
        </p:nvSpPr>
        <p:spPr>
          <a:xfrm rot="5400000">
            <a:off x="9225219" y="3376232"/>
            <a:ext cx="2380190" cy="484632"/>
          </a:xfrm>
          <a:prstGeom prst="rightArrow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Non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Destructive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Analysis</a:t>
            </a:r>
          </a:p>
        </p:txBody>
      </p:sp>
      <p:sp>
        <p:nvSpPr>
          <p:cNvPr id="57" name="Arrow: Right 12">
            <a:extLst>
              <a:ext uri="{FF2B5EF4-FFF2-40B4-BE49-F238E27FC236}">
                <a16:creationId xmlns:a16="http://schemas.microsoft.com/office/drawing/2014/main" id="{949F8ED6-76F0-4597-8939-65772CECDA78}"/>
              </a:ext>
            </a:extLst>
          </p:cNvPr>
          <p:cNvSpPr/>
          <p:nvPr/>
        </p:nvSpPr>
        <p:spPr>
          <a:xfrm rot="5400000">
            <a:off x="8586929" y="3379208"/>
            <a:ext cx="2380190" cy="484632"/>
          </a:xfrm>
          <a:prstGeom prst="rightArrow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Destructive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Analysis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6F3AD51-90E0-4612-AF16-97188ABE7279}"/>
              </a:ext>
            </a:extLst>
          </p:cNvPr>
          <p:cNvSpPr/>
          <p:nvPr/>
        </p:nvSpPr>
        <p:spPr>
          <a:xfrm>
            <a:off x="7340325" y="5555959"/>
            <a:ext cx="1529022" cy="830997"/>
          </a:xfrm>
          <a:prstGeom prst="rect">
            <a:avLst/>
          </a:prstGeom>
          <a:solidFill>
            <a:srgbClr val="FFC00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Improved assay accuracy and/ or precision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72EC52F-DEAD-4501-AADE-45DBE26ED58B}"/>
              </a:ext>
            </a:extLst>
          </p:cNvPr>
          <p:cNvSpPr/>
          <p:nvPr/>
        </p:nvSpPr>
        <p:spPr>
          <a:xfrm>
            <a:off x="9663406" y="5538451"/>
            <a:ext cx="2165544" cy="830997"/>
          </a:xfrm>
          <a:prstGeom prst="rect">
            <a:avLst/>
          </a:prstGeom>
          <a:solidFill>
            <a:srgbClr val="FFC00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Less conservatism in RW inventory and classification</a:t>
            </a:r>
          </a:p>
        </p:txBody>
      </p:sp>
      <p:sp>
        <p:nvSpPr>
          <p:cNvPr id="61" name="Arrow: Right 18">
            <a:extLst>
              <a:ext uri="{FF2B5EF4-FFF2-40B4-BE49-F238E27FC236}">
                <a16:creationId xmlns:a16="http://schemas.microsoft.com/office/drawing/2014/main" id="{DBD65E07-32CF-4FFE-B5CC-53698E1427DD}"/>
              </a:ext>
            </a:extLst>
          </p:cNvPr>
          <p:cNvSpPr/>
          <p:nvPr/>
        </p:nvSpPr>
        <p:spPr>
          <a:xfrm>
            <a:off x="8869347" y="5828188"/>
            <a:ext cx="814871" cy="276999"/>
          </a:xfrm>
          <a:prstGeom prst="rightArrow">
            <a:avLst>
              <a:gd name="adj1" fmla="val 50000"/>
              <a:gd name="adj2" fmla="val 105018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3" name="Tableau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265708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Treatment – Conditioning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Geological disposal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Recycling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85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/>
              <a:t>overview</a:t>
            </a:r>
            <a:endParaRPr lang="en-US" dirty="0" smtClean="0"/>
          </a:p>
          <a:p>
            <a:r>
              <a:rPr lang="en-US" dirty="0" smtClean="0"/>
              <a:t>Research activities</a:t>
            </a:r>
          </a:p>
          <a:p>
            <a:r>
              <a:rPr lang="en-US" dirty="0" smtClean="0"/>
              <a:t>Perspectives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9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Difficult to measure radionuclides DTM</a:t>
            </a:r>
            <a:endParaRPr lang="en-US" dirty="0"/>
          </a:p>
        </p:txBody>
      </p:sp>
      <p:sp>
        <p:nvSpPr>
          <p:cNvPr id="36" name="Espace réservé du contenu 35"/>
          <p:cNvSpPr>
            <a:spLocks noGrp="1"/>
          </p:cNvSpPr>
          <p:nvPr>
            <p:ph idx="1"/>
          </p:nvPr>
        </p:nvSpPr>
        <p:spPr>
          <a:xfrm>
            <a:off x="434770" y="1584675"/>
            <a:ext cx="5614083" cy="4771675"/>
          </a:xfrm>
        </p:spPr>
        <p:txBody>
          <a:bodyPr>
            <a:noAutofit/>
          </a:bodyPr>
          <a:lstStyle/>
          <a:p>
            <a:r>
              <a:rPr lang="en-US" sz="1800" dirty="0"/>
              <a:t>Sample: synthetic solution or surrogate</a:t>
            </a:r>
          </a:p>
          <a:p>
            <a:r>
              <a:rPr lang="en-US" sz="1800" dirty="0"/>
              <a:t>Separation / Purification by chromatographic resins</a:t>
            </a:r>
          </a:p>
          <a:p>
            <a:r>
              <a:rPr lang="en-US" sz="1800" dirty="0"/>
              <a:t>Specific conditioning for measurements</a:t>
            </a:r>
          </a:p>
          <a:p>
            <a:r>
              <a:rPr lang="en-US" sz="1800" dirty="0"/>
              <a:t>Selection of an adapted analytical technique 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Zr-93 decays to stable Nb-93 by </a:t>
            </a:r>
            <a:r>
              <a:rPr lang="el-GR" sz="1800" dirty="0" smtClean="0"/>
              <a:t>β</a:t>
            </a:r>
            <a:r>
              <a:rPr lang="en-US" sz="1800" dirty="0" smtClean="0"/>
              <a:t> emission</a:t>
            </a:r>
          </a:p>
          <a:p>
            <a:pPr lvl="1"/>
            <a:r>
              <a:rPr lang="en-US" sz="1800" dirty="0" err="1" smtClean="0"/>
              <a:t>E</a:t>
            </a:r>
            <a:r>
              <a:rPr lang="en-US" sz="1800" baseline="-25000" dirty="0" err="1" smtClean="0"/>
              <a:t>max</a:t>
            </a:r>
            <a:r>
              <a:rPr lang="en-US" sz="1800" dirty="0" smtClean="0"/>
              <a:t> : 60.0 </a:t>
            </a:r>
            <a:r>
              <a:rPr lang="en-US" sz="1800" dirty="0" err="1" smtClean="0"/>
              <a:t>keV</a:t>
            </a:r>
            <a:r>
              <a:rPr lang="en-US" sz="1800" dirty="0" smtClean="0"/>
              <a:t> (73%) and 90.8 </a:t>
            </a:r>
            <a:r>
              <a:rPr lang="en-US" sz="1800" dirty="0" err="1" smtClean="0"/>
              <a:t>keV</a:t>
            </a:r>
            <a:r>
              <a:rPr lang="en-US" sz="1800" dirty="0" smtClean="0"/>
              <a:t> (27%)</a:t>
            </a:r>
          </a:p>
          <a:p>
            <a:pPr lvl="1"/>
            <a:r>
              <a:rPr lang="en-US" sz="1800" dirty="0" smtClean="0"/>
              <a:t>Key long-lived FP and AP for decommissioning</a:t>
            </a:r>
          </a:p>
          <a:p>
            <a:pPr lvl="2"/>
            <a:r>
              <a:rPr lang="en-US" sz="1800" dirty="0" smtClean="0"/>
              <a:t>Significant contributor to total waste inventory over long timescales</a:t>
            </a:r>
          </a:p>
          <a:p>
            <a:pPr lvl="1"/>
            <a:r>
              <a:rPr lang="en-US" sz="1800" dirty="0" smtClean="0"/>
              <a:t>Generally measured by scaling factor</a:t>
            </a:r>
          </a:p>
          <a:p>
            <a:pPr lvl="1"/>
            <a:r>
              <a:rPr lang="en-US" sz="1800" dirty="0" smtClean="0"/>
              <a:t>Need of standardization of protocol for measurement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408492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Treatment – Conditioning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Geological disposal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Recycling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  <p:pic>
        <p:nvPicPr>
          <p:cNvPr id="19" name="Imag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695" y="464207"/>
            <a:ext cx="1010454" cy="360000"/>
          </a:xfrm>
          <a:prstGeom prst="rect">
            <a:avLst/>
          </a:prstGeom>
        </p:spPr>
      </p:pic>
      <p:pic>
        <p:nvPicPr>
          <p:cNvPr id="52" name="Picture 23" descr="Logo&#10;&#10;Description automatically generated">
            <a:extLst>
              <a:ext uri="{FF2B5EF4-FFF2-40B4-BE49-F238E27FC236}">
                <a16:creationId xmlns:a16="http://schemas.microsoft.com/office/drawing/2014/main" id="{F6190603-0628-4DE6-9548-EA67D1D9D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464" y="828758"/>
            <a:ext cx="1202672" cy="36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3400" t="6852" r="3699" b="6988"/>
          <a:stretch/>
        </p:blipFill>
        <p:spPr>
          <a:xfrm>
            <a:off x="6376257" y="1680039"/>
            <a:ext cx="5177939" cy="35392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50806" y="1754626"/>
            <a:ext cx="276225" cy="342553"/>
          </a:xfrm>
          <a:prstGeom prst="rect">
            <a:avLst/>
          </a:prstGeom>
          <a:solidFill>
            <a:schemeClr val="bg1"/>
          </a:solidFill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aseline="30000" dirty="0" smtClean="0">
                <a:solidFill>
                  <a:srgbClr val="0000FF"/>
                </a:solidFill>
              </a:rPr>
              <a:t>3</a:t>
            </a:r>
            <a:r>
              <a:rPr lang="en-US" sz="1200" dirty="0" smtClean="0">
                <a:solidFill>
                  <a:srgbClr val="0000FF"/>
                </a:solidFill>
              </a:rPr>
              <a:t>H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091736" y="2111466"/>
            <a:ext cx="276225" cy="342553"/>
          </a:xfrm>
          <a:prstGeom prst="rect">
            <a:avLst/>
          </a:prstGeom>
          <a:solidFill>
            <a:schemeClr val="bg1"/>
          </a:solidFill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aseline="30000" dirty="0" smtClean="0">
                <a:solidFill>
                  <a:srgbClr val="0000FF"/>
                </a:solidFill>
              </a:rPr>
              <a:t>14</a:t>
            </a:r>
            <a:r>
              <a:rPr lang="en-US" sz="1200" dirty="0" smtClean="0">
                <a:solidFill>
                  <a:srgbClr val="0000FF"/>
                </a:solidFill>
              </a:rPr>
              <a:t>C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934701" y="2468654"/>
            <a:ext cx="276225" cy="342553"/>
          </a:xfrm>
          <a:prstGeom prst="rect">
            <a:avLst/>
          </a:prstGeom>
          <a:solidFill>
            <a:schemeClr val="bg1"/>
          </a:solidFill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aseline="30000" dirty="0" smtClean="0">
                <a:solidFill>
                  <a:srgbClr val="0000FF"/>
                </a:solidFill>
              </a:rPr>
              <a:t>36</a:t>
            </a:r>
            <a:r>
              <a:rPr lang="en-US" sz="1200" dirty="0" smtClean="0">
                <a:solidFill>
                  <a:srgbClr val="0000FF"/>
                </a:solidFill>
              </a:rPr>
              <a:t>Cl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34174" y="2825842"/>
            <a:ext cx="276225" cy="342553"/>
          </a:xfrm>
          <a:prstGeom prst="rect">
            <a:avLst/>
          </a:prstGeom>
          <a:solidFill>
            <a:schemeClr val="bg1"/>
          </a:solidFill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aseline="30000" dirty="0" smtClean="0">
                <a:solidFill>
                  <a:srgbClr val="0000FF"/>
                </a:solidFill>
              </a:rPr>
              <a:t>41</a:t>
            </a:r>
            <a:r>
              <a:rPr lang="en-US" sz="1200" dirty="0" smtClean="0">
                <a:solidFill>
                  <a:srgbClr val="0000FF"/>
                </a:solidFill>
              </a:rPr>
              <a:t>Ca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10575" y="2828223"/>
            <a:ext cx="276225" cy="342553"/>
          </a:xfrm>
          <a:prstGeom prst="rect">
            <a:avLst/>
          </a:prstGeom>
          <a:solidFill>
            <a:schemeClr val="bg1"/>
          </a:solidFill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aseline="30000" dirty="0" smtClean="0">
                <a:solidFill>
                  <a:srgbClr val="0000FF"/>
                </a:solidFill>
              </a:rPr>
              <a:t>55</a:t>
            </a:r>
            <a:r>
              <a:rPr lang="en-US" sz="1200" dirty="0" smtClean="0">
                <a:solidFill>
                  <a:srgbClr val="0000FF"/>
                </a:solidFill>
              </a:rPr>
              <a:t>Fe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72550" y="2828222"/>
            <a:ext cx="276225" cy="342553"/>
          </a:xfrm>
          <a:prstGeom prst="rect">
            <a:avLst/>
          </a:prstGeom>
          <a:solidFill>
            <a:schemeClr val="bg1"/>
          </a:solidFill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aseline="30000" dirty="0" smtClean="0">
                <a:solidFill>
                  <a:srgbClr val="0000FF"/>
                </a:solidFill>
              </a:rPr>
              <a:t>59</a:t>
            </a:r>
            <a:r>
              <a:rPr lang="en-US" sz="1200" dirty="0" smtClean="0">
                <a:solidFill>
                  <a:srgbClr val="0000FF"/>
                </a:solidFill>
              </a:rPr>
              <a:t>Ni</a:t>
            </a:r>
          </a:p>
          <a:p>
            <a:pPr algn="ctr"/>
            <a:r>
              <a:rPr lang="en-US" sz="1200" baseline="30000" dirty="0" smtClean="0">
                <a:solidFill>
                  <a:srgbClr val="0000FF"/>
                </a:solidFill>
              </a:rPr>
              <a:t>63</a:t>
            </a:r>
            <a:r>
              <a:rPr lang="en-US" sz="1200" dirty="0" smtClean="0">
                <a:solidFill>
                  <a:srgbClr val="0000FF"/>
                </a:solidFill>
              </a:rPr>
              <a:t>Ni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34175" y="3187792"/>
            <a:ext cx="276225" cy="342553"/>
          </a:xfrm>
          <a:prstGeom prst="rect">
            <a:avLst/>
          </a:prstGeom>
          <a:solidFill>
            <a:schemeClr val="bg1"/>
          </a:solidFill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aseline="30000" dirty="0" smtClean="0">
                <a:solidFill>
                  <a:srgbClr val="0000FF"/>
                </a:solidFill>
              </a:rPr>
              <a:t>90</a:t>
            </a:r>
            <a:r>
              <a:rPr lang="en-US" sz="1200" dirty="0" smtClean="0">
                <a:solidFill>
                  <a:srgbClr val="0000FF"/>
                </a:solidFill>
              </a:rPr>
              <a:t>Sr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34350" y="3190172"/>
            <a:ext cx="276225" cy="342553"/>
          </a:xfrm>
          <a:prstGeom prst="rect">
            <a:avLst/>
          </a:prstGeom>
          <a:solidFill>
            <a:schemeClr val="bg1"/>
          </a:solidFill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aseline="30000" dirty="0" smtClean="0">
                <a:solidFill>
                  <a:srgbClr val="0000FF"/>
                </a:solidFill>
              </a:rPr>
              <a:t>9</a:t>
            </a:r>
            <a:r>
              <a:rPr lang="en-US" sz="1200" baseline="30000" dirty="0">
                <a:solidFill>
                  <a:srgbClr val="0000FF"/>
                </a:solidFill>
              </a:rPr>
              <a:t>9</a:t>
            </a:r>
            <a:r>
              <a:rPr lang="en-US" sz="1200" dirty="0" smtClean="0">
                <a:solidFill>
                  <a:srgbClr val="0000FF"/>
                </a:solidFill>
              </a:rPr>
              <a:t>Tc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96150" y="3187789"/>
            <a:ext cx="276225" cy="342553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aseline="30000" dirty="0" smtClean="0">
                <a:solidFill>
                  <a:srgbClr val="FF0000"/>
                </a:solidFill>
              </a:rPr>
              <a:t>93</a:t>
            </a:r>
            <a:r>
              <a:rPr lang="en-US" sz="1200" dirty="0" smtClean="0">
                <a:solidFill>
                  <a:srgbClr val="FF0000"/>
                </a:solidFill>
              </a:rPr>
              <a:t>Zr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Difficult to measure radionuclides DTM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408492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Treatment – Conditioning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Geological disposal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Recycling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  <p:pic>
        <p:nvPicPr>
          <p:cNvPr id="19" name="Imag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592" y="464756"/>
            <a:ext cx="1212544" cy="432000"/>
          </a:xfrm>
          <a:prstGeom prst="rect">
            <a:avLst/>
          </a:prstGeom>
        </p:spPr>
      </p:pic>
      <p:pic>
        <p:nvPicPr>
          <p:cNvPr id="52" name="Picture 23" descr="Logo&#10;&#10;Description automatically generated">
            <a:extLst>
              <a:ext uri="{FF2B5EF4-FFF2-40B4-BE49-F238E27FC236}">
                <a16:creationId xmlns:a16="http://schemas.microsoft.com/office/drawing/2014/main" id="{F6190603-0628-4DE6-9548-EA67D1D9D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464" y="867383"/>
            <a:ext cx="1202672" cy="360000"/>
          </a:xfrm>
          <a:prstGeom prst="rect">
            <a:avLst/>
          </a:prstGeom>
        </p:spPr>
      </p:pic>
      <p:sp>
        <p:nvSpPr>
          <p:cNvPr id="57" name="ZoneTexte 56"/>
          <p:cNvSpPr txBox="1"/>
          <p:nvPr/>
        </p:nvSpPr>
        <p:spPr>
          <a:xfrm>
            <a:off x="1656067" y="5717008"/>
            <a:ext cx="2729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smtClean="0"/>
              <a:t>Article : </a:t>
            </a:r>
            <a:r>
              <a:rPr lang="fr-FR" sz="1600" dirty="0"/>
              <a:t>1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smtClean="0"/>
              <a:t>Internationale </a:t>
            </a:r>
            <a:r>
              <a:rPr lang="fr-FR" sz="1600" dirty="0" err="1" smtClean="0"/>
              <a:t>conference</a:t>
            </a:r>
            <a:r>
              <a:rPr lang="fr-FR" sz="1600" dirty="0" smtClean="0"/>
              <a:t>: </a:t>
            </a:r>
            <a:endParaRPr lang="fr-FR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Poster: </a:t>
            </a:r>
            <a:r>
              <a:rPr lang="fr-FR" sz="1600" dirty="0" smtClean="0"/>
              <a:t>1</a:t>
            </a:r>
            <a:endParaRPr lang="fr-FR" sz="1600" dirty="0"/>
          </a:p>
        </p:txBody>
      </p:sp>
      <p:sp>
        <p:nvSpPr>
          <p:cNvPr id="58" name="Organigramme : Stockage interne 57"/>
          <p:cNvSpPr/>
          <p:nvPr/>
        </p:nvSpPr>
        <p:spPr>
          <a:xfrm>
            <a:off x="5560592" y="1534642"/>
            <a:ext cx="6394544" cy="2694530"/>
          </a:xfrm>
          <a:prstGeom prst="flowChartInternalStorage">
            <a:avLst/>
          </a:prstGeom>
          <a:solidFill>
            <a:srgbClr val="44546A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2563" indent="-1825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DTM characterized by low energy emission </a:t>
            </a:r>
          </a:p>
          <a:p>
            <a:pPr marL="539750" lvl="1" indent="-1841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Difficulty to measure directly pure β emitters </a:t>
            </a:r>
            <a:endParaRPr lang="en-US" dirty="0" smtClean="0">
              <a:cs typeface="Arial" panose="020B0604020202020204" pitchFamily="34" charset="0"/>
            </a:endParaRPr>
          </a:p>
          <a:p>
            <a:pPr marL="641350" lvl="1" indent="-285750">
              <a:buFont typeface="Symbol" panose="05050102010706020507" pitchFamily="18" charset="2"/>
              <a:buChar char="Þ"/>
            </a:pPr>
            <a:r>
              <a:rPr lang="en-US" dirty="0" smtClean="0">
                <a:cs typeface="Arial" panose="020B0604020202020204" pitchFamily="34" charset="0"/>
              </a:rPr>
              <a:t>destructive method</a:t>
            </a:r>
            <a:endParaRPr lang="en-US" dirty="0">
              <a:cs typeface="Arial" panose="020B0604020202020204" pitchFamily="34" charset="0"/>
            </a:endParaRP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Multiple separation tested by chromatographic </a:t>
            </a:r>
            <a:r>
              <a:rPr lang="en-US" dirty="0">
                <a:cs typeface="Arial" panose="020B0604020202020204" pitchFamily="34" charset="0"/>
              </a:rPr>
              <a:t>resins</a:t>
            </a:r>
            <a:endParaRPr lang="en-US" dirty="0" smtClean="0">
              <a:cs typeface="Arial" panose="020B0604020202020204" pitchFamily="34" charset="0"/>
            </a:endParaRP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Coupling chemical theory and experimental data:</a:t>
            </a:r>
          </a:p>
          <a:p>
            <a:pPr marL="633413" lvl="1" indent="-176213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Difficulty to access to standards</a:t>
            </a:r>
          </a:p>
          <a:p>
            <a:pPr marL="176213" lvl="1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  <a:cs typeface="Arial" panose="020B0604020202020204" pitchFamily="34" charset="0"/>
              </a:rPr>
              <a:t>Application to other fields (ex. </a:t>
            </a:r>
            <a:r>
              <a:rPr lang="en-US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Geothermy</a:t>
            </a:r>
            <a:r>
              <a:rPr lang="en-US" dirty="0" smtClean="0">
                <a:solidFill>
                  <a:prstClr val="white"/>
                </a:solidFill>
                <a:cs typeface="Arial" panose="020B0604020202020204" pitchFamily="34" charset="0"/>
              </a:rPr>
              <a:t>)</a:t>
            </a:r>
            <a:endParaRPr lang="en-US" dirty="0" smtClean="0">
              <a:cs typeface="Arial" panose="020B0604020202020204" pitchFamily="34" charset="0"/>
            </a:endParaRPr>
          </a:p>
          <a:p>
            <a:pPr marL="633413" lvl="1" indent="-176213">
              <a:buFont typeface="Arial" panose="020B0604020202020204" pitchFamily="34" charset="0"/>
              <a:buChar char="•"/>
            </a:pPr>
            <a:endParaRPr lang="en-US" dirty="0" smtClean="0">
              <a:cs typeface="Arial" panose="020B060402020202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dirty="0" smtClean="0"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560592" y="4449258"/>
            <a:ext cx="6394544" cy="1908215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</a:rPr>
              <a:t>Perspectives </a:t>
            </a:r>
          </a:p>
          <a:p>
            <a:pPr marL="285750" indent="-28575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Continuation of the research work : </a:t>
            </a:r>
            <a:r>
              <a:rPr lang="en-US" dirty="0" smtClean="0">
                <a:solidFill>
                  <a:srgbClr val="FFC000"/>
                </a:solidFill>
              </a:rPr>
              <a:t>E. ABED (PhD)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prstClr val="white"/>
                </a:solidFill>
              </a:rPr>
              <a:t>Development of methodologies for Mo-93 and Nb-94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prstClr val="white"/>
                </a:solidFill>
              </a:rPr>
              <a:t>Contribution to WP ICARUS</a:t>
            </a:r>
          </a:p>
          <a:p>
            <a:pPr marL="285750" indent="-28575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Inter-comparison exercise on activated steel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prstClr val="white"/>
                </a:solidFill>
              </a:rPr>
              <a:t>Collaboration with SMART service and IPHC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11100574" y="5509114"/>
            <a:ext cx="767373" cy="767373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angle à coins arrondis 15"/>
          <p:cNvSpPr/>
          <p:nvPr/>
        </p:nvSpPr>
        <p:spPr>
          <a:xfrm>
            <a:off x="772847" y="1488882"/>
            <a:ext cx="3248780" cy="1061132"/>
          </a:xfrm>
          <a:prstGeom prst="roundRect">
            <a:avLst>
              <a:gd name="adj" fmla="val 16670"/>
            </a:avLst>
          </a:prstGeom>
          <a:noFill/>
          <a:ln w="6350"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Acidic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solution </a:t>
            </a:r>
            <a:r>
              <a:rPr lang="en-US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HCl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/HNO</a:t>
            </a:r>
            <a:r>
              <a:rPr lang="en-US" sz="16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16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Digestion of metal sample  Fe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Ni,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Cr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Addition: </a:t>
            </a:r>
            <a:r>
              <a:rPr lang="en-US" sz="1600" b="1" dirty="0" err="1" smtClean="0">
                <a:solidFill>
                  <a:srgbClr val="0066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fr-F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Mn, Sb, Ce, </a:t>
            </a:r>
            <a:r>
              <a:rPr lang="fr-FR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772848" y="2840525"/>
            <a:ext cx="3248780" cy="604306"/>
          </a:xfrm>
          <a:prstGeom prst="roundRect">
            <a:avLst>
              <a:gd name="adj" fmla="val 16670"/>
            </a:avLst>
          </a:prstGeom>
          <a:noFill/>
          <a:ln w="6350"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6000" tIns="36000" rIns="36000" bIns="36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Separation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chromatographic resins</a:t>
            </a:r>
          </a:p>
        </p:txBody>
      </p:sp>
      <p:cxnSp>
        <p:nvCxnSpPr>
          <p:cNvPr id="18" name="Connecteur droit avec flèche 17"/>
          <p:cNvCxnSpPr>
            <a:stCxn id="16" idx="2"/>
            <a:endCxn id="17" idx="0"/>
          </p:cNvCxnSpPr>
          <p:nvPr/>
        </p:nvCxnSpPr>
        <p:spPr>
          <a:xfrm>
            <a:off x="2397237" y="2550014"/>
            <a:ext cx="1" cy="290511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4"/>
          <p:cNvCxnSpPr>
            <a:stCxn id="17" idx="2"/>
            <a:endCxn id="30" idx="0"/>
          </p:cNvCxnSpPr>
          <p:nvPr/>
        </p:nvCxnSpPr>
        <p:spPr>
          <a:xfrm rot="5400000">
            <a:off x="1600163" y="3144232"/>
            <a:ext cx="496476" cy="1097675"/>
          </a:xfrm>
          <a:prstGeom prst="bentConnector3">
            <a:avLst>
              <a:gd name="adj1" fmla="val 50000"/>
            </a:avLst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à coins arrondis 20"/>
          <p:cNvSpPr/>
          <p:nvPr/>
        </p:nvSpPr>
        <p:spPr>
          <a:xfrm>
            <a:off x="2774472" y="3941307"/>
            <a:ext cx="1739780" cy="540000"/>
          </a:xfrm>
          <a:prstGeom prst="roundRect">
            <a:avLst>
              <a:gd name="adj" fmla="val 16670"/>
            </a:avLst>
          </a:prstGeom>
          <a:noFill/>
          <a:ln w="6350"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LSC measurement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Zr-93</a:t>
            </a:r>
          </a:p>
        </p:txBody>
      </p:sp>
      <p:cxnSp>
        <p:nvCxnSpPr>
          <p:cNvPr id="22" name="Connecteur droit avec flèche 14"/>
          <p:cNvCxnSpPr>
            <a:stCxn id="17" idx="2"/>
            <a:endCxn id="21" idx="0"/>
          </p:cNvCxnSpPr>
          <p:nvPr/>
        </p:nvCxnSpPr>
        <p:spPr>
          <a:xfrm rot="16200000" flipH="1">
            <a:off x="2772562" y="3069507"/>
            <a:ext cx="496476" cy="1247124"/>
          </a:xfrm>
          <a:prstGeom prst="bentConnector3">
            <a:avLst>
              <a:gd name="adj1" fmla="val 50000"/>
            </a:avLst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à coins arrondis 22"/>
          <p:cNvSpPr/>
          <p:nvPr/>
        </p:nvSpPr>
        <p:spPr>
          <a:xfrm>
            <a:off x="265502" y="4876224"/>
            <a:ext cx="2057334" cy="570785"/>
          </a:xfrm>
          <a:prstGeom prst="roundRect">
            <a:avLst>
              <a:gd name="adj" fmla="val 16670"/>
            </a:avLst>
          </a:prstGeom>
          <a:noFill/>
          <a:ln w="6350"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Efficiency chemical separation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2871696" y="4891616"/>
            <a:ext cx="1545332" cy="540000"/>
          </a:xfrm>
          <a:prstGeom prst="roundRect">
            <a:avLst>
              <a:gd name="adj" fmla="val 16670"/>
            </a:avLst>
          </a:prstGeom>
          <a:noFill/>
          <a:ln w="6350"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Activity 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93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Zr </a:t>
            </a:r>
          </a:p>
        </p:txBody>
      </p:sp>
      <p:cxnSp>
        <p:nvCxnSpPr>
          <p:cNvPr id="25" name="Connecteur droit avec flèche 24"/>
          <p:cNvCxnSpPr>
            <a:stCxn id="21" idx="2"/>
            <a:endCxn id="24" idx="0"/>
          </p:cNvCxnSpPr>
          <p:nvPr/>
        </p:nvCxnSpPr>
        <p:spPr>
          <a:xfrm>
            <a:off x="3644362" y="4481307"/>
            <a:ext cx="0" cy="410309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30" idx="2"/>
            <a:endCxn id="23" idx="0"/>
          </p:cNvCxnSpPr>
          <p:nvPr/>
        </p:nvCxnSpPr>
        <p:spPr>
          <a:xfrm flipH="1">
            <a:off x="1294169" y="4512092"/>
            <a:ext cx="5394" cy="364132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14"/>
          <p:cNvCxnSpPr>
            <a:stCxn id="23" idx="3"/>
            <a:endCxn id="24" idx="1"/>
          </p:cNvCxnSpPr>
          <p:nvPr/>
        </p:nvCxnSpPr>
        <p:spPr>
          <a:xfrm flipV="1">
            <a:off x="2322836" y="5161616"/>
            <a:ext cx="548860" cy="1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à coins arrondis 29"/>
          <p:cNvSpPr/>
          <p:nvPr/>
        </p:nvSpPr>
        <p:spPr>
          <a:xfrm>
            <a:off x="338526" y="3941307"/>
            <a:ext cx="1922074" cy="570785"/>
          </a:xfrm>
          <a:prstGeom prst="roundRect">
            <a:avLst>
              <a:gd name="adj" fmla="val 16670"/>
            </a:avLst>
          </a:prstGeom>
          <a:noFill/>
          <a:ln w="6350"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ICP-MS measurement 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Zr-90</a:t>
            </a:r>
          </a:p>
        </p:txBody>
      </p:sp>
    </p:spTree>
    <p:extLst>
      <p:ext uri="{BB962C8B-B14F-4D97-AF65-F5344CB8AC3E}">
        <p14:creationId xmlns:p14="http://schemas.microsoft.com/office/powerpoint/2010/main" val="184784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 of </a:t>
            </a:r>
            <a:r>
              <a:rPr lang="en-US" dirty="0"/>
              <a:t>previous period and development of research activities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22</a:t>
            </a:fld>
            <a:endParaRPr lang="en-US"/>
          </a:p>
        </p:txBody>
      </p:sp>
      <p:sp>
        <p:nvSpPr>
          <p:cNvPr id="5" name="Flèche droite 4"/>
          <p:cNvSpPr/>
          <p:nvPr/>
        </p:nvSpPr>
        <p:spPr>
          <a:xfrm>
            <a:off x="838200" y="1909274"/>
            <a:ext cx="10333383" cy="785192"/>
          </a:xfrm>
          <a:prstGeom prst="rightArrow">
            <a:avLst>
              <a:gd name="adj1" fmla="val 50000"/>
              <a:gd name="adj2" fmla="val 75316"/>
            </a:avLst>
          </a:prstGeom>
          <a:solidFill>
            <a:srgbClr val="5B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1600201" y="2545363"/>
            <a:ext cx="914400" cy="612648"/>
          </a:xfrm>
          <a:prstGeom prst="wedgeRoundRectCallout">
            <a:avLst>
              <a:gd name="adj1" fmla="val -23007"/>
              <a:gd name="adj2" fmla="val -80265"/>
              <a:gd name="adj3" fmla="val 16667"/>
            </a:avLst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5252830" y="2545363"/>
            <a:ext cx="914400" cy="612648"/>
          </a:xfrm>
          <a:prstGeom prst="wedgeRoundRectCallout">
            <a:avLst>
              <a:gd name="adj1" fmla="val -23007"/>
              <a:gd name="adj2" fmla="val -80265"/>
              <a:gd name="adj3" fmla="val 16667"/>
            </a:avLst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8905459" y="2545363"/>
            <a:ext cx="914400" cy="612648"/>
          </a:xfrm>
          <a:prstGeom prst="wedgeRoundRectCallout">
            <a:avLst>
              <a:gd name="adj1" fmla="val -23007"/>
              <a:gd name="adj2" fmla="val -80265"/>
              <a:gd name="adj3" fmla="val 16667"/>
            </a:avLst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2024</a:t>
            </a:r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584" y="3128359"/>
            <a:ext cx="2044988" cy="2985289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5726135" y="3349203"/>
            <a:ext cx="4837012" cy="2687273"/>
            <a:chOff x="5726135" y="3349203"/>
            <a:chExt cx="4837012" cy="2687273"/>
          </a:xfrm>
        </p:grpSpPr>
        <p:grpSp>
          <p:nvGrpSpPr>
            <p:cNvPr id="6" name="Groupe 5"/>
            <p:cNvGrpSpPr/>
            <p:nvPr/>
          </p:nvGrpSpPr>
          <p:grpSpPr>
            <a:xfrm>
              <a:off x="5726135" y="3349203"/>
              <a:ext cx="4837012" cy="2687273"/>
              <a:chOff x="5726135" y="3349203"/>
              <a:chExt cx="4837012" cy="2687273"/>
            </a:xfrm>
          </p:grpSpPr>
          <p:graphicFrame>
            <p:nvGraphicFramePr>
              <p:cNvPr id="15" name="Diagramme 14"/>
              <p:cNvGraphicFramePr/>
              <p:nvPr>
                <p:extLst>
                  <p:ext uri="{D42A27DB-BD31-4B8C-83A1-F6EECF244321}">
                    <p14:modId xmlns:p14="http://schemas.microsoft.com/office/powerpoint/2010/main" val="596937955"/>
                  </p:ext>
                </p:extLst>
              </p:nvPr>
            </p:nvGraphicFramePr>
            <p:xfrm>
              <a:off x="5726135" y="3349203"/>
              <a:ext cx="4300882" cy="268727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16" name="Groupe 15"/>
              <p:cNvGrpSpPr/>
              <p:nvPr/>
            </p:nvGrpSpPr>
            <p:grpSpPr>
              <a:xfrm>
                <a:off x="9211475" y="5290740"/>
                <a:ext cx="1351672" cy="675836"/>
                <a:chOff x="798465" y="2333722"/>
                <a:chExt cx="1351672" cy="675836"/>
              </a:xfrm>
            </p:grpSpPr>
            <p:sp>
              <p:nvSpPr>
                <p:cNvPr id="17" name="Rectangle à coins arrondis 16"/>
                <p:cNvSpPr/>
                <p:nvPr/>
              </p:nvSpPr>
              <p:spPr>
                <a:xfrm>
                  <a:off x="798465" y="2333722"/>
                  <a:ext cx="1351672" cy="675836"/>
                </a:xfrm>
                <a:prstGeom prst="roundRect">
                  <a:avLst/>
                </a:prstGeom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" name="ZoneTexte 17"/>
                <p:cNvSpPr txBox="1"/>
                <p:nvPr/>
              </p:nvSpPr>
              <p:spPr>
                <a:xfrm>
                  <a:off x="831457" y="2366714"/>
                  <a:ext cx="1285688" cy="60985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64770" tIns="64770" rIns="64770" bIns="64770" numCol="1" spcCol="1270" anchor="ctr" anchorCtr="0">
                  <a:noAutofit/>
                </a:bodyPr>
                <a:lstStyle/>
                <a:p>
                  <a:pPr lvl="0" algn="ctr" defTabSz="7556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fr-FR" sz="2000" kern="1200" dirty="0" err="1" smtClean="0"/>
                    <a:t>Disposal</a:t>
                  </a:r>
                  <a:r>
                    <a:rPr lang="fr-FR" sz="2000" kern="1200" dirty="0" smtClean="0"/>
                    <a:t> </a:t>
                  </a:r>
                  <a:endParaRPr lang="fr-FR" sz="2000" kern="1200" dirty="0"/>
                </a:p>
              </p:txBody>
            </p:sp>
          </p:grpSp>
        </p:grpSp>
        <p:sp>
          <p:nvSpPr>
            <p:cNvPr id="19" name="Flèche droite 18"/>
            <p:cNvSpPr/>
            <p:nvPr/>
          </p:nvSpPr>
          <p:spPr>
            <a:xfrm>
              <a:off x="8673426" y="5570469"/>
              <a:ext cx="655981" cy="282643"/>
            </a:xfrm>
            <a:prstGeom prst="rightArrow">
              <a:avLst>
                <a:gd name="adj1" fmla="val 50000"/>
                <a:gd name="adj2" fmla="val 67646"/>
              </a:avLst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2801584" y="2117204"/>
            <a:ext cx="1704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Previous period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485278" y="2123269"/>
            <a:ext cx="161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Current period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21" name="Tableau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636888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Treatment – Conditioning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Geological disposal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Recycling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  <p:grpSp>
        <p:nvGrpSpPr>
          <p:cNvPr id="23" name="Groupe 22"/>
          <p:cNvGrpSpPr/>
          <p:nvPr/>
        </p:nvGrpSpPr>
        <p:grpSpPr>
          <a:xfrm>
            <a:off x="1600201" y="4621003"/>
            <a:ext cx="1351672" cy="675836"/>
            <a:chOff x="798465" y="2333722"/>
            <a:chExt cx="1351672" cy="675836"/>
          </a:xfrm>
        </p:grpSpPr>
        <p:sp>
          <p:nvSpPr>
            <p:cNvPr id="24" name="Rectangle à coins arrondis 23"/>
            <p:cNvSpPr/>
            <p:nvPr/>
          </p:nvSpPr>
          <p:spPr>
            <a:xfrm>
              <a:off x="798465" y="2333722"/>
              <a:ext cx="1351672" cy="675836"/>
            </a:xfrm>
            <a:prstGeom prst="round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ZoneTexte 24"/>
            <p:cNvSpPr txBox="1"/>
            <p:nvPr/>
          </p:nvSpPr>
          <p:spPr>
            <a:xfrm>
              <a:off x="831457" y="2366714"/>
              <a:ext cx="1285688" cy="6098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000" kern="1200" dirty="0" err="1" smtClean="0"/>
                <a:t>Disposal</a:t>
              </a:r>
              <a:r>
                <a:rPr lang="fr-FR" sz="2000" kern="1200" dirty="0" smtClean="0"/>
                <a:t> </a:t>
              </a:r>
              <a:endParaRPr lang="fr-FR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3465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Evolution of the </a:t>
            </a:r>
            <a:r>
              <a:rPr lang="fr-FR" dirty="0" err="1" smtClean="0"/>
              <a:t>research</a:t>
            </a:r>
            <a:r>
              <a:rPr lang="fr-FR" dirty="0" smtClean="0"/>
              <a:t> program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741785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Treatment – Conditioning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Geological disposal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Recycling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3777107023"/>
              </p:ext>
            </p:extLst>
          </p:nvPr>
        </p:nvGraphicFramePr>
        <p:xfrm>
          <a:off x="3284961" y="1546846"/>
          <a:ext cx="9258103" cy="4992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7"/>
          <a:srcRect l="6550" r="-1973"/>
          <a:stretch/>
        </p:blipFill>
        <p:spPr>
          <a:xfrm>
            <a:off x="98240" y="2266083"/>
            <a:ext cx="4278650" cy="24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3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Staff </a:t>
            </a:r>
            <a:r>
              <a:rPr lang="fr-FR" dirty="0" err="1" smtClean="0"/>
              <a:t>contributing</a:t>
            </a:r>
            <a:r>
              <a:rPr lang="fr-FR" dirty="0" smtClean="0"/>
              <a:t> to « </a:t>
            </a:r>
            <a:r>
              <a:rPr lang="fr-FR" dirty="0" err="1" smtClean="0"/>
              <a:t>materials</a:t>
            </a:r>
            <a:r>
              <a:rPr lang="fr-FR" dirty="0" smtClean="0"/>
              <a:t> for </a:t>
            </a:r>
            <a:r>
              <a:rPr lang="fr-FR" dirty="0" err="1" smtClean="0"/>
              <a:t>nuclear</a:t>
            </a:r>
            <a:r>
              <a:rPr lang="fr-FR" dirty="0" smtClean="0"/>
              <a:t> »</a:t>
            </a: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438587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Treatment – Conditioning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Geological disposal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noProof="0" dirty="0" smtClean="0"/>
                        <a:t>Recycling 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363" y="2360959"/>
            <a:ext cx="4469833" cy="251742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41" y="1638647"/>
            <a:ext cx="7262972" cy="39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2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1036720361"/>
              </p:ext>
            </p:extLst>
          </p:nvPr>
        </p:nvGraphicFramePr>
        <p:xfrm>
          <a:off x="782917" y="490963"/>
          <a:ext cx="10689345" cy="590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à coins arrondis 1"/>
          <p:cNvSpPr/>
          <p:nvPr/>
        </p:nvSpPr>
        <p:spPr>
          <a:xfrm>
            <a:off x="9668932" y="2904067"/>
            <a:ext cx="1989667" cy="1366181"/>
          </a:xfrm>
          <a:prstGeom prst="wedgeRoundRectCallout">
            <a:avLst>
              <a:gd name="adj1" fmla="val -20833"/>
              <a:gd name="adj2" fmla="val 711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@Abdel: les items </a:t>
            </a:r>
            <a:r>
              <a:rPr lang="en-US" dirty="0" err="1" smtClean="0"/>
              <a:t>en</a:t>
            </a:r>
            <a:r>
              <a:rPr lang="en-US" dirty="0" smtClean="0"/>
              <a:t> rouge à </a:t>
            </a:r>
            <a:r>
              <a:rPr lang="en-US" dirty="0" err="1" smtClean="0"/>
              <a:t>mettre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 SWOT de </a:t>
            </a:r>
            <a:r>
              <a:rPr lang="en-US" dirty="0" err="1" smtClean="0"/>
              <a:t>l’équipe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32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treatment</a:t>
            </a:r>
            <a:r>
              <a:rPr lang="fr-FR" dirty="0"/>
              <a:t> to </a:t>
            </a:r>
            <a:r>
              <a:rPr lang="fr-FR" dirty="0" err="1"/>
              <a:t>disposal</a:t>
            </a:r>
            <a:r>
              <a:rPr lang="fr-FR" dirty="0"/>
              <a:t> of </a:t>
            </a:r>
            <a:r>
              <a:rPr lang="fr-FR" dirty="0" smtClean="0"/>
              <a:t>radioactive </a:t>
            </a:r>
            <a:r>
              <a:rPr lang="fr-FR" dirty="0" err="1"/>
              <a:t>wastes</a:t>
            </a:r>
            <a:r>
              <a:rPr lang="fr-FR" dirty="0"/>
              <a:t>, an </a:t>
            </a:r>
            <a:r>
              <a:rPr lang="fr-FR" dirty="0" err="1"/>
              <a:t>opening</a:t>
            </a:r>
            <a:r>
              <a:rPr lang="fr-FR" dirty="0"/>
              <a:t> to </a:t>
            </a:r>
            <a:r>
              <a:rPr lang="fr-FR" dirty="0" err="1" smtClean="0"/>
              <a:t>recycling</a:t>
            </a:r>
            <a:r>
              <a:rPr lang="fr-FR" dirty="0" smtClean="0"/>
              <a:t>: </a:t>
            </a:r>
            <a:r>
              <a:rPr lang="fr-FR" dirty="0" err="1" smtClean="0"/>
              <a:t>research</a:t>
            </a:r>
            <a:r>
              <a:rPr lang="fr-FR" dirty="0" smtClean="0"/>
              <a:t> programs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1661064446"/>
              </p:ext>
            </p:extLst>
          </p:nvPr>
        </p:nvGraphicFramePr>
        <p:xfrm>
          <a:off x="337948" y="2040556"/>
          <a:ext cx="11529999" cy="4680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795222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Research</a:t>
                      </a:r>
                      <a:r>
                        <a:rPr lang="en-US" sz="1400" baseline="0" noProof="0" dirty="0" smtClean="0"/>
                        <a:t> activities – part 1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Research</a:t>
                      </a:r>
                      <a:r>
                        <a:rPr lang="en-US" sz="1400" baseline="0" noProof="0" dirty="0" smtClean="0"/>
                        <a:t> activities – part 2</a:t>
                      </a:r>
                      <a:endParaRPr lang="en-US" sz="1400" noProof="0" dirty="0" smtClean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Research</a:t>
                      </a:r>
                      <a:r>
                        <a:rPr lang="en-US" sz="1400" baseline="0" noProof="0" dirty="0" smtClean="0"/>
                        <a:t> activities – part 3</a:t>
                      </a:r>
                      <a:endParaRPr lang="en-US" sz="1400" noProof="0" dirty="0" smtClean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91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treatment</a:t>
            </a:r>
            <a:r>
              <a:rPr lang="fr-FR" dirty="0"/>
              <a:t> to </a:t>
            </a:r>
            <a:r>
              <a:rPr lang="fr-FR" dirty="0" err="1"/>
              <a:t>disposal</a:t>
            </a:r>
            <a:r>
              <a:rPr lang="fr-FR" dirty="0"/>
              <a:t> of </a:t>
            </a:r>
            <a:r>
              <a:rPr lang="fr-FR" dirty="0" smtClean="0"/>
              <a:t>radioactive </a:t>
            </a:r>
            <a:r>
              <a:rPr lang="fr-FR" dirty="0" err="1"/>
              <a:t>wastes</a:t>
            </a:r>
            <a:r>
              <a:rPr lang="fr-FR" dirty="0"/>
              <a:t>, an </a:t>
            </a:r>
            <a:r>
              <a:rPr lang="fr-FR" dirty="0" err="1"/>
              <a:t>opening</a:t>
            </a:r>
            <a:r>
              <a:rPr lang="fr-FR" dirty="0"/>
              <a:t> to </a:t>
            </a:r>
            <a:r>
              <a:rPr lang="fr-FR" dirty="0" err="1" smtClean="0"/>
              <a:t>recycling</a:t>
            </a:r>
            <a:r>
              <a:rPr lang="fr-FR" dirty="0" smtClean="0"/>
              <a:t>: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fundings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795222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Research</a:t>
                      </a:r>
                      <a:r>
                        <a:rPr lang="en-US" sz="1400" baseline="0" noProof="0" dirty="0" smtClean="0"/>
                        <a:t> activities – part 1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Research</a:t>
                      </a:r>
                      <a:r>
                        <a:rPr lang="en-US" sz="1400" baseline="0" noProof="0" dirty="0" smtClean="0"/>
                        <a:t> activities – part 2</a:t>
                      </a:r>
                      <a:endParaRPr lang="en-US" sz="1400" noProof="0" dirty="0" smtClean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Research</a:t>
                      </a:r>
                      <a:r>
                        <a:rPr lang="en-US" sz="1400" baseline="0" noProof="0" dirty="0" smtClean="0"/>
                        <a:t> activities – part 3</a:t>
                      </a:r>
                      <a:endParaRPr lang="en-US" sz="1400" noProof="0" dirty="0" smtClean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54431411"/>
              </p:ext>
            </p:extLst>
          </p:nvPr>
        </p:nvGraphicFramePr>
        <p:xfrm>
          <a:off x="2032000" y="1886552"/>
          <a:ext cx="8128000" cy="4251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3" descr="Logo&#10;&#10;Description automatically generated">
            <a:extLst>
              <a:ext uri="{FF2B5EF4-FFF2-40B4-BE49-F238E27FC236}">
                <a16:creationId xmlns:a16="http://schemas.microsoft.com/office/drawing/2014/main" id="{F6190603-0628-4DE6-9548-EA67D1D9DF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37" y="2494114"/>
            <a:ext cx="1804008" cy="540000"/>
          </a:xfrm>
          <a:prstGeom prst="rect">
            <a:avLst/>
          </a:prstGeom>
        </p:spPr>
      </p:pic>
      <p:pic>
        <p:nvPicPr>
          <p:cNvPr id="9" name="Picture 23" descr="Logo&#10;&#10;Description automatically generated">
            <a:extLst>
              <a:ext uri="{FF2B5EF4-FFF2-40B4-BE49-F238E27FC236}">
                <a16:creationId xmlns:a16="http://schemas.microsoft.com/office/drawing/2014/main" id="{F6190603-0628-4DE6-9548-EA67D1D9DF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29" y="2494114"/>
            <a:ext cx="1804008" cy="540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7909" y="2217367"/>
            <a:ext cx="1061999" cy="5400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935129" y="2705198"/>
            <a:ext cx="101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WP CORI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5952908" y="2713792"/>
            <a:ext cx="107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WP ACED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5280416" y="2958299"/>
            <a:ext cx="134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WP Concord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2253614" y="3118919"/>
            <a:ext cx="203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W4 Metallic Wastes</a:t>
            </a:r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4713" y="3931417"/>
            <a:ext cx="1736640" cy="54000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7813106" y="3118919"/>
            <a:ext cx="203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W4 Metallic Wastes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1537" y="3849313"/>
            <a:ext cx="510026" cy="54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16804" r="14593"/>
          <a:stretch/>
        </p:blipFill>
        <p:spPr>
          <a:xfrm>
            <a:off x="5672506" y="4503325"/>
            <a:ext cx="777402" cy="288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8754" y="3321321"/>
            <a:ext cx="864000" cy="432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794" y="3321321"/>
            <a:ext cx="536748" cy="4320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572" y="3693815"/>
            <a:ext cx="1016973" cy="80951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4541" y="3843363"/>
            <a:ext cx="926208" cy="28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7198" y="4242856"/>
            <a:ext cx="306007" cy="41382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389" y="3803995"/>
            <a:ext cx="1168937" cy="63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Distribution effort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321311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Research</a:t>
                      </a:r>
                      <a:r>
                        <a:rPr lang="en-US" sz="1400" baseline="0" noProof="0" dirty="0" smtClean="0"/>
                        <a:t> activities – part 1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Research</a:t>
                      </a:r>
                      <a:r>
                        <a:rPr lang="en-US" sz="1400" baseline="0" noProof="0" dirty="0" smtClean="0"/>
                        <a:t> activities – part 2</a:t>
                      </a:r>
                      <a:endParaRPr lang="en-US" sz="1400" noProof="0" dirty="0" smtClean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Research</a:t>
                      </a:r>
                      <a:r>
                        <a:rPr lang="en-US" sz="1400" baseline="0" noProof="0" dirty="0" smtClean="0"/>
                        <a:t> activities – part 3</a:t>
                      </a:r>
                      <a:endParaRPr lang="en-US" sz="1400" noProof="0" dirty="0" smtClean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2" y="1659958"/>
            <a:ext cx="7871995" cy="377328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062918" y="2052062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In 2024</a:t>
            </a:r>
            <a:endParaRPr lang="en-US" sz="1600" i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787" y="2247347"/>
            <a:ext cx="4226480" cy="230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5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à coins arrondis 32"/>
          <p:cNvSpPr/>
          <p:nvPr/>
        </p:nvSpPr>
        <p:spPr>
          <a:xfrm>
            <a:off x="675207" y="3782835"/>
            <a:ext cx="5969244" cy="61806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Dissemination</a:t>
            </a:r>
            <a:r>
              <a:rPr lang="fr-FR" dirty="0" smtClean="0"/>
              <a:t> &amp; Implication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6158-4A29-4239-9FAE-FC6AAEDEDDB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Rectangle à coins arrondis 3"/>
          <p:cNvSpPr/>
          <p:nvPr/>
        </p:nvSpPr>
        <p:spPr>
          <a:xfrm>
            <a:off x="675207" y="1965885"/>
            <a:ext cx="5969244" cy="61806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675207" y="2874360"/>
            <a:ext cx="5969244" cy="61806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76807" y="2085976"/>
            <a:ext cx="3738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Publications [</a:t>
            </a:r>
            <a:r>
              <a:rPr lang="fr-FR" dirty="0" err="1" smtClean="0"/>
              <a:t>preparation</a:t>
            </a:r>
            <a:r>
              <a:rPr lang="fr-FR" dirty="0" smtClean="0"/>
              <a:t>, </a:t>
            </a:r>
            <a:r>
              <a:rPr lang="fr-FR" dirty="0" err="1" smtClean="0"/>
              <a:t>submitted</a:t>
            </a:r>
            <a:r>
              <a:rPr lang="fr-FR" dirty="0" smtClean="0"/>
              <a:t>]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00693" y="2998726"/>
            <a:ext cx="402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International </a:t>
            </a:r>
            <a:r>
              <a:rPr lang="fr-FR" dirty="0" err="1" smtClean="0"/>
              <a:t>conferences</a:t>
            </a:r>
            <a:r>
              <a:rPr lang="fr-FR" dirty="0" smtClean="0"/>
              <a:t> (</a:t>
            </a:r>
            <a:r>
              <a:rPr lang="fr-FR" dirty="0" err="1" smtClean="0"/>
              <a:t>orals</a:t>
            </a:r>
            <a:r>
              <a:rPr lang="fr-FR" dirty="0" smtClean="0"/>
              <a:t>, posters)</a:t>
            </a:r>
            <a:endParaRPr lang="fr-FR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5033357" y="1390650"/>
            <a:ext cx="1223988" cy="3324225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5052034" y="1415093"/>
            <a:ext cx="1191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2019-2024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5435999" y="29987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14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5298940" y="2085976"/>
            <a:ext cx="72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52</a:t>
            </a:r>
            <a:r>
              <a:rPr lang="fr-FR" dirty="0" smtClean="0"/>
              <a:t> </a:t>
            </a:r>
            <a:r>
              <a:rPr lang="fr-FR" dirty="0" smtClean="0"/>
              <a:t>[4]</a:t>
            </a:r>
            <a:endParaRPr lang="fr-FR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675207" y="5110810"/>
            <a:ext cx="5969244" cy="106548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890925" y="5180733"/>
            <a:ext cx="22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Executive committees: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86746" y="5177810"/>
            <a:ext cx="28234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GDR </a:t>
            </a:r>
            <a:r>
              <a:rPr lang="fr-FR" dirty="0" err="1" smtClean="0"/>
              <a:t>Scinée</a:t>
            </a:r>
            <a:r>
              <a:rPr lang="fr-FR" dirty="0"/>
              <a:t> </a:t>
            </a:r>
            <a:r>
              <a:rPr lang="fr-FR" dirty="0" smtClean="0"/>
              <a:t>«</a:t>
            </a:r>
            <a:r>
              <a:rPr lang="fr-FR" dirty="0"/>
              <a:t> fuel cycle </a:t>
            </a:r>
            <a:r>
              <a:rPr lang="fr-FR" dirty="0" smtClean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EuradScience</a:t>
            </a:r>
            <a:endParaRPr lang="fr-FR" dirty="0"/>
          </a:p>
        </p:txBody>
      </p:sp>
      <p:graphicFrame>
        <p:nvGraphicFramePr>
          <p:cNvPr id="27" name="Tableau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774875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Research</a:t>
                      </a:r>
                      <a:r>
                        <a:rPr lang="en-US" sz="1400" baseline="0" noProof="0" dirty="0" smtClean="0"/>
                        <a:t> activities – part 1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Research</a:t>
                      </a:r>
                      <a:r>
                        <a:rPr lang="en-US" sz="1400" baseline="0" noProof="0" dirty="0" smtClean="0"/>
                        <a:t> activities – part 2</a:t>
                      </a:r>
                      <a:endParaRPr lang="en-US" sz="1400" noProof="0" dirty="0" smtClean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Research</a:t>
                      </a:r>
                      <a:r>
                        <a:rPr lang="en-US" sz="1400" baseline="0" noProof="0" dirty="0" smtClean="0"/>
                        <a:t> activities – part 3</a:t>
                      </a:r>
                      <a:endParaRPr lang="en-US" sz="1400" noProof="0" dirty="0" smtClean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  <p:sp>
        <p:nvSpPr>
          <p:cNvPr id="34" name="ZoneTexte 33"/>
          <p:cNvSpPr txBox="1"/>
          <p:nvPr/>
        </p:nvSpPr>
        <p:spPr>
          <a:xfrm>
            <a:off x="800692" y="3907201"/>
            <a:ext cx="3560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Steering</a:t>
            </a:r>
            <a:r>
              <a:rPr lang="fr-FR" dirty="0" smtClean="0"/>
              <a:t> </a:t>
            </a:r>
            <a:r>
              <a:rPr lang="fr-FR" dirty="0" err="1" smtClean="0"/>
              <a:t>committees</a:t>
            </a:r>
            <a:r>
              <a:rPr lang="fr-FR" dirty="0" smtClean="0"/>
              <a:t> for Inter. </a:t>
            </a:r>
            <a:r>
              <a:rPr lang="fr-FR" dirty="0" err="1" smtClean="0"/>
              <a:t>Conf</a:t>
            </a:r>
            <a:r>
              <a:rPr lang="fr-FR" dirty="0" smtClean="0"/>
              <a:t>. </a:t>
            </a:r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5494508" y="39157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2</a:t>
            </a:r>
            <a:endParaRPr lang="fr-FR" dirty="0"/>
          </a:p>
        </p:txBody>
      </p:sp>
      <p:grpSp>
        <p:nvGrpSpPr>
          <p:cNvPr id="40" name="Groupe 39"/>
          <p:cNvGrpSpPr/>
          <p:nvPr/>
        </p:nvGrpSpPr>
        <p:grpSpPr>
          <a:xfrm>
            <a:off x="7565249" y="2059752"/>
            <a:ext cx="4104994" cy="2049919"/>
            <a:chOff x="7983966" y="630571"/>
            <a:chExt cx="4104994" cy="2049919"/>
          </a:xfrm>
        </p:grpSpPr>
        <p:sp>
          <p:nvSpPr>
            <p:cNvPr id="41" name="ZoneTexte 40"/>
            <p:cNvSpPr txBox="1"/>
            <p:nvPr/>
          </p:nvSpPr>
          <p:spPr>
            <a:xfrm>
              <a:off x="8418956" y="630571"/>
              <a:ext cx="36496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i="1" dirty="0" smtClean="0"/>
                <a:t>XRCT </a:t>
              </a:r>
              <a:r>
                <a:rPr lang="en-US" sz="1400" i="1" dirty="0"/>
                <a:t>on fractured </a:t>
              </a:r>
              <a:r>
                <a:rPr lang="en-US" sz="1400" i="1" dirty="0" smtClean="0"/>
                <a:t>mortar: 3D deformation map</a:t>
              </a:r>
              <a:endParaRPr lang="fr-FR" sz="1400" i="1" dirty="0"/>
            </a:p>
          </p:txBody>
        </p:sp>
        <p:grpSp>
          <p:nvGrpSpPr>
            <p:cNvPr id="42" name="Groupe 41"/>
            <p:cNvGrpSpPr/>
            <p:nvPr/>
          </p:nvGrpSpPr>
          <p:grpSpPr>
            <a:xfrm>
              <a:off x="7983966" y="929845"/>
              <a:ext cx="4104994" cy="1750645"/>
              <a:chOff x="7983966" y="929845"/>
              <a:chExt cx="4104994" cy="1750645"/>
            </a:xfrm>
          </p:grpSpPr>
          <p:pic>
            <p:nvPicPr>
              <p:cNvPr id="43" name="Image 42" descr="Une image contenant orange, différent&#10;&#10;Description générée automatiquement">
                <a:extLst>
                  <a:ext uri="{FF2B5EF4-FFF2-40B4-BE49-F238E27FC236}">
                    <a16:creationId xmlns:a16="http://schemas.microsoft.com/office/drawing/2014/main" id="{A4CCB42A-9565-4F92-C8B4-D32FED20D1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4" t="14530" r="26262"/>
              <a:stretch/>
            </p:blipFill>
            <p:spPr>
              <a:xfrm>
                <a:off x="8775822" y="929845"/>
                <a:ext cx="3313138" cy="1750645"/>
              </a:xfrm>
              <a:prstGeom prst="rect">
                <a:avLst/>
              </a:prstGeom>
            </p:spPr>
          </p:pic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607C5028-88D8-8897-C9D9-A6B2B00AA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83966" y="938948"/>
                <a:ext cx="781145" cy="1702784"/>
              </a:xfrm>
              <a:prstGeom prst="rect">
                <a:avLst/>
              </a:prstGeom>
            </p:spPr>
          </p:pic>
          <p:sp>
            <p:nvSpPr>
              <p:cNvPr id="45" name="ZoneTexte 44"/>
              <p:cNvSpPr txBox="1"/>
              <p:nvPr/>
            </p:nvSpPr>
            <p:spPr>
              <a:xfrm>
                <a:off x="11320801" y="961458"/>
                <a:ext cx="76815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 smtClean="0">
                    <a:solidFill>
                      <a:schemeClr val="bg1"/>
                    </a:solidFill>
                  </a:rPr>
                  <a:t>© J</a:t>
                </a:r>
                <a:r>
                  <a:rPr lang="fr-FR" sz="900" dirty="0">
                    <a:solidFill>
                      <a:schemeClr val="bg1"/>
                    </a:solidFill>
                  </a:rPr>
                  <a:t>. </a:t>
                </a:r>
                <a:r>
                  <a:rPr lang="fr-FR" sz="900" dirty="0" err="1">
                    <a:solidFill>
                      <a:schemeClr val="bg1"/>
                    </a:solidFill>
                  </a:rPr>
                  <a:t>Marliot</a:t>
                </a:r>
                <a:endParaRPr lang="fr-FR" sz="9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33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r="17162" b="44048"/>
          <a:stretch/>
        </p:blipFill>
        <p:spPr>
          <a:xfrm>
            <a:off x="34140" y="1449914"/>
            <a:ext cx="11985041" cy="411461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Collaborations </a:t>
            </a:r>
            <a:endParaRPr lang="en-US" dirty="0"/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27" name="Tableau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018229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Research</a:t>
                      </a:r>
                      <a:r>
                        <a:rPr lang="en-US" sz="1400" baseline="0" noProof="0" dirty="0" smtClean="0"/>
                        <a:t> activities – part 1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Research</a:t>
                      </a:r>
                      <a:r>
                        <a:rPr lang="en-US" sz="1400" baseline="0" noProof="0" dirty="0" smtClean="0"/>
                        <a:t> activities – part 2</a:t>
                      </a:r>
                      <a:endParaRPr lang="en-US" sz="1400" noProof="0" dirty="0" smtClean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Research</a:t>
                      </a:r>
                      <a:r>
                        <a:rPr lang="en-US" sz="1400" baseline="0" noProof="0" dirty="0" smtClean="0"/>
                        <a:t> activities – part 3</a:t>
                      </a:r>
                      <a:endParaRPr lang="en-US" sz="1400" noProof="0" dirty="0" smtClean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  <p:grpSp>
        <p:nvGrpSpPr>
          <p:cNvPr id="40" name="Groupe 39"/>
          <p:cNvGrpSpPr/>
          <p:nvPr/>
        </p:nvGrpSpPr>
        <p:grpSpPr>
          <a:xfrm>
            <a:off x="5369519" y="3073695"/>
            <a:ext cx="502178" cy="182333"/>
            <a:chOff x="5428546" y="2853396"/>
            <a:chExt cx="502178" cy="182333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0724" y="2855729"/>
              <a:ext cx="270000" cy="18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39" name="ZoneTexte 38"/>
            <p:cNvSpPr txBox="1"/>
            <p:nvPr/>
          </p:nvSpPr>
          <p:spPr>
            <a:xfrm>
              <a:off x="5428546" y="2853396"/>
              <a:ext cx="229797" cy="18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algn="r"/>
              <a:r>
                <a:rPr lang="en-US" sz="1200" dirty="0" smtClean="0"/>
                <a:t>11</a:t>
              </a:r>
              <a:endParaRPr lang="en-US" sz="1200" dirty="0"/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5173219" y="3416052"/>
            <a:ext cx="421251" cy="182333"/>
            <a:chOff x="5481692" y="3203909"/>
            <a:chExt cx="421251" cy="182333"/>
          </a:xfrm>
        </p:grpSpPr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2943" y="3206242"/>
              <a:ext cx="270000" cy="18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43" name="ZoneTexte 42"/>
            <p:cNvSpPr txBox="1"/>
            <p:nvPr/>
          </p:nvSpPr>
          <p:spPr>
            <a:xfrm>
              <a:off x="5481692" y="3203909"/>
              <a:ext cx="151251" cy="18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algn="r"/>
              <a:r>
                <a:rPr lang="en-US" sz="1200" dirty="0" smtClean="0"/>
                <a:t>1</a:t>
              </a:r>
              <a:endParaRPr lang="en-US" sz="1200" dirty="0"/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6306780" y="3453215"/>
            <a:ext cx="423020" cy="180000"/>
            <a:chOff x="5953016" y="3120221"/>
            <a:chExt cx="423020" cy="180000"/>
          </a:xfrm>
        </p:grpSpPr>
        <p:sp>
          <p:nvSpPr>
            <p:cNvPr id="48" name="ZoneTexte 47"/>
            <p:cNvSpPr txBox="1"/>
            <p:nvPr/>
          </p:nvSpPr>
          <p:spPr>
            <a:xfrm>
              <a:off x="5953016" y="3120221"/>
              <a:ext cx="151251" cy="18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algn="r"/>
              <a:r>
                <a:rPr lang="en-US" sz="1200" dirty="0" smtClean="0"/>
                <a:t>1</a:t>
              </a:r>
              <a:endParaRPr lang="en-US" sz="1200" dirty="0"/>
            </a:p>
          </p:txBody>
        </p:sp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6648" y="3120221"/>
              <a:ext cx="269388" cy="18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grpSp>
        <p:nvGrpSpPr>
          <p:cNvPr id="55" name="Groupe 54"/>
          <p:cNvGrpSpPr/>
          <p:nvPr/>
        </p:nvGrpSpPr>
        <p:grpSpPr>
          <a:xfrm>
            <a:off x="6676305" y="3073695"/>
            <a:ext cx="421252" cy="180000"/>
            <a:chOff x="6594036" y="2796371"/>
            <a:chExt cx="421252" cy="180000"/>
          </a:xfrm>
        </p:grpSpPr>
        <p:sp>
          <p:nvSpPr>
            <p:cNvPr id="52" name="ZoneTexte 51"/>
            <p:cNvSpPr txBox="1"/>
            <p:nvPr/>
          </p:nvSpPr>
          <p:spPr>
            <a:xfrm>
              <a:off x="6594036" y="2796371"/>
              <a:ext cx="151251" cy="18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algn="r"/>
              <a:r>
                <a:rPr lang="en-US" sz="1200" dirty="0" smtClean="0"/>
                <a:t>1</a:t>
              </a:r>
              <a:endParaRPr lang="en-US" sz="1200" dirty="0"/>
            </a:p>
          </p:txBody>
        </p:sp>
        <p:pic>
          <p:nvPicPr>
            <p:cNvPr id="54" name="Image 53"/>
            <p:cNvPicPr>
              <a:picLocks noChangeAspect="1"/>
            </p:cNvPicPr>
            <p:nvPr/>
          </p:nvPicPr>
          <p:blipFill rotWithShape="1">
            <a:blip r:embed="rId6"/>
            <a:stretch/>
          </p:blipFill>
          <p:spPr>
            <a:xfrm>
              <a:off x="6745288" y="2796371"/>
              <a:ext cx="27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</p:pic>
      </p:grpSp>
      <p:grpSp>
        <p:nvGrpSpPr>
          <p:cNvPr id="61" name="Groupe 60"/>
          <p:cNvGrpSpPr/>
          <p:nvPr/>
        </p:nvGrpSpPr>
        <p:grpSpPr>
          <a:xfrm>
            <a:off x="6072830" y="3199471"/>
            <a:ext cx="333786" cy="182553"/>
            <a:chOff x="6009976" y="2942430"/>
            <a:chExt cx="333786" cy="182553"/>
          </a:xfrm>
        </p:grpSpPr>
        <p:sp>
          <p:nvSpPr>
            <p:cNvPr id="58" name="ZoneTexte 57"/>
            <p:cNvSpPr txBox="1"/>
            <p:nvPr/>
          </p:nvSpPr>
          <p:spPr>
            <a:xfrm>
              <a:off x="6009976" y="2942430"/>
              <a:ext cx="151251" cy="18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algn="r"/>
              <a:r>
                <a:rPr lang="en-US" sz="1200" dirty="0" smtClean="0"/>
                <a:t>2</a:t>
              </a:r>
              <a:endParaRPr lang="en-US" sz="1200" dirty="0"/>
            </a:p>
          </p:txBody>
        </p:sp>
        <p:pic>
          <p:nvPicPr>
            <p:cNvPr id="60" name="Image 5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63762" y="2944983"/>
              <a:ext cx="180000" cy="18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grpSp>
        <p:nvGrpSpPr>
          <p:cNvPr id="67" name="Groupe 66"/>
          <p:cNvGrpSpPr/>
          <p:nvPr/>
        </p:nvGrpSpPr>
        <p:grpSpPr>
          <a:xfrm>
            <a:off x="5816445" y="2806626"/>
            <a:ext cx="423278" cy="180000"/>
            <a:chOff x="6165982" y="2613822"/>
            <a:chExt cx="423278" cy="180000"/>
          </a:xfrm>
        </p:grpSpPr>
        <p:sp>
          <p:nvSpPr>
            <p:cNvPr id="68" name="ZoneTexte 67"/>
            <p:cNvSpPr txBox="1"/>
            <p:nvPr/>
          </p:nvSpPr>
          <p:spPr>
            <a:xfrm>
              <a:off x="6165982" y="2613822"/>
              <a:ext cx="151251" cy="18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algn="r"/>
              <a:r>
                <a:rPr lang="en-US" sz="1200" dirty="0" smtClean="0"/>
                <a:t>1</a:t>
              </a:r>
              <a:endParaRPr lang="en-US" sz="1200" dirty="0"/>
            </a:p>
          </p:txBody>
        </p:sp>
        <p:pic>
          <p:nvPicPr>
            <p:cNvPr id="69" name="Image 6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19260" y="2613822"/>
              <a:ext cx="270000" cy="18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grpSp>
        <p:nvGrpSpPr>
          <p:cNvPr id="71" name="Groupe 70"/>
          <p:cNvGrpSpPr/>
          <p:nvPr/>
        </p:nvGrpSpPr>
        <p:grpSpPr>
          <a:xfrm>
            <a:off x="6314428" y="2749628"/>
            <a:ext cx="421251" cy="181071"/>
            <a:chOff x="6123169" y="2620622"/>
            <a:chExt cx="421251" cy="181071"/>
          </a:xfrm>
        </p:grpSpPr>
        <p:sp>
          <p:nvSpPr>
            <p:cNvPr id="63" name="ZoneTexte 62"/>
            <p:cNvSpPr txBox="1"/>
            <p:nvPr/>
          </p:nvSpPr>
          <p:spPr>
            <a:xfrm>
              <a:off x="6123169" y="2620622"/>
              <a:ext cx="151251" cy="18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algn="r"/>
              <a:r>
                <a:rPr lang="en-US" sz="1200" dirty="0" smtClean="0"/>
                <a:t>1</a:t>
              </a:r>
              <a:endParaRPr lang="en-US" sz="1200" dirty="0"/>
            </a:p>
          </p:txBody>
        </p:sp>
        <p:pic>
          <p:nvPicPr>
            <p:cNvPr id="70" name="Image 6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420" y="2621693"/>
              <a:ext cx="270000" cy="18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grpSp>
        <p:nvGrpSpPr>
          <p:cNvPr id="78" name="Groupe 77"/>
          <p:cNvGrpSpPr/>
          <p:nvPr/>
        </p:nvGrpSpPr>
        <p:grpSpPr>
          <a:xfrm>
            <a:off x="5324470" y="2534226"/>
            <a:ext cx="426292" cy="180000"/>
            <a:chOff x="5349055" y="2323822"/>
            <a:chExt cx="426292" cy="180000"/>
          </a:xfrm>
        </p:grpSpPr>
        <p:sp>
          <p:nvSpPr>
            <p:cNvPr id="75" name="ZoneTexte 74"/>
            <p:cNvSpPr txBox="1"/>
            <p:nvPr/>
          </p:nvSpPr>
          <p:spPr>
            <a:xfrm>
              <a:off x="5349055" y="2323822"/>
              <a:ext cx="151251" cy="18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algn="r"/>
              <a:r>
                <a:rPr lang="en-US" sz="1200" dirty="0" smtClean="0"/>
                <a:t>1</a:t>
              </a:r>
              <a:endParaRPr lang="en-US" sz="1200" dirty="0"/>
            </a:p>
          </p:txBody>
        </p:sp>
        <p:pic>
          <p:nvPicPr>
            <p:cNvPr id="77" name="Image 7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05347" y="2323822"/>
              <a:ext cx="270000" cy="18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grpSp>
        <p:nvGrpSpPr>
          <p:cNvPr id="84" name="Groupe 83"/>
          <p:cNvGrpSpPr/>
          <p:nvPr/>
        </p:nvGrpSpPr>
        <p:grpSpPr>
          <a:xfrm>
            <a:off x="6541304" y="2215334"/>
            <a:ext cx="421251" cy="182381"/>
            <a:chOff x="6257249" y="2051714"/>
            <a:chExt cx="421251" cy="182381"/>
          </a:xfrm>
        </p:grpSpPr>
        <p:sp>
          <p:nvSpPr>
            <p:cNvPr id="81" name="ZoneTexte 80"/>
            <p:cNvSpPr txBox="1"/>
            <p:nvPr/>
          </p:nvSpPr>
          <p:spPr>
            <a:xfrm>
              <a:off x="6257249" y="2051714"/>
              <a:ext cx="151251" cy="18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algn="r"/>
              <a:r>
                <a:rPr lang="en-US" sz="1200" dirty="0" smtClean="0"/>
                <a:t>1</a:t>
              </a:r>
              <a:endParaRPr lang="en-US" sz="1200" dirty="0"/>
            </a:p>
          </p:txBody>
        </p:sp>
        <p:pic>
          <p:nvPicPr>
            <p:cNvPr id="83" name="Image 8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08500" y="2054095"/>
              <a:ext cx="270000" cy="18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grpSp>
        <p:nvGrpSpPr>
          <p:cNvPr id="92" name="Groupe 91"/>
          <p:cNvGrpSpPr/>
          <p:nvPr/>
        </p:nvGrpSpPr>
        <p:grpSpPr>
          <a:xfrm>
            <a:off x="10382194" y="4026941"/>
            <a:ext cx="426013" cy="182381"/>
            <a:chOff x="9878531" y="3566347"/>
            <a:chExt cx="426013" cy="182381"/>
          </a:xfrm>
        </p:grpSpPr>
        <p:pic>
          <p:nvPicPr>
            <p:cNvPr id="85" name="Image 8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4544" y="3568728"/>
              <a:ext cx="270000" cy="18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87" name="ZoneTexte 86"/>
            <p:cNvSpPr txBox="1"/>
            <p:nvPr/>
          </p:nvSpPr>
          <p:spPr>
            <a:xfrm>
              <a:off x="9878531" y="3566347"/>
              <a:ext cx="151251" cy="18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algn="r"/>
              <a:r>
                <a:rPr lang="en-US" sz="1200" dirty="0" smtClean="0"/>
                <a:t>1</a:t>
              </a:r>
              <a:endParaRPr lang="en-US" sz="1200" dirty="0"/>
            </a:p>
          </p:txBody>
        </p:sp>
      </p:grpSp>
      <p:grpSp>
        <p:nvGrpSpPr>
          <p:cNvPr id="94" name="Groupe 93"/>
          <p:cNvGrpSpPr/>
          <p:nvPr/>
        </p:nvGrpSpPr>
        <p:grpSpPr>
          <a:xfrm>
            <a:off x="11617999" y="3751462"/>
            <a:ext cx="421251" cy="184666"/>
            <a:chOff x="11121543" y="3563966"/>
            <a:chExt cx="421251" cy="184666"/>
          </a:xfrm>
        </p:grpSpPr>
        <p:sp>
          <p:nvSpPr>
            <p:cNvPr id="91" name="ZoneTexte 90"/>
            <p:cNvSpPr txBox="1"/>
            <p:nvPr/>
          </p:nvSpPr>
          <p:spPr>
            <a:xfrm>
              <a:off x="11121543" y="3563966"/>
              <a:ext cx="151251" cy="1846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algn="r"/>
              <a:r>
                <a:rPr lang="en-US" sz="1200" dirty="0" smtClean="0"/>
                <a:t>3</a:t>
              </a:r>
              <a:endParaRPr lang="en-US" sz="1200" dirty="0"/>
            </a:p>
          </p:txBody>
        </p:sp>
        <p:pic>
          <p:nvPicPr>
            <p:cNvPr id="93" name="Image 9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272794" y="3566347"/>
              <a:ext cx="270000" cy="18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grpSp>
        <p:nvGrpSpPr>
          <p:cNvPr id="101" name="Groupe 100"/>
          <p:cNvGrpSpPr/>
          <p:nvPr/>
        </p:nvGrpSpPr>
        <p:grpSpPr>
          <a:xfrm>
            <a:off x="1439667" y="3571462"/>
            <a:ext cx="423772" cy="182381"/>
            <a:chOff x="1388051" y="3434584"/>
            <a:chExt cx="423772" cy="182381"/>
          </a:xfrm>
        </p:grpSpPr>
        <p:pic>
          <p:nvPicPr>
            <p:cNvPr id="96" name="Image 9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36782" y="3436965"/>
              <a:ext cx="275041" cy="18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98" name="ZoneTexte 97"/>
            <p:cNvSpPr txBox="1"/>
            <p:nvPr/>
          </p:nvSpPr>
          <p:spPr>
            <a:xfrm>
              <a:off x="1388051" y="3434584"/>
              <a:ext cx="151251" cy="18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algn="r"/>
              <a:r>
                <a:rPr lang="en-US" sz="1200" dirty="0" smtClean="0"/>
                <a:t>1</a:t>
              </a:r>
              <a:endParaRPr lang="en-US" sz="1200" dirty="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5023893" y="3889135"/>
            <a:ext cx="421251" cy="182381"/>
            <a:chOff x="5345548" y="3908064"/>
            <a:chExt cx="421251" cy="182381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96799" y="3910445"/>
              <a:ext cx="270000" cy="18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51" name="ZoneTexte 50"/>
            <p:cNvSpPr txBox="1"/>
            <p:nvPr/>
          </p:nvSpPr>
          <p:spPr>
            <a:xfrm>
              <a:off x="5345548" y="3908064"/>
              <a:ext cx="151251" cy="18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algn="r"/>
              <a:r>
                <a:rPr lang="en-US" sz="1200" dirty="0" smtClean="0"/>
                <a:t>1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0164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2509" y="615383"/>
            <a:ext cx="11535439" cy="692150"/>
          </a:xfrm>
        </p:spPr>
        <p:txBody>
          <a:bodyPr>
            <a:normAutofit fontScale="90000"/>
          </a:bodyPr>
          <a:lstStyle/>
          <a:p>
            <a:r>
              <a:rPr lang="en-US" dirty="0"/>
              <a:t>Highlights on Radionuclides difficult to measure (DTM)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27089224"/>
              </p:ext>
            </p:extLst>
          </p:nvPr>
        </p:nvGraphicFramePr>
        <p:xfrm>
          <a:off x="489067" y="1579419"/>
          <a:ext cx="11029748" cy="4320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676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Presentation of research activities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C54E1-6137-4BB3-B32B-428A31F3B036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2570597993"/>
              </p:ext>
            </p:extLst>
          </p:nvPr>
        </p:nvGraphicFramePr>
        <p:xfrm>
          <a:off x="337948" y="1674795"/>
          <a:ext cx="11529999" cy="410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04803"/>
              </p:ext>
            </p:extLst>
          </p:nvPr>
        </p:nvGraphicFramePr>
        <p:xfrm>
          <a:off x="327257" y="75354"/>
          <a:ext cx="115406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38">
                  <a:extLst>
                    <a:ext uri="{9D8B030D-6E8A-4147-A177-3AD203B41FA5}">
                      <a16:colId xmlns:a16="http://schemas.microsoft.com/office/drawing/2014/main" val="3515460929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356082206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34115960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1226051393"/>
                    </a:ext>
                  </a:extLst>
                </a:gridCol>
                <a:gridCol w="2308138">
                  <a:extLst>
                    <a:ext uri="{9D8B030D-6E8A-4147-A177-3AD203B41FA5}">
                      <a16:colId xmlns:a16="http://schemas.microsoft.com/office/drawing/2014/main" val="2160864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General overview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Research</a:t>
                      </a:r>
                      <a:r>
                        <a:rPr lang="en-US" sz="1400" baseline="0" noProof="0" dirty="0" smtClean="0"/>
                        <a:t> activities – part 1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Research</a:t>
                      </a:r>
                      <a:r>
                        <a:rPr lang="en-US" sz="1400" baseline="0" noProof="0" dirty="0" smtClean="0"/>
                        <a:t> activities – part 2</a:t>
                      </a:r>
                      <a:endParaRPr lang="en-US" sz="1400" noProof="0" dirty="0" smtClean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Research</a:t>
                      </a:r>
                      <a:r>
                        <a:rPr lang="en-US" sz="1400" baseline="0" noProof="0" dirty="0" smtClean="0"/>
                        <a:t> activities – part 3</a:t>
                      </a:r>
                      <a:endParaRPr lang="en-US" sz="1400" noProof="0" dirty="0" smtClean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Perspectives</a:t>
                      </a:r>
                      <a:endParaRPr lang="en-US" sz="1400" noProof="0" dirty="0"/>
                    </a:p>
                  </a:txBody>
                  <a:tcPr>
                    <a:solidFill>
                      <a:srgbClr val="44546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42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62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4412</TotalTime>
  <Words>2446</Words>
  <Application>Microsoft Office PowerPoint</Application>
  <PresentationFormat>Grand écran</PresentationFormat>
  <Paragraphs>534</Paragraphs>
  <Slides>25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HoloLens MDL2 Assets</vt:lpstr>
      <vt:lpstr>Symbol</vt:lpstr>
      <vt:lpstr>Wingdings</vt:lpstr>
      <vt:lpstr>Thème Office</vt:lpstr>
      <vt:lpstr>Materials for nuclear</vt:lpstr>
      <vt:lpstr>Outline</vt:lpstr>
      <vt:lpstr>From treatment to disposal of radioactive wastes, an opening to recycling: research programs</vt:lpstr>
      <vt:lpstr>From treatment to disposal of radioactive wastes, an opening to recycling: project fundings</vt:lpstr>
      <vt:lpstr>Distribution effort</vt:lpstr>
      <vt:lpstr>Dissemination &amp; Implication</vt:lpstr>
      <vt:lpstr>Collaborations </vt:lpstr>
      <vt:lpstr>Highlights on Radionuclides difficult to measure (DTM)</vt:lpstr>
      <vt:lpstr>Presentation of research activities</vt:lpstr>
      <vt:lpstr>Metallic wastes: context</vt:lpstr>
      <vt:lpstr>Chemical treatment of metallic components &amp; associated secondary effluents</vt:lpstr>
      <vt:lpstr>Effects of gamma irradiation on the behavior of magnesium potassium phosphate cement MPC </vt:lpstr>
      <vt:lpstr>Summary &amp; Perspectives </vt:lpstr>
      <vt:lpstr>ILW and HLW nuclear wastes</vt:lpstr>
      <vt:lpstr>Conditioning of iodine in HLW glass type</vt:lpstr>
      <vt:lpstr>Solubility of Zr, U-Pu oxides in alkaline system</vt:lpstr>
      <vt:lpstr>Engineered barrier system: Uptake and diffusive transport</vt:lpstr>
      <vt:lpstr>Summary &amp; Perspectives </vt:lpstr>
      <vt:lpstr>Optimizing metallic waste characterization &amp; procedures for minimization and recycling</vt:lpstr>
      <vt:lpstr>Difficult to measure radionuclides DTM</vt:lpstr>
      <vt:lpstr>Difficult to measure radionuclides DTM</vt:lpstr>
      <vt:lpstr>Review of previous period and development of research activities</vt:lpstr>
      <vt:lpstr>Evolution of the research program</vt:lpstr>
      <vt:lpstr>Staff contributing to « materials for nuclear »</vt:lpstr>
      <vt:lpstr>Présentation PowerPoint</vt:lpstr>
    </vt:vector>
  </TitlesOfParts>
  <Company>SUBATECH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Tomo SUZUKI</dc:creator>
  <cp:lastModifiedBy>Abdesselam ABDELOUAS</cp:lastModifiedBy>
  <cp:revision>238</cp:revision>
  <dcterms:created xsi:type="dcterms:W3CDTF">2023-12-06T05:47:32Z</dcterms:created>
  <dcterms:modified xsi:type="dcterms:W3CDTF">2024-04-28T21:19:05Z</dcterms:modified>
</cp:coreProperties>
</file>