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5"/>
  </p:notesMasterIdLst>
  <p:sldIdLst>
    <p:sldId id="259" r:id="rId3"/>
    <p:sldId id="370" r:id="rId4"/>
    <p:sldId id="367" r:id="rId5"/>
    <p:sldId id="364" r:id="rId6"/>
    <p:sldId id="366" r:id="rId7"/>
    <p:sldId id="356" r:id="rId8"/>
    <p:sldId id="357" r:id="rId9"/>
    <p:sldId id="358" r:id="rId10"/>
    <p:sldId id="359" r:id="rId11"/>
    <p:sldId id="368" r:id="rId12"/>
    <p:sldId id="360" r:id="rId13"/>
    <p:sldId id="369" r:id="rId14"/>
  </p:sldIdLst>
  <p:sldSz cx="9144000" cy="6858000" type="screen4x3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5112"/>
    <a:srgbClr val="336699"/>
    <a:srgbClr val="FF99CC"/>
    <a:srgbClr val="FFFF99"/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186" autoAdjust="0"/>
  </p:normalViewPr>
  <p:slideViewPr>
    <p:cSldViewPr>
      <p:cViewPr varScale="1">
        <p:scale>
          <a:sx n="86" d="100"/>
          <a:sy n="86" d="100"/>
        </p:scale>
        <p:origin x="19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BEB5B-6437-49C4-9529-77362EAF0D5E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0299-577A-4512-A928-8A2D0848B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40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03F9F3-A0ED-0D45-8452-6E84186E5A6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903181" y="4716897"/>
            <a:ext cx="4976254" cy="445085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60230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903181" y="4716897"/>
            <a:ext cx="4976254" cy="445085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64321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1A257C-B78E-45CF-A267-DA7F4AEA1FCC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1A257C-B78E-45CF-A267-DA7F4AEA1FCC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1A257C-B78E-45CF-A267-DA7F4AEA1FCC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1A257C-B78E-45CF-A267-DA7F4AEA1FC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1A257C-B78E-45CF-A267-DA7F4AEA1FCC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79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F001-656E-4070-B736-FEFCAC407A17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51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0317-B37F-47B5-93D3-49674C8F1D75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91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0CDC-AEF1-4421-AB4C-E4A10D8AE77C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224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23528" y="1196752"/>
            <a:ext cx="8496944" cy="5112568"/>
          </a:xfrm>
          <a:prstGeom prst="rect">
            <a:avLst/>
          </a:prstGeom>
        </p:spPr>
        <p:txBody>
          <a:bodyPr/>
          <a:lstStyle>
            <a:lvl1pPr>
              <a:buClr>
                <a:srgbClr val="D84800"/>
              </a:buClr>
              <a:defRPr sz="2400" b="0">
                <a:solidFill>
                  <a:srgbClr val="1F497D"/>
                </a:solidFill>
                <a:latin typeface="Helvetica Neue"/>
                <a:cs typeface="Helvetica Neue"/>
              </a:defRPr>
            </a:lvl1pPr>
            <a:lvl2pPr>
              <a:buClr>
                <a:srgbClr val="D84800"/>
              </a:buClr>
              <a:defRPr sz="2000">
                <a:solidFill>
                  <a:srgbClr val="1F497D"/>
                </a:solidFill>
                <a:latin typeface="Helvetica Neue"/>
                <a:cs typeface="Helvetica Neue"/>
              </a:defRPr>
            </a:lvl2pPr>
            <a:lvl3pPr>
              <a:buClr>
                <a:srgbClr val="D84800"/>
              </a:buClr>
              <a:defRPr sz="1800">
                <a:solidFill>
                  <a:srgbClr val="1F497D"/>
                </a:solidFill>
                <a:latin typeface="Helvetica Neue"/>
                <a:cs typeface="Helvetica Neue"/>
              </a:defRPr>
            </a:lvl3pPr>
            <a:lvl4pPr>
              <a:buClr>
                <a:srgbClr val="D84800"/>
              </a:buClr>
              <a:defRPr sz="1600">
                <a:solidFill>
                  <a:srgbClr val="1F497D"/>
                </a:solidFill>
                <a:latin typeface="Helvetica Neue"/>
                <a:cs typeface="Helvetica Neue"/>
              </a:defRPr>
            </a:lvl4pPr>
            <a:lvl5pPr>
              <a:buClr>
                <a:srgbClr val="D84800"/>
              </a:buClr>
              <a:defRPr sz="1400">
                <a:solidFill>
                  <a:srgbClr val="1F497D"/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1835696" y="115888"/>
            <a:ext cx="7308304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fr-FR" alt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73574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 dirty="0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1636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F22A-8C61-417C-A5BF-745C43D587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68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D89-F3F5-40F5-953C-7CE208544BD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126158-4A29-4239-9FAE-FC6AAEDEDDB8}" type="slidenum">
              <a:rPr lang="en-US" smtClean="0">
                <a:solidFill>
                  <a:prstClr val="black"/>
                </a:solidFill>
              </a:rPr>
              <a:pPr/>
              <a:t>‹N°›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63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8663-8D1C-41EF-85F7-F05EADD68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19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8965-9E57-4214-8D6B-90D45495CA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74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A81A-6660-4689-A88A-CE520F52AF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268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C56E-6450-4644-AC6B-DE1E8C0566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4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84B5-21D7-4BBD-B8A3-2E4CC8126519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613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752C-C1F7-4AC4-8324-5A840EDCE5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55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12050-3F8C-4ED6-B5CD-E9D3F2C367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68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B1B3-5665-4480-958B-AE4DAAD9C7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52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9C9C-12EA-43E9-8666-D44C66F9E0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14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AFA1-6D94-456B-BBF6-C013AF3424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0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456D-E3FA-43C2-9E67-179A989B9A55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44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0C92-445C-43B0-84D1-0BC9F581C083}" type="datetime1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1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3750-ECCB-4C8C-82B6-40C3F584600E}" type="datetime1">
              <a:rPr lang="fr-FR" smtClean="0"/>
              <a:t>29/04/2024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78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A687-66FC-4A76-92DC-2A2F036CCD67}" type="datetime1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24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1701-3B3A-4A76-A08A-9DA74D10050D}" type="datetime1">
              <a:rPr lang="fr-FR" smtClean="0"/>
              <a:t>29/04/2024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2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C5D0-12CB-4333-8157-4E6526252D80}" type="datetime1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31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EA234-4A9D-4328-AA51-B330EF800AA3}" type="datetime1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5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8225-2942-46C6-AA9F-7D8ACD46CE12}" type="datetime1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9A00-5D8A-442D-BA19-237C43234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3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9" r:id="rId12"/>
    <p:sldLayoutId id="2147483690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368" y="235975"/>
            <a:ext cx="8814996" cy="693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368" y="1091381"/>
            <a:ext cx="8814995" cy="5085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86F798C-1B60-4D25-B865-50AFA2A03F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7126158-4A29-4239-9FAE-FC6AAEDEDD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576" y="1412776"/>
            <a:ext cx="72908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E75112"/>
                </a:solidFill>
              </a:rPr>
              <a:t>Conseil Scientifique</a:t>
            </a:r>
          </a:p>
          <a:p>
            <a:pPr algn="ctr"/>
            <a:r>
              <a:rPr lang="fr-FR" sz="5400" b="1" dirty="0" smtClean="0">
                <a:solidFill>
                  <a:srgbClr val="E75112"/>
                </a:solidFill>
              </a:rPr>
              <a:t>April 29</a:t>
            </a:r>
            <a:r>
              <a:rPr lang="fr-FR" sz="5400" b="1" baseline="30000" dirty="0" smtClean="0">
                <a:solidFill>
                  <a:srgbClr val="E75112"/>
                </a:solidFill>
              </a:rPr>
              <a:t>th</a:t>
            </a:r>
            <a:r>
              <a:rPr lang="fr-FR" sz="5400" b="1" dirty="0" smtClean="0">
                <a:solidFill>
                  <a:srgbClr val="E75112"/>
                </a:solidFill>
              </a:rPr>
              <a:t> 2024</a:t>
            </a:r>
          </a:p>
          <a:p>
            <a:pPr algn="ctr"/>
            <a:r>
              <a:rPr lang="fr-FR" sz="5400" b="1" dirty="0" err="1" smtClean="0">
                <a:solidFill>
                  <a:srgbClr val="E75112"/>
                </a:solidFill>
              </a:rPr>
              <a:t>Radiochemistry</a:t>
            </a:r>
            <a:r>
              <a:rPr lang="fr-FR" sz="5400" b="1" dirty="0" smtClean="0">
                <a:solidFill>
                  <a:srgbClr val="E75112"/>
                </a:solidFill>
              </a:rPr>
              <a:t> Team</a:t>
            </a:r>
            <a:endParaRPr lang="en-GB" sz="5400" b="1" dirty="0">
              <a:solidFill>
                <a:srgbClr val="E75112"/>
              </a:solidFill>
            </a:endParaRPr>
          </a:p>
        </p:txBody>
      </p:sp>
      <p:pic>
        <p:nvPicPr>
          <p:cNvPr id="8" name="Image 7" descr="https://www.imt-atlantique.fr/sites/default/files/logo_mt_0_0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12475"/>
            <a:ext cx="170116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/>
          <p:nvPr/>
        </p:nvPicPr>
        <p:blipFill>
          <a:blip r:embed="rId4"/>
          <a:stretch/>
        </p:blipFill>
        <p:spPr>
          <a:xfrm>
            <a:off x="539552" y="484584"/>
            <a:ext cx="1703160" cy="679680"/>
          </a:xfrm>
          <a:prstGeom prst="rect">
            <a:avLst/>
          </a:prstGeom>
          <a:ln>
            <a:noFill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1</a:t>
            </a:fld>
            <a:endParaRPr lang="fr-FR"/>
          </a:p>
        </p:txBody>
      </p:sp>
      <p:pic>
        <p:nvPicPr>
          <p:cNvPr id="11" name="Image 10" descr="https://www.univ-nantes.fr/medias/photo/logotype-nantesuniversite-vecto_1638806640657-png?ID_FICHE=148218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765" y="312474"/>
            <a:ext cx="1953483" cy="812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L'IN2P3 | CNRS Nucléaire &amp; Particules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032" y="188640"/>
            <a:ext cx="1090684" cy="835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637" y="4118394"/>
            <a:ext cx="3435104" cy="257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692" y="3086274"/>
            <a:ext cx="82809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E75112"/>
              </a:buClr>
              <a:buFont typeface="Wingdings" panose="05000000000000000000" pitchFamily="2" charset="2"/>
              <a:buChar char="ü"/>
            </a:pPr>
            <a:r>
              <a:rPr lang="en-US" sz="1600" dirty="0" smtClean="0"/>
              <a:t>The </a:t>
            </a:r>
            <a:r>
              <a:rPr lang="en-US" sz="1600" dirty="0"/>
              <a:t>leader (Hans) wondered "</a:t>
            </a:r>
            <a:r>
              <a:rPr lang="en-US" sz="1600" dirty="0">
                <a:solidFill>
                  <a:srgbClr val="7030A0"/>
                </a:solidFill>
              </a:rPr>
              <a:t>what has really went bad in this project, because we don't see it</a:t>
            </a:r>
            <a:r>
              <a:rPr lang="en-US" sz="1600" dirty="0"/>
              <a:t>?" ... I was thinking what to answer, and my mind was also blank.  It is not that we are hiding anything, as we simply have done a great job together. you all have proven this via your presentations and the Q&amp;A over the past 3 days, and the preparations over the past month(s</a:t>
            </a:r>
            <a:r>
              <a:rPr lang="en-US" sz="1600" dirty="0" smtClean="0"/>
              <a:t>).</a:t>
            </a:r>
          </a:p>
          <a:p>
            <a:pPr marL="285750" indent="-285750" algn="just">
              <a:buClr>
                <a:srgbClr val="E75112"/>
              </a:buClr>
              <a:buFont typeface="Wingdings" panose="05000000000000000000" pitchFamily="2" charset="2"/>
              <a:buChar char="ü"/>
            </a:pPr>
            <a:endParaRPr lang="en-US" sz="1600" dirty="0"/>
          </a:p>
          <a:p>
            <a:pPr marL="285750" indent="-285750" algn="just">
              <a:buClr>
                <a:srgbClr val="E75112"/>
              </a:buClr>
              <a:buFont typeface="Wingdings" panose="05000000000000000000" pitchFamily="2" charset="2"/>
              <a:buChar char="ü"/>
            </a:pPr>
            <a:r>
              <a:rPr lang="en-US" sz="1600" dirty="0" smtClean="0"/>
              <a:t>Hans </a:t>
            </a:r>
            <a:r>
              <a:rPr lang="en-US" sz="1600" dirty="0"/>
              <a:t>and </a:t>
            </a:r>
            <a:r>
              <a:rPr lang="en-US" sz="1600" dirty="0" err="1"/>
              <a:t>Seif</a:t>
            </a:r>
            <a:r>
              <a:rPr lang="en-US" sz="1600" dirty="0"/>
              <a:t> noted that our proposal did not have a great score in the 2020 evaluation, and they were skeptical about the added value and need for </a:t>
            </a:r>
            <a:r>
              <a:rPr lang="en-US" sz="1600"/>
              <a:t>PREDIS</a:t>
            </a:r>
            <a:r>
              <a:rPr lang="en-US" sz="1600" smtClean="0"/>
              <a:t>.</a:t>
            </a:r>
            <a:r>
              <a:rPr lang="en-US" sz="1600" dirty="0"/>
              <a:t> Today they admitted "</a:t>
            </a:r>
            <a:r>
              <a:rPr lang="en-US" sz="1600" dirty="0">
                <a:solidFill>
                  <a:srgbClr val="7030A0"/>
                </a:solidFill>
              </a:rPr>
              <a:t>we were wrong - you have done great things</a:t>
            </a:r>
            <a:r>
              <a:rPr lang="en-US" sz="1600" dirty="0" smtClean="0"/>
              <a:t>".</a:t>
            </a:r>
            <a:endParaRPr lang="fr-F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ea typeface="DejaVu Sa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2864" y="1318433"/>
            <a:ext cx="79931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E75112"/>
              </a:buClr>
              <a:buFont typeface="Wingdings" panose="05000000000000000000" pitchFamily="2" charset="2"/>
              <a:buChar char="ü"/>
            </a:pPr>
            <a:r>
              <a:rPr lang="fr-FR" sz="1600" dirty="0" err="1" smtClean="0"/>
              <a:t>Review</a:t>
            </a:r>
            <a:r>
              <a:rPr lang="fr-FR" sz="1600" dirty="0" smtClean="0"/>
              <a:t> </a:t>
            </a:r>
            <a:r>
              <a:rPr lang="fr-FR" sz="1600" dirty="0" err="1" smtClean="0"/>
              <a:t>Committee</a:t>
            </a:r>
            <a:r>
              <a:rPr lang="fr-FR" sz="1600" dirty="0" smtClean="0"/>
              <a:t> (March 8</a:t>
            </a:r>
            <a:r>
              <a:rPr lang="fr-FR" sz="1600" baseline="30000" dirty="0" smtClean="0"/>
              <a:t>th</a:t>
            </a:r>
            <a:r>
              <a:rPr lang="fr-FR" sz="1600" dirty="0" smtClean="0"/>
              <a:t>, 2024)</a:t>
            </a:r>
            <a:endParaRPr lang="fr-FR" sz="1600" dirty="0" smtClean="0"/>
          </a:p>
          <a:p>
            <a:pPr marL="742950" lvl="1" indent="-285750" algn="just">
              <a:buClr>
                <a:srgbClr val="E75112"/>
              </a:buClr>
              <a:buFont typeface="Arial" panose="020B0604020202020204" pitchFamily="34" charset="0"/>
              <a:buChar char="•"/>
            </a:pPr>
            <a:r>
              <a:rPr lang="fr-FR" sz="1600" dirty="0" err="1" smtClean="0"/>
              <a:t>Jolanta</a:t>
            </a:r>
            <a:r>
              <a:rPr lang="fr-FR" sz="1600" dirty="0" smtClean="0"/>
              <a:t> </a:t>
            </a:r>
            <a:r>
              <a:rPr lang="fr-FR" sz="1600" dirty="0" err="1"/>
              <a:t>Cyziene</a:t>
            </a:r>
            <a:r>
              <a:rPr lang="fr-FR" sz="1600" dirty="0"/>
              <a:t> (</a:t>
            </a:r>
            <a:r>
              <a:rPr lang="fr-FR" sz="1600" dirty="0" err="1"/>
              <a:t>Lithuania</a:t>
            </a:r>
            <a:r>
              <a:rPr lang="fr-FR" sz="1600" dirty="0"/>
              <a:t>, </a:t>
            </a:r>
            <a:r>
              <a:rPr lang="fr-FR" sz="1600" dirty="0" err="1"/>
              <a:t>Geological</a:t>
            </a:r>
            <a:r>
              <a:rPr lang="fr-FR" sz="1600" dirty="0"/>
              <a:t> </a:t>
            </a:r>
            <a:r>
              <a:rPr lang="fr-FR" sz="1600" dirty="0" err="1" smtClean="0"/>
              <a:t>survey</a:t>
            </a:r>
            <a:r>
              <a:rPr lang="fr-FR" sz="1600" dirty="0" smtClean="0"/>
              <a:t>)</a:t>
            </a:r>
            <a:endParaRPr lang="fr-FR" sz="1600" dirty="0"/>
          </a:p>
          <a:p>
            <a:pPr marL="742950" lvl="1" indent="-285750" algn="just">
              <a:buClr>
                <a:srgbClr val="E75112"/>
              </a:buClr>
              <a:buFont typeface="Arial" panose="020B0604020202020204" pitchFamily="34" charset="0"/>
              <a:buChar char="•"/>
            </a:pPr>
            <a:r>
              <a:rPr lang="fr-FR" sz="1600" dirty="0" smtClean="0"/>
              <a:t>Gerald </a:t>
            </a:r>
            <a:r>
              <a:rPr lang="fr-FR" sz="1600" dirty="0" err="1"/>
              <a:t>Ouzounian</a:t>
            </a:r>
            <a:r>
              <a:rPr lang="fr-FR" sz="1600" dirty="0"/>
              <a:t> (France, </a:t>
            </a:r>
            <a:r>
              <a:rPr lang="fr-FR" sz="1600" dirty="0" err="1"/>
              <a:t>earlier</a:t>
            </a:r>
            <a:r>
              <a:rPr lang="fr-FR" sz="1600" dirty="0"/>
              <a:t> </a:t>
            </a:r>
            <a:r>
              <a:rPr lang="fr-FR" sz="1600" dirty="0" err="1" smtClean="0"/>
              <a:t>Andra</a:t>
            </a:r>
            <a:r>
              <a:rPr lang="fr-FR" sz="1600" dirty="0" smtClean="0"/>
              <a:t>)</a:t>
            </a:r>
          </a:p>
          <a:p>
            <a:pPr marL="742950" lvl="1" indent="-285750" algn="just">
              <a:buClr>
                <a:srgbClr val="E75112"/>
              </a:buClr>
              <a:buFont typeface="Arial" panose="020B0604020202020204" pitchFamily="34" charset="0"/>
              <a:buChar char="•"/>
            </a:pPr>
            <a:r>
              <a:rPr lang="fr-FR" sz="1600" dirty="0" smtClean="0"/>
              <a:t>Bo </a:t>
            </a:r>
            <a:r>
              <a:rPr lang="fr-FR" sz="1600" dirty="0" err="1"/>
              <a:t>Stromberg</a:t>
            </a:r>
            <a:r>
              <a:rPr lang="fr-FR" sz="1600" dirty="0"/>
              <a:t> (</a:t>
            </a:r>
            <a:r>
              <a:rPr lang="fr-FR" sz="1600" dirty="0" err="1"/>
              <a:t>Sweden</a:t>
            </a:r>
            <a:r>
              <a:rPr lang="fr-FR" sz="1600" dirty="0"/>
              <a:t>, </a:t>
            </a:r>
            <a:r>
              <a:rPr lang="fr-FR" sz="1600" dirty="0" smtClean="0"/>
              <a:t>SSM)</a:t>
            </a:r>
          </a:p>
          <a:p>
            <a:pPr marL="742950" lvl="1" indent="-285750" algn="just">
              <a:buClr>
                <a:srgbClr val="E75112"/>
              </a:buClr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Hans </a:t>
            </a:r>
            <a:r>
              <a:rPr lang="fr-FR" sz="1600" dirty="0" err="1">
                <a:solidFill>
                  <a:srgbClr val="FF0000"/>
                </a:solidFill>
              </a:rPr>
              <a:t>Forsström</a:t>
            </a:r>
            <a:r>
              <a:rPr lang="fr-FR" sz="1600" dirty="0">
                <a:solidFill>
                  <a:srgbClr val="FF0000"/>
                </a:solidFill>
              </a:rPr>
              <a:t> (</a:t>
            </a:r>
            <a:r>
              <a:rPr lang="fr-FR" sz="1600" dirty="0" err="1">
                <a:solidFill>
                  <a:srgbClr val="FF0000"/>
                </a:solidFill>
              </a:rPr>
              <a:t>Sweden</a:t>
            </a:r>
            <a:r>
              <a:rPr lang="fr-FR" sz="1600" dirty="0">
                <a:solidFill>
                  <a:srgbClr val="FF0000"/>
                </a:solidFill>
              </a:rPr>
              <a:t>, </a:t>
            </a:r>
            <a:r>
              <a:rPr lang="fr-FR" sz="1600" dirty="0" err="1">
                <a:solidFill>
                  <a:srgbClr val="FF0000"/>
                </a:solidFill>
              </a:rPr>
              <a:t>earlier</a:t>
            </a:r>
            <a:r>
              <a:rPr lang="fr-FR" sz="1600" dirty="0">
                <a:solidFill>
                  <a:srgbClr val="FF0000"/>
                </a:solidFill>
              </a:rPr>
              <a:t> SKB, IAEA, </a:t>
            </a:r>
            <a:r>
              <a:rPr lang="fr-FR" sz="1600" dirty="0" smtClean="0">
                <a:solidFill>
                  <a:srgbClr val="FF0000"/>
                </a:solidFill>
              </a:rPr>
              <a:t>EC)</a:t>
            </a:r>
          </a:p>
          <a:p>
            <a:pPr marL="742950" lvl="1" indent="-285750" algn="just">
              <a:buClr>
                <a:srgbClr val="E75112"/>
              </a:buClr>
              <a:buFont typeface="Arial" panose="020B0604020202020204" pitchFamily="34" charset="0"/>
              <a:buChar char="•"/>
            </a:pPr>
            <a:r>
              <a:rPr lang="fr-FR" sz="1600" dirty="0" err="1" smtClean="0">
                <a:solidFill>
                  <a:srgbClr val="0000FF"/>
                </a:solidFill>
              </a:rPr>
              <a:t>Seif</a:t>
            </a:r>
            <a:r>
              <a:rPr lang="fr-FR" sz="1600" dirty="0" smtClean="0">
                <a:solidFill>
                  <a:srgbClr val="0000FF"/>
                </a:solidFill>
              </a:rPr>
              <a:t> </a:t>
            </a:r>
            <a:r>
              <a:rPr lang="fr-FR" sz="1600" dirty="0">
                <a:solidFill>
                  <a:srgbClr val="0000FF"/>
                </a:solidFill>
              </a:rPr>
              <a:t>Ben-Hadj </a:t>
            </a:r>
            <a:r>
              <a:rPr lang="fr-FR" sz="1600" dirty="0" err="1">
                <a:solidFill>
                  <a:srgbClr val="0000FF"/>
                </a:solidFill>
              </a:rPr>
              <a:t>Hassine</a:t>
            </a:r>
            <a:r>
              <a:rPr lang="fr-FR" sz="1600" dirty="0">
                <a:solidFill>
                  <a:srgbClr val="0000FF"/>
                </a:solidFill>
              </a:rPr>
              <a:t> (EC</a:t>
            </a:r>
            <a:r>
              <a:rPr lang="fr-FR" sz="1600" dirty="0" smtClean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European Commission Peer Review </a:t>
            </a:r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of </a:t>
            </a:r>
            <a:r>
              <a:rPr lang="en-US" sz="2800" b="1" dirty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PREDIS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0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08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175187" y="836712"/>
            <a:ext cx="84189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Strengths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Multidisciplinarity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from environment to health with a strong emphasis on nuclear energy,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Large laboratories space for radiochemistry,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Multi-scales collaborations and responsibilities from local, regional national to international levels,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Strong link with industrial and institutional partners (utilities, WMO, TSO, Europe,…)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Strong contribution in the education &amp; training in the field of radiochemistry,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Highly dedicated colleagues working together toward the sustainability of the first radiochemistry group in France,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Highly attractive for international students and staff (China, Ukraine, Russia, Indonesia, Turkey, India, Germany, Italy, Portugal, Romania, Algeria, Morocco, Tunisia, Ethiopia etc.).</a:t>
            </a:r>
            <a:endParaRPr lang="en-US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Opportunities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New partnerships thanks to European projects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Renewal of ZATU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New development of radioecology (monitoring and remediation)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New applications for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nanomedecine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and radiation chemistry</a:t>
            </a:r>
            <a:endParaRPr lang="en-US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New applications for molecular modeling (e.g. white hydrogen)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Summary (1/2)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94104" y="6356350"/>
            <a:ext cx="442392" cy="365125"/>
          </a:xfrm>
        </p:spPr>
        <p:txBody>
          <a:bodyPr/>
          <a:lstStyle/>
          <a:p>
            <a:fld id="{714D9859-BB11-4FE2-9CF4-0D6BCE225366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185531" y="1125319"/>
            <a:ext cx="84189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Weaknesses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Need to strengthen skills, particularly in materials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characterization</a:t>
            </a:r>
            <a:endParaRPr lang="en-US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Limited number of staff members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Researchers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mainly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Professors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i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Threats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Heavily relying on short term contractual activities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Risk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of non-renewal of analytical instruments due to lack of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funding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Retirement of skilled technical staff</a:t>
            </a:r>
            <a:endParaRPr lang="en-US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i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Summary (2/2)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94104" y="6356350"/>
            <a:ext cx="442392" cy="365125"/>
          </a:xfrm>
        </p:spPr>
        <p:txBody>
          <a:bodyPr/>
          <a:lstStyle/>
          <a:p>
            <a:fld id="{714D9859-BB11-4FE2-9CF4-0D6BCE225366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59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9A00-5D8A-442D-BA19-237C4323490C}" type="slidenum">
              <a:rPr lang="fr-FR" smtClean="0"/>
              <a:t>2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39552" y="1052736"/>
            <a:ext cx="8147248" cy="345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15h00 : 15h20 Introduction (A.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Abdelouas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15h20 : 15h30 Presentation of technical pool (K. David)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15h30 : 16h00 Presentation of « Materials for Nuclear Applications » &amp; « Radiation Chemistry » (A.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Abdelouas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16h00 : 16h30 Coffee break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16h30 : 17h00 Presentation of « Radionuclides &amp; Environment » (G.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Montavon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17h00 : 17h30 Presentation of « Modeling » (A.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Kalinichev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17h30 : 17h50 Presentation of « Radionuclides &amp; Health » (S.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Huclier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17h50 : 18h30 Discussion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220" y="43979"/>
            <a:ext cx="9144000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Outline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5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2"/>
          <p:cNvSpPr/>
          <p:nvPr/>
        </p:nvSpPr>
        <p:spPr>
          <a:xfrm>
            <a:off x="84240" y="1079640"/>
            <a:ext cx="8985960" cy="539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3"/>
          <p:cNvSpPr/>
          <p:nvPr/>
        </p:nvSpPr>
        <p:spPr>
          <a:xfrm>
            <a:off x="144000" y="1152000"/>
            <a:ext cx="8853480" cy="525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2720" indent="-339480" algn="ctr">
              <a:lnSpc>
                <a:spcPct val="100000"/>
              </a:lnSpc>
              <a:buNone/>
              <a:tabLst>
                <a:tab pos="0" algn="l"/>
              </a:tabLst>
            </a:pPr>
            <a:endParaRPr lang="fr-FR" sz="2400" b="1" strike="noStrike" spc="-1" dirty="0">
              <a:latin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81066" y="1177783"/>
            <a:ext cx="4500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</a:rPr>
              <a:t>42 staff </a:t>
            </a:r>
            <a:r>
              <a:rPr lang="en-US" sz="2400" b="1" dirty="0" smtClean="0">
                <a:solidFill>
                  <a:srgbClr val="7030A0"/>
                </a:solidFill>
              </a:rPr>
              <a:t>members</a:t>
            </a:r>
            <a:r>
              <a:rPr lang="fr-FR" sz="2400" b="1" dirty="0" smtClean="0">
                <a:solidFill>
                  <a:srgbClr val="7030A0"/>
                </a:solidFill>
              </a:rPr>
              <a:t> (</a:t>
            </a:r>
            <a:r>
              <a:rPr lang="fr-FR" sz="2400" b="1" dirty="0" err="1" smtClean="0">
                <a:solidFill>
                  <a:srgbClr val="7030A0"/>
                </a:solidFill>
              </a:rPr>
              <a:t>February</a:t>
            </a:r>
            <a:r>
              <a:rPr lang="fr-FR" sz="2400" b="1" dirty="0" smtClean="0">
                <a:solidFill>
                  <a:srgbClr val="7030A0"/>
                </a:solidFill>
              </a:rPr>
              <a:t> 2024)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15979" y="1765281"/>
            <a:ext cx="1765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Permanents (19)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7380312" y="1693692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CNP (23)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-362" t="8019" r="11232" b="13679"/>
          <a:stretch/>
        </p:blipFill>
        <p:spPr>
          <a:xfrm>
            <a:off x="-134012" y="2163362"/>
            <a:ext cx="4428000" cy="2988000"/>
          </a:xfrm>
          <a:prstGeom prst="rect">
            <a:avLst/>
          </a:prstGeom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5220" y="43979"/>
            <a:ext cx="9144000" cy="69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Radiochemistry: Human Resources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4283968" y="2127026"/>
            <a:ext cx="4522820" cy="3024336"/>
            <a:chOff x="3028" y="1473"/>
            <a:chExt cx="2257" cy="154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3028" y="1473"/>
              <a:ext cx="2257" cy="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3763" y="1550"/>
              <a:ext cx="630" cy="872"/>
            </a:xfrm>
            <a:prstGeom prst="rect">
              <a:avLst/>
            </a:prstGeom>
            <a:solidFill>
              <a:srgbClr val="FB6F6F"/>
            </a:solidFill>
            <a:ln w="1588" cap="sq">
              <a:solidFill>
                <a:srgbClr val="FB6F6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3046" y="1545"/>
              <a:ext cx="663" cy="1406"/>
            </a:xfrm>
            <a:prstGeom prst="rect">
              <a:avLst/>
            </a:prstGeom>
            <a:solidFill>
              <a:srgbClr val="E6AF2D"/>
            </a:solidFill>
            <a:ln w="1588" cap="sq">
              <a:solidFill>
                <a:srgbClr val="E6A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3120" y="1551"/>
              <a:ext cx="48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A. 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Abdelouas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3120" y="1661"/>
              <a:ext cx="45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B. Grambow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3120" y="1771"/>
              <a:ext cx="34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S. 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Huclier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3120" y="1881"/>
              <a:ext cx="46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A. Kalinichev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3120" y="1991"/>
              <a:ext cx="50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C. Landesman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3120" y="2102"/>
              <a:ext cx="38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S. Le Crom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3120" y="2212"/>
              <a:ext cx="475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G. Montavon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3120" y="2322"/>
              <a:ext cx="433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A.L. </a:t>
              </a:r>
              <a:r>
                <a:rPr kumimoji="0" lang="fr-FR" altLang="fr-FR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Nivesse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3120" y="2432"/>
              <a:ext cx="314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O. Péron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3120" y="2542"/>
              <a:ext cx="37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L. Sarrasin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3120" y="2652"/>
              <a:ext cx="30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T. Suzuki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3120" y="2763"/>
              <a:ext cx="54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J. Vandenborre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3889" y="1562"/>
              <a:ext cx="28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C. Bailly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3889" y="1672"/>
              <a:ext cx="47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N. Bessaguet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3889" y="1782"/>
              <a:ext cx="280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G. Blain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3889" y="1892"/>
              <a:ext cx="29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V. Bossé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3889" y="2002"/>
              <a:ext cx="295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K. David</a:t>
              </a:r>
              <a:endPara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3889" y="2112"/>
              <a:ext cx="3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C. Lebault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3889" y="2223"/>
              <a:ext cx="275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S. Ribet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31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971600" y="-116538"/>
            <a:ext cx="7698600" cy="112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z="3200" b="1" spc="-1" dirty="0">
                <a:solidFill>
                  <a:srgbClr val="E7511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Operating budget </a:t>
            </a:r>
            <a:r>
              <a:rPr lang="fr-FR" sz="3200" b="1" spc="-1" dirty="0" err="1">
                <a:solidFill>
                  <a:srgbClr val="E7511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labs</a:t>
            </a:r>
            <a:r>
              <a:rPr lang="fr-FR" sz="3200" b="1" spc="-1" dirty="0">
                <a:solidFill>
                  <a:srgbClr val="E7511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/Personnel</a:t>
            </a:r>
            <a:endParaRPr lang="fr-FR" sz="3200" b="1" strike="noStrike" spc="-1" dirty="0">
              <a:solidFill>
                <a:srgbClr val="E7511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84240" y="1079640"/>
            <a:ext cx="8985960" cy="539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3"/>
          <p:cNvSpPr/>
          <p:nvPr/>
        </p:nvSpPr>
        <p:spPr>
          <a:xfrm>
            <a:off x="144000" y="1152001"/>
            <a:ext cx="8853480" cy="127589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240" algn="ctr">
              <a:lnSpc>
                <a:spcPct val="100000"/>
              </a:lnSpc>
              <a:tabLst>
                <a:tab pos="0" algn="l"/>
              </a:tabLst>
            </a:pPr>
            <a:r>
              <a:rPr lang="fr-FR" sz="2400" b="1" spc="-1" dirty="0" smtClean="0">
                <a:solidFill>
                  <a:srgbClr val="FF0000"/>
                </a:solidFill>
                <a:latin typeface="Century Schoolbook L"/>
              </a:rPr>
              <a:t>2019-2023</a:t>
            </a:r>
            <a:endParaRPr lang="fr-FR" sz="2400" b="1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345" y="1901829"/>
            <a:ext cx="4122659" cy="315932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1181" y="1789946"/>
            <a:ext cx="4122659" cy="315932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5"/>
          <a:srcRect l="14149" t="16657" r="47746" b="28155"/>
          <a:stretch/>
        </p:blipFill>
        <p:spPr>
          <a:xfrm>
            <a:off x="3705537" y="4839406"/>
            <a:ext cx="1545465" cy="149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8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527331" y="5964258"/>
            <a:ext cx="6026150" cy="69570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Chaire « </a:t>
            </a:r>
            <a:r>
              <a:rPr lang="fr-FR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Radioactive </a:t>
            </a: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Waste</a:t>
            </a:r>
            <a:r>
              <a:rPr lang="fr-FR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disposal</a:t>
            </a: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 » </a:t>
            </a:r>
          </a:p>
          <a:p>
            <a:pPr algn="ctr">
              <a:defRPr/>
            </a:pPr>
            <a:r>
              <a:rPr lang="fr-FR" sz="12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Kalinichev</a:t>
            </a: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 A</a:t>
            </a:r>
            <a:r>
              <a:rPr lang="fr-FR" sz="12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., </a:t>
            </a:r>
            <a:r>
              <a:rPr lang="fr-FR" sz="1200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Grambow</a:t>
            </a:r>
            <a:r>
              <a:rPr lang="fr-FR" sz="12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. B.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175995" y="4885930"/>
            <a:ext cx="6718300" cy="114159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endParaRPr lang="fr-FR" sz="1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Modelling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Kalinichev</a:t>
            </a: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 A</a:t>
            </a:r>
            <a:r>
              <a:rPr lang="fr-FR" sz="12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EURAD / </a:t>
            </a: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GAS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HSE </a:t>
            </a: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University</a:t>
            </a: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 (Moscou)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LCLT (CEA Marcoule)</a:t>
            </a: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89028" y="1811567"/>
            <a:ext cx="2149927" cy="32734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Radionuclides</a:t>
            </a:r>
            <a:r>
              <a:rPr lang="fr-FR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&amp; </a:t>
            </a:r>
          </a:p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Health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S. </a:t>
            </a:r>
            <a:r>
              <a:rPr lang="fr-FR" sz="12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Huclier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Astate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Scandium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Nanoparticles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Auger </a:t>
            </a: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radiotherapy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56880" y="1842199"/>
            <a:ext cx="2274664" cy="315595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Radionuclides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b="1" dirty="0">
                <a:latin typeface="Verdana" panose="020B0604030504040204" pitchFamily="34" charset="0"/>
                <a:ea typeface="Verdana" panose="020B0604030504040204" pitchFamily="34" charset="0"/>
              </a:rPr>
              <a:t> &amp; </a:t>
            </a:r>
          </a:p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Environment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G. </a:t>
            </a:r>
            <a:r>
              <a:rPr lang="fr-FR" sz="1200" u="sng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Montavon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UTOPIA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TIRAMISU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TERROIR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RETENTION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NODSSUM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TRACE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3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219" y="3138663"/>
            <a:ext cx="720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32" y="2931574"/>
            <a:ext cx="419935" cy="22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491906" y="788690"/>
            <a:ext cx="4111861" cy="5905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Team Leader </a:t>
            </a: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A. </a:t>
            </a:r>
            <a:r>
              <a:rPr lang="fr-FR" sz="1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Abdelouas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4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Technical</a:t>
            </a:r>
            <a:r>
              <a:rPr lang="fr-FR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Leaders: </a:t>
            </a:r>
            <a:r>
              <a:rPr lang="fr-FR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K. David &amp; S. Ribet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2" name="Imag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744" y="4434549"/>
            <a:ext cx="379412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21" y="5355791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ctr"/>
            <a:r>
              <a:rPr lang="fr-FR" sz="2800" b="1" dirty="0" err="1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Organization</a:t>
            </a:r>
            <a:endParaRPr lang="fr-FR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0578" y="3606464"/>
            <a:ext cx="402638" cy="30159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388424" y="633084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0" name="Ellipse 9"/>
          <p:cNvSpPr/>
          <p:nvPr/>
        </p:nvSpPr>
        <p:spPr>
          <a:xfrm>
            <a:off x="4466966" y="1842198"/>
            <a:ext cx="2436885" cy="31261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t" anchorCtr="0"/>
          <a:lstStyle/>
          <a:p>
            <a:pPr algn="ctr">
              <a:defRPr/>
            </a:pP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Nuclear</a:t>
            </a:r>
            <a:r>
              <a:rPr lang="fr-FR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Materials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T. </a:t>
            </a:r>
            <a:r>
              <a:rPr lang="fr-FR" sz="12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Suzuki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DIADEM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EURAD / ACED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EURAD/ CONCORD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EURAD / CORI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PREDIS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ORANO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ANR I-Clean Up</a:t>
            </a: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MAEVA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409775" y="1756704"/>
            <a:ext cx="2310438" cy="337214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fr-FR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Radiation </a:t>
            </a:r>
            <a:r>
              <a:rPr lang="fr-FR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chemistry</a:t>
            </a:r>
            <a:endParaRPr lang="fr-FR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r>
              <a:rPr lang="fr-FR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J. </a:t>
            </a:r>
            <a:r>
              <a:rPr lang="fr-FR" sz="12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Vandenborre</a:t>
            </a: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defRPr/>
            </a:pPr>
            <a:endParaRPr lang="fr-FR" sz="1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Neptunium </a:t>
            </a: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chemistry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Pulsed</a:t>
            </a: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radiolysis</a:t>
            </a:r>
            <a:endParaRPr lang="fr-FR" sz="1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RAPHY</a:t>
            </a: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3663" indent="-936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</a:rPr>
              <a:t>EURAD / CORI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Imag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14" y="4306763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640" y="4208967"/>
            <a:ext cx="38100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594" y="4560622"/>
            <a:ext cx="717903" cy="2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455" y="4432176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6517" y="1150124"/>
            <a:ext cx="1296315" cy="3796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3784" y="4056942"/>
            <a:ext cx="413708" cy="304050"/>
          </a:xfrm>
          <a:prstGeom prst="rect">
            <a:avLst/>
          </a:prstGeom>
        </p:spPr>
      </p:pic>
      <p:pic>
        <p:nvPicPr>
          <p:cNvPr id="31" name="Imag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971" y="4419504"/>
            <a:ext cx="4921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13185" y="1991439"/>
            <a:ext cx="595877" cy="329821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440691" y="4521063"/>
            <a:ext cx="665856" cy="2648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Réseau Bq</a:t>
            </a:r>
            <a:endParaRPr lang="fr-FR" sz="800" dirty="0">
              <a:solidFill>
                <a:schemeClr val="tx1"/>
              </a:solidFill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 rotWithShape="1">
          <a:blip r:embed="rId11"/>
          <a:srcRect b="21771"/>
          <a:stretch/>
        </p:blipFill>
        <p:spPr>
          <a:xfrm>
            <a:off x="2228216" y="5195277"/>
            <a:ext cx="263690" cy="269306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19831" y="5385555"/>
            <a:ext cx="300201" cy="30020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40602" y="1867382"/>
            <a:ext cx="441448" cy="441448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20553" y="6085749"/>
            <a:ext cx="441448" cy="44144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3991" y="6141246"/>
            <a:ext cx="413708" cy="304050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061" y="6086664"/>
            <a:ext cx="455611" cy="455611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56828"/>
            <a:ext cx="1221706" cy="1160004"/>
          </a:xfrm>
          <a:prstGeom prst="rect">
            <a:avLst/>
          </a:prstGeom>
        </p:spPr>
      </p:pic>
      <p:pic>
        <p:nvPicPr>
          <p:cNvPr id="38" name="Image 37" descr="L'IN2P3 | CNRS Nucléaire &amp; Particules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329" y="4446137"/>
            <a:ext cx="515449" cy="38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age 38" descr="L'IN2P3 | CNRS Nucléaire &amp; Particules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89" y="4152506"/>
            <a:ext cx="515449" cy="38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Image 39" descr="L'IN2P3 | CNRS Nucléaire &amp; Particules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545" y="3643036"/>
            <a:ext cx="515449" cy="38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Image 40" descr="L'IN2P3 | CNRS Nucléaire &amp; Particules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736" y="3312252"/>
            <a:ext cx="393286" cy="34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 41" descr="L'IN2P3 | CNRS Nucléaire &amp; Particules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772" y="5274634"/>
            <a:ext cx="515449" cy="389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3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 rot="20272736">
            <a:off x="69441" y="2478042"/>
            <a:ext cx="9144000" cy="2207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Highlights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4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185531" y="1125319"/>
            <a:ext cx="841891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Local and Regional Level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OSUNA, member of the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Scientific Council &amp;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steering committee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(G.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K. David, C.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Landesman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O.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Péron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A.L.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Nivesse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TRANSFORMED,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member of the Scientific Council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(S.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J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i="1" dirty="0" err="1">
                <a:ea typeface="Verdana" panose="020B0604030504040204" pitchFamily="34" charset="0"/>
                <a:cs typeface="Verdana" panose="020B0604030504040204" pitchFamily="34" charset="0"/>
              </a:rPr>
              <a:t>Vandenborre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buClr>
                <a:srgbClr val="C00000"/>
              </a:buClr>
            </a:pPr>
            <a:endParaRPr lang="en-US" sz="1600" b="1" u="sng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National Level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ZATU,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member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of the steering committee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(G.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Chair ‘Storage’ (B.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A.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Kalinichev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NEEDS Steering Board (C.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Landesman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GDR SCINEE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Steering Board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(G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i="1" dirty="0" err="1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, T.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Suzuki)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GDR AIM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Steering Board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(S.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Francophone Group of G4F (S.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President)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LABCOM TESMARAC (G.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Director)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LABEX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IRON Steering Board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(G.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National outreach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94104" y="6356350"/>
            <a:ext cx="442392" cy="365125"/>
          </a:xfrm>
        </p:spPr>
        <p:txBody>
          <a:bodyPr/>
          <a:lstStyle/>
          <a:p>
            <a:fld id="{714D9859-BB11-4FE2-9CF4-0D6BCE225366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97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248172" y="892760"/>
            <a:ext cx="82842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1600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International </a:t>
            </a:r>
            <a:r>
              <a:rPr lang="en-US" sz="1600" b="1" u="sng" dirty="0"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  <a:r>
              <a:rPr lang="en-US" sz="16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buClr>
                <a:srgbClr val="C00000"/>
              </a:buClr>
            </a:pPr>
            <a:endParaRPr lang="en-US" sz="16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EURAD SCIENCE Steering Board (B. </a:t>
            </a:r>
            <a:r>
              <a:rPr lang="en-US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EJP EURAD – Participation/lead in 5 Work Packages:</a:t>
            </a:r>
          </a:p>
          <a:p>
            <a:pPr marL="1200150" lvl="2" indent="-285750">
              <a:buClr>
                <a:srgbClr val="C00000"/>
              </a:buClr>
              <a:buFont typeface="Verdana" panose="020B0604030504040204" pitchFamily="34" charset="0"/>
              <a:buChar char="‒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CORI, FUTURE, ACED, GAS, UMAN, CONCORD (All group members)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PREDIS 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WP Lead (A. </a:t>
            </a:r>
            <a:r>
              <a:rPr lang="en-US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B. </a:t>
            </a:r>
            <a:r>
              <a:rPr lang="en-US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T. Suzuki)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>
                <a:ea typeface="Verdana" panose="020B0604030504040204" pitchFamily="34" charset="0"/>
                <a:cs typeface="Verdana" panose="020B0604030504040204" pitchFamily="34" charset="0"/>
              </a:rPr>
              <a:t>RADONORM (G. </a:t>
            </a:r>
            <a:r>
              <a:rPr lang="en-US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sz="1600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I2PAD WP Lead (S. </a:t>
            </a:r>
            <a:r>
              <a:rPr lang="en-US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CONCERT/ALLIANCE</a:t>
            </a:r>
            <a:r>
              <a:rPr lang="en-US" sz="1600" i="1" dirty="0">
                <a:ea typeface="Verdana" panose="020B0604030504040204" pitchFamily="34" charset="0"/>
                <a:cs typeface="Verdana" panose="020B0604030504040204" pitchFamily="34" charset="0"/>
              </a:rPr>
              <a:t>, scientific representative of CNRS/IN2P3 (G. </a:t>
            </a:r>
            <a:r>
              <a:rPr lang="en-US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Montavon</a:t>
            </a:r>
            <a:r>
              <a:rPr lang="en-US" sz="1600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Expert for ASN with regard the Low Level Long Lived waste (B. </a:t>
            </a:r>
            <a:r>
              <a:rPr lang="en-US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en-US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Chairwoman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of 21st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edition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of  ‘International 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Symposium of Field and Flow-</a:t>
            </a:r>
            <a:r>
              <a:rPr lang="fr-FR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based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separation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techniques’ 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(3-7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June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2024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 (S.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Chairwomen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of the international symposium of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radiopharmaceutical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sciences in Nantes (May 2022)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Expert for ISO AFNOR 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(S. </a:t>
            </a:r>
            <a:r>
              <a:rPr lang="fr-FR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Organisation of the ‘Migration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Conference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’ in 2023 (B.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&amp; the Team)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Group leader at JAEA, </a:t>
            </a:r>
            <a:r>
              <a:rPr lang="fr-FR" sz="1600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Japan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600" i="1" dirty="0">
                <a:ea typeface="Verdana" panose="020B0604030504040204" pitchFamily="34" charset="0"/>
                <a:cs typeface="Verdana" panose="020B0604030504040204" pitchFamily="34" charset="0"/>
              </a:rPr>
              <a:t>(B. </a:t>
            </a:r>
            <a:r>
              <a:rPr lang="fr-FR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Grambow</a:t>
            </a:r>
            <a:r>
              <a:rPr lang="fr-FR" sz="16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1">
              <a:buClr>
                <a:srgbClr val="C00000"/>
              </a:buClr>
            </a:pPr>
            <a:endParaRPr lang="fr-FR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Clr>
                <a:srgbClr val="C00000"/>
              </a:buClr>
            </a:pPr>
            <a:endParaRPr lang="fr-FR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1600" i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International outreach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94104" y="6356350"/>
            <a:ext cx="442392" cy="365125"/>
          </a:xfrm>
        </p:spPr>
        <p:txBody>
          <a:bodyPr/>
          <a:lstStyle/>
          <a:p>
            <a:fld id="{714D9859-BB11-4FE2-9CF4-0D6BCE225366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44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E75112"/>
                </a:solidFill>
                <a:latin typeface="Verdana" charset="0"/>
                <a:ea typeface="ＭＳ Ｐゴシック" charset="0"/>
              </a:rPr>
              <a:t>Contribution into E &amp; T</a:t>
            </a:r>
            <a:endParaRPr lang="en-US" sz="2800" b="1" dirty="0">
              <a:solidFill>
                <a:srgbClr val="E75112"/>
              </a:solidFill>
              <a:latin typeface="Verdana" charset="0"/>
              <a:ea typeface="ＭＳ Ｐゴシック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94104" y="6356350"/>
            <a:ext cx="442392" cy="365125"/>
          </a:xfrm>
        </p:spPr>
        <p:txBody>
          <a:bodyPr/>
          <a:lstStyle/>
          <a:p>
            <a:fld id="{714D9859-BB11-4FE2-9CF4-0D6BCE225366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74746" y="836712"/>
            <a:ext cx="87069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Education &amp; Training</a:t>
            </a:r>
            <a:r>
              <a:rPr lang="en-US" b="1" dirty="0" smtClean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buClr>
                <a:srgbClr val="C00000"/>
              </a:buClr>
            </a:pPr>
            <a:endParaRPr lang="en-US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An average of </a:t>
            </a:r>
            <a:r>
              <a:rPr lang="en-US" i="1" dirty="0" smtClean="0">
                <a:solidFill>
                  <a:srgbClr val="E7511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interns per year (BSc, MSc)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An average of </a:t>
            </a:r>
            <a:r>
              <a:rPr lang="en-US" i="1" dirty="0" smtClean="0">
                <a:solidFill>
                  <a:srgbClr val="E7511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PhD per year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Masters at Nantes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Université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(O.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Péron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, S.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Huclier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Master GRISSE at Nantes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Université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(O.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Péron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Master A3M, Option 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AIES at Nantes </a:t>
            </a:r>
            <a:r>
              <a:rPr lang="en-US" i="1" dirty="0" err="1">
                <a:ea typeface="Verdana" panose="020B0604030504040204" pitchFamily="34" charset="0"/>
                <a:cs typeface="Verdana" panose="020B0604030504040204" pitchFamily="34" charset="0"/>
              </a:rPr>
              <a:t>Université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 (O. </a:t>
            </a:r>
            <a:r>
              <a:rPr lang="en-US" i="1" dirty="0" err="1">
                <a:ea typeface="Verdana" panose="020B0604030504040204" pitchFamily="34" charset="0"/>
                <a:cs typeface="Verdana" panose="020B0604030504040204" pitchFamily="34" charset="0"/>
              </a:rPr>
              <a:t>Péron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i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Management of 2 international master programs (taught in English):</a:t>
            </a:r>
          </a:p>
          <a:p>
            <a:pPr marL="1200150" lvl="2" indent="-285750">
              <a:buClr>
                <a:srgbClr val="C00000"/>
              </a:buClr>
              <a:buFont typeface="Verdana" panose="020B0604030504040204" pitchFamily="34" charset="0"/>
              <a:buChar char="‒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NE (A.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200150" lvl="2" indent="-285750">
              <a:buClr>
                <a:srgbClr val="C00000"/>
              </a:buClr>
              <a:buFont typeface="Verdana" panose="020B0604030504040204" pitchFamily="34" charset="0"/>
              <a:buChar char="‒"/>
            </a:pP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EMJMD 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SARENA (A.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 &amp; C.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Hartnack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Expert for International Institute of Nuclear Energy – I2EN (A.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Expert for International Atomic Energy Agency (IAEA) (A.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Teaching in international institutions</a:t>
            </a:r>
            <a:endParaRPr lang="en-US" i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00150" lvl="2" indent="-285750">
              <a:buClr>
                <a:srgbClr val="C00000"/>
              </a:buClr>
              <a:buFont typeface="Verdana" panose="020B0604030504040204" pitchFamily="34" charset="0"/>
              <a:buChar char="‒"/>
            </a:pPr>
            <a:r>
              <a:rPr lang="en-US" i="1" dirty="0" smtClean="0">
                <a:ea typeface="Verdana" panose="020B0604030504040204" pitchFamily="34" charset="0"/>
                <a:cs typeface="Verdana" panose="020B0604030504040204" pitchFamily="34" charset="0"/>
              </a:rPr>
              <a:t>IFCEN (T. Suzuki, A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Abdelouas</a:t>
            </a:r>
            <a:r>
              <a:rPr lang="en-US" i="1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13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6763</TotalTime>
  <Words>1160</Words>
  <Application>Microsoft Office PowerPoint</Application>
  <PresentationFormat>Affichage à l'écran (4:3)</PresentationFormat>
  <Paragraphs>185</Paragraphs>
  <Slides>12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ＭＳ Ｐゴシック</vt:lpstr>
      <vt:lpstr>Arial</vt:lpstr>
      <vt:lpstr>Calibri</vt:lpstr>
      <vt:lpstr>Century Schoolbook L</vt:lpstr>
      <vt:lpstr>DejaVu Sans</vt:lpstr>
      <vt:lpstr>Helvetica Neue</vt:lpstr>
      <vt:lpstr>Times New Roman</vt:lpstr>
      <vt:lpstr>Verdana</vt:lpstr>
      <vt:lpstr>Wingdings</vt:lpstr>
      <vt:lpstr>Thème Office</vt:lpstr>
      <vt:lpstr>2_Thème Office</vt:lpstr>
      <vt:lpstr>Présentation PowerPoint</vt:lpstr>
      <vt:lpstr>Présentation PowerPoint</vt:lpstr>
      <vt:lpstr>Présentation PowerPoint</vt:lpstr>
      <vt:lpstr>Présentation PowerPoint</vt:lpstr>
      <vt:lpstr>Organization</vt:lpstr>
      <vt:lpstr>Présentation PowerPoint</vt:lpstr>
      <vt:lpstr>National outreach</vt:lpstr>
      <vt:lpstr>International outreach</vt:lpstr>
      <vt:lpstr>Contribution into E &amp; T</vt:lpstr>
      <vt:lpstr>European Commission Peer Review of PREDIS</vt:lpstr>
      <vt:lpstr>Summary (1/2)</vt:lpstr>
      <vt:lpstr>Summary (2/2)</vt:lpstr>
    </vt:vector>
  </TitlesOfParts>
  <Company>SUBATECH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Abdesselam ABDELOUAS</dc:creator>
  <cp:lastModifiedBy>Abdesselam ABDELOUAS</cp:lastModifiedBy>
  <cp:revision>340</cp:revision>
  <cp:lastPrinted>2019-03-07T12:09:37Z</cp:lastPrinted>
  <dcterms:created xsi:type="dcterms:W3CDTF">2018-09-21T10:31:32Z</dcterms:created>
  <dcterms:modified xsi:type="dcterms:W3CDTF">2024-04-29T13:21:32Z</dcterms:modified>
</cp:coreProperties>
</file>