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media/media1.wav" ContentType="audio/unknown"/>
  <Override PartName="/ppt/media/media2.wav" ContentType="audio/unknown"/>
  <Override PartName="/ppt/media/image2.jpeg" ContentType="image/jpeg"/>
  <Override PartName="/ppt/notesSlides/notesSlide1.xml" ContentType="application/vnd.openxmlformats-officedocument.presentationml.notesSlide+xml"/>
  <Override PartName="/ppt/media/media1.mov" ContentType="video/unknown"/>
  <Override PartName="/ppt/media/media3.wav" ContentType="audio/unknown"/>
  <Override PartName="/ppt/media/media4.wav" ContentType="audio/unknown"/>
  <Override PartName="/ppt/media/media5.wav" ContentType="audio/unknown"/>
  <Override PartName="/ppt/media/media6.wav" ContentType="audio/unknown"/>
  <Override PartName="/ppt/media/media7.wav" ContentType="audio/unknown"/>
  <Override PartName="/ppt/media/media8.wav" ContentType="audio/unknown"/>
  <Override PartName="/ppt/media/media9.wav" ContentType="audio/unknown"/>
  <Override PartName="/ppt/media/media10.wav" ContentType="audi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0" name="Shape 35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Shape 49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2" name="Shape 49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Longueur de bras déployée = </a:t>
            </a:r>
          </a:p>
          <a:p>
            <a:pPr/>
            <a:r>
              <a:t>Pas de perturbations terrestres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1.tif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1.tif"/><Relationship Id="rId5" Type="http://schemas.openxmlformats.org/officeDocument/2006/relationships/image" Target="../media/image2.tif"/><Relationship Id="rId6" Type="http://schemas.openxmlformats.org/officeDocument/2006/relationships/image" Target="../media/image3.tif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1.tif"/><Relationship Id="rId5" Type="http://schemas.openxmlformats.org/officeDocument/2006/relationships/image" Target="../media/image2.tif"/><Relationship Id="rId6" Type="http://schemas.openxmlformats.org/officeDocument/2006/relationships/image" Target="../media/image3.tif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1.tif"/><Relationship Id="rId5" Type="http://schemas.openxmlformats.org/officeDocument/2006/relationships/image" Target="../media/image2.tif"/><Relationship Id="rId6" Type="http://schemas.openxmlformats.org/officeDocument/2006/relationships/image" Target="../media/image3.tif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1.tif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1.tif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1.tif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1.tif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1.tif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uteur et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Auteur et date</a:t>
            </a:r>
          </a:p>
        </p:txBody>
      </p:sp>
      <p:sp>
        <p:nvSpPr>
          <p:cNvPr id="25" name="Titre de la présentation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lnSpc>
                <a:spcPct val="80000"/>
              </a:lnSpc>
              <a:defRPr spc="-232" sz="11600">
                <a:solidFill>
                  <a:srgbClr val="000000"/>
                </a:solidFill>
              </a:defRPr>
            </a:lvl1pPr>
          </a:lstStyle>
          <a:p>
            <a:pPr/>
            <a:r>
              <a:t>Titre de la présentation</a:t>
            </a:r>
          </a:p>
        </p:txBody>
      </p:sp>
      <p:sp>
        <p:nvSpPr>
          <p:cNvPr id="26" name="Texte niveau 1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i="1" sz="5500">
                <a:solidFill>
                  <a:srgbClr val="31396D"/>
                </a:solidFill>
                <a:latin typeface="+mn-lt"/>
                <a:ea typeface="+mn-ea"/>
                <a:cs typeface="+mn-cs"/>
                <a:sym typeface="Helvetica Neue"/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i="1" sz="5500">
                <a:solidFill>
                  <a:srgbClr val="31396D"/>
                </a:solidFill>
                <a:latin typeface="+mn-lt"/>
                <a:ea typeface="+mn-ea"/>
                <a:cs typeface="+mn-cs"/>
                <a:sym typeface="Helvetica Neue"/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i="1" sz="5500">
                <a:solidFill>
                  <a:srgbClr val="31396D"/>
                </a:solidFill>
                <a:latin typeface="+mn-lt"/>
                <a:ea typeface="+mn-ea"/>
                <a:cs typeface="+mn-cs"/>
                <a:sym typeface="Helvetica Neue"/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i="1" sz="5500">
                <a:solidFill>
                  <a:srgbClr val="31396D"/>
                </a:solidFill>
                <a:latin typeface="+mn-lt"/>
                <a:ea typeface="+mn-ea"/>
                <a:cs typeface="+mn-cs"/>
                <a:sym typeface="Helvetica Neue"/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i="1" sz="5500">
                <a:solidFill>
                  <a:srgbClr val="31396D"/>
                </a:solidFill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pPr/>
            <a:r>
              <a:t>Sous-titre de la présentation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7" name="Numéro de diapositive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ack slides">
    <p:bg>
      <p:bgPr>
        <a:solidFill>
          <a:srgbClr val="D5D5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rouper"/>
          <p:cNvGrpSpPr/>
          <p:nvPr/>
        </p:nvGrpSpPr>
        <p:grpSpPr>
          <a:xfrm flipH="1">
            <a:off x="-8681163" y="-9580794"/>
            <a:ext cx="22044893" cy="19511005"/>
            <a:chOff x="14774" y="0"/>
            <a:chExt cx="22044891" cy="19511004"/>
          </a:xfrm>
        </p:grpSpPr>
        <p:pic>
          <p:nvPicPr>
            <p:cNvPr id="149" name="cbc.jpg" descr="cbc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 rot="1955812">
              <a:off x="1430501" y="4352443"/>
              <a:ext cx="19213469" cy="108059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0" name="Rectangle"/>
            <p:cNvSpPr/>
            <p:nvPr/>
          </p:nvSpPr>
          <p:spPr>
            <a:xfrm rot="1956000">
              <a:off x="1429670" y="4319902"/>
              <a:ext cx="19215101" cy="10871201"/>
            </a:xfrm>
            <a:prstGeom prst="rect">
              <a:avLst/>
            </a:prstGeom>
            <a:gradFill flip="none" rotWithShape="1">
              <a:gsLst>
                <a:gs pos="6163">
                  <a:srgbClr val="FFFFFF">
                    <a:alpha val="0"/>
                  </a:srgbClr>
                </a:gs>
                <a:gs pos="26596">
                  <a:srgbClr val="EAEAEA">
                    <a:alpha val="50000"/>
                  </a:srgbClr>
                </a:gs>
                <a:gs pos="49582">
                  <a:srgbClr val="D6D6D6"/>
                </a:gs>
              </a:gsLst>
              <a:path path="circle">
                <a:fillToRect l="62755" t="-19550" r="37244" b="11955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942193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152" name="Capture d’écran 2023-04-26 à 10.28.39.png" descr="Capture d’écran 2023-04-26 à 10.28.3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54881" y="13134210"/>
            <a:ext cx="24693762" cy="583672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Titre de diapositiv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Titre de diapositive</a:t>
            </a:r>
          </a:p>
        </p:txBody>
      </p:sp>
      <p:sp>
        <p:nvSpPr>
          <p:cNvPr id="154" name="Sous-titre de diapositive"/>
          <p:cNvSpPr txBox="1"/>
          <p:nvPr>
            <p:ph type="body" sz="quarter" idx="21" hasCustomPrompt="1"/>
          </p:nvPr>
        </p:nvSpPr>
        <p:spPr>
          <a:xfrm>
            <a:off x="204757" y="1571145"/>
            <a:ext cx="21971001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i="1" sz="5500">
                <a:solidFill>
                  <a:srgbClr val="31396D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Sous-titre de diapositive</a:t>
            </a:r>
          </a:p>
        </p:txBody>
      </p:sp>
      <p:sp>
        <p:nvSpPr>
          <p:cNvPr id="155" name="Texte niveau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de puce de diapositive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56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7" name="Back slides"/>
          <p:cNvSpPr/>
          <p:nvPr/>
        </p:nvSpPr>
        <p:spPr>
          <a:xfrm rot="1335507">
            <a:off x="19305598" y="302816"/>
            <a:ext cx="7443292" cy="735078"/>
          </a:xfrm>
          <a:prstGeom prst="rect">
            <a:avLst/>
          </a:prstGeom>
          <a:solidFill>
            <a:srgbClr val="92929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Back slides</a:t>
            </a:r>
          </a:p>
        </p:txBody>
      </p:sp>
      <p:pic>
        <p:nvPicPr>
          <p:cNvPr id="158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30" y="13133252"/>
            <a:ext cx="603683" cy="603684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Dr. Henri Inchauspé, Institute for Theoretical Physics, KU Leuven - LISA School 2025, Les Houches"/>
          <p:cNvSpPr txBox="1"/>
          <p:nvPr/>
        </p:nvSpPr>
        <p:spPr>
          <a:xfrm>
            <a:off x="924065" y="13223169"/>
            <a:ext cx="10977886" cy="423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CMU Bright Roman"/>
                <a:ea typeface="CMU Bright Roman"/>
                <a:cs typeface="CMU Bright Roman"/>
                <a:sym typeface="CMU Bright Roman"/>
              </a:defRPr>
            </a:pPr>
            <a:r>
              <a:rPr b="1"/>
              <a:t>Dr. Henri Inchauspé</a:t>
            </a:r>
            <a:r>
              <a:t>, Institute for Theoretical Physics, KU Leuven - </a:t>
            </a:r>
            <a:r>
              <a:rPr i="1"/>
              <a:t>LISA School 2025, Les Houches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Environn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rouper"/>
          <p:cNvGrpSpPr/>
          <p:nvPr/>
        </p:nvGrpSpPr>
        <p:grpSpPr>
          <a:xfrm flipH="1">
            <a:off x="-8681163" y="-9580794"/>
            <a:ext cx="22044893" cy="19511005"/>
            <a:chOff x="14774" y="0"/>
            <a:chExt cx="22044891" cy="19511004"/>
          </a:xfrm>
        </p:grpSpPr>
        <p:pic>
          <p:nvPicPr>
            <p:cNvPr id="166" name="cbc.jpg" descr="cbc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 rot="1955812">
              <a:off x="1430501" y="4352443"/>
              <a:ext cx="19213469" cy="108059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7" name="Rectangle"/>
            <p:cNvSpPr/>
            <p:nvPr/>
          </p:nvSpPr>
          <p:spPr>
            <a:xfrm rot="1956000">
              <a:off x="1429670" y="4319902"/>
              <a:ext cx="19215101" cy="10871201"/>
            </a:xfrm>
            <a:prstGeom prst="rect">
              <a:avLst/>
            </a:prstGeom>
            <a:gradFill flip="none" rotWithShape="1">
              <a:gsLst>
                <a:gs pos="6163">
                  <a:srgbClr val="FFFFFF">
                    <a:alpha val="0"/>
                  </a:srgbClr>
                </a:gs>
                <a:gs pos="26596">
                  <a:srgbClr val="FFFFFF">
                    <a:alpha val="50000"/>
                  </a:srgbClr>
                </a:gs>
                <a:gs pos="49582">
                  <a:srgbClr val="FFFFFF"/>
                </a:gs>
              </a:gsLst>
              <a:path path="circle">
                <a:fillToRect l="62755" t="-19550" r="37244" b="11955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169" name="Capture d’écran 2023-04-26 à 10.28.39.png" descr="Capture d’écran 2023-04-26 à 10.28.3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54881" y="13134210"/>
            <a:ext cx="24693762" cy="583672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Titre de diapositiv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Titre de diapositive</a:t>
            </a:r>
          </a:p>
        </p:txBody>
      </p:sp>
      <p:sp>
        <p:nvSpPr>
          <p:cNvPr id="171" name="Sous-titre de diapositive"/>
          <p:cNvSpPr txBox="1"/>
          <p:nvPr>
            <p:ph type="body" sz="quarter" idx="21" hasCustomPrompt="1"/>
          </p:nvPr>
        </p:nvSpPr>
        <p:spPr>
          <a:xfrm>
            <a:off x="204757" y="1571145"/>
            <a:ext cx="21971001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i="1" sz="5500">
                <a:solidFill>
                  <a:srgbClr val="31396D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Sous-titre de diapositive</a:t>
            </a:r>
          </a:p>
        </p:txBody>
      </p:sp>
      <p:sp>
        <p:nvSpPr>
          <p:cNvPr id="172" name="Texte niveau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de puce de diapositive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73" name="Dr. Henri Inchauspé, Institute for Theoretical Physics, Heidelberg University - Auditions Concours MCF UPCité, 11 mai 2023"/>
          <p:cNvSpPr txBox="1"/>
          <p:nvPr/>
        </p:nvSpPr>
        <p:spPr>
          <a:xfrm>
            <a:off x="2557408" y="13226839"/>
            <a:ext cx="13686062" cy="423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CMU Bright Roman"/>
                <a:ea typeface="CMU Bright Roman"/>
                <a:cs typeface="CMU Bright Roman"/>
                <a:sym typeface="CMU Bright Roman"/>
              </a:defRPr>
            </a:pPr>
            <a:r>
              <a:rPr b="1"/>
              <a:t>Dr. Henri Inchauspé</a:t>
            </a:r>
            <a:r>
              <a:t>, Institute for Theoretical Physics, Heidelberg University - </a:t>
            </a:r>
            <a:r>
              <a:rPr i="1"/>
              <a:t>Auditions Concours MCF UPCité, 11 mai 2023</a:t>
            </a:r>
          </a:p>
        </p:txBody>
      </p:sp>
      <p:sp>
        <p:nvSpPr>
          <p:cNvPr id="174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75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30" y="13133252"/>
            <a:ext cx="603683" cy="6036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pasted-image.tiff" descr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07296" y="13119915"/>
            <a:ext cx="565584" cy="6047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pasted-image.tiff" descr="pasted-image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26788" y="13056751"/>
            <a:ext cx="719975" cy="720974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Projet"/>
          <p:cNvSpPr/>
          <p:nvPr/>
        </p:nvSpPr>
        <p:spPr>
          <a:xfrm rot="1335507">
            <a:off x="19305598" y="302816"/>
            <a:ext cx="7443292" cy="735078"/>
          </a:xfrm>
          <a:prstGeom prst="rect">
            <a:avLst/>
          </a:prstGeom>
          <a:solidFill>
            <a:srgbClr val="E27E7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Projet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Kep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rouper"/>
          <p:cNvGrpSpPr/>
          <p:nvPr/>
        </p:nvGrpSpPr>
        <p:grpSpPr>
          <a:xfrm flipH="1">
            <a:off x="-8681163" y="-9580794"/>
            <a:ext cx="22044893" cy="19511005"/>
            <a:chOff x="14774" y="0"/>
            <a:chExt cx="22044891" cy="19511004"/>
          </a:xfrm>
        </p:grpSpPr>
        <p:pic>
          <p:nvPicPr>
            <p:cNvPr id="185" name="cbc.jpg" descr="cbc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 rot="1955812">
              <a:off x="1430501" y="4352443"/>
              <a:ext cx="19213469" cy="108059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6" name="Rectangle"/>
            <p:cNvSpPr/>
            <p:nvPr/>
          </p:nvSpPr>
          <p:spPr>
            <a:xfrm rot="1956000">
              <a:off x="1429670" y="4319902"/>
              <a:ext cx="19215101" cy="10871201"/>
            </a:xfrm>
            <a:prstGeom prst="rect">
              <a:avLst/>
            </a:prstGeom>
            <a:gradFill flip="none" rotWithShape="1">
              <a:gsLst>
                <a:gs pos="6163">
                  <a:srgbClr val="FFFFFF">
                    <a:alpha val="0"/>
                  </a:srgbClr>
                </a:gs>
                <a:gs pos="26596">
                  <a:srgbClr val="FFFFFF">
                    <a:alpha val="50000"/>
                  </a:srgbClr>
                </a:gs>
                <a:gs pos="49582">
                  <a:srgbClr val="FFFFFF"/>
                </a:gs>
              </a:gsLst>
              <a:path path="circle">
                <a:fillToRect l="62755" t="-19550" r="37244" b="11955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188" name="Capture d’écran 2023-04-26 à 10.28.39.png" descr="Capture d’écran 2023-04-26 à 10.28.3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54881" y="13134210"/>
            <a:ext cx="24693762" cy="583672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Titre de diapositiv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Titre de diapositive</a:t>
            </a:r>
          </a:p>
        </p:txBody>
      </p:sp>
      <p:sp>
        <p:nvSpPr>
          <p:cNvPr id="190" name="Sous-titre de diapositive"/>
          <p:cNvSpPr txBox="1"/>
          <p:nvPr>
            <p:ph type="body" sz="quarter" idx="21" hasCustomPrompt="1"/>
          </p:nvPr>
        </p:nvSpPr>
        <p:spPr>
          <a:xfrm>
            <a:off x="204757" y="1571145"/>
            <a:ext cx="20328566" cy="720973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643889">
              <a:lnSpc>
                <a:spcPct val="100000"/>
              </a:lnSpc>
              <a:spcBef>
                <a:spcPts val="0"/>
              </a:spcBef>
              <a:buSzTx/>
              <a:buNone/>
              <a:defRPr i="1" sz="4290">
                <a:solidFill>
                  <a:srgbClr val="31396D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Sous-titre de diapositive</a:t>
            </a:r>
          </a:p>
        </p:txBody>
      </p:sp>
      <p:sp>
        <p:nvSpPr>
          <p:cNvPr id="191" name="Texte niveau 1…"/>
          <p:cNvSpPr txBox="1"/>
          <p:nvPr>
            <p:ph type="body" sz="half" idx="1" hasCustomPrompt="1"/>
          </p:nvPr>
        </p:nvSpPr>
        <p:spPr>
          <a:xfrm>
            <a:off x="674968" y="3375154"/>
            <a:ext cx="9741282" cy="8982455"/>
          </a:xfrm>
          <a:prstGeom prst="rect">
            <a:avLst/>
          </a:prstGeom>
        </p:spPr>
        <p:txBody>
          <a:bodyPr/>
          <a:lstStyle/>
          <a:p>
            <a:pPr/>
            <a:r>
              <a:t>Texte de puce de diapositive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92" name="Dr. Henri Inchauspé, Institute for Theoretical Physics, Heidelberg University - Auditions Concours MCF UPCité, 11 mai 2023"/>
          <p:cNvSpPr txBox="1"/>
          <p:nvPr/>
        </p:nvSpPr>
        <p:spPr>
          <a:xfrm>
            <a:off x="2557408" y="13226839"/>
            <a:ext cx="13686062" cy="423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CMU Bright Roman"/>
                <a:ea typeface="CMU Bright Roman"/>
                <a:cs typeface="CMU Bright Roman"/>
                <a:sym typeface="CMU Bright Roman"/>
              </a:defRPr>
            </a:pPr>
            <a:r>
              <a:rPr b="1"/>
              <a:t>Dr. Henri Inchauspé</a:t>
            </a:r>
            <a:r>
              <a:t>, Institute for Theoretical Physics, Heidelberg University - </a:t>
            </a:r>
            <a:r>
              <a:rPr i="1"/>
              <a:t>Auditions Concours MCF UPCité, 11 mai 2023</a:t>
            </a:r>
          </a:p>
        </p:txBody>
      </p:sp>
      <p:sp>
        <p:nvSpPr>
          <p:cNvPr id="19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94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30" y="13133252"/>
            <a:ext cx="603683" cy="6036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pasted-image.tiff" descr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07296" y="13119915"/>
            <a:ext cx="565584" cy="6047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pasted-image.tiff" descr="pasted-image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26788" y="13056751"/>
            <a:ext cx="719975" cy="720974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Enseignement"/>
          <p:cNvSpPr/>
          <p:nvPr/>
        </p:nvSpPr>
        <p:spPr>
          <a:xfrm rot="1335507">
            <a:off x="19306278" y="297124"/>
            <a:ext cx="7443293" cy="735077"/>
          </a:xfrm>
          <a:prstGeom prst="rect">
            <a:avLst/>
          </a:prstGeom>
          <a:solidFill>
            <a:srgbClr val="FFD47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Enseignement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exte niveau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Texte de puce de diapositive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05" name="Numéro de diapositive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ous-titre de diapositiv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i="1" sz="5500">
                <a:solidFill>
                  <a:srgbClr val="31396D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Sous-titre de diapositive</a:t>
            </a:r>
          </a:p>
        </p:txBody>
      </p:sp>
      <p:sp>
        <p:nvSpPr>
          <p:cNvPr id="213" name="Texte niveau 1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Texte de puce de diapositive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14" name="Bol de pâtes pappardelle avec du beurre maître d’hôtel, des noisettes grillées et des lamelles de parmesan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15" name="Titre de diapositiv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Titre de diapositive</a:t>
            </a:r>
          </a:p>
        </p:txBody>
      </p:sp>
      <p:sp>
        <p:nvSpPr>
          <p:cNvPr id="216" name="Numéro de diapositive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itre de section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80000"/>
              </a:lnSpc>
              <a:defRPr b="0" spc="-232" sz="11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Titre de section</a:t>
            </a:r>
          </a:p>
        </p:txBody>
      </p:sp>
      <p:sp>
        <p:nvSpPr>
          <p:cNvPr id="224" name="Numéro de diapositive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re seu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itre de diapositiv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Titre de diapositive</a:t>
            </a:r>
          </a:p>
        </p:txBody>
      </p:sp>
      <p:sp>
        <p:nvSpPr>
          <p:cNvPr id="232" name="Sous-titre de diapositiv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i="1" sz="5500">
                <a:solidFill>
                  <a:srgbClr val="31396D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Sous-titre de diapositive</a:t>
            </a:r>
          </a:p>
        </p:txBody>
      </p:sp>
      <p:sp>
        <p:nvSpPr>
          <p:cNvPr id="233" name="Numéro de diapositive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rdre du j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Titre de l’ordre du jour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Titre de l’ordre du jour</a:t>
            </a:r>
          </a:p>
        </p:txBody>
      </p:sp>
      <p:sp>
        <p:nvSpPr>
          <p:cNvPr id="241" name="Sous-titre de l’ordre du jour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i="1" sz="5500">
                <a:solidFill>
                  <a:srgbClr val="31396D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Sous-titre de l’ordre du jour</a:t>
            </a:r>
          </a:p>
        </p:txBody>
      </p:sp>
      <p:sp>
        <p:nvSpPr>
          <p:cNvPr id="242" name="Texte niveau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pPr/>
            <a:r>
              <a:t>Rubriques de l’ordre du jour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3" name="Numéro de diapositive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écla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exte niveau 1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Déclaration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1" name="Numéro de diapositive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Fait import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Texte niveau 1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pPr/>
            <a:r>
              <a:t>100 %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9" name="Données clés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Données clés</a:t>
            </a:r>
          </a:p>
        </p:txBody>
      </p:sp>
      <p:sp>
        <p:nvSpPr>
          <p:cNvPr id="260" name="Numéro de diapositive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re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Avocats et citrons vert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5" name="Titre de la présentation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80000"/>
              </a:lnSpc>
              <a:defRPr spc="-232" sz="11600">
                <a:solidFill>
                  <a:srgbClr val="000000"/>
                </a:solidFill>
              </a:defRPr>
            </a:lvl1pPr>
          </a:lstStyle>
          <a:p>
            <a:pPr/>
            <a:r>
              <a:t>Titre de la présentation</a:t>
            </a:r>
          </a:p>
        </p:txBody>
      </p:sp>
      <p:sp>
        <p:nvSpPr>
          <p:cNvPr id="36" name="Auteur et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Auteur et date</a:t>
            </a:r>
          </a:p>
        </p:txBody>
      </p:sp>
      <p:sp>
        <p:nvSpPr>
          <p:cNvPr id="37" name="Texte niveau 1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i="1" sz="5500">
                <a:solidFill>
                  <a:srgbClr val="31396D"/>
                </a:solidFill>
                <a:latin typeface="+mn-lt"/>
                <a:ea typeface="+mn-ea"/>
                <a:cs typeface="+mn-cs"/>
                <a:sym typeface="Helvetica Neue"/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i="1" sz="5500">
                <a:solidFill>
                  <a:srgbClr val="31396D"/>
                </a:solidFill>
                <a:latin typeface="+mn-lt"/>
                <a:ea typeface="+mn-ea"/>
                <a:cs typeface="+mn-cs"/>
                <a:sym typeface="Helvetica Neue"/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i="1" sz="5500">
                <a:solidFill>
                  <a:srgbClr val="31396D"/>
                </a:solidFill>
                <a:latin typeface="+mn-lt"/>
                <a:ea typeface="+mn-ea"/>
                <a:cs typeface="+mn-cs"/>
                <a:sym typeface="Helvetica Neue"/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i="1" sz="5500">
                <a:solidFill>
                  <a:srgbClr val="31396D"/>
                </a:solidFill>
                <a:latin typeface="+mn-lt"/>
                <a:ea typeface="+mn-ea"/>
                <a:cs typeface="+mn-cs"/>
                <a:sym typeface="Helvetica Neue"/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i="1" sz="5500">
                <a:solidFill>
                  <a:srgbClr val="31396D"/>
                </a:solidFill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pPr/>
            <a:r>
              <a:t>Sous-titre de la présentation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8" name="Numéro de diapositive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Attribution</a:t>
            </a:r>
          </a:p>
        </p:txBody>
      </p:sp>
      <p:sp>
        <p:nvSpPr>
          <p:cNvPr id="268" name="Texte niveau 1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« Citation notable »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69" name="Numéro de diapositive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Bol de salade avec du riz frit, des œufs durs et des baguette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77" name="Bol avec des beignets de saumon, de la salade et du houmo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78" name="Bol de pâtes pappardelle avec du beurre maître d’hôtel, des noisettes grillées et des lamelles de parmesan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79" name="Numéro de diapositive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bol de salade avec du riz frit, des œufs durs et des baguette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87" name="Numéro de diapositive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Numéro de diapositive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Kepler - Tableau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Titre de diapositiv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Titre de diapositive</a:t>
            </a:r>
          </a:p>
        </p:txBody>
      </p:sp>
      <p:sp>
        <p:nvSpPr>
          <p:cNvPr id="302" name="Sous-titre de diapositive"/>
          <p:cNvSpPr txBox="1"/>
          <p:nvPr>
            <p:ph type="body" sz="quarter" idx="21" hasCustomPrompt="1"/>
          </p:nvPr>
        </p:nvSpPr>
        <p:spPr>
          <a:xfrm>
            <a:off x="204757" y="1571145"/>
            <a:ext cx="20328566" cy="720973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643889">
              <a:lnSpc>
                <a:spcPct val="100000"/>
              </a:lnSpc>
              <a:spcBef>
                <a:spcPts val="0"/>
              </a:spcBef>
              <a:buSzTx/>
              <a:buNone/>
              <a:defRPr i="1" sz="429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Sous-titre de diapositive</a:t>
            </a:r>
          </a:p>
        </p:txBody>
      </p:sp>
      <p:sp>
        <p:nvSpPr>
          <p:cNvPr id="303" name="Texte niveau 1…"/>
          <p:cNvSpPr txBox="1"/>
          <p:nvPr>
            <p:ph type="body" sz="half" idx="1" hasCustomPrompt="1"/>
          </p:nvPr>
        </p:nvSpPr>
        <p:spPr>
          <a:xfrm>
            <a:off x="674968" y="3375154"/>
            <a:ext cx="9741282" cy="8982455"/>
          </a:xfrm>
          <a:prstGeom prst="rect">
            <a:avLst/>
          </a:prstGeom>
        </p:spPr>
        <p:txBody>
          <a:bodyPr/>
          <a:lstStyle/>
          <a:p>
            <a:pPr/>
            <a:r>
              <a:t>Texte de puce de diapositive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04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Kep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3" name="Grouper"/>
          <p:cNvGrpSpPr/>
          <p:nvPr/>
        </p:nvGrpSpPr>
        <p:grpSpPr>
          <a:xfrm flipH="1">
            <a:off x="-8681163" y="-9580794"/>
            <a:ext cx="22044893" cy="19511005"/>
            <a:chOff x="14774" y="0"/>
            <a:chExt cx="22044891" cy="19511004"/>
          </a:xfrm>
        </p:grpSpPr>
        <p:pic>
          <p:nvPicPr>
            <p:cNvPr id="311" name="cbc.jpg" descr="cbc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 rot="1955812">
              <a:off x="1430501" y="4352443"/>
              <a:ext cx="19213469" cy="108059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2" name="Rectangle"/>
            <p:cNvSpPr/>
            <p:nvPr/>
          </p:nvSpPr>
          <p:spPr>
            <a:xfrm rot="1956000">
              <a:off x="1429670" y="4319902"/>
              <a:ext cx="19215101" cy="10871201"/>
            </a:xfrm>
            <a:prstGeom prst="rect">
              <a:avLst/>
            </a:prstGeom>
            <a:gradFill flip="none" rotWithShape="1">
              <a:gsLst>
                <a:gs pos="6163">
                  <a:srgbClr val="FFFFFF">
                    <a:alpha val="0"/>
                  </a:srgbClr>
                </a:gs>
                <a:gs pos="26596">
                  <a:srgbClr val="FFFFFF">
                    <a:alpha val="50000"/>
                  </a:srgbClr>
                </a:gs>
                <a:gs pos="49582">
                  <a:srgbClr val="FFFFFF"/>
                </a:gs>
              </a:gsLst>
              <a:path path="circle">
                <a:fillToRect l="62755" t="-19550" r="37244" b="11955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314" name="Capture d’écran 2023-04-26 à 10.28.39.png" descr="Capture d’écran 2023-04-26 à 10.28.3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54881" y="13134210"/>
            <a:ext cx="24693762" cy="583672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Titre de diapositiv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Titre de diapositive</a:t>
            </a:r>
          </a:p>
        </p:txBody>
      </p:sp>
      <p:sp>
        <p:nvSpPr>
          <p:cNvPr id="316" name="Texte niveau 1…"/>
          <p:cNvSpPr txBox="1"/>
          <p:nvPr>
            <p:ph type="body" sz="half" idx="1" hasCustomPrompt="1"/>
          </p:nvPr>
        </p:nvSpPr>
        <p:spPr>
          <a:xfrm>
            <a:off x="674968" y="3375154"/>
            <a:ext cx="9741282" cy="8982455"/>
          </a:xfrm>
          <a:prstGeom prst="rect">
            <a:avLst/>
          </a:prstGeom>
        </p:spPr>
        <p:txBody>
          <a:bodyPr/>
          <a:lstStyle/>
          <a:p>
            <a:pPr/>
            <a:r>
              <a:t>Texte de puce de diapositive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17" name="Dr. Henri Inchauspé, Institute for Theoretical Physics, Heidelberg University - Auditions Concours MCF UPCité, 11 mai 2023"/>
          <p:cNvSpPr txBox="1"/>
          <p:nvPr/>
        </p:nvSpPr>
        <p:spPr>
          <a:xfrm>
            <a:off x="2557408" y="13226839"/>
            <a:ext cx="13686062" cy="423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CMU Bright Roman"/>
                <a:ea typeface="CMU Bright Roman"/>
                <a:cs typeface="CMU Bright Roman"/>
                <a:sym typeface="CMU Bright Roman"/>
              </a:defRPr>
            </a:pPr>
            <a:r>
              <a:rPr b="1"/>
              <a:t>Dr. Henri Inchauspé</a:t>
            </a:r>
            <a:r>
              <a:t>, Institute for Theoretical Physics, Heidelberg University - </a:t>
            </a:r>
            <a:r>
              <a:rPr i="1"/>
              <a:t>Auditions Concours MCF UPCité, 11 mai 2023</a:t>
            </a:r>
          </a:p>
        </p:txBody>
      </p:sp>
      <p:sp>
        <p:nvSpPr>
          <p:cNvPr id="318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19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30" y="13133252"/>
            <a:ext cx="603683" cy="6036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pasted-image.tiff" descr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07296" y="13119915"/>
            <a:ext cx="565584" cy="6047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pasted-image.tiff" descr="pasted-image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26788" y="13056751"/>
            <a:ext cx="719975" cy="720974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Enseignement"/>
          <p:cNvSpPr/>
          <p:nvPr/>
        </p:nvSpPr>
        <p:spPr>
          <a:xfrm rot="1335507">
            <a:off x="19306278" y="297124"/>
            <a:ext cx="7443293" cy="735077"/>
          </a:xfrm>
          <a:prstGeom prst="rect">
            <a:avLst/>
          </a:prstGeom>
          <a:solidFill>
            <a:srgbClr val="FFD47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Enseignement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Titre de diapositive"/>
          <p:cNvSpPr txBox="1"/>
          <p:nvPr>
            <p:ph type="title" hasCustomPrompt="1"/>
          </p:nvPr>
        </p:nvSpPr>
        <p:spPr>
          <a:xfrm>
            <a:off x="621471" y="354064"/>
            <a:ext cx="21971001" cy="143316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b="0" i="1" spc="-140" sz="7000">
                <a:solidFill>
                  <a:srgbClr val="FFFFFF"/>
                </a:solidFill>
              </a:defRPr>
            </a:lvl1pPr>
          </a:lstStyle>
          <a:p>
            <a:pPr/>
            <a:r>
              <a:t>Titre de diapositive</a:t>
            </a:r>
          </a:p>
        </p:txBody>
      </p:sp>
      <p:sp>
        <p:nvSpPr>
          <p:cNvPr id="330" name="Sous-titre de diapositive"/>
          <p:cNvSpPr txBox="1"/>
          <p:nvPr>
            <p:ph type="body" sz="quarter" idx="21" hasCustomPrompt="1"/>
          </p:nvPr>
        </p:nvSpPr>
        <p:spPr>
          <a:xfrm>
            <a:off x="621471" y="1647526"/>
            <a:ext cx="21971001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668655">
              <a:lnSpc>
                <a:spcPct val="100000"/>
              </a:lnSpc>
              <a:spcBef>
                <a:spcPts val="0"/>
              </a:spcBef>
              <a:buSzTx/>
              <a:buNone/>
              <a:defRPr b="1" sz="5670" u="sng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Sous-titre de diapositive</a:t>
            </a:r>
          </a:p>
        </p:txBody>
      </p:sp>
      <p:sp>
        <p:nvSpPr>
          <p:cNvPr id="331" name="Texte niveau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algn="just">
              <a:defRPr>
                <a:latin typeface="+mn-lt"/>
                <a:ea typeface="+mn-ea"/>
                <a:cs typeface="+mn-cs"/>
                <a:sym typeface="Helvetica Neue"/>
              </a:defRPr>
            </a:lvl1pPr>
            <a:lvl2pPr algn="just">
              <a:defRPr>
                <a:latin typeface="+mn-lt"/>
                <a:ea typeface="+mn-ea"/>
                <a:cs typeface="+mn-cs"/>
                <a:sym typeface="Helvetica Neue"/>
              </a:defRPr>
            </a:lvl2pPr>
            <a:lvl3pPr algn="just">
              <a:defRPr>
                <a:latin typeface="+mn-lt"/>
                <a:ea typeface="+mn-ea"/>
                <a:cs typeface="+mn-cs"/>
                <a:sym typeface="Helvetica Neue"/>
              </a:defRPr>
            </a:lvl3pPr>
            <a:lvl4pPr algn="just">
              <a:defRPr>
                <a:latin typeface="+mn-lt"/>
                <a:ea typeface="+mn-ea"/>
                <a:cs typeface="+mn-cs"/>
                <a:sym typeface="Helvetica Neue"/>
              </a:defRPr>
            </a:lvl4pPr>
            <a:lvl5pPr algn="just">
              <a:defRPr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pPr/>
            <a:r>
              <a:t>Texte de puce de diapositive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32" name="Numéro de diapositive"/>
          <p:cNvSpPr txBox="1"/>
          <p:nvPr>
            <p:ph type="sldNum" sz="quarter" idx="2"/>
          </p:nvPr>
        </p:nvSpPr>
        <p:spPr>
          <a:xfrm>
            <a:off x="23809044" y="13214486"/>
            <a:ext cx="467361" cy="473712"/>
          </a:xfrm>
          <a:prstGeom prst="rect">
            <a:avLst/>
          </a:prstGeom>
        </p:spPr>
        <p:txBody>
          <a:bodyPr/>
          <a:lstStyle>
            <a:lvl1pPr>
              <a:defRPr sz="2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33" name="Dr. Henri Inchauspé, Institute for Theoretical Physics, University of Heidelberg - Auditions Concours CNRS 01/02 2022, vendredi 25 mars 2022"/>
          <p:cNvSpPr txBox="1"/>
          <p:nvPr/>
        </p:nvSpPr>
        <p:spPr>
          <a:xfrm>
            <a:off x="-3161521" y="13214486"/>
            <a:ext cx="22784559" cy="47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defTabSz="825500">
              <a:defRPr i="1" sz="2000"/>
            </a:pPr>
            <a:r>
              <a:t>Dr. Henri Inchauspé, Institute for Theoretical Physics, University of Heidelberg - </a:t>
            </a:r>
            <a:r>
              <a:rPr u="sng"/>
              <a:t>Auditions Concours CNRS 01/02 2022, vendredi 25 mars 2022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Titre de diapositive"/>
          <p:cNvSpPr txBox="1"/>
          <p:nvPr>
            <p:ph type="title" hasCustomPrompt="1"/>
          </p:nvPr>
        </p:nvSpPr>
        <p:spPr>
          <a:xfrm>
            <a:off x="621471" y="354064"/>
            <a:ext cx="21971001" cy="143316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b="0" i="1" spc="-140" sz="7000">
                <a:solidFill>
                  <a:srgbClr val="FFFFFF"/>
                </a:solidFill>
              </a:defRPr>
            </a:lvl1pPr>
          </a:lstStyle>
          <a:p>
            <a:pPr/>
            <a:r>
              <a:t>Titre de diapositive</a:t>
            </a:r>
          </a:p>
        </p:txBody>
      </p:sp>
      <p:sp>
        <p:nvSpPr>
          <p:cNvPr id="341" name="Sous-titre de diapositive"/>
          <p:cNvSpPr txBox="1"/>
          <p:nvPr>
            <p:ph type="body" sz="quarter" idx="21" hasCustomPrompt="1"/>
          </p:nvPr>
        </p:nvSpPr>
        <p:spPr>
          <a:xfrm>
            <a:off x="621471" y="1647526"/>
            <a:ext cx="21971001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668655">
              <a:lnSpc>
                <a:spcPct val="100000"/>
              </a:lnSpc>
              <a:spcBef>
                <a:spcPts val="0"/>
              </a:spcBef>
              <a:buSzTx/>
              <a:buNone/>
              <a:defRPr b="1" sz="5670" u="sng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Sous-titre de diapositive</a:t>
            </a:r>
          </a:p>
        </p:txBody>
      </p:sp>
      <p:sp>
        <p:nvSpPr>
          <p:cNvPr id="342" name="Texte niveau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algn="just">
              <a:defRPr>
                <a:latin typeface="+mn-lt"/>
                <a:ea typeface="+mn-ea"/>
                <a:cs typeface="+mn-cs"/>
                <a:sym typeface="Helvetica Neue"/>
              </a:defRPr>
            </a:lvl1pPr>
            <a:lvl2pPr algn="just">
              <a:defRPr>
                <a:latin typeface="+mn-lt"/>
                <a:ea typeface="+mn-ea"/>
                <a:cs typeface="+mn-cs"/>
                <a:sym typeface="Helvetica Neue"/>
              </a:defRPr>
            </a:lvl2pPr>
            <a:lvl3pPr algn="just">
              <a:defRPr>
                <a:latin typeface="+mn-lt"/>
                <a:ea typeface="+mn-ea"/>
                <a:cs typeface="+mn-cs"/>
                <a:sym typeface="Helvetica Neue"/>
              </a:defRPr>
            </a:lvl3pPr>
            <a:lvl4pPr algn="just">
              <a:defRPr>
                <a:latin typeface="+mn-lt"/>
                <a:ea typeface="+mn-ea"/>
                <a:cs typeface="+mn-cs"/>
                <a:sym typeface="Helvetica Neue"/>
              </a:defRPr>
            </a:lvl4pPr>
            <a:lvl5pPr algn="just">
              <a:defRPr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pPr/>
            <a:r>
              <a:t>Texte de puce de diapositive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43" name="Numéro de diapositive"/>
          <p:cNvSpPr txBox="1"/>
          <p:nvPr>
            <p:ph type="sldNum" sz="quarter" idx="2"/>
          </p:nvPr>
        </p:nvSpPr>
        <p:spPr>
          <a:xfrm>
            <a:off x="23809044" y="13214486"/>
            <a:ext cx="467361" cy="473712"/>
          </a:xfrm>
          <a:prstGeom prst="rect">
            <a:avLst/>
          </a:prstGeom>
        </p:spPr>
        <p:txBody>
          <a:bodyPr/>
          <a:lstStyle>
            <a:lvl1pPr>
              <a:defRPr sz="2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Autre titre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Bol avec des beignets de saumon, de la salade et du houmo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46" name="Titre de diapositiv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Titre de diapositive</a:t>
            </a:r>
          </a:p>
        </p:txBody>
      </p:sp>
      <p:sp>
        <p:nvSpPr>
          <p:cNvPr id="47" name="Texte niveau 1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i="1" sz="5500">
                <a:solidFill>
                  <a:srgbClr val="31396D"/>
                </a:solidFill>
                <a:latin typeface="+mn-lt"/>
                <a:ea typeface="+mn-ea"/>
                <a:cs typeface="+mn-cs"/>
                <a:sym typeface="Helvetica Neue"/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i="1" sz="5500">
                <a:solidFill>
                  <a:srgbClr val="31396D"/>
                </a:solidFill>
                <a:latin typeface="+mn-lt"/>
                <a:ea typeface="+mn-ea"/>
                <a:cs typeface="+mn-cs"/>
                <a:sym typeface="Helvetica Neue"/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i="1" sz="5500">
                <a:solidFill>
                  <a:srgbClr val="31396D"/>
                </a:solidFill>
                <a:latin typeface="+mn-lt"/>
                <a:ea typeface="+mn-ea"/>
                <a:cs typeface="+mn-cs"/>
                <a:sym typeface="Helvetica Neue"/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i="1" sz="5500">
                <a:solidFill>
                  <a:srgbClr val="31396D"/>
                </a:solidFill>
                <a:latin typeface="+mn-lt"/>
                <a:ea typeface="+mn-ea"/>
                <a:cs typeface="+mn-cs"/>
                <a:sym typeface="Helvetica Neue"/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i="1" sz="5500">
                <a:solidFill>
                  <a:srgbClr val="31396D"/>
                </a:solidFill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pPr/>
            <a:r>
              <a:t>Sous-titre de diapositive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8" name="Numéro de diapositive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re de diapositiv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Titre de diapositive</a:t>
            </a:r>
          </a:p>
        </p:txBody>
      </p:sp>
      <p:sp>
        <p:nvSpPr>
          <p:cNvPr id="56" name="Sous-titre de diapositive"/>
          <p:cNvSpPr txBox="1"/>
          <p:nvPr>
            <p:ph type="body" sz="quarter" idx="21" hasCustomPrompt="1"/>
          </p:nvPr>
        </p:nvSpPr>
        <p:spPr>
          <a:xfrm>
            <a:off x="204757" y="1571145"/>
            <a:ext cx="21971001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i="1" sz="5500">
                <a:solidFill>
                  <a:srgbClr val="31396D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Sous-titre de diapositive</a:t>
            </a:r>
          </a:p>
        </p:txBody>
      </p:sp>
      <p:sp>
        <p:nvSpPr>
          <p:cNvPr id="57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Astronom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er"/>
          <p:cNvGrpSpPr/>
          <p:nvPr/>
        </p:nvGrpSpPr>
        <p:grpSpPr>
          <a:xfrm flipH="1">
            <a:off x="-8681163" y="-9580794"/>
            <a:ext cx="22044893" cy="19511005"/>
            <a:chOff x="14774" y="0"/>
            <a:chExt cx="22044891" cy="19511004"/>
          </a:xfrm>
        </p:grpSpPr>
        <p:pic>
          <p:nvPicPr>
            <p:cNvPr id="64" name="cbc.jpg" descr="cbc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 rot="1955812">
              <a:off x="1430501" y="4352443"/>
              <a:ext cx="19213469" cy="108059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5" name="Rectangle"/>
            <p:cNvSpPr/>
            <p:nvPr/>
          </p:nvSpPr>
          <p:spPr>
            <a:xfrm rot="1956000">
              <a:off x="1429670" y="4319902"/>
              <a:ext cx="19215101" cy="10871201"/>
            </a:xfrm>
            <a:prstGeom prst="rect">
              <a:avLst/>
            </a:prstGeom>
            <a:gradFill flip="none" rotWithShape="1">
              <a:gsLst>
                <a:gs pos="6163">
                  <a:srgbClr val="FFFFFF">
                    <a:alpha val="0"/>
                  </a:srgbClr>
                </a:gs>
                <a:gs pos="26596">
                  <a:srgbClr val="FFFFFF">
                    <a:alpha val="50000"/>
                  </a:srgbClr>
                </a:gs>
                <a:gs pos="49582">
                  <a:srgbClr val="FFFFFF"/>
                </a:gs>
              </a:gsLst>
              <a:path path="circle">
                <a:fillToRect l="62755" t="-19550" r="37244" b="11955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67" name="Capture d’écran 2023-04-26 à 10.28.39.png" descr="Capture d’écran 2023-04-26 à 10.28.3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54881" y="13134210"/>
            <a:ext cx="24693762" cy="583672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Titre de diapositiv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Titre de diapositive</a:t>
            </a:r>
          </a:p>
        </p:txBody>
      </p:sp>
      <p:sp>
        <p:nvSpPr>
          <p:cNvPr id="69" name="Sous-titre de diapositive"/>
          <p:cNvSpPr txBox="1"/>
          <p:nvPr>
            <p:ph type="body" sz="quarter" idx="21" hasCustomPrompt="1"/>
          </p:nvPr>
        </p:nvSpPr>
        <p:spPr>
          <a:xfrm>
            <a:off x="204757" y="1571145"/>
            <a:ext cx="21971001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i="1" sz="5500">
                <a:solidFill>
                  <a:srgbClr val="31396D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Sous-titre de diapositive</a:t>
            </a:r>
          </a:p>
        </p:txBody>
      </p:sp>
      <p:sp>
        <p:nvSpPr>
          <p:cNvPr id="70" name="Texte niveau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de puce de diapositive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1" name="Dr. Henri Inchauspé, Institute for Theoretical Physics, KU Leuven - LISA School 2025, Les Houches"/>
          <p:cNvSpPr txBox="1"/>
          <p:nvPr/>
        </p:nvSpPr>
        <p:spPr>
          <a:xfrm>
            <a:off x="924065" y="13223169"/>
            <a:ext cx="10977886" cy="423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CMU Bright Roman"/>
                <a:ea typeface="CMU Bright Roman"/>
                <a:cs typeface="CMU Bright Roman"/>
                <a:sym typeface="CMU Bright Roman"/>
              </a:defRPr>
            </a:pPr>
            <a:r>
              <a:rPr b="1"/>
              <a:t>Dr. Henri Inchauspé</a:t>
            </a:r>
            <a:r>
              <a:t>, Institute for Theoretical Physics, KU Leuven - </a:t>
            </a:r>
            <a:r>
              <a:rPr i="1"/>
              <a:t>LISA School 2025, Les Houches</a:t>
            </a:r>
          </a:p>
        </p:txBody>
      </p:sp>
      <p:sp>
        <p:nvSpPr>
          <p:cNvPr id="72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3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30" y="13133252"/>
            <a:ext cx="603683" cy="603684"/>
          </a:xfrm>
          <a:prstGeom prst="rect">
            <a:avLst/>
          </a:prstGeom>
          <a:ln w="12700">
            <a:miter lim="400000"/>
          </a:ln>
        </p:spPr>
      </p:pic>
      <p:sp>
        <p:nvSpPr>
          <p:cNvPr id="74" name="Astronomy"/>
          <p:cNvSpPr/>
          <p:nvPr/>
        </p:nvSpPr>
        <p:spPr>
          <a:xfrm rot="1335507">
            <a:off x="19305598" y="302816"/>
            <a:ext cx="7443292" cy="735078"/>
          </a:xfrm>
          <a:prstGeom prst="rect">
            <a:avLst/>
          </a:prstGeom>
          <a:solidFill>
            <a:srgbClr val="7ADBB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Astronomy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LISA 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rouper"/>
          <p:cNvGrpSpPr/>
          <p:nvPr/>
        </p:nvGrpSpPr>
        <p:grpSpPr>
          <a:xfrm flipH="1">
            <a:off x="-8681163" y="-9580794"/>
            <a:ext cx="22044893" cy="19511005"/>
            <a:chOff x="14774" y="0"/>
            <a:chExt cx="22044891" cy="19511004"/>
          </a:xfrm>
        </p:grpSpPr>
        <p:pic>
          <p:nvPicPr>
            <p:cNvPr id="81" name="cbc.jpg" descr="cbc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 rot="1955812">
              <a:off x="1430501" y="4352443"/>
              <a:ext cx="19213469" cy="108059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2" name="Rectangle"/>
            <p:cNvSpPr/>
            <p:nvPr/>
          </p:nvSpPr>
          <p:spPr>
            <a:xfrm rot="1956000">
              <a:off x="1429670" y="4319902"/>
              <a:ext cx="19215101" cy="10871201"/>
            </a:xfrm>
            <a:prstGeom prst="rect">
              <a:avLst/>
            </a:prstGeom>
            <a:gradFill flip="none" rotWithShape="1">
              <a:gsLst>
                <a:gs pos="6163">
                  <a:srgbClr val="FFFFFF">
                    <a:alpha val="0"/>
                  </a:srgbClr>
                </a:gs>
                <a:gs pos="26596">
                  <a:srgbClr val="FFFFFF">
                    <a:alpha val="50000"/>
                  </a:srgbClr>
                </a:gs>
                <a:gs pos="49582">
                  <a:srgbClr val="FFFFFF"/>
                </a:gs>
              </a:gsLst>
              <a:path path="circle">
                <a:fillToRect l="62755" t="-19550" r="37244" b="11955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84" name="Capture d’écran 2023-04-26 à 10.28.39.png" descr="Capture d’écran 2023-04-26 à 10.28.3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54881" y="13134210"/>
            <a:ext cx="24693762" cy="583672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Titre de diapositiv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Titre de diapositive</a:t>
            </a:r>
          </a:p>
        </p:txBody>
      </p:sp>
      <p:sp>
        <p:nvSpPr>
          <p:cNvPr id="86" name="Sous-titre de diapositive"/>
          <p:cNvSpPr txBox="1"/>
          <p:nvPr>
            <p:ph type="body" sz="quarter" idx="21" hasCustomPrompt="1"/>
          </p:nvPr>
        </p:nvSpPr>
        <p:spPr>
          <a:xfrm>
            <a:off x="204757" y="1571145"/>
            <a:ext cx="21971001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i="1" sz="5500">
                <a:solidFill>
                  <a:srgbClr val="31396D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Sous-titre de diapositive</a:t>
            </a:r>
          </a:p>
        </p:txBody>
      </p:sp>
      <p:sp>
        <p:nvSpPr>
          <p:cNvPr id="87" name="Texte niveau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de puce de diapositive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8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9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30" y="13133252"/>
            <a:ext cx="603683" cy="603684"/>
          </a:xfrm>
          <a:prstGeom prst="rect">
            <a:avLst/>
          </a:prstGeom>
          <a:ln w="12700">
            <a:miter lim="400000"/>
          </a:ln>
        </p:spPr>
      </p:pic>
      <p:sp>
        <p:nvSpPr>
          <p:cNvPr id="90" name="LISA mission"/>
          <p:cNvSpPr/>
          <p:nvPr/>
        </p:nvSpPr>
        <p:spPr>
          <a:xfrm rot="1335507">
            <a:off x="19413752" y="231533"/>
            <a:ext cx="7443293" cy="735077"/>
          </a:xfrm>
          <a:prstGeom prst="rect">
            <a:avLst/>
          </a:prstGeom>
          <a:solidFill>
            <a:srgbClr val="C6E2F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LISA mission</a:t>
            </a:r>
          </a:p>
        </p:txBody>
      </p:sp>
      <p:sp>
        <p:nvSpPr>
          <p:cNvPr id="91" name="Dr. Henri Inchauspé, Institute for Theoretical Physics, KU Leuven - LISA School 2025, Les Houches"/>
          <p:cNvSpPr txBox="1"/>
          <p:nvPr/>
        </p:nvSpPr>
        <p:spPr>
          <a:xfrm>
            <a:off x="924065" y="13223169"/>
            <a:ext cx="10977886" cy="423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CMU Bright Roman"/>
                <a:ea typeface="CMU Bright Roman"/>
                <a:cs typeface="CMU Bright Roman"/>
                <a:sym typeface="CMU Bright Roman"/>
              </a:defRPr>
            </a:pPr>
            <a:r>
              <a:rPr b="1"/>
              <a:t>Dr. Henri Inchauspé</a:t>
            </a:r>
            <a:r>
              <a:t>, Institute for Theoretical Physics, KU Leuven - </a:t>
            </a:r>
            <a:r>
              <a:rPr i="1"/>
              <a:t>LISA School 2025, Les Houches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GW Phys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rouper"/>
          <p:cNvGrpSpPr/>
          <p:nvPr/>
        </p:nvGrpSpPr>
        <p:grpSpPr>
          <a:xfrm flipH="1">
            <a:off x="-8681163" y="-9580794"/>
            <a:ext cx="22044893" cy="19511005"/>
            <a:chOff x="14774" y="0"/>
            <a:chExt cx="22044891" cy="19511004"/>
          </a:xfrm>
        </p:grpSpPr>
        <p:pic>
          <p:nvPicPr>
            <p:cNvPr id="98" name="cbc.jpg" descr="cbc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 rot="1955812">
              <a:off x="1430501" y="4352443"/>
              <a:ext cx="19213469" cy="108059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9" name="Rectangle"/>
            <p:cNvSpPr/>
            <p:nvPr/>
          </p:nvSpPr>
          <p:spPr>
            <a:xfrm rot="1956000">
              <a:off x="1429670" y="4319902"/>
              <a:ext cx="19215101" cy="10871201"/>
            </a:xfrm>
            <a:prstGeom prst="rect">
              <a:avLst/>
            </a:prstGeom>
            <a:gradFill flip="none" rotWithShape="1">
              <a:gsLst>
                <a:gs pos="6163">
                  <a:srgbClr val="FFFFFF">
                    <a:alpha val="0"/>
                  </a:srgbClr>
                </a:gs>
                <a:gs pos="26596">
                  <a:srgbClr val="FFFFFF">
                    <a:alpha val="50000"/>
                  </a:srgbClr>
                </a:gs>
                <a:gs pos="49582">
                  <a:srgbClr val="FFFFFF"/>
                </a:gs>
              </a:gsLst>
              <a:path path="circle">
                <a:fillToRect l="62755" t="-19550" r="37244" b="11955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101" name="Capture d’écran 2023-04-26 à 10.28.39.png" descr="Capture d’écran 2023-04-26 à 10.28.3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54881" y="13134210"/>
            <a:ext cx="24693762" cy="583672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Titre de diapositiv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Titre de diapositive</a:t>
            </a:r>
          </a:p>
        </p:txBody>
      </p:sp>
      <p:sp>
        <p:nvSpPr>
          <p:cNvPr id="103" name="Sous-titre de diapositive"/>
          <p:cNvSpPr txBox="1"/>
          <p:nvPr>
            <p:ph type="body" sz="quarter" idx="21" hasCustomPrompt="1"/>
          </p:nvPr>
        </p:nvSpPr>
        <p:spPr>
          <a:xfrm>
            <a:off x="204757" y="1571145"/>
            <a:ext cx="21971001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i="1" sz="5500">
                <a:solidFill>
                  <a:srgbClr val="31396D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Sous-titre de diapositive</a:t>
            </a:r>
          </a:p>
        </p:txBody>
      </p:sp>
      <p:sp>
        <p:nvSpPr>
          <p:cNvPr id="104" name="Texte niveau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de puce de diapositive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5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6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30" y="13133252"/>
            <a:ext cx="603683" cy="603684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GW Physics"/>
          <p:cNvSpPr/>
          <p:nvPr/>
        </p:nvSpPr>
        <p:spPr>
          <a:xfrm rot="1335507">
            <a:off x="19306278" y="297124"/>
            <a:ext cx="7443293" cy="735077"/>
          </a:xfrm>
          <a:prstGeom prst="rect">
            <a:avLst/>
          </a:prstGeom>
          <a:solidFill>
            <a:srgbClr val="FFD47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GW Physics</a:t>
            </a:r>
          </a:p>
        </p:txBody>
      </p:sp>
      <p:sp>
        <p:nvSpPr>
          <p:cNvPr id="108" name="Dr. Henri Inchauspé, Institute for Theoretical Physics, KU Leuven - LISA School 2025, Les Houches"/>
          <p:cNvSpPr txBox="1"/>
          <p:nvPr/>
        </p:nvSpPr>
        <p:spPr>
          <a:xfrm>
            <a:off x="924065" y="13223169"/>
            <a:ext cx="10977886" cy="423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CMU Bright Roman"/>
                <a:ea typeface="CMU Bright Roman"/>
                <a:cs typeface="CMU Bright Roman"/>
                <a:sym typeface="CMU Bright Roman"/>
              </a:defRPr>
            </a:pPr>
            <a:r>
              <a:rPr b="1"/>
              <a:t>Dr. Henri Inchauspé</a:t>
            </a:r>
            <a:r>
              <a:t>, Institute for Theoretical Physics, KU Leuven - </a:t>
            </a:r>
            <a:r>
              <a:rPr i="1"/>
              <a:t>LISA School 2025, Les Houches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LISA det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rouper"/>
          <p:cNvGrpSpPr/>
          <p:nvPr/>
        </p:nvGrpSpPr>
        <p:grpSpPr>
          <a:xfrm flipH="1">
            <a:off x="-8681163" y="-9580794"/>
            <a:ext cx="22044893" cy="19511005"/>
            <a:chOff x="14774" y="0"/>
            <a:chExt cx="22044891" cy="19511004"/>
          </a:xfrm>
        </p:grpSpPr>
        <p:pic>
          <p:nvPicPr>
            <p:cNvPr id="115" name="cbc.jpg" descr="cbc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 rot="1955812">
              <a:off x="1430501" y="4352443"/>
              <a:ext cx="19213469" cy="108059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6" name="Rectangle"/>
            <p:cNvSpPr/>
            <p:nvPr/>
          </p:nvSpPr>
          <p:spPr>
            <a:xfrm rot="1956000">
              <a:off x="1429670" y="4319902"/>
              <a:ext cx="19215101" cy="10871201"/>
            </a:xfrm>
            <a:prstGeom prst="rect">
              <a:avLst/>
            </a:prstGeom>
            <a:gradFill flip="none" rotWithShape="1">
              <a:gsLst>
                <a:gs pos="6163">
                  <a:srgbClr val="FFFFFF">
                    <a:alpha val="0"/>
                  </a:srgbClr>
                </a:gs>
                <a:gs pos="26596">
                  <a:srgbClr val="FFFFFF">
                    <a:alpha val="50000"/>
                  </a:srgbClr>
                </a:gs>
                <a:gs pos="49582">
                  <a:srgbClr val="FFFFFF"/>
                </a:gs>
              </a:gsLst>
              <a:path path="circle">
                <a:fillToRect l="62755" t="-19550" r="37244" b="11955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118" name="Capture d’écran 2023-04-26 à 10.28.39.png" descr="Capture d’écran 2023-04-26 à 10.28.3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54881" y="13134210"/>
            <a:ext cx="24693762" cy="583672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Titre de diapositiv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Titre de diapositive</a:t>
            </a:r>
          </a:p>
        </p:txBody>
      </p:sp>
      <p:sp>
        <p:nvSpPr>
          <p:cNvPr id="120" name="Sous-titre de diapositive"/>
          <p:cNvSpPr txBox="1"/>
          <p:nvPr>
            <p:ph type="body" sz="quarter" idx="21" hasCustomPrompt="1"/>
          </p:nvPr>
        </p:nvSpPr>
        <p:spPr>
          <a:xfrm>
            <a:off x="204757" y="1571145"/>
            <a:ext cx="21971001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i="1" sz="5500">
                <a:solidFill>
                  <a:srgbClr val="31396D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Sous-titre de diapositive</a:t>
            </a:r>
          </a:p>
        </p:txBody>
      </p:sp>
      <p:sp>
        <p:nvSpPr>
          <p:cNvPr id="121" name="Texte niveau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de puce de diapositive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2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3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30" y="13133252"/>
            <a:ext cx="603683" cy="603684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LISA detection"/>
          <p:cNvSpPr/>
          <p:nvPr/>
        </p:nvSpPr>
        <p:spPr>
          <a:xfrm rot="1335507">
            <a:off x="19305598" y="302816"/>
            <a:ext cx="7443292" cy="735078"/>
          </a:xfrm>
          <a:prstGeom prst="rect">
            <a:avLst/>
          </a:prstGeom>
          <a:solidFill>
            <a:srgbClr val="E27E7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LISA detection</a:t>
            </a:r>
          </a:p>
        </p:txBody>
      </p:sp>
      <p:sp>
        <p:nvSpPr>
          <p:cNvPr id="125" name="Dr. Henri Inchauspé, Institute for Theoretical Physics, KU Leuven - LISA School 2025, Les Houches"/>
          <p:cNvSpPr txBox="1"/>
          <p:nvPr/>
        </p:nvSpPr>
        <p:spPr>
          <a:xfrm>
            <a:off x="924065" y="13223169"/>
            <a:ext cx="10977886" cy="423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CMU Bright Roman"/>
                <a:ea typeface="CMU Bright Roman"/>
                <a:cs typeface="CMU Bright Roman"/>
                <a:sym typeface="CMU Bright Roman"/>
              </a:defRPr>
            </a:pPr>
            <a:r>
              <a:rPr b="1"/>
              <a:t>Dr. Henri Inchauspé</a:t>
            </a:r>
            <a:r>
              <a:t>, Institute for Theoretical Physics, KU Leuven - </a:t>
            </a:r>
            <a:r>
              <a:rPr i="1"/>
              <a:t>LISA School 2025, Les Houches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LISA response (black board)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" name="Grouper"/>
          <p:cNvGrpSpPr/>
          <p:nvPr/>
        </p:nvGrpSpPr>
        <p:grpSpPr>
          <a:xfrm flipH="1">
            <a:off x="-8681163" y="-9580794"/>
            <a:ext cx="22044893" cy="19511005"/>
            <a:chOff x="14774" y="0"/>
            <a:chExt cx="22044891" cy="19511004"/>
          </a:xfrm>
        </p:grpSpPr>
        <p:pic>
          <p:nvPicPr>
            <p:cNvPr id="132" name="cbc.jpg" descr="cbc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 rot="1955812">
              <a:off x="1430501" y="4352443"/>
              <a:ext cx="19213469" cy="108059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3" name="Rectangle"/>
            <p:cNvSpPr/>
            <p:nvPr/>
          </p:nvSpPr>
          <p:spPr>
            <a:xfrm rot="1956000">
              <a:off x="1429670" y="4319902"/>
              <a:ext cx="19215101" cy="10871201"/>
            </a:xfrm>
            <a:prstGeom prst="rect">
              <a:avLst/>
            </a:prstGeom>
            <a:gradFill flip="none" rotWithShape="1">
              <a:gsLst>
                <a:gs pos="6163">
                  <a:srgbClr val="FFFFFF">
                    <a:alpha val="0"/>
                  </a:srgbClr>
                </a:gs>
                <a:gs pos="26596">
                  <a:srgbClr val="7F7F7F">
                    <a:alpha val="50000"/>
                  </a:srgbClr>
                </a:gs>
                <a:gs pos="49582">
                  <a:srgbClr val="000000"/>
                </a:gs>
              </a:gsLst>
              <a:path path="circle">
                <a:fillToRect l="62755" t="-19550" r="37244" b="11955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135" name="Capture d’écran 2023-04-26 à 10.28.39.png" descr="Capture d’écran 2023-04-26 à 10.28.3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54881" y="13134210"/>
            <a:ext cx="24693762" cy="583672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Titre de diapositiv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Titre de diapositive</a:t>
            </a:r>
          </a:p>
        </p:txBody>
      </p:sp>
      <p:sp>
        <p:nvSpPr>
          <p:cNvPr id="137" name="Sous-titre de diapositive"/>
          <p:cNvSpPr txBox="1"/>
          <p:nvPr>
            <p:ph type="body" sz="quarter" idx="21" hasCustomPrompt="1"/>
          </p:nvPr>
        </p:nvSpPr>
        <p:spPr>
          <a:xfrm>
            <a:off x="204757" y="1571145"/>
            <a:ext cx="21971001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i="1" sz="5500">
                <a:solidFill>
                  <a:srgbClr val="31396D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Sous-titre de diapositive</a:t>
            </a:r>
          </a:p>
        </p:txBody>
      </p:sp>
      <p:sp>
        <p:nvSpPr>
          <p:cNvPr id="138" name="Texte niveau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de puce de diapositive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9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0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30" y="13133252"/>
            <a:ext cx="603683" cy="603684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LISA response"/>
          <p:cNvSpPr/>
          <p:nvPr/>
        </p:nvSpPr>
        <p:spPr>
          <a:xfrm rot="1335507">
            <a:off x="18951244" y="474924"/>
            <a:ext cx="7443293" cy="73507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/>
            <a:r>
              <a:t>LISA response</a:t>
            </a:r>
          </a:p>
        </p:txBody>
      </p:sp>
      <p:sp>
        <p:nvSpPr>
          <p:cNvPr id="142" name="Dr. Henri Inchauspé, Institute for Theoretical Physics, KU Leuven - LISA School 2025, Les Houches"/>
          <p:cNvSpPr txBox="1"/>
          <p:nvPr/>
        </p:nvSpPr>
        <p:spPr>
          <a:xfrm>
            <a:off x="924065" y="13223169"/>
            <a:ext cx="10977886" cy="423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CMU Bright Roman"/>
                <a:ea typeface="CMU Bright Roman"/>
                <a:cs typeface="CMU Bright Roman"/>
                <a:sym typeface="CMU Bright Roman"/>
              </a:defRPr>
            </a:pPr>
            <a:r>
              <a:rPr b="1"/>
              <a:t>Dr. Henri Inchauspé</a:t>
            </a:r>
            <a:r>
              <a:t>, Institute for Theoretical Physics, KU Leuven - </a:t>
            </a:r>
            <a:r>
              <a:rPr i="1"/>
              <a:t>LISA School 2025, Les Houches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1.tif"/><Relationship Id="rId5" Type="http://schemas.openxmlformats.org/officeDocument/2006/relationships/image" Target="../media/image2.tif"/><Relationship Id="rId6" Type="http://schemas.openxmlformats.org/officeDocument/2006/relationships/image" Target="../media/image3.tif"/><Relationship Id="rId7" Type="http://schemas.openxmlformats.org/officeDocument/2006/relationships/image" Target="../media/image2.png"/><Relationship Id="rId8" Type="http://schemas.openxmlformats.org/officeDocument/2006/relationships/slideLayout" Target="../slideLayouts/slideLayout1.xml"/><Relationship Id="rId9" Type="http://schemas.openxmlformats.org/officeDocument/2006/relationships/slideLayout" Target="../slideLayouts/slideLayout2.xml"/><Relationship Id="rId10" Type="http://schemas.openxmlformats.org/officeDocument/2006/relationships/slideLayout" Target="../slideLayouts/slideLayout3.xml"/><Relationship Id="rId11" Type="http://schemas.openxmlformats.org/officeDocument/2006/relationships/slideLayout" Target="../slideLayouts/slideLayout4.xml"/><Relationship Id="rId12" Type="http://schemas.openxmlformats.org/officeDocument/2006/relationships/slideLayout" Target="../slideLayouts/slideLayout5.xml"/><Relationship Id="rId13" Type="http://schemas.openxmlformats.org/officeDocument/2006/relationships/slideLayout" Target="../slideLayouts/slideLayout6.xml"/><Relationship Id="rId14" Type="http://schemas.openxmlformats.org/officeDocument/2006/relationships/slideLayout" Target="../slideLayouts/slideLayout7.xml"/><Relationship Id="rId15" Type="http://schemas.openxmlformats.org/officeDocument/2006/relationships/slideLayout" Target="../slideLayouts/slideLayout8.xml"/><Relationship Id="rId16" Type="http://schemas.openxmlformats.org/officeDocument/2006/relationships/slideLayout" Target="../slideLayouts/slideLayout9.xml"/><Relationship Id="rId17" Type="http://schemas.openxmlformats.org/officeDocument/2006/relationships/slideLayout" Target="../slideLayouts/slideLayout10.xml"/><Relationship Id="rId18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12.xml"/><Relationship Id="rId20" Type="http://schemas.openxmlformats.org/officeDocument/2006/relationships/slideLayout" Target="../slideLayouts/slideLayout13.xml"/><Relationship Id="rId21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16.xml"/><Relationship Id="rId24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19.xml"/><Relationship Id="rId27" Type="http://schemas.openxmlformats.org/officeDocument/2006/relationships/slideLayout" Target="../slideLayouts/slideLayout20.xml"/><Relationship Id="rId28" Type="http://schemas.openxmlformats.org/officeDocument/2006/relationships/slideLayout" Target="../slideLayouts/slideLayout21.xml"/><Relationship Id="rId29" Type="http://schemas.openxmlformats.org/officeDocument/2006/relationships/slideLayout" Target="../slideLayouts/slideLayout22.xml"/><Relationship Id="rId30" Type="http://schemas.openxmlformats.org/officeDocument/2006/relationships/slideLayout" Target="../slideLayouts/slideLayout23.xml"/><Relationship Id="rId31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26.xml"/><Relationship Id="rId34" Type="http://schemas.openxmlformats.org/officeDocument/2006/relationships/slideLayout" Target="../slideLayouts/slideLayout2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r"/>
          <p:cNvGrpSpPr/>
          <p:nvPr/>
        </p:nvGrpSpPr>
        <p:grpSpPr>
          <a:xfrm flipH="1">
            <a:off x="-8681163" y="-9529994"/>
            <a:ext cx="22044893" cy="19511005"/>
            <a:chOff x="14774" y="0"/>
            <a:chExt cx="22044891" cy="19511004"/>
          </a:xfrm>
        </p:grpSpPr>
        <p:pic>
          <p:nvPicPr>
            <p:cNvPr id="2" name="cbc.jpg" descr="cbc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 rot="1955812">
              <a:off x="1430501" y="4352443"/>
              <a:ext cx="19213469" cy="108059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" name="Rectangle"/>
            <p:cNvSpPr/>
            <p:nvPr/>
          </p:nvSpPr>
          <p:spPr>
            <a:xfrm rot="1956000">
              <a:off x="1429670" y="4319902"/>
              <a:ext cx="19215101" cy="10871201"/>
            </a:xfrm>
            <a:prstGeom prst="rect">
              <a:avLst/>
            </a:prstGeom>
            <a:gradFill flip="none" rotWithShape="1">
              <a:gsLst>
                <a:gs pos="6163">
                  <a:srgbClr val="FFFFFF">
                    <a:alpha val="0"/>
                  </a:srgbClr>
                </a:gs>
                <a:gs pos="26596">
                  <a:srgbClr val="FFFFFF">
                    <a:alpha val="50000"/>
                  </a:srgbClr>
                </a:gs>
                <a:gs pos="49582">
                  <a:srgbClr val="FFFFFF"/>
                </a:gs>
              </a:gsLst>
              <a:path path="circle">
                <a:fillToRect l="62755" t="-19550" r="37244" b="11955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5" name="Capture d’écran 2023-04-26 à 10.28.39.png" descr="Capture d’écran 2023-04-26 à 10.28.3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54881" y="13134210"/>
            <a:ext cx="24693762" cy="58367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itre de diapositive"/>
          <p:cNvSpPr txBox="1"/>
          <p:nvPr>
            <p:ph type="title" hasCustomPrompt="1"/>
          </p:nvPr>
        </p:nvSpPr>
        <p:spPr>
          <a:xfrm>
            <a:off x="204757" y="125881"/>
            <a:ext cx="21971001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Titre de diapositive</a:t>
            </a:r>
          </a:p>
        </p:txBody>
      </p:sp>
      <p:sp>
        <p:nvSpPr>
          <p:cNvPr id="7" name="Dr. Henri Inchauspé, Institute for Theoretical Physics, Heidelberg University - Auditions Concours MCF UPCité, 11 mai 2023"/>
          <p:cNvSpPr txBox="1"/>
          <p:nvPr/>
        </p:nvSpPr>
        <p:spPr>
          <a:xfrm>
            <a:off x="2557408" y="13226839"/>
            <a:ext cx="13686062" cy="423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CMU Bright Roman"/>
                <a:ea typeface="CMU Bright Roman"/>
                <a:cs typeface="CMU Bright Roman"/>
                <a:sym typeface="CMU Bright Roman"/>
              </a:defRPr>
            </a:pPr>
            <a:r>
              <a:rPr b="1"/>
              <a:t>Dr. Henri Inchauspé</a:t>
            </a:r>
            <a:r>
              <a:t>, Institute for Theoretical Physics, Heidelberg University - </a:t>
            </a:r>
            <a:r>
              <a:rPr i="1"/>
              <a:t>Auditions Concours MCF UPCité, 11 mai 2023</a:t>
            </a:r>
          </a:p>
        </p:txBody>
      </p:sp>
      <p:sp>
        <p:nvSpPr>
          <p:cNvPr id="8" name="Numéro de diapositive"/>
          <p:cNvSpPr txBox="1"/>
          <p:nvPr>
            <p:ph type="sldNum" sz="quarter" idx="2"/>
          </p:nvPr>
        </p:nvSpPr>
        <p:spPr>
          <a:xfrm>
            <a:off x="23933528" y="13232345"/>
            <a:ext cx="354286" cy="3810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FFFFFF"/>
                </a:solidFill>
                <a:latin typeface="CMU Bright Roman"/>
                <a:ea typeface="CMU Bright Roman"/>
                <a:cs typeface="CMU Bright Roman"/>
                <a:sym typeface="CMU Bright Roman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9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30" y="13133252"/>
            <a:ext cx="603683" cy="6036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asted-image.tiff" descr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07296" y="13119915"/>
            <a:ext cx="565584" cy="6047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asted-image.tiff" descr="pasted-image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26788" y="13056751"/>
            <a:ext cx="719975" cy="72097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" name="Grouper"/>
          <p:cNvGrpSpPr/>
          <p:nvPr/>
        </p:nvGrpSpPr>
        <p:grpSpPr>
          <a:xfrm>
            <a:off x="-287089" y="2518025"/>
            <a:ext cx="16409627" cy="771498"/>
            <a:chOff x="0" y="0"/>
            <a:chExt cx="16409625" cy="771496"/>
          </a:xfrm>
        </p:grpSpPr>
        <p:pic>
          <p:nvPicPr>
            <p:cNvPr id="12" name="waveform(4).png" descr="waveform(4).png"/>
            <p:cNvPicPr>
              <a:picLocks noChangeAspect="0"/>
            </p:cNvPicPr>
            <p:nvPr/>
          </p:nvPicPr>
          <p:blipFill>
            <a:blip r:embed="rId7">
              <a:extLst/>
            </a:blip>
            <a:srcRect l="12621" t="14236" r="10477" b="14236"/>
            <a:stretch>
              <a:fillRect/>
            </a:stretch>
          </p:blipFill>
          <p:spPr>
            <a:xfrm>
              <a:off x="0" y="169745"/>
              <a:ext cx="15606284" cy="4727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" name="M = 2.5e5 M☉…"/>
            <p:cNvSpPr txBox="1"/>
            <p:nvPr/>
          </p:nvSpPr>
          <p:spPr>
            <a:xfrm>
              <a:off x="11529858" y="0"/>
              <a:ext cx="1460828" cy="7714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lnSpc>
                  <a:spcPct val="80000"/>
                </a:lnSpc>
                <a:defRPr sz="1200">
                  <a:solidFill>
                    <a:srgbClr val="31396D"/>
                  </a:solidFill>
                  <a:latin typeface="CMU Typewriter Text Regular"/>
                  <a:ea typeface="CMU Typewriter Text Regular"/>
                  <a:cs typeface="CMU Typewriter Text Regular"/>
                  <a:sym typeface="CMU Typewriter Text Regular"/>
                </a:defRPr>
              </a:pPr>
              <a:r>
                <a:t> M = 2.5e5 M</a:t>
              </a:r>
              <a:r>
                <a:rPr baseline="-5999"/>
                <a:t>☉</a:t>
              </a:r>
            </a:p>
            <a:p>
              <a:pPr algn="l">
                <a:lnSpc>
                  <a:spcPct val="80000"/>
                </a:lnSpc>
                <a:defRPr sz="1200">
                  <a:solidFill>
                    <a:srgbClr val="31396D"/>
                  </a:solidFill>
                  <a:latin typeface="CMU Typewriter Text Regular"/>
                  <a:ea typeface="CMU Typewriter Text Regular"/>
                  <a:cs typeface="CMU Typewriter Text Regular"/>
                  <a:sym typeface="CMU Typewriter Text Regular"/>
                </a:defRPr>
              </a:pPr>
              <a:r>
                <a:t> q = 1.75 </a:t>
              </a:r>
            </a:p>
            <a:p>
              <a:pPr algn="l">
                <a:lnSpc>
                  <a:spcPct val="80000"/>
                </a:lnSpc>
                <a:defRPr sz="1200">
                  <a:solidFill>
                    <a:srgbClr val="31396D"/>
                  </a:solidFill>
                  <a:latin typeface="CMU Typewriter Text Regular"/>
                  <a:ea typeface="CMU Typewriter Text Regular"/>
                  <a:cs typeface="CMU Typewriter Text Regular"/>
                  <a:sym typeface="CMU Typewriter Text Regular"/>
                </a:defRPr>
              </a:pPr>
              <a:r>
                <a:t> z = 2.0</a:t>
              </a:r>
            </a:p>
          </p:txBody>
        </p:sp>
        <p:pic>
          <p:nvPicPr>
            <p:cNvPr id="14" name="pasted-image.tiff" descr="pasted-image.tiff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11111900" y="168951"/>
              <a:ext cx="474186" cy="4741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" name="Rectangle"/>
            <p:cNvSpPr/>
            <p:nvPr/>
          </p:nvSpPr>
          <p:spPr>
            <a:xfrm>
              <a:off x="252232" y="148711"/>
              <a:ext cx="16157394" cy="514748"/>
            </a:xfrm>
            <a:prstGeom prst="rect">
              <a:avLst/>
            </a:prstGeom>
            <a:gradFill flip="none" rotWithShape="1">
              <a:gsLst>
                <a:gs pos="0">
                  <a:srgbClr val="FFFFFF">
                    <a:alpha val="20262"/>
                  </a:srgbClr>
                </a:gs>
                <a:gs pos="89187">
                  <a:srgbClr val="FFFFFF">
                    <a:alpha val="60131"/>
                  </a:srgbClr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17" name="Texte niveau 1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Texte de puce de diapositive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8"/>
    <p:sldLayoutId id="2147483650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  <p:sldLayoutId id="2147483660" r:id="rId19"/>
    <p:sldLayoutId id="2147483661" r:id="rId20"/>
    <p:sldLayoutId id="2147483662" r:id="rId21"/>
    <p:sldLayoutId id="2147483663" r:id="rId22"/>
    <p:sldLayoutId id="2147483664" r:id="rId23"/>
    <p:sldLayoutId id="2147483665" r:id="rId24"/>
    <p:sldLayoutId id="2147483666" r:id="rId25"/>
    <p:sldLayoutId id="2147483667" r:id="rId26"/>
    <p:sldLayoutId id="2147483668" r:id="rId27"/>
    <p:sldLayoutId id="2147483669" r:id="rId28"/>
    <p:sldLayoutId id="2147483670" r:id="rId29"/>
    <p:sldLayoutId id="2147483671" r:id="rId30"/>
    <p:sldLayoutId id="2147483672" r:id="rId31"/>
    <p:sldLayoutId id="2147483673" r:id="rId32"/>
    <p:sldLayoutId id="2147483674" r:id="rId33"/>
    <p:sldLayoutId id="2147483675" r:id="rId34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31396D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31396D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31396D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31396D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31396D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31396D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31396D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31396D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31396D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5E5E5E"/>
          </a:solidFill>
          <a:uFillTx/>
          <a:latin typeface="CMU Serif Roman"/>
          <a:ea typeface="CMU Serif Roman"/>
          <a:cs typeface="CMU Serif Roman"/>
          <a:sym typeface="CMU Serif Roman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5E5E5E"/>
          </a:solidFill>
          <a:uFillTx/>
          <a:latin typeface="CMU Serif Roman"/>
          <a:ea typeface="CMU Serif Roman"/>
          <a:cs typeface="CMU Serif Roman"/>
          <a:sym typeface="CMU Serif Roman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5E5E5E"/>
          </a:solidFill>
          <a:uFillTx/>
          <a:latin typeface="CMU Serif Roman"/>
          <a:ea typeface="CMU Serif Roman"/>
          <a:cs typeface="CMU Serif Roman"/>
          <a:sym typeface="CMU Serif Roman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5E5E5E"/>
          </a:solidFill>
          <a:uFillTx/>
          <a:latin typeface="CMU Serif Roman"/>
          <a:ea typeface="CMU Serif Roman"/>
          <a:cs typeface="CMU Serif Roman"/>
          <a:sym typeface="CMU Serif Roman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5E5E5E"/>
          </a:solidFill>
          <a:uFillTx/>
          <a:latin typeface="CMU Serif Roman"/>
          <a:ea typeface="CMU Serif Roman"/>
          <a:cs typeface="CMU Serif Roman"/>
          <a:sym typeface="CMU Serif Roman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5E5E5E"/>
          </a:solidFill>
          <a:uFillTx/>
          <a:latin typeface="CMU Serif Roman"/>
          <a:ea typeface="CMU Serif Roman"/>
          <a:cs typeface="CMU Serif Roman"/>
          <a:sym typeface="CMU Serif Roman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5E5E5E"/>
          </a:solidFill>
          <a:uFillTx/>
          <a:latin typeface="CMU Serif Roman"/>
          <a:ea typeface="CMU Serif Roman"/>
          <a:cs typeface="CMU Serif Roman"/>
          <a:sym typeface="CMU Serif Roman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5E5E5E"/>
          </a:solidFill>
          <a:uFillTx/>
          <a:latin typeface="CMU Serif Roman"/>
          <a:ea typeface="CMU Serif Roman"/>
          <a:cs typeface="CMU Serif Roman"/>
          <a:sym typeface="CMU Serif Roman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5E5E5E"/>
          </a:solidFill>
          <a:uFillTx/>
          <a:latin typeface="CMU Serif Roman"/>
          <a:ea typeface="CMU Serif Roman"/>
          <a:cs typeface="CMU Serif Roman"/>
          <a:sym typeface="CMU Serif Roman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CMU Bright Roman"/>
        </a:defRPr>
      </a:lvl1pPr>
      <a:lvl2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CMU Bright Roman"/>
        </a:defRPr>
      </a:lvl2pPr>
      <a:lvl3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CMU Bright Roman"/>
        </a:defRPr>
      </a:lvl3pPr>
      <a:lvl4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CMU Bright Roman"/>
        </a:defRPr>
      </a:lvl4pPr>
      <a:lvl5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CMU Bright Roman"/>
        </a:defRPr>
      </a:lvl5pPr>
      <a:lvl6pPr marL="0" marR="0" indent="2286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CMU Bright Roman"/>
        </a:defRPr>
      </a:lvl6pPr>
      <a:lvl7pPr marL="0" marR="0" indent="2743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CMU Bright Roman"/>
        </a:defRPr>
      </a:lvl7pPr>
      <a:lvl8pPr marL="0" marR="0" indent="3200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CMU Bright Roman"/>
        </a:defRPr>
      </a:lvl8pPr>
      <a:lvl9pPr marL="0" marR="0" indent="3657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CMU Bright Roman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tif"/><Relationship Id="rId3" Type="http://schemas.openxmlformats.org/officeDocument/2006/relationships/image" Target="../media/image1.tif"/><Relationship Id="rId4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1.tif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Relationship Id="rId3" Type="http://schemas.openxmlformats.org/officeDocument/2006/relationships/image" Target="../media/image1.jpeg"/><Relationship Id="rId4" Type="http://schemas.openxmlformats.org/officeDocument/2006/relationships/image" Target="../media/image1.png"/><Relationship Id="rId5" Type="http://schemas.openxmlformats.org/officeDocument/2006/relationships/image" Target="../media/image1.tif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1.tif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1.tif"/><Relationship Id="rId5" Type="http://schemas.openxmlformats.org/officeDocument/2006/relationships/image" Target="../media/image19.png"/><Relationship Id="rId6" Type="http://schemas.openxmlformats.org/officeDocument/2006/relationships/image" Target="../media/image20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1.tif"/><Relationship Id="rId5" Type="http://schemas.openxmlformats.org/officeDocument/2006/relationships/image" Target="../media/image21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1.tif"/><Relationship Id="rId5" Type="http://schemas.openxmlformats.org/officeDocument/2006/relationships/image" Target="../media/image3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1.tif"/><Relationship Id="rId5" Type="http://schemas.openxmlformats.org/officeDocument/2006/relationships/image" Target="../media/image22.png"/><Relationship Id="rId6" Type="http://schemas.openxmlformats.org/officeDocument/2006/relationships/image" Target="../media/image20.png"/><Relationship Id="rId7" Type="http://schemas.openxmlformats.org/officeDocument/2006/relationships/hyperlink" Target="https://arxiv.org/abs/2509.10038" TargetMode="External"/><Relationship Id="rId8" Type="http://schemas.openxmlformats.org/officeDocument/2006/relationships/image" Target="../media/image23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1.tif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hyperlink" Target="https://arxiv.org/abs/2509.10038" TargetMode="External"/><Relationship Id="rId8" Type="http://schemas.openxmlformats.org/officeDocument/2006/relationships/image" Target="../media/image20.png"/><Relationship Id="rId9" Type="http://schemas.openxmlformats.org/officeDocument/2006/relationships/image" Target="../media/image24.png"/><Relationship Id="rId10" Type="http://schemas.openxmlformats.org/officeDocument/2006/relationships/hyperlink" Target="https://zenodo.org/records/17238548" TargetMode="Externa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1.tif"/><Relationship Id="rId5" Type="http://schemas.openxmlformats.org/officeDocument/2006/relationships/image" Target="../media/image22.png"/><Relationship Id="rId6" Type="http://schemas.openxmlformats.org/officeDocument/2006/relationships/hyperlink" Target="https://arxiv.org/abs/2509.10038" TargetMode="External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1.tif"/><Relationship Id="rId5" Type="http://schemas.openxmlformats.org/officeDocument/2006/relationships/image" Target="../media/image3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1.tif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1.tif"/><Relationship Id="rId5" Type="http://schemas.openxmlformats.org/officeDocument/2006/relationships/image" Target="../media/image4.gif"/><Relationship Id="rId6" Type="http://schemas.openxmlformats.org/officeDocument/2006/relationships/image" Target="../media/image5.gif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1.tif"/><Relationship Id="rId5" Type="http://schemas.openxmlformats.org/officeDocument/2006/relationships/image" Target="../media/image4.gif"/><Relationship Id="rId6" Type="http://schemas.openxmlformats.org/officeDocument/2006/relationships/image" Target="../media/image6.gif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1.tif"/><Relationship Id="rId5" Type="http://schemas.openxmlformats.org/officeDocument/2006/relationships/image" Target="../media/image12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1.tif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slide" Target="slide25.xml"/><Relationship Id="rId8" Type="http://schemas.openxmlformats.org/officeDocument/2006/relationships/slide" Target="slide27.xml"/><Relationship Id="rId9" Type="http://schemas.openxmlformats.org/officeDocument/2006/relationships/slide" Target="slide26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1.tif"/><Relationship Id="rId5" Type="http://schemas.openxmlformats.org/officeDocument/2006/relationships/image" Target="../media/image28.png"/><Relationship Id="rId6" Type="http://schemas.openxmlformats.org/officeDocument/2006/relationships/slide" Target="slide25.xml"/><Relationship Id="rId7" Type="http://schemas.openxmlformats.org/officeDocument/2006/relationships/slide" Target="slide27.xml"/><Relationship Id="rId8" Type="http://schemas.openxmlformats.org/officeDocument/2006/relationships/slide" Target="slide26.xml"/><Relationship Id="rId9" Type="http://schemas.openxmlformats.org/officeDocument/2006/relationships/image" Target="../media/image29.png"/><Relationship Id="rId10" Type="http://schemas.openxmlformats.org/officeDocument/2006/relationships/audio" Target="../media/media3.wav"/><Relationship Id="rId11" Type="http://schemas.microsoft.com/office/2007/relationships/media" Target="../media/media3.wav"/><Relationship Id="rId12" Type="http://schemas.openxmlformats.org/officeDocument/2006/relationships/image" Target="../media/image8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1.tif"/><Relationship Id="rId5" Type="http://schemas.openxmlformats.org/officeDocument/2006/relationships/image" Target="../media/image28.png"/><Relationship Id="rId6" Type="http://schemas.openxmlformats.org/officeDocument/2006/relationships/slide" Target="slide25.xml"/><Relationship Id="rId7" Type="http://schemas.openxmlformats.org/officeDocument/2006/relationships/slide" Target="slide26.xml"/><Relationship Id="rId8" Type="http://schemas.openxmlformats.org/officeDocument/2006/relationships/image" Target="../media/image29.png"/><Relationship Id="rId9" Type="http://schemas.openxmlformats.org/officeDocument/2006/relationships/audio" Target="../media/media4.wav"/><Relationship Id="rId10" Type="http://schemas.microsoft.com/office/2007/relationships/media" Target="../media/media4.wav"/><Relationship Id="rId11" Type="http://schemas.openxmlformats.org/officeDocument/2006/relationships/image" Target="../media/image8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1.tif"/><Relationship Id="rId5" Type="http://schemas.openxmlformats.org/officeDocument/2006/relationships/image" Target="../media/image28.png"/><Relationship Id="rId6" Type="http://schemas.openxmlformats.org/officeDocument/2006/relationships/slide" Target="slide25.xml"/><Relationship Id="rId7" Type="http://schemas.openxmlformats.org/officeDocument/2006/relationships/slide" Target="slide26.xml"/><Relationship Id="rId8" Type="http://schemas.openxmlformats.org/officeDocument/2006/relationships/image" Target="../media/image29.png"/><Relationship Id="rId9" Type="http://schemas.openxmlformats.org/officeDocument/2006/relationships/audio" Target="../media/media5.wav"/><Relationship Id="rId10" Type="http://schemas.microsoft.com/office/2007/relationships/media" Target="../media/media5.wav"/><Relationship Id="rId11" Type="http://schemas.openxmlformats.org/officeDocument/2006/relationships/image" Target="../media/image8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1.tif"/><Relationship Id="rId5" Type="http://schemas.openxmlformats.org/officeDocument/2006/relationships/image" Target="../media/image28.png"/><Relationship Id="rId6" Type="http://schemas.openxmlformats.org/officeDocument/2006/relationships/slide" Target="slide29.xml"/><Relationship Id="rId7" Type="http://schemas.openxmlformats.org/officeDocument/2006/relationships/slide" Target="slide31.xml"/><Relationship Id="rId8" Type="http://schemas.openxmlformats.org/officeDocument/2006/relationships/slide" Target="slide30.xml"/><Relationship Id="rId9" Type="http://schemas.openxmlformats.org/officeDocument/2006/relationships/image" Target="../media/image30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1.tif"/><Relationship Id="rId5" Type="http://schemas.openxmlformats.org/officeDocument/2006/relationships/image" Target="../media/image28.png"/><Relationship Id="rId6" Type="http://schemas.openxmlformats.org/officeDocument/2006/relationships/image" Target="../media/image30.png"/><Relationship Id="rId7" Type="http://schemas.openxmlformats.org/officeDocument/2006/relationships/audio" Target="../media/media3.wav"/><Relationship Id="rId8" Type="http://schemas.microsoft.com/office/2007/relationships/media" Target="../media/media3.wav"/><Relationship Id="rId9" Type="http://schemas.openxmlformats.org/officeDocument/2006/relationships/image" Target="../media/image8.png"/><Relationship Id="rId10" Type="http://schemas.openxmlformats.org/officeDocument/2006/relationships/slide" Target="slide29.xml"/><Relationship Id="rId11" Type="http://schemas.openxmlformats.org/officeDocument/2006/relationships/slide" Target="slide31.xml"/><Relationship Id="rId12" Type="http://schemas.openxmlformats.org/officeDocument/2006/relationships/slide" Target="slide30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1.tif"/><Relationship Id="rId5" Type="http://schemas.openxmlformats.org/officeDocument/2006/relationships/image" Target="../media/image4.png"/><Relationship Id="rId6" Type="http://schemas.openxmlformats.org/officeDocument/2006/relationships/image" Target="../media/image5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1.tif"/><Relationship Id="rId5" Type="http://schemas.openxmlformats.org/officeDocument/2006/relationships/image" Target="../media/image28.png"/><Relationship Id="rId6" Type="http://schemas.openxmlformats.org/officeDocument/2006/relationships/image" Target="../media/image30.png"/><Relationship Id="rId7" Type="http://schemas.openxmlformats.org/officeDocument/2006/relationships/audio" Target="../media/media6.wav"/><Relationship Id="rId8" Type="http://schemas.microsoft.com/office/2007/relationships/media" Target="../media/media6.wav"/><Relationship Id="rId9" Type="http://schemas.openxmlformats.org/officeDocument/2006/relationships/image" Target="../media/image8.png"/><Relationship Id="rId10" Type="http://schemas.openxmlformats.org/officeDocument/2006/relationships/slide" Target="slide29.xml"/><Relationship Id="rId11" Type="http://schemas.openxmlformats.org/officeDocument/2006/relationships/slide" Target="slide31.xml"/><Relationship Id="rId12" Type="http://schemas.openxmlformats.org/officeDocument/2006/relationships/slide" Target="slide30.xm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1.tif"/><Relationship Id="rId5" Type="http://schemas.openxmlformats.org/officeDocument/2006/relationships/image" Target="../media/image28.png"/><Relationship Id="rId6" Type="http://schemas.openxmlformats.org/officeDocument/2006/relationships/image" Target="../media/image30.png"/><Relationship Id="rId7" Type="http://schemas.openxmlformats.org/officeDocument/2006/relationships/audio" Target="../media/media7.wav"/><Relationship Id="rId8" Type="http://schemas.microsoft.com/office/2007/relationships/media" Target="../media/media7.wav"/><Relationship Id="rId9" Type="http://schemas.openxmlformats.org/officeDocument/2006/relationships/image" Target="../media/image8.png"/><Relationship Id="rId10" Type="http://schemas.openxmlformats.org/officeDocument/2006/relationships/slide" Target="slide29.xml"/><Relationship Id="rId11" Type="http://schemas.openxmlformats.org/officeDocument/2006/relationships/slide" Target="slide31.xml"/><Relationship Id="rId12" Type="http://schemas.openxmlformats.org/officeDocument/2006/relationships/slide" Target="slide30.xml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1.tif"/><Relationship Id="rId5" Type="http://schemas.openxmlformats.org/officeDocument/2006/relationships/image" Target="../media/image28.png"/><Relationship Id="rId6" Type="http://schemas.openxmlformats.org/officeDocument/2006/relationships/slide" Target="slide33.xml"/><Relationship Id="rId7" Type="http://schemas.openxmlformats.org/officeDocument/2006/relationships/slide" Target="slide35.xml"/><Relationship Id="rId8" Type="http://schemas.openxmlformats.org/officeDocument/2006/relationships/slide" Target="slide34.xml"/><Relationship Id="rId9" Type="http://schemas.openxmlformats.org/officeDocument/2006/relationships/image" Target="../media/image31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1.tif"/><Relationship Id="rId5" Type="http://schemas.openxmlformats.org/officeDocument/2006/relationships/image" Target="../media/image28.png"/><Relationship Id="rId6" Type="http://schemas.openxmlformats.org/officeDocument/2006/relationships/slide" Target="slide33.xml"/><Relationship Id="rId7" Type="http://schemas.openxmlformats.org/officeDocument/2006/relationships/slide" Target="slide35.xml"/><Relationship Id="rId8" Type="http://schemas.openxmlformats.org/officeDocument/2006/relationships/slide" Target="slide34.xml"/><Relationship Id="rId9" Type="http://schemas.openxmlformats.org/officeDocument/2006/relationships/image" Target="../media/image31.png"/><Relationship Id="rId10" Type="http://schemas.openxmlformats.org/officeDocument/2006/relationships/audio" Target="../media/media8.wav"/><Relationship Id="rId11" Type="http://schemas.microsoft.com/office/2007/relationships/media" Target="../media/media8.wav"/><Relationship Id="rId12" Type="http://schemas.openxmlformats.org/officeDocument/2006/relationships/image" Target="../media/image8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1.tif"/><Relationship Id="rId5" Type="http://schemas.openxmlformats.org/officeDocument/2006/relationships/image" Target="../media/image28.png"/><Relationship Id="rId6" Type="http://schemas.openxmlformats.org/officeDocument/2006/relationships/slide" Target="slide33.xml"/><Relationship Id="rId7" Type="http://schemas.openxmlformats.org/officeDocument/2006/relationships/slide" Target="slide35.xml"/><Relationship Id="rId8" Type="http://schemas.openxmlformats.org/officeDocument/2006/relationships/slide" Target="slide34.xml"/><Relationship Id="rId9" Type="http://schemas.openxmlformats.org/officeDocument/2006/relationships/image" Target="../media/image31.png"/><Relationship Id="rId10" Type="http://schemas.openxmlformats.org/officeDocument/2006/relationships/audio" Target="../media/media9.wav"/><Relationship Id="rId11" Type="http://schemas.microsoft.com/office/2007/relationships/media" Target="../media/media9.wav"/><Relationship Id="rId12" Type="http://schemas.openxmlformats.org/officeDocument/2006/relationships/image" Target="../media/image8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1.tif"/><Relationship Id="rId5" Type="http://schemas.openxmlformats.org/officeDocument/2006/relationships/image" Target="../media/image28.png"/><Relationship Id="rId6" Type="http://schemas.openxmlformats.org/officeDocument/2006/relationships/slide" Target="slide33.xml"/><Relationship Id="rId7" Type="http://schemas.openxmlformats.org/officeDocument/2006/relationships/slide" Target="slide35.xml"/><Relationship Id="rId8" Type="http://schemas.openxmlformats.org/officeDocument/2006/relationships/slide" Target="slide34.xml"/><Relationship Id="rId9" Type="http://schemas.openxmlformats.org/officeDocument/2006/relationships/image" Target="../media/image31.png"/><Relationship Id="rId10" Type="http://schemas.openxmlformats.org/officeDocument/2006/relationships/audio" Target="../media/media10.wav"/><Relationship Id="rId11" Type="http://schemas.microsoft.com/office/2007/relationships/media" Target="../media/media10.wav"/><Relationship Id="rId12" Type="http://schemas.openxmlformats.org/officeDocument/2006/relationships/image" Target="../media/image8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1.tif"/><Relationship Id="rId5" Type="http://schemas.openxmlformats.org/officeDocument/2006/relationships/image" Target="../media/image19.png"/><Relationship Id="rId6" Type="http://schemas.openxmlformats.org/officeDocument/2006/relationships/image" Target="../media/image32.png"/><Relationship Id="rId7" Type="http://schemas.openxmlformats.org/officeDocument/2006/relationships/image" Target="../media/image20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1.tif"/><Relationship Id="rId5" Type="http://schemas.openxmlformats.org/officeDocument/2006/relationships/image" Target="../media/image3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1.tif"/><Relationship Id="rId5" Type="http://schemas.openxmlformats.org/officeDocument/2006/relationships/image" Target="../media/image21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1.tif"/><Relationship Id="rId5" Type="http://schemas.openxmlformats.org/officeDocument/2006/relationships/image" Target="../media/image2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1.tif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1.gif"/><Relationship Id="rId8" Type="http://schemas.openxmlformats.org/officeDocument/2006/relationships/audio" Target="../media/media1.wav"/><Relationship Id="rId9" Type="http://schemas.microsoft.com/office/2007/relationships/media" Target="../media/media1.wav"/><Relationship Id="rId10" Type="http://schemas.openxmlformats.org/officeDocument/2006/relationships/image" Target="../media/image8.png"/><Relationship Id="rId11" Type="http://schemas.openxmlformats.org/officeDocument/2006/relationships/audio" Target="../media/media2.wav"/><Relationship Id="rId12" Type="http://schemas.microsoft.com/office/2007/relationships/media" Target="../media/media2.wav"/><Relationship Id="rId13" Type="http://schemas.openxmlformats.org/officeDocument/2006/relationships/hyperlink" Target="https://gwosc.org/audio/" TargetMode="External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1.tif"/><Relationship Id="rId5" Type="http://schemas.openxmlformats.org/officeDocument/2006/relationships/image" Target="../media/image21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1.tif"/><Relationship Id="rId5" Type="http://schemas.openxmlformats.org/officeDocument/2006/relationships/image" Target="../media/image3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5" Type="http://schemas.openxmlformats.org/officeDocument/2006/relationships/image" Target="../media/image1.tif"/><Relationship Id="rId6" Type="http://schemas.openxmlformats.org/officeDocument/2006/relationships/image" Target="../media/image33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5.png"/><Relationship Id="rId3" Type="http://schemas.openxmlformats.org/officeDocument/2006/relationships/image" Target="../media/image20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1.tif"/><Relationship Id="rId5" Type="http://schemas.openxmlformats.org/officeDocument/2006/relationships/image" Target="../media/image34.png"/><Relationship Id="rId6" Type="http://schemas.openxmlformats.org/officeDocument/2006/relationships/image" Target="../media/image18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1.tif"/><Relationship Id="rId5" Type="http://schemas.openxmlformats.org/officeDocument/2006/relationships/image" Target="../media/image35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1.tif"/><Relationship Id="rId5" Type="http://schemas.openxmlformats.org/officeDocument/2006/relationships/image" Target="../media/image36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1.tif"/><Relationship Id="rId5" Type="http://schemas.openxmlformats.org/officeDocument/2006/relationships/image" Target="../media/image19.png"/><Relationship Id="rId6" Type="http://schemas.openxmlformats.org/officeDocument/2006/relationships/image" Target="../media/image37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1.tif"/><Relationship Id="rId5" Type="http://schemas.openxmlformats.org/officeDocument/2006/relationships/image" Target="../media/image9.png"/><Relationship Id="rId6" Type="http://schemas.openxmlformats.org/officeDocument/2006/relationships/hyperlink" Target="https://www.nao.ac.jp/study/multiwave/en/" TargetMode="External"/><Relationship Id="rId7" Type="http://schemas.openxmlformats.org/officeDocument/2006/relationships/image" Target="../media/image10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1.tif"/><Relationship Id="rId5" Type="http://schemas.openxmlformats.org/officeDocument/2006/relationships/image" Target="../media/image2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1.tif"/><Relationship Id="rId5" Type="http://schemas.openxmlformats.org/officeDocument/2006/relationships/image" Target="../media/image1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1.tif"/><Relationship Id="rId5" Type="http://schemas.openxmlformats.org/officeDocument/2006/relationships/image" Target="../media/image1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Relationship Id="rId4" Type="http://schemas.openxmlformats.org/officeDocument/2006/relationships/image" Target="../media/image1.png"/><Relationship Id="rId5" Type="http://schemas.openxmlformats.org/officeDocument/2006/relationships/image" Target="../media/image2.gif"/><Relationship Id="rId6" Type="http://schemas.openxmlformats.org/officeDocument/2006/relationships/image" Target="../media/image3.gif"/><Relationship Id="rId7" Type="http://schemas.openxmlformats.org/officeDocument/2006/relationships/image" Target="../media/image1.tif"/><Relationship Id="rId8" Type="http://schemas.openxmlformats.org/officeDocument/2006/relationships/video" Target="../media/media1.mov"/><Relationship Id="rId9" Type="http://schemas.microsoft.com/office/2007/relationships/media" Target="../media/media1.mov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40377" y="0"/>
            <a:ext cx="9693287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rcRect l="41654" t="0" r="0" b="62676"/>
          <a:stretch>
            <a:fillRect/>
          </a:stretch>
        </p:blipFill>
        <p:spPr>
          <a:xfrm flipH="1">
            <a:off x="9538961" y="0"/>
            <a:ext cx="5655587" cy="51192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4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rcRect l="41654" t="0" r="0" b="62676"/>
          <a:stretch>
            <a:fillRect/>
          </a:stretch>
        </p:blipFill>
        <p:spPr>
          <a:xfrm>
            <a:off x="15136305" y="-1"/>
            <a:ext cx="5655586" cy="51192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5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rcRect l="41654" t="0" r="0" b="62676"/>
          <a:stretch>
            <a:fillRect/>
          </a:stretch>
        </p:blipFill>
        <p:spPr>
          <a:xfrm flipH="1">
            <a:off x="20761678" y="0"/>
            <a:ext cx="5655586" cy="51192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rcRect l="41654" t="0" r="12330" b="62676"/>
          <a:stretch>
            <a:fillRect/>
          </a:stretch>
        </p:blipFill>
        <p:spPr>
          <a:xfrm rot="10800000">
            <a:off x="9530124" y="5087958"/>
            <a:ext cx="5193060" cy="59601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rcRect l="41654" t="0" r="0" b="62676"/>
          <a:stretch>
            <a:fillRect/>
          </a:stretch>
        </p:blipFill>
        <p:spPr>
          <a:xfrm flipH="1" rot="10800000">
            <a:off x="14655374" y="5087958"/>
            <a:ext cx="6584580" cy="59601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rcRect l="41654" t="0" r="0" b="62676"/>
          <a:stretch>
            <a:fillRect/>
          </a:stretch>
        </p:blipFill>
        <p:spPr>
          <a:xfrm rot="10800000">
            <a:off x="21204780" y="5087958"/>
            <a:ext cx="6584580" cy="59601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pasted-image.tiff" descr="pasted-image.tiff"/>
          <p:cNvPicPr>
            <a:picLocks noChangeAspect="1"/>
          </p:cNvPicPr>
          <p:nvPr/>
        </p:nvPicPr>
        <p:blipFill>
          <a:blip r:embed="rId2">
            <a:alphaModFix amt="43312"/>
            <a:extLst/>
          </a:blip>
          <a:srcRect l="97942" t="36106" r="0" b="33443"/>
          <a:stretch>
            <a:fillRect/>
          </a:stretch>
        </p:blipFill>
        <p:spPr>
          <a:xfrm flipH="1">
            <a:off x="9519340" y="4974541"/>
            <a:ext cx="199432" cy="4176553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Detecting gravitational waves from space"/>
          <p:cNvSpPr txBox="1"/>
          <p:nvPr>
            <p:ph type="ctrTitle"/>
          </p:nvPr>
        </p:nvSpPr>
        <p:spPr>
          <a:xfrm>
            <a:off x="9529514" y="1290923"/>
            <a:ext cx="14164747" cy="5278535"/>
          </a:xfrm>
          <a:prstGeom prst="rect">
            <a:avLst/>
          </a:prstGeom>
          <a:solidFill>
            <a:srgbClr val="FFFFFF">
              <a:alpha val="9796"/>
            </a:srgbClr>
          </a:solidFill>
        </p:spPr>
        <p:txBody>
          <a:bodyPr anchor="ctr"/>
          <a:lstStyle>
            <a:lvl1pPr indent="25400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Detecting gravitational waves from space</a:t>
            </a:r>
          </a:p>
        </p:txBody>
      </p:sp>
      <p:pic>
        <p:nvPicPr>
          <p:cNvPr id="361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rcRect l="0" t="80522" r="0" b="0"/>
          <a:stretch>
            <a:fillRect/>
          </a:stretch>
        </p:blipFill>
        <p:spPr>
          <a:xfrm flipH="1">
            <a:off x="9479852" y="11018261"/>
            <a:ext cx="9783512" cy="26964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rcRect l="0" t="80522" r="28567" b="0"/>
          <a:stretch>
            <a:fillRect/>
          </a:stretch>
        </p:blipFill>
        <p:spPr>
          <a:xfrm>
            <a:off x="19138647" y="11018209"/>
            <a:ext cx="6988696" cy="2696504"/>
          </a:xfrm>
          <a:prstGeom prst="rect">
            <a:avLst/>
          </a:prstGeom>
          <a:ln w="12700">
            <a:miter lim="400000"/>
          </a:ln>
        </p:spPr>
      </p:pic>
      <p:sp>
        <p:nvSpPr>
          <p:cNvPr id="363" name="An introduction to LISA Instrument"/>
          <p:cNvSpPr txBox="1"/>
          <p:nvPr>
            <p:ph type="subTitle" sz="quarter" idx="1"/>
          </p:nvPr>
        </p:nvSpPr>
        <p:spPr>
          <a:xfrm>
            <a:off x="9525000" y="6736499"/>
            <a:ext cx="14173776" cy="2040739"/>
          </a:xfrm>
          <a:prstGeom prst="rect">
            <a:avLst/>
          </a:prstGeom>
          <a:solidFill>
            <a:srgbClr val="FFFFFF">
              <a:alpha val="9796"/>
            </a:srgbClr>
          </a:solidFill>
        </p:spPr>
        <p:txBody>
          <a:bodyPr anchor="ctr"/>
          <a:lstStyle>
            <a:lvl1pPr indent="25400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An introduction to LISA Instrument</a:t>
            </a:r>
          </a:p>
        </p:txBody>
      </p:sp>
      <p:sp>
        <p:nvSpPr>
          <p:cNvPr id="364" name="Dr. Henri Inchauspé Institute for Theoretical Physics, KU Leuven  LISA School 2025, Les Houches"/>
          <p:cNvSpPr txBox="1"/>
          <p:nvPr>
            <p:ph type="body" idx="21"/>
          </p:nvPr>
        </p:nvSpPr>
        <p:spPr>
          <a:xfrm>
            <a:off x="9525000" y="9435346"/>
            <a:ext cx="14173776" cy="2486692"/>
          </a:xfrm>
          <a:prstGeom prst="rect">
            <a:avLst/>
          </a:prstGeom>
          <a:solidFill>
            <a:srgbClr val="FFFFFF">
              <a:alpha val="9796"/>
            </a:srgbClr>
          </a:solidFill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ctr"/>
          <a:lstStyle/>
          <a:p>
            <a:pPr indent="254000">
              <a:defRPr b="0">
                <a:solidFill>
                  <a:srgbClr val="FFFFFF"/>
                </a:solidFill>
              </a:defRPr>
            </a:pPr>
            <a:r>
              <a:rPr sz="4000"/>
              <a:t>Dr. Henri Inchauspé</a:t>
            </a:r>
            <a:br/>
            <a:r>
              <a:rPr i="1" sz="3000"/>
              <a:t>Institute for Theoretical Physics, KU Leuven</a:t>
            </a:r>
            <a:br>
              <a:rPr i="1"/>
            </a:br>
            <a:br>
              <a:rPr i="1"/>
            </a:br>
            <a:r>
              <a:rPr i="1"/>
              <a:t>LISA School 2025, Les Houches</a:t>
            </a:r>
          </a:p>
        </p:txBody>
      </p:sp>
      <p:pic>
        <p:nvPicPr>
          <p:cNvPr id="365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14244" y="1211460"/>
            <a:ext cx="2696338" cy="2696339"/>
          </a:xfrm>
          <a:prstGeom prst="rect">
            <a:avLst/>
          </a:prstGeom>
          <a:ln w="12700">
            <a:miter lim="400000"/>
          </a:ln>
        </p:spPr>
      </p:pic>
      <p:sp>
        <p:nvSpPr>
          <p:cNvPr id="366" name="Flash me to get some more course material !"/>
          <p:cNvSpPr txBox="1"/>
          <p:nvPr/>
        </p:nvSpPr>
        <p:spPr>
          <a:xfrm>
            <a:off x="286783" y="9073669"/>
            <a:ext cx="3380186" cy="829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Flash me to get some more course material !</a:t>
            </a:r>
          </a:p>
        </p:txBody>
      </p:sp>
      <p:pic>
        <p:nvPicPr>
          <p:cNvPr id="367" name="QRCode.png" descr="QRCod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1013" y="10022536"/>
            <a:ext cx="3451726" cy="33989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6" name="Grouper"/>
          <p:cNvGrpSpPr/>
          <p:nvPr/>
        </p:nvGrpSpPr>
        <p:grpSpPr>
          <a:xfrm flipH="1">
            <a:off x="-8681163" y="-9580794"/>
            <a:ext cx="22044893" cy="19511005"/>
            <a:chOff x="14774" y="0"/>
            <a:chExt cx="22044891" cy="19511004"/>
          </a:xfrm>
        </p:grpSpPr>
        <p:pic>
          <p:nvPicPr>
            <p:cNvPr id="494" name="cbc.jpg" descr="cbc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 rot="1955812">
              <a:off x="1430501" y="4352443"/>
              <a:ext cx="19213469" cy="108059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95" name="Rectangle"/>
            <p:cNvSpPr/>
            <p:nvPr/>
          </p:nvSpPr>
          <p:spPr>
            <a:xfrm rot="1956000">
              <a:off x="1429670" y="4319902"/>
              <a:ext cx="19215101" cy="10871201"/>
            </a:xfrm>
            <a:prstGeom prst="rect">
              <a:avLst/>
            </a:prstGeom>
            <a:gradFill flip="none" rotWithShape="1">
              <a:gsLst>
                <a:gs pos="6163">
                  <a:srgbClr val="FFFFFF">
                    <a:alpha val="0"/>
                  </a:srgbClr>
                </a:gs>
                <a:gs pos="26596">
                  <a:srgbClr val="FFFFFF">
                    <a:alpha val="50000"/>
                  </a:srgbClr>
                </a:gs>
                <a:gs pos="49582">
                  <a:srgbClr val="FFFFFF"/>
                </a:gs>
              </a:gsLst>
              <a:path path="circle">
                <a:fillToRect l="62755" t="-19550" r="37244" b="11955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497" name="Capture d’écran 2023-04-26 à 10.28.39.png" descr="Capture d’écran 2023-04-26 à 10.28.3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54881" y="13134210"/>
            <a:ext cx="24693762" cy="583672"/>
          </a:xfrm>
          <a:prstGeom prst="rect">
            <a:avLst/>
          </a:prstGeom>
          <a:ln w="12700">
            <a:miter lim="400000"/>
          </a:ln>
        </p:spPr>
      </p:pic>
      <p:sp>
        <p:nvSpPr>
          <p:cNvPr id="498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99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30" y="13133252"/>
            <a:ext cx="603683" cy="603684"/>
          </a:xfrm>
          <a:prstGeom prst="rect">
            <a:avLst/>
          </a:prstGeom>
          <a:ln w="12700">
            <a:miter lim="400000"/>
          </a:ln>
        </p:spPr>
      </p:pic>
      <p:sp>
        <p:nvSpPr>
          <p:cNvPr id="500" name="LISA mission"/>
          <p:cNvSpPr/>
          <p:nvPr/>
        </p:nvSpPr>
        <p:spPr>
          <a:xfrm rot="1335507">
            <a:off x="19413752" y="231533"/>
            <a:ext cx="7443293" cy="735077"/>
          </a:xfrm>
          <a:prstGeom prst="rect">
            <a:avLst/>
          </a:prstGeom>
          <a:solidFill>
            <a:srgbClr val="C6E2F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LISA mission</a:t>
            </a:r>
          </a:p>
        </p:txBody>
      </p:sp>
      <p:sp>
        <p:nvSpPr>
          <p:cNvPr id="501" name="Dr. Henri Inchauspé, Institute for Theoretical Physics, KU Leuven - LISA School 2025, Les Houches"/>
          <p:cNvSpPr txBox="1"/>
          <p:nvPr/>
        </p:nvSpPr>
        <p:spPr>
          <a:xfrm>
            <a:off x="924065" y="13223169"/>
            <a:ext cx="10977886" cy="423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CMU Bright Roman"/>
                <a:ea typeface="CMU Bright Roman"/>
                <a:cs typeface="CMU Bright Roman"/>
                <a:sym typeface="CMU Bright Roman"/>
              </a:defRPr>
            </a:pPr>
            <a:r>
              <a:rPr b="1"/>
              <a:t>Dr. Henri Inchauspé</a:t>
            </a:r>
            <a:r>
              <a:t>, Institute for Theoretical Physics, KU Leuven - </a:t>
            </a:r>
            <a:r>
              <a:rPr i="1"/>
              <a:t>LISA School 2025, Les Houches</a:t>
            </a:r>
          </a:p>
        </p:txBody>
      </p:sp>
      <p:sp>
        <p:nvSpPr>
          <p:cNvPr id="502" name="First challenge: Free-falling, inertial test masses"/>
          <p:cNvSpPr txBox="1"/>
          <p:nvPr/>
        </p:nvSpPr>
        <p:spPr>
          <a:xfrm>
            <a:off x="4442666" y="4538979"/>
            <a:ext cx="16554947" cy="46380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0000">
                <a:solidFill>
                  <a:srgbClr val="3D527B"/>
                </a:solidFill>
              </a:defRPr>
            </a:pPr>
            <a:r>
              <a:rPr i="1"/>
              <a:t>First challenge:</a:t>
            </a:r>
            <a:br>
              <a:rPr i="1"/>
            </a:br>
            <a:r>
              <a:rPr i="1"/>
              <a:t>Free-falling, inertial test masses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LPF.png" descr="LPF.png"/>
          <p:cNvPicPr>
            <a:picLocks noChangeAspect="1"/>
          </p:cNvPicPr>
          <p:nvPr/>
        </p:nvPicPr>
        <p:blipFill>
          <a:blip r:embed="rId2">
            <a:extLst/>
          </a:blip>
          <a:srcRect l="0" t="0" r="2140" b="0"/>
          <a:stretch>
            <a:fillRect/>
          </a:stretch>
        </p:blipFill>
        <p:spPr>
          <a:xfrm>
            <a:off x="12484444" y="1718572"/>
            <a:ext cx="11778072" cy="113449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07" name="Grouper"/>
          <p:cNvGrpSpPr/>
          <p:nvPr/>
        </p:nvGrpSpPr>
        <p:grpSpPr>
          <a:xfrm flipH="1">
            <a:off x="-8681163" y="-9580794"/>
            <a:ext cx="22044893" cy="19511005"/>
            <a:chOff x="14774" y="0"/>
            <a:chExt cx="22044891" cy="19511004"/>
          </a:xfrm>
        </p:grpSpPr>
        <p:pic>
          <p:nvPicPr>
            <p:cNvPr id="505" name="cbc.jpg" descr="cbc.jp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 rot="1955812">
              <a:off x="1430501" y="4352443"/>
              <a:ext cx="19213469" cy="108059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06" name="Rectangle"/>
            <p:cNvSpPr/>
            <p:nvPr/>
          </p:nvSpPr>
          <p:spPr>
            <a:xfrm rot="1956000">
              <a:off x="1429670" y="4319902"/>
              <a:ext cx="19215101" cy="10871201"/>
            </a:xfrm>
            <a:prstGeom prst="rect">
              <a:avLst/>
            </a:prstGeom>
            <a:gradFill flip="none" rotWithShape="1">
              <a:gsLst>
                <a:gs pos="6163">
                  <a:srgbClr val="FFFFFF">
                    <a:alpha val="0"/>
                  </a:srgbClr>
                </a:gs>
                <a:gs pos="26596">
                  <a:srgbClr val="FFFFFF">
                    <a:alpha val="50000"/>
                  </a:srgbClr>
                </a:gs>
                <a:gs pos="49582">
                  <a:srgbClr val="FFFFFF"/>
                </a:gs>
              </a:gsLst>
              <a:path path="circle">
                <a:fillToRect l="62755" t="-19550" r="37244" b="11955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508" name="Capture d’écran 2023-04-26 à 10.28.39.png" descr="Capture d’écran 2023-04-26 à 10.28.3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54881" y="13134210"/>
            <a:ext cx="24693762" cy="583672"/>
          </a:xfrm>
          <a:prstGeom prst="rect">
            <a:avLst/>
          </a:prstGeom>
          <a:ln w="12700">
            <a:miter lim="400000"/>
          </a:ln>
        </p:spPr>
      </p:pic>
      <p:sp>
        <p:nvSpPr>
          <p:cNvPr id="509" name="LISA Pathfinder, paving the way to GW detection in spa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877520">
              <a:defRPr spc="-130" sz="6544"/>
            </a:lvl1pPr>
          </a:lstStyle>
          <a:p>
            <a:pPr/>
            <a:r>
              <a:t>LISA Pathfinder, paving the way to GW detection in space</a:t>
            </a:r>
          </a:p>
        </p:txBody>
      </p:sp>
      <p:sp>
        <p:nvSpPr>
          <p:cNvPr id="510" name="Constructing references of inertia in space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Constructing references of inertia in space</a:t>
            </a:r>
          </a:p>
        </p:txBody>
      </p:sp>
      <p:sp>
        <p:nvSpPr>
          <p:cNvPr id="511" name="Main goal: Measuring residual differential acceleration between two « free-floating » test masses. = Measurement of quality of free-fall for the test-masses. (Test mass 1 free-fall, test-mass 2 suspended)…"/>
          <p:cNvSpPr txBox="1"/>
          <p:nvPr>
            <p:ph type="body" sz="half" idx="1"/>
          </p:nvPr>
        </p:nvSpPr>
        <p:spPr>
          <a:xfrm>
            <a:off x="287216" y="2729994"/>
            <a:ext cx="11943267" cy="10060285"/>
          </a:xfrm>
          <a:prstGeom prst="rect">
            <a:avLst/>
          </a:prstGeom>
        </p:spPr>
        <p:txBody>
          <a:bodyPr/>
          <a:lstStyle/>
          <a:p>
            <a:pPr marL="463295" indent="-463295" algn="just" defTabSz="1853137">
              <a:spcBef>
                <a:spcPts val="3400"/>
              </a:spcBef>
              <a:defRPr b="1" sz="3648"/>
            </a:pPr>
            <a:r>
              <a:t>Main goal: </a:t>
            </a:r>
            <a:r>
              <a:rPr b="0"/>
              <a:t>Measuring residual differential acceleration between two « free-floating » test masses.</a:t>
            </a:r>
            <a:br/>
            <a:r>
              <a:t>= </a:t>
            </a:r>
            <a:r>
              <a:rPr>
                <a:solidFill>
                  <a:schemeClr val="accent4">
                    <a:hueOff val="-476017"/>
                    <a:lumOff val="-10042"/>
                  </a:schemeClr>
                </a:solidFill>
              </a:rPr>
              <a:t>Measurement of quality of free-fall for the test-masses.</a:t>
            </a:r>
            <a:br>
              <a:rPr>
                <a:solidFill>
                  <a:schemeClr val="accent4">
                    <a:hueOff val="-476017"/>
                    <a:lumOff val="-10042"/>
                  </a:schemeClr>
                </a:solidFill>
              </a:rPr>
            </a:br>
            <a:r>
              <a:rPr b="0" sz="3040"/>
              <a:t>(Test mass 1 free-fall, test-mass 2 suspended)</a:t>
            </a:r>
          </a:p>
          <a:p>
            <a:pPr marL="463295" indent="-463295" algn="just" defTabSz="1853137">
              <a:spcBef>
                <a:spcPts val="3400"/>
              </a:spcBef>
              <a:defRPr sz="3648"/>
            </a:pPr>
            <a:r>
              <a:t>Understanding physical origins of the residual noise.</a:t>
            </a:r>
          </a:p>
          <a:p>
            <a:pPr marL="463295" indent="-463295" algn="just" defTabSz="1853137">
              <a:spcBef>
                <a:spcPts val="3400"/>
              </a:spcBef>
              <a:defRPr b="1" sz="3648" u="sng"/>
            </a:pPr>
            <a:r>
              <a:t>Two main novelties / breakthroughs:</a:t>
            </a:r>
          </a:p>
          <a:p>
            <a:pPr lvl="1" marL="926591" indent="-463295" algn="just" defTabSz="1853137">
              <a:spcBef>
                <a:spcPts val="0"/>
              </a:spcBef>
              <a:buChar char="-"/>
              <a:defRPr sz="3648"/>
            </a:pPr>
            <a:r>
              <a:t>sub-picometer metrology in space: </a:t>
            </a:r>
            <a:r>
              <a:rPr u="sng">
                <a:solidFill>
                  <a:schemeClr val="accent5"/>
                </a:solidFill>
              </a:rPr>
              <a:t>laser interferometry</a:t>
            </a:r>
          </a:p>
          <a:p>
            <a:pPr lvl="1" marL="926591" indent="-463295" algn="just" defTabSz="1853137">
              <a:spcBef>
                <a:spcPts val="0"/>
              </a:spcBef>
              <a:buChar char="-"/>
              <a:defRPr sz="3648"/>
            </a:pPr>
            <a:r>
              <a:t>test-mass </a:t>
            </a:r>
            <a:r>
              <a:rPr u="sng">
                <a:solidFill>
                  <a:schemeClr val="accent1"/>
                </a:solidFill>
              </a:rPr>
              <a:t>wireless discharging</a:t>
            </a:r>
            <a:br>
              <a:rPr>
                <a:solidFill>
                  <a:schemeClr val="accent1"/>
                </a:solidFill>
              </a:rPr>
            </a:br>
            <a:r>
              <a:rPr sz="2660"/>
              <a:t>(UV lamp via photoelectric effect)</a:t>
            </a:r>
          </a:p>
          <a:p>
            <a:pPr marL="463295" indent="-463295" algn="just" defTabSz="1853137">
              <a:spcBef>
                <a:spcPts val="3400"/>
              </a:spcBef>
              <a:defRPr sz="3648"/>
            </a:pPr>
            <a:r>
              <a:t>At low frequency: 3 orders of magnitude gain in sensitivity.</a:t>
            </a:r>
          </a:p>
          <a:p>
            <a:pPr marL="463295" indent="-463295" algn="just" defTabSz="1853137">
              <a:spcBef>
                <a:spcPts val="3400"/>
              </a:spcBef>
              <a:defRPr sz="3648"/>
            </a:pPr>
            <a:r>
              <a:t>Various experiments: enhancing / stimulating a specific coupling and probing impact on the start acceleration.</a:t>
            </a:r>
          </a:p>
        </p:txBody>
      </p:sp>
      <p:sp>
        <p:nvSpPr>
          <p:cNvPr id="512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13" name="pasted-image.tiff" descr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30" y="13133252"/>
            <a:ext cx="603683" cy="603684"/>
          </a:xfrm>
          <a:prstGeom prst="rect">
            <a:avLst/>
          </a:prstGeom>
          <a:ln w="12700">
            <a:miter lim="400000"/>
          </a:ln>
        </p:spPr>
      </p:pic>
      <p:sp>
        <p:nvSpPr>
          <p:cNvPr id="514" name="LISA mission"/>
          <p:cNvSpPr/>
          <p:nvPr/>
        </p:nvSpPr>
        <p:spPr>
          <a:xfrm rot="1335507">
            <a:off x="19413752" y="231533"/>
            <a:ext cx="7443293" cy="735077"/>
          </a:xfrm>
          <a:prstGeom prst="rect">
            <a:avLst/>
          </a:prstGeom>
          <a:solidFill>
            <a:srgbClr val="C6E2F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LISA mission</a:t>
            </a:r>
          </a:p>
        </p:txBody>
      </p:sp>
      <p:sp>
        <p:nvSpPr>
          <p:cNvPr id="515" name="Dr. Henri Inchauspé, Institute for Theoretical Physics, KU Leuven - LISA School 2025, Les Houches"/>
          <p:cNvSpPr txBox="1"/>
          <p:nvPr/>
        </p:nvSpPr>
        <p:spPr>
          <a:xfrm>
            <a:off x="924065" y="13223169"/>
            <a:ext cx="10977886" cy="423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CMU Bright Roman"/>
                <a:ea typeface="CMU Bright Roman"/>
                <a:cs typeface="CMU Bright Roman"/>
                <a:sym typeface="CMU Bright Roman"/>
              </a:defRPr>
            </a:pPr>
            <a:r>
              <a:rPr b="1"/>
              <a:t>Dr. Henri Inchauspé</a:t>
            </a:r>
            <a:r>
              <a:t>, Institute for Theoretical Physics, KU Leuven - </a:t>
            </a:r>
            <a:r>
              <a:rPr i="1"/>
              <a:t>LISA School 2025, Les Houches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Acceleration noise: physical origi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Acceleration noise: physical origin</a:t>
            </a:r>
          </a:p>
        </p:txBody>
      </p:sp>
      <p:sp>
        <p:nvSpPr>
          <p:cNvPr id="518" name="Brownian noise…"/>
          <p:cNvSpPr txBox="1"/>
          <p:nvPr>
            <p:ph type="body" sz="quarter" idx="1"/>
          </p:nvPr>
        </p:nvSpPr>
        <p:spPr>
          <a:xfrm>
            <a:off x="511883" y="2143474"/>
            <a:ext cx="8938233" cy="3214463"/>
          </a:xfrm>
          <a:prstGeom prst="rect">
            <a:avLst/>
          </a:prstGeom>
        </p:spPr>
        <p:txBody>
          <a:bodyPr/>
          <a:lstStyle/>
          <a:p>
            <a:pPr marL="451104" indent="-451104" algn="just" defTabSz="1804370">
              <a:spcBef>
                <a:spcPts val="3300"/>
              </a:spcBef>
              <a:defRPr b="1" sz="3552"/>
            </a:pPr>
            <a:r>
              <a:t>Brownian noise</a:t>
            </a:r>
          </a:p>
          <a:p>
            <a:pPr marL="451104" indent="-451104" algn="just" defTabSz="1804370">
              <a:spcBef>
                <a:spcPts val="3300"/>
              </a:spcBef>
              <a:defRPr b="1" sz="3552"/>
            </a:pPr>
            <a:r>
              <a:t>Actuation noise + Mystery noise (low frequency)</a:t>
            </a:r>
          </a:p>
          <a:p>
            <a:pPr marL="451104" indent="-451104" algn="just" defTabSz="1804370">
              <a:spcBef>
                <a:spcPts val="3300"/>
              </a:spcBef>
              <a:defRPr b="1" sz="3552"/>
            </a:pPr>
            <a:r>
              <a:t>OMS sensing noise (high frequency)</a:t>
            </a:r>
          </a:p>
        </p:txBody>
      </p:sp>
      <p:sp>
        <p:nvSpPr>
          <p:cNvPr id="519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20" name="Capture d’écran 2024-10-28 à 4.56.36 PM.png" descr="Capture d’écran 2024-10-28 à 4.56.36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9336" y="5942367"/>
            <a:ext cx="9840490" cy="6403631"/>
          </a:xfrm>
          <a:prstGeom prst="rect">
            <a:avLst/>
          </a:prstGeom>
          <a:ln w="12700">
            <a:miter lim="400000"/>
          </a:ln>
        </p:spPr>
      </p:pic>
      <p:pic>
        <p:nvPicPr>
          <p:cNvPr id="521" name="lpf_dg.png" descr="lpf_d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70213" y="1614104"/>
            <a:ext cx="14503340" cy="9436671"/>
          </a:xfrm>
          <a:prstGeom prst="rect">
            <a:avLst/>
          </a:prstGeom>
          <a:ln w="12700">
            <a:miter lim="400000"/>
          </a:ln>
        </p:spPr>
      </p:pic>
      <p:sp>
        <p:nvSpPr>
          <p:cNvPr id="522" name="Spectral representation of differential acceleration noise of LISA Pathfinder test masses and post-processing removal of residual coupling components with the satellite."/>
          <p:cNvSpPr txBox="1"/>
          <p:nvPr/>
        </p:nvSpPr>
        <p:spPr>
          <a:xfrm>
            <a:off x="13008933" y="11432092"/>
            <a:ext cx="9840490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i="1" sz="25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Spectral representation of differential acceleration noise of LISA Pathfinder test masses and post-processing removal of residual coupling components with the satellite.</a:t>
            </a:r>
          </a:p>
        </p:txBody>
      </p:sp>
      <p:sp>
        <p:nvSpPr>
          <p:cNvPr id="523" name="Ligne"/>
          <p:cNvSpPr/>
          <p:nvPr/>
        </p:nvSpPr>
        <p:spPr>
          <a:xfrm flipH="1">
            <a:off x="6577709" y="7715610"/>
            <a:ext cx="569974" cy="1339555"/>
          </a:xfrm>
          <a:prstGeom prst="line">
            <a:avLst/>
          </a:prstGeom>
          <a:ln w="76200">
            <a:solidFill>
              <a:srgbClr val="3A84B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24" name="April 2016"/>
          <p:cNvSpPr txBox="1"/>
          <p:nvPr/>
        </p:nvSpPr>
        <p:spPr>
          <a:xfrm>
            <a:off x="7089452" y="7066403"/>
            <a:ext cx="1906144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>
                <a:solidFill>
                  <a:srgbClr val="3A83BA"/>
                </a:solidFill>
              </a:defRPr>
            </a:lvl1pPr>
          </a:lstStyle>
          <a:p>
            <a:pPr/>
            <a:r>
              <a:t>April 2016</a:t>
            </a:r>
          </a:p>
        </p:txBody>
      </p:sp>
      <p:sp>
        <p:nvSpPr>
          <p:cNvPr id="525" name="Ligne"/>
          <p:cNvSpPr/>
          <p:nvPr/>
        </p:nvSpPr>
        <p:spPr>
          <a:xfrm flipH="1" flipV="1">
            <a:off x="8361269" y="11154308"/>
            <a:ext cx="1050777" cy="838657"/>
          </a:xfrm>
          <a:prstGeom prst="line">
            <a:avLst/>
          </a:prstGeom>
          <a:ln w="76200">
            <a:solidFill>
              <a:srgbClr val="F28923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26" name="February 2017"/>
          <p:cNvSpPr txBox="1"/>
          <p:nvPr/>
        </p:nvSpPr>
        <p:spPr>
          <a:xfrm>
            <a:off x="8396236" y="12192443"/>
            <a:ext cx="2683765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>
                <a:solidFill>
                  <a:srgbClr val="F28A23"/>
                </a:solidFill>
              </a:defRPr>
            </a:lvl1pPr>
          </a:lstStyle>
          <a:p>
            <a:pPr/>
            <a:r>
              <a:t>February 2017</a:t>
            </a:r>
          </a:p>
        </p:txBody>
      </p:sp>
      <p:sp>
        <p:nvSpPr>
          <p:cNvPr id="527" name="April 2016"/>
          <p:cNvSpPr txBox="1"/>
          <p:nvPr/>
        </p:nvSpPr>
        <p:spPr>
          <a:xfrm>
            <a:off x="15186222" y="8592485"/>
            <a:ext cx="1906144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>
                <a:solidFill>
                  <a:srgbClr val="BC403A"/>
                </a:solidFill>
              </a:defRPr>
            </a:lvl1pPr>
          </a:lstStyle>
          <a:p>
            <a:pPr/>
            <a:r>
              <a:t>April 2016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1" name="Grouper"/>
          <p:cNvGrpSpPr/>
          <p:nvPr/>
        </p:nvGrpSpPr>
        <p:grpSpPr>
          <a:xfrm flipH="1">
            <a:off x="-8681163" y="-9580794"/>
            <a:ext cx="22044893" cy="19511005"/>
            <a:chOff x="14774" y="0"/>
            <a:chExt cx="22044891" cy="19511004"/>
          </a:xfrm>
        </p:grpSpPr>
        <p:pic>
          <p:nvPicPr>
            <p:cNvPr id="529" name="cbc.jpg" descr="cbc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 rot="1955812">
              <a:off x="1430501" y="4352443"/>
              <a:ext cx="19213469" cy="108059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30" name="Rectangle"/>
            <p:cNvSpPr/>
            <p:nvPr/>
          </p:nvSpPr>
          <p:spPr>
            <a:xfrm rot="1956000">
              <a:off x="1429670" y="4319902"/>
              <a:ext cx="19215101" cy="10871201"/>
            </a:xfrm>
            <a:prstGeom prst="rect">
              <a:avLst/>
            </a:prstGeom>
            <a:gradFill flip="none" rotWithShape="1">
              <a:gsLst>
                <a:gs pos="6163">
                  <a:srgbClr val="FFFFFF">
                    <a:alpha val="0"/>
                  </a:srgbClr>
                </a:gs>
                <a:gs pos="26596">
                  <a:srgbClr val="FFFFFF">
                    <a:alpha val="50000"/>
                  </a:srgbClr>
                </a:gs>
                <a:gs pos="49582">
                  <a:srgbClr val="FFFFFF"/>
                </a:gs>
              </a:gsLst>
              <a:path path="circle">
                <a:fillToRect l="62755" t="-19550" r="37244" b="11955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532" name="Capture d’écran 2023-04-26 à 10.28.39.png" descr="Capture d’écran 2023-04-26 à 10.28.3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54881" y="13134210"/>
            <a:ext cx="24693762" cy="583672"/>
          </a:xfrm>
          <a:prstGeom prst="rect">
            <a:avLst/>
          </a:prstGeom>
          <a:ln w="12700">
            <a:miter lim="400000"/>
          </a:ln>
        </p:spPr>
      </p:pic>
      <p:sp>
        <p:nvSpPr>
          <p:cNvPr id="53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34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30" y="13133252"/>
            <a:ext cx="603683" cy="603684"/>
          </a:xfrm>
          <a:prstGeom prst="rect">
            <a:avLst/>
          </a:prstGeom>
          <a:ln w="12700">
            <a:miter lim="400000"/>
          </a:ln>
        </p:spPr>
      </p:pic>
      <p:sp>
        <p:nvSpPr>
          <p:cNvPr id="535" name="LISA mission"/>
          <p:cNvSpPr/>
          <p:nvPr/>
        </p:nvSpPr>
        <p:spPr>
          <a:xfrm rot="1335507">
            <a:off x="19413752" y="231533"/>
            <a:ext cx="7443293" cy="735077"/>
          </a:xfrm>
          <a:prstGeom prst="rect">
            <a:avLst/>
          </a:prstGeom>
          <a:solidFill>
            <a:srgbClr val="C6E2F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LISA mission</a:t>
            </a:r>
          </a:p>
        </p:txBody>
      </p:sp>
      <p:sp>
        <p:nvSpPr>
          <p:cNvPr id="536" name="Dr. Henri Inchauspé, Institute for Theoretical Physics, KU Leuven - LISA School 2025, Les Houches"/>
          <p:cNvSpPr txBox="1"/>
          <p:nvPr/>
        </p:nvSpPr>
        <p:spPr>
          <a:xfrm>
            <a:off x="924065" y="13223169"/>
            <a:ext cx="10977886" cy="423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CMU Bright Roman"/>
                <a:ea typeface="CMU Bright Roman"/>
                <a:cs typeface="CMU Bright Roman"/>
                <a:sym typeface="CMU Bright Roman"/>
              </a:defRPr>
            </a:pPr>
            <a:r>
              <a:rPr b="1"/>
              <a:t>Dr. Henri Inchauspé</a:t>
            </a:r>
            <a:r>
              <a:t>, Institute for Theoretical Physics, KU Leuven - </a:t>
            </a:r>
            <a:r>
              <a:rPr i="1"/>
              <a:t>LISA School 2025, Les Houches</a:t>
            </a:r>
          </a:p>
        </p:txBody>
      </p:sp>
      <p:sp>
        <p:nvSpPr>
          <p:cNvPr id="537" name="Second challenge: A 2.5 million of km arm length interferometer"/>
          <p:cNvSpPr txBox="1"/>
          <p:nvPr/>
        </p:nvSpPr>
        <p:spPr>
          <a:xfrm>
            <a:off x="2935158" y="4538979"/>
            <a:ext cx="19236685" cy="46380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0000">
                <a:solidFill>
                  <a:srgbClr val="3D527B"/>
                </a:solidFill>
              </a:defRPr>
            </a:pPr>
            <a:r>
              <a:rPr i="1"/>
              <a:t>Second challenge:</a:t>
            </a:r>
            <a:br>
              <a:rPr i="1"/>
            </a:br>
            <a:r>
              <a:rPr i="1"/>
              <a:t>A 2.5 million of km arm length interferometer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" name="Grouper"/>
          <p:cNvGrpSpPr/>
          <p:nvPr/>
        </p:nvGrpSpPr>
        <p:grpSpPr>
          <a:xfrm flipH="1">
            <a:off x="-8681163" y="-9580794"/>
            <a:ext cx="22044893" cy="19511005"/>
            <a:chOff x="14774" y="0"/>
            <a:chExt cx="22044891" cy="19511004"/>
          </a:xfrm>
        </p:grpSpPr>
        <p:pic>
          <p:nvPicPr>
            <p:cNvPr id="539" name="cbc.jpg" descr="cbc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 rot="1955812">
              <a:off x="1430501" y="4352443"/>
              <a:ext cx="19213469" cy="108059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40" name="Rectangle"/>
            <p:cNvSpPr/>
            <p:nvPr/>
          </p:nvSpPr>
          <p:spPr>
            <a:xfrm rot="1956000">
              <a:off x="1429670" y="4319902"/>
              <a:ext cx="19215101" cy="10871201"/>
            </a:xfrm>
            <a:prstGeom prst="rect">
              <a:avLst/>
            </a:prstGeom>
            <a:gradFill flip="none" rotWithShape="1">
              <a:gsLst>
                <a:gs pos="6163">
                  <a:srgbClr val="FFFFFF">
                    <a:alpha val="0"/>
                  </a:srgbClr>
                </a:gs>
                <a:gs pos="26596">
                  <a:srgbClr val="FFFFFF">
                    <a:alpha val="50000"/>
                  </a:srgbClr>
                </a:gs>
                <a:gs pos="49582">
                  <a:srgbClr val="FFFFFF"/>
                </a:gs>
              </a:gsLst>
              <a:path path="circle">
                <a:fillToRect l="62755" t="-19550" r="37244" b="11955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542" name="Capture d’écran 2023-04-26 à 10.28.39.png" descr="Capture d’écran 2023-04-26 à 10.28.3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54881" y="13134210"/>
            <a:ext cx="24693762" cy="583672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Long-range laser interferometr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Long-range laser interferometry</a:t>
            </a:r>
          </a:p>
        </p:txBody>
      </p:sp>
      <p:sp>
        <p:nvSpPr>
          <p:cNvPr id="544" name="2.5 million of km ranging with… picometer precision !!!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1609303">
              <a:defRPr b="1" i="0" spc="-112" sz="5610"/>
            </a:lvl1pPr>
          </a:lstStyle>
          <a:p>
            <a:pPr/>
            <a:r>
              <a:t>2.5 million of km ranging with… picometer precision !!!</a:t>
            </a:r>
          </a:p>
        </p:txBody>
      </p:sp>
      <p:sp>
        <p:nvSpPr>
          <p:cNvPr id="545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46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30" y="13133252"/>
            <a:ext cx="603683" cy="603684"/>
          </a:xfrm>
          <a:prstGeom prst="rect">
            <a:avLst/>
          </a:prstGeom>
          <a:ln w="12700">
            <a:miter lim="400000"/>
          </a:ln>
        </p:spPr>
      </p:pic>
      <p:sp>
        <p:nvSpPr>
          <p:cNvPr id="547" name="LISA mission"/>
          <p:cNvSpPr/>
          <p:nvPr/>
        </p:nvSpPr>
        <p:spPr>
          <a:xfrm rot="1335507">
            <a:off x="19413752" y="231533"/>
            <a:ext cx="7443293" cy="735077"/>
          </a:xfrm>
          <a:prstGeom prst="rect">
            <a:avLst/>
          </a:prstGeom>
          <a:solidFill>
            <a:srgbClr val="C6E2F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LISA mission</a:t>
            </a:r>
          </a:p>
        </p:txBody>
      </p:sp>
      <p:sp>
        <p:nvSpPr>
          <p:cNvPr id="548" name="Dr. Henri Inchauspé, Institute for Theoretical Physics, KU Leuven - LISA School 2025, Les Houches"/>
          <p:cNvSpPr txBox="1"/>
          <p:nvPr/>
        </p:nvSpPr>
        <p:spPr>
          <a:xfrm>
            <a:off x="924065" y="13223169"/>
            <a:ext cx="10977886" cy="423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CMU Bright Roman"/>
                <a:ea typeface="CMU Bright Roman"/>
                <a:cs typeface="CMU Bright Roman"/>
                <a:sym typeface="CMU Bright Roman"/>
              </a:defRPr>
            </a:pPr>
            <a:r>
              <a:rPr b="1"/>
              <a:t>Dr. Henri Inchauspé</a:t>
            </a:r>
            <a:r>
              <a:t>, Institute for Theoretical Physics, KU Leuven - </a:t>
            </a:r>
            <a:r>
              <a:rPr i="1"/>
              <a:t>LISA School 2025, Les Houches</a:t>
            </a:r>
          </a:p>
        </p:txBody>
      </p:sp>
      <p:grpSp>
        <p:nvGrpSpPr>
          <p:cNvPr id="551" name="Grouper"/>
          <p:cNvGrpSpPr/>
          <p:nvPr/>
        </p:nvGrpSpPr>
        <p:grpSpPr>
          <a:xfrm>
            <a:off x="12460086" y="6258317"/>
            <a:ext cx="11852266" cy="6687198"/>
            <a:chOff x="0" y="0"/>
            <a:chExt cx="11852265" cy="6687197"/>
          </a:xfrm>
        </p:grpSpPr>
        <p:sp>
          <p:nvSpPr>
            <p:cNvPr id="549" name="Mirror-to-mirror measurement performed in 3 steps:…"/>
            <p:cNvSpPr txBox="1"/>
            <p:nvPr/>
          </p:nvSpPr>
          <p:spPr>
            <a:xfrm>
              <a:off x="0" y="4779635"/>
              <a:ext cx="11852265" cy="1907563"/>
            </a:xfrm>
            <a:prstGeom prst="rect">
              <a:avLst/>
            </a:prstGeom>
            <a:noFill/>
            <a:ln w="25400" cap="flat">
              <a:solidFill>
                <a:srgbClr val="929292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 sz="2500"/>
              </a:pPr>
              <a:r>
                <a:t>Mirror-to-mirror measurement performed in 3 steps:</a:t>
              </a:r>
            </a:p>
            <a:p>
              <a:pPr marL="370416" indent="-370416" algn="l">
                <a:buSzPct val="100000"/>
                <a:buAutoNum type="arabicPeriod" startAt="1"/>
                <a:defRPr sz="2500"/>
              </a:pPr>
              <a:r>
                <a:t>Local test-mass to local satellite.</a:t>
              </a:r>
            </a:p>
            <a:p>
              <a:pPr marL="370416" indent="-370416" algn="l">
                <a:buSzPct val="100000"/>
                <a:buAutoNum type="arabicPeriod" startAt="1"/>
                <a:defRPr sz="2500"/>
              </a:pPr>
              <a:r>
                <a:t>Local satellite to distant satellite.</a:t>
              </a:r>
            </a:p>
            <a:p>
              <a:pPr marL="370416" indent="-370416" algn="l">
                <a:buSzPct val="100000"/>
                <a:buAutoNum type="arabicPeriod" startAt="1"/>
                <a:defRPr sz="2500"/>
              </a:pPr>
              <a:r>
                <a:t>Distant satellite to distant test-mass.</a:t>
              </a:r>
            </a:p>
          </p:txBody>
        </p:sp>
        <p:pic>
          <p:nvPicPr>
            <p:cNvPr id="550" name="Images_longrange.png" descr="Images_longrang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1852266" cy="4936016"/>
            </a:xfrm>
            <a:prstGeom prst="rect">
              <a:avLst/>
            </a:prstGeom>
            <a:ln w="25400" cap="flat">
              <a:solidFill>
                <a:srgbClr val="929292"/>
              </a:solidFill>
              <a:prstDash val="solid"/>
              <a:miter lim="400000"/>
            </a:ln>
            <a:effectLst/>
          </p:spPr>
        </p:pic>
      </p:grpSp>
      <p:sp>
        <p:nvSpPr>
          <p:cNvPr id="552" name="LISA: now the test masses are on-board different SC, and 2.5 million of km apart.…"/>
          <p:cNvSpPr txBox="1"/>
          <p:nvPr/>
        </p:nvSpPr>
        <p:spPr>
          <a:xfrm>
            <a:off x="234253" y="3137160"/>
            <a:ext cx="11614965" cy="10478699"/>
          </a:xfrm>
          <a:prstGeom prst="rect">
            <a:avLst/>
          </a:prstGeom>
          <a:solidFill>
            <a:srgbClr val="FFFFFF">
              <a:alpha val="9796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548639" indent="-548639" algn="just" defTabSz="2194505">
              <a:lnSpc>
                <a:spcPct val="90000"/>
              </a:lnSpc>
              <a:spcBef>
                <a:spcPts val="4000"/>
              </a:spcBef>
              <a:buSzPct val="123000"/>
              <a:buChar char="•"/>
              <a:defRPr sz="4319">
                <a:latin typeface="CMU Serif Roman"/>
                <a:ea typeface="CMU Serif Roman"/>
                <a:cs typeface="CMU Serif Roman"/>
                <a:sym typeface="CMU Serif Roman"/>
              </a:defRPr>
            </a:pPr>
            <a:r>
              <a:t>LISA: now the test masses are on-board different SC, and 2.5 million of km apart.</a:t>
            </a:r>
          </a:p>
          <a:p>
            <a:pPr marL="548639" indent="-548639" algn="just" defTabSz="2194505">
              <a:lnSpc>
                <a:spcPct val="90000"/>
              </a:lnSpc>
              <a:spcBef>
                <a:spcPts val="4000"/>
              </a:spcBef>
              <a:buSzPct val="123000"/>
              <a:buChar char="•"/>
              <a:defRPr sz="4319">
                <a:latin typeface="CMU Serif Roman"/>
                <a:ea typeface="CMU Serif Roman"/>
                <a:cs typeface="CMU Serif Roman"/>
                <a:sym typeface="CMU Serif Roman"/>
              </a:defRPr>
            </a:pPr>
            <a:r>
              <a:t>Large arm = large effective deformation + larger wavelength.</a:t>
            </a:r>
          </a:p>
          <a:p>
            <a:pPr marL="548639" indent="-548639" algn="just" defTabSz="2194505">
              <a:lnSpc>
                <a:spcPct val="90000"/>
              </a:lnSpc>
              <a:spcBef>
                <a:spcPts val="4000"/>
              </a:spcBef>
              <a:buSzPct val="123000"/>
              <a:buChar char="•"/>
              <a:defRPr sz="4319">
                <a:latin typeface="CMU Serif Roman"/>
                <a:ea typeface="CMU Serif Roman"/>
                <a:cs typeface="CMU Serif Roman"/>
                <a:sym typeface="CMU Serif Roman"/>
              </a:defRPr>
            </a:pPr>
            <a:r>
              <a:t>Laser power emitted 1W, received </a:t>
            </a:r>
            <a14:m>
              <m:oMath>
                <m:r>
                  <a:rPr xmlns:a="http://schemas.openxmlformats.org/drawingml/2006/main" sz="4400" i="1">
                    <a:solidFill>
                      <a:srgbClr val="5E5E5E"/>
                    </a:solidFill>
                    <a:latin typeface="Cambria Math" panose="02040503050406030204" pitchFamily="18" charset="0"/>
                  </a:rPr>
                  <m:t>≈</m:t>
                </m:r>
              </m:oMath>
            </a14:m>
            <a:r>
              <a:t> pW. Cannot been reflected back —&gt; transponder scheme</a:t>
            </a:r>
          </a:p>
          <a:p>
            <a:pPr marL="548639" indent="-548639" algn="just" defTabSz="2194505">
              <a:lnSpc>
                <a:spcPct val="90000"/>
              </a:lnSpc>
              <a:spcBef>
                <a:spcPts val="4000"/>
              </a:spcBef>
              <a:buSzPct val="123000"/>
              <a:buChar char="•"/>
              <a:defRPr sz="4319">
                <a:latin typeface="CMU Serif Roman"/>
                <a:ea typeface="CMU Serif Roman"/>
                <a:cs typeface="CMU Serif Roman"/>
                <a:sym typeface="CMU Serif Roman"/>
              </a:defRPr>
            </a:pPr>
            <a:r>
              <a:t>Arm-length defined by orbits: unequal and time-varying.</a:t>
            </a:r>
          </a:p>
          <a:p>
            <a:pPr marL="548639" indent="-548639" algn="just" defTabSz="2194505">
              <a:lnSpc>
                <a:spcPct val="90000"/>
              </a:lnSpc>
              <a:spcBef>
                <a:spcPts val="4000"/>
              </a:spcBef>
              <a:buSzPct val="123000"/>
              <a:buChar char="•"/>
              <a:defRPr sz="4319">
                <a:latin typeface="CMU Serif Roman"/>
                <a:ea typeface="CMU Serif Roman"/>
                <a:cs typeface="CMU Serif Roman"/>
                <a:sym typeface="CMU Serif Roman"/>
              </a:defRPr>
            </a:pPr>
            <a:r>
              <a:t>Laser frequency noise 8 orders of magnitude above target GW strain ! </a:t>
            </a:r>
          </a:p>
        </p:txBody>
      </p:sp>
      <p:grpSp>
        <p:nvGrpSpPr>
          <p:cNvPr id="555" name="Grouper"/>
          <p:cNvGrpSpPr/>
          <p:nvPr/>
        </p:nvGrpSpPr>
        <p:grpSpPr>
          <a:xfrm>
            <a:off x="18316241" y="510419"/>
            <a:ext cx="5873959" cy="5461067"/>
            <a:chOff x="0" y="0"/>
            <a:chExt cx="5873957" cy="5461066"/>
          </a:xfrm>
        </p:grpSpPr>
        <p:pic>
          <p:nvPicPr>
            <p:cNvPr id="553" name="Capture d’écran 2021-03-06 à 5.00.42 PM.png" descr="Capture d’écran 2021-03-06 à 5.00.42 PM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5873958" cy="5461067"/>
            </a:xfrm>
            <a:prstGeom prst="rect">
              <a:avLst/>
            </a:prstGeom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554" name="Carré"/>
            <p:cNvSpPr/>
            <p:nvPr/>
          </p:nvSpPr>
          <p:spPr>
            <a:xfrm>
              <a:off x="20419" y="3832273"/>
              <a:ext cx="1604611" cy="160461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9" name="Grouper"/>
          <p:cNvGrpSpPr/>
          <p:nvPr/>
        </p:nvGrpSpPr>
        <p:grpSpPr>
          <a:xfrm flipH="1">
            <a:off x="-8681163" y="-9580794"/>
            <a:ext cx="22044893" cy="19511005"/>
            <a:chOff x="14774" y="0"/>
            <a:chExt cx="22044891" cy="19511004"/>
          </a:xfrm>
        </p:grpSpPr>
        <p:pic>
          <p:nvPicPr>
            <p:cNvPr id="557" name="cbc.jpg" descr="cbc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 rot="1955812">
              <a:off x="1430501" y="4352443"/>
              <a:ext cx="19213469" cy="108059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58" name="Rectangle"/>
            <p:cNvSpPr/>
            <p:nvPr/>
          </p:nvSpPr>
          <p:spPr>
            <a:xfrm rot="1956000">
              <a:off x="1429670" y="4319902"/>
              <a:ext cx="19215101" cy="10871201"/>
            </a:xfrm>
            <a:prstGeom prst="rect">
              <a:avLst/>
            </a:prstGeom>
            <a:gradFill flip="none" rotWithShape="1">
              <a:gsLst>
                <a:gs pos="6163">
                  <a:srgbClr val="FFFFFF">
                    <a:alpha val="0"/>
                  </a:srgbClr>
                </a:gs>
                <a:gs pos="26596">
                  <a:srgbClr val="FFFFFF">
                    <a:alpha val="50000"/>
                  </a:srgbClr>
                </a:gs>
                <a:gs pos="49582">
                  <a:srgbClr val="FFFFFF"/>
                </a:gs>
              </a:gsLst>
              <a:path path="circle">
                <a:fillToRect l="62755" t="-19550" r="37244" b="11955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560" name="Capture d’écran 2023-04-26 à 10.28.39.png" descr="Capture d’écran 2023-04-26 à 10.28.3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54881" y="13134210"/>
            <a:ext cx="24693762" cy="583672"/>
          </a:xfrm>
          <a:prstGeom prst="rect">
            <a:avLst/>
          </a:prstGeom>
          <a:ln w="12700">
            <a:miter lim="400000"/>
          </a:ln>
        </p:spPr>
      </p:pic>
      <p:sp>
        <p:nvSpPr>
          <p:cNvPr id="561" name="Time-Delay Interferometry (TDI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Time-Delay Interferometry (TDI)</a:t>
            </a:r>
          </a:p>
        </p:txBody>
      </p:sp>
      <p:sp>
        <p:nvSpPr>
          <p:cNvPr id="562" name="Laser frequency noise largely dominates the single link measurements.…"/>
          <p:cNvSpPr txBox="1"/>
          <p:nvPr>
            <p:ph type="body" sz="half" idx="1"/>
          </p:nvPr>
        </p:nvSpPr>
        <p:spPr>
          <a:xfrm>
            <a:off x="251216" y="1843648"/>
            <a:ext cx="12544060" cy="10518388"/>
          </a:xfrm>
          <a:prstGeom prst="rect">
            <a:avLst/>
          </a:prstGeom>
        </p:spPr>
        <p:txBody>
          <a:bodyPr/>
          <a:lstStyle/>
          <a:p>
            <a:pPr marL="438912" indent="-438912" algn="just" defTabSz="1755604">
              <a:spcBef>
                <a:spcPts val="3200"/>
              </a:spcBef>
              <a:defRPr sz="3456"/>
            </a:pPr>
            <a:r>
              <a:t>Laser frequency noise largely dominates the single link measurements.</a:t>
            </a:r>
          </a:p>
          <a:p>
            <a:pPr marL="438912" indent="-438912" algn="just" defTabSz="1755604">
              <a:spcBef>
                <a:spcPts val="3200"/>
              </a:spcBef>
              <a:defRPr sz="3456"/>
            </a:pPr>
            <a:r>
              <a:t>Classical Michelson scheme: one single primary laser split across nearly equal optical path: at recombination, </a:t>
            </a:r>
            <a:r>
              <a:rPr b="1"/>
              <a:t>the noise is coherent and cancels out</a:t>
            </a:r>
            <a:r>
              <a:t> !</a:t>
            </a:r>
          </a:p>
          <a:p>
            <a:pPr marL="438912" indent="-438912" algn="just" defTabSz="1755604">
              <a:spcBef>
                <a:spcPts val="3200"/>
              </a:spcBef>
              <a:defRPr sz="3456"/>
            </a:pPr>
            <a:r>
              <a:t>Impossible with LISA. Needs to </a:t>
            </a:r>
            <a:r>
              <a:rPr b="1"/>
              <a:t>compose</a:t>
            </a:r>
            <a:r>
              <a:t> our interferences in post-processing:</a:t>
            </a:r>
          </a:p>
          <a:p>
            <a:pPr marL="1353312" indent="-438912" algn="just" defTabSz="1755604">
              <a:spcBef>
                <a:spcPts val="3200"/>
              </a:spcBef>
              <a:buChar char="-"/>
              <a:defRPr sz="3456"/>
            </a:pPr>
            <a:r>
              <a:t>6 Inter-Spacecraft Interferometers (ISI): beatnotes frequency time-series </a:t>
            </a:r>
            <a14:m>
              <m:oMath>
                <m:sSub>
                  <m:e>
                    <m:r>
                      <a:rPr xmlns:a="http://schemas.openxmlformats.org/drawingml/2006/main" sz="350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y</m:t>
                    </m:r>
                  </m:e>
                  <m:sub>
                    <m:r>
                      <a:rPr xmlns:a="http://schemas.openxmlformats.org/drawingml/2006/main" sz="350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xmlns:a="http://schemas.openxmlformats.org/drawingml/2006/main" sz="350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j</m:t>
                    </m:r>
                  </m:sub>
                </m:sSub>
                <m:r>
                  <a:rPr xmlns:a="http://schemas.openxmlformats.org/drawingml/2006/main" sz="3500" i="1">
                    <a:solidFill>
                      <a:srgbClr val="5E5E5E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3500" i="1">
                    <a:solidFill>
                      <a:srgbClr val="5E5E5E"/>
                    </a:solidFill>
                    <a:latin typeface="Cambria Math" panose="02040503050406030204" pitchFamily="18" charset="0"/>
                  </a:rPr>
                  <m:t>t</m:t>
                </m:r>
                <m:r>
                  <a:rPr xmlns:a="http://schemas.openxmlformats.org/drawingml/2006/main" sz="3500" i="1">
                    <a:solidFill>
                      <a:srgbClr val="5E5E5E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r>
              <a:t> are measured and down-streamed.</a:t>
            </a:r>
          </a:p>
          <a:p>
            <a:pPr marL="1353312" indent="-438912" algn="just" defTabSz="1755604">
              <a:spcBef>
                <a:spcPts val="3200"/>
              </a:spcBef>
              <a:buChar char="-"/>
              <a:defRPr sz="3456"/>
            </a:pPr>
            <a:r>
              <a:t>6 Test-Mass Interferometers (TMI) to measure the S/C noisy motion w.r.t. local inertial reference frames.</a:t>
            </a:r>
          </a:p>
          <a:p>
            <a:pPr marL="1353312" indent="-438912" algn="just" defTabSz="1755604">
              <a:spcBef>
                <a:spcPts val="3200"/>
              </a:spcBef>
              <a:buChar char="-"/>
              <a:defRPr sz="3456"/>
            </a:pPr>
            <a:r>
              <a:t>They are delayed and linearly combined to make the </a:t>
            </a:r>
            <a:r>
              <a:rPr b="1"/>
              <a:t>laser noise</a:t>
            </a:r>
            <a:r>
              <a:t> coherently added and suppressed.</a:t>
            </a:r>
          </a:p>
          <a:p>
            <a:pPr marL="438912" indent="-438912" algn="just" defTabSz="1755604">
              <a:spcBef>
                <a:spcPts val="3200"/>
              </a:spcBef>
              <a:defRPr sz="3456"/>
            </a:pPr>
            <a:r>
              <a:t>This is Time-Delay Interferometry (TDI).</a:t>
            </a:r>
          </a:p>
        </p:txBody>
      </p:sp>
      <p:sp>
        <p:nvSpPr>
          <p:cNvPr id="56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64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30" y="13133252"/>
            <a:ext cx="603683" cy="603684"/>
          </a:xfrm>
          <a:prstGeom prst="rect">
            <a:avLst/>
          </a:prstGeom>
          <a:ln w="12700">
            <a:miter lim="400000"/>
          </a:ln>
        </p:spPr>
      </p:pic>
      <p:sp>
        <p:nvSpPr>
          <p:cNvPr id="565" name="LISA mission"/>
          <p:cNvSpPr/>
          <p:nvPr/>
        </p:nvSpPr>
        <p:spPr>
          <a:xfrm rot="1335507">
            <a:off x="19413752" y="231533"/>
            <a:ext cx="7443293" cy="735077"/>
          </a:xfrm>
          <a:prstGeom prst="rect">
            <a:avLst/>
          </a:prstGeom>
          <a:solidFill>
            <a:srgbClr val="C6E2F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LISA mission</a:t>
            </a:r>
          </a:p>
        </p:txBody>
      </p:sp>
      <p:sp>
        <p:nvSpPr>
          <p:cNvPr id="566" name="Dr. Henri Inchauspé, Institute for Theoretical Physics, KU Leuven - LISA School 2025, Les Houches"/>
          <p:cNvSpPr txBox="1"/>
          <p:nvPr/>
        </p:nvSpPr>
        <p:spPr>
          <a:xfrm>
            <a:off x="924065" y="13223169"/>
            <a:ext cx="10977886" cy="423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CMU Bright Roman"/>
                <a:ea typeface="CMU Bright Roman"/>
                <a:cs typeface="CMU Bright Roman"/>
                <a:sym typeface="CMU Bright Roman"/>
              </a:defRPr>
            </a:pPr>
            <a:r>
              <a:rPr b="1"/>
              <a:t>Dr. Henri Inchauspé</a:t>
            </a:r>
            <a:r>
              <a:t>, Institute for Theoretical Physics, KU Leuven - </a:t>
            </a:r>
            <a:r>
              <a:rPr i="1"/>
              <a:t>LISA School 2025, Les Houches</a:t>
            </a:r>
          </a:p>
        </p:txBody>
      </p:sp>
      <p:pic>
        <p:nvPicPr>
          <p:cNvPr id="567" name="Capture d’écran 2024-05-16 à 20.51.16.png" descr="Capture d’écran 2024-05-16 à 20.51.16.png"/>
          <p:cNvPicPr>
            <a:picLocks noChangeAspect="1"/>
          </p:cNvPicPr>
          <p:nvPr/>
        </p:nvPicPr>
        <p:blipFill>
          <a:blip r:embed="rId5">
            <a:extLst/>
          </a:blip>
          <a:srcRect l="5740" t="1684" r="2989" b="4586"/>
          <a:stretch>
            <a:fillRect/>
          </a:stretch>
        </p:blipFill>
        <p:spPr>
          <a:xfrm>
            <a:off x="13271983" y="1843648"/>
            <a:ext cx="11648633" cy="101788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1" name="Grouper"/>
          <p:cNvGrpSpPr/>
          <p:nvPr/>
        </p:nvGrpSpPr>
        <p:grpSpPr>
          <a:xfrm flipH="1">
            <a:off x="-8681163" y="-9580794"/>
            <a:ext cx="22044893" cy="19511005"/>
            <a:chOff x="14774" y="0"/>
            <a:chExt cx="22044891" cy="19511004"/>
          </a:xfrm>
        </p:grpSpPr>
        <p:pic>
          <p:nvPicPr>
            <p:cNvPr id="569" name="cbc.jpg" descr="cbc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 rot="1955812">
              <a:off x="1430501" y="4352443"/>
              <a:ext cx="19213469" cy="108059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70" name="Rectangle"/>
            <p:cNvSpPr/>
            <p:nvPr/>
          </p:nvSpPr>
          <p:spPr>
            <a:xfrm rot="1956000">
              <a:off x="1429670" y="4319902"/>
              <a:ext cx="19215101" cy="10871201"/>
            </a:xfrm>
            <a:prstGeom prst="rect">
              <a:avLst/>
            </a:prstGeom>
            <a:gradFill flip="none" rotWithShape="1">
              <a:gsLst>
                <a:gs pos="6163">
                  <a:srgbClr val="FFFFFF">
                    <a:alpha val="0"/>
                  </a:srgbClr>
                </a:gs>
                <a:gs pos="26596">
                  <a:srgbClr val="7F7F7F">
                    <a:alpha val="50000"/>
                  </a:srgbClr>
                </a:gs>
                <a:gs pos="49582">
                  <a:srgbClr val="000000"/>
                </a:gs>
              </a:gsLst>
              <a:path path="circle">
                <a:fillToRect l="62755" t="-19550" r="37244" b="11955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572" name="Capture d’écran 2023-04-26 à 10.28.39.png" descr="Capture d’écran 2023-04-26 à 10.28.3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54881" y="13134210"/>
            <a:ext cx="24693762" cy="583672"/>
          </a:xfrm>
          <a:prstGeom prst="rect">
            <a:avLst/>
          </a:prstGeom>
          <a:ln w="12700">
            <a:miter lim="400000"/>
          </a:ln>
        </p:spPr>
      </p:pic>
      <p:sp>
        <p:nvSpPr>
          <p:cNvPr id="57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74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30" y="13133252"/>
            <a:ext cx="603683" cy="603684"/>
          </a:xfrm>
          <a:prstGeom prst="rect">
            <a:avLst/>
          </a:prstGeom>
          <a:ln w="12700">
            <a:miter lim="400000"/>
          </a:ln>
        </p:spPr>
      </p:pic>
      <p:sp>
        <p:nvSpPr>
          <p:cNvPr id="575" name="LISA response"/>
          <p:cNvSpPr/>
          <p:nvPr/>
        </p:nvSpPr>
        <p:spPr>
          <a:xfrm rot="1335507">
            <a:off x="18951244" y="474924"/>
            <a:ext cx="7443293" cy="73507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/>
            <a:r>
              <a:t>LISA response</a:t>
            </a:r>
          </a:p>
        </p:txBody>
      </p:sp>
      <p:sp>
        <p:nvSpPr>
          <p:cNvPr id="576" name="Dr. Henri Inchauspé, Institute for Theoretical Physics, KU Leuven - LISA School 2025, Les Houches"/>
          <p:cNvSpPr txBox="1"/>
          <p:nvPr/>
        </p:nvSpPr>
        <p:spPr>
          <a:xfrm>
            <a:off x="924065" y="13223169"/>
            <a:ext cx="10977886" cy="423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CMU Bright Roman"/>
                <a:ea typeface="CMU Bright Roman"/>
                <a:cs typeface="CMU Bright Roman"/>
                <a:sym typeface="CMU Bright Roman"/>
              </a:defRPr>
            </a:pPr>
            <a:r>
              <a:rPr b="1"/>
              <a:t>Dr. Henri Inchauspé</a:t>
            </a:r>
            <a:r>
              <a:t>, Institute for Theoretical Physics, KU Leuven - </a:t>
            </a:r>
            <a:r>
              <a:rPr i="1"/>
              <a:t>LISA School 2025, Les Houches</a:t>
            </a:r>
          </a:p>
        </p:txBody>
      </p:sp>
      <p:sp>
        <p:nvSpPr>
          <p:cNvPr id="577" name="LISA response model to GW"/>
          <p:cNvSpPr txBox="1"/>
          <p:nvPr/>
        </p:nvSpPr>
        <p:spPr>
          <a:xfrm>
            <a:off x="614756" y="6009170"/>
            <a:ext cx="23154488" cy="1697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/>
            <a:r>
              <a:t>LISA response model to GW</a:t>
            </a:r>
          </a:p>
        </p:txBody>
      </p:sp>
      <p:pic>
        <p:nvPicPr>
          <p:cNvPr id="578" name="QRCode.png" descr="QRCod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1046" y="10798895"/>
            <a:ext cx="2181261" cy="21479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2" name="Grouper"/>
          <p:cNvGrpSpPr/>
          <p:nvPr/>
        </p:nvGrpSpPr>
        <p:grpSpPr>
          <a:xfrm flipH="1">
            <a:off x="-8681163" y="-9580794"/>
            <a:ext cx="22044893" cy="19511005"/>
            <a:chOff x="14774" y="0"/>
            <a:chExt cx="22044891" cy="19511004"/>
          </a:xfrm>
        </p:grpSpPr>
        <p:pic>
          <p:nvPicPr>
            <p:cNvPr id="580" name="cbc.jpg" descr="cbc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 rot="1955812">
              <a:off x="1430501" y="4352443"/>
              <a:ext cx="19213469" cy="108059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81" name="Rectangle"/>
            <p:cNvSpPr/>
            <p:nvPr/>
          </p:nvSpPr>
          <p:spPr>
            <a:xfrm rot="1956000">
              <a:off x="1429670" y="4319902"/>
              <a:ext cx="19215101" cy="10871201"/>
            </a:xfrm>
            <a:prstGeom prst="rect">
              <a:avLst/>
            </a:prstGeom>
            <a:gradFill flip="none" rotWithShape="1">
              <a:gsLst>
                <a:gs pos="6163">
                  <a:srgbClr val="FFFFFF">
                    <a:alpha val="0"/>
                  </a:srgbClr>
                </a:gs>
                <a:gs pos="26596">
                  <a:srgbClr val="7F7F7F">
                    <a:alpha val="50000"/>
                  </a:srgbClr>
                </a:gs>
                <a:gs pos="49582">
                  <a:srgbClr val="000000"/>
                </a:gs>
              </a:gsLst>
              <a:path path="circle">
                <a:fillToRect l="62755" t="-19550" r="37244" b="11955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583" name="Capture d’écran 2023-04-26 à 10.28.39.png" descr="Capture d’écran 2023-04-26 à 10.28.3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54881" y="13134210"/>
            <a:ext cx="24693762" cy="583672"/>
          </a:xfrm>
          <a:prstGeom prst="rect">
            <a:avLst/>
          </a:prstGeom>
          <a:ln w="12700">
            <a:miter lim="400000"/>
          </a:ln>
        </p:spPr>
      </p:pic>
      <p:sp>
        <p:nvSpPr>
          <p:cNvPr id="584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85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30" y="13133252"/>
            <a:ext cx="603683" cy="603684"/>
          </a:xfrm>
          <a:prstGeom prst="rect">
            <a:avLst/>
          </a:prstGeom>
          <a:ln w="12700">
            <a:miter lim="400000"/>
          </a:ln>
        </p:spPr>
      </p:pic>
      <p:pic>
        <p:nvPicPr>
          <p:cNvPr id="586" name="Capture d’écran 2025-10-07 à 18.58.42.png" descr="Capture d’écran 2025-10-07 à 18.58.4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275143" y="-161353"/>
            <a:ext cx="14242992" cy="13388091"/>
          </a:xfrm>
          <a:prstGeom prst="rect">
            <a:avLst/>
          </a:prstGeom>
          <a:ln w="12700">
            <a:miter lim="400000"/>
          </a:ln>
        </p:spPr>
      </p:pic>
      <p:sp>
        <p:nvSpPr>
          <p:cNvPr id="587" name="LISA response"/>
          <p:cNvSpPr/>
          <p:nvPr/>
        </p:nvSpPr>
        <p:spPr>
          <a:xfrm rot="1335507">
            <a:off x="18951244" y="474924"/>
            <a:ext cx="7443293" cy="73507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/>
            <a:r>
              <a:t>LISA response</a:t>
            </a:r>
          </a:p>
        </p:txBody>
      </p:sp>
      <p:sp>
        <p:nvSpPr>
          <p:cNvPr id="588" name="Dr. Henri Inchauspé, Institute for Theoretical Physics, KU Leuven - LISA School 2025, Les Houches"/>
          <p:cNvSpPr txBox="1"/>
          <p:nvPr/>
        </p:nvSpPr>
        <p:spPr>
          <a:xfrm>
            <a:off x="924065" y="13223169"/>
            <a:ext cx="10977886" cy="423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CMU Bright Roman"/>
                <a:ea typeface="CMU Bright Roman"/>
                <a:cs typeface="CMU Bright Roman"/>
                <a:sym typeface="CMU Bright Roman"/>
              </a:defRPr>
            </a:pPr>
            <a:r>
              <a:rPr b="1"/>
              <a:t>Dr. Henri Inchauspé</a:t>
            </a:r>
            <a:r>
              <a:t>, Institute for Theoretical Physics, KU Leuven - </a:t>
            </a:r>
            <a:r>
              <a:rPr i="1"/>
              <a:t>LISA School 2025, Les Houches</a:t>
            </a:r>
          </a:p>
        </p:txBody>
      </p:sp>
      <p:grpSp>
        <p:nvGrpSpPr>
          <p:cNvPr id="591" name="Grouper"/>
          <p:cNvGrpSpPr/>
          <p:nvPr/>
        </p:nvGrpSpPr>
        <p:grpSpPr>
          <a:xfrm>
            <a:off x="240810" y="5007468"/>
            <a:ext cx="8230347" cy="7651821"/>
            <a:chOff x="0" y="0"/>
            <a:chExt cx="8230345" cy="7651819"/>
          </a:xfrm>
        </p:grpSpPr>
        <p:pic>
          <p:nvPicPr>
            <p:cNvPr id="589" name="Capture d’écran 2021-03-06 à 5.00.42 PM.png" descr="Capture d’écran 2021-03-06 à 5.00.42 PM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8230346" cy="7651820"/>
            </a:xfrm>
            <a:prstGeom prst="rect">
              <a:avLst/>
            </a:prstGeom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590" name="Carré"/>
            <p:cNvSpPr/>
            <p:nvPr/>
          </p:nvSpPr>
          <p:spPr>
            <a:xfrm>
              <a:off x="28610" y="5369623"/>
              <a:ext cx="2248314" cy="22483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592" name="From van der Steen et al. 2025"/>
          <p:cNvSpPr txBox="1"/>
          <p:nvPr/>
        </p:nvSpPr>
        <p:spPr>
          <a:xfrm>
            <a:off x="10344440" y="123435"/>
            <a:ext cx="6447092" cy="634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500">
                <a:solidFill>
                  <a:schemeClr val="accent1"/>
                </a:solidFill>
              </a:defRPr>
            </a:pPr>
            <a:r>
              <a:rPr>
                <a:solidFill>
                  <a:srgbClr val="5E5E5E"/>
                </a:solidFill>
              </a:rPr>
              <a:t>From</a:t>
            </a:r>
            <a:r>
              <a:t> </a:t>
            </a:r>
            <a:r>
              <a:rPr b="1" u="sng">
                <a:hlinkClick r:id="rId7" invalidUrl="" action="" tgtFrame="" tooltip="" history="1" highlightClick="0" endSnd="0"/>
              </a:rPr>
              <a:t>van der Steen et al. 2025</a:t>
            </a:r>
          </a:p>
        </p:txBody>
      </p:sp>
      <p:pic>
        <p:nvPicPr>
          <p:cNvPr id="593" name="Capture d’écran 2024-11-02 à 14.08.57.png" descr="Capture d’écran 2024-11-02 à 14.08.57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39091" y="942452"/>
            <a:ext cx="9835607" cy="39846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7" name="Grouper"/>
          <p:cNvGrpSpPr/>
          <p:nvPr/>
        </p:nvGrpSpPr>
        <p:grpSpPr>
          <a:xfrm flipH="1">
            <a:off x="-8681163" y="-9580794"/>
            <a:ext cx="22044893" cy="19511005"/>
            <a:chOff x="14774" y="0"/>
            <a:chExt cx="22044891" cy="19511004"/>
          </a:xfrm>
        </p:grpSpPr>
        <p:pic>
          <p:nvPicPr>
            <p:cNvPr id="595" name="cbc.jpg" descr="cbc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 rot="1955812">
              <a:off x="1430501" y="4352443"/>
              <a:ext cx="19213469" cy="108059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96" name="Rectangle"/>
            <p:cNvSpPr/>
            <p:nvPr/>
          </p:nvSpPr>
          <p:spPr>
            <a:xfrm rot="1956000">
              <a:off x="1429670" y="4319902"/>
              <a:ext cx="19215101" cy="10871201"/>
            </a:xfrm>
            <a:prstGeom prst="rect">
              <a:avLst/>
            </a:prstGeom>
            <a:gradFill flip="none" rotWithShape="1">
              <a:gsLst>
                <a:gs pos="6163">
                  <a:srgbClr val="FFFFFF">
                    <a:alpha val="0"/>
                  </a:srgbClr>
                </a:gs>
                <a:gs pos="26596">
                  <a:srgbClr val="7F7F7F">
                    <a:alpha val="50000"/>
                  </a:srgbClr>
                </a:gs>
                <a:gs pos="49582">
                  <a:srgbClr val="000000"/>
                </a:gs>
              </a:gsLst>
              <a:path path="circle">
                <a:fillToRect l="62755" t="-19550" r="37244" b="11955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598" name="Capture d’écran 2023-04-26 à 10.28.39.png" descr="Capture d’écran 2023-04-26 à 10.28.3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54881" y="13134210"/>
            <a:ext cx="24693762" cy="583672"/>
          </a:xfrm>
          <a:prstGeom prst="rect">
            <a:avLst/>
          </a:prstGeom>
          <a:ln w="12700">
            <a:miter lim="400000"/>
          </a:ln>
        </p:spPr>
      </p:pic>
      <p:sp>
        <p:nvSpPr>
          <p:cNvPr id="599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00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30" y="13133252"/>
            <a:ext cx="603683" cy="603684"/>
          </a:xfrm>
          <a:prstGeom prst="rect">
            <a:avLst/>
          </a:prstGeom>
          <a:ln w="12700">
            <a:miter lim="400000"/>
          </a:ln>
        </p:spPr>
      </p:pic>
      <p:pic>
        <p:nvPicPr>
          <p:cNvPr id="601" name="Capture d’écran 2025-10-07 à 18.58.42.png" descr="Capture d’écran 2025-10-07 à 18.58.4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275143" y="-161353"/>
            <a:ext cx="14242992" cy="13388091"/>
          </a:xfrm>
          <a:prstGeom prst="rect">
            <a:avLst/>
          </a:prstGeom>
          <a:ln w="12700">
            <a:miter lim="400000"/>
          </a:ln>
        </p:spPr>
      </p:pic>
      <p:sp>
        <p:nvSpPr>
          <p:cNvPr id="602" name="LISA response"/>
          <p:cNvSpPr/>
          <p:nvPr/>
        </p:nvSpPr>
        <p:spPr>
          <a:xfrm rot="1335507">
            <a:off x="18951244" y="474924"/>
            <a:ext cx="7443293" cy="73507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/>
            <a:r>
              <a:t>LISA response</a:t>
            </a:r>
          </a:p>
        </p:txBody>
      </p:sp>
      <p:sp>
        <p:nvSpPr>
          <p:cNvPr id="603" name="Dr. Henri Inchauspé, Institute for Theoretical Physics, KU Leuven - LISA School 2025, Les Houches"/>
          <p:cNvSpPr txBox="1"/>
          <p:nvPr/>
        </p:nvSpPr>
        <p:spPr>
          <a:xfrm>
            <a:off x="924065" y="13223169"/>
            <a:ext cx="10977886" cy="423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CMU Bright Roman"/>
                <a:ea typeface="CMU Bright Roman"/>
                <a:cs typeface="CMU Bright Roman"/>
                <a:sym typeface="CMU Bright Roman"/>
              </a:defRPr>
            </a:pPr>
            <a:r>
              <a:rPr b="1"/>
              <a:t>Dr. Henri Inchauspé</a:t>
            </a:r>
            <a:r>
              <a:t>, Institute for Theoretical Physics, KU Leuven - </a:t>
            </a:r>
            <a:r>
              <a:rPr i="1"/>
              <a:t>LISA School 2025, Les Houches</a:t>
            </a:r>
          </a:p>
        </p:txBody>
      </p:sp>
      <p:pic>
        <p:nvPicPr>
          <p:cNvPr id="604" name="Capture d’écran 2024-11-02 à 14.08.57.png" descr="Capture d’écran 2024-11-02 à 14.08.57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39091" y="942452"/>
            <a:ext cx="9835607" cy="3984642"/>
          </a:xfrm>
          <a:prstGeom prst="rect">
            <a:avLst/>
          </a:prstGeom>
          <a:ln w="12700">
            <a:miter lim="400000"/>
          </a:ln>
        </p:spPr>
      </p:pic>
      <p:sp>
        <p:nvSpPr>
          <p:cNvPr id="605" name="From van der Steen et al. 2025"/>
          <p:cNvSpPr txBox="1"/>
          <p:nvPr/>
        </p:nvSpPr>
        <p:spPr>
          <a:xfrm>
            <a:off x="10344440" y="123435"/>
            <a:ext cx="6447092" cy="634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500">
                <a:solidFill>
                  <a:schemeClr val="accent1"/>
                </a:solidFill>
              </a:defRPr>
            </a:pPr>
            <a:r>
              <a:rPr>
                <a:solidFill>
                  <a:srgbClr val="5E5E5E"/>
                </a:solidFill>
              </a:rPr>
              <a:t>From</a:t>
            </a:r>
            <a:r>
              <a:t> </a:t>
            </a:r>
            <a:r>
              <a:rPr b="1" u="sng">
                <a:hlinkClick r:id="rId7" invalidUrl="" action="" tgtFrame="" tooltip="" history="1" highlightClick="0" endSnd="0"/>
              </a:rPr>
              <a:t>van der Steen et al. 2025</a:t>
            </a:r>
          </a:p>
        </p:txBody>
      </p:sp>
      <p:grpSp>
        <p:nvGrpSpPr>
          <p:cNvPr id="608" name="Grouper"/>
          <p:cNvGrpSpPr/>
          <p:nvPr/>
        </p:nvGrpSpPr>
        <p:grpSpPr>
          <a:xfrm>
            <a:off x="240810" y="5007468"/>
            <a:ext cx="8230347" cy="7651821"/>
            <a:chOff x="0" y="0"/>
            <a:chExt cx="8230345" cy="7651819"/>
          </a:xfrm>
        </p:grpSpPr>
        <p:pic>
          <p:nvPicPr>
            <p:cNvPr id="606" name="Capture d’écran 2021-03-06 à 5.00.42 PM.png" descr="Capture d’écran 2021-03-06 à 5.00.42 PM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8230346" cy="7651820"/>
            </a:xfrm>
            <a:prstGeom prst="rect">
              <a:avLst/>
            </a:prstGeom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607" name="Carré"/>
            <p:cNvSpPr/>
            <p:nvPr/>
          </p:nvSpPr>
          <p:spPr>
            <a:xfrm>
              <a:off x="28610" y="5369623"/>
              <a:ext cx="2248314" cy="22483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609" name="Rectangle"/>
          <p:cNvSpPr/>
          <p:nvPr/>
        </p:nvSpPr>
        <p:spPr>
          <a:xfrm>
            <a:off x="279400" y="5037666"/>
            <a:ext cx="8153167" cy="7591425"/>
          </a:xfrm>
          <a:prstGeom prst="rect">
            <a:avLst/>
          </a:prstGeom>
          <a:solidFill>
            <a:srgbClr val="FFFFFF">
              <a:alpha val="90029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610" name="Capture d’écran 2025-10-07 à 16.59.52.png" descr="Capture d’écran 2025-10-07 à 16.59.52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19844149">
            <a:off x="2001271" y="5968954"/>
            <a:ext cx="1705101" cy="5655534"/>
          </a:xfrm>
          <a:prstGeom prst="rect">
            <a:avLst/>
          </a:prstGeom>
          <a:ln w="38100">
            <a:solidFill>
              <a:srgbClr val="929292"/>
            </a:solidFill>
            <a:miter lim="400000"/>
          </a:ln>
        </p:spPr>
      </p:pic>
      <p:sp>
        <p:nvSpPr>
          <p:cNvPr id="611" name="Single-link response"/>
          <p:cNvSpPr txBox="1"/>
          <p:nvPr/>
        </p:nvSpPr>
        <p:spPr>
          <a:xfrm>
            <a:off x="3571626" y="6072862"/>
            <a:ext cx="3817240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 u="sng"/>
            </a:lvl1pPr>
          </a:lstStyle>
          <a:p>
            <a:pPr/>
            <a:r>
              <a:t>Single-link response</a:t>
            </a:r>
          </a:p>
        </p:txBody>
      </p:sp>
      <p:sp>
        <p:nvSpPr>
          <p:cNvPr id="612" name="LISA GW Response (Python code, Bayle et al.)"/>
          <p:cNvSpPr txBox="1"/>
          <p:nvPr/>
        </p:nvSpPr>
        <p:spPr>
          <a:xfrm>
            <a:off x="3520566" y="6768107"/>
            <a:ext cx="3919359" cy="829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u="sng">
                <a:solidFill>
                  <a:schemeClr val="accent1"/>
                </a:solidFill>
                <a:hlinkClick r:id="rId10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10" invalidUrl="" action="" tgtFrame="" tooltip="" history="1" highlightClick="0" endSnd="0"/>
              </a:rPr>
              <a:t>LISA GW Response (Python code, Bayle et al.)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0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6" name="Grouper"/>
          <p:cNvGrpSpPr/>
          <p:nvPr/>
        </p:nvGrpSpPr>
        <p:grpSpPr>
          <a:xfrm flipH="1">
            <a:off x="-8681163" y="-9580794"/>
            <a:ext cx="22044893" cy="19511005"/>
            <a:chOff x="14774" y="0"/>
            <a:chExt cx="22044891" cy="19511004"/>
          </a:xfrm>
        </p:grpSpPr>
        <p:pic>
          <p:nvPicPr>
            <p:cNvPr id="614" name="cbc.jpg" descr="cbc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 rot="1955812">
              <a:off x="1430501" y="4352443"/>
              <a:ext cx="19213469" cy="108059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15" name="Rectangle"/>
            <p:cNvSpPr/>
            <p:nvPr/>
          </p:nvSpPr>
          <p:spPr>
            <a:xfrm rot="1956000">
              <a:off x="1429670" y="4319902"/>
              <a:ext cx="19215101" cy="10871201"/>
            </a:xfrm>
            <a:prstGeom prst="rect">
              <a:avLst/>
            </a:prstGeom>
            <a:gradFill flip="none" rotWithShape="1">
              <a:gsLst>
                <a:gs pos="6163">
                  <a:srgbClr val="FFFFFF">
                    <a:alpha val="0"/>
                  </a:srgbClr>
                </a:gs>
                <a:gs pos="26596">
                  <a:srgbClr val="7F7F7F">
                    <a:alpha val="50000"/>
                  </a:srgbClr>
                </a:gs>
                <a:gs pos="49582">
                  <a:srgbClr val="000000"/>
                </a:gs>
              </a:gsLst>
              <a:path path="circle">
                <a:fillToRect l="62755" t="-19550" r="37244" b="11955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617" name="Capture d’écran 2023-04-26 à 10.28.39.png" descr="Capture d’écran 2023-04-26 à 10.28.3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54881" y="13134210"/>
            <a:ext cx="24693762" cy="583672"/>
          </a:xfrm>
          <a:prstGeom prst="rect">
            <a:avLst/>
          </a:prstGeom>
          <a:ln w="12700">
            <a:miter lim="400000"/>
          </a:ln>
        </p:spPr>
      </p:pic>
      <p:sp>
        <p:nvSpPr>
          <p:cNvPr id="618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19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30" y="13133252"/>
            <a:ext cx="603683" cy="603684"/>
          </a:xfrm>
          <a:prstGeom prst="rect">
            <a:avLst/>
          </a:prstGeom>
          <a:ln w="12700">
            <a:miter lim="400000"/>
          </a:ln>
        </p:spPr>
      </p:pic>
      <p:pic>
        <p:nvPicPr>
          <p:cNvPr id="620" name="Capture d’écran 2025-10-07 à 18.58.42.png" descr="Capture d’écran 2025-10-07 à 18.58.4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275143" y="-161353"/>
            <a:ext cx="14242992" cy="13388091"/>
          </a:xfrm>
          <a:prstGeom prst="rect">
            <a:avLst/>
          </a:prstGeom>
          <a:ln w="12700">
            <a:miter lim="400000"/>
          </a:ln>
        </p:spPr>
      </p:pic>
      <p:sp>
        <p:nvSpPr>
          <p:cNvPr id="621" name="LISA response"/>
          <p:cNvSpPr/>
          <p:nvPr/>
        </p:nvSpPr>
        <p:spPr>
          <a:xfrm rot="1335507">
            <a:off x="18951244" y="474924"/>
            <a:ext cx="7443293" cy="73507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/>
            <a:r>
              <a:t>LISA response</a:t>
            </a:r>
          </a:p>
        </p:txBody>
      </p:sp>
      <p:sp>
        <p:nvSpPr>
          <p:cNvPr id="622" name="Dr. Henri Inchauspé, Institute for Theoretical Physics, KU Leuven - LISA School 2025, Les Houches"/>
          <p:cNvSpPr txBox="1"/>
          <p:nvPr/>
        </p:nvSpPr>
        <p:spPr>
          <a:xfrm>
            <a:off x="924065" y="13223169"/>
            <a:ext cx="10977886" cy="423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CMU Bright Roman"/>
                <a:ea typeface="CMU Bright Roman"/>
                <a:cs typeface="CMU Bright Roman"/>
                <a:sym typeface="CMU Bright Roman"/>
              </a:defRPr>
            </a:pPr>
            <a:r>
              <a:rPr b="1"/>
              <a:t>Dr. Henri Inchauspé</a:t>
            </a:r>
            <a:r>
              <a:t>, Institute for Theoretical Physics, KU Leuven - </a:t>
            </a:r>
            <a:r>
              <a:rPr i="1"/>
              <a:t>LISA School 2025, Les Houches</a:t>
            </a:r>
          </a:p>
        </p:txBody>
      </p:sp>
      <p:sp>
        <p:nvSpPr>
          <p:cNvPr id="623" name="From van der Steen et al. 2025"/>
          <p:cNvSpPr txBox="1"/>
          <p:nvPr/>
        </p:nvSpPr>
        <p:spPr>
          <a:xfrm>
            <a:off x="10344440" y="123435"/>
            <a:ext cx="6447092" cy="634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500">
                <a:solidFill>
                  <a:schemeClr val="accent1"/>
                </a:solidFill>
              </a:defRPr>
            </a:pPr>
            <a:r>
              <a:rPr>
                <a:solidFill>
                  <a:srgbClr val="5E5E5E"/>
                </a:solidFill>
              </a:rPr>
              <a:t>From</a:t>
            </a:r>
            <a:r>
              <a:t> </a:t>
            </a:r>
            <a:r>
              <a:rPr b="1" u="sng">
                <a:hlinkClick r:id="rId6" invalidUrl="" action="" tgtFrame="" tooltip="" history="1" highlightClick="0" endSnd="0"/>
              </a:rPr>
              <a:t>van der Steen et al. 2025</a:t>
            </a:r>
          </a:p>
        </p:txBody>
      </p:sp>
      <p:pic>
        <p:nvPicPr>
          <p:cNvPr id="624" name="Capture d’écran 2025-10-07 à 18.46.26.png" descr="Capture d’écran 2025-10-07 à 18.46.26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8613" y="848207"/>
            <a:ext cx="10116296" cy="4404494"/>
          </a:xfrm>
          <a:prstGeom prst="rect">
            <a:avLst/>
          </a:prstGeom>
          <a:ln w="38100">
            <a:solidFill>
              <a:srgbClr val="5E5E5E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625" name="Photon geodesic equations"/>
          <p:cNvSpPr txBox="1"/>
          <p:nvPr/>
        </p:nvSpPr>
        <p:spPr>
          <a:xfrm>
            <a:off x="182916" y="160614"/>
            <a:ext cx="5081017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>
                <a:solidFill>
                  <a:srgbClr val="FFFFFF"/>
                </a:solidFill>
              </a:defRPr>
            </a:lvl1pPr>
          </a:lstStyle>
          <a:p>
            <a:pPr/>
            <a:r>
              <a:t>Photon geodesic equations</a:t>
            </a:r>
          </a:p>
        </p:txBody>
      </p:sp>
      <p:sp>
        <p:nvSpPr>
          <p:cNvPr id="626" name="1. Zeroth order:"/>
          <p:cNvSpPr txBox="1"/>
          <p:nvPr/>
        </p:nvSpPr>
        <p:spPr>
          <a:xfrm>
            <a:off x="164521" y="6252468"/>
            <a:ext cx="2923414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>
                <a:solidFill>
                  <a:srgbClr val="FFFFFF"/>
                </a:solidFill>
              </a:defRPr>
            </a:lvl1pPr>
          </a:lstStyle>
          <a:p>
            <a:pPr/>
            <a:r>
              <a:t>1. Zeroth order:</a:t>
            </a:r>
          </a:p>
        </p:txBody>
      </p:sp>
      <p:sp>
        <p:nvSpPr>
          <p:cNvPr id="627" name="2. Linear order:"/>
          <p:cNvSpPr txBox="1"/>
          <p:nvPr/>
        </p:nvSpPr>
        <p:spPr>
          <a:xfrm>
            <a:off x="196525" y="9392778"/>
            <a:ext cx="2859406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>
                <a:solidFill>
                  <a:srgbClr val="FFFFFF"/>
                </a:solidFill>
              </a:defRPr>
            </a:lvl1pPr>
          </a:lstStyle>
          <a:p>
            <a:pPr/>
            <a:r>
              <a:t>2. Linear order:</a:t>
            </a:r>
          </a:p>
        </p:txBody>
      </p:sp>
      <p:pic>
        <p:nvPicPr>
          <p:cNvPr id="628" name="Capture d’écran 2025-10-07 à 23.42.18.png" descr="Capture d’écran 2025-10-07 à 23.42.18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6765" y="6981541"/>
            <a:ext cx="9538714" cy="2242613"/>
          </a:xfrm>
          <a:prstGeom prst="rect">
            <a:avLst/>
          </a:prstGeom>
          <a:ln w="12700">
            <a:miter lim="400000"/>
          </a:ln>
        </p:spPr>
      </p:pic>
      <p:pic>
        <p:nvPicPr>
          <p:cNvPr id="629" name="Capture d’écran 2025-10-07 à 23.42.28.png" descr="Capture d’écran 2025-10-07 à 23.42.28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6765" y="10111075"/>
            <a:ext cx="9538714" cy="2806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1" name="Grouper"/>
          <p:cNvGrpSpPr/>
          <p:nvPr/>
        </p:nvGrpSpPr>
        <p:grpSpPr>
          <a:xfrm flipH="1">
            <a:off x="-8681163" y="-9580794"/>
            <a:ext cx="22044893" cy="19511005"/>
            <a:chOff x="14774" y="0"/>
            <a:chExt cx="22044891" cy="19511004"/>
          </a:xfrm>
        </p:grpSpPr>
        <p:pic>
          <p:nvPicPr>
            <p:cNvPr id="369" name="cbc.jpg" descr="cbc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 rot="1955812">
              <a:off x="1430501" y="4352443"/>
              <a:ext cx="19213469" cy="108059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0" name="Rectangle"/>
            <p:cNvSpPr/>
            <p:nvPr/>
          </p:nvSpPr>
          <p:spPr>
            <a:xfrm rot="1956000">
              <a:off x="1429670" y="4319902"/>
              <a:ext cx="19215101" cy="10871201"/>
            </a:xfrm>
            <a:prstGeom prst="rect">
              <a:avLst/>
            </a:prstGeom>
            <a:gradFill flip="none" rotWithShape="1">
              <a:gsLst>
                <a:gs pos="6163">
                  <a:srgbClr val="FFFFFF">
                    <a:alpha val="0"/>
                  </a:srgbClr>
                </a:gs>
                <a:gs pos="26596">
                  <a:srgbClr val="FFFFFF">
                    <a:alpha val="50000"/>
                  </a:srgbClr>
                </a:gs>
                <a:gs pos="49582">
                  <a:srgbClr val="FFFFFF"/>
                </a:gs>
              </a:gsLst>
              <a:path path="circle">
                <a:fillToRect l="62755" t="-19550" r="37244" b="11955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372" name="Capture d’écran 2023-04-26 à 10.28.39.png" descr="Capture d’écran 2023-04-26 à 10.28.3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54881" y="13134210"/>
            <a:ext cx="24693762" cy="583672"/>
          </a:xfrm>
          <a:prstGeom prst="rect">
            <a:avLst/>
          </a:prstGeom>
          <a:ln w="12700">
            <a:miter lim="400000"/>
          </a:ln>
        </p:spPr>
      </p:pic>
      <p:sp>
        <p:nvSpPr>
          <p:cNvPr id="373" name="Dr. Henri Inchauspé, Institute for Theoretical Physics, KU Leuven - LISA School 2025, Les Houches"/>
          <p:cNvSpPr txBox="1"/>
          <p:nvPr/>
        </p:nvSpPr>
        <p:spPr>
          <a:xfrm>
            <a:off x="924065" y="13223169"/>
            <a:ext cx="10977886" cy="423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CMU Bright Roman"/>
                <a:ea typeface="CMU Bright Roman"/>
                <a:cs typeface="CMU Bright Roman"/>
                <a:sym typeface="CMU Bright Roman"/>
              </a:defRPr>
            </a:pPr>
            <a:r>
              <a:rPr b="1"/>
              <a:t>Dr. Henri Inchauspé</a:t>
            </a:r>
            <a:r>
              <a:t>, Institute for Theoretical Physics, KU Leuven - </a:t>
            </a:r>
            <a:r>
              <a:rPr i="1"/>
              <a:t>LISA School 2025, Les Houches</a:t>
            </a:r>
          </a:p>
        </p:txBody>
      </p:sp>
      <p:sp>
        <p:nvSpPr>
          <p:cNvPr id="374" name="Numéro de diapositive"/>
          <p:cNvSpPr txBox="1"/>
          <p:nvPr>
            <p:ph type="sldNum" sz="quarter" idx="2"/>
          </p:nvPr>
        </p:nvSpPr>
        <p:spPr>
          <a:xfrm>
            <a:off x="23993524" y="13232345"/>
            <a:ext cx="234294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75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30" y="13133252"/>
            <a:ext cx="603683" cy="603684"/>
          </a:xfrm>
          <a:prstGeom prst="rect">
            <a:avLst/>
          </a:prstGeom>
          <a:ln w="12700">
            <a:miter lim="400000"/>
          </a:ln>
        </p:spPr>
      </p:pic>
      <p:sp>
        <p:nvSpPr>
          <p:cNvPr id="376" name="Astronomy"/>
          <p:cNvSpPr/>
          <p:nvPr/>
        </p:nvSpPr>
        <p:spPr>
          <a:xfrm rot="1335507">
            <a:off x="19305598" y="302816"/>
            <a:ext cx="7443292" cy="735078"/>
          </a:xfrm>
          <a:prstGeom prst="rect">
            <a:avLst/>
          </a:prstGeom>
          <a:solidFill>
            <a:srgbClr val="7ADBB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Astronomy</a:t>
            </a:r>
          </a:p>
        </p:txBody>
      </p:sp>
      <p:sp>
        <p:nvSpPr>
          <p:cNvPr id="377" name="The novel ASTRONOMY of the gravitational Universe"/>
          <p:cNvSpPr txBox="1"/>
          <p:nvPr/>
        </p:nvSpPr>
        <p:spPr>
          <a:xfrm>
            <a:off x="4626523" y="5281929"/>
            <a:ext cx="16038814" cy="31521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0000">
                <a:solidFill>
                  <a:srgbClr val="3D527B"/>
                </a:solidFill>
              </a:defRPr>
            </a:pPr>
            <a:r>
              <a:rPr i="1"/>
              <a:t>The novel</a:t>
            </a:r>
            <a:r>
              <a:t> </a:t>
            </a:r>
            <a:r>
              <a:rPr b="1"/>
              <a:t>ASTRONOMY</a:t>
            </a:r>
            <a:r>
              <a:t> </a:t>
            </a:r>
            <a:r>
              <a:rPr i="1"/>
              <a:t>of</a:t>
            </a:r>
            <a:r>
              <a:t> </a:t>
            </a:r>
            <a:r>
              <a:rPr i="1"/>
              <a:t>the gravitational Universe</a:t>
            </a:r>
          </a:p>
        </p:txBody>
      </p:sp>
      <p:grpSp>
        <p:nvGrpSpPr>
          <p:cNvPr id="380" name="Grouper"/>
          <p:cNvGrpSpPr/>
          <p:nvPr/>
        </p:nvGrpSpPr>
        <p:grpSpPr>
          <a:xfrm>
            <a:off x="106293" y="9468763"/>
            <a:ext cx="2766867" cy="3478054"/>
            <a:chOff x="-88561" y="-133493"/>
            <a:chExt cx="2766866" cy="3478053"/>
          </a:xfrm>
        </p:grpSpPr>
        <p:sp>
          <p:nvSpPr>
            <p:cNvPr id="378" name="Flash me to get some more course material !"/>
            <p:cNvSpPr txBox="1"/>
            <p:nvPr/>
          </p:nvSpPr>
          <p:spPr>
            <a:xfrm>
              <a:off x="-88562" y="-133494"/>
              <a:ext cx="2766867" cy="10679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800">
                  <a:solidFill>
                    <a:srgbClr val="000000"/>
                  </a:solidFill>
                </a:defRPr>
              </a:lvl1pPr>
            </a:lstStyle>
            <a:p>
              <a:pPr/>
              <a:r>
                <a:t>Flash me to get some more course material !</a:t>
              </a:r>
            </a:p>
          </p:txBody>
        </p:sp>
        <p:pic>
          <p:nvPicPr>
            <p:cNvPr id="379" name="QRCode.png" descr="QRCod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46670" y="702487"/>
              <a:ext cx="2683082" cy="26420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3" name="Grouper"/>
          <p:cNvGrpSpPr/>
          <p:nvPr/>
        </p:nvGrpSpPr>
        <p:grpSpPr>
          <a:xfrm flipH="1">
            <a:off x="-8681163" y="-9580794"/>
            <a:ext cx="22044893" cy="19511005"/>
            <a:chOff x="14774" y="0"/>
            <a:chExt cx="22044891" cy="19511004"/>
          </a:xfrm>
        </p:grpSpPr>
        <p:pic>
          <p:nvPicPr>
            <p:cNvPr id="631" name="cbc.jpg" descr="cbc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 rot="1955812">
              <a:off x="1430501" y="4352443"/>
              <a:ext cx="19213469" cy="108059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32" name="Rectangle"/>
            <p:cNvSpPr/>
            <p:nvPr/>
          </p:nvSpPr>
          <p:spPr>
            <a:xfrm rot="1956000">
              <a:off x="1429670" y="4319902"/>
              <a:ext cx="19215101" cy="10871201"/>
            </a:xfrm>
            <a:prstGeom prst="rect">
              <a:avLst/>
            </a:prstGeom>
            <a:gradFill flip="none" rotWithShape="1">
              <a:gsLst>
                <a:gs pos="6163">
                  <a:srgbClr val="FFFFFF">
                    <a:alpha val="0"/>
                  </a:srgbClr>
                </a:gs>
                <a:gs pos="26596">
                  <a:srgbClr val="7F7F7F">
                    <a:alpha val="50000"/>
                  </a:srgbClr>
                </a:gs>
                <a:gs pos="49582">
                  <a:srgbClr val="000000"/>
                </a:gs>
              </a:gsLst>
              <a:path path="circle">
                <a:fillToRect l="62755" t="-19550" r="37244" b="11955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634" name="Capture d’écran 2023-04-26 à 10.28.39.png" descr="Capture d’écran 2023-04-26 à 10.28.3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54881" y="13134210"/>
            <a:ext cx="24693762" cy="583672"/>
          </a:xfrm>
          <a:prstGeom prst="rect">
            <a:avLst/>
          </a:prstGeom>
          <a:ln w="12700">
            <a:miter lim="400000"/>
          </a:ln>
        </p:spPr>
      </p:pic>
      <p:sp>
        <p:nvSpPr>
          <p:cNvPr id="635" name="GW in TT gauge"/>
          <p:cNvSpPr txBox="1"/>
          <p:nvPr>
            <p:ph type="title"/>
          </p:nvPr>
        </p:nvSpPr>
        <p:spPr>
          <a:xfrm>
            <a:off x="251380" y="289062"/>
            <a:ext cx="8056579" cy="1433164"/>
          </a:xfrm>
          <a:prstGeom prst="rect">
            <a:avLst/>
          </a:prstGeom>
        </p:spPr>
        <p:txBody>
          <a:bodyPr/>
          <a:lstStyle>
            <a:lvl1pPr defTabSz="1950671">
              <a:defRPr b="0" spc="-136" sz="68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/>
            <a:r>
              <a:t>GW in TT gauge</a:t>
            </a:r>
          </a:p>
        </p:txBody>
      </p:sp>
      <p:sp>
        <p:nvSpPr>
          <p:cNvPr id="636" name="Small oscillatory perturbation of spacetime metric propagating across space.…"/>
          <p:cNvSpPr txBox="1"/>
          <p:nvPr>
            <p:ph type="body" sz="half" idx="1"/>
          </p:nvPr>
        </p:nvSpPr>
        <p:spPr>
          <a:xfrm>
            <a:off x="577085" y="3084579"/>
            <a:ext cx="10237858" cy="8524096"/>
          </a:xfrm>
          <a:prstGeom prst="rect">
            <a:avLst/>
          </a:prstGeom>
        </p:spPr>
        <p:txBody>
          <a:bodyPr/>
          <a:lstStyle/>
          <a:p>
            <a:pPr marL="463295" indent="-463295" algn="just" defTabSz="1853137">
              <a:spcBef>
                <a:spcPts val="3400"/>
              </a:spcBef>
              <a:defRPr sz="3648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Small oscillatory perturbation of spacetime metric propagating across space.</a:t>
            </a:r>
          </a:p>
          <a:p>
            <a:pPr marL="463295" indent="-463295" algn="just" defTabSz="1853137">
              <a:spcBef>
                <a:spcPts val="3400"/>
              </a:spcBef>
              <a:defRPr sz="3648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Propagates two degrees of freedom.</a:t>
            </a:r>
          </a:p>
          <a:p>
            <a:pPr marL="463295" indent="-463295" algn="just" defTabSz="1853137">
              <a:spcBef>
                <a:spcPts val="3400"/>
              </a:spcBef>
              <a:defRPr sz="3648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In TT gauge (coordinate systems), the dynamical, non-zero components are contained in the spatial part of the metric, and orthogonal to the propagation axis </a:t>
            </a:r>
            <a14:m>
              <m:oMath>
                <m:limUpp>
                  <m:e>
                    <m:r>
                      <a:rPr xmlns:a="http://schemas.openxmlformats.org/drawingml/2006/main" sz="44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z</m:t>
                    </m:r>
                  </m:e>
                  <m:lim>
                    <m:r>
                      <a:rPr xmlns:a="http://schemas.openxmlformats.org/drawingml/2006/main" sz="44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⃗</m:t>
                    </m:r>
                  </m:lim>
                </m:limUpp>
              </m:oMath>
            </a14:m>
            <a:r>
              <a:t> (transverse wave).</a:t>
            </a:r>
          </a:p>
          <a:p>
            <a:pPr marL="463295" indent="-463295" algn="just" defTabSz="1853137">
              <a:spcBef>
                <a:spcPts val="3400"/>
              </a:spcBef>
              <a:defRPr sz="3648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Far from the source:</a:t>
            </a:r>
            <a:r>
              <a:t> plane waves</a:t>
            </a:r>
          </a:p>
        </p:txBody>
      </p:sp>
      <p:sp>
        <p:nvSpPr>
          <p:cNvPr id="637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38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30" y="13133252"/>
            <a:ext cx="603683" cy="603684"/>
          </a:xfrm>
          <a:prstGeom prst="rect">
            <a:avLst/>
          </a:prstGeom>
          <a:ln w="12700">
            <a:miter lim="400000"/>
          </a:ln>
        </p:spPr>
      </p:pic>
      <p:sp>
        <p:nvSpPr>
          <p:cNvPr id="639" name="LISA response"/>
          <p:cNvSpPr/>
          <p:nvPr/>
        </p:nvSpPr>
        <p:spPr>
          <a:xfrm rot="1335507">
            <a:off x="18951244" y="474924"/>
            <a:ext cx="7443293" cy="73507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/>
            <a:r>
              <a:t>LISA response</a:t>
            </a:r>
          </a:p>
        </p:txBody>
      </p:sp>
      <p:sp>
        <p:nvSpPr>
          <p:cNvPr id="640" name="Dr. Henri Inchauspé, Institute for Theoretical Physics, KU Leuven - LISA School 2025, Les Houches"/>
          <p:cNvSpPr txBox="1"/>
          <p:nvPr/>
        </p:nvSpPr>
        <p:spPr>
          <a:xfrm>
            <a:off x="924065" y="13223169"/>
            <a:ext cx="10977886" cy="423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CMU Bright Roman"/>
                <a:ea typeface="CMU Bright Roman"/>
                <a:cs typeface="CMU Bright Roman"/>
                <a:sym typeface="CMU Bright Roman"/>
              </a:defRPr>
            </a:pPr>
            <a:r>
              <a:rPr b="1"/>
              <a:t>Dr. Henri Inchauspé</a:t>
            </a:r>
            <a:r>
              <a:t>, Institute for Theoretical Physics, KU Leuven - </a:t>
            </a:r>
            <a:r>
              <a:rPr i="1"/>
              <a:t>LISA School 2025, Les Houches</a:t>
            </a:r>
          </a:p>
        </p:txBody>
      </p:sp>
      <p:sp>
        <p:nvSpPr>
          <p:cNvPr id="641" name="Équation"/>
          <p:cNvSpPr txBox="1"/>
          <p:nvPr/>
        </p:nvSpPr>
        <p:spPr>
          <a:xfrm>
            <a:off x="15864244" y="2877345"/>
            <a:ext cx="5977312" cy="806718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51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</m:e>
                    <m:sub>
                      <m:r>
                        <a:rPr xmlns:a="http://schemas.openxmlformats.org/drawingml/2006/main" sz="51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  <m:r>
                        <a:rPr xmlns:a="http://schemas.openxmlformats.org/drawingml/2006/main" sz="51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sub>
                  </m:sSub>
                  <m:r>
                    <a:rPr xmlns:a="http://schemas.openxmlformats.org/drawingml/2006/main" sz="51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=</m:t>
                  </m:r>
                  <m:sSub>
                    <m:e>
                      <m:r>
                        <a:rPr xmlns:a="http://schemas.openxmlformats.org/drawingml/2006/main" sz="51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η</m:t>
                      </m:r>
                    </m:e>
                    <m:sub>
                      <m:r>
                        <a:rPr xmlns:a="http://schemas.openxmlformats.org/drawingml/2006/main" sz="51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  <m:r>
                        <a:rPr xmlns:a="http://schemas.openxmlformats.org/drawingml/2006/main" sz="51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sub>
                  </m:sSub>
                  <m:r>
                    <a:rPr xmlns:a="http://schemas.openxmlformats.org/drawingml/2006/main" sz="51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+</m:t>
                  </m:r>
                  <m:sSub>
                    <m:e>
                      <m:r>
                        <a:rPr xmlns:a="http://schemas.openxmlformats.org/drawingml/2006/main" sz="51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</m:e>
                    <m:sub>
                      <m:r>
                        <a:rPr xmlns:a="http://schemas.openxmlformats.org/drawingml/2006/main" sz="51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  <m:r>
                        <a:rPr xmlns:a="http://schemas.openxmlformats.org/drawingml/2006/main" sz="51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sub>
                  </m:sSub>
                  <m:r>
                    <a:rPr xmlns:a="http://schemas.openxmlformats.org/drawingml/2006/main" sz="51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+</m:t>
                  </m:r>
                  <m:r>
                    <a:rPr xmlns:a="http://schemas.openxmlformats.org/drawingml/2006/main" sz="51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O</m:t>
                  </m:r>
                  <m:r>
                    <a:rPr xmlns:a="http://schemas.openxmlformats.org/drawingml/2006/main" sz="51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(</m:t>
                  </m:r>
                  <m:sSup>
                    <m:e>
                      <m:r>
                        <a:rPr xmlns:a="http://schemas.openxmlformats.org/drawingml/2006/main" sz="51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</m:e>
                    <m:sup>
                      <m:r>
                        <a:rPr xmlns:a="http://schemas.openxmlformats.org/drawingml/2006/main" sz="51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p>
                  </m:sSup>
                  <m:r>
                    <a:rPr xmlns:a="http://schemas.openxmlformats.org/drawingml/2006/main" sz="51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  <a:endParaRPr sz="5100">
              <a:solidFill>
                <a:srgbClr val="FFFFFF"/>
              </a:solidFill>
            </a:endParaRPr>
          </a:p>
        </p:txBody>
      </p:sp>
      <p:sp>
        <p:nvSpPr>
          <p:cNvPr id="642" name="Équation"/>
          <p:cNvSpPr txBox="1"/>
          <p:nvPr/>
        </p:nvSpPr>
        <p:spPr>
          <a:xfrm>
            <a:off x="14460052" y="5213663"/>
            <a:ext cx="8463945" cy="346597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Sup>
                    <m:e>
                      <m:r>
                        <a:rPr xmlns:a="http://schemas.openxmlformats.org/drawingml/2006/main" sz="50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</m:e>
                    <m:sub>
                      <m:r>
                        <a:rPr xmlns:a="http://schemas.openxmlformats.org/drawingml/2006/main" sz="50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  <m:r>
                        <a:rPr xmlns:a="http://schemas.openxmlformats.org/drawingml/2006/main" sz="50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sub>
                    <m:sup>
                      <m:r>
                        <a:rPr xmlns:a="http://schemas.openxmlformats.org/drawingml/2006/main" sz="50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xmlns:a="http://schemas.openxmlformats.org/drawingml/2006/main" sz="50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p>
                  </m:sSubSup>
                  <m:r>
                    <a:rPr xmlns:a="http://schemas.openxmlformats.org/drawingml/2006/main" sz="50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=</m:t>
                  </m:r>
                  <m:d>
                    <m:dPr>
                      <m:ctrlPr>
                        <a:rPr xmlns:a="http://schemas.openxmlformats.org/drawingml/2006/main" sz="50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</m:ctrlPr>
                    </m:dPr>
                    <m:e>
                      <m:m>
                        <m:mPr>
                          <m:ctrlPr>
                            <a:rPr xmlns:a="http://schemas.openxmlformats.org/drawingml/2006/main" sz="50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</m:ctrlPr>
                          <m:baseJc m:val="center"/>
                          <m:plcHide m:val="on"/>
                          <m:mcs>
                            <m:mc>
                              <m:mcPr>
                                <m:count m:val="4"/>
                                <m:mcJc m:val="center"/>
                              </m:mcPr>
                            </m:mc>
                          </m:mcs>
                        </m:mPr>
                        <m:mr>
                          <m:e>
                            <m:r>
                              <a:rPr xmlns:a="http://schemas.openxmlformats.org/drawingml/2006/main" sz="5000" i="1">
                                <a:solidFill>
                                  <a:srgbClr val="FEFFFE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xmlns:a="http://schemas.openxmlformats.org/drawingml/2006/main" sz="5000" i="1">
                                <a:solidFill>
                                  <a:srgbClr val="FEFFFE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xmlns:a="http://schemas.openxmlformats.org/drawingml/2006/main" sz="5000" i="1">
                                <a:solidFill>
                                  <a:srgbClr val="FEFFFE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xmlns:a="http://schemas.openxmlformats.org/drawingml/2006/main" sz="5000" i="1">
                                <a:solidFill>
                                  <a:srgbClr val="FEFFFE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mr>
                        <m:mr>
                          <m:e>
                            <m:r>
                              <a:rPr xmlns:a="http://schemas.openxmlformats.org/drawingml/2006/main" sz="5000" i="1">
                                <a:solidFill>
                                  <a:srgbClr val="FEFFFE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sSub>
                              <m:e>
                                <m:argPr>
                                  <m:scrLvl m:val="0"/>
                                </m:argPr>
                                <m:r>
                                  <a:rPr xmlns:a="http://schemas.openxmlformats.org/drawingml/2006/main" sz="500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argPr>
                                  <m:scrLvl m:val="0"/>
                                </m:argPr>
                                <m:r>
                                  <a:rPr xmlns:a="http://schemas.openxmlformats.org/drawingml/2006/main" sz="500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b>
                            </m:sSub>
                            <m:r>
                              <a:rPr xmlns:a="http://schemas.openxmlformats.org/drawingml/2006/main" sz="5000" i="1">
                                <a:solidFill>
                                  <a:srgbClr val="FEFFFE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xmlns:a="http://schemas.openxmlformats.org/drawingml/2006/main" sz="5000" i="1">
                                <a:solidFill>
                                  <a:srgbClr val="FEFFFE"/>
                                </a:solidFill>
                                <a:latin typeface="Cambria Math" panose="02040503050406030204" pitchFamily="18" charset="0"/>
                              </a:rPr>
                              <m:t>t</m:t>
                            </m:r>
                            <m:r>
                              <a:rPr xmlns:a="http://schemas.openxmlformats.org/drawingml/2006/main" sz="5000" i="1">
                                <a:solidFill>
                                  <a:srgbClr val="FEFFFE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limUpp>
                              <m:e>
                                <m:argPr>
                                  <m:scrLvl m:val="0"/>
                                </m:argPr>
                                <m:r>
                                  <a:rPr xmlns:a="http://schemas.openxmlformats.org/drawingml/2006/main" sz="500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e>
                              <m:lim>
                                <m:argPr>
                                  <m:scrLvl m:val="0"/>
                                </m:argPr>
                                <m:r>
                                  <a:rPr xmlns:a="http://schemas.openxmlformats.org/drawingml/2006/main" sz="500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  <m:t>⃗</m:t>
                                </m:r>
                              </m:lim>
                            </m:limUpp>
                            <m:r>
                              <a:rPr xmlns:a="http://schemas.openxmlformats.org/drawingml/2006/main" sz="5000" i="1">
                                <a:solidFill>
                                  <a:srgbClr val="FEFFFE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e>
                            <m:sSub>
                              <m:e>
                                <m:argPr>
                                  <m:scrLvl m:val="0"/>
                                </m:argPr>
                                <m:r>
                                  <a:rPr xmlns:a="http://schemas.openxmlformats.org/drawingml/2006/main" sz="500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argPr>
                                  <m:scrLvl m:val="0"/>
                                </m:argPr>
                                <m:r>
                                  <a:rPr xmlns:a="http://schemas.openxmlformats.org/drawingml/2006/main" sz="500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</m:sub>
                            </m:sSub>
                            <m:r>
                              <a:rPr xmlns:a="http://schemas.openxmlformats.org/drawingml/2006/main" sz="5000" i="1">
                                <a:solidFill>
                                  <a:srgbClr val="FEFFFE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xmlns:a="http://schemas.openxmlformats.org/drawingml/2006/main" sz="5000" i="1">
                                <a:solidFill>
                                  <a:srgbClr val="FEFFFE"/>
                                </a:solidFill>
                                <a:latin typeface="Cambria Math" panose="02040503050406030204" pitchFamily="18" charset="0"/>
                              </a:rPr>
                              <m:t>t</m:t>
                            </m:r>
                            <m:r>
                              <a:rPr xmlns:a="http://schemas.openxmlformats.org/drawingml/2006/main" sz="5000" i="1">
                                <a:solidFill>
                                  <a:srgbClr val="FEFFFE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limUpp>
                              <m:e>
                                <m:argPr>
                                  <m:scrLvl m:val="0"/>
                                </m:argPr>
                                <m:r>
                                  <a:rPr xmlns:a="http://schemas.openxmlformats.org/drawingml/2006/main" sz="500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e>
                              <m:lim>
                                <m:argPr>
                                  <m:scrLvl m:val="0"/>
                                </m:argPr>
                                <m:r>
                                  <a:rPr xmlns:a="http://schemas.openxmlformats.org/drawingml/2006/main" sz="500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  <m:t>⃗</m:t>
                                </m:r>
                              </m:lim>
                            </m:limUpp>
                            <m:r>
                              <a:rPr xmlns:a="http://schemas.openxmlformats.org/drawingml/2006/main" sz="5000" i="1">
                                <a:solidFill>
                                  <a:srgbClr val="FEFFFE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e>
                            <m:r>
                              <a:rPr xmlns:a="http://schemas.openxmlformats.org/drawingml/2006/main" sz="5000" i="1">
                                <a:solidFill>
                                  <a:srgbClr val="FEFFFE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mr>
                        <m:mr>
                          <m:e>
                            <m:r>
                              <a:rPr xmlns:a="http://schemas.openxmlformats.org/drawingml/2006/main" sz="5000" i="1">
                                <a:solidFill>
                                  <a:srgbClr val="FEFFFE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sSub>
                              <m:e>
                                <m:argPr>
                                  <m:scrLvl m:val="0"/>
                                </m:argPr>
                                <m:r>
                                  <a:rPr xmlns:a="http://schemas.openxmlformats.org/drawingml/2006/main" sz="500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argPr>
                                  <m:scrLvl m:val="0"/>
                                </m:argPr>
                                <m:r>
                                  <a:rPr xmlns:a="http://schemas.openxmlformats.org/drawingml/2006/main" sz="500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</m:sub>
                            </m:sSub>
                            <m:r>
                              <a:rPr xmlns:a="http://schemas.openxmlformats.org/drawingml/2006/main" sz="5000" i="1">
                                <a:solidFill>
                                  <a:srgbClr val="FEFFFE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xmlns:a="http://schemas.openxmlformats.org/drawingml/2006/main" sz="5000" i="1">
                                <a:solidFill>
                                  <a:srgbClr val="FEFFFE"/>
                                </a:solidFill>
                                <a:latin typeface="Cambria Math" panose="02040503050406030204" pitchFamily="18" charset="0"/>
                              </a:rPr>
                              <m:t>t</m:t>
                            </m:r>
                            <m:r>
                              <a:rPr xmlns:a="http://schemas.openxmlformats.org/drawingml/2006/main" sz="5000" i="1">
                                <a:solidFill>
                                  <a:srgbClr val="FEFFFE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limUpp>
                              <m:e>
                                <m:argPr>
                                  <m:scrLvl m:val="0"/>
                                </m:argPr>
                                <m:r>
                                  <a:rPr xmlns:a="http://schemas.openxmlformats.org/drawingml/2006/main" sz="500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e>
                              <m:lim>
                                <m:argPr>
                                  <m:scrLvl m:val="0"/>
                                </m:argPr>
                                <m:r>
                                  <a:rPr xmlns:a="http://schemas.openxmlformats.org/drawingml/2006/main" sz="500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  <m:t>⃗</m:t>
                                </m:r>
                              </m:lim>
                            </m:limUpp>
                            <m:r>
                              <a:rPr xmlns:a="http://schemas.openxmlformats.org/drawingml/2006/main" sz="5000" i="1">
                                <a:solidFill>
                                  <a:srgbClr val="FEFFFE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e>
                            <m:r>
                              <a:rPr xmlns:a="http://schemas.openxmlformats.org/drawingml/2006/main" sz="5000" i="1">
                                <a:solidFill>
                                  <a:srgbClr val="FEFFFE"/>
                                </a:solidFill>
                                <a:latin typeface="Cambria Math" panose="02040503050406030204" pitchFamily="18" charset="0"/>
                              </a:rPr>
                              <m:t>-</m:t>
                            </m:r>
                            <m:sSub>
                              <m:e>
                                <m:argPr>
                                  <m:scrLvl m:val="0"/>
                                </m:argPr>
                                <m:r>
                                  <a:rPr xmlns:a="http://schemas.openxmlformats.org/drawingml/2006/main" sz="500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argPr>
                                  <m:scrLvl m:val="0"/>
                                </m:argPr>
                                <m:r>
                                  <a:rPr xmlns:a="http://schemas.openxmlformats.org/drawingml/2006/main" sz="500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b>
                            </m:sSub>
                            <m:r>
                              <a:rPr xmlns:a="http://schemas.openxmlformats.org/drawingml/2006/main" sz="5000" i="1">
                                <a:solidFill>
                                  <a:srgbClr val="FEFFFE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xmlns:a="http://schemas.openxmlformats.org/drawingml/2006/main" sz="5000" i="1">
                                <a:solidFill>
                                  <a:srgbClr val="FEFFFE"/>
                                </a:solidFill>
                                <a:latin typeface="Cambria Math" panose="02040503050406030204" pitchFamily="18" charset="0"/>
                              </a:rPr>
                              <m:t>t</m:t>
                            </m:r>
                            <m:r>
                              <a:rPr xmlns:a="http://schemas.openxmlformats.org/drawingml/2006/main" sz="5000" i="1">
                                <a:solidFill>
                                  <a:srgbClr val="FEFFFE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limUpp>
                              <m:e>
                                <m:argPr>
                                  <m:scrLvl m:val="0"/>
                                </m:argPr>
                                <m:r>
                                  <a:rPr xmlns:a="http://schemas.openxmlformats.org/drawingml/2006/main" sz="500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e>
                              <m:lim>
                                <m:argPr>
                                  <m:scrLvl m:val="0"/>
                                </m:argPr>
                                <m:r>
                                  <a:rPr xmlns:a="http://schemas.openxmlformats.org/drawingml/2006/main" sz="500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  <m:t>⃗</m:t>
                                </m:r>
                              </m:lim>
                            </m:limUpp>
                            <m:r>
                              <a:rPr xmlns:a="http://schemas.openxmlformats.org/drawingml/2006/main" sz="5000" i="1">
                                <a:solidFill>
                                  <a:srgbClr val="FEFFFE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e>
                            <m:r>
                              <a:rPr xmlns:a="http://schemas.openxmlformats.org/drawingml/2006/main" sz="5000" i="1">
                                <a:solidFill>
                                  <a:srgbClr val="FEFFFE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mr>
                        <m:mr>
                          <m:e>
                            <m:r>
                              <a:rPr xmlns:a="http://schemas.openxmlformats.org/drawingml/2006/main" sz="5000" i="1">
                                <a:solidFill>
                                  <a:srgbClr val="FEFFFE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xmlns:a="http://schemas.openxmlformats.org/drawingml/2006/main" sz="5000" i="1">
                                <a:solidFill>
                                  <a:srgbClr val="FEFFFE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xmlns:a="http://schemas.openxmlformats.org/drawingml/2006/main" sz="5000" i="1">
                                <a:solidFill>
                                  <a:srgbClr val="FEFFFE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xmlns:a="http://schemas.openxmlformats.org/drawingml/2006/main" sz="5000" i="1">
                                <a:solidFill>
                                  <a:srgbClr val="FEFFFE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mr>
                      </m:m>
                    </m:e>
                  </m:d>
                </m:oMath>
              </m:oMathPara>
            </a14:m>
            <a:endParaRPr sz="5000">
              <a:solidFill>
                <a:srgbClr val="FFFFFF"/>
              </a:solidFill>
            </a:endParaRPr>
          </a:p>
        </p:txBody>
      </p:sp>
      <p:sp>
        <p:nvSpPr>
          <p:cNvPr id="643" name="Équation"/>
          <p:cNvSpPr txBox="1"/>
          <p:nvPr/>
        </p:nvSpPr>
        <p:spPr>
          <a:xfrm>
            <a:off x="15425047" y="10209235"/>
            <a:ext cx="6855705" cy="91793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52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</m:e>
                    <m:sub>
                      <m:r>
                        <a:rPr xmlns:a="http://schemas.openxmlformats.org/drawingml/2006/main" sz="52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xmlns:a="http://schemas.openxmlformats.org/drawingml/2006/main" sz="52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sub>
                  </m:sSub>
                  <m:r>
                    <a:rPr xmlns:a="http://schemas.openxmlformats.org/drawingml/2006/main" sz="52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52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52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,</m:t>
                  </m:r>
                  <m:limUpp>
                    <m:e>
                      <m:r>
                        <a:rPr xmlns:a="http://schemas.openxmlformats.org/drawingml/2006/main" sz="52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lim>
                      <m:r>
                        <a:rPr xmlns:a="http://schemas.openxmlformats.org/drawingml/2006/main" sz="52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⃗</m:t>
                      </m:r>
                    </m:lim>
                  </m:limUpp>
                  <m:r>
                    <a:rPr xmlns:a="http://schemas.openxmlformats.org/drawingml/2006/main" sz="52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52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=</m:t>
                  </m:r>
                  <m:sSub>
                    <m:e>
                      <m:r>
                        <a:rPr xmlns:a="http://schemas.openxmlformats.org/drawingml/2006/main" sz="52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</m:e>
                    <m:sub>
                      <m:r>
                        <a:rPr xmlns:a="http://schemas.openxmlformats.org/drawingml/2006/main" sz="52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xmlns:a="http://schemas.openxmlformats.org/drawingml/2006/main" sz="52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sub>
                  </m:sSub>
                  <m:r>
                    <a:rPr xmlns:a="http://schemas.openxmlformats.org/drawingml/2006/main" sz="52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(</m:t>
                  </m:r>
                  <m:limUpp>
                    <m:e>
                      <m:r>
                        <a:rPr xmlns:a="http://schemas.openxmlformats.org/drawingml/2006/main" sz="52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</m:e>
                    <m:lim>
                      <m:r>
                        <a:rPr xmlns:a="http://schemas.openxmlformats.org/drawingml/2006/main" sz="52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⃗</m:t>
                      </m:r>
                    </m:lim>
                  </m:limUpp>
                  <m:r>
                    <a:rPr xmlns:a="http://schemas.openxmlformats.org/drawingml/2006/main" sz="52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⋅</m:t>
                  </m:r>
                  <m:limUpp>
                    <m:e>
                      <m:r>
                        <a:rPr xmlns:a="http://schemas.openxmlformats.org/drawingml/2006/main" sz="52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lim>
                      <m:r>
                        <a:rPr xmlns:a="http://schemas.openxmlformats.org/drawingml/2006/main" sz="52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⃗</m:t>
                      </m:r>
                    </m:lim>
                  </m:limUpp>
                  <m:r>
                    <a:rPr xmlns:a="http://schemas.openxmlformats.org/drawingml/2006/main" sz="52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-</m:t>
                  </m:r>
                  <m:sSub>
                    <m:e>
                      <m:r>
                        <a:rPr xmlns:a="http://schemas.openxmlformats.org/drawingml/2006/main" sz="52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ω</m:t>
                      </m:r>
                    </m:e>
                    <m:sub>
                      <m:r>
                        <a:rPr xmlns:a="http://schemas.openxmlformats.org/drawingml/2006/main" sz="52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xmlns:a="http://schemas.openxmlformats.org/drawingml/2006/main" sz="52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w</m:t>
                      </m:r>
                    </m:sub>
                  </m:sSub>
                  <m:r>
                    <a:rPr xmlns:a="http://schemas.openxmlformats.org/drawingml/2006/main" sz="52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c</m:t>
                  </m:r>
                  <m:r>
                    <a:rPr xmlns:a="http://schemas.openxmlformats.org/drawingml/2006/main" sz="52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52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  <a:endParaRPr sz="52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7" name="Grouper"/>
          <p:cNvGrpSpPr/>
          <p:nvPr/>
        </p:nvGrpSpPr>
        <p:grpSpPr>
          <a:xfrm flipH="1">
            <a:off x="-8681163" y="-9580794"/>
            <a:ext cx="22044893" cy="19511005"/>
            <a:chOff x="14774" y="0"/>
            <a:chExt cx="22044891" cy="19511004"/>
          </a:xfrm>
        </p:grpSpPr>
        <p:pic>
          <p:nvPicPr>
            <p:cNvPr id="645" name="cbc.jpg" descr="cbc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 rot="1955812">
              <a:off x="1430501" y="4352443"/>
              <a:ext cx="19213469" cy="108059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46" name="Rectangle"/>
            <p:cNvSpPr/>
            <p:nvPr/>
          </p:nvSpPr>
          <p:spPr>
            <a:xfrm rot="1956000">
              <a:off x="1429670" y="4319902"/>
              <a:ext cx="19215101" cy="10871201"/>
            </a:xfrm>
            <a:prstGeom prst="rect">
              <a:avLst/>
            </a:prstGeom>
            <a:gradFill flip="none" rotWithShape="1">
              <a:gsLst>
                <a:gs pos="6163">
                  <a:srgbClr val="FFFFFF">
                    <a:alpha val="0"/>
                  </a:srgbClr>
                </a:gs>
                <a:gs pos="26596">
                  <a:srgbClr val="7F7F7F">
                    <a:alpha val="50000"/>
                  </a:srgbClr>
                </a:gs>
                <a:gs pos="49582">
                  <a:srgbClr val="000000"/>
                </a:gs>
              </a:gsLst>
              <a:path path="circle">
                <a:fillToRect l="62755" t="-19550" r="37244" b="11955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648" name="Capture d’écran 2023-04-26 à 10.28.39.png" descr="Capture d’écran 2023-04-26 à 10.28.3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54881" y="13134210"/>
            <a:ext cx="24693762" cy="583672"/>
          </a:xfrm>
          <a:prstGeom prst="rect">
            <a:avLst/>
          </a:prstGeom>
          <a:ln w="12700">
            <a:miter lim="400000"/>
          </a:ln>
        </p:spPr>
      </p:pic>
      <p:sp>
        <p:nvSpPr>
          <p:cNvPr id="649" name="Plane wave solu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65188">
              <a:defRPr b="0" spc="-164" sz="8245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/>
            <a:r>
              <a:t>Plane wave solutions</a:t>
            </a:r>
          </a:p>
        </p:txBody>
      </p:sp>
      <p:sp>
        <p:nvSpPr>
          <p:cNvPr id="650" name="Wave traverse: space deformation occurring on plane orthogonal to k, and decomposable into polarization basis:…"/>
          <p:cNvSpPr txBox="1"/>
          <p:nvPr>
            <p:ph type="body" sz="half" idx="1"/>
          </p:nvPr>
        </p:nvSpPr>
        <p:spPr>
          <a:xfrm>
            <a:off x="169449" y="2515742"/>
            <a:ext cx="10412331" cy="8051772"/>
          </a:xfrm>
          <a:prstGeom prst="rect">
            <a:avLst/>
          </a:prstGeom>
        </p:spPr>
        <p:txBody>
          <a:bodyPr/>
          <a:lstStyle/>
          <a:p>
            <a:pPr marL="609599" indent="-609599" algn="just">
              <a:defRPr sz="4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Wave traverse: space deformation occurring on plane orthogonal to k, and decomposable into polarization basis:</a:t>
            </a:r>
            <a:br/>
            <a:br/>
          </a:p>
          <a:p>
            <a:pPr marL="609599" indent="-609599" algn="just">
              <a:defRPr sz="4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All points of plane orthogonal to the propagation vector k have same amplitudes </a:t>
            </a:r>
            <a14:m>
              <m:oMath>
                <m:sSup>
                  <m:e>
                    <m:r>
                      <a:rPr xmlns:a="http://schemas.openxmlformats.org/drawingml/2006/main" sz="48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A</m:t>
                    </m:r>
                  </m:e>
                  <m:sup>
                    <m:r>
                      <a:rPr xmlns:a="http://schemas.openxmlformats.org/drawingml/2006/main" sz="48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+</m:t>
                    </m:r>
                  </m:sup>
                </m:sSup>
                <m:r>
                  <a:rPr xmlns:a="http://schemas.openxmlformats.org/drawingml/2006/main" sz="48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48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t</m:t>
                </m:r>
                <m:r>
                  <a:rPr xmlns:a="http://schemas.openxmlformats.org/drawingml/2006/main" sz="48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)</m:t>
                </m:r>
                <m:r>
                  <a:rPr xmlns:a="http://schemas.openxmlformats.org/drawingml/2006/main" sz="48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,</m:t>
                </m:r>
                <m:sSup>
                  <m:e>
                    <m:r>
                      <a:rPr xmlns:a="http://schemas.openxmlformats.org/drawingml/2006/main" sz="48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A</m:t>
                    </m:r>
                  </m:e>
                  <m:sup>
                    <m:r>
                      <a:rPr xmlns:a="http://schemas.openxmlformats.org/drawingml/2006/main" sz="48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×</m:t>
                    </m:r>
                  </m:sup>
                </m:sSup>
                <m:r>
                  <a:rPr xmlns:a="http://schemas.openxmlformats.org/drawingml/2006/main" sz="48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48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t</m:t>
                </m:r>
                <m:r>
                  <a:rPr xmlns:a="http://schemas.openxmlformats.org/drawingml/2006/main" sz="48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r>
              <a:t> and phase at time t:</a:t>
            </a:r>
          </a:p>
        </p:txBody>
      </p:sp>
      <p:sp>
        <p:nvSpPr>
          <p:cNvPr id="651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52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30" y="13133252"/>
            <a:ext cx="603683" cy="603684"/>
          </a:xfrm>
          <a:prstGeom prst="rect">
            <a:avLst/>
          </a:prstGeom>
          <a:ln w="12700">
            <a:miter lim="400000"/>
          </a:ln>
        </p:spPr>
      </p:pic>
      <p:sp>
        <p:nvSpPr>
          <p:cNvPr id="653" name="LISA response"/>
          <p:cNvSpPr/>
          <p:nvPr/>
        </p:nvSpPr>
        <p:spPr>
          <a:xfrm rot="1335507">
            <a:off x="18951244" y="474924"/>
            <a:ext cx="7443293" cy="73507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/>
            <a:r>
              <a:t>LISA response</a:t>
            </a:r>
          </a:p>
        </p:txBody>
      </p:sp>
      <p:sp>
        <p:nvSpPr>
          <p:cNvPr id="654" name="Dr. Henri Inchauspé, Institute for Theoretical Physics, KU Leuven - LISA School 2025, Les Houches"/>
          <p:cNvSpPr txBox="1"/>
          <p:nvPr/>
        </p:nvSpPr>
        <p:spPr>
          <a:xfrm>
            <a:off x="924065" y="13223169"/>
            <a:ext cx="10977886" cy="423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CMU Bright Roman"/>
                <a:ea typeface="CMU Bright Roman"/>
                <a:cs typeface="CMU Bright Roman"/>
                <a:sym typeface="CMU Bright Roman"/>
              </a:defRPr>
            </a:pPr>
            <a:r>
              <a:rPr b="1"/>
              <a:t>Dr. Henri Inchauspé</a:t>
            </a:r>
            <a:r>
              <a:t>, Institute for Theoretical Physics, KU Leuven - </a:t>
            </a:r>
            <a:r>
              <a:rPr i="1"/>
              <a:t>LISA School 2025, Les Houches</a:t>
            </a:r>
          </a:p>
        </p:txBody>
      </p:sp>
      <p:sp>
        <p:nvSpPr>
          <p:cNvPr id="655" name="Équation"/>
          <p:cNvSpPr txBox="1"/>
          <p:nvPr/>
        </p:nvSpPr>
        <p:spPr>
          <a:xfrm>
            <a:off x="2848312" y="12068396"/>
            <a:ext cx="7470737" cy="87683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52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</m:e>
                    <m:sub>
                      <m:r>
                        <a:rPr xmlns:a="http://schemas.openxmlformats.org/drawingml/2006/main" sz="52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xmlns:a="http://schemas.openxmlformats.org/drawingml/2006/main" sz="52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sub>
                  </m:sSub>
                  <m:r>
                    <a:rPr xmlns:a="http://schemas.openxmlformats.org/drawingml/2006/main" sz="52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52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52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,</m:t>
                  </m:r>
                  <m:limUpp>
                    <m:e>
                      <m:r>
                        <a:rPr xmlns:a="http://schemas.openxmlformats.org/drawingml/2006/main" sz="52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lim>
                      <m:r>
                        <a:rPr xmlns:a="http://schemas.openxmlformats.org/drawingml/2006/main" sz="52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⃗</m:t>
                      </m:r>
                    </m:lim>
                  </m:limUpp>
                  <m:r>
                    <a:rPr xmlns:a="http://schemas.openxmlformats.org/drawingml/2006/main" sz="52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52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=</m:t>
                  </m:r>
                  <m:sSub>
                    <m:e>
                      <m:r>
                        <a:rPr xmlns:a="http://schemas.openxmlformats.org/drawingml/2006/main" sz="52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52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xmlns:a="http://schemas.openxmlformats.org/drawingml/2006/main" sz="52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sub>
                  </m:sSub>
                  <m:r>
                    <a:rPr xmlns:a="http://schemas.openxmlformats.org/drawingml/2006/main" sz="52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(</m:t>
                  </m:r>
                  <m:limUpp>
                    <m:e>
                      <m:r>
                        <a:rPr xmlns:a="http://schemas.openxmlformats.org/drawingml/2006/main" sz="52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</m:e>
                    <m:lim>
                      <m:r>
                        <a:rPr xmlns:a="http://schemas.openxmlformats.org/drawingml/2006/main" sz="52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̂</m:t>
                      </m:r>
                    </m:lim>
                  </m:limUpp>
                  <m:r>
                    <a:rPr xmlns:a="http://schemas.openxmlformats.org/drawingml/2006/main" sz="52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⋅</m:t>
                  </m:r>
                  <m:limUpp>
                    <m:e>
                      <m:r>
                        <a:rPr xmlns:a="http://schemas.openxmlformats.org/drawingml/2006/main" sz="52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lim>
                      <m:r>
                        <a:rPr xmlns:a="http://schemas.openxmlformats.org/drawingml/2006/main" sz="52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⃗</m:t>
                      </m:r>
                    </m:lim>
                  </m:limUpp>
                  <m:r>
                    <a:rPr xmlns:a="http://schemas.openxmlformats.org/drawingml/2006/main" sz="52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-</m:t>
                  </m:r>
                  <m:r>
                    <a:rPr xmlns:a="http://schemas.openxmlformats.org/drawingml/2006/main" sz="52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c</m:t>
                  </m:r>
                  <m:r>
                    <a:rPr xmlns:a="http://schemas.openxmlformats.org/drawingml/2006/main" sz="52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52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)</m:t>
                  </m:r>
                  <m:sSup>
                    <m:e>
                      <m:r>
                        <a:rPr xmlns:a="http://schemas.openxmlformats.org/drawingml/2006/main" sz="52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p>
                      <m:r>
                        <a:rPr xmlns:a="http://schemas.openxmlformats.org/drawingml/2006/main" sz="52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sSub>
                        <m:e>
                          <m:r>
                            <a:rPr xmlns:a="http://schemas.openxmlformats.org/drawingml/2006/main" sz="52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k</m:t>
                          </m:r>
                        </m:e>
                        <m:sub>
                          <m:r>
                            <a:rPr xmlns:a="http://schemas.openxmlformats.org/drawingml/2006/main" sz="52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α</m:t>
                          </m:r>
                        </m:sub>
                      </m:sSub>
                      <m:sSup>
                        <m:e>
                          <m:r>
                            <a:rPr xmlns:a="http://schemas.openxmlformats.org/drawingml/2006/main" sz="52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p>
                          <m:r>
                            <a:rPr xmlns:a="http://schemas.openxmlformats.org/drawingml/2006/main" sz="52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α</m:t>
                          </m:r>
                        </m:sup>
                      </m:sSup>
                    </m:sup>
                  </m:sSup>
                </m:oMath>
              </m:oMathPara>
            </a14:m>
            <a:endParaRPr sz="5200">
              <a:solidFill>
                <a:srgbClr val="FFFFFF"/>
              </a:solidFill>
            </a:endParaRPr>
          </a:p>
        </p:txBody>
      </p:sp>
      <p:sp>
        <p:nvSpPr>
          <p:cNvPr id="656" name="Équation"/>
          <p:cNvSpPr txBox="1"/>
          <p:nvPr/>
        </p:nvSpPr>
        <p:spPr>
          <a:xfrm>
            <a:off x="7515648" y="10032265"/>
            <a:ext cx="2813825" cy="1374649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p>
                    <m:e>
                      <m:r>
                        <a:rPr xmlns:a="http://schemas.openxmlformats.org/drawingml/2006/main" sz="44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</m:e>
                    <m:sup>
                      <m:r>
                        <a:rPr xmlns:a="http://schemas.openxmlformats.org/drawingml/2006/main" sz="44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α</m:t>
                      </m:r>
                    </m:sup>
                  </m:sSup>
                  <m:r>
                    <a:rPr xmlns:a="http://schemas.openxmlformats.org/drawingml/2006/main" sz="44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4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ω</m:t>
                  </m:r>
                  <m:r>
                    <a:rPr xmlns:a="http://schemas.openxmlformats.org/drawingml/2006/main" sz="44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4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44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)</m:t>
                  </m:r>
                  <m:d>
                    <m:dPr>
                      <m:ctrlPr>
                        <a:rPr xmlns:a="http://schemas.openxmlformats.org/drawingml/2006/main" sz="44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</m:ctrlPr>
                      <m:begChr m:val="["/>
                      <m:endChr m:val="]"/>
                    </m:dPr>
                    <m:e>
                      <m:eqArr>
                        <m:eqArrPr>
                          <m:ctrlPr>
                            <a:rPr xmlns:a="http://schemas.openxmlformats.org/drawingml/2006/main" sz="44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</m:ctrlPr>
                        </m:eqArrPr>
                        <m:e>
                          <m:r>
                            <a:rPr xmlns:a="http://schemas.openxmlformats.org/drawingml/2006/main" sz="44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e>
                          <m:limUpp>
                            <m:e>
                              <m:argPr>
                                <m:scrLvl m:val="0"/>
                              </m:argPr>
                              <m:r>
                                <a:rPr xmlns:a="http://schemas.openxmlformats.org/drawingml/2006/main" sz="440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  <m:t>k</m:t>
                              </m:r>
                            </m:e>
                            <m:lim>
                              <m:argPr>
                                <m:scrLvl m:val="0"/>
                              </m:argPr>
                              <m:r>
                                <a:rPr xmlns:a="http://schemas.openxmlformats.org/drawingml/2006/main" sz="440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  <m:t>̂</m:t>
                              </m:r>
                            </m:lim>
                          </m:limUpp>
                        </m:e>
                      </m:eqArr>
                    </m:e>
                  </m:d>
                </m:oMath>
              </m:oMathPara>
            </a14:m>
            <a:endParaRPr sz="4400">
              <a:solidFill>
                <a:srgbClr val="FFFFFF"/>
              </a:solidFill>
            </a:endParaRPr>
          </a:p>
        </p:txBody>
      </p:sp>
      <p:sp>
        <p:nvSpPr>
          <p:cNvPr id="657" name="Équation"/>
          <p:cNvSpPr txBox="1"/>
          <p:nvPr/>
        </p:nvSpPr>
        <p:spPr>
          <a:xfrm>
            <a:off x="3929296" y="5949288"/>
            <a:ext cx="6402803" cy="66995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3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3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xmlns:a="http://schemas.openxmlformats.org/drawingml/2006/main" sz="43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sub>
                  </m:sSub>
                  <m:r>
                    <a:rPr xmlns:a="http://schemas.openxmlformats.org/drawingml/2006/main" sz="43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3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u</m:t>
                  </m:r>
                  <m:r>
                    <a:rPr xmlns:a="http://schemas.openxmlformats.org/drawingml/2006/main" sz="43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3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=</m:t>
                  </m:r>
                  <m:sSup>
                    <m:e>
                      <m:r>
                        <a:rPr xmlns:a="http://schemas.openxmlformats.org/drawingml/2006/main" sz="43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p>
                      <m:r>
                        <a:rPr xmlns:a="http://schemas.openxmlformats.org/drawingml/2006/main" sz="43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sup>
                  </m:sSup>
                  <m:r>
                    <a:rPr xmlns:a="http://schemas.openxmlformats.org/drawingml/2006/main" sz="43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3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u</m:t>
                  </m:r>
                  <m:r>
                    <a:rPr xmlns:a="http://schemas.openxmlformats.org/drawingml/2006/main" sz="43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)</m:t>
                  </m:r>
                  <m:sSubSup>
                    <m:e>
                      <m:r>
                        <a:rPr xmlns:a="http://schemas.openxmlformats.org/drawingml/2006/main" sz="43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ϵ</m:t>
                      </m:r>
                    </m:e>
                    <m:sub>
                      <m:r>
                        <a:rPr xmlns:a="http://schemas.openxmlformats.org/drawingml/2006/main" sz="43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xmlns:a="http://schemas.openxmlformats.org/drawingml/2006/main" sz="43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sub>
                    <m:sup>
                      <m:r>
                        <a:rPr xmlns:a="http://schemas.openxmlformats.org/drawingml/2006/main" sz="43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sup>
                  </m:sSubSup>
                  <m:r>
                    <a:rPr xmlns:a="http://schemas.openxmlformats.org/drawingml/2006/main" sz="43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+</m:t>
                  </m:r>
                  <m:sSup>
                    <m:e>
                      <m:r>
                        <a:rPr xmlns:a="http://schemas.openxmlformats.org/drawingml/2006/main" sz="43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p>
                      <m:r>
                        <a:rPr xmlns:a="http://schemas.openxmlformats.org/drawingml/2006/main" sz="43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</m:sup>
                  </m:sSup>
                  <m:r>
                    <a:rPr xmlns:a="http://schemas.openxmlformats.org/drawingml/2006/main" sz="43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3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u</m:t>
                  </m:r>
                  <m:r>
                    <a:rPr xmlns:a="http://schemas.openxmlformats.org/drawingml/2006/main" sz="43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)</m:t>
                  </m:r>
                  <m:sSubSup>
                    <m:e>
                      <m:r>
                        <a:rPr xmlns:a="http://schemas.openxmlformats.org/drawingml/2006/main" sz="43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ϵ</m:t>
                      </m:r>
                    </m:e>
                    <m:sub>
                      <m:r>
                        <a:rPr xmlns:a="http://schemas.openxmlformats.org/drawingml/2006/main" sz="43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xmlns:a="http://schemas.openxmlformats.org/drawingml/2006/main" sz="43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sub>
                    <m:sup>
                      <m:r>
                        <a:rPr xmlns:a="http://schemas.openxmlformats.org/drawingml/2006/main" sz="43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</m:sup>
                  </m:sSubSup>
                </m:oMath>
              </m:oMathPara>
            </a14:m>
            <a:endParaRPr sz="4300">
              <a:solidFill>
                <a:srgbClr val="FFFFFF"/>
              </a:solidFill>
            </a:endParaRPr>
          </a:p>
        </p:txBody>
      </p:sp>
      <p:pic>
        <p:nvPicPr>
          <p:cNvPr id="658" name="gw-waves-wave.gif" descr="gw-waves-wave.gi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368287" y="1264042"/>
            <a:ext cx="7030731" cy="5421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659" name="gw-waves-side.gif" descr="gw-waves-side.gif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364634" y="7135272"/>
            <a:ext cx="7038036" cy="50830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3" name="Grouper"/>
          <p:cNvGrpSpPr/>
          <p:nvPr/>
        </p:nvGrpSpPr>
        <p:grpSpPr>
          <a:xfrm flipH="1">
            <a:off x="-8681163" y="-9580794"/>
            <a:ext cx="22044893" cy="19511005"/>
            <a:chOff x="14774" y="0"/>
            <a:chExt cx="22044891" cy="19511004"/>
          </a:xfrm>
        </p:grpSpPr>
        <p:pic>
          <p:nvPicPr>
            <p:cNvPr id="661" name="cbc.jpg" descr="cbc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 rot="1955812">
              <a:off x="1430501" y="4352443"/>
              <a:ext cx="19213469" cy="108059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62" name="Rectangle"/>
            <p:cNvSpPr/>
            <p:nvPr/>
          </p:nvSpPr>
          <p:spPr>
            <a:xfrm rot="1956000">
              <a:off x="1429670" y="4319902"/>
              <a:ext cx="19215101" cy="10871201"/>
            </a:xfrm>
            <a:prstGeom prst="rect">
              <a:avLst/>
            </a:prstGeom>
            <a:gradFill flip="none" rotWithShape="1">
              <a:gsLst>
                <a:gs pos="6163">
                  <a:srgbClr val="FFFFFF">
                    <a:alpha val="0"/>
                  </a:srgbClr>
                </a:gs>
                <a:gs pos="26596">
                  <a:srgbClr val="7F7F7F">
                    <a:alpha val="50000"/>
                  </a:srgbClr>
                </a:gs>
                <a:gs pos="49582">
                  <a:srgbClr val="000000"/>
                </a:gs>
              </a:gsLst>
              <a:path path="circle">
                <a:fillToRect l="62755" t="-19550" r="37244" b="11955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664" name="Capture d’écran 2023-04-26 à 10.28.39.png" descr="Capture d’écran 2023-04-26 à 10.28.3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54881" y="13134210"/>
            <a:ext cx="24693762" cy="583672"/>
          </a:xfrm>
          <a:prstGeom prst="rect">
            <a:avLst/>
          </a:prstGeom>
          <a:ln w="12700">
            <a:miter lim="400000"/>
          </a:ln>
        </p:spPr>
      </p:pic>
      <p:sp>
        <p:nvSpPr>
          <p:cNvPr id="665" name="Plane wave solu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65188">
              <a:defRPr b="0" spc="-164" sz="8245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/>
            <a:r>
              <a:t>Plane wave solutions</a:t>
            </a:r>
          </a:p>
        </p:txBody>
      </p:sp>
      <p:sp>
        <p:nvSpPr>
          <p:cNvPr id="666" name="Wave traverse: space deformation occurring on plane orthogonal to k, and decomposable into polarization basis:…"/>
          <p:cNvSpPr txBox="1"/>
          <p:nvPr>
            <p:ph type="body" sz="half" idx="1"/>
          </p:nvPr>
        </p:nvSpPr>
        <p:spPr>
          <a:xfrm>
            <a:off x="169449" y="2515742"/>
            <a:ext cx="10412331" cy="8051772"/>
          </a:xfrm>
          <a:prstGeom prst="rect">
            <a:avLst/>
          </a:prstGeom>
        </p:spPr>
        <p:txBody>
          <a:bodyPr/>
          <a:lstStyle/>
          <a:p>
            <a:pPr marL="609599" indent="-609599" algn="just">
              <a:defRPr sz="4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Wave traverse: space deformation occurring on plane orthogonal to k, and decomposable into polarization basis:</a:t>
            </a:r>
            <a:br/>
            <a:br/>
          </a:p>
          <a:p>
            <a:pPr marL="609599" indent="-609599" algn="just">
              <a:defRPr sz="4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All points of plane orthogonal to the propagation vector k have same amplitudes </a:t>
            </a:r>
            <a14:m>
              <m:oMath>
                <m:sSup>
                  <m:e>
                    <m:r>
                      <a:rPr xmlns:a="http://schemas.openxmlformats.org/drawingml/2006/main" sz="48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A</m:t>
                    </m:r>
                  </m:e>
                  <m:sup>
                    <m:r>
                      <a:rPr xmlns:a="http://schemas.openxmlformats.org/drawingml/2006/main" sz="48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+</m:t>
                    </m:r>
                  </m:sup>
                </m:sSup>
                <m:r>
                  <a:rPr xmlns:a="http://schemas.openxmlformats.org/drawingml/2006/main" sz="48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48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t</m:t>
                </m:r>
                <m:r>
                  <a:rPr xmlns:a="http://schemas.openxmlformats.org/drawingml/2006/main" sz="48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)</m:t>
                </m:r>
                <m:r>
                  <a:rPr xmlns:a="http://schemas.openxmlformats.org/drawingml/2006/main" sz="48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,</m:t>
                </m:r>
                <m:sSup>
                  <m:e>
                    <m:r>
                      <a:rPr xmlns:a="http://schemas.openxmlformats.org/drawingml/2006/main" sz="48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A</m:t>
                    </m:r>
                  </m:e>
                  <m:sup>
                    <m:r>
                      <a:rPr xmlns:a="http://schemas.openxmlformats.org/drawingml/2006/main" sz="48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×</m:t>
                    </m:r>
                  </m:sup>
                </m:sSup>
                <m:r>
                  <a:rPr xmlns:a="http://schemas.openxmlformats.org/drawingml/2006/main" sz="48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48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t</m:t>
                </m:r>
                <m:r>
                  <a:rPr xmlns:a="http://schemas.openxmlformats.org/drawingml/2006/main" sz="48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r>
              <a:t> and phase at time t:</a:t>
            </a:r>
          </a:p>
        </p:txBody>
      </p:sp>
      <p:sp>
        <p:nvSpPr>
          <p:cNvPr id="667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68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30" y="13133252"/>
            <a:ext cx="603683" cy="603684"/>
          </a:xfrm>
          <a:prstGeom prst="rect">
            <a:avLst/>
          </a:prstGeom>
          <a:ln w="12700">
            <a:miter lim="400000"/>
          </a:ln>
        </p:spPr>
      </p:pic>
      <p:sp>
        <p:nvSpPr>
          <p:cNvPr id="669" name="LISA response"/>
          <p:cNvSpPr/>
          <p:nvPr/>
        </p:nvSpPr>
        <p:spPr>
          <a:xfrm rot="1335507">
            <a:off x="18951244" y="474924"/>
            <a:ext cx="7443293" cy="73507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/>
            <a:r>
              <a:t>LISA response</a:t>
            </a:r>
          </a:p>
        </p:txBody>
      </p:sp>
      <p:sp>
        <p:nvSpPr>
          <p:cNvPr id="670" name="Dr. Henri Inchauspé, Institute for Theoretical Physics, KU Leuven - LISA School 2025, Les Houches"/>
          <p:cNvSpPr txBox="1"/>
          <p:nvPr/>
        </p:nvSpPr>
        <p:spPr>
          <a:xfrm>
            <a:off x="924065" y="13223169"/>
            <a:ext cx="10977886" cy="423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CMU Bright Roman"/>
                <a:ea typeface="CMU Bright Roman"/>
                <a:cs typeface="CMU Bright Roman"/>
                <a:sym typeface="CMU Bright Roman"/>
              </a:defRPr>
            </a:pPr>
            <a:r>
              <a:rPr b="1"/>
              <a:t>Dr. Henri Inchauspé</a:t>
            </a:r>
            <a:r>
              <a:t>, Institute for Theoretical Physics, KU Leuven - </a:t>
            </a:r>
            <a:r>
              <a:rPr i="1"/>
              <a:t>LISA School 2025, Les Houches</a:t>
            </a:r>
          </a:p>
        </p:txBody>
      </p:sp>
      <p:sp>
        <p:nvSpPr>
          <p:cNvPr id="671" name="Équation"/>
          <p:cNvSpPr txBox="1"/>
          <p:nvPr/>
        </p:nvSpPr>
        <p:spPr>
          <a:xfrm>
            <a:off x="2848312" y="12068396"/>
            <a:ext cx="7470737" cy="87683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52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</m:e>
                    <m:sub>
                      <m:r>
                        <a:rPr xmlns:a="http://schemas.openxmlformats.org/drawingml/2006/main" sz="52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xmlns:a="http://schemas.openxmlformats.org/drawingml/2006/main" sz="52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sub>
                  </m:sSub>
                  <m:r>
                    <a:rPr xmlns:a="http://schemas.openxmlformats.org/drawingml/2006/main" sz="52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52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52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,</m:t>
                  </m:r>
                  <m:limUpp>
                    <m:e>
                      <m:r>
                        <a:rPr xmlns:a="http://schemas.openxmlformats.org/drawingml/2006/main" sz="52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lim>
                      <m:r>
                        <a:rPr xmlns:a="http://schemas.openxmlformats.org/drawingml/2006/main" sz="52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⃗</m:t>
                      </m:r>
                    </m:lim>
                  </m:limUpp>
                  <m:r>
                    <a:rPr xmlns:a="http://schemas.openxmlformats.org/drawingml/2006/main" sz="52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52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=</m:t>
                  </m:r>
                  <m:sSub>
                    <m:e>
                      <m:r>
                        <a:rPr xmlns:a="http://schemas.openxmlformats.org/drawingml/2006/main" sz="52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52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xmlns:a="http://schemas.openxmlformats.org/drawingml/2006/main" sz="52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sub>
                  </m:sSub>
                  <m:r>
                    <a:rPr xmlns:a="http://schemas.openxmlformats.org/drawingml/2006/main" sz="52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(</m:t>
                  </m:r>
                  <m:limUpp>
                    <m:e>
                      <m:r>
                        <a:rPr xmlns:a="http://schemas.openxmlformats.org/drawingml/2006/main" sz="52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</m:e>
                    <m:lim>
                      <m:r>
                        <a:rPr xmlns:a="http://schemas.openxmlformats.org/drawingml/2006/main" sz="52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̂</m:t>
                      </m:r>
                    </m:lim>
                  </m:limUpp>
                  <m:r>
                    <a:rPr xmlns:a="http://schemas.openxmlformats.org/drawingml/2006/main" sz="52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⋅</m:t>
                  </m:r>
                  <m:limUpp>
                    <m:e>
                      <m:r>
                        <a:rPr xmlns:a="http://schemas.openxmlformats.org/drawingml/2006/main" sz="52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lim>
                      <m:r>
                        <a:rPr xmlns:a="http://schemas.openxmlformats.org/drawingml/2006/main" sz="52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⃗</m:t>
                      </m:r>
                    </m:lim>
                  </m:limUpp>
                  <m:r>
                    <a:rPr xmlns:a="http://schemas.openxmlformats.org/drawingml/2006/main" sz="52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-</m:t>
                  </m:r>
                  <m:r>
                    <a:rPr xmlns:a="http://schemas.openxmlformats.org/drawingml/2006/main" sz="52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c</m:t>
                  </m:r>
                  <m:r>
                    <a:rPr xmlns:a="http://schemas.openxmlformats.org/drawingml/2006/main" sz="52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52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)</m:t>
                  </m:r>
                  <m:sSup>
                    <m:e>
                      <m:r>
                        <a:rPr xmlns:a="http://schemas.openxmlformats.org/drawingml/2006/main" sz="52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p>
                      <m:r>
                        <a:rPr xmlns:a="http://schemas.openxmlformats.org/drawingml/2006/main" sz="52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sSub>
                        <m:e>
                          <m:r>
                            <a:rPr xmlns:a="http://schemas.openxmlformats.org/drawingml/2006/main" sz="52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k</m:t>
                          </m:r>
                        </m:e>
                        <m:sub>
                          <m:r>
                            <a:rPr xmlns:a="http://schemas.openxmlformats.org/drawingml/2006/main" sz="52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α</m:t>
                          </m:r>
                        </m:sub>
                      </m:sSub>
                      <m:sSup>
                        <m:e>
                          <m:r>
                            <a:rPr xmlns:a="http://schemas.openxmlformats.org/drawingml/2006/main" sz="52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p>
                          <m:r>
                            <a:rPr xmlns:a="http://schemas.openxmlformats.org/drawingml/2006/main" sz="52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α</m:t>
                          </m:r>
                        </m:sup>
                      </m:sSup>
                    </m:sup>
                  </m:sSup>
                </m:oMath>
              </m:oMathPara>
            </a14:m>
            <a:endParaRPr sz="5200">
              <a:solidFill>
                <a:srgbClr val="FFFFFF"/>
              </a:solidFill>
            </a:endParaRPr>
          </a:p>
        </p:txBody>
      </p:sp>
      <p:sp>
        <p:nvSpPr>
          <p:cNvPr id="672" name="Équation"/>
          <p:cNvSpPr txBox="1"/>
          <p:nvPr/>
        </p:nvSpPr>
        <p:spPr>
          <a:xfrm>
            <a:off x="7515648" y="10032265"/>
            <a:ext cx="2813825" cy="1374649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p>
                    <m:e>
                      <m:r>
                        <a:rPr xmlns:a="http://schemas.openxmlformats.org/drawingml/2006/main" sz="44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</m:e>
                    <m:sup>
                      <m:r>
                        <a:rPr xmlns:a="http://schemas.openxmlformats.org/drawingml/2006/main" sz="44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α</m:t>
                      </m:r>
                    </m:sup>
                  </m:sSup>
                  <m:r>
                    <a:rPr xmlns:a="http://schemas.openxmlformats.org/drawingml/2006/main" sz="44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4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ω</m:t>
                  </m:r>
                  <m:r>
                    <a:rPr xmlns:a="http://schemas.openxmlformats.org/drawingml/2006/main" sz="44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4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44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)</m:t>
                  </m:r>
                  <m:d>
                    <m:dPr>
                      <m:ctrlPr>
                        <a:rPr xmlns:a="http://schemas.openxmlformats.org/drawingml/2006/main" sz="44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</m:ctrlPr>
                      <m:begChr m:val="["/>
                      <m:endChr m:val="]"/>
                    </m:dPr>
                    <m:e>
                      <m:eqArr>
                        <m:eqArrPr>
                          <m:ctrlPr>
                            <a:rPr xmlns:a="http://schemas.openxmlformats.org/drawingml/2006/main" sz="44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</m:ctrlPr>
                        </m:eqArrPr>
                        <m:e>
                          <m:r>
                            <a:rPr xmlns:a="http://schemas.openxmlformats.org/drawingml/2006/main" sz="44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e>
                          <m:limUpp>
                            <m:e>
                              <m:argPr>
                                <m:scrLvl m:val="0"/>
                              </m:argPr>
                              <m:r>
                                <a:rPr xmlns:a="http://schemas.openxmlformats.org/drawingml/2006/main" sz="440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  <m:t>k</m:t>
                              </m:r>
                            </m:e>
                            <m:lim>
                              <m:argPr>
                                <m:scrLvl m:val="0"/>
                              </m:argPr>
                              <m:r>
                                <a:rPr xmlns:a="http://schemas.openxmlformats.org/drawingml/2006/main" sz="440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  <m:t>̂</m:t>
                              </m:r>
                            </m:lim>
                          </m:limUpp>
                        </m:e>
                      </m:eqArr>
                    </m:e>
                  </m:d>
                </m:oMath>
              </m:oMathPara>
            </a14:m>
            <a:endParaRPr sz="4400">
              <a:solidFill>
                <a:srgbClr val="FFFFFF"/>
              </a:solidFill>
            </a:endParaRPr>
          </a:p>
        </p:txBody>
      </p:sp>
      <p:sp>
        <p:nvSpPr>
          <p:cNvPr id="673" name="Équation"/>
          <p:cNvSpPr txBox="1"/>
          <p:nvPr/>
        </p:nvSpPr>
        <p:spPr>
          <a:xfrm>
            <a:off x="3929296" y="5949288"/>
            <a:ext cx="6402803" cy="66995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3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3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xmlns:a="http://schemas.openxmlformats.org/drawingml/2006/main" sz="43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sub>
                  </m:sSub>
                  <m:r>
                    <a:rPr xmlns:a="http://schemas.openxmlformats.org/drawingml/2006/main" sz="43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3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u</m:t>
                  </m:r>
                  <m:r>
                    <a:rPr xmlns:a="http://schemas.openxmlformats.org/drawingml/2006/main" sz="43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3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=</m:t>
                  </m:r>
                  <m:sSup>
                    <m:e>
                      <m:r>
                        <a:rPr xmlns:a="http://schemas.openxmlformats.org/drawingml/2006/main" sz="43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p>
                      <m:r>
                        <a:rPr xmlns:a="http://schemas.openxmlformats.org/drawingml/2006/main" sz="43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sup>
                  </m:sSup>
                  <m:r>
                    <a:rPr xmlns:a="http://schemas.openxmlformats.org/drawingml/2006/main" sz="43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3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u</m:t>
                  </m:r>
                  <m:r>
                    <a:rPr xmlns:a="http://schemas.openxmlformats.org/drawingml/2006/main" sz="43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)</m:t>
                  </m:r>
                  <m:sSubSup>
                    <m:e>
                      <m:r>
                        <a:rPr xmlns:a="http://schemas.openxmlformats.org/drawingml/2006/main" sz="43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ϵ</m:t>
                      </m:r>
                    </m:e>
                    <m:sub>
                      <m:r>
                        <a:rPr xmlns:a="http://schemas.openxmlformats.org/drawingml/2006/main" sz="43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xmlns:a="http://schemas.openxmlformats.org/drawingml/2006/main" sz="43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sub>
                    <m:sup>
                      <m:r>
                        <a:rPr xmlns:a="http://schemas.openxmlformats.org/drawingml/2006/main" sz="43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sup>
                  </m:sSubSup>
                  <m:r>
                    <a:rPr xmlns:a="http://schemas.openxmlformats.org/drawingml/2006/main" sz="43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+</m:t>
                  </m:r>
                  <m:sSup>
                    <m:e>
                      <m:r>
                        <a:rPr xmlns:a="http://schemas.openxmlformats.org/drawingml/2006/main" sz="43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p>
                      <m:r>
                        <a:rPr xmlns:a="http://schemas.openxmlformats.org/drawingml/2006/main" sz="43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</m:sup>
                  </m:sSup>
                  <m:r>
                    <a:rPr xmlns:a="http://schemas.openxmlformats.org/drawingml/2006/main" sz="43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3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u</m:t>
                  </m:r>
                  <m:r>
                    <a:rPr xmlns:a="http://schemas.openxmlformats.org/drawingml/2006/main" sz="43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)</m:t>
                  </m:r>
                  <m:sSubSup>
                    <m:e>
                      <m:r>
                        <a:rPr xmlns:a="http://schemas.openxmlformats.org/drawingml/2006/main" sz="43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ϵ</m:t>
                      </m:r>
                    </m:e>
                    <m:sub>
                      <m:r>
                        <a:rPr xmlns:a="http://schemas.openxmlformats.org/drawingml/2006/main" sz="43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xmlns:a="http://schemas.openxmlformats.org/drawingml/2006/main" sz="43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sub>
                    <m:sup>
                      <m:r>
                        <a:rPr xmlns:a="http://schemas.openxmlformats.org/drawingml/2006/main" sz="43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</m:sup>
                  </m:sSubSup>
                </m:oMath>
              </m:oMathPara>
            </a14:m>
            <a:endParaRPr sz="4300">
              <a:solidFill>
                <a:srgbClr val="FFFFFF"/>
              </a:solidFill>
            </a:endParaRPr>
          </a:p>
        </p:txBody>
      </p:sp>
      <p:pic>
        <p:nvPicPr>
          <p:cNvPr id="674" name="gw-waves-wave.gif" descr="gw-waves-wave.gi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368287" y="1264042"/>
            <a:ext cx="7030731" cy="5421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675" name="gw-waves-circ.gif" descr="gw-waves-circ.gif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374359" y="6913795"/>
            <a:ext cx="7030730" cy="54214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9" name="Grouper"/>
          <p:cNvGrpSpPr/>
          <p:nvPr/>
        </p:nvGrpSpPr>
        <p:grpSpPr>
          <a:xfrm flipH="1">
            <a:off x="-8681163" y="-9580794"/>
            <a:ext cx="22044893" cy="19511005"/>
            <a:chOff x="14774" y="0"/>
            <a:chExt cx="22044891" cy="19511004"/>
          </a:xfrm>
        </p:grpSpPr>
        <p:pic>
          <p:nvPicPr>
            <p:cNvPr id="677" name="cbc.jpg" descr="cbc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 rot="1955812">
              <a:off x="1430501" y="4352443"/>
              <a:ext cx="19213469" cy="108059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78" name="Rectangle"/>
            <p:cNvSpPr/>
            <p:nvPr/>
          </p:nvSpPr>
          <p:spPr>
            <a:xfrm rot="1956000">
              <a:off x="1429670" y="4319902"/>
              <a:ext cx="19215101" cy="10871201"/>
            </a:xfrm>
            <a:prstGeom prst="rect">
              <a:avLst/>
            </a:prstGeom>
            <a:gradFill flip="none" rotWithShape="1">
              <a:gsLst>
                <a:gs pos="6163">
                  <a:srgbClr val="FFFFFF">
                    <a:alpha val="0"/>
                  </a:srgbClr>
                </a:gs>
                <a:gs pos="26596">
                  <a:srgbClr val="FFFFFF">
                    <a:alpha val="50000"/>
                  </a:srgbClr>
                </a:gs>
                <a:gs pos="49582">
                  <a:srgbClr val="FFFFFF"/>
                </a:gs>
              </a:gsLst>
              <a:path path="circle">
                <a:fillToRect l="62755" t="-19550" r="37244" b="11955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680" name="Capture d’écran 2023-04-26 à 10.28.39.png" descr="Capture d’écran 2023-04-26 à 10.28.3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54881" y="13134210"/>
            <a:ext cx="24693762" cy="583672"/>
          </a:xfrm>
          <a:prstGeom prst="rect">
            <a:avLst/>
          </a:prstGeom>
          <a:ln w="12700">
            <a:miter lim="400000"/>
          </a:ln>
        </p:spPr>
      </p:pic>
      <p:sp>
        <p:nvSpPr>
          <p:cNvPr id="681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82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30" y="13133252"/>
            <a:ext cx="603683" cy="603684"/>
          </a:xfrm>
          <a:prstGeom prst="rect">
            <a:avLst/>
          </a:prstGeom>
          <a:ln w="12700">
            <a:miter lim="400000"/>
          </a:ln>
        </p:spPr>
      </p:pic>
      <p:sp>
        <p:nvSpPr>
          <p:cNvPr id="683" name="LISA detection"/>
          <p:cNvSpPr/>
          <p:nvPr/>
        </p:nvSpPr>
        <p:spPr>
          <a:xfrm rot="1335507">
            <a:off x="19305598" y="302816"/>
            <a:ext cx="7443292" cy="735078"/>
          </a:xfrm>
          <a:prstGeom prst="rect">
            <a:avLst/>
          </a:prstGeom>
          <a:solidFill>
            <a:srgbClr val="E27E7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LISA detection</a:t>
            </a:r>
          </a:p>
        </p:txBody>
      </p:sp>
      <p:sp>
        <p:nvSpPr>
          <p:cNvPr id="684" name="Dr. Henri Inchauspé, Institute for Theoretical Physics, KU Leuven - LISA School 2025, Les Houches"/>
          <p:cNvSpPr txBox="1"/>
          <p:nvPr/>
        </p:nvSpPr>
        <p:spPr>
          <a:xfrm>
            <a:off x="924065" y="13223169"/>
            <a:ext cx="10977886" cy="423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CMU Bright Roman"/>
                <a:ea typeface="CMU Bright Roman"/>
                <a:cs typeface="CMU Bright Roman"/>
                <a:sym typeface="CMU Bright Roman"/>
              </a:defRPr>
            </a:pPr>
            <a:r>
              <a:rPr b="1"/>
              <a:t>Dr. Henri Inchauspé</a:t>
            </a:r>
            <a:r>
              <a:t>, Institute for Theoretical Physics, KU Leuven - </a:t>
            </a:r>
            <a:r>
              <a:rPr i="1"/>
              <a:t>LISA School 2025, Les Houches</a:t>
            </a:r>
          </a:p>
        </p:txBody>
      </p:sp>
      <p:sp>
        <p:nvSpPr>
          <p:cNvPr id="685" name="Beatnotes and interferences"/>
          <p:cNvSpPr txBox="1"/>
          <p:nvPr/>
        </p:nvSpPr>
        <p:spPr>
          <a:xfrm>
            <a:off x="614756" y="6062979"/>
            <a:ext cx="23154488" cy="15900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i="1" sz="10000">
                <a:solidFill>
                  <a:srgbClr val="3D527B"/>
                </a:solidFill>
              </a:defRPr>
            </a:lvl1pPr>
          </a:lstStyle>
          <a:p>
            <a:pPr/>
            <a:r>
              <a:t>Beatnotes and interferences </a:t>
            </a:r>
          </a:p>
        </p:txBody>
      </p:sp>
      <p:grpSp>
        <p:nvGrpSpPr>
          <p:cNvPr id="688" name="Grouper"/>
          <p:cNvGrpSpPr/>
          <p:nvPr/>
        </p:nvGrpSpPr>
        <p:grpSpPr>
          <a:xfrm>
            <a:off x="106293" y="9468763"/>
            <a:ext cx="2766867" cy="3442473"/>
            <a:chOff x="-88561" y="-133493"/>
            <a:chExt cx="2766866" cy="3442471"/>
          </a:xfrm>
        </p:grpSpPr>
        <p:pic>
          <p:nvPicPr>
            <p:cNvPr id="686" name="Capture d’écran 2024-11-02 à 14.57.13.png" descr="Capture d’écran 2024-11-02 à 14.57.13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719235"/>
              <a:ext cx="2589743" cy="25897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87" name="Flash me to get some more course material !"/>
            <p:cNvSpPr txBox="1"/>
            <p:nvPr/>
          </p:nvSpPr>
          <p:spPr>
            <a:xfrm>
              <a:off x="-88562" y="-133494"/>
              <a:ext cx="2766867" cy="10679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800">
                  <a:solidFill>
                    <a:srgbClr val="000000"/>
                  </a:solidFill>
                </a:defRPr>
              </a:lvl1pPr>
            </a:lstStyle>
            <a:p>
              <a:pPr/>
              <a:r>
                <a:t>Flash me to get some more course material !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rouper"/>
          <p:cNvGrpSpPr/>
          <p:nvPr/>
        </p:nvGrpSpPr>
        <p:grpSpPr>
          <a:xfrm flipH="1">
            <a:off x="-8681163" y="-9580794"/>
            <a:ext cx="22044893" cy="19511005"/>
            <a:chOff x="14774" y="0"/>
            <a:chExt cx="22044891" cy="19511004"/>
          </a:xfrm>
        </p:grpSpPr>
        <p:pic>
          <p:nvPicPr>
            <p:cNvPr id="690" name="cbc.jpg" descr="cbc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 rot="1955812">
              <a:off x="1430501" y="4352443"/>
              <a:ext cx="19213469" cy="108059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91" name="Rectangle"/>
            <p:cNvSpPr/>
            <p:nvPr/>
          </p:nvSpPr>
          <p:spPr>
            <a:xfrm rot="1956000">
              <a:off x="1429670" y="4319902"/>
              <a:ext cx="19215101" cy="10871201"/>
            </a:xfrm>
            <a:prstGeom prst="rect">
              <a:avLst/>
            </a:prstGeom>
            <a:gradFill flip="none" rotWithShape="1">
              <a:gsLst>
                <a:gs pos="6163">
                  <a:srgbClr val="FFFFFF">
                    <a:alpha val="0"/>
                  </a:srgbClr>
                </a:gs>
                <a:gs pos="26596">
                  <a:srgbClr val="FFFFFF">
                    <a:alpha val="50000"/>
                  </a:srgbClr>
                </a:gs>
                <a:gs pos="49582">
                  <a:srgbClr val="FFFFFF"/>
                </a:gs>
              </a:gsLst>
              <a:path path="circle">
                <a:fillToRect l="62755" t="-19550" r="37244" b="11955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693" name="Capture d’écran 2023-04-26 à 10.28.39.png" descr="Capture d’écran 2023-04-26 à 10.28.3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54881" y="13134210"/>
            <a:ext cx="24693762" cy="583672"/>
          </a:xfrm>
          <a:prstGeom prst="rect">
            <a:avLst/>
          </a:prstGeom>
          <a:ln w="12700">
            <a:miter lim="400000"/>
          </a:ln>
        </p:spPr>
      </p:pic>
      <p:sp>
        <p:nvSpPr>
          <p:cNvPr id="694" name="Heterodyne interferometry"/>
          <p:cNvSpPr txBox="1"/>
          <p:nvPr>
            <p:ph type="title"/>
          </p:nvPr>
        </p:nvSpPr>
        <p:spPr>
          <a:xfrm>
            <a:off x="6064496" y="272323"/>
            <a:ext cx="13552613" cy="1433164"/>
          </a:xfrm>
          <a:prstGeom prst="rect">
            <a:avLst/>
          </a:prstGeom>
        </p:spPr>
        <p:txBody>
          <a:bodyPr/>
          <a:lstStyle/>
          <a:p>
            <a:pPr/>
            <a:r>
              <a:t>Heterodyne interferometry</a:t>
            </a:r>
          </a:p>
        </p:txBody>
      </p:sp>
      <p:sp>
        <p:nvSpPr>
          <p:cNvPr id="695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96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30" y="13133252"/>
            <a:ext cx="603683" cy="603684"/>
          </a:xfrm>
          <a:prstGeom prst="rect">
            <a:avLst/>
          </a:prstGeom>
          <a:ln w="12700">
            <a:miter lim="400000"/>
          </a:ln>
        </p:spPr>
      </p:pic>
      <p:sp>
        <p:nvSpPr>
          <p:cNvPr id="697" name="LISA detection"/>
          <p:cNvSpPr/>
          <p:nvPr/>
        </p:nvSpPr>
        <p:spPr>
          <a:xfrm rot="1335507">
            <a:off x="19305598" y="302816"/>
            <a:ext cx="7443292" cy="735078"/>
          </a:xfrm>
          <a:prstGeom prst="rect">
            <a:avLst/>
          </a:prstGeom>
          <a:solidFill>
            <a:srgbClr val="E27E7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LISA detection</a:t>
            </a:r>
          </a:p>
        </p:txBody>
      </p:sp>
      <p:sp>
        <p:nvSpPr>
          <p:cNvPr id="698" name="Dr. Henri Inchauspé, Institute for Theoretical Physics, KU Leuven - LISA School 2025, Les Houches"/>
          <p:cNvSpPr txBox="1"/>
          <p:nvPr/>
        </p:nvSpPr>
        <p:spPr>
          <a:xfrm>
            <a:off x="924065" y="13223169"/>
            <a:ext cx="10977886" cy="423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CMU Bright Roman"/>
                <a:ea typeface="CMU Bright Roman"/>
                <a:cs typeface="CMU Bright Roman"/>
                <a:sym typeface="CMU Bright Roman"/>
              </a:defRPr>
            </a:pPr>
            <a:r>
              <a:rPr b="1"/>
              <a:t>Dr. Henri Inchauspé</a:t>
            </a:r>
            <a:r>
              <a:t>, Institute for Theoretical Physics, KU Leuven - </a:t>
            </a:r>
            <a:r>
              <a:rPr i="1"/>
              <a:t>LISA School 2025, Les Houches</a:t>
            </a:r>
          </a:p>
        </p:txBody>
      </p:sp>
      <p:pic>
        <p:nvPicPr>
          <p:cNvPr id="699" name="longrange.pdf" descr="longrange.pdf"/>
          <p:cNvPicPr>
            <a:picLocks noChangeAspect="1"/>
          </p:cNvPicPr>
          <p:nvPr/>
        </p:nvPicPr>
        <p:blipFill>
          <a:blip r:embed="rId5">
            <a:extLst/>
          </a:blip>
          <a:srcRect l="0" t="27322" r="14619" b="5241"/>
          <a:stretch>
            <a:fillRect/>
          </a:stretch>
        </p:blipFill>
        <p:spPr>
          <a:xfrm rot="16200000">
            <a:off x="-2935754" y="4462427"/>
            <a:ext cx="11640405" cy="5171601"/>
          </a:xfrm>
          <a:prstGeom prst="rect">
            <a:avLst/>
          </a:prstGeom>
          <a:ln w="25400">
            <a:solidFill>
              <a:srgbClr val="929292"/>
            </a:solidFill>
            <a:miter lim="400000"/>
          </a:ln>
        </p:spPr>
      </p:pic>
      <p:sp>
        <p:nvSpPr>
          <p:cNvPr id="700" name="Rectangle"/>
          <p:cNvSpPr txBox="1"/>
          <p:nvPr/>
        </p:nvSpPr>
        <p:spPr>
          <a:xfrm>
            <a:off x="18382077" y="6074723"/>
            <a:ext cx="10959167" cy="10478698"/>
          </a:xfrm>
          <a:prstGeom prst="rect">
            <a:avLst/>
          </a:prstGeom>
          <a:solidFill>
            <a:srgbClr val="FFFFFF">
              <a:alpha val="9796"/>
            </a:srgbClr>
          </a:solidFill>
          <a:ln w="12700">
            <a:miter lim="400000"/>
          </a:ln>
        </p:spPr>
        <p:txBody>
          <a:bodyPr lIns="50800" tIns="50800" rIns="50800" bIns="50800">
            <a:normAutofit fontScale="100000" lnSpcReduction="0"/>
          </a:bodyPr>
          <a:lstStyle/>
          <a:p>
            <a:pPr algn="just">
              <a:lnSpc>
                <a:spcPct val="90000"/>
              </a:lnSpc>
              <a:spcBef>
                <a:spcPts val="4500"/>
              </a:spcBef>
              <a:defRPr sz="4800">
                <a:latin typeface="CMU Serif Roman"/>
                <a:ea typeface="CMU Serif Roman"/>
                <a:cs typeface="CMU Serif Roman"/>
                <a:sym typeface="CMU Serif Roman"/>
              </a:defRPr>
            </a:pPr>
          </a:p>
        </p:txBody>
      </p:sp>
      <p:pic>
        <p:nvPicPr>
          <p:cNvPr id="701" name="beatnote.png" descr="beatnote.png"/>
          <p:cNvPicPr>
            <a:picLocks noChangeAspect="1"/>
          </p:cNvPicPr>
          <p:nvPr/>
        </p:nvPicPr>
        <p:blipFill>
          <a:blip r:embed="rId6">
            <a:extLst/>
          </a:blip>
          <a:srcRect l="0" t="1517" r="0" b="1517"/>
          <a:stretch>
            <a:fillRect/>
          </a:stretch>
        </p:blipFill>
        <p:spPr>
          <a:xfrm>
            <a:off x="8215814" y="2134280"/>
            <a:ext cx="16106852" cy="6936051"/>
          </a:xfrm>
          <a:prstGeom prst="rect">
            <a:avLst/>
          </a:prstGeom>
          <a:ln w="12700">
            <a:miter lim="400000"/>
          </a:ln>
        </p:spPr>
      </p:pic>
      <p:sp>
        <p:nvSpPr>
          <p:cNvPr id="702" name="Haut-parleur">
            <a:hlinkClick r:id="rId7" invalidUrl="" action="ppaction://hlinksldjump" tgtFrame="" tooltip="" history="1" highlightClick="0" endSnd="0"/>
          </p:cNvPr>
          <p:cNvSpPr/>
          <p:nvPr/>
        </p:nvSpPr>
        <p:spPr>
          <a:xfrm>
            <a:off x="7656068" y="2543002"/>
            <a:ext cx="762001" cy="1122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83" y="0"/>
                </a:moveTo>
                <a:cubicBezTo>
                  <a:pt x="354" y="0"/>
                  <a:pt x="0" y="238"/>
                  <a:pt x="0" y="530"/>
                </a:cubicBezTo>
                <a:lnTo>
                  <a:pt x="0" y="21070"/>
                </a:lnTo>
                <a:cubicBezTo>
                  <a:pt x="0" y="21362"/>
                  <a:pt x="354" y="21600"/>
                  <a:pt x="783" y="21600"/>
                </a:cubicBezTo>
                <a:lnTo>
                  <a:pt x="20817" y="21600"/>
                </a:lnTo>
                <a:cubicBezTo>
                  <a:pt x="21246" y="21600"/>
                  <a:pt x="21600" y="21362"/>
                  <a:pt x="21600" y="21070"/>
                </a:cubicBezTo>
                <a:lnTo>
                  <a:pt x="21600" y="530"/>
                </a:lnTo>
                <a:cubicBezTo>
                  <a:pt x="21600" y="238"/>
                  <a:pt x="21246" y="0"/>
                  <a:pt x="20817" y="0"/>
                </a:cubicBezTo>
                <a:lnTo>
                  <a:pt x="783" y="0"/>
                </a:lnTo>
                <a:close/>
                <a:moveTo>
                  <a:pt x="10800" y="2398"/>
                </a:moveTo>
                <a:cubicBezTo>
                  <a:pt x="13180" y="2398"/>
                  <a:pt x="15116" y="3714"/>
                  <a:pt x="15116" y="5329"/>
                </a:cubicBezTo>
                <a:cubicBezTo>
                  <a:pt x="15116" y="6945"/>
                  <a:pt x="13180" y="8259"/>
                  <a:pt x="10800" y="8259"/>
                </a:cubicBezTo>
                <a:cubicBezTo>
                  <a:pt x="8420" y="8259"/>
                  <a:pt x="6484" y="6945"/>
                  <a:pt x="6484" y="5329"/>
                </a:cubicBezTo>
                <a:cubicBezTo>
                  <a:pt x="6484" y="3714"/>
                  <a:pt x="8420" y="2398"/>
                  <a:pt x="10800" y="2398"/>
                </a:cubicBezTo>
                <a:close/>
                <a:moveTo>
                  <a:pt x="10800" y="3459"/>
                </a:moveTo>
                <a:cubicBezTo>
                  <a:pt x="9281" y="3459"/>
                  <a:pt x="8045" y="4298"/>
                  <a:pt x="8045" y="5329"/>
                </a:cubicBezTo>
                <a:cubicBezTo>
                  <a:pt x="8045" y="6360"/>
                  <a:pt x="9281" y="7199"/>
                  <a:pt x="10800" y="7199"/>
                </a:cubicBezTo>
                <a:cubicBezTo>
                  <a:pt x="12319" y="7199"/>
                  <a:pt x="13555" y="6360"/>
                  <a:pt x="13555" y="5329"/>
                </a:cubicBezTo>
                <a:cubicBezTo>
                  <a:pt x="13555" y="4298"/>
                  <a:pt x="12319" y="3459"/>
                  <a:pt x="10800" y="3459"/>
                </a:cubicBezTo>
                <a:close/>
                <a:moveTo>
                  <a:pt x="10800" y="4534"/>
                </a:moveTo>
                <a:cubicBezTo>
                  <a:pt x="11447" y="4534"/>
                  <a:pt x="11971" y="4890"/>
                  <a:pt x="11971" y="5329"/>
                </a:cubicBezTo>
                <a:cubicBezTo>
                  <a:pt x="11971" y="5768"/>
                  <a:pt x="11447" y="6124"/>
                  <a:pt x="10800" y="6124"/>
                </a:cubicBezTo>
                <a:cubicBezTo>
                  <a:pt x="10153" y="6124"/>
                  <a:pt x="9629" y="5768"/>
                  <a:pt x="9629" y="5329"/>
                </a:cubicBezTo>
                <a:cubicBezTo>
                  <a:pt x="9629" y="4890"/>
                  <a:pt x="10153" y="4534"/>
                  <a:pt x="10800" y="4534"/>
                </a:cubicBezTo>
                <a:close/>
                <a:moveTo>
                  <a:pt x="10800" y="9740"/>
                </a:moveTo>
                <a:cubicBezTo>
                  <a:pt x="14436" y="9740"/>
                  <a:pt x="17393" y="11748"/>
                  <a:pt x="17393" y="14216"/>
                </a:cubicBezTo>
                <a:cubicBezTo>
                  <a:pt x="17393" y="16683"/>
                  <a:pt x="14436" y="18691"/>
                  <a:pt x="10800" y="18691"/>
                </a:cubicBezTo>
                <a:cubicBezTo>
                  <a:pt x="7164" y="18691"/>
                  <a:pt x="4207" y="16683"/>
                  <a:pt x="4207" y="14216"/>
                </a:cubicBezTo>
                <a:cubicBezTo>
                  <a:pt x="4207" y="11748"/>
                  <a:pt x="7164" y="9740"/>
                  <a:pt x="10800" y="9740"/>
                </a:cubicBezTo>
                <a:close/>
                <a:moveTo>
                  <a:pt x="10800" y="11860"/>
                </a:moveTo>
                <a:cubicBezTo>
                  <a:pt x="8886" y="11860"/>
                  <a:pt x="7329" y="12917"/>
                  <a:pt x="7329" y="14216"/>
                </a:cubicBezTo>
                <a:cubicBezTo>
                  <a:pt x="7329" y="15514"/>
                  <a:pt x="8886" y="16571"/>
                  <a:pt x="10800" y="16571"/>
                </a:cubicBezTo>
                <a:cubicBezTo>
                  <a:pt x="12714" y="16571"/>
                  <a:pt x="14271" y="15514"/>
                  <a:pt x="14271" y="14216"/>
                </a:cubicBezTo>
                <a:cubicBezTo>
                  <a:pt x="14271" y="12917"/>
                  <a:pt x="12714" y="11860"/>
                  <a:pt x="10800" y="11860"/>
                </a:cubicBezTo>
                <a:close/>
                <a:moveTo>
                  <a:pt x="10800" y="13367"/>
                </a:moveTo>
                <a:cubicBezTo>
                  <a:pt x="11447" y="13367"/>
                  <a:pt x="11971" y="13722"/>
                  <a:pt x="11971" y="14162"/>
                </a:cubicBezTo>
                <a:cubicBezTo>
                  <a:pt x="11971" y="14600"/>
                  <a:pt x="11447" y="14956"/>
                  <a:pt x="10800" y="14956"/>
                </a:cubicBezTo>
                <a:cubicBezTo>
                  <a:pt x="10153" y="14956"/>
                  <a:pt x="9629" y="14600"/>
                  <a:pt x="9629" y="14162"/>
                </a:cubicBezTo>
                <a:cubicBezTo>
                  <a:pt x="9629" y="13722"/>
                  <a:pt x="10153" y="13367"/>
                  <a:pt x="10800" y="13367"/>
                </a:cubicBezTo>
                <a:close/>
              </a:path>
            </a:pathLst>
          </a:custGeom>
          <a:solidFill>
            <a:srgbClr val="3B75A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03" name="Haut-parleur">
            <a:hlinkClick r:id="rId8" invalidUrl="" action="ppaction://hlinksldjump" tgtFrame="" tooltip="" history="1" highlightClick="0" endSnd="0"/>
          </p:cNvPr>
          <p:cNvSpPr/>
          <p:nvPr/>
        </p:nvSpPr>
        <p:spPr>
          <a:xfrm>
            <a:off x="7656068" y="6349038"/>
            <a:ext cx="762001" cy="1122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83" y="0"/>
                </a:moveTo>
                <a:cubicBezTo>
                  <a:pt x="354" y="0"/>
                  <a:pt x="0" y="238"/>
                  <a:pt x="0" y="530"/>
                </a:cubicBezTo>
                <a:lnTo>
                  <a:pt x="0" y="21070"/>
                </a:lnTo>
                <a:cubicBezTo>
                  <a:pt x="0" y="21362"/>
                  <a:pt x="354" y="21600"/>
                  <a:pt x="783" y="21600"/>
                </a:cubicBezTo>
                <a:lnTo>
                  <a:pt x="20817" y="21600"/>
                </a:lnTo>
                <a:cubicBezTo>
                  <a:pt x="21246" y="21600"/>
                  <a:pt x="21600" y="21362"/>
                  <a:pt x="21600" y="21070"/>
                </a:cubicBezTo>
                <a:lnTo>
                  <a:pt x="21600" y="530"/>
                </a:lnTo>
                <a:cubicBezTo>
                  <a:pt x="21600" y="238"/>
                  <a:pt x="21246" y="0"/>
                  <a:pt x="20817" y="0"/>
                </a:cubicBezTo>
                <a:lnTo>
                  <a:pt x="783" y="0"/>
                </a:lnTo>
                <a:close/>
                <a:moveTo>
                  <a:pt x="10800" y="2398"/>
                </a:moveTo>
                <a:cubicBezTo>
                  <a:pt x="13180" y="2398"/>
                  <a:pt x="15116" y="3714"/>
                  <a:pt x="15116" y="5329"/>
                </a:cubicBezTo>
                <a:cubicBezTo>
                  <a:pt x="15116" y="6945"/>
                  <a:pt x="13180" y="8259"/>
                  <a:pt x="10800" y="8259"/>
                </a:cubicBezTo>
                <a:cubicBezTo>
                  <a:pt x="8420" y="8259"/>
                  <a:pt x="6484" y="6945"/>
                  <a:pt x="6484" y="5329"/>
                </a:cubicBezTo>
                <a:cubicBezTo>
                  <a:pt x="6484" y="3714"/>
                  <a:pt x="8420" y="2398"/>
                  <a:pt x="10800" y="2398"/>
                </a:cubicBezTo>
                <a:close/>
                <a:moveTo>
                  <a:pt x="10800" y="3459"/>
                </a:moveTo>
                <a:cubicBezTo>
                  <a:pt x="9281" y="3459"/>
                  <a:pt x="8045" y="4298"/>
                  <a:pt x="8045" y="5329"/>
                </a:cubicBezTo>
                <a:cubicBezTo>
                  <a:pt x="8045" y="6360"/>
                  <a:pt x="9281" y="7199"/>
                  <a:pt x="10800" y="7199"/>
                </a:cubicBezTo>
                <a:cubicBezTo>
                  <a:pt x="12319" y="7199"/>
                  <a:pt x="13555" y="6360"/>
                  <a:pt x="13555" y="5329"/>
                </a:cubicBezTo>
                <a:cubicBezTo>
                  <a:pt x="13555" y="4298"/>
                  <a:pt x="12319" y="3459"/>
                  <a:pt x="10800" y="3459"/>
                </a:cubicBezTo>
                <a:close/>
                <a:moveTo>
                  <a:pt x="10800" y="4534"/>
                </a:moveTo>
                <a:cubicBezTo>
                  <a:pt x="11447" y="4534"/>
                  <a:pt x="11971" y="4890"/>
                  <a:pt x="11971" y="5329"/>
                </a:cubicBezTo>
                <a:cubicBezTo>
                  <a:pt x="11971" y="5768"/>
                  <a:pt x="11447" y="6124"/>
                  <a:pt x="10800" y="6124"/>
                </a:cubicBezTo>
                <a:cubicBezTo>
                  <a:pt x="10153" y="6124"/>
                  <a:pt x="9629" y="5768"/>
                  <a:pt x="9629" y="5329"/>
                </a:cubicBezTo>
                <a:cubicBezTo>
                  <a:pt x="9629" y="4890"/>
                  <a:pt x="10153" y="4534"/>
                  <a:pt x="10800" y="4534"/>
                </a:cubicBezTo>
                <a:close/>
                <a:moveTo>
                  <a:pt x="10800" y="9740"/>
                </a:moveTo>
                <a:cubicBezTo>
                  <a:pt x="14436" y="9740"/>
                  <a:pt x="17393" y="11748"/>
                  <a:pt x="17393" y="14216"/>
                </a:cubicBezTo>
                <a:cubicBezTo>
                  <a:pt x="17393" y="16683"/>
                  <a:pt x="14436" y="18691"/>
                  <a:pt x="10800" y="18691"/>
                </a:cubicBezTo>
                <a:cubicBezTo>
                  <a:pt x="7164" y="18691"/>
                  <a:pt x="4207" y="16683"/>
                  <a:pt x="4207" y="14216"/>
                </a:cubicBezTo>
                <a:cubicBezTo>
                  <a:pt x="4207" y="11748"/>
                  <a:pt x="7164" y="9740"/>
                  <a:pt x="10800" y="9740"/>
                </a:cubicBezTo>
                <a:close/>
                <a:moveTo>
                  <a:pt x="10800" y="11860"/>
                </a:moveTo>
                <a:cubicBezTo>
                  <a:pt x="8886" y="11860"/>
                  <a:pt x="7329" y="12917"/>
                  <a:pt x="7329" y="14216"/>
                </a:cubicBezTo>
                <a:cubicBezTo>
                  <a:pt x="7329" y="15514"/>
                  <a:pt x="8886" y="16571"/>
                  <a:pt x="10800" y="16571"/>
                </a:cubicBezTo>
                <a:cubicBezTo>
                  <a:pt x="12714" y="16571"/>
                  <a:pt x="14271" y="15514"/>
                  <a:pt x="14271" y="14216"/>
                </a:cubicBezTo>
                <a:cubicBezTo>
                  <a:pt x="14271" y="12917"/>
                  <a:pt x="12714" y="11860"/>
                  <a:pt x="10800" y="11860"/>
                </a:cubicBezTo>
                <a:close/>
                <a:moveTo>
                  <a:pt x="10800" y="13367"/>
                </a:moveTo>
                <a:cubicBezTo>
                  <a:pt x="11447" y="13367"/>
                  <a:pt x="11971" y="13722"/>
                  <a:pt x="11971" y="14162"/>
                </a:cubicBezTo>
                <a:cubicBezTo>
                  <a:pt x="11971" y="14600"/>
                  <a:pt x="11447" y="14956"/>
                  <a:pt x="10800" y="14956"/>
                </a:cubicBezTo>
                <a:cubicBezTo>
                  <a:pt x="10153" y="14956"/>
                  <a:pt x="9629" y="14600"/>
                  <a:pt x="9629" y="14162"/>
                </a:cubicBezTo>
                <a:cubicBezTo>
                  <a:pt x="9629" y="13722"/>
                  <a:pt x="10153" y="13367"/>
                  <a:pt x="10800" y="13367"/>
                </a:cubicBezTo>
                <a:close/>
              </a:path>
            </a:pathLst>
          </a:custGeom>
          <a:solidFill>
            <a:srgbClr val="8D69B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04" name="Haut-parleur">
            <a:hlinkClick r:id="rId9" invalidUrl="" action="ppaction://hlinksldjump" tgtFrame="" tooltip="" history="1" highlightClick="0" endSnd="0"/>
          </p:cNvPr>
          <p:cNvSpPr/>
          <p:nvPr/>
        </p:nvSpPr>
        <p:spPr>
          <a:xfrm>
            <a:off x="7656068" y="4503170"/>
            <a:ext cx="762001" cy="1122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83" y="0"/>
                </a:moveTo>
                <a:cubicBezTo>
                  <a:pt x="354" y="0"/>
                  <a:pt x="0" y="238"/>
                  <a:pt x="0" y="530"/>
                </a:cubicBezTo>
                <a:lnTo>
                  <a:pt x="0" y="21070"/>
                </a:lnTo>
                <a:cubicBezTo>
                  <a:pt x="0" y="21362"/>
                  <a:pt x="354" y="21600"/>
                  <a:pt x="783" y="21600"/>
                </a:cubicBezTo>
                <a:lnTo>
                  <a:pt x="20817" y="21600"/>
                </a:lnTo>
                <a:cubicBezTo>
                  <a:pt x="21246" y="21600"/>
                  <a:pt x="21600" y="21362"/>
                  <a:pt x="21600" y="21070"/>
                </a:cubicBezTo>
                <a:lnTo>
                  <a:pt x="21600" y="530"/>
                </a:lnTo>
                <a:cubicBezTo>
                  <a:pt x="21600" y="238"/>
                  <a:pt x="21246" y="0"/>
                  <a:pt x="20817" y="0"/>
                </a:cubicBezTo>
                <a:lnTo>
                  <a:pt x="783" y="0"/>
                </a:lnTo>
                <a:close/>
                <a:moveTo>
                  <a:pt x="10800" y="2398"/>
                </a:moveTo>
                <a:cubicBezTo>
                  <a:pt x="13180" y="2398"/>
                  <a:pt x="15116" y="3714"/>
                  <a:pt x="15116" y="5329"/>
                </a:cubicBezTo>
                <a:cubicBezTo>
                  <a:pt x="15116" y="6945"/>
                  <a:pt x="13180" y="8259"/>
                  <a:pt x="10800" y="8259"/>
                </a:cubicBezTo>
                <a:cubicBezTo>
                  <a:pt x="8420" y="8259"/>
                  <a:pt x="6484" y="6945"/>
                  <a:pt x="6484" y="5329"/>
                </a:cubicBezTo>
                <a:cubicBezTo>
                  <a:pt x="6484" y="3714"/>
                  <a:pt x="8420" y="2398"/>
                  <a:pt x="10800" y="2398"/>
                </a:cubicBezTo>
                <a:close/>
                <a:moveTo>
                  <a:pt x="10800" y="3459"/>
                </a:moveTo>
                <a:cubicBezTo>
                  <a:pt x="9281" y="3459"/>
                  <a:pt x="8045" y="4298"/>
                  <a:pt x="8045" y="5329"/>
                </a:cubicBezTo>
                <a:cubicBezTo>
                  <a:pt x="8045" y="6360"/>
                  <a:pt x="9281" y="7199"/>
                  <a:pt x="10800" y="7199"/>
                </a:cubicBezTo>
                <a:cubicBezTo>
                  <a:pt x="12319" y="7199"/>
                  <a:pt x="13555" y="6360"/>
                  <a:pt x="13555" y="5329"/>
                </a:cubicBezTo>
                <a:cubicBezTo>
                  <a:pt x="13555" y="4298"/>
                  <a:pt x="12319" y="3459"/>
                  <a:pt x="10800" y="3459"/>
                </a:cubicBezTo>
                <a:close/>
                <a:moveTo>
                  <a:pt x="10800" y="4534"/>
                </a:moveTo>
                <a:cubicBezTo>
                  <a:pt x="11447" y="4534"/>
                  <a:pt x="11971" y="4890"/>
                  <a:pt x="11971" y="5329"/>
                </a:cubicBezTo>
                <a:cubicBezTo>
                  <a:pt x="11971" y="5768"/>
                  <a:pt x="11447" y="6124"/>
                  <a:pt x="10800" y="6124"/>
                </a:cubicBezTo>
                <a:cubicBezTo>
                  <a:pt x="10153" y="6124"/>
                  <a:pt x="9629" y="5768"/>
                  <a:pt x="9629" y="5329"/>
                </a:cubicBezTo>
                <a:cubicBezTo>
                  <a:pt x="9629" y="4890"/>
                  <a:pt x="10153" y="4534"/>
                  <a:pt x="10800" y="4534"/>
                </a:cubicBezTo>
                <a:close/>
                <a:moveTo>
                  <a:pt x="10800" y="9740"/>
                </a:moveTo>
                <a:cubicBezTo>
                  <a:pt x="14436" y="9740"/>
                  <a:pt x="17393" y="11748"/>
                  <a:pt x="17393" y="14216"/>
                </a:cubicBezTo>
                <a:cubicBezTo>
                  <a:pt x="17393" y="16683"/>
                  <a:pt x="14436" y="18691"/>
                  <a:pt x="10800" y="18691"/>
                </a:cubicBezTo>
                <a:cubicBezTo>
                  <a:pt x="7164" y="18691"/>
                  <a:pt x="4207" y="16683"/>
                  <a:pt x="4207" y="14216"/>
                </a:cubicBezTo>
                <a:cubicBezTo>
                  <a:pt x="4207" y="11748"/>
                  <a:pt x="7164" y="9740"/>
                  <a:pt x="10800" y="9740"/>
                </a:cubicBezTo>
                <a:close/>
                <a:moveTo>
                  <a:pt x="10800" y="11860"/>
                </a:moveTo>
                <a:cubicBezTo>
                  <a:pt x="8886" y="11860"/>
                  <a:pt x="7329" y="12917"/>
                  <a:pt x="7329" y="14216"/>
                </a:cubicBezTo>
                <a:cubicBezTo>
                  <a:pt x="7329" y="15514"/>
                  <a:pt x="8886" y="16571"/>
                  <a:pt x="10800" y="16571"/>
                </a:cubicBezTo>
                <a:cubicBezTo>
                  <a:pt x="12714" y="16571"/>
                  <a:pt x="14271" y="15514"/>
                  <a:pt x="14271" y="14216"/>
                </a:cubicBezTo>
                <a:cubicBezTo>
                  <a:pt x="14271" y="12917"/>
                  <a:pt x="12714" y="11860"/>
                  <a:pt x="10800" y="11860"/>
                </a:cubicBezTo>
                <a:close/>
                <a:moveTo>
                  <a:pt x="10800" y="13367"/>
                </a:moveTo>
                <a:cubicBezTo>
                  <a:pt x="11447" y="13367"/>
                  <a:pt x="11971" y="13722"/>
                  <a:pt x="11971" y="14162"/>
                </a:cubicBezTo>
                <a:cubicBezTo>
                  <a:pt x="11971" y="14600"/>
                  <a:pt x="11447" y="14956"/>
                  <a:pt x="10800" y="14956"/>
                </a:cubicBezTo>
                <a:cubicBezTo>
                  <a:pt x="10153" y="14956"/>
                  <a:pt x="9629" y="14600"/>
                  <a:pt x="9629" y="14162"/>
                </a:cubicBezTo>
                <a:cubicBezTo>
                  <a:pt x="9629" y="13722"/>
                  <a:pt x="10153" y="13367"/>
                  <a:pt x="10800" y="13367"/>
                </a:cubicBezTo>
                <a:close/>
              </a:path>
            </a:pathLst>
          </a:custGeom>
          <a:solidFill>
            <a:srgbClr val="C53A3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05" name="Équation"/>
          <p:cNvSpPr txBox="1"/>
          <p:nvPr/>
        </p:nvSpPr>
        <p:spPr>
          <a:xfrm>
            <a:off x="7576232" y="11425530"/>
            <a:ext cx="15525063" cy="78105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m:rPr>
                      <m:sty m:val="p"/>
                    </m:rP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cos</m:t>
                  </m:r>
                  <m:d>
                    <m:dPr>
                      <m:ctrlP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</m:ctrlPr>
                    </m:dPr>
                    <m:e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  <m:sSub>
                        <m:e>
                          <m:r>
                            <a:rPr xmlns:a="http://schemas.openxmlformats.org/drawingml/2006/main"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</m:e>
                        <m:sub>
                          <m:r>
                            <a:rPr xmlns:a="http://schemas.openxmlformats.org/drawingml/2006/main"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</m:d>
                  <m: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+</m:t>
                  </m:r>
                  <m:r>
                    <m:rPr>
                      <m:sty m:val="p"/>
                    </m:rP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cos</m:t>
                  </m:r>
                  <m:d>
                    <m:dPr>
                      <m:ctrlP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</m:ctrlPr>
                    </m:dPr>
                    <m:e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  <m:sSub>
                        <m:e>
                          <m:r>
                            <a:rPr xmlns:a="http://schemas.openxmlformats.org/drawingml/2006/main"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</m:e>
                        <m:sub>
                          <m:r>
                            <a:rPr xmlns:a="http://schemas.openxmlformats.org/drawingml/2006/main"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</m:d>
                  <m: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2</m:t>
                  </m:r>
                  <m:r>
                    <m:rPr>
                      <m:sty m:val="p"/>
                    </m:rP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cos</m:t>
                  </m:r>
                  <m:d>
                    <m:dPr>
                      <m:ctrlP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</m:ctrlPr>
                      <m:begChr m:val="["/>
                      <m:endChr m:val="]"/>
                    </m:dPr>
                    <m:e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e>
                          <m:r>
                            <a:rPr xmlns:a="http://schemas.openxmlformats.org/drawingml/2006/main"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</m:e>
                        <m:sub>
                          <m:r>
                            <a:rPr xmlns:a="http://schemas.openxmlformats.org/drawingml/2006/main"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e>
                          <m:r>
                            <a:rPr xmlns:a="http://schemas.openxmlformats.org/drawingml/2006/main"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</m:e>
                        <m:sub>
                          <m:r>
                            <a:rPr xmlns:a="http://schemas.openxmlformats.org/drawingml/2006/main"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</m:d>
                  <m:r>
                    <m:rPr>
                      <m:sty m:val="p"/>
                    </m:rP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cos</m:t>
                  </m:r>
                  <m:d>
                    <m:dPr>
                      <m:ctrlP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</m:ctrlPr>
                      <m:begChr m:val="["/>
                      <m:endChr m:val="]"/>
                    </m:dPr>
                    <m:e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</m:d>
                </m:oMath>
              </m:oMathPara>
            </a14:m>
            <a:endParaRPr sz="5000">
              <a:solidFill>
                <a:srgbClr val="5E5E5E"/>
              </a:solidFill>
            </a:endParaRPr>
          </a:p>
        </p:txBody>
      </p:sp>
      <p:sp>
        <p:nvSpPr>
          <p:cNvPr id="706" name="Équation"/>
          <p:cNvSpPr txBox="1"/>
          <p:nvPr/>
        </p:nvSpPr>
        <p:spPr>
          <a:xfrm>
            <a:off x="7525167" y="10155074"/>
            <a:ext cx="3035599" cy="58293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δ</m:t>
                  </m:r>
                  <m: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ν</m:t>
                  </m:r>
                  <m: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=</m:t>
                  </m:r>
                  <m:sSub>
                    <m:e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e>
                    <m:sub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b>
                  </m:sSub>
                  <m: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-</m:t>
                  </m:r>
                  <m:sSub>
                    <m:e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e>
                    <m:sub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</m:oMath>
              </m:oMathPara>
            </a14:m>
            <a:endParaRPr sz="5000">
              <a:solidFill>
                <a:srgbClr val="5E5E5E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0" name="Grouper"/>
          <p:cNvGrpSpPr/>
          <p:nvPr/>
        </p:nvGrpSpPr>
        <p:grpSpPr>
          <a:xfrm flipH="1">
            <a:off x="-8681163" y="-9580794"/>
            <a:ext cx="22044893" cy="19511005"/>
            <a:chOff x="14774" y="0"/>
            <a:chExt cx="22044891" cy="19511004"/>
          </a:xfrm>
        </p:grpSpPr>
        <p:pic>
          <p:nvPicPr>
            <p:cNvPr id="708" name="cbc.jpg" descr="cbc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 rot="1955812">
              <a:off x="1430501" y="4352443"/>
              <a:ext cx="19213469" cy="108059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09" name="Rectangle"/>
            <p:cNvSpPr/>
            <p:nvPr/>
          </p:nvSpPr>
          <p:spPr>
            <a:xfrm rot="1956000">
              <a:off x="1429670" y="4319902"/>
              <a:ext cx="19215101" cy="10871201"/>
            </a:xfrm>
            <a:prstGeom prst="rect">
              <a:avLst/>
            </a:prstGeom>
            <a:gradFill flip="none" rotWithShape="1">
              <a:gsLst>
                <a:gs pos="6163">
                  <a:srgbClr val="FFFFFF">
                    <a:alpha val="0"/>
                  </a:srgbClr>
                </a:gs>
                <a:gs pos="26596">
                  <a:srgbClr val="FFFFFF">
                    <a:alpha val="50000"/>
                  </a:srgbClr>
                </a:gs>
                <a:gs pos="49582">
                  <a:srgbClr val="FFFFFF"/>
                </a:gs>
              </a:gsLst>
              <a:path path="circle">
                <a:fillToRect l="62755" t="-19550" r="37244" b="11955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711" name="Capture d’écran 2023-04-26 à 10.28.39.png" descr="Capture d’écran 2023-04-26 à 10.28.3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54881" y="13134210"/>
            <a:ext cx="24693762" cy="583672"/>
          </a:xfrm>
          <a:prstGeom prst="rect">
            <a:avLst/>
          </a:prstGeom>
          <a:ln w="12700">
            <a:miter lim="400000"/>
          </a:ln>
        </p:spPr>
      </p:pic>
      <p:sp>
        <p:nvSpPr>
          <p:cNvPr id="712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13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30" y="13133252"/>
            <a:ext cx="603683" cy="603684"/>
          </a:xfrm>
          <a:prstGeom prst="rect">
            <a:avLst/>
          </a:prstGeom>
          <a:ln w="12700">
            <a:miter lim="400000"/>
          </a:ln>
        </p:spPr>
      </p:pic>
      <p:sp>
        <p:nvSpPr>
          <p:cNvPr id="714" name="LISA detection"/>
          <p:cNvSpPr/>
          <p:nvPr/>
        </p:nvSpPr>
        <p:spPr>
          <a:xfrm rot="1335507">
            <a:off x="19305598" y="302816"/>
            <a:ext cx="7443292" cy="735078"/>
          </a:xfrm>
          <a:prstGeom prst="rect">
            <a:avLst/>
          </a:prstGeom>
          <a:solidFill>
            <a:srgbClr val="E27E7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LISA detection</a:t>
            </a:r>
          </a:p>
        </p:txBody>
      </p:sp>
      <p:sp>
        <p:nvSpPr>
          <p:cNvPr id="715" name="Rectangle"/>
          <p:cNvSpPr txBox="1"/>
          <p:nvPr/>
        </p:nvSpPr>
        <p:spPr>
          <a:xfrm>
            <a:off x="18014363" y="5839111"/>
            <a:ext cx="10959167" cy="10478699"/>
          </a:xfrm>
          <a:prstGeom prst="rect">
            <a:avLst/>
          </a:prstGeom>
          <a:solidFill>
            <a:srgbClr val="FFFFFF">
              <a:alpha val="9796"/>
            </a:srgbClr>
          </a:solidFill>
          <a:ln w="12700">
            <a:miter lim="400000"/>
          </a:ln>
        </p:spPr>
        <p:txBody>
          <a:bodyPr lIns="50800" tIns="50800" rIns="50800" bIns="50800">
            <a:normAutofit fontScale="100000" lnSpcReduction="0"/>
          </a:bodyPr>
          <a:lstStyle/>
          <a:p>
            <a:pPr algn="just">
              <a:lnSpc>
                <a:spcPct val="90000"/>
              </a:lnSpc>
              <a:spcBef>
                <a:spcPts val="4500"/>
              </a:spcBef>
              <a:defRPr sz="4800">
                <a:latin typeface="CMU Serif Roman"/>
                <a:ea typeface="CMU Serif Roman"/>
                <a:cs typeface="CMU Serif Roman"/>
                <a:sym typeface="CMU Serif Roman"/>
              </a:defRPr>
            </a:pPr>
          </a:p>
        </p:txBody>
      </p:sp>
      <p:pic>
        <p:nvPicPr>
          <p:cNvPr id="716" name="longrange.pdf" descr="longrange.pdf"/>
          <p:cNvPicPr>
            <a:picLocks noChangeAspect="1"/>
          </p:cNvPicPr>
          <p:nvPr/>
        </p:nvPicPr>
        <p:blipFill>
          <a:blip r:embed="rId5">
            <a:extLst/>
          </a:blip>
          <a:srcRect l="0" t="27322" r="14619" b="5241"/>
          <a:stretch>
            <a:fillRect/>
          </a:stretch>
        </p:blipFill>
        <p:spPr>
          <a:xfrm rot="16200000">
            <a:off x="-2935754" y="4462427"/>
            <a:ext cx="11640405" cy="5171601"/>
          </a:xfrm>
          <a:prstGeom prst="rect">
            <a:avLst/>
          </a:prstGeom>
          <a:ln w="25400">
            <a:solidFill>
              <a:srgbClr val="929292"/>
            </a:solidFill>
            <a:miter lim="400000"/>
          </a:ln>
        </p:spPr>
      </p:pic>
      <p:sp>
        <p:nvSpPr>
          <p:cNvPr id="717" name="Haut-parleur">
            <a:hlinkClick r:id="rId6" invalidUrl="" action="ppaction://hlinksldjump" tgtFrame="" tooltip="" history="1" highlightClick="0" endSnd="0"/>
          </p:cNvPr>
          <p:cNvSpPr/>
          <p:nvPr/>
        </p:nvSpPr>
        <p:spPr>
          <a:xfrm>
            <a:off x="7656068" y="2543002"/>
            <a:ext cx="762001" cy="1122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83" y="0"/>
                </a:moveTo>
                <a:cubicBezTo>
                  <a:pt x="354" y="0"/>
                  <a:pt x="0" y="238"/>
                  <a:pt x="0" y="530"/>
                </a:cubicBezTo>
                <a:lnTo>
                  <a:pt x="0" y="21070"/>
                </a:lnTo>
                <a:cubicBezTo>
                  <a:pt x="0" y="21362"/>
                  <a:pt x="354" y="21600"/>
                  <a:pt x="783" y="21600"/>
                </a:cubicBezTo>
                <a:lnTo>
                  <a:pt x="20817" y="21600"/>
                </a:lnTo>
                <a:cubicBezTo>
                  <a:pt x="21246" y="21600"/>
                  <a:pt x="21600" y="21362"/>
                  <a:pt x="21600" y="21070"/>
                </a:cubicBezTo>
                <a:lnTo>
                  <a:pt x="21600" y="530"/>
                </a:lnTo>
                <a:cubicBezTo>
                  <a:pt x="21600" y="238"/>
                  <a:pt x="21246" y="0"/>
                  <a:pt x="20817" y="0"/>
                </a:cubicBezTo>
                <a:lnTo>
                  <a:pt x="783" y="0"/>
                </a:lnTo>
                <a:close/>
                <a:moveTo>
                  <a:pt x="10800" y="2398"/>
                </a:moveTo>
                <a:cubicBezTo>
                  <a:pt x="13180" y="2398"/>
                  <a:pt x="15116" y="3714"/>
                  <a:pt x="15116" y="5329"/>
                </a:cubicBezTo>
                <a:cubicBezTo>
                  <a:pt x="15116" y="6945"/>
                  <a:pt x="13180" y="8259"/>
                  <a:pt x="10800" y="8259"/>
                </a:cubicBezTo>
                <a:cubicBezTo>
                  <a:pt x="8420" y="8259"/>
                  <a:pt x="6484" y="6945"/>
                  <a:pt x="6484" y="5329"/>
                </a:cubicBezTo>
                <a:cubicBezTo>
                  <a:pt x="6484" y="3714"/>
                  <a:pt x="8420" y="2398"/>
                  <a:pt x="10800" y="2398"/>
                </a:cubicBezTo>
                <a:close/>
                <a:moveTo>
                  <a:pt x="10800" y="3459"/>
                </a:moveTo>
                <a:cubicBezTo>
                  <a:pt x="9281" y="3459"/>
                  <a:pt x="8045" y="4298"/>
                  <a:pt x="8045" y="5329"/>
                </a:cubicBezTo>
                <a:cubicBezTo>
                  <a:pt x="8045" y="6360"/>
                  <a:pt x="9281" y="7199"/>
                  <a:pt x="10800" y="7199"/>
                </a:cubicBezTo>
                <a:cubicBezTo>
                  <a:pt x="12319" y="7199"/>
                  <a:pt x="13555" y="6360"/>
                  <a:pt x="13555" y="5329"/>
                </a:cubicBezTo>
                <a:cubicBezTo>
                  <a:pt x="13555" y="4298"/>
                  <a:pt x="12319" y="3459"/>
                  <a:pt x="10800" y="3459"/>
                </a:cubicBezTo>
                <a:close/>
                <a:moveTo>
                  <a:pt x="10800" y="4534"/>
                </a:moveTo>
                <a:cubicBezTo>
                  <a:pt x="11447" y="4534"/>
                  <a:pt x="11971" y="4890"/>
                  <a:pt x="11971" y="5329"/>
                </a:cubicBezTo>
                <a:cubicBezTo>
                  <a:pt x="11971" y="5768"/>
                  <a:pt x="11447" y="6124"/>
                  <a:pt x="10800" y="6124"/>
                </a:cubicBezTo>
                <a:cubicBezTo>
                  <a:pt x="10153" y="6124"/>
                  <a:pt x="9629" y="5768"/>
                  <a:pt x="9629" y="5329"/>
                </a:cubicBezTo>
                <a:cubicBezTo>
                  <a:pt x="9629" y="4890"/>
                  <a:pt x="10153" y="4534"/>
                  <a:pt x="10800" y="4534"/>
                </a:cubicBezTo>
                <a:close/>
                <a:moveTo>
                  <a:pt x="10800" y="9740"/>
                </a:moveTo>
                <a:cubicBezTo>
                  <a:pt x="14436" y="9740"/>
                  <a:pt x="17393" y="11748"/>
                  <a:pt x="17393" y="14216"/>
                </a:cubicBezTo>
                <a:cubicBezTo>
                  <a:pt x="17393" y="16683"/>
                  <a:pt x="14436" y="18691"/>
                  <a:pt x="10800" y="18691"/>
                </a:cubicBezTo>
                <a:cubicBezTo>
                  <a:pt x="7164" y="18691"/>
                  <a:pt x="4207" y="16683"/>
                  <a:pt x="4207" y="14216"/>
                </a:cubicBezTo>
                <a:cubicBezTo>
                  <a:pt x="4207" y="11748"/>
                  <a:pt x="7164" y="9740"/>
                  <a:pt x="10800" y="9740"/>
                </a:cubicBezTo>
                <a:close/>
                <a:moveTo>
                  <a:pt x="10800" y="11860"/>
                </a:moveTo>
                <a:cubicBezTo>
                  <a:pt x="8886" y="11860"/>
                  <a:pt x="7329" y="12917"/>
                  <a:pt x="7329" y="14216"/>
                </a:cubicBezTo>
                <a:cubicBezTo>
                  <a:pt x="7329" y="15514"/>
                  <a:pt x="8886" y="16571"/>
                  <a:pt x="10800" y="16571"/>
                </a:cubicBezTo>
                <a:cubicBezTo>
                  <a:pt x="12714" y="16571"/>
                  <a:pt x="14271" y="15514"/>
                  <a:pt x="14271" y="14216"/>
                </a:cubicBezTo>
                <a:cubicBezTo>
                  <a:pt x="14271" y="12917"/>
                  <a:pt x="12714" y="11860"/>
                  <a:pt x="10800" y="11860"/>
                </a:cubicBezTo>
                <a:close/>
                <a:moveTo>
                  <a:pt x="10800" y="13367"/>
                </a:moveTo>
                <a:cubicBezTo>
                  <a:pt x="11447" y="13367"/>
                  <a:pt x="11971" y="13722"/>
                  <a:pt x="11971" y="14162"/>
                </a:cubicBezTo>
                <a:cubicBezTo>
                  <a:pt x="11971" y="14600"/>
                  <a:pt x="11447" y="14956"/>
                  <a:pt x="10800" y="14956"/>
                </a:cubicBezTo>
                <a:cubicBezTo>
                  <a:pt x="10153" y="14956"/>
                  <a:pt x="9629" y="14600"/>
                  <a:pt x="9629" y="14162"/>
                </a:cubicBezTo>
                <a:cubicBezTo>
                  <a:pt x="9629" y="13722"/>
                  <a:pt x="10153" y="13367"/>
                  <a:pt x="10800" y="13367"/>
                </a:cubicBezTo>
                <a:close/>
              </a:path>
            </a:pathLst>
          </a:custGeom>
          <a:solidFill>
            <a:srgbClr val="3B75A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18" name="Haut-parleur">
            <a:hlinkClick r:id="rId7" invalidUrl="" action="ppaction://hlinksldjump" tgtFrame="" tooltip="" history="1" highlightClick="0" endSnd="0"/>
          </p:cNvPr>
          <p:cNvSpPr/>
          <p:nvPr/>
        </p:nvSpPr>
        <p:spPr>
          <a:xfrm>
            <a:off x="7656068" y="6349038"/>
            <a:ext cx="762001" cy="1122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83" y="0"/>
                </a:moveTo>
                <a:cubicBezTo>
                  <a:pt x="354" y="0"/>
                  <a:pt x="0" y="238"/>
                  <a:pt x="0" y="530"/>
                </a:cubicBezTo>
                <a:lnTo>
                  <a:pt x="0" y="21070"/>
                </a:lnTo>
                <a:cubicBezTo>
                  <a:pt x="0" y="21362"/>
                  <a:pt x="354" y="21600"/>
                  <a:pt x="783" y="21600"/>
                </a:cubicBezTo>
                <a:lnTo>
                  <a:pt x="20817" y="21600"/>
                </a:lnTo>
                <a:cubicBezTo>
                  <a:pt x="21246" y="21600"/>
                  <a:pt x="21600" y="21362"/>
                  <a:pt x="21600" y="21070"/>
                </a:cubicBezTo>
                <a:lnTo>
                  <a:pt x="21600" y="530"/>
                </a:lnTo>
                <a:cubicBezTo>
                  <a:pt x="21600" y="238"/>
                  <a:pt x="21246" y="0"/>
                  <a:pt x="20817" y="0"/>
                </a:cubicBezTo>
                <a:lnTo>
                  <a:pt x="783" y="0"/>
                </a:lnTo>
                <a:close/>
                <a:moveTo>
                  <a:pt x="10800" y="2398"/>
                </a:moveTo>
                <a:cubicBezTo>
                  <a:pt x="13180" y="2398"/>
                  <a:pt x="15116" y="3714"/>
                  <a:pt x="15116" y="5329"/>
                </a:cubicBezTo>
                <a:cubicBezTo>
                  <a:pt x="15116" y="6945"/>
                  <a:pt x="13180" y="8259"/>
                  <a:pt x="10800" y="8259"/>
                </a:cubicBezTo>
                <a:cubicBezTo>
                  <a:pt x="8420" y="8259"/>
                  <a:pt x="6484" y="6945"/>
                  <a:pt x="6484" y="5329"/>
                </a:cubicBezTo>
                <a:cubicBezTo>
                  <a:pt x="6484" y="3714"/>
                  <a:pt x="8420" y="2398"/>
                  <a:pt x="10800" y="2398"/>
                </a:cubicBezTo>
                <a:close/>
                <a:moveTo>
                  <a:pt x="10800" y="3459"/>
                </a:moveTo>
                <a:cubicBezTo>
                  <a:pt x="9281" y="3459"/>
                  <a:pt x="8045" y="4298"/>
                  <a:pt x="8045" y="5329"/>
                </a:cubicBezTo>
                <a:cubicBezTo>
                  <a:pt x="8045" y="6360"/>
                  <a:pt x="9281" y="7199"/>
                  <a:pt x="10800" y="7199"/>
                </a:cubicBezTo>
                <a:cubicBezTo>
                  <a:pt x="12319" y="7199"/>
                  <a:pt x="13555" y="6360"/>
                  <a:pt x="13555" y="5329"/>
                </a:cubicBezTo>
                <a:cubicBezTo>
                  <a:pt x="13555" y="4298"/>
                  <a:pt x="12319" y="3459"/>
                  <a:pt x="10800" y="3459"/>
                </a:cubicBezTo>
                <a:close/>
                <a:moveTo>
                  <a:pt x="10800" y="4534"/>
                </a:moveTo>
                <a:cubicBezTo>
                  <a:pt x="11447" y="4534"/>
                  <a:pt x="11971" y="4890"/>
                  <a:pt x="11971" y="5329"/>
                </a:cubicBezTo>
                <a:cubicBezTo>
                  <a:pt x="11971" y="5768"/>
                  <a:pt x="11447" y="6124"/>
                  <a:pt x="10800" y="6124"/>
                </a:cubicBezTo>
                <a:cubicBezTo>
                  <a:pt x="10153" y="6124"/>
                  <a:pt x="9629" y="5768"/>
                  <a:pt x="9629" y="5329"/>
                </a:cubicBezTo>
                <a:cubicBezTo>
                  <a:pt x="9629" y="4890"/>
                  <a:pt x="10153" y="4534"/>
                  <a:pt x="10800" y="4534"/>
                </a:cubicBezTo>
                <a:close/>
                <a:moveTo>
                  <a:pt x="10800" y="9740"/>
                </a:moveTo>
                <a:cubicBezTo>
                  <a:pt x="14436" y="9740"/>
                  <a:pt x="17393" y="11748"/>
                  <a:pt x="17393" y="14216"/>
                </a:cubicBezTo>
                <a:cubicBezTo>
                  <a:pt x="17393" y="16683"/>
                  <a:pt x="14436" y="18691"/>
                  <a:pt x="10800" y="18691"/>
                </a:cubicBezTo>
                <a:cubicBezTo>
                  <a:pt x="7164" y="18691"/>
                  <a:pt x="4207" y="16683"/>
                  <a:pt x="4207" y="14216"/>
                </a:cubicBezTo>
                <a:cubicBezTo>
                  <a:pt x="4207" y="11748"/>
                  <a:pt x="7164" y="9740"/>
                  <a:pt x="10800" y="9740"/>
                </a:cubicBezTo>
                <a:close/>
                <a:moveTo>
                  <a:pt x="10800" y="11860"/>
                </a:moveTo>
                <a:cubicBezTo>
                  <a:pt x="8886" y="11860"/>
                  <a:pt x="7329" y="12917"/>
                  <a:pt x="7329" y="14216"/>
                </a:cubicBezTo>
                <a:cubicBezTo>
                  <a:pt x="7329" y="15514"/>
                  <a:pt x="8886" y="16571"/>
                  <a:pt x="10800" y="16571"/>
                </a:cubicBezTo>
                <a:cubicBezTo>
                  <a:pt x="12714" y="16571"/>
                  <a:pt x="14271" y="15514"/>
                  <a:pt x="14271" y="14216"/>
                </a:cubicBezTo>
                <a:cubicBezTo>
                  <a:pt x="14271" y="12917"/>
                  <a:pt x="12714" y="11860"/>
                  <a:pt x="10800" y="11860"/>
                </a:cubicBezTo>
                <a:close/>
                <a:moveTo>
                  <a:pt x="10800" y="13367"/>
                </a:moveTo>
                <a:cubicBezTo>
                  <a:pt x="11447" y="13367"/>
                  <a:pt x="11971" y="13722"/>
                  <a:pt x="11971" y="14162"/>
                </a:cubicBezTo>
                <a:cubicBezTo>
                  <a:pt x="11971" y="14600"/>
                  <a:pt x="11447" y="14956"/>
                  <a:pt x="10800" y="14956"/>
                </a:cubicBezTo>
                <a:cubicBezTo>
                  <a:pt x="10153" y="14956"/>
                  <a:pt x="9629" y="14600"/>
                  <a:pt x="9629" y="14162"/>
                </a:cubicBezTo>
                <a:cubicBezTo>
                  <a:pt x="9629" y="13722"/>
                  <a:pt x="10153" y="13367"/>
                  <a:pt x="10800" y="13367"/>
                </a:cubicBezTo>
                <a:close/>
              </a:path>
            </a:pathLst>
          </a:custGeom>
          <a:solidFill>
            <a:srgbClr val="8D69B8">
              <a:alpha val="25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19" name="Haut-parleur">
            <a:hlinkClick r:id="rId8" invalidUrl="" action="ppaction://hlinksldjump" tgtFrame="" tooltip="" history="1" highlightClick="0" endSnd="0"/>
          </p:cNvPr>
          <p:cNvSpPr/>
          <p:nvPr/>
        </p:nvSpPr>
        <p:spPr>
          <a:xfrm>
            <a:off x="7656068" y="4503170"/>
            <a:ext cx="762001" cy="1122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83" y="0"/>
                </a:moveTo>
                <a:cubicBezTo>
                  <a:pt x="354" y="0"/>
                  <a:pt x="0" y="238"/>
                  <a:pt x="0" y="530"/>
                </a:cubicBezTo>
                <a:lnTo>
                  <a:pt x="0" y="21070"/>
                </a:lnTo>
                <a:cubicBezTo>
                  <a:pt x="0" y="21362"/>
                  <a:pt x="354" y="21600"/>
                  <a:pt x="783" y="21600"/>
                </a:cubicBezTo>
                <a:lnTo>
                  <a:pt x="20817" y="21600"/>
                </a:lnTo>
                <a:cubicBezTo>
                  <a:pt x="21246" y="21600"/>
                  <a:pt x="21600" y="21362"/>
                  <a:pt x="21600" y="21070"/>
                </a:cubicBezTo>
                <a:lnTo>
                  <a:pt x="21600" y="530"/>
                </a:lnTo>
                <a:cubicBezTo>
                  <a:pt x="21600" y="238"/>
                  <a:pt x="21246" y="0"/>
                  <a:pt x="20817" y="0"/>
                </a:cubicBezTo>
                <a:lnTo>
                  <a:pt x="783" y="0"/>
                </a:lnTo>
                <a:close/>
                <a:moveTo>
                  <a:pt x="10800" y="2398"/>
                </a:moveTo>
                <a:cubicBezTo>
                  <a:pt x="13180" y="2398"/>
                  <a:pt x="15116" y="3714"/>
                  <a:pt x="15116" y="5329"/>
                </a:cubicBezTo>
                <a:cubicBezTo>
                  <a:pt x="15116" y="6945"/>
                  <a:pt x="13180" y="8259"/>
                  <a:pt x="10800" y="8259"/>
                </a:cubicBezTo>
                <a:cubicBezTo>
                  <a:pt x="8420" y="8259"/>
                  <a:pt x="6484" y="6945"/>
                  <a:pt x="6484" y="5329"/>
                </a:cubicBezTo>
                <a:cubicBezTo>
                  <a:pt x="6484" y="3714"/>
                  <a:pt x="8420" y="2398"/>
                  <a:pt x="10800" y="2398"/>
                </a:cubicBezTo>
                <a:close/>
                <a:moveTo>
                  <a:pt x="10800" y="3459"/>
                </a:moveTo>
                <a:cubicBezTo>
                  <a:pt x="9281" y="3459"/>
                  <a:pt x="8045" y="4298"/>
                  <a:pt x="8045" y="5329"/>
                </a:cubicBezTo>
                <a:cubicBezTo>
                  <a:pt x="8045" y="6360"/>
                  <a:pt x="9281" y="7199"/>
                  <a:pt x="10800" y="7199"/>
                </a:cubicBezTo>
                <a:cubicBezTo>
                  <a:pt x="12319" y="7199"/>
                  <a:pt x="13555" y="6360"/>
                  <a:pt x="13555" y="5329"/>
                </a:cubicBezTo>
                <a:cubicBezTo>
                  <a:pt x="13555" y="4298"/>
                  <a:pt x="12319" y="3459"/>
                  <a:pt x="10800" y="3459"/>
                </a:cubicBezTo>
                <a:close/>
                <a:moveTo>
                  <a:pt x="10800" y="4534"/>
                </a:moveTo>
                <a:cubicBezTo>
                  <a:pt x="11447" y="4534"/>
                  <a:pt x="11971" y="4890"/>
                  <a:pt x="11971" y="5329"/>
                </a:cubicBezTo>
                <a:cubicBezTo>
                  <a:pt x="11971" y="5768"/>
                  <a:pt x="11447" y="6124"/>
                  <a:pt x="10800" y="6124"/>
                </a:cubicBezTo>
                <a:cubicBezTo>
                  <a:pt x="10153" y="6124"/>
                  <a:pt x="9629" y="5768"/>
                  <a:pt x="9629" y="5329"/>
                </a:cubicBezTo>
                <a:cubicBezTo>
                  <a:pt x="9629" y="4890"/>
                  <a:pt x="10153" y="4534"/>
                  <a:pt x="10800" y="4534"/>
                </a:cubicBezTo>
                <a:close/>
                <a:moveTo>
                  <a:pt x="10800" y="9740"/>
                </a:moveTo>
                <a:cubicBezTo>
                  <a:pt x="14436" y="9740"/>
                  <a:pt x="17393" y="11748"/>
                  <a:pt x="17393" y="14216"/>
                </a:cubicBezTo>
                <a:cubicBezTo>
                  <a:pt x="17393" y="16683"/>
                  <a:pt x="14436" y="18691"/>
                  <a:pt x="10800" y="18691"/>
                </a:cubicBezTo>
                <a:cubicBezTo>
                  <a:pt x="7164" y="18691"/>
                  <a:pt x="4207" y="16683"/>
                  <a:pt x="4207" y="14216"/>
                </a:cubicBezTo>
                <a:cubicBezTo>
                  <a:pt x="4207" y="11748"/>
                  <a:pt x="7164" y="9740"/>
                  <a:pt x="10800" y="9740"/>
                </a:cubicBezTo>
                <a:close/>
                <a:moveTo>
                  <a:pt x="10800" y="11860"/>
                </a:moveTo>
                <a:cubicBezTo>
                  <a:pt x="8886" y="11860"/>
                  <a:pt x="7329" y="12917"/>
                  <a:pt x="7329" y="14216"/>
                </a:cubicBezTo>
                <a:cubicBezTo>
                  <a:pt x="7329" y="15514"/>
                  <a:pt x="8886" y="16571"/>
                  <a:pt x="10800" y="16571"/>
                </a:cubicBezTo>
                <a:cubicBezTo>
                  <a:pt x="12714" y="16571"/>
                  <a:pt x="14271" y="15514"/>
                  <a:pt x="14271" y="14216"/>
                </a:cubicBezTo>
                <a:cubicBezTo>
                  <a:pt x="14271" y="12917"/>
                  <a:pt x="12714" y="11860"/>
                  <a:pt x="10800" y="11860"/>
                </a:cubicBezTo>
                <a:close/>
                <a:moveTo>
                  <a:pt x="10800" y="13367"/>
                </a:moveTo>
                <a:cubicBezTo>
                  <a:pt x="11447" y="13367"/>
                  <a:pt x="11971" y="13722"/>
                  <a:pt x="11971" y="14162"/>
                </a:cubicBezTo>
                <a:cubicBezTo>
                  <a:pt x="11971" y="14600"/>
                  <a:pt x="11447" y="14956"/>
                  <a:pt x="10800" y="14956"/>
                </a:cubicBezTo>
                <a:cubicBezTo>
                  <a:pt x="10153" y="14956"/>
                  <a:pt x="9629" y="14600"/>
                  <a:pt x="9629" y="14162"/>
                </a:cubicBezTo>
                <a:cubicBezTo>
                  <a:pt x="9629" y="13722"/>
                  <a:pt x="10153" y="13367"/>
                  <a:pt x="10800" y="13367"/>
                </a:cubicBezTo>
                <a:close/>
              </a:path>
            </a:pathLst>
          </a:custGeom>
          <a:solidFill>
            <a:srgbClr val="C53A32">
              <a:alpha val="25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720" name="beatnote.png" descr="beatnote.png"/>
          <p:cNvPicPr>
            <a:picLocks noChangeAspect="1"/>
          </p:cNvPicPr>
          <p:nvPr/>
        </p:nvPicPr>
        <p:blipFill>
          <a:blip r:embed="rId9">
            <a:extLst/>
          </a:blip>
          <a:srcRect l="0" t="1517" r="0" b="1517"/>
          <a:stretch>
            <a:fillRect/>
          </a:stretch>
        </p:blipFill>
        <p:spPr>
          <a:xfrm>
            <a:off x="8215814" y="2134280"/>
            <a:ext cx="16106852" cy="6936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721" name="s1.wav" descr="s1.wav"/>
          <p:cNvPicPr>
            <a:picLocks noChangeAspect="0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2">
            <a:extLst/>
          </a:blip>
          <a:stretch>
            <a:fillRect/>
          </a:stretch>
        </p:blipFill>
        <p:spPr>
          <a:xfrm>
            <a:off x="9227310" y="2445438"/>
            <a:ext cx="5715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722" name="Heterodyne interferometry"/>
          <p:cNvSpPr txBox="1"/>
          <p:nvPr>
            <p:ph type="title"/>
          </p:nvPr>
        </p:nvSpPr>
        <p:spPr>
          <a:xfrm>
            <a:off x="6064496" y="272323"/>
            <a:ext cx="13552613" cy="1433164"/>
          </a:xfrm>
          <a:prstGeom prst="rect">
            <a:avLst/>
          </a:prstGeom>
        </p:spPr>
        <p:txBody>
          <a:bodyPr/>
          <a:lstStyle/>
          <a:p>
            <a:pPr/>
            <a:r>
              <a:t>Heterodyne interferometry</a:t>
            </a:r>
          </a:p>
        </p:txBody>
      </p:sp>
      <p:sp>
        <p:nvSpPr>
          <p:cNvPr id="723" name="Dr. Henri Inchauspé, Institute for Theoretical Physics, KU Leuven - LISA School 2025, Les Houches"/>
          <p:cNvSpPr txBox="1"/>
          <p:nvPr/>
        </p:nvSpPr>
        <p:spPr>
          <a:xfrm>
            <a:off x="924065" y="13223169"/>
            <a:ext cx="10977886" cy="423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CMU Bright Roman"/>
                <a:ea typeface="CMU Bright Roman"/>
                <a:cs typeface="CMU Bright Roman"/>
                <a:sym typeface="CMU Bright Roman"/>
              </a:defRPr>
            </a:pPr>
            <a:r>
              <a:rPr b="1"/>
              <a:t>Dr. Henri Inchauspé</a:t>
            </a:r>
            <a:r>
              <a:t>, Institute for Theoretical Physics, KU Leuven - </a:t>
            </a:r>
            <a:r>
              <a:rPr i="1"/>
              <a:t>LISA School 2025, Les Houches</a:t>
            </a:r>
          </a:p>
        </p:txBody>
      </p:sp>
      <p:sp>
        <p:nvSpPr>
          <p:cNvPr id="724" name="Équation"/>
          <p:cNvSpPr txBox="1"/>
          <p:nvPr/>
        </p:nvSpPr>
        <p:spPr>
          <a:xfrm>
            <a:off x="7576232" y="11425530"/>
            <a:ext cx="15525063" cy="78105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m:rPr>
                      <m:sty m:val="p"/>
                    </m:rP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cos</m:t>
                  </m:r>
                  <m:d>
                    <m:dPr>
                      <m:ctrlP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</m:ctrlPr>
                    </m:dPr>
                    <m:e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  <m:sSub>
                        <m:e>
                          <m:r>
                            <a:rPr xmlns:a="http://schemas.openxmlformats.org/drawingml/2006/main"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</m:e>
                        <m:sub>
                          <m:r>
                            <a:rPr xmlns:a="http://schemas.openxmlformats.org/drawingml/2006/main"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</m:d>
                  <m: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+</m:t>
                  </m:r>
                  <m:r>
                    <m:rPr>
                      <m:sty m:val="p"/>
                    </m:rP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cos</m:t>
                  </m:r>
                  <m:d>
                    <m:dPr>
                      <m:ctrlP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</m:ctrlPr>
                    </m:dPr>
                    <m:e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  <m:sSub>
                        <m:e>
                          <m:r>
                            <a:rPr xmlns:a="http://schemas.openxmlformats.org/drawingml/2006/main"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</m:e>
                        <m:sub>
                          <m:r>
                            <a:rPr xmlns:a="http://schemas.openxmlformats.org/drawingml/2006/main"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</m:d>
                  <m: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2</m:t>
                  </m:r>
                  <m:r>
                    <m:rPr>
                      <m:sty m:val="p"/>
                    </m:rP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cos</m:t>
                  </m:r>
                  <m:d>
                    <m:dPr>
                      <m:ctrlP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</m:ctrlPr>
                      <m:begChr m:val="["/>
                      <m:endChr m:val="]"/>
                    </m:dPr>
                    <m:e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e>
                          <m:r>
                            <a:rPr xmlns:a="http://schemas.openxmlformats.org/drawingml/2006/main"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</m:e>
                        <m:sub>
                          <m:r>
                            <a:rPr xmlns:a="http://schemas.openxmlformats.org/drawingml/2006/main"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e>
                          <m:r>
                            <a:rPr xmlns:a="http://schemas.openxmlformats.org/drawingml/2006/main"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</m:e>
                        <m:sub>
                          <m:r>
                            <a:rPr xmlns:a="http://schemas.openxmlformats.org/drawingml/2006/main"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</m:d>
                  <m:r>
                    <m:rPr>
                      <m:sty m:val="p"/>
                    </m:rP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cos</m:t>
                  </m:r>
                  <m:d>
                    <m:dPr>
                      <m:ctrlP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</m:ctrlPr>
                      <m:begChr m:val="["/>
                      <m:endChr m:val="]"/>
                    </m:dPr>
                    <m:e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</m:d>
                </m:oMath>
              </m:oMathPara>
            </a14:m>
            <a:endParaRPr sz="5000">
              <a:solidFill>
                <a:srgbClr val="5E5E5E"/>
              </a:solidFill>
            </a:endParaRPr>
          </a:p>
        </p:txBody>
      </p:sp>
      <p:sp>
        <p:nvSpPr>
          <p:cNvPr id="725" name="Équation"/>
          <p:cNvSpPr txBox="1"/>
          <p:nvPr/>
        </p:nvSpPr>
        <p:spPr>
          <a:xfrm>
            <a:off x="7525167" y="10155074"/>
            <a:ext cx="3035599" cy="58293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δ</m:t>
                  </m:r>
                  <m: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ν</m:t>
                  </m:r>
                  <m: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=</m:t>
                  </m:r>
                  <m:sSub>
                    <m:e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e>
                    <m:sub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b>
                  </m:sSub>
                  <m: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-</m:t>
                  </m:r>
                  <m:sSub>
                    <m:e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e>
                    <m:sub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</m:oMath>
              </m:oMathPara>
            </a14:m>
            <a:endParaRPr sz="5000">
              <a:solidFill>
                <a:srgbClr val="5E5E5E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7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72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9" name="Grouper"/>
          <p:cNvGrpSpPr/>
          <p:nvPr/>
        </p:nvGrpSpPr>
        <p:grpSpPr>
          <a:xfrm flipH="1">
            <a:off x="-8681163" y="-9580794"/>
            <a:ext cx="22044893" cy="19511005"/>
            <a:chOff x="14774" y="0"/>
            <a:chExt cx="22044891" cy="19511004"/>
          </a:xfrm>
        </p:grpSpPr>
        <p:pic>
          <p:nvPicPr>
            <p:cNvPr id="727" name="cbc.jpg" descr="cbc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 rot="1955812">
              <a:off x="1430501" y="4352443"/>
              <a:ext cx="19213469" cy="108059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28" name="Rectangle"/>
            <p:cNvSpPr/>
            <p:nvPr/>
          </p:nvSpPr>
          <p:spPr>
            <a:xfrm rot="1956000">
              <a:off x="1429670" y="4319902"/>
              <a:ext cx="19215101" cy="10871201"/>
            </a:xfrm>
            <a:prstGeom prst="rect">
              <a:avLst/>
            </a:prstGeom>
            <a:gradFill flip="none" rotWithShape="1">
              <a:gsLst>
                <a:gs pos="6163">
                  <a:srgbClr val="FFFFFF">
                    <a:alpha val="0"/>
                  </a:srgbClr>
                </a:gs>
                <a:gs pos="26596">
                  <a:srgbClr val="FFFFFF">
                    <a:alpha val="50000"/>
                  </a:srgbClr>
                </a:gs>
                <a:gs pos="49582">
                  <a:srgbClr val="FFFFFF"/>
                </a:gs>
              </a:gsLst>
              <a:path path="circle">
                <a:fillToRect l="62755" t="-19550" r="37244" b="11955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730" name="Capture d’écran 2023-04-26 à 10.28.39.png" descr="Capture d’écran 2023-04-26 à 10.28.3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54881" y="13134210"/>
            <a:ext cx="24693762" cy="583672"/>
          </a:xfrm>
          <a:prstGeom prst="rect">
            <a:avLst/>
          </a:prstGeom>
          <a:ln w="12700">
            <a:miter lim="400000"/>
          </a:ln>
        </p:spPr>
      </p:pic>
      <p:sp>
        <p:nvSpPr>
          <p:cNvPr id="731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32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30" y="13133252"/>
            <a:ext cx="603683" cy="603684"/>
          </a:xfrm>
          <a:prstGeom prst="rect">
            <a:avLst/>
          </a:prstGeom>
          <a:ln w="12700">
            <a:miter lim="400000"/>
          </a:ln>
        </p:spPr>
      </p:pic>
      <p:sp>
        <p:nvSpPr>
          <p:cNvPr id="733" name="LISA detection"/>
          <p:cNvSpPr/>
          <p:nvPr/>
        </p:nvSpPr>
        <p:spPr>
          <a:xfrm rot="1335507">
            <a:off x="19305598" y="302816"/>
            <a:ext cx="7443292" cy="735078"/>
          </a:xfrm>
          <a:prstGeom prst="rect">
            <a:avLst/>
          </a:prstGeom>
          <a:solidFill>
            <a:srgbClr val="E27E7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LISA detection</a:t>
            </a:r>
          </a:p>
        </p:txBody>
      </p:sp>
      <p:pic>
        <p:nvPicPr>
          <p:cNvPr id="734" name="longrange.pdf" descr="longrange.pdf"/>
          <p:cNvPicPr>
            <a:picLocks noChangeAspect="1"/>
          </p:cNvPicPr>
          <p:nvPr/>
        </p:nvPicPr>
        <p:blipFill>
          <a:blip r:embed="rId5">
            <a:extLst/>
          </a:blip>
          <a:srcRect l="0" t="27322" r="14619" b="5241"/>
          <a:stretch>
            <a:fillRect/>
          </a:stretch>
        </p:blipFill>
        <p:spPr>
          <a:xfrm rot="16200000">
            <a:off x="-2935754" y="4462427"/>
            <a:ext cx="11640405" cy="5171601"/>
          </a:xfrm>
          <a:prstGeom prst="rect">
            <a:avLst/>
          </a:prstGeom>
          <a:ln w="25400">
            <a:solidFill>
              <a:srgbClr val="929292"/>
            </a:solidFill>
            <a:miter lim="400000"/>
          </a:ln>
        </p:spPr>
      </p:pic>
      <p:sp>
        <p:nvSpPr>
          <p:cNvPr id="735" name="Haut-parleur">
            <a:hlinkClick r:id="rId6" invalidUrl="" action="ppaction://hlinksldjump" tgtFrame="" tooltip="" history="1" highlightClick="0" endSnd="0"/>
          </p:cNvPr>
          <p:cNvSpPr/>
          <p:nvPr/>
        </p:nvSpPr>
        <p:spPr>
          <a:xfrm>
            <a:off x="7656068" y="2543002"/>
            <a:ext cx="762001" cy="1122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83" y="0"/>
                </a:moveTo>
                <a:cubicBezTo>
                  <a:pt x="354" y="0"/>
                  <a:pt x="0" y="238"/>
                  <a:pt x="0" y="530"/>
                </a:cubicBezTo>
                <a:lnTo>
                  <a:pt x="0" y="21070"/>
                </a:lnTo>
                <a:cubicBezTo>
                  <a:pt x="0" y="21362"/>
                  <a:pt x="354" y="21600"/>
                  <a:pt x="783" y="21600"/>
                </a:cubicBezTo>
                <a:lnTo>
                  <a:pt x="20817" y="21600"/>
                </a:lnTo>
                <a:cubicBezTo>
                  <a:pt x="21246" y="21600"/>
                  <a:pt x="21600" y="21362"/>
                  <a:pt x="21600" y="21070"/>
                </a:cubicBezTo>
                <a:lnTo>
                  <a:pt x="21600" y="530"/>
                </a:lnTo>
                <a:cubicBezTo>
                  <a:pt x="21600" y="238"/>
                  <a:pt x="21246" y="0"/>
                  <a:pt x="20817" y="0"/>
                </a:cubicBezTo>
                <a:lnTo>
                  <a:pt x="783" y="0"/>
                </a:lnTo>
                <a:close/>
                <a:moveTo>
                  <a:pt x="10800" y="2398"/>
                </a:moveTo>
                <a:cubicBezTo>
                  <a:pt x="13180" y="2398"/>
                  <a:pt x="15116" y="3714"/>
                  <a:pt x="15116" y="5329"/>
                </a:cubicBezTo>
                <a:cubicBezTo>
                  <a:pt x="15116" y="6945"/>
                  <a:pt x="13180" y="8259"/>
                  <a:pt x="10800" y="8259"/>
                </a:cubicBezTo>
                <a:cubicBezTo>
                  <a:pt x="8420" y="8259"/>
                  <a:pt x="6484" y="6945"/>
                  <a:pt x="6484" y="5329"/>
                </a:cubicBezTo>
                <a:cubicBezTo>
                  <a:pt x="6484" y="3714"/>
                  <a:pt x="8420" y="2398"/>
                  <a:pt x="10800" y="2398"/>
                </a:cubicBezTo>
                <a:close/>
                <a:moveTo>
                  <a:pt x="10800" y="3459"/>
                </a:moveTo>
                <a:cubicBezTo>
                  <a:pt x="9281" y="3459"/>
                  <a:pt x="8045" y="4298"/>
                  <a:pt x="8045" y="5329"/>
                </a:cubicBezTo>
                <a:cubicBezTo>
                  <a:pt x="8045" y="6360"/>
                  <a:pt x="9281" y="7199"/>
                  <a:pt x="10800" y="7199"/>
                </a:cubicBezTo>
                <a:cubicBezTo>
                  <a:pt x="12319" y="7199"/>
                  <a:pt x="13555" y="6360"/>
                  <a:pt x="13555" y="5329"/>
                </a:cubicBezTo>
                <a:cubicBezTo>
                  <a:pt x="13555" y="4298"/>
                  <a:pt x="12319" y="3459"/>
                  <a:pt x="10800" y="3459"/>
                </a:cubicBezTo>
                <a:close/>
                <a:moveTo>
                  <a:pt x="10800" y="4534"/>
                </a:moveTo>
                <a:cubicBezTo>
                  <a:pt x="11447" y="4534"/>
                  <a:pt x="11971" y="4890"/>
                  <a:pt x="11971" y="5329"/>
                </a:cubicBezTo>
                <a:cubicBezTo>
                  <a:pt x="11971" y="5768"/>
                  <a:pt x="11447" y="6124"/>
                  <a:pt x="10800" y="6124"/>
                </a:cubicBezTo>
                <a:cubicBezTo>
                  <a:pt x="10153" y="6124"/>
                  <a:pt x="9629" y="5768"/>
                  <a:pt x="9629" y="5329"/>
                </a:cubicBezTo>
                <a:cubicBezTo>
                  <a:pt x="9629" y="4890"/>
                  <a:pt x="10153" y="4534"/>
                  <a:pt x="10800" y="4534"/>
                </a:cubicBezTo>
                <a:close/>
                <a:moveTo>
                  <a:pt x="10800" y="9740"/>
                </a:moveTo>
                <a:cubicBezTo>
                  <a:pt x="14436" y="9740"/>
                  <a:pt x="17393" y="11748"/>
                  <a:pt x="17393" y="14216"/>
                </a:cubicBezTo>
                <a:cubicBezTo>
                  <a:pt x="17393" y="16683"/>
                  <a:pt x="14436" y="18691"/>
                  <a:pt x="10800" y="18691"/>
                </a:cubicBezTo>
                <a:cubicBezTo>
                  <a:pt x="7164" y="18691"/>
                  <a:pt x="4207" y="16683"/>
                  <a:pt x="4207" y="14216"/>
                </a:cubicBezTo>
                <a:cubicBezTo>
                  <a:pt x="4207" y="11748"/>
                  <a:pt x="7164" y="9740"/>
                  <a:pt x="10800" y="9740"/>
                </a:cubicBezTo>
                <a:close/>
                <a:moveTo>
                  <a:pt x="10800" y="11860"/>
                </a:moveTo>
                <a:cubicBezTo>
                  <a:pt x="8886" y="11860"/>
                  <a:pt x="7329" y="12917"/>
                  <a:pt x="7329" y="14216"/>
                </a:cubicBezTo>
                <a:cubicBezTo>
                  <a:pt x="7329" y="15514"/>
                  <a:pt x="8886" y="16571"/>
                  <a:pt x="10800" y="16571"/>
                </a:cubicBezTo>
                <a:cubicBezTo>
                  <a:pt x="12714" y="16571"/>
                  <a:pt x="14271" y="15514"/>
                  <a:pt x="14271" y="14216"/>
                </a:cubicBezTo>
                <a:cubicBezTo>
                  <a:pt x="14271" y="12917"/>
                  <a:pt x="12714" y="11860"/>
                  <a:pt x="10800" y="11860"/>
                </a:cubicBezTo>
                <a:close/>
                <a:moveTo>
                  <a:pt x="10800" y="13367"/>
                </a:moveTo>
                <a:cubicBezTo>
                  <a:pt x="11447" y="13367"/>
                  <a:pt x="11971" y="13722"/>
                  <a:pt x="11971" y="14162"/>
                </a:cubicBezTo>
                <a:cubicBezTo>
                  <a:pt x="11971" y="14600"/>
                  <a:pt x="11447" y="14956"/>
                  <a:pt x="10800" y="14956"/>
                </a:cubicBezTo>
                <a:cubicBezTo>
                  <a:pt x="10153" y="14956"/>
                  <a:pt x="9629" y="14600"/>
                  <a:pt x="9629" y="14162"/>
                </a:cubicBezTo>
                <a:cubicBezTo>
                  <a:pt x="9629" y="13722"/>
                  <a:pt x="10153" y="13367"/>
                  <a:pt x="10800" y="13367"/>
                </a:cubicBezTo>
                <a:close/>
              </a:path>
            </a:pathLst>
          </a:custGeom>
          <a:solidFill>
            <a:srgbClr val="3B75AF">
              <a:alpha val="25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36" name="Haut-parleur">
            <a:hlinkClick r:id="" invalidUrl="" action="ppaction://hlinkshowjump?jump=nextslide" tgtFrame="" tooltip="" history="1" highlightClick="0" endSnd="0"/>
          </p:cNvPr>
          <p:cNvSpPr/>
          <p:nvPr/>
        </p:nvSpPr>
        <p:spPr>
          <a:xfrm>
            <a:off x="7656068" y="6349038"/>
            <a:ext cx="762001" cy="1122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83" y="0"/>
                </a:moveTo>
                <a:cubicBezTo>
                  <a:pt x="354" y="0"/>
                  <a:pt x="0" y="238"/>
                  <a:pt x="0" y="530"/>
                </a:cubicBezTo>
                <a:lnTo>
                  <a:pt x="0" y="21070"/>
                </a:lnTo>
                <a:cubicBezTo>
                  <a:pt x="0" y="21362"/>
                  <a:pt x="354" y="21600"/>
                  <a:pt x="783" y="21600"/>
                </a:cubicBezTo>
                <a:lnTo>
                  <a:pt x="20817" y="21600"/>
                </a:lnTo>
                <a:cubicBezTo>
                  <a:pt x="21246" y="21600"/>
                  <a:pt x="21600" y="21362"/>
                  <a:pt x="21600" y="21070"/>
                </a:cubicBezTo>
                <a:lnTo>
                  <a:pt x="21600" y="530"/>
                </a:lnTo>
                <a:cubicBezTo>
                  <a:pt x="21600" y="238"/>
                  <a:pt x="21246" y="0"/>
                  <a:pt x="20817" y="0"/>
                </a:cubicBezTo>
                <a:lnTo>
                  <a:pt x="783" y="0"/>
                </a:lnTo>
                <a:close/>
                <a:moveTo>
                  <a:pt x="10800" y="2398"/>
                </a:moveTo>
                <a:cubicBezTo>
                  <a:pt x="13180" y="2398"/>
                  <a:pt x="15116" y="3714"/>
                  <a:pt x="15116" y="5329"/>
                </a:cubicBezTo>
                <a:cubicBezTo>
                  <a:pt x="15116" y="6945"/>
                  <a:pt x="13180" y="8259"/>
                  <a:pt x="10800" y="8259"/>
                </a:cubicBezTo>
                <a:cubicBezTo>
                  <a:pt x="8420" y="8259"/>
                  <a:pt x="6484" y="6945"/>
                  <a:pt x="6484" y="5329"/>
                </a:cubicBezTo>
                <a:cubicBezTo>
                  <a:pt x="6484" y="3714"/>
                  <a:pt x="8420" y="2398"/>
                  <a:pt x="10800" y="2398"/>
                </a:cubicBezTo>
                <a:close/>
                <a:moveTo>
                  <a:pt x="10800" y="3459"/>
                </a:moveTo>
                <a:cubicBezTo>
                  <a:pt x="9281" y="3459"/>
                  <a:pt x="8045" y="4298"/>
                  <a:pt x="8045" y="5329"/>
                </a:cubicBezTo>
                <a:cubicBezTo>
                  <a:pt x="8045" y="6360"/>
                  <a:pt x="9281" y="7199"/>
                  <a:pt x="10800" y="7199"/>
                </a:cubicBezTo>
                <a:cubicBezTo>
                  <a:pt x="12319" y="7199"/>
                  <a:pt x="13555" y="6360"/>
                  <a:pt x="13555" y="5329"/>
                </a:cubicBezTo>
                <a:cubicBezTo>
                  <a:pt x="13555" y="4298"/>
                  <a:pt x="12319" y="3459"/>
                  <a:pt x="10800" y="3459"/>
                </a:cubicBezTo>
                <a:close/>
                <a:moveTo>
                  <a:pt x="10800" y="4534"/>
                </a:moveTo>
                <a:cubicBezTo>
                  <a:pt x="11447" y="4534"/>
                  <a:pt x="11971" y="4890"/>
                  <a:pt x="11971" y="5329"/>
                </a:cubicBezTo>
                <a:cubicBezTo>
                  <a:pt x="11971" y="5768"/>
                  <a:pt x="11447" y="6124"/>
                  <a:pt x="10800" y="6124"/>
                </a:cubicBezTo>
                <a:cubicBezTo>
                  <a:pt x="10153" y="6124"/>
                  <a:pt x="9629" y="5768"/>
                  <a:pt x="9629" y="5329"/>
                </a:cubicBezTo>
                <a:cubicBezTo>
                  <a:pt x="9629" y="4890"/>
                  <a:pt x="10153" y="4534"/>
                  <a:pt x="10800" y="4534"/>
                </a:cubicBezTo>
                <a:close/>
                <a:moveTo>
                  <a:pt x="10800" y="9740"/>
                </a:moveTo>
                <a:cubicBezTo>
                  <a:pt x="14436" y="9740"/>
                  <a:pt x="17393" y="11748"/>
                  <a:pt x="17393" y="14216"/>
                </a:cubicBezTo>
                <a:cubicBezTo>
                  <a:pt x="17393" y="16683"/>
                  <a:pt x="14436" y="18691"/>
                  <a:pt x="10800" y="18691"/>
                </a:cubicBezTo>
                <a:cubicBezTo>
                  <a:pt x="7164" y="18691"/>
                  <a:pt x="4207" y="16683"/>
                  <a:pt x="4207" y="14216"/>
                </a:cubicBezTo>
                <a:cubicBezTo>
                  <a:pt x="4207" y="11748"/>
                  <a:pt x="7164" y="9740"/>
                  <a:pt x="10800" y="9740"/>
                </a:cubicBezTo>
                <a:close/>
                <a:moveTo>
                  <a:pt x="10800" y="11860"/>
                </a:moveTo>
                <a:cubicBezTo>
                  <a:pt x="8886" y="11860"/>
                  <a:pt x="7329" y="12917"/>
                  <a:pt x="7329" y="14216"/>
                </a:cubicBezTo>
                <a:cubicBezTo>
                  <a:pt x="7329" y="15514"/>
                  <a:pt x="8886" y="16571"/>
                  <a:pt x="10800" y="16571"/>
                </a:cubicBezTo>
                <a:cubicBezTo>
                  <a:pt x="12714" y="16571"/>
                  <a:pt x="14271" y="15514"/>
                  <a:pt x="14271" y="14216"/>
                </a:cubicBezTo>
                <a:cubicBezTo>
                  <a:pt x="14271" y="12917"/>
                  <a:pt x="12714" y="11860"/>
                  <a:pt x="10800" y="11860"/>
                </a:cubicBezTo>
                <a:close/>
                <a:moveTo>
                  <a:pt x="10800" y="13367"/>
                </a:moveTo>
                <a:cubicBezTo>
                  <a:pt x="11447" y="13367"/>
                  <a:pt x="11971" y="13722"/>
                  <a:pt x="11971" y="14162"/>
                </a:cubicBezTo>
                <a:cubicBezTo>
                  <a:pt x="11971" y="14600"/>
                  <a:pt x="11447" y="14956"/>
                  <a:pt x="10800" y="14956"/>
                </a:cubicBezTo>
                <a:cubicBezTo>
                  <a:pt x="10153" y="14956"/>
                  <a:pt x="9629" y="14600"/>
                  <a:pt x="9629" y="14162"/>
                </a:cubicBezTo>
                <a:cubicBezTo>
                  <a:pt x="9629" y="13722"/>
                  <a:pt x="10153" y="13367"/>
                  <a:pt x="10800" y="13367"/>
                </a:cubicBezTo>
                <a:close/>
              </a:path>
            </a:pathLst>
          </a:custGeom>
          <a:solidFill>
            <a:srgbClr val="8D69B8">
              <a:alpha val="25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37" name="Haut-parleur">
            <a:hlinkClick r:id="rId7" invalidUrl="" action="ppaction://hlinksldjump" tgtFrame="" tooltip="" history="1" highlightClick="0" endSnd="0"/>
          </p:cNvPr>
          <p:cNvSpPr/>
          <p:nvPr/>
        </p:nvSpPr>
        <p:spPr>
          <a:xfrm>
            <a:off x="7656068" y="4503170"/>
            <a:ext cx="762001" cy="1122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83" y="0"/>
                </a:moveTo>
                <a:cubicBezTo>
                  <a:pt x="354" y="0"/>
                  <a:pt x="0" y="238"/>
                  <a:pt x="0" y="530"/>
                </a:cubicBezTo>
                <a:lnTo>
                  <a:pt x="0" y="21070"/>
                </a:lnTo>
                <a:cubicBezTo>
                  <a:pt x="0" y="21362"/>
                  <a:pt x="354" y="21600"/>
                  <a:pt x="783" y="21600"/>
                </a:cubicBezTo>
                <a:lnTo>
                  <a:pt x="20817" y="21600"/>
                </a:lnTo>
                <a:cubicBezTo>
                  <a:pt x="21246" y="21600"/>
                  <a:pt x="21600" y="21362"/>
                  <a:pt x="21600" y="21070"/>
                </a:cubicBezTo>
                <a:lnTo>
                  <a:pt x="21600" y="530"/>
                </a:lnTo>
                <a:cubicBezTo>
                  <a:pt x="21600" y="238"/>
                  <a:pt x="21246" y="0"/>
                  <a:pt x="20817" y="0"/>
                </a:cubicBezTo>
                <a:lnTo>
                  <a:pt x="783" y="0"/>
                </a:lnTo>
                <a:close/>
                <a:moveTo>
                  <a:pt x="10800" y="2398"/>
                </a:moveTo>
                <a:cubicBezTo>
                  <a:pt x="13180" y="2398"/>
                  <a:pt x="15116" y="3714"/>
                  <a:pt x="15116" y="5329"/>
                </a:cubicBezTo>
                <a:cubicBezTo>
                  <a:pt x="15116" y="6945"/>
                  <a:pt x="13180" y="8259"/>
                  <a:pt x="10800" y="8259"/>
                </a:cubicBezTo>
                <a:cubicBezTo>
                  <a:pt x="8420" y="8259"/>
                  <a:pt x="6484" y="6945"/>
                  <a:pt x="6484" y="5329"/>
                </a:cubicBezTo>
                <a:cubicBezTo>
                  <a:pt x="6484" y="3714"/>
                  <a:pt x="8420" y="2398"/>
                  <a:pt x="10800" y="2398"/>
                </a:cubicBezTo>
                <a:close/>
                <a:moveTo>
                  <a:pt x="10800" y="3459"/>
                </a:moveTo>
                <a:cubicBezTo>
                  <a:pt x="9281" y="3459"/>
                  <a:pt x="8045" y="4298"/>
                  <a:pt x="8045" y="5329"/>
                </a:cubicBezTo>
                <a:cubicBezTo>
                  <a:pt x="8045" y="6360"/>
                  <a:pt x="9281" y="7199"/>
                  <a:pt x="10800" y="7199"/>
                </a:cubicBezTo>
                <a:cubicBezTo>
                  <a:pt x="12319" y="7199"/>
                  <a:pt x="13555" y="6360"/>
                  <a:pt x="13555" y="5329"/>
                </a:cubicBezTo>
                <a:cubicBezTo>
                  <a:pt x="13555" y="4298"/>
                  <a:pt x="12319" y="3459"/>
                  <a:pt x="10800" y="3459"/>
                </a:cubicBezTo>
                <a:close/>
                <a:moveTo>
                  <a:pt x="10800" y="4534"/>
                </a:moveTo>
                <a:cubicBezTo>
                  <a:pt x="11447" y="4534"/>
                  <a:pt x="11971" y="4890"/>
                  <a:pt x="11971" y="5329"/>
                </a:cubicBezTo>
                <a:cubicBezTo>
                  <a:pt x="11971" y="5768"/>
                  <a:pt x="11447" y="6124"/>
                  <a:pt x="10800" y="6124"/>
                </a:cubicBezTo>
                <a:cubicBezTo>
                  <a:pt x="10153" y="6124"/>
                  <a:pt x="9629" y="5768"/>
                  <a:pt x="9629" y="5329"/>
                </a:cubicBezTo>
                <a:cubicBezTo>
                  <a:pt x="9629" y="4890"/>
                  <a:pt x="10153" y="4534"/>
                  <a:pt x="10800" y="4534"/>
                </a:cubicBezTo>
                <a:close/>
                <a:moveTo>
                  <a:pt x="10800" y="9740"/>
                </a:moveTo>
                <a:cubicBezTo>
                  <a:pt x="14436" y="9740"/>
                  <a:pt x="17393" y="11748"/>
                  <a:pt x="17393" y="14216"/>
                </a:cubicBezTo>
                <a:cubicBezTo>
                  <a:pt x="17393" y="16683"/>
                  <a:pt x="14436" y="18691"/>
                  <a:pt x="10800" y="18691"/>
                </a:cubicBezTo>
                <a:cubicBezTo>
                  <a:pt x="7164" y="18691"/>
                  <a:pt x="4207" y="16683"/>
                  <a:pt x="4207" y="14216"/>
                </a:cubicBezTo>
                <a:cubicBezTo>
                  <a:pt x="4207" y="11748"/>
                  <a:pt x="7164" y="9740"/>
                  <a:pt x="10800" y="9740"/>
                </a:cubicBezTo>
                <a:close/>
                <a:moveTo>
                  <a:pt x="10800" y="11860"/>
                </a:moveTo>
                <a:cubicBezTo>
                  <a:pt x="8886" y="11860"/>
                  <a:pt x="7329" y="12917"/>
                  <a:pt x="7329" y="14216"/>
                </a:cubicBezTo>
                <a:cubicBezTo>
                  <a:pt x="7329" y="15514"/>
                  <a:pt x="8886" y="16571"/>
                  <a:pt x="10800" y="16571"/>
                </a:cubicBezTo>
                <a:cubicBezTo>
                  <a:pt x="12714" y="16571"/>
                  <a:pt x="14271" y="15514"/>
                  <a:pt x="14271" y="14216"/>
                </a:cubicBezTo>
                <a:cubicBezTo>
                  <a:pt x="14271" y="12917"/>
                  <a:pt x="12714" y="11860"/>
                  <a:pt x="10800" y="11860"/>
                </a:cubicBezTo>
                <a:close/>
                <a:moveTo>
                  <a:pt x="10800" y="13367"/>
                </a:moveTo>
                <a:cubicBezTo>
                  <a:pt x="11447" y="13367"/>
                  <a:pt x="11971" y="13722"/>
                  <a:pt x="11971" y="14162"/>
                </a:cubicBezTo>
                <a:cubicBezTo>
                  <a:pt x="11971" y="14600"/>
                  <a:pt x="11447" y="14956"/>
                  <a:pt x="10800" y="14956"/>
                </a:cubicBezTo>
                <a:cubicBezTo>
                  <a:pt x="10153" y="14956"/>
                  <a:pt x="9629" y="14600"/>
                  <a:pt x="9629" y="14162"/>
                </a:cubicBezTo>
                <a:cubicBezTo>
                  <a:pt x="9629" y="13722"/>
                  <a:pt x="10153" y="13367"/>
                  <a:pt x="10800" y="13367"/>
                </a:cubicBezTo>
                <a:close/>
              </a:path>
            </a:pathLst>
          </a:custGeom>
          <a:solidFill>
            <a:srgbClr val="C53A3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738" name="beatnote.png" descr="beatnote.png"/>
          <p:cNvPicPr>
            <a:picLocks noChangeAspect="1"/>
          </p:cNvPicPr>
          <p:nvPr/>
        </p:nvPicPr>
        <p:blipFill>
          <a:blip r:embed="rId8">
            <a:extLst/>
          </a:blip>
          <a:srcRect l="0" t="1517" r="0" b="1517"/>
          <a:stretch>
            <a:fillRect/>
          </a:stretch>
        </p:blipFill>
        <p:spPr>
          <a:xfrm>
            <a:off x="8215814" y="2134280"/>
            <a:ext cx="16106852" cy="6936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739" name="s2.wav" descr="s2.wav"/>
          <p:cNvPicPr>
            <a:picLocks noChangeAspect="0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>
            <a:extLst/>
          </a:blip>
          <a:stretch>
            <a:fillRect/>
          </a:stretch>
        </p:blipFill>
        <p:spPr>
          <a:xfrm>
            <a:off x="9089417" y="4329969"/>
            <a:ext cx="5715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740" name="Heterodyne interferometry"/>
          <p:cNvSpPr txBox="1"/>
          <p:nvPr>
            <p:ph type="title"/>
          </p:nvPr>
        </p:nvSpPr>
        <p:spPr>
          <a:xfrm>
            <a:off x="6064496" y="272323"/>
            <a:ext cx="13552613" cy="1433164"/>
          </a:xfrm>
          <a:prstGeom prst="rect">
            <a:avLst/>
          </a:prstGeom>
        </p:spPr>
        <p:txBody>
          <a:bodyPr/>
          <a:lstStyle/>
          <a:p>
            <a:pPr/>
            <a:r>
              <a:t>Heterodyne interferometry</a:t>
            </a:r>
          </a:p>
        </p:txBody>
      </p:sp>
      <p:sp>
        <p:nvSpPr>
          <p:cNvPr id="741" name="Dr. Henri Inchauspé, Institute for Theoretical Physics, KU Leuven - LISA School 2025, Les Houches"/>
          <p:cNvSpPr txBox="1"/>
          <p:nvPr/>
        </p:nvSpPr>
        <p:spPr>
          <a:xfrm>
            <a:off x="924065" y="13223169"/>
            <a:ext cx="10977886" cy="423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CMU Bright Roman"/>
                <a:ea typeface="CMU Bright Roman"/>
                <a:cs typeface="CMU Bright Roman"/>
                <a:sym typeface="CMU Bright Roman"/>
              </a:defRPr>
            </a:pPr>
            <a:r>
              <a:rPr b="1"/>
              <a:t>Dr. Henri Inchauspé</a:t>
            </a:r>
            <a:r>
              <a:t>, Institute for Theoretical Physics, KU Leuven - </a:t>
            </a:r>
            <a:r>
              <a:rPr i="1"/>
              <a:t>LISA School 2025, Les Houches</a:t>
            </a:r>
          </a:p>
        </p:txBody>
      </p:sp>
      <p:sp>
        <p:nvSpPr>
          <p:cNvPr id="742" name="Équation"/>
          <p:cNvSpPr txBox="1"/>
          <p:nvPr/>
        </p:nvSpPr>
        <p:spPr>
          <a:xfrm>
            <a:off x="7576232" y="11425530"/>
            <a:ext cx="15525063" cy="78105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m:rPr>
                      <m:sty m:val="p"/>
                    </m:rP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cos</m:t>
                  </m:r>
                  <m:d>
                    <m:dPr>
                      <m:ctrlP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</m:ctrlPr>
                    </m:dPr>
                    <m:e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  <m:sSub>
                        <m:e>
                          <m:r>
                            <a:rPr xmlns:a="http://schemas.openxmlformats.org/drawingml/2006/main"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</m:e>
                        <m:sub>
                          <m:r>
                            <a:rPr xmlns:a="http://schemas.openxmlformats.org/drawingml/2006/main"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</m:d>
                  <m: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+</m:t>
                  </m:r>
                  <m:r>
                    <m:rPr>
                      <m:sty m:val="p"/>
                    </m:rP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cos</m:t>
                  </m:r>
                  <m:d>
                    <m:dPr>
                      <m:ctrlP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</m:ctrlPr>
                    </m:dPr>
                    <m:e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  <m:sSub>
                        <m:e>
                          <m:r>
                            <a:rPr xmlns:a="http://schemas.openxmlformats.org/drawingml/2006/main"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</m:e>
                        <m:sub>
                          <m:r>
                            <a:rPr xmlns:a="http://schemas.openxmlformats.org/drawingml/2006/main"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</m:d>
                  <m: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2</m:t>
                  </m:r>
                  <m:r>
                    <m:rPr>
                      <m:sty m:val="p"/>
                    </m:rP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cos</m:t>
                  </m:r>
                  <m:d>
                    <m:dPr>
                      <m:ctrlP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</m:ctrlPr>
                      <m:begChr m:val="["/>
                      <m:endChr m:val="]"/>
                    </m:dPr>
                    <m:e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e>
                          <m:r>
                            <a:rPr xmlns:a="http://schemas.openxmlformats.org/drawingml/2006/main"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</m:e>
                        <m:sub>
                          <m:r>
                            <a:rPr xmlns:a="http://schemas.openxmlformats.org/drawingml/2006/main"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e>
                          <m:r>
                            <a:rPr xmlns:a="http://schemas.openxmlformats.org/drawingml/2006/main"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</m:e>
                        <m:sub>
                          <m:r>
                            <a:rPr xmlns:a="http://schemas.openxmlformats.org/drawingml/2006/main"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</m:d>
                  <m:r>
                    <m:rPr>
                      <m:sty m:val="p"/>
                    </m:rP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cos</m:t>
                  </m:r>
                  <m:d>
                    <m:dPr>
                      <m:ctrlP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</m:ctrlPr>
                      <m:begChr m:val="["/>
                      <m:endChr m:val="]"/>
                    </m:dPr>
                    <m:e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</m:d>
                </m:oMath>
              </m:oMathPara>
            </a14:m>
            <a:endParaRPr sz="5000">
              <a:solidFill>
                <a:srgbClr val="5E5E5E"/>
              </a:solidFill>
            </a:endParaRPr>
          </a:p>
        </p:txBody>
      </p:sp>
      <p:sp>
        <p:nvSpPr>
          <p:cNvPr id="743" name="Équation"/>
          <p:cNvSpPr txBox="1"/>
          <p:nvPr/>
        </p:nvSpPr>
        <p:spPr>
          <a:xfrm>
            <a:off x="7525167" y="10155074"/>
            <a:ext cx="3035599" cy="58293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δ</m:t>
                  </m:r>
                  <m: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ν</m:t>
                  </m:r>
                  <m: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=</m:t>
                  </m:r>
                  <m:sSub>
                    <m:e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e>
                    <m:sub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b>
                  </m:sSub>
                  <m: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-</m:t>
                  </m:r>
                  <m:sSub>
                    <m:e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e>
                    <m:sub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</m:oMath>
              </m:oMathPara>
            </a14:m>
            <a:endParaRPr sz="5000">
              <a:solidFill>
                <a:srgbClr val="5E5E5E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7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739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" name="Grouper"/>
          <p:cNvGrpSpPr/>
          <p:nvPr/>
        </p:nvGrpSpPr>
        <p:grpSpPr>
          <a:xfrm flipH="1">
            <a:off x="-8681163" y="-9580794"/>
            <a:ext cx="22044893" cy="19511005"/>
            <a:chOff x="14774" y="0"/>
            <a:chExt cx="22044891" cy="19511004"/>
          </a:xfrm>
        </p:grpSpPr>
        <p:pic>
          <p:nvPicPr>
            <p:cNvPr id="745" name="cbc.jpg" descr="cbc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 rot="1955812">
              <a:off x="1430501" y="4352443"/>
              <a:ext cx="19213469" cy="108059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46" name="Rectangle"/>
            <p:cNvSpPr/>
            <p:nvPr/>
          </p:nvSpPr>
          <p:spPr>
            <a:xfrm rot="1956000">
              <a:off x="1429670" y="4319902"/>
              <a:ext cx="19215101" cy="10871201"/>
            </a:xfrm>
            <a:prstGeom prst="rect">
              <a:avLst/>
            </a:prstGeom>
            <a:gradFill flip="none" rotWithShape="1">
              <a:gsLst>
                <a:gs pos="6163">
                  <a:srgbClr val="FFFFFF">
                    <a:alpha val="0"/>
                  </a:srgbClr>
                </a:gs>
                <a:gs pos="26596">
                  <a:srgbClr val="FFFFFF">
                    <a:alpha val="50000"/>
                  </a:srgbClr>
                </a:gs>
                <a:gs pos="49582">
                  <a:srgbClr val="FFFFFF"/>
                </a:gs>
              </a:gsLst>
              <a:path path="circle">
                <a:fillToRect l="62755" t="-19550" r="37244" b="11955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748" name="Capture d’écran 2023-04-26 à 10.28.39.png" descr="Capture d’écran 2023-04-26 à 10.28.3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54881" y="13134210"/>
            <a:ext cx="24693762" cy="583672"/>
          </a:xfrm>
          <a:prstGeom prst="rect">
            <a:avLst/>
          </a:prstGeom>
          <a:ln w="12700">
            <a:miter lim="400000"/>
          </a:ln>
        </p:spPr>
      </p:pic>
      <p:sp>
        <p:nvSpPr>
          <p:cNvPr id="749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50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30" y="13133252"/>
            <a:ext cx="603683" cy="603684"/>
          </a:xfrm>
          <a:prstGeom prst="rect">
            <a:avLst/>
          </a:prstGeom>
          <a:ln w="12700">
            <a:miter lim="400000"/>
          </a:ln>
        </p:spPr>
      </p:pic>
      <p:sp>
        <p:nvSpPr>
          <p:cNvPr id="751" name="LISA detection"/>
          <p:cNvSpPr/>
          <p:nvPr/>
        </p:nvSpPr>
        <p:spPr>
          <a:xfrm rot="1335507">
            <a:off x="19305598" y="302816"/>
            <a:ext cx="7443292" cy="735078"/>
          </a:xfrm>
          <a:prstGeom prst="rect">
            <a:avLst/>
          </a:prstGeom>
          <a:solidFill>
            <a:srgbClr val="E27E7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LISA detection</a:t>
            </a:r>
          </a:p>
        </p:txBody>
      </p:sp>
      <p:pic>
        <p:nvPicPr>
          <p:cNvPr id="752" name="longrange.pdf" descr="longrange.pdf"/>
          <p:cNvPicPr>
            <a:picLocks noChangeAspect="1"/>
          </p:cNvPicPr>
          <p:nvPr/>
        </p:nvPicPr>
        <p:blipFill>
          <a:blip r:embed="rId5">
            <a:extLst/>
          </a:blip>
          <a:srcRect l="0" t="27322" r="14619" b="5241"/>
          <a:stretch>
            <a:fillRect/>
          </a:stretch>
        </p:blipFill>
        <p:spPr>
          <a:xfrm rot="16200000">
            <a:off x="-2935754" y="4462427"/>
            <a:ext cx="11640405" cy="5171601"/>
          </a:xfrm>
          <a:prstGeom prst="rect">
            <a:avLst/>
          </a:prstGeom>
          <a:ln w="25400">
            <a:solidFill>
              <a:srgbClr val="929292"/>
            </a:solidFill>
            <a:miter lim="400000"/>
          </a:ln>
        </p:spPr>
      </p:pic>
      <p:sp>
        <p:nvSpPr>
          <p:cNvPr id="753" name="Haut-parleur">
            <a:hlinkClick r:id="rId6" invalidUrl="" action="ppaction://hlinksldjump" tgtFrame="" tooltip="" history="1" highlightClick="0" endSnd="0"/>
          </p:cNvPr>
          <p:cNvSpPr/>
          <p:nvPr/>
        </p:nvSpPr>
        <p:spPr>
          <a:xfrm>
            <a:off x="7656068" y="2543002"/>
            <a:ext cx="762001" cy="1122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83" y="0"/>
                </a:moveTo>
                <a:cubicBezTo>
                  <a:pt x="354" y="0"/>
                  <a:pt x="0" y="238"/>
                  <a:pt x="0" y="530"/>
                </a:cubicBezTo>
                <a:lnTo>
                  <a:pt x="0" y="21070"/>
                </a:lnTo>
                <a:cubicBezTo>
                  <a:pt x="0" y="21362"/>
                  <a:pt x="354" y="21600"/>
                  <a:pt x="783" y="21600"/>
                </a:cubicBezTo>
                <a:lnTo>
                  <a:pt x="20817" y="21600"/>
                </a:lnTo>
                <a:cubicBezTo>
                  <a:pt x="21246" y="21600"/>
                  <a:pt x="21600" y="21362"/>
                  <a:pt x="21600" y="21070"/>
                </a:cubicBezTo>
                <a:lnTo>
                  <a:pt x="21600" y="530"/>
                </a:lnTo>
                <a:cubicBezTo>
                  <a:pt x="21600" y="238"/>
                  <a:pt x="21246" y="0"/>
                  <a:pt x="20817" y="0"/>
                </a:cubicBezTo>
                <a:lnTo>
                  <a:pt x="783" y="0"/>
                </a:lnTo>
                <a:close/>
                <a:moveTo>
                  <a:pt x="10800" y="2398"/>
                </a:moveTo>
                <a:cubicBezTo>
                  <a:pt x="13180" y="2398"/>
                  <a:pt x="15116" y="3714"/>
                  <a:pt x="15116" y="5329"/>
                </a:cubicBezTo>
                <a:cubicBezTo>
                  <a:pt x="15116" y="6945"/>
                  <a:pt x="13180" y="8259"/>
                  <a:pt x="10800" y="8259"/>
                </a:cubicBezTo>
                <a:cubicBezTo>
                  <a:pt x="8420" y="8259"/>
                  <a:pt x="6484" y="6945"/>
                  <a:pt x="6484" y="5329"/>
                </a:cubicBezTo>
                <a:cubicBezTo>
                  <a:pt x="6484" y="3714"/>
                  <a:pt x="8420" y="2398"/>
                  <a:pt x="10800" y="2398"/>
                </a:cubicBezTo>
                <a:close/>
                <a:moveTo>
                  <a:pt x="10800" y="3459"/>
                </a:moveTo>
                <a:cubicBezTo>
                  <a:pt x="9281" y="3459"/>
                  <a:pt x="8045" y="4298"/>
                  <a:pt x="8045" y="5329"/>
                </a:cubicBezTo>
                <a:cubicBezTo>
                  <a:pt x="8045" y="6360"/>
                  <a:pt x="9281" y="7199"/>
                  <a:pt x="10800" y="7199"/>
                </a:cubicBezTo>
                <a:cubicBezTo>
                  <a:pt x="12319" y="7199"/>
                  <a:pt x="13555" y="6360"/>
                  <a:pt x="13555" y="5329"/>
                </a:cubicBezTo>
                <a:cubicBezTo>
                  <a:pt x="13555" y="4298"/>
                  <a:pt x="12319" y="3459"/>
                  <a:pt x="10800" y="3459"/>
                </a:cubicBezTo>
                <a:close/>
                <a:moveTo>
                  <a:pt x="10800" y="4534"/>
                </a:moveTo>
                <a:cubicBezTo>
                  <a:pt x="11447" y="4534"/>
                  <a:pt x="11971" y="4890"/>
                  <a:pt x="11971" y="5329"/>
                </a:cubicBezTo>
                <a:cubicBezTo>
                  <a:pt x="11971" y="5768"/>
                  <a:pt x="11447" y="6124"/>
                  <a:pt x="10800" y="6124"/>
                </a:cubicBezTo>
                <a:cubicBezTo>
                  <a:pt x="10153" y="6124"/>
                  <a:pt x="9629" y="5768"/>
                  <a:pt x="9629" y="5329"/>
                </a:cubicBezTo>
                <a:cubicBezTo>
                  <a:pt x="9629" y="4890"/>
                  <a:pt x="10153" y="4534"/>
                  <a:pt x="10800" y="4534"/>
                </a:cubicBezTo>
                <a:close/>
                <a:moveTo>
                  <a:pt x="10800" y="9740"/>
                </a:moveTo>
                <a:cubicBezTo>
                  <a:pt x="14436" y="9740"/>
                  <a:pt x="17393" y="11748"/>
                  <a:pt x="17393" y="14216"/>
                </a:cubicBezTo>
                <a:cubicBezTo>
                  <a:pt x="17393" y="16683"/>
                  <a:pt x="14436" y="18691"/>
                  <a:pt x="10800" y="18691"/>
                </a:cubicBezTo>
                <a:cubicBezTo>
                  <a:pt x="7164" y="18691"/>
                  <a:pt x="4207" y="16683"/>
                  <a:pt x="4207" y="14216"/>
                </a:cubicBezTo>
                <a:cubicBezTo>
                  <a:pt x="4207" y="11748"/>
                  <a:pt x="7164" y="9740"/>
                  <a:pt x="10800" y="9740"/>
                </a:cubicBezTo>
                <a:close/>
                <a:moveTo>
                  <a:pt x="10800" y="11860"/>
                </a:moveTo>
                <a:cubicBezTo>
                  <a:pt x="8886" y="11860"/>
                  <a:pt x="7329" y="12917"/>
                  <a:pt x="7329" y="14216"/>
                </a:cubicBezTo>
                <a:cubicBezTo>
                  <a:pt x="7329" y="15514"/>
                  <a:pt x="8886" y="16571"/>
                  <a:pt x="10800" y="16571"/>
                </a:cubicBezTo>
                <a:cubicBezTo>
                  <a:pt x="12714" y="16571"/>
                  <a:pt x="14271" y="15514"/>
                  <a:pt x="14271" y="14216"/>
                </a:cubicBezTo>
                <a:cubicBezTo>
                  <a:pt x="14271" y="12917"/>
                  <a:pt x="12714" y="11860"/>
                  <a:pt x="10800" y="11860"/>
                </a:cubicBezTo>
                <a:close/>
                <a:moveTo>
                  <a:pt x="10800" y="13367"/>
                </a:moveTo>
                <a:cubicBezTo>
                  <a:pt x="11447" y="13367"/>
                  <a:pt x="11971" y="13722"/>
                  <a:pt x="11971" y="14162"/>
                </a:cubicBezTo>
                <a:cubicBezTo>
                  <a:pt x="11971" y="14600"/>
                  <a:pt x="11447" y="14956"/>
                  <a:pt x="10800" y="14956"/>
                </a:cubicBezTo>
                <a:cubicBezTo>
                  <a:pt x="10153" y="14956"/>
                  <a:pt x="9629" y="14600"/>
                  <a:pt x="9629" y="14162"/>
                </a:cubicBezTo>
                <a:cubicBezTo>
                  <a:pt x="9629" y="13722"/>
                  <a:pt x="10153" y="13367"/>
                  <a:pt x="10800" y="13367"/>
                </a:cubicBezTo>
                <a:close/>
              </a:path>
            </a:pathLst>
          </a:custGeom>
          <a:solidFill>
            <a:srgbClr val="3B75AF">
              <a:alpha val="25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54" name="Haut-parleur">
            <a:hlinkClick r:id="" invalidUrl="" action="ppaction://hlinkshowjump?jump=nextslide" tgtFrame="" tooltip="" history="1" highlightClick="0" endSnd="0"/>
          </p:cNvPr>
          <p:cNvSpPr/>
          <p:nvPr/>
        </p:nvSpPr>
        <p:spPr>
          <a:xfrm>
            <a:off x="7656068" y="6349038"/>
            <a:ext cx="762001" cy="1122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83" y="0"/>
                </a:moveTo>
                <a:cubicBezTo>
                  <a:pt x="354" y="0"/>
                  <a:pt x="0" y="238"/>
                  <a:pt x="0" y="530"/>
                </a:cubicBezTo>
                <a:lnTo>
                  <a:pt x="0" y="21070"/>
                </a:lnTo>
                <a:cubicBezTo>
                  <a:pt x="0" y="21362"/>
                  <a:pt x="354" y="21600"/>
                  <a:pt x="783" y="21600"/>
                </a:cubicBezTo>
                <a:lnTo>
                  <a:pt x="20817" y="21600"/>
                </a:lnTo>
                <a:cubicBezTo>
                  <a:pt x="21246" y="21600"/>
                  <a:pt x="21600" y="21362"/>
                  <a:pt x="21600" y="21070"/>
                </a:cubicBezTo>
                <a:lnTo>
                  <a:pt x="21600" y="530"/>
                </a:lnTo>
                <a:cubicBezTo>
                  <a:pt x="21600" y="238"/>
                  <a:pt x="21246" y="0"/>
                  <a:pt x="20817" y="0"/>
                </a:cubicBezTo>
                <a:lnTo>
                  <a:pt x="783" y="0"/>
                </a:lnTo>
                <a:close/>
                <a:moveTo>
                  <a:pt x="10800" y="2398"/>
                </a:moveTo>
                <a:cubicBezTo>
                  <a:pt x="13180" y="2398"/>
                  <a:pt x="15116" y="3714"/>
                  <a:pt x="15116" y="5329"/>
                </a:cubicBezTo>
                <a:cubicBezTo>
                  <a:pt x="15116" y="6945"/>
                  <a:pt x="13180" y="8259"/>
                  <a:pt x="10800" y="8259"/>
                </a:cubicBezTo>
                <a:cubicBezTo>
                  <a:pt x="8420" y="8259"/>
                  <a:pt x="6484" y="6945"/>
                  <a:pt x="6484" y="5329"/>
                </a:cubicBezTo>
                <a:cubicBezTo>
                  <a:pt x="6484" y="3714"/>
                  <a:pt x="8420" y="2398"/>
                  <a:pt x="10800" y="2398"/>
                </a:cubicBezTo>
                <a:close/>
                <a:moveTo>
                  <a:pt x="10800" y="3459"/>
                </a:moveTo>
                <a:cubicBezTo>
                  <a:pt x="9281" y="3459"/>
                  <a:pt x="8045" y="4298"/>
                  <a:pt x="8045" y="5329"/>
                </a:cubicBezTo>
                <a:cubicBezTo>
                  <a:pt x="8045" y="6360"/>
                  <a:pt x="9281" y="7199"/>
                  <a:pt x="10800" y="7199"/>
                </a:cubicBezTo>
                <a:cubicBezTo>
                  <a:pt x="12319" y="7199"/>
                  <a:pt x="13555" y="6360"/>
                  <a:pt x="13555" y="5329"/>
                </a:cubicBezTo>
                <a:cubicBezTo>
                  <a:pt x="13555" y="4298"/>
                  <a:pt x="12319" y="3459"/>
                  <a:pt x="10800" y="3459"/>
                </a:cubicBezTo>
                <a:close/>
                <a:moveTo>
                  <a:pt x="10800" y="4534"/>
                </a:moveTo>
                <a:cubicBezTo>
                  <a:pt x="11447" y="4534"/>
                  <a:pt x="11971" y="4890"/>
                  <a:pt x="11971" y="5329"/>
                </a:cubicBezTo>
                <a:cubicBezTo>
                  <a:pt x="11971" y="5768"/>
                  <a:pt x="11447" y="6124"/>
                  <a:pt x="10800" y="6124"/>
                </a:cubicBezTo>
                <a:cubicBezTo>
                  <a:pt x="10153" y="6124"/>
                  <a:pt x="9629" y="5768"/>
                  <a:pt x="9629" y="5329"/>
                </a:cubicBezTo>
                <a:cubicBezTo>
                  <a:pt x="9629" y="4890"/>
                  <a:pt x="10153" y="4534"/>
                  <a:pt x="10800" y="4534"/>
                </a:cubicBezTo>
                <a:close/>
                <a:moveTo>
                  <a:pt x="10800" y="9740"/>
                </a:moveTo>
                <a:cubicBezTo>
                  <a:pt x="14436" y="9740"/>
                  <a:pt x="17393" y="11748"/>
                  <a:pt x="17393" y="14216"/>
                </a:cubicBezTo>
                <a:cubicBezTo>
                  <a:pt x="17393" y="16683"/>
                  <a:pt x="14436" y="18691"/>
                  <a:pt x="10800" y="18691"/>
                </a:cubicBezTo>
                <a:cubicBezTo>
                  <a:pt x="7164" y="18691"/>
                  <a:pt x="4207" y="16683"/>
                  <a:pt x="4207" y="14216"/>
                </a:cubicBezTo>
                <a:cubicBezTo>
                  <a:pt x="4207" y="11748"/>
                  <a:pt x="7164" y="9740"/>
                  <a:pt x="10800" y="9740"/>
                </a:cubicBezTo>
                <a:close/>
                <a:moveTo>
                  <a:pt x="10800" y="11860"/>
                </a:moveTo>
                <a:cubicBezTo>
                  <a:pt x="8886" y="11860"/>
                  <a:pt x="7329" y="12917"/>
                  <a:pt x="7329" y="14216"/>
                </a:cubicBezTo>
                <a:cubicBezTo>
                  <a:pt x="7329" y="15514"/>
                  <a:pt x="8886" y="16571"/>
                  <a:pt x="10800" y="16571"/>
                </a:cubicBezTo>
                <a:cubicBezTo>
                  <a:pt x="12714" y="16571"/>
                  <a:pt x="14271" y="15514"/>
                  <a:pt x="14271" y="14216"/>
                </a:cubicBezTo>
                <a:cubicBezTo>
                  <a:pt x="14271" y="12917"/>
                  <a:pt x="12714" y="11860"/>
                  <a:pt x="10800" y="11860"/>
                </a:cubicBezTo>
                <a:close/>
                <a:moveTo>
                  <a:pt x="10800" y="13367"/>
                </a:moveTo>
                <a:cubicBezTo>
                  <a:pt x="11447" y="13367"/>
                  <a:pt x="11971" y="13722"/>
                  <a:pt x="11971" y="14162"/>
                </a:cubicBezTo>
                <a:cubicBezTo>
                  <a:pt x="11971" y="14600"/>
                  <a:pt x="11447" y="14956"/>
                  <a:pt x="10800" y="14956"/>
                </a:cubicBezTo>
                <a:cubicBezTo>
                  <a:pt x="10153" y="14956"/>
                  <a:pt x="9629" y="14600"/>
                  <a:pt x="9629" y="14162"/>
                </a:cubicBezTo>
                <a:cubicBezTo>
                  <a:pt x="9629" y="13722"/>
                  <a:pt x="10153" y="13367"/>
                  <a:pt x="10800" y="13367"/>
                </a:cubicBezTo>
                <a:close/>
              </a:path>
            </a:pathLst>
          </a:custGeom>
          <a:solidFill>
            <a:srgbClr val="8D69B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55" name="Haut-parleur">
            <a:hlinkClick r:id="rId7" invalidUrl="" action="ppaction://hlinksldjump" tgtFrame="" tooltip="" history="1" highlightClick="0" endSnd="0"/>
          </p:cNvPr>
          <p:cNvSpPr/>
          <p:nvPr/>
        </p:nvSpPr>
        <p:spPr>
          <a:xfrm>
            <a:off x="7656068" y="4503170"/>
            <a:ext cx="762001" cy="1122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83" y="0"/>
                </a:moveTo>
                <a:cubicBezTo>
                  <a:pt x="354" y="0"/>
                  <a:pt x="0" y="238"/>
                  <a:pt x="0" y="530"/>
                </a:cubicBezTo>
                <a:lnTo>
                  <a:pt x="0" y="21070"/>
                </a:lnTo>
                <a:cubicBezTo>
                  <a:pt x="0" y="21362"/>
                  <a:pt x="354" y="21600"/>
                  <a:pt x="783" y="21600"/>
                </a:cubicBezTo>
                <a:lnTo>
                  <a:pt x="20817" y="21600"/>
                </a:lnTo>
                <a:cubicBezTo>
                  <a:pt x="21246" y="21600"/>
                  <a:pt x="21600" y="21362"/>
                  <a:pt x="21600" y="21070"/>
                </a:cubicBezTo>
                <a:lnTo>
                  <a:pt x="21600" y="530"/>
                </a:lnTo>
                <a:cubicBezTo>
                  <a:pt x="21600" y="238"/>
                  <a:pt x="21246" y="0"/>
                  <a:pt x="20817" y="0"/>
                </a:cubicBezTo>
                <a:lnTo>
                  <a:pt x="783" y="0"/>
                </a:lnTo>
                <a:close/>
                <a:moveTo>
                  <a:pt x="10800" y="2398"/>
                </a:moveTo>
                <a:cubicBezTo>
                  <a:pt x="13180" y="2398"/>
                  <a:pt x="15116" y="3714"/>
                  <a:pt x="15116" y="5329"/>
                </a:cubicBezTo>
                <a:cubicBezTo>
                  <a:pt x="15116" y="6945"/>
                  <a:pt x="13180" y="8259"/>
                  <a:pt x="10800" y="8259"/>
                </a:cubicBezTo>
                <a:cubicBezTo>
                  <a:pt x="8420" y="8259"/>
                  <a:pt x="6484" y="6945"/>
                  <a:pt x="6484" y="5329"/>
                </a:cubicBezTo>
                <a:cubicBezTo>
                  <a:pt x="6484" y="3714"/>
                  <a:pt x="8420" y="2398"/>
                  <a:pt x="10800" y="2398"/>
                </a:cubicBezTo>
                <a:close/>
                <a:moveTo>
                  <a:pt x="10800" y="3459"/>
                </a:moveTo>
                <a:cubicBezTo>
                  <a:pt x="9281" y="3459"/>
                  <a:pt x="8045" y="4298"/>
                  <a:pt x="8045" y="5329"/>
                </a:cubicBezTo>
                <a:cubicBezTo>
                  <a:pt x="8045" y="6360"/>
                  <a:pt x="9281" y="7199"/>
                  <a:pt x="10800" y="7199"/>
                </a:cubicBezTo>
                <a:cubicBezTo>
                  <a:pt x="12319" y="7199"/>
                  <a:pt x="13555" y="6360"/>
                  <a:pt x="13555" y="5329"/>
                </a:cubicBezTo>
                <a:cubicBezTo>
                  <a:pt x="13555" y="4298"/>
                  <a:pt x="12319" y="3459"/>
                  <a:pt x="10800" y="3459"/>
                </a:cubicBezTo>
                <a:close/>
                <a:moveTo>
                  <a:pt x="10800" y="4534"/>
                </a:moveTo>
                <a:cubicBezTo>
                  <a:pt x="11447" y="4534"/>
                  <a:pt x="11971" y="4890"/>
                  <a:pt x="11971" y="5329"/>
                </a:cubicBezTo>
                <a:cubicBezTo>
                  <a:pt x="11971" y="5768"/>
                  <a:pt x="11447" y="6124"/>
                  <a:pt x="10800" y="6124"/>
                </a:cubicBezTo>
                <a:cubicBezTo>
                  <a:pt x="10153" y="6124"/>
                  <a:pt x="9629" y="5768"/>
                  <a:pt x="9629" y="5329"/>
                </a:cubicBezTo>
                <a:cubicBezTo>
                  <a:pt x="9629" y="4890"/>
                  <a:pt x="10153" y="4534"/>
                  <a:pt x="10800" y="4534"/>
                </a:cubicBezTo>
                <a:close/>
                <a:moveTo>
                  <a:pt x="10800" y="9740"/>
                </a:moveTo>
                <a:cubicBezTo>
                  <a:pt x="14436" y="9740"/>
                  <a:pt x="17393" y="11748"/>
                  <a:pt x="17393" y="14216"/>
                </a:cubicBezTo>
                <a:cubicBezTo>
                  <a:pt x="17393" y="16683"/>
                  <a:pt x="14436" y="18691"/>
                  <a:pt x="10800" y="18691"/>
                </a:cubicBezTo>
                <a:cubicBezTo>
                  <a:pt x="7164" y="18691"/>
                  <a:pt x="4207" y="16683"/>
                  <a:pt x="4207" y="14216"/>
                </a:cubicBezTo>
                <a:cubicBezTo>
                  <a:pt x="4207" y="11748"/>
                  <a:pt x="7164" y="9740"/>
                  <a:pt x="10800" y="9740"/>
                </a:cubicBezTo>
                <a:close/>
                <a:moveTo>
                  <a:pt x="10800" y="11860"/>
                </a:moveTo>
                <a:cubicBezTo>
                  <a:pt x="8886" y="11860"/>
                  <a:pt x="7329" y="12917"/>
                  <a:pt x="7329" y="14216"/>
                </a:cubicBezTo>
                <a:cubicBezTo>
                  <a:pt x="7329" y="15514"/>
                  <a:pt x="8886" y="16571"/>
                  <a:pt x="10800" y="16571"/>
                </a:cubicBezTo>
                <a:cubicBezTo>
                  <a:pt x="12714" y="16571"/>
                  <a:pt x="14271" y="15514"/>
                  <a:pt x="14271" y="14216"/>
                </a:cubicBezTo>
                <a:cubicBezTo>
                  <a:pt x="14271" y="12917"/>
                  <a:pt x="12714" y="11860"/>
                  <a:pt x="10800" y="11860"/>
                </a:cubicBezTo>
                <a:close/>
                <a:moveTo>
                  <a:pt x="10800" y="13367"/>
                </a:moveTo>
                <a:cubicBezTo>
                  <a:pt x="11447" y="13367"/>
                  <a:pt x="11971" y="13722"/>
                  <a:pt x="11971" y="14162"/>
                </a:cubicBezTo>
                <a:cubicBezTo>
                  <a:pt x="11971" y="14600"/>
                  <a:pt x="11447" y="14956"/>
                  <a:pt x="10800" y="14956"/>
                </a:cubicBezTo>
                <a:cubicBezTo>
                  <a:pt x="10153" y="14956"/>
                  <a:pt x="9629" y="14600"/>
                  <a:pt x="9629" y="14162"/>
                </a:cubicBezTo>
                <a:cubicBezTo>
                  <a:pt x="9629" y="13722"/>
                  <a:pt x="10153" y="13367"/>
                  <a:pt x="10800" y="13367"/>
                </a:cubicBezTo>
                <a:close/>
              </a:path>
            </a:pathLst>
          </a:custGeom>
          <a:solidFill>
            <a:srgbClr val="C53A32">
              <a:alpha val="25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756" name="beatnote.png" descr="beatnote.png"/>
          <p:cNvPicPr>
            <a:picLocks noChangeAspect="1"/>
          </p:cNvPicPr>
          <p:nvPr/>
        </p:nvPicPr>
        <p:blipFill>
          <a:blip r:embed="rId8">
            <a:extLst/>
          </a:blip>
          <a:srcRect l="0" t="1517" r="0" b="1517"/>
          <a:stretch>
            <a:fillRect/>
          </a:stretch>
        </p:blipFill>
        <p:spPr>
          <a:xfrm>
            <a:off x="8215814" y="2134280"/>
            <a:ext cx="16106852" cy="6936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757" name="s12.wav" descr="s12.wav"/>
          <p:cNvPicPr>
            <a:picLocks noChangeAspect="0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>
            <a:extLst/>
          </a:blip>
          <a:stretch>
            <a:fillRect/>
          </a:stretch>
        </p:blipFill>
        <p:spPr>
          <a:xfrm>
            <a:off x="8997488" y="6283447"/>
            <a:ext cx="5715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758" name="Heterodyne interferometry"/>
          <p:cNvSpPr txBox="1"/>
          <p:nvPr>
            <p:ph type="title"/>
          </p:nvPr>
        </p:nvSpPr>
        <p:spPr>
          <a:xfrm>
            <a:off x="6064496" y="272323"/>
            <a:ext cx="13552613" cy="1433164"/>
          </a:xfrm>
          <a:prstGeom prst="rect">
            <a:avLst/>
          </a:prstGeom>
        </p:spPr>
        <p:txBody>
          <a:bodyPr/>
          <a:lstStyle/>
          <a:p>
            <a:pPr/>
            <a:r>
              <a:t>Heterodyne interferometry</a:t>
            </a:r>
          </a:p>
        </p:txBody>
      </p:sp>
      <p:sp>
        <p:nvSpPr>
          <p:cNvPr id="759" name="Dr. Henri Inchauspé, Institute for Theoretical Physics, KU Leuven - LISA School 2025, Les Houches"/>
          <p:cNvSpPr txBox="1"/>
          <p:nvPr/>
        </p:nvSpPr>
        <p:spPr>
          <a:xfrm>
            <a:off x="924065" y="13223169"/>
            <a:ext cx="10977886" cy="423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CMU Bright Roman"/>
                <a:ea typeface="CMU Bright Roman"/>
                <a:cs typeface="CMU Bright Roman"/>
                <a:sym typeface="CMU Bright Roman"/>
              </a:defRPr>
            </a:pPr>
            <a:r>
              <a:rPr b="1"/>
              <a:t>Dr. Henri Inchauspé</a:t>
            </a:r>
            <a:r>
              <a:t>, Institute for Theoretical Physics, KU Leuven - </a:t>
            </a:r>
            <a:r>
              <a:rPr i="1"/>
              <a:t>LISA School 2025, Les Houches</a:t>
            </a:r>
          </a:p>
        </p:txBody>
      </p:sp>
      <p:sp>
        <p:nvSpPr>
          <p:cNvPr id="760" name="Équation"/>
          <p:cNvSpPr txBox="1"/>
          <p:nvPr/>
        </p:nvSpPr>
        <p:spPr>
          <a:xfrm>
            <a:off x="7576232" y="11425530"/>
            <a:ext cx="15525063" cy="78105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m:rPr>
                      <m:sty m:val="p"/>
                    </m:rP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cos</m:t>
                  </m:r>
                  <m:d>
                    <m:dPr>
                      <m:ctrlP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</m:ctrlPr>
                    </m:dPr>
                    <m:e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  <m:sSub>
                        <m:e>
                          <m:r>
                            <a:rPr xmlns:a="http://schemas.openxmlformats.org/drawingml/2006/main"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</m:e>
                        <m:sub>
                          <m:r>
                            <a:rPr xmlns:a="http://schemas.openxmlformats.org/drawingml/2006/main"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</m:d>
                  <m: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+</m:t>
                  </m:r>
                  <m:r>
                    <m:rPr>
                      <m:sty m:val="p"/>
                    </m:rP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cos</m:t>
                  </m:r>
                  <m:d>
                    <m:dPr>
                      <m:ctrlP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</m:ctrlPr>
                    </m:dPr>
                    <m:e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  <m:sSub>
                        <m:e>
                          <m:r>
                            <a:rPr xmlns:a="http://schemas.openxmlformats.org/drawingml/2006/main"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</m:e>
                        <m:sub>
                          <m:r>
                            <a:rPr xmlns:a="http://schemas.openxmlformats.org/drawingml/2006/main"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</m:d>
                  <m: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2</m:t>
                  </m:r>
                  <m:r>
                    <m:rPr>
                      <m:sty m:val="p"/>
                    </m:rP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cos</m:t>
                  </m:r>
                  <m:d>
                    <m:dPr>
                      <m:ctrlP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</m:ctrlPr>
                      <m:begChr m:val="["/>
                      <m:endChr m:val="]"/>
                    </m:dPr>
                    <m:e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e>
                          <m:r>
                            <a:rPr xmlns:a="http://schemas.openxmlformats.org/drawingml/2006/main"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</m:e>
                        <m:sub>
                          <m:r>
                            <a:rPr xmlns:a="http://schemas.openxmlformats.org/drawingml/2006/main"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e>
                          <m:r>
                            <a:rPr xmlns:a="http://schemas.openxmlformats.org/drawingml/2006/main"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</m:e>
                        <m:sub>
                          <m:r>
                            <a:rPr xmlns:a="http://schemas.openxmlformats.org/drawingml/2006/main"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</m:d>
                  <m:r>
                    <m:rPr>
                      <m:sty m:val="p"/>
                    </m:rP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cos</m:t>
                  </m:r>
                  <m:d>
                    <m:dPr>
                      <m:ctrlP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</m:ctrlPr>
                      <m:begChr m:val="["/>
                      <m:endChr m:val="]"/>
                    </m:dPr>
                    <m:e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</m:d>
                </m:oMath>
              </m:oMathPara>
            </a14:m>
            <a:endParaRPr sz="5000">
              <a:solidFill>
                <a:srgbClr val="5E5E5E"/>
              </a:solidFill>
            </a:endParaRPr>
          </a:p>
        </p:txBody>
      </p:sp>
      <p:sp>
        <p:nvSpPr>
          <p:cNvPr id="761" name="Équation"/>
          <p:cNvSpPr txBox="1"/>
          <p:nvPr/>
        </p:nvSpPr>
        <p:spPr>
          <a:xfrm>
            <a:off x="7525167" y="10155074"/>
            <a:ext cx="3035599" cy="58293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δ</m:t>
                  </m:r>
                  <m: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ν</m:t>
                  </m:r>
                  <m: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=</m:t>
                  </m:r>
                  <m:sSub>
                    <m:e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e>
                    <m:sub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b>
                  </m:sSub>
                  <m: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-</m:t>
                  </m:r>
                  <m:sSub>
                    <m:e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e>
                    <m:sub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</m:oMath>
              </m:oMathPara>
            </a14:m>
            <a:endParaRPr sz="5000">
              <a:solidFill>
                <a:srgbClr val="5E5E5E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7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75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5" name="Grouper"/>
          <p:cNvGrpSpPr/>
          <p:nvPr/>
        </p:nvGrpSpPr>
        <p:grpSpPr>
          <a:xfrm flipH="1">
            <a:off x="-8681163" y="-9580794"/>
            <a:ext cx="22044893" cy="19511005"/>
            <a:chOff x="14774" y="0"/>
            <a:chExt cx="22044891" cy="19511004"/>
          </a:xfrm>
        </p:grpSpPr>
        <p:pic>
          <p:nvPicPr>
            <p:cNvPr id="763" name="cbc.jpg" descr="cbc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 rot="1955812">
              <a:off x="1430501" y="4352443"/>
              <a:ext cx="19213469" cy="108059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64" name="Rectangle"/>
            <p:cNvSpPr/>
            <p:nvPr/>
          </p:nvSpPr>
          <p:spPr>
            <a:xfrm rot="1956000">
              <a:off x="1429670" y="4319902"/>
              <a:ext cx="19215101" cy="10871201"/>
            </a:xfrm>
            <a:prstGeom prst="rect">
              <a:avLst/>
            </a:prstGeom>
            <a:gradFill flip="none" rotWithShape="1">
              <a:gsLst>
                <a:gs pos="6163">
                  <a:srgbClr val="FFFFFF">
                    <a:alpha val="0"/>
                  </a:srgbClr>
                </a:gs>
                <a:gs pos="26596">
                  <a:srgbClr val="FFFFFF">
                    <a:alpha val="50000"/>
                  </a:srgbClr>
                </a:gs>
                <a:gs pos="49582">
                  <a:srgbClr val="FFFFFF"/>
                </a:gs>
              </a:gsLst>
              <a:path path="circle">
                <a:fillToRect l="62755" t="-19550" r="37244" b="11955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766" name="Capture d’écran 2023-04-26 à 10.28.39.png" descr="Capture d’écran 2023-04-26 à 10.28.3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54881" y="13134210"/>
            <a:ext cx="24693762" cy="583672"/>
          </a:xfrm>
          <a:prstGeom prst="rect">
            <a:avLst/>
          </a:prstGeom>
          <a:ln w="12700">
            <a:miter lim="400000"/>
          </a:ln>
        </p:spPr>
      </p:pic>
      <p:sp>
        <p:nvSpPr>
          <p:cNvPr id="767" name="Heterodyne interferometry + GW"/>
          <p:cNvSpPr txBox="1"/>
          <p:nvPr>
            <p:ph type="title"/>
          </p:nvPr>
        </p:nvSpPr>
        <p:spPr>
          <a:xfrm>
            <a:off x="6111154" y="272324"/>
            <a:ext cx="15160940" cy="1433163"/>
          </a:xfrm>
          <a:prstGeom prst="rect">
            <a:avLst/>
          </a:prstGeom>
        </p:spPr>
        <p:txBody>
          <a:bodyPr/>
          <a:lstStyle>
            <a:lvl1pPr defTabSz="2267655">
              <a:defRPr spc="-158" sz="7905"/>
            </a:lvl1pPr>
          </a:lstStyle>
          <a:p>
            <a:pPr/>
            <a:r>
              <a:t>Heterodyne interferometry + GW</a:t>
            </a:r>
          </a:p>
        </p:txBody>
      </p:sp>
      <p:sp>
        <p:nvSpPr>
          <p:cNvPr id="768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69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30" y="13133252"/>
            <a:ext cx="603683" cy="603684"/>
          </a:xfrm>
          <a:prstGeom prst="rect">
            <a:avLst/>
          </a:prstGeom>
          <a:ln w="12700">
            <a:miter lim="400000"/>
          </a:ln>
        </p:spPr>
      </p:pic>
      <p:sp>
        <p:nvSpPr>
          <p:cNvPr id="770" name="LISA detection"/>
          <p:cNvSpPr/>
          <p:nvPr/>
        </p:nvSpPr>
        <p:spPr>
          <a:xfrm rot="1335507">
            <a:off x="19305598" y="302816"/>
            <a:ext cx="7443292" cy="735078"/>
          </a:xfrm>
          <a:prstGeom prst="rect">
            <a:avLst/>
          </a:prstGeom>
          <a:solidFill>
            <a:srgbClr val="E27E7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LISA detection</a:t>
            </a:r>
          </a:p>
        </p:txBody>
      </p:sp>
      <p:sp>
        <p:nvSpPr>
          <p:cNvPr id="771" name="Dr. Henri Inchauspé, Institute for Theoretical Physics, KU Leuven - LISA School 2025, Les Houches"/>
          <p:cNvSpPr txBox="1"/>
          <p:nvPr/>
        </p:nvSpPr>
        <p:spPr>
          <a:xfrm>
            <a:off x="924065" y="13223169"/>
            <a:ext cx="10977886" cy="423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CMU Bright Roman"/>
                <a:ea typeface="CMU Bright Roman"/>
                <a:cs typeface="CMU Bright Roman"/>
                <a:sym typeface="CMU Bright Roman"/>
              </a:defRPr>
            </a:pPr>
            <a:r>
              <a:rPr b="1"/>
              <a:t>Dr. Henri Inchauspé</a:t>
            </a:r>
            <a:r>
              <a:t>, Institute for Theoretical Physics, KU Leuven - </a:t>
            </a:r>
            <a:r>
              <a:rPr i="1"/>
              <a:t>LISA School 2025, Les Houches</a:t>
            </a:r>
          </a:p>
        </p:txBody>
      </p:sp>
      <p:pic>
        <p:nvPicPr>
          <p:cNvPr id="772" name="longrange.pdf" descr="longrange.pdf"/>
          <p:cNvPicPr>
            <a:picLocks noChangeAspect="1"/>
          </p:cNvPicPr>
          <p:nvPr/>
        </p:nvPicPr>
        <p:blipFill>
          <a:blip r:embed="rId5">
            <a:extLst/>
          </a:blip>
          <a:srcRect l="0" t="27322" r="14619" b="5241"/>
          <a:stretch>
            <a:fillRect/>
          </a:stretch>
        </p:blipFill>
        <p:spPr>
          <a:xfrm rot="16200000">
            <a:off x="-2935754" y="4462427"/>
            <a:ext cx="11640405" cy="5171601"/>
          </a:xfrm>
          <a:prstGeom prst="rect">
            <a:avLst/>
          </a:prstGeom>
          <a:ln w="25400">
            <a:solidFill>
              <a:srgbClr val="929292"/>
            </a:solidFill>
            <a:miter lim="400000"/>
          </a:ln>
        </p:spPr>
      </p:pic>
      <p:sp>
        <p:nvSpPr>
          <p:cNvPr id="773" name="Rectangle"/>
          <p:cNvSpPr txBox="1"/>
          <p:nvPr/>
        </p:nvSpPr>
        <p:spPr>
          <a:xfrm>
            <a:off x="18014363" y="5839111"/>
            <a:ext cx="10959167" cy="10478699"/>
          </a:xfrm>
          <a:prstGeom prst="rect">
            <a:avLst/>
          </a:prstGeom>
          <a:solidFill>
            <a:srgbClr val="FFFFFF">
              <a:alpha val="9796"/>
            </a:srgbClr>
          </a:solidFill>
          <a:ln w="12700">
            <a:miter lim="400000"/>
          </a:ln>
        </p:spPr>
        <p:txBody>
          <a:bodyPr lIns="50800" tIns="50800" rIns="50800" bIns="50800">
            <a:normAutofit fontScale="100000" lnSpcReduction="0"/>
          </a:bodyPr>
          <a:lstStyle/>
          <a:p>
            <a:pPr algn="just">
              <a:lnSpc>
                <a:spcPct val="90000"/>
              </a:lnSpc>
              <a:spcBef>
                <a:spcPts val="4500"/>
              </a:spcBef>
              <a:defRPr sz="4800">
                <a:latin typeface="CMU Serif Roman"/>
                <a:ea typeface="CMU Serif Roman"/>
                <a:cs typeface="CMU Serif Roman"/>
                <a:sym typeface="CMU Serif Roman"/>
              </a:defRPr>
            </a:pPr>
          </a:p>
        </p:txBody>
      </p:sp>
      <p:sp>
        <p:nvSpPr>
          <p:cNvPr id="774" name="Haut-parleur">
            <a:hlinkClick r:id="rId6" invalidUrl="" action="ppaction://hlinksldjump" tgtFrame="" tooltip="" history="1" highlightClick="0" endSnd="0"/>
          </p:cNvPr>
          <p:cNvSpPr/>
          <p:nvPr/>
        </p:nvSpPr>
        <p:spPr>
          <a:xfrm>
            <a:off x="7656068" y="2543002"/>
            <a:ext cx="762001" cy="1122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83" y="0"/>
                </a:moveTo>
                <a:cubicBezTo>
                  <a:pt x="354" y="0"/>
                  <a:pt x="0" y="238"/>
                  <a:pt x="0" y="530"/>
                </a:cubicBezTo>
                <a:lnTo>
                  <a:pt x="0" y="21070"/>
                </a:lnTo>
                <a:cubicBezTo>
                  <a:pt x="0" y="21362"/>
                  <a:pt x="354" y="21600"/>
                  <a:pt x="783" y="21600"/>
                </a:cubicBezTo>
                <a:lnTo>
                  <a:pt x="20817" y="21600"/>
                </a:lnTo>
                <a:cubicBezTo>
                  <a:pt x="21246" y="21600"/>
                  <a:pt x="21600" y="21362"/>
                  <a:pt x="21600" y="21070"/>
                </a:cubicBezTo>
                <a:lnTo>
                  <a:pt x="21600" y="530"/>
                </a:lnTo>
                <a:cubicBezTo>
                  <a:pt x="21600" y="238"/>
                  <a:pt x="21246" y="0"/>
                  <a:pt x="20817" y="0"/>
                </a:cubicBezTo>
                <a:lnTo>
                  <a:pt x="783" y="0"/>
                </a:lnTo>
                <a:close/>
                <a:moveTo>
                  <a:pt x="10800" y="2398"/>
                </a:moveTo>
                <a:cubicBezTo>
                  <a:pt x="13180" y="2398"/>
                  <a:pt x="15116" y="3714"/>
                  <a:pt x="15116" y="5329"/>
                </a:cubicBezTo>
                <a:cubicBezTo>
                  <a:pt x="15116" y="6945"/>
                  <a:pt x="13180" y="8259"/>
                  <a:pt x="10800" y="8259"/>
                </a:cubicBezTo>
                <a:cubicBezTo>
                  <a:pt x="8420" y="8259"/>
                  <a:pt x="6484" y="6945"/>
                  <a:pt x="6484" y="5329"/>
                </a:cubicBezTo>
                <a:cubicBezTo>
                  <a:pt x="6484" y="3714"/>
                  <a:pt x="8420" y="2398"/>
                  <a:pt x="10800" y="2398"/>
                </a:cubicBezTo>
                <a:close/>
                <a:moveTo>
                  <a:pt x="10800" y="3459"/>
                </a:moveTo>
                <a:cubicBezTo>
                  <a:pt x="9281" y="3459"/>
                  <a:pt x="8045" y="4298"/>
                  <a:pt x="8045" y="5329"/>
                </a:cubicBezTo>
                <a:cubicBezTo>
                  <a:pt x="8045" y="6360"/>
                  <a:pt x="9281" y="7199"/>
                  <a:pt x="10800" y="7199"/>
                </a:cubicBezTo>
                <a:cubicBezTo>
                  <a:pt x="12319" y="7199"/>
                  <a:pt x="13555" y="6360"/>
                  <a:pt x="13555" y="5329"/>
                </a:cubicBezTo>
                <a:cubicBezTo>
                  <a:pt x="13555" y="4298"/>
                  <a:pt x="12319" y="3459"/>
                  <a:pt x="10800" y="3459"/>
                </a:cubicBezTo>
                <a:close/>
                <a:moveTo>
                  <a:pt x="10800" y="4534"/>
                </a:moveTo>
                <a:cubicBezTo>
                  <a:pt x="11447" y="4534"/>
                  <a:pt x="11971" y="4890"/>
                  <a:pt x="11971" y="5329"/>
                </a:cubicBezTo>
                <a:cubicBezTo>
                  <a:pt x="11971" y="5768"/>
                  <a:pt x="11447" y="6124"/>
                  <a:pt x="10800" y="6124"/>
                </a:cubicBezTo>
                <a:cubicBezTo>
                  <a:pt x="10153" y="6124"/>
                  <a:pt x="9629" y="5768"/>
                  <a:pt x="9629" y="5329"/>
                </a:cubicBezTo>
                <a:cubicBezTo>
                  <a:pt x="9629" y="4890"/>
                  <a:pt x="10153" y="4534"/>
                  <a:pt x="10800" y="4534"/>
                </a:cubicBezTo>
                <a:close/>
                <a:moveTo>
                  <a:pt x="10800" y="9740"/>
                </a:moveTo>
                <a:cubicBezTo>
                  <a:pt x="14436" y="9740"/>
                  <a:pt x="17393" y="11748"/>
                  <a:pt x="17393" y="14216"/>
                </a:cubicBezTo>
                <a:cubicBezTo>
                  <a:pt x="17393" y="16683"/>
                  <a:pt x="14436" y="18691"/>
                  <a:pt x="10800" y="18691"/>
                </a:cubicBezTo>
                <a:cubicBezTo>
                  <a:pt x="7164" y="18691"/>
                  <a:pt x="4207" y="16683"/>
                  <a:pt x="4207" y="14216"/>
                </a:cubicBezTo>
                <a:cubicBezTo>
                  <a:pt x="4207" y="11748"/>
                  <a:pt x="7164" y="9740"/>
                  <a:pt x="10800" y="9740"/>
                </a:cubicBezTo>
                <a:close/>
                <a:moveTo>
                  <a:pt x="10800" y="11860"/>
                </a:moveTo>
                <a:cubicBezTo>
                  <a:pt x="8886" y="11860"/>
                  <a:pt x="7329" y="12917"/>
                  <a:pt x="7329" y="14216"/>
                </a:cubicBezTo>
                <a:cubicBezTo>
                  <a:pt x="7329" y="15514"/>
                  <a:pt x="8886" y="16571"/>
                  <a:pt x="10800" y="16571"/>
                </a:cubicBezTo>
                <a:cubicBezTo>
                  <a:pt x="12714" y="16571"/>
                  <a:pt x="14271" y="15514"/>
                  <a:pt x="14271" y="14216"/>
                </a:cubicBezTo>
                <a:cubicBezTo>
                  <a:pt x="14271" y="12917"/>
                  <a:pt x="12714" y="11860"/>
                  <a:pt x="10800" y="11860"/>
                </a:cubicBezTo>
                <a:close/>
                <a:moveTo>
                  <a:pt x="10800" y="13367"/>
                </a:moveTo>
                <a:cubicBezTo>
                  <a:pt x="11447" y="13367"/>
                  <a:pt x="11971" y="13722"/>
                  <a:pt x="11971" y="14162"/>
                </a:cubicBezTo>
                <a:cubicBezTo>
                  <a:pt x="11971" y="14600"/>
                  <a:pt x="11447" y="14956"/>
                  <a:pt x="10800" y="14956"/>
                </a:cubicBezTo>
                <a:cubicBezTo>
                  <a:pt x="10153" y="14956"/>
                  <a:pt x="9629" y="14600"/>
                  <a:pt x="9629" y="14162"/>
                </a:cubicBezTo>
                <a:cubicBezTo>
                  <a:pt x="9629" y="13722"/>
                  <a:pt x="10153" y="13367"/>
                  <a:pt x="10800" y="13367"/>
                </a:cubicBezTo>
                <a:close/>
              </a:path>
            </a:pathLst>
          </a:custGeom>
          <a:solidFill>
            <a:srgbClr val="3B75A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75" name="Haut-parleur">
            <a:hlinkClick r:id="rId7" invalidUrl="" action="ppaction://hlinksldjump" tgtFrame="" tooltip="" history="1" highlightClick="0" endSnd="0"/>
          </p:cNvPr>
          <p:cNvSpPr/>
          <p:nvPr/>
        </p:nvSpPr>
        <p:spPr>
          <a:xfrm>
            <a:off x="7656068" y="6349038"/>
            <a:ext cx="762001" cy="1122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83" y="0"/>
                </a:moveTo>
                <a:cubicBezTo>
                  <a:pt x="354" y="0"/>
                  <a:pt x="0" y="238"/>
                  <a:pt x="0" y="530"/>
                </a:cubicBezTo>
                <a:lnTo>
                  <a:pt x="0" y="21070"/>
                </a:lnTo>
                <a:cubicBezTo>
                  <a:pt x="0" y="21362"/>
                  <a:pt x="354" y="21600"/>
                  <a:pt x="783" y="21600"/>
                </a:cubicBezTo>
                <a:lnTo>
                  <a:pt x="20817" y="21600"/>
                </a:lnTo>
                <a:cubicBezTo>
                  <a:pt x="21246" y="21600"/>
                  <a:pt x="21600" y="21362"/>
                  <a:pt x="21600" y="21070"/>
                </a:cubicBezTo>
                <a:lnTo>
                  <a:pt x="21600" y="530"/>
                </a:lnTo>
                <a:cubicBezTo>
                  <a:pt x="21600" y="238"/>
                  <a:pt x="21246" y="0"/>
                  <a:pt x="20817" y="0"/>
                </a:cubicBezTo>
                <a:lnTo>
                  <a:pt x="783" y="0"/>
                </a:lnTo>
                <a:close/>
                <a:moveTo>
                  <a:pt x="10800" y="2398"/>
                </a:moveTo>
                <a:cubicBezTo>
                  <a:pt x="13180" y="2398"/>
                  <a:pt x="15116" y="3714"/>
                  <a:pt x="15116" y="5329"/>
                </a:cubicBezTo>
                <a:cubicBezTo>
                  <a:pt x="15116" y="6945"/>
                  <a:pt x="13180" y="8259"/>
                  <a:pt x="10800" y="8259"/>
                </a:cubicBezTo>
                <a:cubicBezTo>
                  <a:pt x="8420" y="8259"/>
                  <a:pt x="6484" y="6945"/>
                  <a:pt x="6484" y="5329"/>
                </a:cubicBezTo>
                <a:cubicBezTo>
                  <a:pt x="6484" y="3714"/>
                  <a:pt x="8420" y="2398"/>
                  <a:pt x="10800" y="2398"/>
                </a:cubicBezTo>
                <a:close/>
                <a:moveTo>
                  <a:pt x="10800" y="3459"/>
                </a:moveTo>
                <a:cubicBezTo>
                  <a:pt x="9281" y="3459"/>
                  <a:pt x="8045" y="4298"/>
                  <a:pt x="8045" y="5329"/>
                </a:cubicBezTo>
                <a:cubicBezTo>
                  <a:pt x="8045" y="6360"/>
                  <a:pt x="9281" y="7199"/>
                  <a:pt x="10800" y="7199"/>
                </a:cubicBezTo>
                <a:cubicBezTo>
                  <a:pt x="12319" y="7199"/>
                  <a:pt x="13555" y="6360"/>
                  <a:pt x="13555" y="5329"/>
                </a:cubicBezTo>
                <a:cubicBezTo>
                  <a:pt x="13555" y="4298"/>
                  <a:pt x="12319" y="3459"/>
                  <a:pt x="10800" y="3459"/>
                </a:cubicBezTo>
                <a:close/>
                <a:moveTo>
                  <a:pt x="10800" y="4534"/>
                </a:moveTo>
                <a:cubicBezTo>
                  <a:pt x="11447" y="4534"/>
                  <a:pt x="11971" y="4890"/>
                  <a:pt x="11971" y="5329"/>
                </a:cubicBezTo>
                <a:cubicBezTo>
                  <a:pt x="11971" y="5768"/>
                  <a:pt x="11447" y="6124"/>
                  <a:pt x="10800" y="6124"/>
                </a:cubicBezTo>
                <a:cubicBezTo>
                  <a:pt x="10153" y="6124"/>
                  <a:pt x="9629" y="5768"/>
                  <a:pt x="9629" y="5329"/>
                </a:cubicBezTo>
                <a:cubicBezTo>
                  <a:pt x="9629" y="4890"/>
                  <a:pt x="10153" y="4534"/>
                  <a:pt x="10800" y="4534"/>
                </a:cubicBezTo>
                <a:close/>
                <a:moveTo>
                  <a:pt x="10800" y="9740"/>
                </a:moveTo>
                <a:cubicBezTo>
                  <a:pt x="14436" y="9740"/>
                  <a:pt x="17393" y="11748"/>
                  <a:pt x="17393" y="14216"/>
                </a:cubicBezTo>
                <a:cubicBezTo>
                  <a:pt x="17393" y="16683"/>
                  <a:pt x="14436" y="18691"/>
                  <a:pt x="10800" y="18691"/>
                </a:cubicBezTo>
                <a:cubicBezTo>
                  <a:pt x="7164" y="18691"/>
                  <a:pt x="4207" y="16683"/>
                  <a:pt x="4207" y="14216"/>
                </a:cubicBezTo>
                <a:cubicBezTo>
                  <a:pt x="4207" y="11748"/>
                  <a:pt x="7164" y="9740"/>
                  <a:pt x="10800" y="9740"/>
                </a:cubicBezTo>
                <a:close/>
                <a:moveTo>
                  <a:pt x="10800" y="11860"/>
                </a:moveTo>
                <a:cubicBezTo>
                  <a:pt x="8886" y="11860"/>
                  <a:pt x="7329" y="12917"/>
                  <a:pt x="7329" y="14216"/>
                </a:cubicBezTo>
                <a:cubicBezTo>
                  <a:pt x="7329" y="15514"/>
                  <a:pt x="8886" y="16571"/>
                  <a:pt x="10800" y="16571"/>
                </a:cubicBezTo>
                <a:cubicBezTo>
                  <a:pt x="12714" y="16571"/>
                  <a:pt x="14271" y="15514"/>
                  <a:pt x="14271" y="14216"/>
                </a:cubicBezTo>
                <a:cubicBezTo>
                  <a:pt x="14271" y="12917"/>
                  <a:pt x="12714" y="11860"/>
                  <a:pt x="10800" y="11860"/>
                </a:cubicBezTo>
                <a:close/>
                <a:moveTo>
                  <a:pt x="10800" y="13367"/>
                </a:moveTo>
                <a:cubicBezTo>
                  <a:pt x="11447" y="13367"/>
                  <a:pt x="11971" y="13722"/>
                  <a:pt x="11971" y="14162"/>
                </a:cubicBezTo>
                <a:cubicBezTo>
                  <a:pt x="11971" y="14600"/>
                  <a:pt x="11447" y="14956"/>
                  <a:pt x="10800" y="14956"/>
                </a:cubicBezTo>
                <a:cubicBezTo>
                  <a:pt x="10153" y="14956"/>
                  <a:pt x="9629" y="14600"/>
                  <a:pt x="9629" y="14162"/>
                </a:cubicBezTo>
                <a:cubicBezTo>
                  <a:pt x="9629" y="13722"/>
                  <a:pt x="10153" y="13367"/>
                  <a:pt x="10800" y="13367"/>
                </a:cubicBezTo>
                <a:close/>
              </a:path>
            </a:pathLst>
          </a:custGeom>
          <a:solidFill>
            <a:srgbClr val="8D69B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76" name="Haut-parleur">
            <a:hlinkClick r:id="rId8" invalidUrl="" action="ppaction://hlinksldjump" tgtFrame="" tooltip="" history="1" highlightClick="0" endSnd="0"/>
          </p:cNvPr>
          <p:cNvSpPr/>
          <p:nvPr/>
        </p:nvSpPr>
        <p:spPr>
          <a:xfrm>
            <a:off x="7656068" y="4503170"/>
            <a:ext cx="762001" cy="1122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83" y="0"/>
                </a:moveTo>
                <a:cubicBezTo>
                  <a:pt x="354" y="0"/>
                  <a:pt x="0" y="238"/>
                  <a:pt x="0" y="530"/>
                </a:cubicBezTo>
                <a:lnTo>
                  <a:pt x="0" y="21070"/>
                </a:lnTo>
                <a:cubicBezTo>
                  <a:pt x="0" y="21362"/>
                  <a:pt x="354" y="21600"/>
                  <a:pt x="783" y="21600"/>
                </a:cubicBezTo>
                <a:lnTo>
                  <a:pt x="20817" y="21600"/>
                </a:lnTo>
                <a:cubicBezTo>
                  <a:pt x="21246" y="21600"/>
                  <a:pt x="21600" y="21362"/>
                  <a:pt x="21600" y="21070"/>
                </a:cubicBezTo>
                <a:lnTo>
                  <a:pt x="21600" y="530"/>
                </a:lnTo>
                <a:cubicBezTo>
                  <a:pt x="21600" y="238"/>
                  <a:pt x="21246" y="0"/>
                  <a:pt x="20817" y="0"/>
                </a:cubicBezTo>
                <a:lnTo>
                  <a:pt x="783" y="0"/>
                </a:lnTo>
                <a:close/>
                <a:moveTo>
                  <a:pt x="10800" y="2398"/>
                </a:moveTo>
                <a:cubicBezTo>
                  <a:pt x="13180" y="2398"/>
                  <a:pt x="15116" y="3714"/>
                  <a:pt x="15116" y="5329"/>
                </a:cubicBezTo>
                <a:cubicBezTo>
                  <a:pt x="15116" y="6945"/>
                  <a:pt x="13180" y="8259"/>
                  <a:pt x="10800" y="8259"/>
                </a:cubicBezTo>
                <a:cubicBezTo>
                  <a:pt x="8420" y="8259"/>
                  <a:pt x="6484" y="6945"/>
                  <a:pt x="6484" y="5329"/>
                </a:cubicBezTo>
                <a:cubicBezTo>
                  <a:pt x="6484" y="3714"/>
                  <a:pt x="8420" y="2398"/>
                  <a:pt x="10800" y="2398"/>
                </a:cubicBezTo>
                <a:close/>
                <a:moveTo>
                  <a:pt x="10800" y="3459"/>
                </a:moveTo>
                <a:cubicBezTo>
                  <a:pt x="9281" y="3459"/>
                  <a:pt x="8045" y="4298"/>
                  <a:pt x="8045" y="5329"/>
                </a:cubicBezTo>
                <a:cubicBezTo>
                  <a:pt x="8045" y="6360"/>
                  <a:pt x="9281" y="7199"/>
                  <a:pt x="10800" y="7199"/>
                </a:cubicBezTo>
                <a:cubicBezTo>
                  <a:pt x="12319" y="7199"/>
                  <a:pt x="13555" y="6360"/>
                  <a:pt x="13555" y="5329"/>
                </a:cubicBezTo>
                <a:cubicBezTo>
                  <a:pt x="13555" y="4298"/>
                  <a:pt x="12319" y="3459"/>
                  <a:pt x="10800" y="3459"/>
                </a:cubicBezTo>
                <a:close/>
                <a:moveTo>
                  <a:pt x="10800" y="4534"/>
                </a:moveTo>
                <a:cubicBezTo>
                  <a:pt x="11447" y="4534"/>
                  <a:pt x="11971" y="4890"/>
                  <a:pt x="11971" y="5329"/>
                </a:cubicBezTo>
                <a:cubicBezTo>
                  <a:pt x="11971" y="5768"/>
                  <a:pt x="11447" y="6124"/>
                  <a:pt x="10800" y="6124"/>
                </a:cubicBezTo>
                <a:cubicBezTo>
                  <a:pt x="10153" y="6124"/>
                  <a:pt x="9629" y="5768"/>
                  <a:pt x="9629" y="5329"/>
                </a:cubicBezTo>
                <a:cubicBezTo>
                  <a:pt x="9629" y="4890"/>
                  <a:pt x="10153" y="4534"/>
                  <a:pt x="10800" y="4534"/>
                </a:cubicBezTo>
                <a:close/>
                <a:moveTo>
                  <a:pt x="10800" y="9740"/>
                </a:moveTo>
                <a:cubicBezTo>
                  <a:pt x="14436" y="9740"/>
                  <a:pt x="17393" y="11748"/>
                  <a:pt x="17393" y="14216"/>
                </a:cubicBezTo>
                <a:cubicBezTo>
                  <a:pt x="17393" y="16683"/>
                  <a:pt x="14436" y="18691"/>
                  <a:pt x="10800" y="18691"/>
                </a:cubicBezTo>
                <a:cubicBezTo>
                  <a:pt x="7164" y="18691"/>
                  <a:pt x="4207" y="16683"/>
                  <a:pt x="4207" y="14216"/>
                </a:cubicBezTo>
                <a:cubicBezTo>
                  <a:pt x="4207" y="11748"/>
                  <a:pt x="7164" y="9740"/>
                  <a:pt x="10800" y="9740"/>
                </a:cubicBezTo>
                <a:close/>
                <a:moveTo>
                  <a:pt x="10800" y="11860"/>
                </a:moveTo>
                <a:cubicBezTo>
                  <a:pt x="8886" y="11860"/>
                  <a:pt x="7329" y="12917"/>
                  <a:pt x="7329" y="14216"/>
                </a:cubicBezTo>
                <a:cubicBezTo>
                  <a:pt x="7329" y="15514"/>
                  <a:pt x="8886" y="16571"/>
                  <a:pt x="10800" y="16571"/>
                </a:cubicBezTo>
                <a:cubicBezTo>
                  <a:pt x="12714" y="16571"/>
                  <a:pt x="14271" y="15514"/>
                  <a:pt x="14271" y="14216"/>
                </a:cubicBezTo>
                <a:cubicBezTo>
                  <a:pt x="14271" y="12917"/>
                  <a:pt x="12714" y="11860"/>
                  <a:pt x="10800" y="11860"/>
                </a:cubicBezTo>
                <a:close/>
                <a:moveTo>
                  <a:pt x="10800" y="13367"/>
                </a:moveTo>
                <a:cubicBezTo>
                  <a:pt x="11447" y="13367"/>
                  <a:pt x="11971" y="13722"/>
                  <a:pt x="11971" y="14162"/>
                </a:cubicBezTo>
                <a:cubicBezTo>
                  <a:pt x="11971" y="14600"/>
                  <a:pt x="11447" y="14956"/>
                  <a:pt x="10800" y="14956"/>
                </a:cubicBezTo>
                <a:cubicBezTo>
                  <a:pt x="10153" y="14956"/>
                  <a:pt x="9629" y="14600"/>
                  <a:pt x="9629" y="14162"/>
                </a:cubicBezTo>
                <a:cubicBezTo>
                  <a:pt x="9629" y="13722"/>
                  <a:pt x="10153" y="13367"/>
                  <a:pt x="10800" y="13367"/>
                </a:cubicBezTo>
                <a:close/>
              </a:path>
            </a:pathLst>
          </a:custGeom>
          <a:solidFill>
            <a:srgbClr val="C53A3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77" name="Équation"/>
          <p:cNvSpPr txBox="1"/>
          <p:nvPr/>
        </p:nvSpPr>
        <p:spPr>
          <a:xfrm>
            <a:off x="9544922" y="10993841"/>
            <a:ext cx="12744138" cy="64046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m:rPr>
                      <m:sty m:val="p"/>
                    </m:rPr>
                    <a:rPr xmlns:a="http://schemas.openxmlformats.org/drawingml/2006/main" sz="41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cos</m:t>
                  </m:r>
                  <m:d>
                    <m:dPr>
                      <m:ctrlPr>
                        <a:rPr xmlns:a="http://schemas.openxmlformats.org/drawingml/2006/main" sz="41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</m:ctrlPr>
                    </m:dPr>
                    <m:e>
                      <m:r>
                        <a:rPr xmlns:a="http://schemas.openxmlformats.org/drawingml/2006/main" sz="41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41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  <m:sSub>
                        <m:e>
                          <m:r>
                            <a:rPr xmlns:a="http://schemas.openxmlformats.org/drawingml/2006/main" sz="41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</m:e>
                        <m:sub>
                          <m:r>
                            <a:rPr xmlns:a="http://schemas.openxmlformats.org/drawingml/2006/main" sz="41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xmlns:a="http://schemas.openxmlformats.org/drawingml/2006/main" sz="41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</m:d>
                  <m:r>
                    <a:rPr xmlns:a="http://schemas.openxmlformats.org/drawingml/2006/main" sz="41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+</m:t>
                  </m:r>
                  <m:r>
                    <m:rPr>
                      <m:sty m:val="p"/>
                    </m:rPr>
                    <a:rPr xmlns:a="http://schemas.openxmlformats.org/drawingml/2006/main" sz="41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cos</m:t>
                  </m:r>
                  <m:d>
                    <m:dPr>
                      <m:ctrlPr>
                        <a:rPr xmlns:a="http://schemas.openxmlformats.org/drawingml/2006/main" sz="41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</m:ctrlPr>
                    </m:dPr>
                    <m:e>
                      <m:r>
                        <a:rPr xmlns:a="http://schemas.openxmlformats.org/drawingml/2006/main" sz="41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41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  <m:sSub>
                        <m:e>
                          <m:r>
                            <a:rPr xmlns:a="http://schemas.openxmlformats.org/drawingml/2006/main" sz="41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</m:e>
                        <m:sub>
                          <m:r>
                            <a:rPr xmlns:a="http://schemas.openxmlformats.org/drawingml/2006/main" sz="41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xmlns:a="http://schemas.openxmlformats.org/drawingml/2006/main" sz="41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</m:d>
                  <m:r>
                    <a:rPr xmlns:a="http://schemas.openxmlformats.org/drawingml/2006/main" sz="41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1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2</m:t>
                  </m:r>
                  <m:r>
                    <m:rPr>
                      <m:sty m:val="p"/>
                    </m:rPr>
                    <a:rPr xmlns:a="http://schemas.openxmlformats.org/drawingml/2006/main" sz="41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cos</m:t>
                  </m:r>
                  <m:d>
                    <m:dPr>
                      <m:ctrlPr>
                        <a:rPr xmlns:a="http://schemas.openxmlformats.org/drawingml/2006/main" sz="41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</m:ctrlPr>
                      <m:begChr m:val="["/>
                      <m:endChr m:val="]"/>
                    </m:dPr>
                    <m:e>
                      <m:r>
                        <a:rPr xmlns:a="http://schemas.openxmlformats.org/drawingml/2006/main" sz="41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41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  <m:r>
                        <a:rPr xmlns:a="http://schemas.openxmlformats.org/drawingml/2006/main" sz="41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e>
                          <m:r>
                            <a:rPr xmlns:a="http://schemas.openxmlformats.org/drawingml/2006/main" sz="41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</m:e>
                        <m:sub>
                          <m:r>
                            <a:rPr xmlns:a="http://schemas.openxmlformats.org/drawingml/2006/main" sz="41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xmlns:a="http://schemas.openxmlformats.org/drawingml/2006/main" sz="41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e>
                          <m:r>
                            <a:rPr xmlns:a="http://schemas.openxmlformats.org/drawingml/2006/main" sz="41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</m:e>
                        <m:sub>
                          <m:r>
                            <a:rPr xmlns:a="http://schemas.openxmlformats.org/drawingml/2006/main" sz="41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xmlns:a="http://schemas.openxmlformats.org/drawingml/2006/main" sz="41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xmlns:a="http://schemas.openxmlformats.org/drawingml/2006/main" sz="41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</m:d>
                  <m:r>
                    <m:rPr>
                      <m:sty m:val="p"/>
                    </m:rPr>
                    <a:rPr xmlns:a="http://schemas.openxmlformats.org/drawingml/2006/main" sz="41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cos</m:t>
                  </m:r>
                  <m:d>
                    <m:dPr>
                      <m:ctrlPr>
                        <a:rPr xmlns:a="http://schemas.openxmlformats.org/drawingml/2006/main" sz="41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</m:ctrlPr>
                      <m:begChr m:val="["/>
                      <m:endChr m:val="]"/>
                    </m:dPr>
                    <m:e>
                      <m:r>
                        <a:rPr xmlns:a="http://schemas.openxmlformats.org/drawingml/2006/main" sz="41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41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  <m:r>
                        <a:rPr xmlns:a="http://schemas.openxmlformats.org/drawingml/2006/main" sz="41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xmlns:a="http://schemas.openxmlformats.org/drawingml/2006/main" sz="41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  <m:r>
                        <a:rPr xmlns:a="http://schemas.openxmlformats.org/drawingml/2006/main" sz="41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</m:d>
                </m:oMath>
              </m:oMathPara>
            </a14:m>
            <a:endParaRPr sz="4100">
              <a:solidFill>
                <a:srgbClr val="5E5E5E"/>
              </a:solidFill>
            </a:endParaRPr>
          </a:p>
        </p:txBody>
      </p:sp>
      <p:sp>
        <p:nvSpPr>
          <p:cNvPr id="778" name="Équation"/>
          <p:cNvSpPr txBox="1"/>
          <p:nvPr/>
        </p:nvSpPr>
        <p:spPr>
          <a:xfrm>
            <a:off x="9548838" y="9956532"/>
            <a:ext cx="2185632" cy="4197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6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δ</m:t>
                  </m:r>
                  <m:r>
                    <a:rPr xmlns:a="http://schemas.openxmlformats.org/drawingml/2006/main" sz="36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ν</m:t>
                  </m:r>
                  <m:r>
                    <a:rPr xmlns:a="http://schemas.openxmlformats.org/drawingml/2006/main" sz="36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=</m:t>
                  </m:r>
                  <m:sSub>
                    <m:e>
                      <m:r>
                        <a:rPr xmlns:a="http://schemas.openxmlformats.org/drawingml/2006/main" sz="36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e>
                    <m:sub>
                      <m:r>
                        <a:rPr xmlns:a="http://schemas.openxmlformats.org/drawingml/2006/main" sz="36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b>
                  </m:sSub>
                  <m:r>
                    <a:rPr xmlns:a="http://schemas.openxmlformats.org/drawingml/2006/main" sz="36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-</m:t>
                  </m:r>
                  <m:sSub>
                    <m:e>
                      <m:r>
                        <a:rPr xmlns:a="http://schemas.openxmlformats.org/drawingml/2006/main" sz="36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e>
                    <m:sub>
                      <m:r>
                        <a:rPr xmlns:a="http://schemas.openxmlformats.org/drawingml/2006/main" sz="36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</m:oMath>
              </m:oMathPara>
            </a14:m>
            <a:endParaRPr sz="3600">
              <a:solidFill>
                <a:srgbClr val="5E5E5E"/>
              </a:solidFill>
            </a:endParaRPr>
          </a:p>
        </p:txBody>
      </p:sp>
      <p:pic>
        <p:nvPicPr>
          <p:cNvPr id="779" name="beatnote_wave.png" descr="beatnote_wave.png"/>
          <p:cNvPicPr>
            <a:picLocks noChangeAspect="1"/>
          </p:cNvPicPr>
          <p:nvPr/>
        </p:nvPicPr>
        <p:blipFill>
          <a:blip r:embed="rId9">
            <a:extLst/>
          </a:blip>
          <a:srcRect l="0" t="1517" r="0" b="1517"/>
          <a:stretch>
            <a:fillRect/>
          </a:stretch>
        </p:blipFill>
        <p:spPr>
          <a:xfrm>
            <a:off x="8215814" y="2134280"/>
            <a:ext cx="16106852" cy="69360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73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3" name="Grouper"/>
          <p:cNvGrpSpPr/>
          <p:nvPr/>
        </p:nvGrpSpPr>
        <p:grpSpPr>
          <a:xfrm flipH="1">
            <a:off x="-8681163" y="-9580794"/>
            <a:ext cx="22044893" cy="19511005"/>
            <a:chOff x="14774" y="0"/>
            <a:chExt cx="22044891" cy="19511004"/>
          </a:xfrm>
        </p:grpSpPr>
        <p:pic>
          <p:nvPicPr>
            <p:cNvPr id="781" name="cbc.jpg" descr="cbc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 rot="1955812">
              <a:off x="1430501" y="4352443"/>
              <a:ext cx="19213469" cy="108059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82" name="Rectangle"/>
            <p:cNvSpPr/>
            <p:nvPr/>
          </p:nvSpPr>
          <p:spPr>
            <a:xfrm rot="1956000">
              <a:off x="1429670" y="4319902"/>
              <a:ext cx="19215101" cy="10871201"/>
            </a:xfrm>
            <a:prstGeom prst="rect">
              <a:avLst/>
            </a:prstGeom>
            <a:gradFill flip="none" rotWithShape="1">
              <a:gsLst>
                <a:gs pos="6163">
                  <a:srgbClr val="FFFFFF">
                    <a:alpha val="0"/>
                  </a:srgbClr>
                </a:gs>
                <a:gs pos="26596">
                  <a:srgbClr val="FFFFFF">
                    <a:alpha val="50000"/>
                  </a:srgbClr>
                </a:gs>
                <a:gs pos="49582">
                  <a:srgbClr val="FFFFFF"/>
                </a:gs>
              </a:gsLst>
              <a:path path="circle">
                <a:fillToRect l="62755" t="-19550" r="37244" b="11955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784" name="Capture d’écran 2023-04-26 à 10.28.39.png" descr="Capture d’écran 2023-04-26 à 10.28.3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54881" y="13134210"/>
            <a:ext cx="24693762" cy="583672"/>
          </a:xfrm>
          <a:prstGeom prst="rect">
            <a:avLst/>
          </a:prstGeom>
          <a:ln w="12700">
            <a:miter lim="400000"/>
          </a:ln>
        </p:spPr>
      </p:pic>
      <p:sp>
        <p:nvSpPr>
          <p:cNvPr id="785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86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30" y="13133252"/>
            <a:ext cx="603683" cy="603684"/>
          </a:xfrm>
          <a:prstGeom prst="rect">
            <a:avLst/>
          </a:prstGeom>
          <a:ln w="12700">
            <a:miter lim="400000"/>
          </a:ln>
        </p:spPr>
      </p:pic>
      <p:sp>
        <p:nvSpPr>
          <p:cNvPr id="787" name="LISA detection"/>
          <p:cNvSpPr/>
          <p:nvPr/>
        </p:nvSpPr>
        <p:spPr>
          <a:xfrm rot="1335507">
            <a:off x="19305598" y="302816"/>
            <a:ext cx="7443292" cy="735078"/>
          </a:xfrm>
          <a:prstGeom prst="rect">
            <a:avLst/>
          </a:prstGeom>
          <a:solidFill>
            <a:srgbClr val="E27E7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LISA detection</a:t>
            </a:r>
          </a:p>
        </p:txBody>
      </p:sp>
      <p:pic>
        <p:nvPicPr>
          <p:cNvPr id="788" name="longrange.pdf" descr="longrange.pdf"/>
          <p:cNvPicPr>
            <a:picLocks noChangeAspect="1"/>
          </p:cNvPicPr>
          <p:nvPr/>
        </p:nvPicPr>
        <p:blipFill>
          <a:blip r:embed="rId5">
            <a:extLst/>
          </a:blip>
          <a:srcRect l="0" t="27322" r="14619" b="5241"/>
          <a:stretch>
            <a:fillRect/>
          </a:stretch>
        </p:blipFill>
        <p:spPr>
          <a:xfrm rot="16200000">
            <a:off x="-2935754" y="4462427"/>
            <a:ext cx="11640405" cy="5171601"/>
          </a:xfrm>
          <a:prstGeom prst="rect">
            <a:avLst/>
          </a:prstGeom>
          <a:ln w="25400">
            <a:solidFill>
              <a:srgbClr val="929292"/>
            </a:solidFill>
            <a:miter lim="400000"/>
          </a:ln>
        </p:spPr>
      </p:pic>
      <p:sp>
        <p:nvSpPr>
          <p:cNvPr id="789" name="Rectangle"/>
          <p:cNvSpPr txBox="1"/>
          <p:nvPr/>
        </p:nvSpPr>
        <p:spPr>
          <a:xfrm>
            <a:off x="18014363" y="5839111"/>
            <a:ext cx="10959167" cy="10478699"/>
          </a:xfrm>
          <a:prstGeom prst="rect">
            <a:avLst/>
          </a:prstGeom>
          <a:solidFill>
            <a:srgbClr val="FFFFFF">
              <a:alpha val="9796"/>
            </a:srgbClr>
          </a:solidFill>
          <a:ln w="12700">
            <a:miter lim="400000"/>
          </a:ln>
        </p:spPr>
        <p:txBody>
          <a:bodyPr lIns="50800" tIns="50800" rIns="50800" bIns="50800">
            <a:normAutofit fontScale="100000" lnSpcReduction="0"/>
          </a:bodyPr>
          <a:lstStyle/>
          <a:p>
            <a:pPr algn="just">
              <a:lnSpc>
                <a:spcPct val="90000"/>
              </a:lnSpc>
              <a:spcBef>
                <a:spcPts val="4500"/>
              </a:spcBef>
              <a:defRPr sz="4800">
                <a:latin typeface="CMU Serif Roman"/>
                <a:ea typeface="CMU Serif Roman"/>
                <a:cs typeface="CMU Serif Roman"/>
                <a:sym typeface="CMU Serif Roman"/>
              </a:defRPr>
            </a:pPr>
          </a:p>
        </p:txBody>
      </p:sp>
      <p:pic>
        <p:nvPicPr>
          <p:cNvPr id="790" name="beatnote_wave.png" descr="beatnote_wave.png"/>
          <p:cNvPicPr>
            <a:picLocks noChangeAspect="1"/>
          </p:cNvPicPr>
          <p:nvPr/>
        </p:nvPicPr>
        <p:blipFill>
          <a:blip r:embed="rId6">
            <a:extLst/>
          </a:blip>
          <a:srcRect l="0" t="1517" r="0" b="1517"/>
          <a:stretch>
            <a:fillRect/>
          </a:stretch>
        </p:blipFill>
        <p:spPr>
          <a:xfrm>
            <a:off x="8215814" y="2134280"/>
            <a:ext cx="16106852" cy="6936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791" name="s1.wav" descr="s1.wav"/>
          <p:cNvPicPr>
            <a:picLocks noChangeAspect="0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>
            <a:extLst/>
          </a:blip>
          <a:stretch>
            <a:fillRect/>
          </a:stretch>
        </p:blipFill>
        <p:spPr>
          <a:xfrm>
            <a:off x="9089417" y="2422456"/>
            <a:ext cx="5715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792" name="Haut-parleur">
            <a:hlinkClick r:id="rId10" invalidUrl="" action="ppaction://hlinksldjump" tgtFrame="" tooltip="" history="1" highlightClick="0" endSnd="0"/>
          </p:cNvPr>
          <p:cNvSpPr/>
          <p:nvPr/>
        </p:nvSpPr>
        <p:spPr>
          <a:xfrm>
            <a:off x="7656068" y="2543002"/>
            <a:ext cx="762001" cy="1122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83" y="0"/>
                </a:moveTo>
                <a:cubicBezTo>
                  <a:pt x="354" y="0"/>
                  <a:pt x="0" y="238"/>
                  <a:pt x="0" y="530"/>
                </a:cubicBezTo>
                <a:lnTo>
                  <a:pt x="0" y="21070"/>
                </a:lnTo>
                <a:cubicBezTo>
                  <a:pt x="0" y="21362"/>
                  <a:pt x="354" y="21600"/>
                  <a:pt x="783" y="21600"/>
                </a:cubicBezTo>
                <a:lnTo>
                  <a:pt x="20817" y="21600"/>
                </a:lnTo>
                <a:cubicBezTo>
                  <a:pt x="21246" y="21600"/>
                  <a:pt x="21600" y="21362"/>
                  <a:pt x="21600" y="21070"/>
                </a:cubicBezTo>
                <a:lnTo>
                  <a:pt x="21600" y="530"/>
                </a:lnTo>
                <a:cubicBezTo>
                  <a:pt x="21600" y="238"/>
                  <a:pt x="21246" y="0"/>
                  <a:pt x="20817" y="0"/>
                </a:cubicBezTo>
                <a:lnTo>
                  <a:pt x="783" y="0"/>
                </a:lnTo>
                <a:close/>
                <a:moveTo>
                  <a:pt x="10800" y="2398"/>
                </a:moveTo>
                <a:cubicBezTo>
                  <a:pt x="13180" y="2398"/>
                  <a:pt x="15116" y="3714"/>
                  <a:pt x="15116" y="5329"/>
                </a:cubicBezTo>
                <a:cubicBezTo>
                  <a:pt x="15116" y="6945"/>
                  <a:pt x="13180" y="8259"/>
                  <a:pt x="10800" y="8259"/>
                </a:cubicBezTo>
                <a:cubicBezTo>
                  <a:pt x="8420" y="8259"/>
                  <a:pt x="6484" y="6945"/>
                  <a:pt x="6484" y="5329"/>
                </a:cubicBezTo>
                <a:cubicBezTo>
                  <a:pt x="6484" y="3714"/>
                  <a:pt x="8420" y="2398"/>
                  <a:pt x="10800" y="2398"/>
                </a:cubicBezTo>
                <a:close/>
                <a:moveTo>
                  <a:pt x="10800" y="3459"/>
                </a:moveTo>
                <a:cubicBezTo>
                  <a:pt x="9281" y="3459"/>
                  <a:pt x="8045" y="4298"/>
                  <a:pt x="8045" y="5329"/>
                </a:cubicBezTo>
                <a:cubicBezTo>
                  <a:pt x="8045" y="6360"/>
                  <a:pt x="9281" y="7199"/>
                  <a:pt x="10800" y="7199"/>
                </a:cubicBezTo>
                <a:cubicBezTo>
                  <a:pt x="12319" y="7199"/>
                  <a:pt x="13555" y="6360"/>
                  <a:pt x="13555" y="5329"/>
                </a:cubicBezTo>
                <a:cubicBezTo>
                  <a:pt x="13555" y="4298"/>
                  <a:pt x="12319" y="3459"/>
                  <a:pt x="10800" y="3459"/>
                </a:cubicBezTo>
                <a:close/>
                <a:moveTo>
                  <a:pt x="10800" y="4534"/>
                </a:moveTo>
                <a:cubicBezTo>
                  <a:pt x="11447" y="4534"/>
                  <a:pt x="11971" y="4890"/>
                  <a:pt x="11971" y="5329"/>
                </a:cubicBezTo>
                <a:cubicBezTo>
                  <a:pt x="11971" y="5768"/>
                  <a:pt x="11447" y="6124"/>
                  <a:pt x="10800" y="6124"/>
                </a:cubicBezTo>
                <a:cubicBezTo>
                  <a:pt x="10153" y="6124"/>
                  <a:pt x="9629" y="5768"/>
                  <a:pt x="9629" y="5329"/>
                </a:cubicBezTo>
                <a:cubicBezTo>
                  <a:pt x="9629" y="4890"/>
                  <a:pt x="10153" y="4534"/>
                  <a:pt x="10800" y="4534"/>
                </a:cubicBezTo>
                <a:close/>
                <a:moveTo>
                  <a:pt x="10800" y="9740"/>
                </a:moveTo>
                <a:cubicBezTo>
                  <a:pt x="14436" y="9740"/>
                  <a:pt x="17393" y="11748"/>
                  <a:pt x="17393" y="14216"/>
                </a:cubicBezTo>
                <a:cubicBezTo>
                  <a:pt x="17393" y="16683"/>
                  <a:pt x="14436" y="18691"/>
                  <a:pt x="10800" y="18691"/>
                </a:cubicBezTo>
                <a:cubicBezTo>
                  <a:pt x="7164" y="18691"/>
                  <a:pt x="4207" y="16683"/>
                  <a:pt x="4207" y="14216"/>
                </a:cubicBezTo>
                <a:cubicBezTo>
                  <a:pt x="4207" y="11748"/>
                  <a:pt x="7164" y="9740"/>
                  <a:pt x="10800" y="9740"/>
                </a:cubicBezTo>
                <a:close/>
                <a:moveTo>
                  <a:pt x="10800" y="11860"/>
                </a:moveTo>
                <a:cubicBezTo>
                  <a:pt x="8886" y="11860"/>
                  <a:pt x="7329" y="12917"/>
                  <a:pt x="7329" y="14216"/>
                </a:cubicBezTo>
                <a:cubicBezTo>
                  <a:pt x="7329" y="15514"/>
                  <a:pt x="8886" y="16571"/>
                  <a:pt x="10800" y="16571"/>
                </a:cubicBezTo>
                <a:cubicBezTo>
                  <a:pt x="12714" y="16571"/>
                  <a:pt x="14271" y="15514"/>
                  <a:pt x="14271" y="14216"/>
                </a:cubicBezTo>
                <a:cubicBezTo>
                  <a:pt x="14271" y="12917"/>
                  <a:pt x="12714" y="11860"/>
                  <a:pt x="10800" y="11860"/>
                </a:cubicBezTo>
                <a:close/>
                <a:moveTo>
                  <a:pt x="10800" y="13367"/>
                </a:moveTo>
                <a:cubicBezTo>
                  <a:pt x="11447" y="13367"/>
                  <a:pt x="11971" y="13722"/>
                  <a:pt x="11971" y="14162"/>
                </a:cubicBezTo>
                <a:cubicBezTo>
                  <a:pt x="11971" y="14600"/>
                  <a:pt x="11447" y="14956"/>
                  <a:pt x="10800" y="14956"/>
                </a:cubicBezTo>
                <a:cubicBezTo>
                  <a:pt x="10153" y="14956"/>
                  <a:pt x="9629" y="14600"/>
                  <a:pt x="9629" y="14162"/>
                </a:cubicBezTo>
                <a:cubicBezTo>
                  <a:pt x="9629" y="13722"/>
                  <a:pt x="10153" y="13367"/>
                  <a:pt x="10800" y="13367"/>
                </a:cubicBezTo>
                <a:close/>
              </a:path>
            </a:pathLst>
          </a:custGeom>
          <a:solidFill>
            <a:srgbClr val="3B75A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93" name="Haut-parleur">
            <a:hlinkClick r:id="rId11" invalidUrl="" action="ppaction://hlinksldjump" tgtFrame="" tooltip="" history="1" highlightClick="0" endSnd="0"/>
          </p:cNvPr>
          <p:cNvSpPr/>
          <p:nvPr/>
        </p:nvSpPr>
        <p:spPr>
          <a:xfrm>
            <a:off x="7656068" y="6349038"/>
            <a:ext cx="762001" cy="1122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83" y="0"/>
                </a:moveTo>
                <a:cubicBezTo>
                  <a:pt x="354" y="0"/>
                  <a:pt x="0" y="238"/>
                  <a:pt x="0" y="530"/>
                </a:cubicBezTo>
                <a:lnTo>
                  <a:pt x="0" y="21070"/>
                </a:lnTo>
                <a:cubicBezTo>
                  <a:pt x="0" y="21362"/>
                  <a:pt x="354" y="21600"/>
                  <a:pt x="783" y="21600"/>
                </a:cubicBezTo>
                <a:lnTo>
                  <a:pt x="20817" y="21600"/>
                </a:lnTo>
                <a:cubicBezTo>
                  <a:pt x="21246" y="21600"/>
                  <a:pt x="21600" y="21362"/>
                  <a:pt x="21600" y="21070"/>
                </a:cubicBezTo>
                <a:lnTo>
                  <a:pt x="21600" y="530"/>
                </a:lnTo>
                <a:cubicBezTo>
                  <a:pt x="21600" y="238"/>
                  <a:pt x="21246" y="0"/>
                  <a:pt x="20817" y="0"/>
                </a:cubicBezTo>
                <a:lnTo>
                  <a:pt x="783" y="0"/>
                </a:lnTo>
                <a:close/>
                <a:moveTo>
                  <a:pt x="10800" y="2398"/>
                </a:moveTo>
                <a:cubicBezTo>
                  <a:pt x="13180" y="2398"/>
                  <a:pt x="15116" y="3714"/>
                  <a:pt x="15116" y="5329"/>
                </a:cubicBezTo>
                <a:cubicBezTo>
                  <a:pt x="15116" y="6945"/>
                  <a:pt x="13180" y="8259"/>
                  <a:pt x="10800" y="8259"/>
                </a:cubicBezTo>
                <a:cubicBezTo>
                  <a:pt x="8420" y="8259"/>
                  <a:pt x="6484" y="6945"/>
                  <a:pt x="6484" y="5329"/>
                </a:cubicBezTo>
                <a:cubicBezTo>
                  <a:pt x="6484" y="3714"/>
                  <a:pt x="8420" y="2398"/>
                  <a:pt x="10800" y="2398"/>
                </a:cubicBezTo>
                <a:close/>
                <a:moveTo>
                  <a:pt x="10800" y="3459"/>
                </a:moveTo>
                <a:cubicBezTo>
                  <a:pt x="9281" y="3459"/>
                  <a:pt x="8045" y="4298"/>
                  <a:pt x="8045" y="5329"/>
                </a:cubicBezTo>
                <a:cubicBezTo>
                  <a:pt x="8045" y="6360"/>
                  <a:pt x="9281" y="7199"/>
                  <a:pt x="10800" y="7199"/>
                </a:cubicBezTo>
                <a:cubicBezTo>
                  <a:pt x="12319" y="7199"/>
                  <a:pt x="13555" y="6360"/>
                  <a:pt x="13555" y="5329"/>
                </a:cubicBezTo>
                <a:cubicBezTo>
                  <a:pt x="13555" y="4298"/>
                  <a:pt x="12319" y="3459"/>
                  <a:pt x="10800" y="3459"/>
                </a:cubicBezTo>
                <a:close/>
                <a:moveTo>
                  <a:pt x="10800" y="4534"/>
                </a:moveTo>
                <a:cubicBezTo>
                  <a:pt x="11447" y="4534"/>
                  <a:pt x="11971" y="4890"/>
                  <a:pt x="11971" y="5329"/>
                </a:cubicBezTo>
                <a:cubicBezTo>
                  <a:pt x="11971" y="5768"/>
                  <a:pt x="11447" y="6124"/>
                  <a:pt x="10800" y="6124"/>
                </a:cubicBezTo>
                <a:cubicBezTo>
                  <a:pt x="10153" y="6124"/>
                  <a:pt x="9629" y="5768"/>
                  <a:pt x="9629" y="5329"/>
                </a:cubicBezTo>
                <a:cubicBezTo>
                  <a:pt x="9629" y="4890"/>
                  <a:pt x="10153" y="4534"/>
                  <a:pt x="10800" y="4534"/>
                </a:cubicBezTo>
                <a:close/>
                <a:moveTo>
                  <a:pt x="10800" y="9740"/>
                </a:moveTo>
                <a:cubicBezTo>
                  <a:pt x="14436" y="9740"/>
                  <a:pt x="17393" y="11748"/>
                  <a:pt x="17393" y="14216"/>
                </a:cubicBezTo>
                <a:cubicBezTo>
                  <a:pt x="17393" y="16683"/>
                  <a:pt x="14436" y="18691"/>
                  <a:pt x="10800" y="18691"/>
                </a:cubicBezTo>
                <a:cubicBezTo>
                  <a:pt x="7164" y="18691"/>
                  <a:pt x="4207" y="16683"/>
                  <a:pt x="4207" y="14216"/>
                </a:cubicBezTo>
                <a:cubicBezTo>
                  <a:pt x="4207" y="11748"/>
                  <a:pt x="7164" y="9740"/>
                  <a:pt x="10800" y="9740"/>
                </a:cubicBezTo>
                <a:close/>
                <a:moveTo>
                  <a:pt x="10800" y="11860"/>
                </a:moveTo>
                <a:cubicBezTo>
                  <a:pt x="8886" y="11860"/>
                  <a:pt x="7329" y="12917"/>
                  <a:pt x="7329" y="14216"/>
                </a:cubicBezTo>
                <a:cubicBezTo>
                  <a:pt x="7329" y="15514"/>
                  <a:pt x="8886" y="16571"/>
                  <a:pt x="10800" y="16571"/>
                </a:cubicBezTo>
                <a:cubicBezTo>
                  <a:pt x="12714" y="16571"/>
                  <a:pt x="14271" y="15514"/>
                  <a:pt x="14271" y="14216"/>
                </a:cubicBezTo>
                <a:cubicBezTo>
                  <a:pt x="14271" y="12917"/>
                  <a:pt x="12714" y="11860"/>
                  <a:pt x="10800" y="11860"/>
                </a:cubicBezTo>
                <a:close/>
                <a:moveTo>
                  <a:pt x="10800" y="13367"/>
                </a:moveTo>
                <a:cubicBezTo>
                  <a:pt x="11447" y="13367"/>
                  <a:pt x="11971" y="13722"/>
                  <a:pt x="11971" y="14162"/>
                </a:cubicBezTo>
                <a:cubicBezTo>
                  <a:pt x="11971" y="14600"/>
                  <a:pt x="11447" y="14956"/>
                  <a:pt x="10800" y="14956"/>
                </a:cubicBezTo>
                <a:cubicBezTo>
                  <a:pt x="10153" y="14956"/>
                  <a:pt x="9629" y="14600"/>
                  <a:pt x="9629" y="14162"/>
                </a:cubicBezTo>
                <a:cubicBezTo>
                  <a:pt x="9629" y="13722"/>
                  <a:pt x="10153" y="13367"/>
                  <a:pt x="10800" y="13367"/>
                </a:cubicBezTo>
                <a:close/>
              </a:path>
            </a:pathLst>
          </a:custGeom>
          <a:solidFill>
            <a:srgbClr val="8D69B8">
              <a:alpha val="25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94" name="Haut-parleur">
            <a:hlinkClick r:id="rId12" invalidUrl="" action="ppaction://hlinksldjump" tgtFrame="" tooltip="" history="1" highlightClick="0" endSnd="0"/>
          </p:cNvPr>
          <p:cNvSpPr/>
          <p:nvPr/>
        </p:nvSpPr>
        <p:spPr>
          <a:xfrm>
            <a:off x="7656068" y="4503170"/>
            <a:ext cx="762001" cy="1122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83" y="0"/>
                </a:moveTo>
                <a:cubicBezTo>
                  <a:pt x="354" y="0"/>
                  <a:pt x="0" y="238"/>
                  <a:pt x="0" y="530"/>
                </a:cubicBezTo>
                <a:lnTo>
                  <a:pt x="0" y="21070"/>
                </a:lnTo>
                <a:cubicBezTo>
                  <a:pt x="0" y="21362"/>
                  <a:pt x="354" y="21600"/>
                  <a:pt x="783" y="21600"/>
                </a:cubicBezTo>
                <a:lnTo>
                  <a:pt x="20817" y="21600"/>
                </a:lnTo>
                <a:cubicBezTo>
                  <a:pt x="21246" y="21600"/>
                  <a:pt x="21600" y="21362"/>
                  <a:pt x="21600" y="21070"/>
                </a:cubicBezTo>
                <a:lnTo>
                  <a:pt x="21600" y="530"/>
                </a:lnTo>
                <a:cubicBezTo>
                  <a:pt x="21600" y="238"/>
                  <a:pt x="21246" y="0"/>
                  <a:pt x="20817" y="0"/>
                </a:cubicBezTo>
                <a:lnTo>
                  <a:pt x="783" y="0"/>
                </a:lnTo>
                <a:close/>
                <a:moveTo>
                  <a:pt x="10800" y="2398"/>
                </a:moveTo>
                <a:cubicBezTo>
                  <a:pt x="13180" y="2398"/>
                  <a:pt x="15116" y="3714"/>
                  <a:pt x="15116" y="5329"/>
                </a:cubicBezTo>
                <a:cubicBezTo>
                  <a:pt x="15116" y="6945"/>
                  <a:pt x="13180" y="8259"/>
                  <a:pt x="10800" y="8259"/>
                </a:cubicBezTo>
                <a:cubicBezTo>
                  <a:pt x="8420" y="8259"/>
                  <a:pt x="6484" y="6945"/>
                  <a:pt x="6484" y="5329"/>
                </a:cubicBezTo>
                <a:cubicBezTo>
                  <a:pt x="6484" y="3714"/>
                  <a:pt x="8420" y="2398"/>
                  <a:pt x="10800" y="2398"/>
                </a:cubicBezTo>
                <a:close/>
                <a:moveTo>
                  <a:pt x="10800" y="3459"/>
                </a:moveTo>
                <a:cubicBezTo>
                  <a:pt x="9281" y="3459"/>
                  <a:pt x="8045" y="4298"/>
                  <a:pt x="8045" y="5329"/>
                </a:cubicBezTo>
                <a:cubicBezTo>
                  <a:pt x="8045" y="6360"/>
                  <a:pt x="9281" y="7199"/>
                  <a:pt x="10800" y="7199"/>
                </a:cubicBezTo>
                <a:cubicBezTo>
                  <a:pt x="12319" y="7199"/>
                  <a:pt x="13555" y="6360"/>
                  <a:pt x="13555" y="5329"/>
                </a:cubicBezTo>
                <a:cubicBezTo>
                  <a:pt x="13555" y="4298"/>
                  <a:pt x="12319" y="3459"/>
                  <a:pt x="10800" y="3459"/>
                </a:cubicBezTo>
                <a:close/>
                <a:moveTo>
                  <a:pt x="10800" y="4534"/>
                </a:moveTo>
                <a:cubicBezTo>
                  <a:pt x="11447" y="4534"/>
                  <a:pt x="11971" y="4890"/>
                  <a:pt x="11971" y="5329"/>
                </a:cubicBezTo>
                <a:cubicBezTo>
                  <a:pt x="11971" y="5768"/>
                  <a:pt x="11447" y="6124"/>
                  <a:pt x="10800" y="6124"/>
                </a:cubicBezTo>
                <a:cubicBezTo>
                  <a:pt x="10153" y="6124"/>
                  <a:pt x="9629" y="5768"/>
                  <a:pt x="9629" y="5329"/>
                </a:cubicBezTo>
                <a:cubicBezTo>
                  <a:pt x="9629" y="4890"/>
                  <a:pt x="10153" y="4534"/>
                  <a:pt x="10800" y="4534"/>
                </a:cubicBezTo>
                <a:close/>
                <a:moveTo>
                  <a:pt x="10800" y="9740"/>
                </a:moveTo>
                <a:cubicBezTo>
                  <a:pt x="14436" y="9740"/>
                  <a:pt x="17393" y="11748"/>
                  <a:pt x="17393" y="14216"/>
                </a:cubicBezTo>
                <a:cubicBezTo>
                  <a:pt x="17393" y="16683"/>
                  <a:pt x="14436" y="18691"/>
                  <a:pt x="10800" y="18691"/>
                </a:cubicBezTo>
                <a:cubicBezTo>
                  <a:pt x="7164" y="18691"/>
                  <a:pt x="4207" y="16683"/>
                  <a:pt x="4207" y="14216"/>
                </a:cubicBezTo>
                <a:cubicBezTo>
                  <a:pt x="4207" y="11748"/>
                  <a:pt x="7164" y="9740"/>
                  <a:pt x="10800" y="9740"/>
                </a:cubicBezTo>
                <a:close/>
                <a:moveTo>
                  <a:pt x="10800" y="11860"/>
                </a:moveTo>
                <a:cubicBezTo>
                  <a:pt x="8886" y="11860"/>
                  <a:pt x="7329" y="12917"/>
                  <a:pt x="7329" y="14216"/>
                </a:cubicBezTo>
                <a:cubicBezTo>
                  <a:pt x="7329" y="15514"/>
                  <a:pt x="8886" y="16571"/>
                  <a:pt x="10800" y="16571"/>
                </a:cubicBezTo>
                <a:cubicBezTo>
                  <a:pt x="12714" y="16571"/>
                  <a:pt x="14271" y="15514"/>
                  <a:pt x="14271" y="14216"/>
                </a:cubicBezTo>
                <a:cubicBezTo>
                  <a:pt x="14271" y="12917"/>
                  <a:pt x="12714" y="11860"/>
                  <a:pt x="10800" y="11860"/>
                </a:cubicBezTo>
                <a:close/>
                <a:moveTo>
                  <a:pt x="10800" y="13367"/>
                </a:moveTo>
                <a:cubicBezTo>
                  <a:pt x="11447" y="13367"/>
                  <a:pt x="11971" y="13722"/>
                  <a:pt x="11971" y="14162"/>
                </a:cubicBezTo>
                <a:cubicBezTo>
                  <a:pt x="11971" y="14600"/>
                  <a:pt x="11447" y="14956"/>
                  <a:pt x="10800" y="14956"/>
                </a:cubicBezTo>
                <a:cubicBezTo>
                  <a:pt x="10153" y="14956"/>
                  <a:pt x="9629" y="14600"/>
                  <a:pt x="9629" y="14162"/>
                </a:cubicBezTo>
                <a:cubicBezTo>
                  <a:pt x="9629" y="13722"/>
                  <a:pt x="10153" y="13367"/>
                  <a:pt x="10800" y="13367"/>
                </a:cubicBezTo>
                <a:close/>
              </a:path>
            </a:pathLst>
          </a:custGeom>
          <a:solidFill>
            <a:srgbClr val="C53A32">
              <a:alpha val="25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95" name="Heterodyne interferometry + GW"/>
          <p:cNvSpPr txBox="1"/>
          <p:nvPr>
            <p:ph type="title"/>
          </p:nvPr>
        </p:nvSpPr>
        <p:spPr>
          <a:xfrm>
            <a:off x="6111154" y="272324"/>
            <a:ext cx="15160940" cy="1433163"/>
          </a:xfrm>
          <a:prstGeom prst="rect">
            <a:avLst/>
          </a:prstGeom>
        </p:spPr>
        <p:txBody>
          <a:bodyPr/>
          <a:lstStyle>
            <a:lvl1pPr defTabSz="2267655">
              <a:defRPr spc="-158" sz="7905"/>
            </a:lvl1pPr>
          </a:lstStyle>
          <a:p>
            <a:pPr/>
            <a:r>
              <a:t>Heterodyne interferometry + GW</a:t>
            </a:r>
          </a:p>
        </p:txBody>
      </p:sp>
      <p:sp>
        <p:nvSpPr>
          <p:cNvPr id="796" name="Dr. Henri Inchauspé, Institute for Theoretical Physics, KU Leuven - LISA School 2025, Les Houches"/>
          <p:cNvSpPr txBox="1"/>
          <p:nvPr/>
        </p:nvSpPr>
        <p:spPr>
          <a:xfrm>
            <a:off x="924065" y="13223169"/>
            <a:ext cx="10977886" cy="423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CMU Bright Roman"/>
                <a:ea typeface="CMU Bright Roman"/>
                <a:cs typeface="CMU Bright Roman"/>
                <a:sym typeface="CMU Bright Roman"/>
              </a:defRPr>
            </a:pPr>
            <a:r>
              <a:rPr b="1"/>
              <a:t>Dr. Henri Inchauspé</a:t>
            </a:r>
            <a:r>
              <a:t>, Institute for Theoretical Physics, KU Leuven - </a:t>
            </a:r>
            <a:r>
              <a:rPr i="1"/>
              <a:t>LISA School 2025, Les Houches</a:t>
            </a:r>
          </a:p>
        </p:txBody>
      </p:sp>
      <p:sp>
        <p:nvSpPr>
          <p:cNvPr id="797" name="Équation"/>
          <p:cNvSpPr txBox="1"/>
          <p:nvPr/>
        </p:nvSpPr>
        <p:spPr>
          <a:xfrm>
            <a:off x="7576232" y="11425530"/>
            <a:ext cx="15525063" cy="78105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m:rPr>
                      <m:sty m:val="p"/>
                    </m:rP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cos</m:t>
                  </m:r>
                  <m:d>
                    <m:dPr>
                      <m:ctrlP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</m:ctrlPr>
                    </m:dPr>
                    <m:e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  <m:sSub>
                        <m:e>
                          <m:r>
                            <a:rPr xmlns:a="http://schemas.openxmlformats.org/drawingml/2006/main"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</m:e>
                        <m:sub>
                          <m:r>
                            <a:rPr xmlns:a="http://schemas.openxmlformats.org/drawingml/2006/main"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</m:d>
                  <m: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+</m:t>
                  </m:r>
                  <m:r>
                    <m:rPr>
                      <m:sty m:val="p"/>
                    </m:rP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cos</m:t>
                  </m:r>
                  <m:d>
                    <m:dPr>
                      <m:ctrlP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</m:ctrlPr>
                    </m:dPr>
                    <m:e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  <m:sSub>
                        <m:e>
                          <m:r>
                            <a:rPr xmlns:a="http://schemas.openxmlformats.org/drawingml/2006/main"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</m:e>
                        <m:sub>
                          <m:r>
                            <a:rPr xmlns:a="http://schemas.openxmlformats.org/drawingml/2006/main"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</m:d>
                  <m: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2</m:t>
                  </m:r>
                  <m:r>
                    <m:rPr>
                      <m:sty m:val="p"/>
                    </m:rP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cos</m:t>
                  </m:r>
                  <m:d>
                    <m:dPr>
                      <m:ctrlP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</m:ctrlPr>
                      <m:begChr m:val="["/>
                      <m:endChr m:val="]"/>
                    </m:dPr>
                    <m:e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e>
                          <m:r>
                            <a:rPr xmlns:a="http://schemas.openxmlformats.org/drawingml/2006/main"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</m:e>
                        <m:sub>
                          <m:r>
                            <a:rPr xmlns:a="http://schemas.openxmlformats.org/drawingml/2006/main"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e>
                          <m:r>
                            <a:rPr xmlns:a="http://schemas.openxmlformats.org/drawingml/2006/main"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</m:e>
                        <m:sub>
                          <m:r>
                            <a:rPr xmlns:a="http://schemas.openxmlformats.org/drawingml/2006/main"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</m:d>
                  <m:r>
                    <m:rPr>
                      <m:sty m:val="p"/>
                    </m:rP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cos</m:t>
                  </m:r>
                  <m:d>
                    <m:dPr>
                      <m:ctrlP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</m:ctrlPr>
                      <m:begChr m:val="["/>
                      <m:endChr m:val="]"/>
                    </m:dPr>
                    <m:e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</m:d>
                </m:oMath>
              </m:oMathPara>
            </a14:m>
            <a:endParaRPr sz="5000">
              <a:solidFill>
                <a:srgbClr val="5E5E5E"/>
              </a:solidFill>
            </a:endParaRPr>
          </a:p>
        </p:txBody>
      </p:sp>
      <p:sp>
        <p:nvSpPr>
          <p:cNvPr id="798" name="Équation"/>
          <p:cNvSpPr txBox="1"/>
          <p:nvPr/>
        </p:nvSpPr>
        <p:spPr>
          <a:xfrm>
            <a:off x="7525167" y="10155074"/>
            <a:ext cx="3035599" cy="58293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δ</m:t>
                  </m:r>
                  <m: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ν</m:t>
                  </m:r>
                  <m: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=</m:t>
                  </m:r>
                  <m:sSub>
                    <m:e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e>
                    <m:sub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b>
                  </m:sSub>
                  <m: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-</m:t>
                  </m:r>
                  <m:sSub>
                    <m:e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e>
                    <m:sub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</m:oMath>
              </m:oMathPara>
            </a14:m>
            <a:endParaRPr sz="5000">
              <a:solidFill>
                <a:srgbClr val="5E5E5E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7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79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rouper"/>
          <p:cNvGrpSpPr/>
          <p:nvPr/>
        </p:nvGrpSpPr>
        <p:grpSpPr>
          <a:xfrm flipH="1">
            <a:off x="-8681163" y="-9580794"/>
            <a:ext cx="22044893" cy="19511005"/>
            <a:chOff x="14774" y="0"/>
            <a:chExt cx="22044891" cy="19511004"/>
          </a:xfrm>
        </p:grpSpPr>
        <p:pic>
          <p:nvPicPr>
            <p:cNvPr id="382" name="cbc.jpg" descr="cbc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 rot="1955812">
              <a:off x="1430501" y="4352443"/>
              <a:ext cx="19213469" cy="108059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3" name="Rectangle"/>
            <p:cNvSpPr/>
            <p:nvPr/>
          </p:nvSpPr>
          <p:spPr>
            <a:xfrm rot="1956000">
              <a:off x="1429670" y="4319902"/>
              <a:ext cx="19215101" cy="10871201"/>
            </a:xfrm>
            <a:prstGeom prst="rect">
              <a:avLst/>
            </a:prstGeom>
            <a:gradFill flip="none" rotWithShape="1">
              <a:gsLst>
                <a:gs pos="6163">
                  <a:srgbClr val="FFFFFF">
                    <a:alpha val="0"/>
                  </a:srgbClr>
                </a:gs>
                <a:gs pos="26596">
                  <a:srgbClr val="FFFFFF">
                    <a:alpha val="50000"/>
                  </a:srgbClr>
                </a:gs>
                <a:gs pos="49582">
                  <a:srgbClr val="FFFFFF"/>
                </a:gs>
              </a:gsLst>
              <a:path path="circle">
                <a:fillToRect l="62755" t="-19550" r="37244" b="11955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385" name="Capture d’écran 2023-04-26 à 10.28.39.png" descr="Capture d’écran 2023-04-26 à 10.28.3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54881" y="13134210"/>
            <a:ext cx="24693762" cy="583672"/>
          </a:xfrm>
          <a:prstGeom prst="rect">
            <a:avLst/>
          </a:prstGeom>
          <a:ln w="12700">
            <a:miter lim="400000"/>
          </a:ln>
        </p:spPr>
      </p:pic>
      <p:sp>
        <p:nvSpPr>
          <p:cNvPr id="386" name="LISA to observe the GW Universe !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LISA to observe the </a:t>
            </a:r>
            <a:r>
              <a:rPr u="sng">
                <a:solidFill>
                  <a:schemeClr val="accent4">
                    <a:hueOff val="-476017"/>
                    <a:lumOff val="-10042"/>
                  </a:schemeClr>
                </a:solidFill>
              </a:rPr>
              <a:t>GW</a:t>
            </a:r>
            <a:r>
              <a:t> Universe !</a:t>
            </a:r>
          </a:p>
        </p:txBody>
      </p:sp>
      <p:sp>
        <p:nvSpPr>
          <p:cNvPr id="387" name="Dr. Henri Inchauspé, Institute for Theoretical Physics, KU Leuven - LISA School 2025, Les Houches"/>
          <p:cNvSpPr txBox="1"/>
          <p:nvPr/>
        </p:nvSpPr>
        <p:spPr>
          <a:xfrm>
            <a:off x="924065" y="13223169"/>
            <a:ext cx="10977886" cy="423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CMU Bright Roman"/>
                <a:ea typeface="CMU Bright Roman"/>
                <a:cs typeface="CMU Bright Roman"/>
                <a:sym typeface="CMU Bright Roman"/>
              </a:defRPr>
            </a:pPr>
            <a:r>
              <a:rPr b="1"/>
              <a:t>Dr. Henri Inchauspé</a:t>
            </a:r>
            <a:r>
              <a:t>, Institute for Theoretical Physics, KU Leuven - </a:t>
            </a:r>
            <a:r>
              <a:rPr i="1"/>
              <a:t>LISA School 2025, Les Houches</a:t>
            </a:r>
          </a:p>
        </p:txBody>
      </p:sp>
      <p:sp>
        <p:nvSpPr>
          <p:cNvPr id="388" name="Numéro de diapositive"/>
          <p:cNvSpPr txBox="1"/>
          <p:nvPr>
            <p:ph type="sldNum" sz="quarter" idx="2"/>
          </p:nvPr>
        </p:nvSpPr>
        <p:spPr>
          <a:xfrm>
            <a:off x="23993524" y="13232345"/>
            <a:ext cx="234294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89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30" y="13133252"/>
            <a:ext cx="603683" cy="603684"/>
          </a:xfrm>
          <a:prstGeom prst="rect">
            <a:avLst/>
          </a:prstGeom>
          <a:ln w="12700">
            <a:miter lim="400000"/>
          </a:ln>
        </p:spPr>
      </p:pic>
      <p:sp>
        <p:nvSpPr>
          <p:cNvPr id="390" name="Astronomy"/>
          <p:cNvSpPr/>
          <p:nvPr/>
        </p:nvSpPr>
        <p:spPr>
          <a:xfrm rot="1335507">
            <a:off x="19305598" y="302816"/>
            <a:ext cx="7443292" cy="735078"/>
          </a:xfrm>
          <a:prstGeom prst="rect">
            <a:avLst/>
          </a:prstGeom>
          <a:solidFill>
            <a:srgbClr val="7ADBB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Astronomy</a:t>
            </a:r>
          </a:p>
        </p:txBody>
      </p:sp>
      <p:pic>
        <p:nvPicPr>
          <p:cNvPr id="391" name="pasted-image.png" descr="pasted-image.png"/>
          <p:cNvPicPr>
            <a:picLocks noChangeAspect="1"/>
          </p:cNvPicPr>
          <p:nvPr/>
        </p:nvPicPr>
        <p:blipFill>
          <a:blip r:embed="rId5">
            <a:extLst/>
          </a:blip>
          <a:srcRect l="0" t="27503" r="46632" b="0"/>
          <a:stretch>
            <a:fillRect/>
          </a:stretch>
        </p:blipFill>
        <p:spPr>
          <a:xfrm>
            <a:off x="17462814" y="3075584"/>
            <a:ext cx="3266132" cy="2495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93700" dist="110364" dir="5400000">
              <a:srgbClr val="000000">
                <a:alpha val="49821"/>
              </a:srgbClr>
            </a:outerShdw>
          </a:effectLst>
        </p:spPr>
      </p:pic>
      <p:pic>
        <p:nvPicPr>
          <p:cNvPr id="392" name="pasted-image.png" descr="pasted-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09029" y="2250146"/>
            <a:ext cx="5737127" cy="101929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93" name="pasted-image.png" descr="pasted-image.png"/>
          <p:cNvPicPr>
            <a:picLocks noChangeAspect="1"/>
          </p:cNvPicPr>
          <p:nvPr/>
        </p:nvPicPr>
        <p:blipFill>
          <a:blip r:embed="rId5">
            <a:extLst/>
          </a:blip>
          <a:srcRect l="0" t="0" r="0" b="0"/>
          <a:stretch>
            <a:fillRect/>
          </a:stretch>
        </p:blipFill>
        <p:spPr>
          <a:xfrm>
            <a:off x="16882355" y="8029203"/>
            <a:ext cx="7040639" cy="396036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93700" dist="110364" dir="5400000">
              <a:srgbClr val="000000">
                <a:alpha val="49821"/>
              </a:srgbClr>
            </a:outerShdw>
          </a:effectLst>
        </p:spPr>
      </p:pic>
      <p:sp>
        <p:nvSpPr>
          <p:cNvPr id="394" name="LISA is a gravitational waves detector in space"/>
          <p:cNvSpPr txBox="1"/>
          <p:nvPr/>
        </p:nvSpPr>
        <p:spPr>
          <a:xfrm>
            <a:off x="6842795" y="3697740"/>
            <a:ext cx="8694924" cy="1694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90000"/>
              </a:lnSpc>
              <a:spcBef>
                <a:spcPts val="4500"/>
              </a:spcBef>
              <a:defRPr sz="50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LISA is a gravitational waves detector in space</a:t>
            </a:r>
          </a:p>
        </p:txBody>
      </p:sp>
      <p:sp>
        <p:nvSpPr>
          <p:cNvPr id="395" name="LISA is a spaced-based gravitational waves astrophysical observatory"/>
          <p:cNvSpPr txBox="1"/>
          <p:nvPr/>
        </p:nvSpPr>
        <p:spPr>
          <a:xfrm>
            <a:off x="6464190" y="8160426"/>
            <a:ext cx="10100131" cy="2900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90000"/>
              </a:lnSpc>
              <a:spcBef>
                <a:spcPts val="4500"/>
              </a:spcBef>
              <a:defRPr sz="6000">
                <a:latin typeface="CMU Serif Roman"/>
                <a:ea typeface="CMU Serif Roman"/>
                <a:cs typeface="CMU Serif Roman"/>
                <a:sym typeface="CMU Serif Roman"/>
              </a:defRPr>
            </a:pPr>
            <a:r>
              <a:t>LISA is a spaced-based gravitational waves </a:t>
            </a:r>
            <a:r>
              <a:rPr b="1"/>
              <a:t>astrophysical</a:t>
            </a:r>
            <a:r>
              <a:t> </a:t>
            </a:r>
            <a:r>
              <a:rPr b="1"/>
              <a:t>observatory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2" name="Grouper"/>
          <p:cNvGrpSpPr/>
          <p:nvPr/>
        </p:nvGrpSpPr>
        <p:grpSpPr>
          <a:xfrm flipH="1">
            <a:off x="-8681163" y="-9580794"/>
            <a:ext cx="22044893" cy="19511005"/>
            <a:chOff x="14774" y="0"/>
            <a:chExt cx="22044891" cy="19511004"/>
          </a:xfrm>
        </p:grpSpPr>
        <p:pic>
          <p:nvPicPr>
            <p:cNvPr id="800" name="cbc.jpg" descr="cbc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 rot="1955812">
              <a:off x="1430501" y="4352443"/>
              <a:ext cx="19213469" cy="108059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01" name="Rectangle"/>
            <p:cNvSpPr/>
            <p:nvPr/>
          </p:nvSpPr>
          <p:spPr>
            <a:xfrm rot="1956000">
              <a:off x="1429670" y="4319902"/>
              <a:ext cx="19215101" cy="10871201"/>
            </a:xfrm>
            <a:prstGeom prst="rect">
              <a:avLst/>
            </a:prstGeom>
            <a:gradFill flip="none" rotWithShape="1">
              <a:gsLst>
                <a:gs pos="6163">
                  <a:srgbClr val="FFFFFF">
                    <a:alpha val="0"/>
                  </a:srgbClr>
                </a:gs>
                <a:gs pos="26596">
                  <a:srgbClr val="FFFFFF">
                    <a:alpha val="50000"/>
                  </a:srgbClr>
                </a:gs>
                <a:gs pos="49582">
                  <a:srgbClr val="FFFFFF"/>
                </a:gs>
              </a:gsLst>
              <a:path path="circle">
                <a:fillToRect l="62755" t="-19550" r="37244" b="11955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803" name="Capture d’écran 2023-04-26 à 10.28.39.png" descr="Capture d’écran 2023-04-26 à 10.28.3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54881" y="13134210"/>
            <a:ext cx="24693762" cy="583672"/>
          </a:xfrm>
          <a:prstGeom prst="rect">
            <a:avLst/>
          </a:prstGeom>
          <a:ln w="12700">
            <a:miter lim="400000"/>
          </a:ln>
        </p:spPr>
      </p:pic>
      <p:sp>
        <p:nvSpPr>
          <p:cNvPr id="804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05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30" y="13133252"/>
            <a:ext cx="603683" cy="603684"/>
          </a:xfrm>
          <a:prstGeom prst="rect">
            <a:avLst/>
          </a:prstGeom>
          <a:ln w="12700">
            <a:miter lim="400000"/>
          </a:ln>
        </p:spPr>
      </p:pic>
      <p:sp>
        <p:nvSpPr>
          <p:cNvPr id="806" name="LISA detection"/>
          <p:cNvSpPr/>
          <p:nvPr/>
        </p:nvSpPr>
        <p:spPr>
          <a:xfrm rot="1335507">
            <a:off x="19305598" y="302816"/>
            <a:ext cx="7443292" cy="735078"/>
          </a:xfrm>
          <a:prstGeom prst="rect">
            <a:avLst/>
          </a:prstGeom>
          <a:solidFill>
            <a:srgbClr val="E27E7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LISA detection</a:t>
            </a:r>
          </a:p>
        </p:txBody>
      </p:sp>
      <p:pic>
        <p:nvPicPr>
          <p:cNvPr id="807" name="longrange.pdf" descr="longrange.pdf"/>
          <p:cNvPicPr>
            <a:picLocks noChangeAspect="1"/>
          </p:cNvPicPr>
          <p:nvPr/>
        </p:nvPicPr>
        <p:blipFill>
          <a:blip r:embed="rId5">
            <a:extLst/>
          </a:blip>
          <a:srcRect l="0" t="27322" r="14619" b="5241"/>
          <a:stretch>
            <a:fillRect/>
          </a:stretch>
        </p:blipFill>
        <p:spPr>
          <a:xfrm rot="16200000">
            <a:off x="-2935754" y="4462427"/>
            <a:ext cx="11640405" cy="5171601"/>
          </a:xfrm>
          <a:prstGeom prst="rect">
            <a:avLst/>
          </a:prstGeom>
          <a:ln w="25400">
            <a:solidFill>
              <a:srgbClr val="929292"/>
            </a:solidFill>
            <a:miter lim="400000"/>
          </a:ln>
        </p:spPr>
      </p:pic>
      <p:sp>
        <p:nvSpPr>
          <p:cNvPr id="808" name="Rectangle"/>
          <p:cNvSpPr txBox="1"/>
          <p:nvPr/>
        </p:nvSpPr>
        <p:spPr>
          <a:xfrm>
            <a:off x="18014363" y="5839111"/>
            <a:ext cx="10959167" cy="10478699"/>
          </a:xfrm>
          <a:prstGeom prst="rect">
            <a:avLst/>
          </a:prstGeom>
          <a:solidFill>
            <a:srgbClr val="FFFFFF">
              <a:alpha val="9796"/>
            </a:srgbClr>
          </a:solidFill>
          <a:ln w="12700">
            <a:miter lim="400000"/>
          </a:ln>
        </p:spPr>
        <p:txBody>
          <a:bodyPr lIns="50800" tIns="50800" rIns="50800" bIns="50800">
            <a:normAutofit fontScale="100000" lnSpcReduction="0"/>
          </a:bodyPr>
          <a:lstStyle/>
          <a:p>
            <a:pPr algn="just">
              <a:lnSpc>
                <a:spcPct val="90000"/>
              </a:lnSpc>
              <a:spcBef>
                <a:spcPts val="4500"/>
              </a:spcBef>
              <a:defRPr sz="4800">
                <a:latin typeface="CMU Serif Roman"/>
                <a:ea typeface="CMU Serif Roman"/>
                <a:cs typeface="CMU Serif Roman"/>
                <a:sym typeface="CMU Serif Roman"/>
              </a:defRPr>
            </a:pPr>
          </a:p>
        </p:txBody>
      </p:sp>
      <p:sp>
        <p:nvSpPr>
          <p:cNvPr id="809" name="Équation"/>
          <p:cNvSpPr txBox="1"/>
          <p:nvPr/>
        </p:nvSpPr>
        <p:spPr>
          <a:xfrm>
            <a:off x="9544922" y="10993841"/>
            <a:ext cx="12744138" cy="64046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m:rPr>
                      <m:sty m:val="p"/>
                    </m:rPr>
                    <a:rPr xmlns:a="http://schemas.openxmlformats.org/drawingml/2006/main" sz="41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cos</m:t>
                  </m:r>
                  <m:d>
                    <m:dPr>
                      <m:ctrlPr>
                        <a:rPr xmlns:a="http://schemas.openxmlformats.org/drawingml/2006/main" sz="41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</m:ctrlPr>
                    </m:dPr>
                    <m:e>
                      <m:r>
                        <a:rPr xmlns:a="http://schemas.openxmlformats.org/drawingml/2006/main" sz="41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41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  <m:sSub>
                        <m:e>
                          <m:r>
                            <a:rPr xmlns:a="http://schemas.openxmlformats.org/drawingml/2006/main" sz="41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</m:e>
                        <m:sub>
                          <m:r>
                            <a:rPr xmlns:a="http://schemas.openxmlformats.org/drawingml/2006/main" sz="41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xmlns:a="http://schemas.openxmlformats.org/drawingml/2006/main" sz="41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</m:d>
                  <m:r>
                    <a:rPr xmlns:a="http://schemas.openxmlformats.org/drawingml/2006/main" sz="41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+</m:t>
                  </m:r>
                  <m:r>
                    <m:rPr>
                      <m:sty m:val="p"/>
                    </m:rPr>
                    <a:rPr xmlns:a="http://schemas.openxmlformats.org/drawingml/2006/main" sz="41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cos</m:t>
                  </m:r>
                  <m:d>
                    <m:dPr>
                      <m:ctrlPr>
                        <a:rPr xmlns:a="http://schemas.openxmlformats.org/drawingml/2006/main" sz="41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</m:ctrlPr>
                    </m:dPr>
                    <m:e>
                      <m:r>
                        <a:rPr xmlns:a="http://schemas.openxmlformats.org/drawingml/2006/main" sz="41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41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  <m:sSub>
                        <m:e>
                          <m:r>
                            <a:rPr xmlns:a="http://schemas.openxmlformats.org/drawingml/2006/main" sz="41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</m:e>
                        <m:sub>
                          <m:r>
                            <a:rPr xmlns:a="http://schemas.openxmlformats.org/drawingml/2006/main" sz="41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xmlns:a="http://schemas.openxmlformats.org/drawingml/2006/main" sz="41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</m:d>
                  <m:r>
                    <a:rPr xmlns:a="http://schemas.openxmlformats.org/drawingml/2006/main" sz="41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1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2</m:t>
                  </m:r>
                  <m:r>
                    <m:rPr>
                      <m:sty m:val="p"/>
                    </m:rPr>
                    <a:rPr xmlns:a="http://schemas.openxmlformats.org/drawingml/2006/main" sz="41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cos</m:t>
                  </m:r>
                  <m:d>
                    <m:dPr>
                      <m:ctrlPr>
                        <a:rPr xmlns:a="http://schemas.openxmlformats.org/drawingml/2006/main" sz="41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</m:ctrlPr>
                      <m:begChr m:val="["/>
                      <m:endChr m:val="]"/>
                    </m:dPr>
                    <m:e>
                      <m:r>
                        <a:rPr xmlns:a="http://schemas.openxmlformats.org/drawingml/2006/main" sz="41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41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  <m:r>
                        <a:rPr xmlns:a="http://schemas.openxmlformats.org/drawingml/2006/main" sz="41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e>
                          <m:r>
                            <a:rPr xmlns:a="http://schemas.openxmlformats.org/drawingml/2006/main" sz="41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</m:e>
                        <m:sub>
                          <m:r>
                            <a:rPr xmlns:a="http://schemas.openxmlformats.org/drawingml/2006/main" sz="41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xmlns:a="http://schemas.openxmlformats.org/drawingml/2006/main" sz="41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e>
                          <m:r>
                            <a:rPr xmlns:a="http://schemas.openxmlformats.org/drawingml/2006/main" sz="41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</m:e>
                        <m:sub>
                          <m:r>
                            <a:rPr xmlns:a="http://schemas.openxmlformats.org/drawingml/2006/main" sz="41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xmlns:a="http://schemas.openxmlformats.org/drawingml/2006/main" sz="41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xmlns:a="http://schemas.openxmlformats.org/drawingml/2006/main" sz="41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</m:d>
                  <m:r>
                    <m:rPr>
                      <m:sty m:val="p"/>
                    </m:rPr>
                    <a:rPr xmlns:a="http://schemas.openxmlformats.org/drawingml/2006/main" sz="41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cos</m:t>
                  </m:r>
                  <m:d>
                    <m:dPr>
                      <m:ctrlPr>
                        <a:rPr xmlns:a="http://schemas.openxmlformats.org/drawingml/2006/main" sz="41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</m:ctrlPr>
                      <m:begChr m:val="["/>
                      <m:endChr m:val="]"/>
                    </m:dPr>
                    <m:e>
                      <m:r>
                        <a:rPr xmlns:a="http://schemas.openxmlformats.org/drawingml/2006/main" sz="41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41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  <m:r>
                        <a:rPr xmlns:a="http://schemas.openxmlformats.org/drawingml/2006/main" sz="41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xmlns:a="http://schemas.openxmlformats.org/drawingml/2006/main" sz="41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  <m:r>
                        <a:rPr xmlns:a="http://schemas.openxmlformats.org/drawingml/2006/main" sz="41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</m:d>
                </m:oMath>
              </m:oMathPara>
            </a14:m>
            <a:endParaRPr sz="4100">
              <a:solidFill>
                <a:srgbClr val="5E5E5E"/>
              </a:solidFill>
            </a:endParaRPr>
          </a:p>
        </p:txBody>
      </p:sp>
      <p:sp>
        <p:nvSpPr>
          <p:cNvPr id="810" name="Équation"/>
          <p:cNvSpPr txBox="1"/>
          <p:nvPr/>
        </p:nvSpPr>
        <p:spPr>
          <a:xfrm>
            <a:off x="9548838" y="9956532"/>
            <a:ext cx="2185632" cy="4197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6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δ</m:t>
                  </m:r>
                  <m:r>
                    <a:rPr xmlns:a="http://schemas.openxmlformats.org/drawingml/2006/main" sz="36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ν</m:t>
                  </m:r>
                  <m:r>
                    <a:rPr xmlns:a="http://schemas.openxmlformats.org/drawingml/2006/main" sz="36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=</m:t>
                  </m:r>
                  <m:sSub>
                    <m:e>
                      <m:r>
                        <a:rPr xmlns:a="http://schemas.openxmlformats.org/drawingml/2006/main" sz="36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e>
                    <m:sub>
                      <m:r>
                        <a:rPr xmlns:a="http://schemas.openxmlformats.org/drawingml/2006/main" sz="36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b>
                  </m:sSub>
                  <m:r>
                    <a:rPr xmlns:a="http://schemas.openxmlformats.org/drawingml/2006/main" sz="36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-</m:t>
                  </m:r>
                  <m:sSub>
                    <m:e>
                      <m:r>
                        <a:rPr xmlns:a="http://schemas.openxmlformats.org/drawingml/2006/main" sz="36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e>
                    <m:sub>
                      <m:r>
                        <a:rPr xmlns:a="http://schemas.openxmlformats.org/drawingml/2006/main" sz="36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</m:oMath>
              </m:oMathPara>
            </a14:m>
            <a:endParaRPr sz="3600">
              <a:solidFill>
                <a:srgbClr val="5E5E5E"/>
              </a:solidFill>
            </a:endParaRPr>
          </a:p>
        </p:txBody>
      </p:sp>
      <p:pic>
        <p:nvPicPr>
          <p:cNvPr id="811" name="beatnote_wave.png" descr="beatnote_wave.png"/>
          <p:cNvPicPr>
            <a:picLocks noChangeAspect="1"/>
          </p:cNvPicPr>
          <p:nvPr/>
        </p:nvPicPr>
        <p:blipFill>
          <a:blip r:embed="rId6">
            <a:extLst/>
          </a:blip>
          <a:srcRect l="0" t="1517" r="0" b="1517"/>
          <a:stretch>
            <a:fillRect/>
          </a:stretch>
        </p:blipFill>
        <p:spPr>
          <a:xfrm>
            <a:off x="8215814" y="2134280"/>
            <a:ext cx="16106852" cy="6936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812" name="s2w.wav" descr="s2w.wav"/>
          <p:cNvPicPr>
            <a:picLocks noChangeAspect="0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>
            <a:extLst/>
          </a:blip>
          <a:stretch>
            <a:fillRect/>
          </a:stretch>
        </p:blipFill>
        <p:spPr>
          <a:xfrm>
            <a:off x="9066435" y="4329969"/>
            <a:ext cx="5715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813" name="Haut-parleur">
            <a:hlinkClick r:id="rId10" invalidUrl="" action="ppaction://hlinksldjump" tgtFrame="" tooltip="" history="1" highlightClick="0" endSnd="0"/>
          </p:cNvPr>
          <p:cNvSpPr/>
          <p:nvPr/>
        </p:nvSpPr>
        <p:spPr>
          <a:xfrm>
            <a:off x="7656068" y="2543002"/>
            <a:ext cx="762001" cy="1122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83" y="0"/>
                </a:moveTo>
                <a:cubicBezTo>
                  <a:pt x="354" y="0"/>
                  <a:pt x="0" y="238"/>
                  <a:pt x="0" y="530"/>
                </a:cubicBezTo>
                <a:lnTo>
                  <a:pt x="0" y="21070"/>
                </a:lnTo>
                <a:cubicBezTo>
                  <a:pt x="0" y="21362"/>
                  <a:pt x="354" y="21600"/>
                  <a:pt x="783" y="21600"/>
                </a:cubicBezTo>
                <a:lnTo>
                  <a:pt x="20817" y="21600"/>
                </a:lnTo>
                <a:cubicBezTo>
                  <a:pt x="21246" y="21600"/>
                  <a:pt x="21600" y="21362"/>
                  <a:pt x="21600" y="21070"/>
                </a:cubicBezTo>
                <a:lnTo>
                  <a:pt x="21600" y="530"/>
                </a:lnTo>
                <a:cubicBezTo>
                  <a:pt x="21600" y="238"/>
                  <a:pt x="21246" y="0"/>
                  <a:pt x="20817" y="0"/>
                </a:cubicBezTo>
                <a:lnTo>
                  <a:pt x="783" y="0"/>
                </a:lnTo>
                <a:close/>
                <a:moveTo>
                  <a:pt x="10800" y="2398"/>
                </a:moveTo>
                <a:cubicBezTo>
                  <a:pt x="13180" y="2398"/>
                  <a:pt x="15116" y="3714"/>
                  <a:pt x="15116" y="5329"/>
                </a:cubicBezTo>
                <a:cubicBezTo>
                  <a:pt x="15116" y="6945"/>
                  <a:pt x="13180" y="8259"/>
                  <a:pt x="10800" y="8259"/>
                </a:cubicBezTo>
                <a:cubicBezTo>
                  <a:pt x="8420" y="8259"/>
                  <a:pt x="6484" y="6945"/>
                  <a:pt x="6484" y="5329"/>
                </a:cubicBezTo>
                <a:cubicBezTo>
                  <a:pt x="6484" y="3714"/>
                  <a:pt x="8420" y="2398"/>
                  <a:pt x="10800" y="2398"/>
                </a:cubicBezTo>
                <a:close/>
                <a:moveTo>
                  <a:pt x="10800" y="3459"/>
                </a:moveTo>
                <a:cubicBezTo>
                  <a:pt x="9281" y="3459"/>
                  <a:pt x="8045" y="4298"/>
                  <a:pt x="8045" y="5329"/>
                </a:cubicBezTo>
                <a:cubicBezTo>
                  <a:pt x="8045" y="6360"/>
                  <a:pt x="9281" y="7199"/>
                  <a:pt x="10800" y="7199"/>
                </a:cubicBezTo>
                <a:cubicBezTo>
                  <a:pt x="12319" y="7199"/>
                  <a:pt x="13555" y="6360"/>
                  <a:pt x="13555" y="5329"/>
                </a:cubicBezTo>
                <a:cubicBezTo>
                  <a:pt x="13555" y="4298"/>
                  <a:pt x="12319" y="3459"/>
                  <a:pt x="10800" y="3459"/>
                </a:cubicBezTo>
                <a:close/>
                <a:moveTo>
                  <a:pt x="10800" y="4534"/>
                </a:moveTo>
                <a:cubicBezTo>
                  <a:pt x="11447" y="4534"/>
                  <a:pt x="11971" y="4890"/>
                  <a:pt x="11971" y="5329"/>
                </a:cubicBezTo>
                <a:cubicBezTo>
                  <a:pt x="11971" y="5768"/>
                  <a:pt x="11447" y="6124"/>
                  <a:pt x="10800" y="6124"/>
                </a:cubicBezTo>
                <a:cubicBezTo>
                  <a:pt x="10153" y="6124"/>
                  <a:pt x="9629" y="5768"/>
                  <a:pt x="9629" y="5329"/>
                </a:cubicBezTo>
                <a:cubicBezTo>
                  <a:pt x="9629" y="4890"/>
                  <a:pt x="10153" y="4534"/>
                  <a:pt x="10800" y="4534"/>
                </a:cubicBezTo>
                <a:close/>
                <a:moveTo>
                  <a:pt x="10800" y="9740"/>
                </a:moveTo>
                <a:cubicBezTo>
                  <a:pt x="14436" y="9740"/>
                  <a:pt x="17393" y="11748"/>
                  <a:pt x="17393" y="14216"/>
                </a:cubicBezTo>
                <a:cubicBezTo>
                  <a:pt x="17393" y="16683"/>
                  <a:pt x="14436" y="18691"/>
                  <a:pt x="10800" y="18691"/>
                </a:cubicBezTo>
                <a:cubicBezTo>
                  <a:pt x="7164" y="18691"/>
                  <a:pt x="4207" y="16683"/>
                  <a:pt x="4207" y="14216"/>
                </a:cubicBezTo>
                <a:cubicBezTo>
                  <a:pt x="4207" y="11748"/>
                  <a:pt x="7164" y="9740"/>
                  <a:pt x="10800" y="9740"/>
                </a:cubicBezTo>
                <a:close/>
                <a:moveTo>
                  <a:pt x="10800" y="11860"/>
                </a:moveTo>
                <a:cubicBezTo>
                  <a:pt x="8886" y="11860"/>
                  <a:pt x="7329" y="12917"/>
                  <a:pt x="7329" y="14216"/>
                </a:cubicBezTo>
                <a:cubicBezTo>
                  <a:pt x="7329" y="15514"/>
                  <a:pt x="8886" y="16571"/>
                  <a:pt x="10800" y="16571"/>
                </a:cubicBezTo>
                <a:cubicBezTo>
                  <a:pt x="12714" y="16571"/>
                  <a:pt x="14271" y="15514"/>
                  <a:pt x="14271" y="14216"/>
                </a:cubicBezTo>
                <a:cubicBezTo>
                  <a:pt x="14271" y="12917"/>
                  <a:pt x="12714" y="11860"/>
                  <a:pt x="10800" y="11860"/>
                </a:cubicBezTo>
                <a:close/>
                <a:moveTo>
                  <a:pt x="10800" y="13367"/>
                </a:moveTo>
                <a:cubicBezTo>
                  <a:pt x="11447" y="13367"/>
                  <a:pt x="11971" y="13722"/>
                  <a:pt x="11971" y="14162"/>
                </a:cubicBezTo>
                <a:cubicBezTo>
                  <a:pt x="11971" y="14600"/>
                  <a:pt x="11447" y="14956"/>
                  <a:pt x="10800" y="14956"/>
                </a:cubicBezTo>
                <a:cubicBezTo>
                  <a:pt x="10153" y="14956"/>
                  <a:pt x="9629" y="14600"/>
                  <a:pt x="9629" y="14162"/>
                </a:cubicBezTo>
                <a:cubicBezTo>
                  <a:pt x="9629" y="13722"/>
                  <a:pt x="10153" y="13367"/>
                  <a:pt x="10800" y="13367"/>
                </a:cubicBezTo>
                <a:close/>
              </a:path>
            </a:pathLst>
          </a:custGeom>
          <a:solidFill>
            <a:srgbClr val="3B75AF">
              <a:alpha val="25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814" name="Haut-parleur">
            <a:hlinkClick r:id="rId11" invalidUrl="" action="ppaction://hlinksldjump" tgtFrame="" tooltip="" history="1" highlightClick="0" endSnd="0"/>
          </p:cNvPr>
          <p:cNvSpPr/>
          <p:nvPr/>
        </p:nvSpPr>
        <p:spPr>
          <a:xfrm>
            <a:off x="7656068" y="6349038"/>
            <a:ext cx="762001" cy="1122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83" y="0"/>
                </a:moveTo>
                <a:cubicBezTo>
                  <a:pt x="354" y="0"/>
                  <a:pt x="0" y="238"/>
                  <a:pt x="0" y="530"/>
                </a:cubicBezTo>
                <a:lnTo>
                  <a:pt x="0" y="21070"/>
                </a:lnTo>
                <a:cubicBezTo>
                  <a:pt x="0" y="21362"/>
                  <a:pt x="354" y="21600"/>
                  <a:pt x="783" y="21600"/>
                </a:cubicBezTo>
                <a:lnTo>
                  <a:pt x="20817" y="21600"/>
                </a:lnTo>
                <a:cubicBezTo>
                  <a:pt x="21246" y="21600"/>
                  <a:pt x="21600" y="21362"/>
                  <a:pt x="21600" y="21070"/>
                </a:cubicBezTo>
                <a:lnTo>
                  <a:pt x="21600" y="530"/>
                </a:lnTo>
                <a:cubicBezTo>
                  <a:pt x="21600" y="238"/>
                  <a:pt x="21246" y="0"/>
                  <a:pt x="20817" y="0"/>
                </a:cubicBezTo>
                <a:lnTo>
                  <a:pt x="783" y="0"/>
                </a:lnTo>
                <a:close/>
                <a:moveTo>
                  <a:pt x="10800" y="2398"/>
                </a:moveTo>
                <a:cubicBezTo>
                  <a:pt x="13180" y="2398"/>
                  <a:pt x="15116" y="3714"/>
                  <a:pt x="15116" y="5329"/>
                </a:cubicBezTo>
                <a:cubicBezTo>
                  <a:pt x="15116" y="6945"/>
                  <a:pt x="13180" y="8259"/>
                  <a:pt x="10800" y="8259"/>
                </a:cubicBezTo>
                <a:cubicBezTo>
                  <a:pt x="8420" y="8259"/>
                  <a:pt x="6484" y="6945"/>
                  <a:pt x="6484" y="5329"/>
                </a:cubicBezTo>
                <a:cubicBezTo>
                  <a:pt x="6484" y="3714"/>
                  <a:pt x="8420" y="2398"/>
                  <a:pt x="10800" y="2398"/>
                </a:cubicBezTo>
                <a:close/>
                <a:moveTo>
                  <a:pt x="10800" y="3459"/>
                </a:moveTo>
                <a:cubicBezTo>
                  <a:pt x="9281" y="3459"/>
                  <a:pt x="8045" y="4298"/>
                  <a:pt x="8045" y="5329"/>
                </a:cubicBezTo>
                <a:cubicBezTo>
                  <a:pt x="8045" y="6360"/>
                  <a:pt x="9281" y="7199"/>
                  <a:pt x="10800" y="7199"/>
                </a:cubicBezTo>
                <a:cubicBezTo>
                  <a:pt x="12319" y="7199"/>
                  <a:pt x="13555" y="6360"/>
                  <a:pt x="13555" y="5329"/>
                </a:cubicBezTo>
                <a:cubicBezTo>
                  <a:pt x="13555" y="4298"/>
                  <a:pt x="12319" y="3459"/>
                  <a:pt x="10800" y="3459"/>
                </a:cubicBezTo>
                <a:close/>
                <a:moveTo>
                  <a:pt x="10800" y="4534"/>
                </a:moveTo>
                <a:cubicBezTo>
                  <a:pt x="11447" y="4534"/>
                  <a:pt x="11971" y="4890"/>
                  <a:pt x="11971" y="5329"/>
                </a:cubicBezTo>
                <a:cubicBezTo>
                  <a:pt x="11971" y="5768"/>
                  <a:pt x="11447" y="6124"/>
                  <a:pt x="10800" y="6124"/>
                </a:cubicBezTo>
                <a:cubicBezTo>
                  <a:pt x="10153" y="6124"/>
                  <a:pt x="9629" y="5768"/>
                  <a:pt x="9629" y="5329"/>
                </a:cubicBezTo>
                <a:cubicBezTo>
                  <a:pt x="9629" y="4890"/>
                  <a:pt x="10153" y="4534"/>
                  <a:pt x="10800" y="4534"/>
                </a:cubicBezTo>
                <a:close/>
                <a:moveTo>
                  <a:pt x="10800" y="9740"/>
                </a:moveTo>
                <a:cubicBezTo>
                  <a:pt x="14436" y="9740"/>
                  <a:pt x="17393" y="11748"/>
                  <a:pt x="17393" y="14216"/>
                </a:cubicBezTo>
                <a:cubicBezTo>
                  <a:pt x="17393" y="16683"/>
                  <a:pt x="14436" y="18691"/>
                  <a:pt x="10800" y="18691"/>
                </a:cubicBezTo>
                <a:cubicBezTo>
                  <a:pt x="7164" y="18691"/>
                  <a:pt x="4207" y="16683"/>
                  <a:pt x="4207" y="14216"/>
                </a:cubicBezTo>
                <a:cubicBezTo>
                  <a:pt x="4207" y="11748"/>
                  <a:pt x="7164" y="9740"/>
                  <a:pt x="10800" y="9740"/>
                </a:cubicBezTo>
                <a:close/>
                <a:moveTo>
                  <a:pt x="10800" y="11860"/>
                </a:moveTo>
                <a:cubicBezTo>
                  <a:pt x="8886" y="11860"/>
                  <a:pt x="7329" y="12917"/>
                  <a:pt x="7329" y="14216"/>
                </a:cubicBezTo>
                <a:cubicBezTo>
                  <a:pt x="7329" y="15514"/>
                  <a:pt x="8886" y="16571"/>
                  <a:pt x="10800" y="16571"/>
                </a:cubicBezTo>
                <a:cubicBezTo>
                  <a:pt x="12714" y="16571"/>
                  <a:pt x="14271" y="15514"/>
                  <a:pt x="14271" y="14216"/>
                </a:cubicBezTo>
                <a:cubicBezTo>
                  <a:pt x="14271" y="12917"/>
                  <a:pt x="12714" y="11860"/>
                  <a:pt x="10800" y="11860"/>
                </a:cubicBezTo>
                <a:close/>
                <a:moveTo>
                  <a:pt x="10800" y="13367"/>
                </a:moveTo>
                <a:cubicBezTo>
                  <a:pt x="11447" y="13367"/>
                  <a:pt x="11971" y="13722"/>
                  <a:pt x="11971" y="14162"/>
                </a:cubicBezTo>
                <a:cubicBezTo>
                  <a:pt x="11971" y="14600"/>
                  <a:pt x="11447" y="14956"/>
                  <a:pt x="10800" y="14956"/>
                </a:cubicBezTo>
                <a:cubicBezTo>
                  <a:pt x="10153" y="14956"/>
                  <a:pt x="9629" y="14600"/>
                  <a:pt x="9629" y="14162"/>
                </a:cubicBezTo>
                <a:cubicBezTo>
                  <a:pt x="9629" y="13722"/>
                  <a:pt x="10153" y="13367"/>
                  <a:pt x="10800" y="13367"/>
                </a:cubicBezTo>
                <a:close/>
              </a:path>
            </a:pathLst>
          </a:custGeom>
          <a:solidFill>
            <a:srgbClr val="8D69B8">
              <a:alpha val="25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815" name="Haut-parleur">
            <a:hlinkClick r:id="rId12" invalidUrl="" action="ppaction://hlinksldjump" tgtFrame="" tooltip="" history="1" highlightClick="0" endSnd="0"/>
          </p:cNvPr>
          <p:cNvSpPr/>
          <p:nvPr/>
        </p:nvSpPr>
        <p:spPr>
          <a:xfrm>
            <a:off x="7656068" y="4503170"/>
            <a:ext cx="762001" cy="1122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83" y="0"/>
                </a:moveTo>
                <a:cubicBezTo>
                  <a:pt x="354" y="0"/>
                  <a:pt x="0" y="238"/>
                  <a:pt x="0" y="530"/>
                </a:cubicBezTo>
                <a:lnTo>
                  <a:pt x="0" y="21070"/>
                </a:lnTo>
                <a:cubicBezTo>
                  <a:pt x="0" y="21362"/>
                  <a:pt x="354" y="21600"/>
                  <a:pt x="783" y="21600"/>
                </a:cubicBezTo>
                <a:lnTo>
                  <a:pt x="20817" y="21600"/>
                </a:lnTo>
                <a:cubicBezTo>
                  <a:pt x="21246" y="21600"/>
                  <a:pt x="21600" y="21362"/>
                  <a:pt x="21600" y="21070"/>
                </a:cubicBezTo>
                <a:lnTo>
                  <a:pt x="21600" y="530"/>
                </a:lnTo>
                <a:cubicBezTo>
                  <a:pt x="21600" y="238"/>
                  <a:pt x="21246" y="0"/>
                  <a:pt x="20817" y="0"/>
                </a:cubicBezTo>
                <a:lnTo>
                  <a:pt x="783" y="0"/>
                </a:lnTo>
                <a:close/>
                <a:moveTo>
                  <a:pt x="10800" y="2398"/>
                </a:moveTo>
                <a:cubicBezTo>
                  <a:pt x="13180" y="2398"/>
                  <a:pt x="15116" y="3714"/>
                  <a:pt x="15116" y="5329"/>
                </a:cubicBezTo>
                <a:cubicBezTo>
                  <a:pt x="15116" y="6945"/>
                  <a:pt x="13180" y="8259"/>
                  <a:pt x="10800" y="8259"/>
                </a:cubicBezTo>
                <a:cubicBezTo>
                  <a:pt x="8420" y="8259"/>
                  <a:pt x="6484" y="6945"/>
                  <a:pt x="6484" y="5329"/>
                </a:cubicBezTo>
                <a:cubicBezTo>
                  <a:pt x="6484" y="3714"/>
                  <a:pt x="8420" y="2398"/>
                  <a:pt x="10800" y="2398"/>
                </a:cubicBezTo>
                <a:close/>
                <a:moveTo>
                  <a:pt x="10800" y="3459"/>
                </a:moveTo>
                <a:cubicBezTo>
                  <a:pt x="9281" y="3459"/>
                  <a:pt x="8045" y="4298"/>
                  <a:pt x="8045" y="5329"/>
                </a:cubicBezTo>
                <a:cubicBezTo>
                  <a:pt x="8045" y="6360"/>
                  <a:pt x="9281" y="7199"/>
                  <a:pt x="10800" y="7199"/>
                </a:cubicBezTo>
                <a:cubicBezTo>
                  <a:pt x="12319" y="7199"/>
                  <a:pt x="13555" y="6360"/>
                  <a:pt x="13555" y="5329"/>
                </a:cubicBezTo>
                <a:cubicBezTo>
                  <a:pt x="13555" y="4298"/>
                  <a:pt x="12319" y="3459"/>
                  <a:pt x="10800" y="3459"/>
                </a:cubicBezTo>
                <a:close/>
                <a:moveTo>
                  <a:pt x="10800" y="4534"/>
                </a:moveTo>
                <a:cubicBezTo>
                  <a:pt x="11447" y="4534"/>
                  <a:pt x="11971" y="4890"/>
                  <a:pt x="11971" y="5329"/>
                </a:cubicBezTo>
                <a:cubicBezTo>
                  <a:pt x="11971" y="5768"/>
                  <a:pt x="11447" y="6124"/>
                  <a:pt x="10800" y="6124"/>
                </a:cubicBezTo>
                <a:cubicBezTo>
                  <a:pt x="10153" y="6124"/>
                  <a:pt x="9629" y="5768"/>
                  <a:pt x="9629" y="5329"/>
                </a:cubicBezTo>
                <a:cubicBezTo>
                  <a:pt x="9629" y="4890"/>
                  <a:pt x="10153" y="4534"/>
                  <a:pt x="10800" y="4534"/>
                </a:cubicBezTo>
                <a:close/>
                <a:moveTo>
                  <a:pt x="10800" y="9740"/>
                </a:moveTo>
                <a:cubicBezTo>
                  <a:pt x="14436" y="9740"/>
                  <a:pt x="17393" y="11748"/>
                  <a:pt x="17393" y="14216"/>
                </a:cubicBezTo>
                <a:cubicBezTo>
                  <a:pt x="17393" y="16683"/>
                  <a:pt x="14436" y="18691"/>
                  <a:pt x="10800" y="18691"/>
                </a:cubicBezTo>
                <a:cubicBezTo>
                  <a:pt x="7164" y="18691"/>
                  <a:pt x="4207" y="16683"/>
                  <a:pt x="4207" y="14216"/>
                </a:cubicBezTo>
                <a:cubicBezTo>
                  <a:pt x="4207" y="11748"/>
                  <a:pt x="7164" y="9740"/>
                  <a:pt x="10800" y="9740"/>
                </a:cubicBezTo>
                <a:close/>
                <a:moveTo>
                  <a:pt x="10800" y="11860"/>
                </a:moveTo>
                <a:cubicBezTo>
                  <a:pt x="8886" y="11860"/>
                  <a:pt x="7329" y="12917"/>
                  <a:pt x="7329" y="14216"/>
                </a:cubicBezTo>
                <a:cubicBezTo>
                  <a:pt x="7329" y="15514"/>
                  <a:pt x="8886" y="16571"/>
                  <a:pt x="10800" y="16571"/>
                </a:cubicBezTo>
                <a:cubicBezTo>
                  <a:pt x="12714" y="16571"/>
                  <a:pt x="14271" y="15514"/>
                  <a:pt x="14271" y="14216"/>
                </a:cubicBezTo>
                <a:cubicBezTo>
                  <a:pt x="14271" y="12917"/>
                  <a:pt x="12714" y="11860"/>
                  <a:pt x="10800" y="11860"/>
                </a:cubicBezTo>
                <a:close/>
                <a:moveTo>
                  <a:pt x="10800" y="13367"/>
                </a:moveTo>
                <a:cubicBezTo>
                  <a:pt x="11447" y="13367"/>
                  <a:pt x="11971" y="13722"/>
                  <a:pt x="11971" y="14162"/>
                </a:cubicBezTo>
                <a:cubicBezTo>
                  <a:pt x="11971" y="14600"/>
                  <a:pt x="11447" y="14956"/>
                  <a:pt x="10800" y="14956"/>
                </a:cubicBezTo>
                <a:cubicBezTo>
                  <a:pt x="10153" y="14956"/>
                  <a:pt x="9629" y="14600"/>
                  <a:pt x="9629" y="14162"/>
                </a:cubicBezTo>
                <a:cubicBezTo>
                  <a:pt x="9629" y="13722"/>
                  <a:pt x="10153" y="13367"/>
                  <a:pt x="10800" y="13367"/>
                </a:cubicBezTo>
                <a:close/>
              </a:path>
            </a:pathLst>
          </a:custGeom>
          <a:solidFill>
            <a:srgbClr val="C53A3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816" name="Heterodyne interferometry + GW"/>
          <p:cNvSpPr txBox="1"/>
          <p:nvPr>
            <p:ph type="title"/>
          </p:nvPr>
        </p:nvSpPr>
        <p:spPr>
          <a:xfrm>
            <a:off x="6111154" y="272324"/>
            <a:ext cx="15160940" cy="1433163"/>
          </a:xfrm>
          <a:prstGeom prst="rect">
            <a:avLst/>
          </a:prstGeom>
        </p:spPr>
        <p:txBody>
          <a:bodyPr/>
          <a:lstStyle>
            <a:lvl1pPr defTabSz="2267655">
              <a:defRPr spc="-158" sz="7905"/>
            </a:lvl1pPr>
          </a:lstStyle>
          <a:p>
            <a:pPr/>
            <a:r>
              <a:t>Heterodyne interferometry + GW</a:t>
            </a:r>
          </a:p>
        </p:txBody>
      </p:sp>
      <p:sp>
        <p:nvSpPr>
          <p:cNvPr id="817" name="Dr. Henri Inchauspé, Institute for Theoretical Physics, KU Leuven - LISA School 2025, Les Houches"/>
          <p:cNvSpPr txBox="1"/>
          <p:nvPr/>
        </p:nvSpPr>
        <p:spPr>
          <a:xfrm>
            <a:off x="924065" y="13223169"/>
            <a:ext cx="10977886" cy="423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CMU Bright Roman"/>
                <a:ea typeface="CMU Bright Roman"/>
                <a:cs typeface="CMU Bright Roman"/>
                <a:sym typeface="CMU Bright Roman"/>
              </a:defRPr>
            </a:pPr>
            <a:r>
              <a:rPr b="1"/>
              <a:t>Dr. Henri Inchauspé</a:t>
            </a:r>
            <a:r>
              <a:t>, Institute for Theoretical Physics, KU Leuven - </a:t>
            </a:r>
            <a:r>
              <a:rPr i="1"/>
              <a:t>LISA School 2025, Les Houches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8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81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1" name="Grouper"/>
          <p:cNvGrpSpPr/>
          <p:nvPr/>
        </p:nvGrpSpPr>
        <p:grpSpPr>
          <a:xfrm flipH="1">
            <a:off x="-8681163" y="-9580794"/>
            <a:ext cx="22044893" cy="19511005"/>
            <a:chOff x="14774" y="0"/>
            <a:chExt cx="22044891" cy="19511004"/>
          </a:xfrm>
        </p:grpSpPr>
        <p:pic>
          <p:nvPicPr>
            <p:cNvPr id="819" name="cbc.jpg" descr="cbc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 rot="1955812">
              <a:off x="1430501" y="4352443"/>
              <a:ext cx="19213469" cy="108059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20" name="Rectangle"/>
            <p:cNvSpPr/>
            <p:nvPr/>
          </p:nvSpPr>
          <p:spPr>
            <a:xfrm rot="1956000">
              <a:off x="1429670" y="4319902"/>
              <a:ext cx="19215101" cy="10871201"/>
            </a:xfrm>
            <a:prstGeom prst="rect">
              <a:avLst/>
            </a:prstGeom>
            <a:gradFill flip="none" rotWithShape="1">
              <a:gsLst>
                <a:gs pos="6163">
                  <a:srgbClr val="FFFFFF">
                    <a:alpha val="0"/>
                  </a:srgbClr>
                </a:gs>
                <a:gs pos="26596">
                  <a:srgbClr val="FFFFFF">
                    <a:alpha val="50000"/>
                  </a:srgbClr>
                </a:gs>
                <a:gs pos="49582">
                  <a:srgbClr val="FFFFFF"/>
                </a:gs>
              </a:gsLst>
              <a:path path="circle">
                <a:fillToRect l="62755" t="-19550" r="37244" b="11955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822" name="Capture d’écran 2023-04-26 à 10.28.39.png" descr="Capture d’écran 2023-04-26 à 10.28.3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54881" y="13134210"/>
            <a:ext cx="24693762" cy="583672"/>
          </a:xfrm>
          <a:prstGeom prst="rect">
            <a:avLst/>
          </a:prstGeom>
          <a:ln w="12700">
            <a:miter lim="400000"/>
          </a:ln>
        </p:spPr>
      </p:pic>
      <p:sp>
        <p:nvSpPr>
          <p:cNvPr id="82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24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30" y="13133252"/>
            <a:ext cx="603683" cy="603684"/>
          </a:xfrm>
          <a:prstGeom prst="rect">
            <a:avLst/>
          </a:prstGeom>
          <a:ln w="12700">
            <a:miter lim="400000"/>
          </a:ln>
        </p:spPr>
      </p:pic>
      <p:sp>
        <p:nvSpPr>
          <p:cNvPr id="825" name="LISA detection"/>
          <p:cNvSpPr/>
          <p:nvPr/>
        </p:nvSpPr>
        <p:spPr>
          <a:xfrm rot="1335507">
            <a:off x="19305598" y="302816"/>
            <a:ext cx="7443292" cy="735078"/>
          </a:xfrm>
          <a:prstGeom prst="rect">
            <a:avLst/>
          </a:prstGeom>
          <a:solidFill>
            <a:srgbClr val="E27E7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LISA detection</a:t>
            </a:r>
          </a:p>
        </p:txBody>
      </p:sp>
      <p:pic>
        <p:nvPicPr>
          <p:cNvPr id="826" name="longrange.pdf" descr="longrange.pdf"/>
          <p:cNvPicPr>
            <a:picLocks noChangeAspect="1"/>
          </p:cNvPicPr>
          <p:nvPr/>
        </p:nvPicPr>
        <p:blipFill>
          <a:blip r:embed="rId5">
            <a:extLst/>
          </a:blip>
          <a:srcRect l="0" t="27322" r="14619" b="5241"/>
          <a:stretch>
            <a:fillRect/>
          </a:stretch>
        </p:blipFill>
        <p:spPr>
          <a:xfrm rot="16200000">
            <a:off x="-2935754" y="4462427"/>
            <a:ext cx="11640405" cy="5171601"/>
          </a:xfrm>
          <a:prstGeom prst="rect">
            <a:avLst/>
          </a:prstGeom>
          <a:ln w="25400">
            <a:solidFill>
              <a:srgbClr val="929292"/>
            </a:solidFill>
            <a:miter lim="400000"/>
          </a:ln>
        </p:spPr>
      </p:pic>
      <p:sp>
        <p:nvSpPr>
          <p:cNvPr id="827" name="Rectangle"/>
          <p:cNvSpPr txBox="1"/>
          <p:nvPr/>
        </p:nvSpPr>
        <p:spPr>
          <a:xfrm>
            <a:off x="18014363" y="5839111"/>
            <a:ext cx="10959167" cy="10478699"/>
          </a:xfrm>
          <a:prstGeom prst="rect">
            <a:avLst/>
          </a:prstGeom>
          <a:solidFill>
            <a:srgbClr val="FFFFFF">
              <a:alpha val="9796"/>
            </a:srgbClr>
          </a:solidFill>
          <a:ln w="12700">
            <a:miter lim="400000"/>
          </a:ln>
        </p:spPr>
        <p:txBody>
          <a:bodyPr lIns="50800" tIns="50800" rIns="50800" bIns="50800">
            <a:normAutofit fontScale="100000" lnSpcReduction="0"/>
          </a:bodyPr>
          <a:lstStyle/>
          <a:p>
            <a:pPr algn="just">
              <a:lnSpc>
                <a:spcPct val="90000"/>
              </a:lnSpc>
              <a:spcBef>
                <a:spcPts val="4500"/>
              </a:spcBef>
              <a:defRPr sz="4800">
                <a:latin typeface="CMU Serif Roman"/>
                <a:ea typeface="CMU Serif Roman"/>
                <a:cs typeface="CMU Serif Roman"/>
                <a:sym typeface="CMU Serif Roman"/>
              </a:defRPr>
            </a:pPr>
          </a:p>
        </p:txBody>
      </p:sp>
      <p:pic>
        <p:nvPicPr>
          <p:cNvPr id="828" name="beatnote_wave.png" descr="beatnote_wave.png"/>
          <p:cNvPicPr>
            <a:picLocks noChangeAspect="1"/>
          </p:cNvPicPr>
          <p:nvPr/>
        </p:nvPicPr>
        <p:blipFill>
          <a:blip r:embed="rId6">
            <a:extLst/>
          </a:blip>
          <a:srcRect l="0" t="1517" r="0" b="1517"/>
          <a:stretch>
            <a:fillRect/>
          </a:stretch>
        </p:blipFill>
        <p:spPr>
          <a:xfrm>
            <a:off x="8215814" y="2134280"/>
            <a:ext cx="16106852" cy="6936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829" name="s12w.wav" descr="s12w.wav"/>
          <p:cNvPicPr>
            <a:picLocks noChangeAspect="0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>
            <a:extLst/>
          </a:blip>
          <a:stretch>
            <a:fillRect/>
          </a:stretch>
        </p:blipFill>
        <p:spPr>
          <a:xfrm>
            <a:off x="9043453" y="6237483"/>
            <a:ext cx="5715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830" name="Haut-parleur">
            <a:hlinkClick r:id="rId10" invalidUrl="" action="ppaction://hlinksldjump" tgtFrame="" tooltip="" history="1" highlightClick="0" endSnd="0"/>
          </p:cNvPr>
          <p:cNvSpPr/>
          <p:nvPr/>
        </p:nvSpPr>
        <p:spPr>
          <a:xfrm>
            <a:off x="7656068" y="2543002"/>
            <a:ext cx="762001" cy="1122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83" y="0"/>
                </a:moveTo>
                <a:cubicBezTo>
                  <a:pt x="354" y="0"/>
                  <a:pt x="0" y="238"/>
                  <a:pt x="0" y="530"/>
                </a:cubicBezTo>
                <a:lnTo>
                  <a:pt x="0" y="21070"/>
                </a:lnTo>
                <a:cubicBezTo>
                  <a:pt x="0" y="21362"/>
                  <a:pt x="354" y="21600"/>
                  <a:pt x="783" y="21600"/>
                </a:cubicBezTo>
                <a:lnTo>
                  <a:pt x="20817" y="21600"/>
                </a:lnTo>
                <a:cubicBezTo>
                  <a:pt x="21246" y="21600"/>
                  <a:pt x="21600" y="21362"/>
                  <a:pt x="21600" y="21070"/>
                </a:cubicBezTo>
                <a:lnTo>
                  <a:pt x="21600" y="530"/>
                </a:lnTo>
                <a:cubicBezTo>
                  <a:pt x="21600" y="238"/>
                  <a:pt x="21246" y="0"/>
                  <a:pt x="20817" y="0"/>
                </a:cubicBezTo>
                <a:lnTo>
                  <a:pt x="783" y="0"/>
                </a:lnTo>
                <a:close/>
                <a:moveTo>
                  <a:pt x="10800" y="2398"/>
                </a:moveTo>
                <a:cubicBezTo>
                  <a:pt x="13180" y="2398"/>
                  <a:pt x="15116" y="3714"/>
                  <a:pt x="15116" y="5329"/>
                </a:cubicBezTo>
                <a:cubicBezTo>
                  <a:pt x="15116" y="6945"/>
                  <a:pt x="13180" y="8259"/>
                  <a:pt x="10800" y="8259"/>
                </a:cubicBezTo>
                <a:cubicBezTo>
                  <a:pt x="8420" y="8259"/>
                  <a:pt x="6484" y="6945"/>
                  <a:pt x="6484" y="5329"/>
                </a:cubicBezTo>
                <a:cubicBezTo>
                  <a:pt x="6484" y="3714"/>
                  <a:pt x="8420" y="2398"/>
                  <a:pt x="10800" y="2398"/>
                </a:cubicBezTo>
                <a:close/>
                <a:moveTo>
                  <a:pt x="10800" y="3459"/>
                </a:moveTo>
                <a:cubicBezTo>
                  <a:pt x="9281" y="3459"/>
                  <a:pt x="8045" y="4298"/>
                  <a:pt x="8045" y="5329"/>
                </a:cubicBezTo>
                <a:cubicBezTo>
                  <a:pt x="8045" y="6360"/>
                  <a:pt x="9281" y="7199"/>
                  <a:pt x="10800" y="7199"/>
                </a:cubicBezTo>
                <a:cubicBezTo>
                  <a:pt x="12319" y="7199"/>
                  <a:pt x="13555" y="6360"/>
                  <a:pt x="13555" y="5329"/>
                </a:cubicBezTo>
                <a:cubicBezTo>
                  <a:pt x="13555" y="4298"/>
                  <a:pt x="12319" y="3459"/>
                  <a:pt x="10800" y="3459"/>
                </a:cubicBezTo>
                <a:close/>
                <a:moveTo>
                  <a:pt x="10800" y="4534"/>
                </a:moveTo>
                <a:cubicBezTo>
                  <a:pt x="11447" y="4534"/>
                  <a:pt x="11971" y="4890"/>
                  <a:pt x="11971" y="5329"/>
                </a:cubicBezTo>
                <a:cubicBezTo>
                  <a:pt x="11971" y="5768"/>
                  <a:pt x="11447" y="6124"/>
                  <a:pt x="10800" y="6124"/>
                </a:cubicBezTo>
                <a:cubicBezTo>
                  <a:pt x="10153" y="6124"/>
                  <a:pt x="9629" y="5768"/>
                  <a:pt x="9629" y="5329"/>
                </a:cubicBezTo>
                <a:cubicBezTo>
                  <a:pt x="9629" y="4890"/>
                  <a:pt x="10153" y="4534"/>
                  <a:pt x="10800" y="4534"/>
                </a:cubicBezTo>
                <a:close/>
                <a:moveTo>
                  <a:pt x="10800" y="9740"/>
                </a:moveTo>
                <a:cubicBezTo>
                  <a:pt x="14436" y="9740"/>
                  <a:pt x="17393" y="11748"/>
                  <a:pt x="17393" y="14216"/>
                </a:cubicBezTo>
                <a:cubicBezTo>
                  <a:pt x="17393" y="16683"/>
                  <a:pt x="14436" y="18691"/>
                  <a:pt x="10800" y="18691"/>
                </a:cubicBezTo>
                <a:cubicBezTo>
                  <a:pt x="7164" y="18691"/>
                  <a:pt x="4207" y="16683"/>
                  <a:pt x="4207" y="14216"/>
                </a:cubicBezTo>
                <a:cubicBezTo>
                  <a:pt x="4207" y="11748"/>
                  <a:pt x="7164" y="9740"/>
                  <a:pt x="10800" y="9740"/>
                </a:cubicBezTo>
                <a:close/>
                <a:moveTo>
                  <a:pt x="10800" y="11860"/>
                </a:moveTo>
                <a:cubicBezTo>
                  <a:pt x="8886" y="11860"/>
                  <a:pt x="7329" y="12917"/>
                  <a:pt x="7329" y="14216"/>
                </a:cubicBezTo>
                <a:cubicBezTo>
                  <a:pt x="7329" y="15514"/>
                  <a:pt x="8886" y="16571"/>
                  <a:pt x="10800" y="16571"/>
                </a:cubicBezTo>
                <a:cubicBezTo>
                  <a:pt x="12714" y="16571"/>
                  <a:pt x="14271" y="15514"/>
                  <a:pt x="14271" y="14216"/>
                </a:cubicBezTo>
                <a:cubicBezTo>
                  <a:pt x="14271" y="12917"/>
                  <a:pt x="12714" y="11860"/>
                  <a:pt x="10800" y="11860"/>
                </a:cubicBezTo>
                <a:close/>
                <a:moveTo>
                  <a:pt x="10800" y="13367"/>
                </a:moveTo>
                <a:cubicBezTo>
                  <a:pt x="11447" y="13367"/>
                  <a:pt x="11971" y="13722"/>
                  <a:pt x="11971" y="14162"/>
                </a:cubicBezTo>
                <a:cubicBezTo>
                  <a:pt x="11971" y="14600"/>
                  <a:pt x="11447" y="14956"/>
                  <a:pt x="10800" y="14956"/>
                </a:cubicBezTo>
                <a:cubicBezTo>
                  <a:pt x="10153" y="14956"/>
                  <a:pt x="9629" y="14600"/>
                  <a:pt x="9629" y="14162"/>
                </a:cubicBezTo>
                <a:cubicBezTo>
                  <a:pt x="9629" y="13722"/>
                  <a:pt x="10153" y="13367"/>
                  <a:pt x="10800" y="13367"/>
                </a:cubicBezTo>
                <a:close/>
              </a:path>
            </a:pathLst>
          </a:custGeom>
          <a:solidFill>
            <a:srgbClr val="3B75AF">
              <a:alpha val="25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831" name="Haut-parleur">
            <a:hlinkClick r:id="rId11" invalidUrl="" action="ppaction://hlinksldjump" tgtFrame="" tooltip="" history="1" highlightClick="0" endSnd="0"/>
          </p:cNvPr>
          <p:cNvSpPr/>
          <p:nvPr/>
        </p:nvSpPr>
        <p:spPr>
          <a:xfrm>
            <a:off x="7656068" y="6349038"/>
            <a:ext cx="762001" cy="1122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83" y="0"/>
                </a:moveTo>
                <a:cubicBezTo>
                  <a:pt x="354" y="0"/>
                  <a:pt x="0" y="238"/>
                  <a:pt x="0" y="530"/>
                </a:cubicBezTo>
                <a:lnTo>
                  <a:pt x="0" y="21070"/>
                </a:lnTo>
                <a:cubicBezTo>
                  <a:pt x="0" y="21362"/>
                  <a:pt x="354" y="21600"/>
                  <a:pt x="783" y="21600"/>
                </a:cubicBezTo>
                <a:lnTo>
                  <a:pt x="20817" y="21600"/>
                </a:lnTo>
                <a:cubicBezTo>
                  <a:pt x="21246" y="21600"/>
                  <a:pt x="21600" y="21362"/>
                  <a:pt x="21600" y="21070"/>
                </a:cubicBezTo>
                <a:lnTo>
                  <a:pt x="21600" y="530"/>
                </a:lnTo>
                <a:cubicBezTo>
                  <a:pt x="21600" y="238"/>
                  <a:pt x="21246" y="0"/>
                  <a:pt x="20817" y="0"/>
                </a:cubicBezTo>
                <a:lnTo>
                  <a:pt x="783" y="0"/>
                </a:lnTo>
                <a:close/>
                <a:moveTo>
                  <a:pt x="10800" y="2398"/>
                </a:moveTo>
                <a:cubicBezTo>
                  <a:pt x="13180" y="2398"/>
                  <a:pt x="15116" y="3714"/>
                  <a:pt x="15116" y="5329"/>
                </a:cubicBezTo>
                <a:cubicBezTo>
                  <a:pt x="15116" y="6945"/>
                  <a:pt x="13180" y="8259"/>
                  <a:pt x="10800" y="8259"/>
                </a:cubicBezTo>
                <a:cubicBezTo>
                  <a:pt x="8420" y="8259"/>
                  <a:pt x="6484" y="6945"/>
                  <a:pt x="6484" y="5329"/>
                </a:cubicBezTo>
                <a:cubicBezTo>
                  <a:pt x="6484" y="3714"/>
                  <a:pt x="8420" y="2398"/>
                  <a:pt x="10800" y="2398"/>
                </a:cubicBezTo>
                <a:close/>
                <a:moveTo>
                  <a:pt x="10800" y="3459"/>
                </a:moveTo>
                <a:cubicBezTo>
                  <a:pt x="9281" y="3459"/>
                  <a:pt x="8045" y="4298"/>
                  <a:pt x="8045" y="5329"/>
                </a:cubicBezTo>
                <a:cubicBezTo>
                  <a:pt x="8045" y="6360"/>
                  <a:pt x="9281" y="7199"/>
                  <a:pt x="10800" y="7199"/>
                </a:cubicBezTo>
                <a:cubicBezTo>
                  <a:pt x="12319" y="7199"/>
                  <a:pt x="13555" y="6360"/>
                  <a:pt x="13555" y="5329"/>
                </a:cubicBezTo>
                <a:cubicBezTo>
                  <a:pt x="13555" y="4298"/>
                  <a:pt x="12319" y="3459"/>
                  <a:pt x="10800" y="3459"/>
                </a:cubicBezTo>
                <a:close/>
                <a:moveTo>
                  <a:pt x="10800" y="4534"/>
                </a:moveTo>
                <a:cubicBezTo>
                  <a:pt x="11447" y="4534"/>
                  <a:pt x="11971" y="4890"/>
                  <a:pt x="11971" y="5329"/>
                </a:cubicBezTo>
                <a:cubicBezTo>
                  <a:pt x="11971" y="5768"/>
                  <a:pt x="11447" y="6124"/>
                  <a:pt x="10800" y="6124"/>
                </a:cubicBezTo>
                <a:cubicBezTo>
                  <a:pt x="10153" y="6124"/>
                  <a:pt x="9629" y="5768"/>
                  <a:pt x="9629" y="5329"/>
                </a:cubicBezTo>
                <a:cubicBezTo>
                  <a:pt x="9629" y="4890"/>
                  <a:pt x="10153" y="4534"/>
                  <a:pt x="10800" y="4534"/>
                </a:cubicBezTo>
                <a:close/>
                <a:moveTo>
                  <a:pt x="10800" y="9740"/>
                </a:moveTo>
                <a:cubicBezTo>
                  <a:pt x="14436" y="9740"/>
                  <a:pt x="17393" y="11748"/>
                  <a:pt x="17393" y="14216"/>
                </a:cubicBezTo>
                <a:cubicBezTo>
                  <a:pt x="17393" y="16683"/>
                  <a:pt x="14436" y="18691"/>
                  <a:pt x="10800" y="18691"/>
                </a:cubicBezTo>
                <a:cubicBezTo>
                  <a:pt x="7164" y="18691"/>
                  <a:pt x="4207" y="16683"/>
                  <a:pt x="4207" y="14216"/>
                </a:cubicBezTo>
                <a:cubicBezTo>
                  <a:pt x="4207" y="11748"/>
                  <a:pt x="7164" y="9740"/>
                  <a:pt x="10800" y="9740"/>
                </a:cubicBezTo>
                <a:close/>
                <a:moveTo>
                  <a:pt x="10800" y="11860"/>
                </a:moveTo>
                <a:cubicBezTo>
                  <a:pt x="8886" y="11860"/>
                  <a:pt x="7329" y="12917"/>
                  <a:pt x="7329" y="14216"/>
                </a:cubicBezTo>
                <a:cubicBezTo>
                  <a:pt x="7329" y="15514"/>
                  <a:pt x="8886" y="16571"/>
                  <a:pt x="10800" y="16571"/>
                </a:cubicBezTo>
                <a:cubicBezTo>
                  <a:pt x="12714" y="16571"/>
                  <a:pt x="14271" y="15514"/>
                  <a:pt x="14271" y="14216"/>
                </a:cubicBezTo>
                <a:cubicBezTo>
                  <a:pt x="14271" y="12917"/>
                  <a:pt x="12714" y="11860"/>
                  <a:pt x="10800" y="11860"/>
                </a:cubicBezTo>
                <a:close/>
                <a:moveTo>
                  <a:pt x="10800" y="13367"/>
                </a:moveTo>
                <a:cubicBezTo>
                  <a:pt x="11447" y="13367"/>
                  <a:pt x="11971" y="13722"/>
                  <a:pt x="11971" y="14162"/>
                </a:cubicBezTo>
                <a:cubicBezTo>
                  <a:pt x="11971" y="14600"/>
                  <a:pt x="11447" y="14956"/>
                  <a:pt x="10800" y="14956"/>
                </a:cubicBezTo>
                <a:cubicBezTo>
                  <a:pt x="10153" y="14956"/>
                  <a:pt x="9629" y="14600"/>
                  <a:pt x="9629" y="14162"/>
                </a:cubicBezTo>
                <a:cubicBezTo>
                  <a:pt x="9629" y="13722"/>
                  <a:pt x="10153" y="13367"/>
                  <a:pt x="10800" y="13367"/>
                </a:cubicBezTo>
                <a:close/>
              </a:path>
            </a:pathLst>
          </a:custGeom>
          <a:solidFill>
            <a:srgbClr val="8D69B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832" name="Haut-parleur">
            <a:hlinkClick r:id="rId12" invalidUrl="" action="ppaction://hlinksldjump" tgtFrame="" tooltip="" history="1" highlightClick="0" endSnd="0"/>
          </p:cNvPr>
          <p:cNvSpPr/>
          <p:nvPr/>
        </p:nvSpPr>
        <p:spPr>
          <a:xfrm>
            <a:off x="7656068" y="4503170"/>
            <a:ext cx="762001" cy="1122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83" y="0"/>
                </a:moveTo>
                <a:cubicBezTo>
                  <a:pt x="354" y="0"/>
                  <a:pt x="0" y="238"/>
                  <a:pt x="0" y="530"/>
                </a:cubicBezTo>
                <a:lnTo>
                  <a:pt x="0" y="21070"/>
                </a:lnTo>
                <a:cubicBezTo>
                  <a:pt x="0" y="21362"/>
                  <a:pt x="354" y="21600"/>
                  <a:pt x="783" y="21600"/>
                </a:cubicBezTo>
                <a:lnTo>
                  <a:pt x="20817" y="21600"/>
                </a:lnTo>
                <a:cubicBezTo>
                  <a:pt x="21246" y="21600"/>
                  <a:pt x="21600" y="21362"/>
                  <a:pt x="21600" y="21070"/>
                </a:cubicBezTo>
                <a:lnTo>
                  <a:pt x="21600" y="530"/>
                </a:lnTo>
                <a:cubicBezTo>
                  <a:pt x="21600" y="238"/>
                  <a:pt x="21246" y="0"/>
                  <a:pt x="20817" y="0"/>
                </a:cubicBezTo>
                <a:lnTo>
                  <a:pt x="783" y="0"/>
                </a:lnTo>
                <a:close/>
                <a:moveTo>
                  <a:pt x="10800" y="2398"/>
                </a:moveTo>
                <a:cubicBezTo>
                  <a:pt x="13180" y="2398"/>
                  <a:pt x="15116" y="3714"/>
                  <a:pt x="15116" y="5329"/>
                </a:cubicBezTo>
                <a:cubicBezTo>
                  <a:pt x="15116" y="6945"/>
                  <a:pt x="13180" y="8259"/>
                  <a:pt x="10800" y="8259"/>
                </a:cubicBezTo>
                <a:cubicBezTo>
                  <a:pt x="8420" y="8259"/>
                  <a:pt x="6484" y="6945"/>
                  <a:pt x="6484" y="5329"/>
                </a:cubicBezTo>
                <a:cubicBezTo>
                  <a:pt x="6484" y="3714"/>
                  <a:pt x="8420" y="2398"/>
                  <a:pt x="10800" y="2398"/>
                </a:cubicBezTo>
                <a:close/>
                <a:moveTo>
                  <a:pt x="10800" y="3459"/>
                </a:moveTo>
                <a:cubicBezTo>
                  <a:pt x="9281" y="3459"/>
                  <a:pt x="8045" y="4298"/>
                  <a:pt x="8045" y="5329"/>
                </a:cubicBezTo>
                <a:cubicBezTo>
                  <a:pt x="8045" y="6360"/>
                  <a:pt x="9281" y="7199"/>
                  <a:pt x="10800" y="7199"/>
                </a:cubicBezTo>
                <a:cubicBezTo>
                  <a:pt x="12319" y="7199"/>
                  <a:pt x="13555" y="6360"/>
                  <a:pt x="13555" y="5329"/>
                </a:cubicBezTo>
                <a:cubicBezTo>
                  <a:pt x="13555" y="4298"/>
                  <a:pt x="12319" y="3459"/>
                  <a:pt x="10800" y="3459"/>
                </a:cubicBezTo>
                <a:close/>
                <a:moveTo>
                  <a:pt x="10800" y="4534"/>
                </a:moveTo>
                <a:cubicBezTo>
                  <a:pt x="11447" y="4534"/>
                  <a:pt x="11971" y="4890"/>
                  <a:pt x="11971" y="5329"/>
                </a:cubicBezTo>
                <a:cubicBezTo>
                  <a:pt x="11971" y="5768"/>
                  <a:pt x="11447" y="6124"/>
                  <a:pt x="10800" y="6124"/>
                </a:cubicBezTo>
                <a:cubicBezTo>
                  <a:pt x="10153" y="6124"/>
                  <a:pt x="9629" y="5768"/>
                  <a:pt x="9629" y="5329"/>
                </a:cubicBezTo>
                <a:cubicBezTo>
                  <a:pt x="9629" y="4890"/>
                  <a:pt x="10153" y="4534"/>
                  <a:pt x="10800" y="4534"/>
                </a:cubicBezTo>
                <a:close/>
                <a:moveTo>
                  <a:pt x="10800" y="9740"/>
                </a:moveTo>
                <a:cubicBezTo>
                  <a:pt x="14436" y="9740"/>
                  <a:pt x="17393" y="11748"/>
                  <a:pt x="17393" y="14216"/>
                </a:cubicBezTo>
                <a:cubicBezTo>
                  <a:pt x="17393" y="16683"/>
                  <a:pt x="14436" y="18691"/>
                  <a:pt x="10800" y="18691"/>
                </a:cubicBezTo>
                <a:cubicBezTo>
                  <a:pt x="7164" y="18691"/>
                  <a:pt x="4207" y="16683"/>
                  <a:pt x="4207" y="14216"/>
                </a:cubicBezTo>
                <a:cubicBezTo>
                  <a:pt x="4207" y="11748"/>
                  <a:pt x="7164" y="9740"/>
                  <a:pt x="10800" y="9740"/>
                </a:cubicBezTo>
                <a:close/>
                <a:moveTo>
                  <a:pt x="10800" y="11860"/>
                </a:moveTo>
                <a:cubicBezTo>
                  <a:pt x="8886" y="11860"/>
                  <a:pt x="7329" y="12917"/>
                  <a:pt x="7329" y="14216"/>
                </a:cubicBezTo>
                <a:cubicBezTo>
                  <a:pt x="7329" y="15514"/>
                  <a:pt x="8886" y="16571"/>
                  <a:pt x="10800" y="16571"/>
                </a:cubicBezTo>
                <a:cubicBezTo>
                  <a:pt x="12714" y="16571"/>
                  <a:pt x="14271" y="15514"/>
                  <a:pt x="14271" y="14216"/>
                </a:cubicBezTo>
                <a:cubicBezTo>
                  <a:pt x="14271" y="12917"/>
                  <a:pt x="12714" y="11860"/>
                  <a:pt x="10800" y="11860"/>
                </a:cubicBezTo>
                <a:close/>
                <a:moveTo>
                  <a:pt x="10800" y="13367"/>
                </a:moveTo>
                <a:cubicBezTo>
                  <a:pt x="11447" y="13367"/>
                  <a:pt x="11971" y="13722"/>
                  <a:pt x="11971" y="14162"/>
                </a:cubicBezTo>
                <a:cubicBezTo>
                  <a:pt x="11971" y="14600"/>
                  <a:pt x="11447" y="14956"/>
                  <a:pt x="10800" y="14956"/>
                </a:cubicBezTo>
                <a:cubicBezTo>
                  <a:pt x="10153" y="14956"/>
                  <a:pt x="9629" y="14600"/>
                  <a:pt x="9629" y="14162"/>
                </a:cubicBezTo>
                <a:cubicBezTo>
                  <a:pt x="9629" y="13722"/>
                  <a:pt x="10153" y="13367"/>
                  <a:pt x="10800" y="13367"/>
                </a:cubicBezTo>
                <a:close/>
              </a:path>
            </a:pathLst>
          </a:custGeom>
          <a:solidFill>
            <a:srgbClr val="C53A32">
              <a:alpha val="25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833" name="Heterodyne interferometry + GW"/>
          <p:cNvSpPr txBox="1"/>
          <p:nvPr>
            <p:ph type="title"/>
          </p:nvPr>
        </p:nvSpPr>
        <p:spPr>
          <a:xfrm>
            <a:off x="6111154" y="272324"/>
            <a:ext cx="15160940" cy="1433163"/>
          </a:xfrm>
          <a:prstGeom prst="rect">
            <a:avLst/>
          </a:prstGeom>
        </p:spPr>
        <p:txBody>
          <a:bodyPr/>
          <a:lstStyle>
            <a:lvl1pPr defTabSz="2267655">
              <a:defRPr spc="-158" sz="7905"/>
            </a:lvl1pPr>
          </a:lstStyle>
          <a:p>
            <a:pPr/>
            <a:r>
              <a:t>Heterodyne interferometry + GW</a:t>
            </a:r>
          </a:p>
        </p:txBody>
      </p:sp>
      <p:sp>
        <p:nvSpPr>
          <p:cNvPr id="834" name="Dr. Henri Inchauspé, Institute for Theoretical Physics, KU Leuven - LISA School 2025, Les Houches"/>
          <p:cNvSpPr txBox="1"/>
          <p:nvPr/>
        </p:nvSpPr>
        <p:spPr>
          <a:xfrm>
            <a:off x="924065" y="13223169"/>
            <a:ext cx="10977886" cy="423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CMU Bright Roman"/>
                <a:ea typeface="CMU Bright Roman"/>
                <a:cs typeface="CMU Bright Roman"/>
                <a:sym typeface="CMU Bright Roman"/>
              </a:defRPr>
            </a:pPr>
            <a:r>
              <a:rPr b="1"/>
              <a:t>Dr. Henri Inchauspé</a:t>
            </a:r>
            <a:r>
              <a:t>, Institute for Theoretical Physics, KU Leuven - </a:t>
            </a:r>
            <a:r>
              <a:rPr i="1"/>
              <a:t>LISA School 2025, Les Houches</a:t>
            </a:r>
          </a:p>
        </p:txBody>
      </p:sp>
      <p:sp>
        <p:nvSpPr>
          <p:cNvPr id="835" name="Équation"/>
          <p:cNvSpPr txBox="1"/>
          <p:nvPr/>
        </p:nvSpPr>
        <p:spPr>
          <a:xfrm>
            <a:off x="7576232" y="11425530"/>
            <a:ext cx="15525063" cy="78105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m:rPr>
                      <m:sty m:val="p"/>
                    </m:rP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cos</m:t>
                  </m:r>
                  <m:d>
                    <m:dPr>
                      <m:ctrlP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</m:ctrlPr>
                    </m:dPr>
                    <m:e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  <m:sSub>
                        <m:e>
                          <m:r>
                            <a:rPr xmlns:a="http://schemas.openxmlformats.org/drawingml/2006/main"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</m:e>
                        <m:sub>
                          <m:r>
                            <a:rPr xmlns:a="http://schemas.openxmlformats.org/drawingml/2006/main"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</m:d>
                  <m: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+</m:t>
                  </m:r>
                  <m:r>
                    <m:rPr>
                      <m:sty m:val="p"/>
                    </m:rP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cos</m:t>
                  </m:r>
                  <m:d>
                    <m:dPr>
                      <m:ctrlP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</m:ctrlPr>
                    </m:dPr>
                    <m:e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  <m:sSub>
                        <m:e>
                          <m:r>
                            <a:rPr xmlns:a="http://schemas.openxmlformats.org/drawingml/2006/main"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</m:e>
                        <m:sub>
                          <m:r>
                            <a:rPr xmlns:a="http://schemas.openxmlformats.org/drawingml/2006/main"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</m:d>
                  <m: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2</m:t>
                  </m:r>
                  <m:r>
                    <m:rPr>
                      <m:sty m:val="p"/>
                    </m:rP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cos</m:t>
                  </m:r>
                  <m:d>
                    <m:dPr>
                      <m:ctrlP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</m:ctrlPr>
                      <m:begChr m:val="["/>
                      <m:endChr m:val="]"/>
                    </m:dPr>
                    <m:e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e>
                          <m:r>
                            <a:rPr xmlns:a="http://schemas.openxmlformats.org/drawingml/2006/main"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</m:e>
                        <m:sub>
                          <m:r>
                            <a:rPr xmlns:a="http://schemas.openxmlformats.org/drawingml/2006/main"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e>
                          <m:r>
                            <a:rPr xmlns:a="http://schemas.openxmlformats.org/drawingml/2006/main"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</m:e>
                        <m:sub>
                          <m:r>
                            <a:rPr xmlns:a="http://schemas.openxmlformats.org/drawingml/2006/main"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</m:d>
                  <m:r>
                    <m:rPr>
                      <m:sty m:val="p"/>
                    </m:rP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cos</m:t>
                  </m:r>
                  <m:d>
                    <m:dPr>
                      <m:ctrlP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</m:ctrlPr>
                      <m:begChr m:val="["/>
                      <m:endChr m:val="]"/>
                    </m:dPr>
                    <m:e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</m:d>
                </m:oMath>
              </m:oMathPara>
            </a14:m>
            <a:endParaRPr sz="5000">
              <a:solidFill>
                <a:srgbClr val="5E5E5E"/>
              </a:solidFill>
            </a:endParaRPr>
          </a:p>
        </p:txBody>
      </p:sp>
      <p:sp>
        <p:nvSpPr>
          <p:cNvPr id="836" name="Équation"/>
          <p:cNvSpPr txBox="1"/>
          <p:nvPr/>
        </p:nvSpPr>
        <p:spPr>
          <a:xfrm>
            <a:off x="7525167" y="10155074"/>
            <a:ext cx="3035599" cy="58293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δ</m:t>
                  </m:r>
                  <m: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ν</m:t>
                  </m:r>
                  <m: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=</m:t>
                  </m:r>
                  <m:sSub>
                    <m:e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e>
                    <m:sub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b>
                  </m:sSub>
                  <m: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-</m:t>
                  </m:r>
                  <m:sSub>
                    <m:e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e>
                    <m:sub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</m:oMath>
              </m:oMathPara>
            </a14:m>
            <a:endParaRPr sz="5000">
              <a:solidFill>
                <a:srgbClr val="5E5E5E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8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829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0" name="Grouper"/>
          <p:cNvGrpSpPr/>
          <p:nvPr/>
        </p:nvGrpSpPr>
        <p:grpSpPr>
          <a:xfrm flipH="1">
            <a:off x="-8681163" y="-9580794"/>
            <a:ext cx="22044893" cy="19511005"/>
            <a:chOff x="14774" y="0"/>
            <a:chExt cx="22044891" cy="19511004"/>
          </a:xfrm>
        </p:grpSpPr>
        <p:pic>
          <p:nvPicPr>
            <p:cNvPr id="838" name="cbc.jpg" descr="cbc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 rot="1955812">
              <a:off x="1430501" y="4352443"/>
              <a:ext cx="19213469" cy="108059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39" name="Rectangle"/>
            <p:cNvSpPr/>
            <p:nvPr/>
          </p:nvSpPr>
          <p:spPr>
            <a:xfrm rot="1956000">
              <a:off x="1429670" y="4319902"/>
              <a:ext cx="19215101" cy="10871201"/>
            </a:xfrm>
            <a:prstGeom prst="rect">
              <a:avLst/>
            </a:prstGeom>
            <a:gradFill flip="none" rotWithShape="1">
              <a:gsLst>
                <a:gs pos="6163">
                  <a:srgbClr val="FFFFFF">
                    <a:alpha val="0"/>
                  </a:srgbClr>
                </a:gs>
                <a:gs pos="26596">
                  <a:srgbClr val="FFFFFF">
                    <a:alpha val="50000"/>
                  </a:srgbClr>
                </a:gs>
                <a:gs pos="49582">
                  <a:srgbClr val="FFFFFF"/>
                </a:gs>
              </a:gsLst>
              <a:path path="circle">
                <a:fillToRect l="62755" t="-19550" r="37244" b="11955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841" name="Capture d’écran 2023-04-26 à 10.28.39.png" descr="Capture d’écran 2023-04-26 à 10.28.3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54881" y="13134210"/>
            <a:ext cx="24693762" cy="583672"/>
          </a:xfrm>
          <a:prstGeom prst="rect">
            <a:avLst/>
          </a:prstGeom>
          <a:ln w="12700">
            <a:miter lim="400000"/>
          </a:ln>
        </p:spPr>
      </p:pic>
      <p:sp>
        <p:nvSpPr>
          <p:cNvPr id="842" name="Heterodyne interferometry + GW + White Noise"/>
          <p:cNvSpPr txBox="1"/>
          <p:nvPr>
            <p:ph type="title"/>
          </p:nvPr>
        </p:nvSpPr>
        <p:spPr>
          <a:xfrm>
            <a:off x="273703" y="-15120"/>
            <a:ext cx="19130737" cy="1370950"/>
          </a:xfrm>
          <a:prstGeom prst="rect">
            <a:avLst/>
          </a:prstGeom>
        </p:spPr>
        <p:txBody>
          <a:bodyPr/>
          <a:lstStyle>
            <a:lvl1pPr defTabSz="1999437">
              <a:defRPr spc="-139" sz="6969"/>
            </a:lvl1pPr>
          </a:lstStyle>
          <a:p>
            <a:pPr/>
            <a:r>
              <a:t>Heterodyne interferometry + GW + White Noise</a:t>
            </a:r>
          </a:p>
        </p:txBody>
      </p:sp>
      <p:sp>
        <p:nvSpPr>
          <p:cNvPr id="84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44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30" y="13133252"/>
            <a:ext cx="603683" cy="603684"/>
          </a:xfrm>
          <a:prstGeom prst="rect">
            <a:avLst/>
          </a:prstGeom>
          <a:ln w="12700">
            <a:miter lim="400000"/>
          </a:ln>
        </p:spPr>
      </p:pic>
      <p:sp>
        <p:nvSpPr>
          <p:cNvPr id="845" name="LISA detection"/>
          <p:cNvSpPr/>
          <p:nvPr/>
        </p:nvSpPr>
        <p:spPr>
          <a:xfrm rot="1335507">
            <a:off x="19305598" y="302816"/>
            <a:ext cx="7443292" cy="735078"/>
          </a:xfrm>
          <a:prstGeom prst="rect">
            <a:avLst/>
          </a:prstGeom>
          <a:solidFill>
            <a:srgbClr val="E27E7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LISA detection</a:t>
            </a:r>
          </a:p>
        </p:txBody>
      </p:sp>
      <p:sp>
        <p:nvSpPr>
          <p:cNvPr id="846" name="Dr. Henri Inchauspé, Institute for Theoretical Physics, KU Leuven - LISA School 2025, Les Houches"/>
          <p:cNvSpPr txBox="1"/>
          <p:nvPr/>
        </p:nvSpPr>
        <p:spPr>
          <a:xfrm>
            <a:off x="924065" y="13223169"/>
            <a:ext cx="10977886" cy="423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CMU Bright Roman"/>
                <a:ea typeface="CMU Bright Roman"/>
                <a:cs typeface="CMU Bright Roman"/>
                <a:sym typeface="CMU Bright Roman"/>
              </a:defRPr>
            </a:pPr>
            <a:r>
              <a:rPr b="1"/>
              <a:t>Dr. Henri Inchauspé</a:t>
            </a:r>
            <a:r>
              <a:t>, Institute for Theoretical Physics, KU Leuven - </a:t>
            </a:r>
            <a:r>
              <a:rPr i="1"/>
              <a:t>LISA School 2025, Les Houches</a:t>
            </a:r>
          </a:p>
        </p:txBody>
      </p:sp>
      <p:pic>
        <p:nvPicPr>
          <p:cNvPr id="847" name="longrange.pdf" descr="longrange.pdf"/>
          <p:cNvPicPr>
            <a:picLocks noChangeAspect="1"/>
          </p:cNvPicPr>
          <p:nvPr/>
        </p:nvPicPr>
        <p:blipFill>
          <a:blip r:embed="rId5">
            <a:extLst/>
          </a:blip>
          <a:srcRect l="0" t="27322" r="14619" b="5241"/>
          <a:stretch>
            <a:fillRect/>
          </a:stretch>
        </p:blipFill>
        <p:spPr>
          <a:xfrm rot="16200000">
            <a:off x="-2935754" y="4462427"/>
            <a:ext cx="11640405" cy="5171601"/>
          </a:xfrm>
          <a:prstGeom prst="rect">
            <a:avLst/>
          </a:prstGeom>
          <a:ln w="25400">
            <a:solidFill>
              <a:srgbClr val="929292"/>
            </a:solidFill>
            <a:miter lim="400000"/>
          </a:ln>
        </p:spPr>
      </p:pic>
      <p:sp>
        <p:nvSpPr>
          <p:cNvPr id="848" name="Rectangle"/>
          <p:cNvSpPr txBox="1"/>
          <p:nvPr/>
        </p:nvSpPr>
        <p:spPr>
          <a:xfrm>
            <a:off x="18014363" y="5839111"/>
            <a:ext cx="10959167" cy="10478699"/>
          </a:xfrm>
          <a:prstGeom prst="rect">
            <a:avLst/>
          </a:prstGeom>
          <a:solidFill>
            <a:srgbClr val="FFFFFF">
              <a:alpha val="9796"/>
            </a:srgbClr>
          </a:solidFill>
          <a:ln w="12700">
            <a:miter lim="400000"/>
          </a:ln>
        </p:spPr>
        <p:txBody>
          <a:bodyPr lIns="50800" tIns="50800" rIns="50800" bIns="50800">
            <a:normAutofit fontScale="100000" lnSpcReduction="0"/>
          </a:bodyPr>
          <a:lstStyle/>
          <a:p>
            <a:pPr algn="just">
              <a:lnSpc>
                <a:spcPct val="90000"/>
              </a:lnSpc>
              <a:spcBef>
                <a:spcPts val="4500"/>
              </a:spcBef>
              <a:defRPr sz="4800">
                <a:latin typeface="CMU Serif Roman"/>
                <a:ea typeface="CMU Serif Roman"/>
                <a:cs typeface="CMU Serif Roman"/>
                <a:sym typeface="CMU Serif Roman"/>
              </a:defRPr>
            </a:pPr>
          </a:p>
        </p:txBody>
      </p:sp>
      <p:sp>
        <p:nvSpPr>
          <p:cNvPr id="849" name="Haut-parleur">
            <a:hlinkClick r:id="rId6" invalidUrl="" action="ppaction://hlinksldjump" tgtFrame="" tooltip="" history="1" highlightClick="0" endSnd="0"/>
          </p:cNvPr>
          <p:cNvSpPr/>
          <p:nvPr/>
        </p:nvSpPr>
        <p:spPr>
          <a:xfrm>
            <a:off x="7656068" y="2543002"/>
            <a:ext cx="762001" cy="1122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83" y="0"/>
                </a:moveTo>
                <a:cubicBezTo>
                  <a:pt x="354" y="0"/>
                  <a:pt x="0" y="238"/>
                  <a:pt x="0" y="530"/>
                </a:cubicBezTo>
                <a:lnTo>
                  <a:pt x="0" y="21070"/>
                </a:lnTo>
                <a:cubicBezTo>
                  <a:pt x="0" y="21362"/>
                  <a:pt x="354" y="21600"/>
                  <a:pt x="783" y="21600"/>
                </a:cubicBezTo>
                <a:lnTo>
                  <a:pt x="20817" y="21600"/>
                </a:lnTo>
                <a:cubicBezTo>
                  <a:pt x="21246" y="21600"/>
                  <a:pt x="21600" y="21362"/>
                  <a:pt x="21600" y="21070"/>
                </a:cubicBezTo>
                <a:lnTo>
                  <a:pt x="21600" y="530"/>
                </a:lnTo>
                <a:cubicBezTo>
                  <a:pt x="21600" y="238"/>
                  <a:pt x="21246" y="0"/>
                  <a:pt x="20817" y="0"/>
                </a:cubicBezTo>
                <a:lnTo>
                  <a:pt x="783" y="0"/>
                </a:lnTo>
                <a:close/>
                <a:moveTo>
                  <a:pt x="10800" y="2398"/>
                </a:moveTo>
                <a:cubicBezTo>
                  <a:pt x="13180" y="2398"/>
                  <a:pt x="15116" y="3714"/>
                  <a:pt x="15116" y="5329"/>
                </a:cubicBezTo>
                <a:cubicBezTo>
                  <a:pt x="15116" y="6945"/>
                  <a:pt x="13180" y="8259"/>
                  <a:pt x="10800" y="8259"/>
                </a:cubicBezTo>
                <a:cubicBezTo>
                  <a:pt x="8420" y="8259"/>
                  <a:pt x="6484" y="6945"/>
                  <a:pt x="6484" y="5329"/>
                </a:cubicBezTo>
                <a:cubicBezTo>
                  <a:pt x="6484" y="3714"/>
                  <a:pt x="8420" y="2398"/>
                  <a:pt x="10800" y="2398"/>
                </a:cubicBezTo>
                <a:close/>
                <a:moveTo>
                  <a:pt x="10800" y="3459"/>
                </a:moveTo>
                <a:cubicBezTo>
                  <a:pt x="9281" y="3459"/>
                  <a:pt x="8045" y="4298"/>
                  <a:pt x="8045" y="5329"/>
                </a:cubicBezTo>
                <a:cubicBezTo>
                  <a:pt x="8045" y="6360"/>
                  <a:pt x="9281" y="7199"/>
                  <a:pt x="10800" y="7199"/>
                </a:cubicBezTo>
                <a:cubicBezTo>
                  <a:pt x="12319" y="7199"/>
                  <a:pt x="13555" y="6360"/>
                  <a:pt x="13555" y="5329"/>
                </a:cubicBezTo>
                <a:cubicBezTo>
                  <a:pt x="13555" y="4298"/>
                  <a:pt x="12319" y="3459"/>
                  <a:pt x="10800" y="3459"/>
                </a:cubicBezTo>
                <a:close/>
                <a:moveTo>
                  <a:pt x="10800" y="4534"/>
                </a:moveTo>
                <a:cubicBezTo>
                  <a:pt x="11447" y="4534"/>
                  <a:pt x="11971" y="4890"/>
                  <a:pt x="11971" y="5329"/>
                </a:cubicBezTo>
                <a:cubicBezTo>
                  <a:pt x="11971" y="5768"/>
                  <a:pt x="11447" y="6124"/>
                  <a:pt x="10800" y="6124"/>
                </a:cubicBezTo>
                <a:cubicBezTo>
                  <a:pt x="10153" y="6124"/>
                  <a:pt x="9629" y="5768"/>
                  <a:pt x="9629" y="5329"/>
                </a:cubicBezTo>
                <a:cubicBezTo>
                  <a:pt x="9629" y="4890"/>
                  <a:pt x="10153" y="4534"/>
                  <a:pt x="10800" y="4534"/>
                </a:cubicBezTo>
                <a:close/>
                <a:moveTo>
                  <a:pt x="10800" y="9740"/>
                </a:moveTo>
                <a:cubicBezTo>
                  <a:pt x="14436" y="9740"/>
                  <a:pt x="17393" y="11748"/>
                  <a:pt x="17393" y="14216"/>
                </a:cubicBezTo>
                <a:cubicBezTo>
                  <a:pt x="17393" y="16683"/>
                  <a:pt x="14436" y="18691"/>
                  <a:pt x="10800" y="18691"/>
                </a:cubicBezTo>
                <a:cubicBezTo>
                  <a:pt x="7164" y="18691"/>
                  <a:pt x="4207" y="16683"/>
                  <a:pt x="4207" y="14216"/>
                </a:cubicBezTo>
                <a:cubicBezTo>
                  <a:pt x="4207" y="11748"/>
                  <a:pt x="7164" y="9740"/>
                  <a:pt x="10800" y="9740"/>
                </a:cubicBezTo>
                <a:close/>
                <a:moveTo>
                  <a:pt x="10800" y="11860"/>
                </a:moveTo>
                <a:cubicBezTo>
                  <a:pt x="8886" y="11860"/>
                  <a:pt x="7329" y="12917"/>
                  <a:pt x="7329" y="14216"/>
                </a:cubicBezTo>
                <a:cubicBezTo>
                  <a:pt x="7329" y="15514"/>
                  <a:pt x="8886" y="16571"/>
                  <a:pt x="10800" y="16571"/>
                </a:cubicBezTo>
                <a:cubicBezTo>
                  <a:pt x="12714" y="16571"/>
                  <a:pt x="14271" y="15514"/>
                  <a:pt x="14271" y="14216"/>
                </a:cubicBezTo>
                <a:cubicBezTo>
                  <a:pt x="14271" y="12917"/>
                  <a:pt x="12714" y="11860"/>
                  <a:pt x="10800" y="11860"/>
                </a:cubicBezTo>
                <a:close/>
                <a:moveTo>
                  <a:pt x="10800" y="13367"/>
                </a:moveTo>
                <a:cubicBezTo>
                  <a:pt x="11447" y="13367"/>
                  <a:pt x="11971" y="13722"/>
                  <a:pt x="11971" y="14162"/>
                </a:cubicBezTo>
                <a:cubicBezTo>
                  <a:pt x="11971" y="14600"/>
                  <a:pt x="11447" y="14956"/>
                  <a:pt x="10800" y="14956"/>
                </a:cubicBezTo>
                <a:cubicBezTo>
                  <a:pt x="10153" y="14956"/>
                  <a:pt x="9629" y="14600"/>
                  <a:pt x="9629" y="14162"/>
                </a:cubicBezTo>
                <a:cubicBezTo>
                  <a:pt x="9629" y="13722"/>
                  <a:pt x="10153" y="13367"/>
                  <a:pt x="10800" y="13367"/>
                </a:cubicBezTo>
                <a:close/>
              </a:path>
            </a:pathLst>
          </a:custGeom>
          <a:solidFill>
            <a:srgbClr val="3B75A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850" name="Haut-parleur">
            <a:hlinkClick r:id="rId7" invalidUrl="" action="ppaction://hlinksldjump" tgtFrame="" tooltip="" history="1" highlightClick="0" endSnd="0"/>
          </p:cNvPr>
          <p:cNvSpPr/>
          <p:nvPr/>
        </p:nvSpPr>
        <p:spPr>
          <a:xfrm>
            <a:off x="7656068" y="6349038"/>
            <a:ext cx="762001" cy="1122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83" y="0"/>
                </a:moveTo>
                <a:cubicBezTo>
                  <a:pt x="354" y="0"/>
                  <a:pt x="0" y="238"/>
                  <a:pt x="0" y="530"/>
                </a:cubicBezTo>
                <a:lnTo>
                  <a:pt x="0" y="21070"/>
                </a:lnTo>
                <a:cubicBezTo>
                  <a:pt x="0" y="21362"/>
                  <a:pt x="354" y="21600"/>
                  <a:pt x="783" y="21600"/>
                </a:cubicBezTo>
                <a:lnTo>
                  <a:pt x="20817" y="21600"/>
                </a:lnTo>
                <a:cubicBezTo>
                  <a:pt x="21246" y="21600"/>
                  <a:pt x="21600" y="21362"/>
                  <a:pt x="21600" y="21070"/>
                </a:cubicBezTo>
                <a:lnTo>
                  <a:pt x="21600" y="530"/>
                </a:lnTo>
                <a:cubicBezTo>
                  <a:pt x="21600" y="238"/>
                  <a:pt x="21246" y="0"/>
                  <a:pt x="20817" y="0"/>
                </a:cubicBezTo>
                <a:lnTo>
                  <a:pt x="783" y="0"/>
                </a:lnTo>
                <a:close/>
                <a:moveTo>
                  <a:pt x="10800" y="2398"/>
                </a:moveTo>
                <a:cubicBezTo>
                  <a:pt x="13180" y="2398"/>
                  <a:pt x="15116" y="3714"/>
                  <a:pt x="15116" y="5329"/>
                </a:cubicBezTo>
                <a:cubicBezTo>
                  <a:pt x="15116" y="6945"/>
                  <a:pt x="13180" y="8259"/>
                  <a:pt x="10800" y="8259"/>
                </a:cubicBezTo>
                <a:cubicBezTo>
                  <a:pt x="8420" y="8259"/>
                  <a:pt x="6484" y="6945"/>
                  <a:pt x="6484" y="5329"/>
                </a:cubicBezTo>
                <a:cubicBezTo>
                  <a:pt x="6484" y="3714"/>
                  <a:pt x="8420" y="2398"/>
                  <a:pt x="10800" y="2398"/>
                </a:cubicBezTo>
                <a:close/>
                <a:moveTo>
                  <a:pt x="10800" y="3459"/>
                </a:moveTo>
                <a:cubicBezTo>
                  <a:pt x="9281" y="3459"/>
                  <a:pt x="8045" y="4298"/>
                  <a:pt x="8045" y="5329"/>
                </a:cubicBezTo>
                <a:cubicBezTo>
                  <a:pt x="8045" y="6360"/>
                  <a:pt x="9281" y="7199"/>
                  <a:pt x="10800" y="7199"/>
                </a:cubicBezTo>
                <a:cubicBezTo>
                  <a:pt x="12319" y="7199"/>
                  <a:pt x="13555" y="6360"/>
                  <a:pt x="13555" y="5329"/>
                </a:cubicBezTo>
                <a:cubicBezTo>
                  <a:pt x="13555" y="4298"/>
                  <a:pt x="12319" y="3459"/>
                  <a:pt x="10800" y="3459"/>
                </a:cubicBezTo>
                <a:close/>
                <a:moveTo>
                  <a:pt x="10800" y="4534"/>
                </a:moveTo>
                <a:cubicBezTo>
                  <a:pt x="11447" y="4534"/>
                  <a:pt x="11971" y="4890"/>
                  <a:pt x="11971" y="5329"/>
                </a:cubicBezTo>
                <a:cubicBezTo>
                  <a:pt x="11971" y="5768"/>
                  <a:pt x="11447" y="6124"/>
                  <a:pt x="10800" y="6124"/>
                </a:cubicBezTo>
                <a:cubicBezTo>
                  <a:pt x="10153" y="6124"/>
                  <a:pt x="9629" y="5768"/>
                  <a:pt x="9629" y="5329"/>
                </a:cubicBezTo>
                <a:cubicBezTo>
                  <a:pt x="9629" y="4890"/>
                  <a:pt x="10153" y="4534"/>
                  <a:pt x="10800" y="4534"/>
                </a:cubicBezTo>
                <a:close/>
                <a:moveTo>
                  <a:pt x="10800" y="9740"/>
                </a:moveTo>
                <a:cubicBezTo>
                  <a:pt x="14436" y="9740"/>
                  <a:pt x="17393" y="11748"/>
                  <a:pt x="17393" y="14216"/>
                </a:cubicBezTo>
                <a:cubicBezTo>
                  <a:pt x="17393" y="16683"/>
                  <a:pt x="14436" y="18691"/>
                  <a:pt x="10800" y="18691"/>
                </a:cubicBezTo>
                <a:cubicBezTo>
                  <a:pt x="7164" y="18691"/>
                  <a:pt x="4207" y="16683"/>
                  <a:pt x="4207" y="14216"/>
                </a:cubicBezTo>
                <a:cubicBezTo>
                  <a:pt x="4207" y="11748"/>
                  <a:pt x="7164" y="9740"/>
                  <a:pt x="10800" y="9740"/>
                </a:cubicBezTo>
                <a:close/>
                <a:moveTo>
                  <a:pt x="10800" y="11860"/>
                </a:moveTo>
                <a:cubicBezTo>
                  <a:pt x="8886" y="11860"/>
                  <a:pt x="7329" y="12917"/>
                  <a:pt x="7329" y="14216"/>
                </a:cubicBezTo>
                <a:cubicBezTo>
                  <a:pt x="7329" y="15514"/>
                  <a:pt x="8886" y="16571"/>
                  <a:pt x="10800" y="16571"/>
                </a:cubicBezTo>
                <a:cubicBezTo>
                  <a:pt x="12714" y="16571"/>
                  <a:pt x="14271" y="15514"/>
                  <a:pt x="14271" y="14216"/>
                </a:cubicBezTo>
                <a:cubicBezTo>
                  <a:pt x="14271" y="12917"/>
                  <a:pt x="12714" y="11860"/>
                  <a:pt x="10800" y="11860"/>
                </a:cubicBezTo>
                <a:close/>
                <a:moveTo>
                  <a:pt x="10800" y="13367"/>
                </a:moveTo>
                <a:cubicBezTo>
                  <a:pt x="11447" y="13367"/>
                  <a:pt x="11971" y="13722"/>
                  <a:pt x="11971" y="14162"/>
                </a:cubicBezTo>
                <a:cubicBezTo>
                  <a:pt x="11971" y="14600"/>
                  <a:pt x="11447" y="14956"/>
                  <a:pt x="10800" y="14956"/>
                </a:cubicBezTo>
                <a:cubicBezTo>
                  <a:pt x="10153" y="14956"/>
                  <a:pt x="9629" y="14600"/>
                  <a:pt x="9629" y="14162"/>
                </a:cubicBezTo>
                <a:cubicBezTo>
                  <a:pt x="9629" y="13722"/>
                  <a:pt x="10153" y="13367"/>
                  <a:pt x="10800" y="13367"/>
                </a:cubicBezTo>
                <a:close/>
              </a:path>
            </a:pathLst>
          </a:custGeom>
          <a:solidFill>
            <a:srgbClr val="8D69B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851" name="Haut-parleur">
            <a:hlinkClick r:id="rId8" invalidUrl="" action="ppaction://hlinksldjump" tgtFrame="" tooltip="" history="1" highlightClick="0" endSnd="0"/>
          </p:cNvPr>
          <p:cNvSpPr/>
          <p:nvPr/>
        </p:nvSpPr>
        <p:spPr>
          <a:xfrm>
            <a:off x="7656068" y="4503170"/>
            <a:ext cx="762001" cy="1122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83" y="0"/>
                </a:moveTo>
                <a:cubicBezTo>
                  <a:pt x="354" y="0"/>
                  <a:pt x="0" y="238"/>
                  <a:pt x="0" y="530"/>
                </a:cubicBezTo>
                <a:lnTo>
                  <a:pt x="0" y="21070"/>
                </a:lnTo>
                <a:cubicBezTo>
                  <a:pt x="0" y="21362"/>
                  <a:pt x="354" y="21600"/>
                  <a:pt x="783" y="21600"/>
                </a:cubicBezTo>
                <a:lnTo>
                  <a:pt x="20817" y="21600"/>
                </a:lnTo>
                <a:cubicBezTo>
                  <a:pt x="21246" y="21600"/>
                  <a:pt x="21600" y="21362"/>
                  <a:pt x="21600" y="21070"/>
                </a:cubicBezTo>
                <a:lnTo>
                  <a:pt x="21600" y="530"/>
                </a:lnTo>
                <a:cubicBezTo>
                  <a:pt x="21600" y="238"/>
                  <a:pt x="21246" y="0"/>
                  <a:pt x="20817" y="0"/>
                </a:cubicBezTo>
                <a:lnTo>
                  <a:pt x="783" y="0"/>
                </a:lnTo>
                <a:close/>
                <a:moveTo>
                  <a:pt x="10800" y="2398"/>
                </a:moveTo>
                <a:cubicBezTo>
                  <a:pt x="13180" y="2398"/>
                  <a:pt x="15116" y="3714"/>
                  <a:pt x="15116" y="5329"/>
                </a:cubicBezTo>
                <a:cubicBezTo>
                  <a:pt x="15116" y="6945"/>
                  <a:pt x="13180" y="8259"/>
                  <a:pt x="10800" y="8259"/>
                </a:cubicBezTo>
                <a:cubicBezTo>
                  <a:pt x="8420" y="8259"/>
                  <a:pt x="6484" y="6945"/>
                  <a:pt x="6484" y="5329"/>
                </a:cubicBezTo>
                <a:cubicBezTo>
                  <a:pt x="6484" y="3714"/>
                  <a:pt x="8420" y="2398"/>
                  <a:pt x="10800" y="2398"/>
                </a:cubicBezTo>
                <a:close/>
                <a:moveTo>
                  <a:pt x="10800" y="3459"/>
                </a:moveTo>
                <a:cubicBezTo>
                  <a:pt x="9281" y="3459"/>
                  <a:pt x="8045" y="4298"/>
                  <a:pt x="8045" y="5329"/>
                </a:cubicBezTo>
                <a:cubicBezTo>
                  <a:pt x="8045" y="6360"/>
                  <a:pt x="9281" y="7199"/>
                  <a:pt x="10800" y="7199"/>
                </a:cubicBezTo>
                <a:cubicBezTo>
                  <a:pt x="12319" y="7199"/>
                  <a:pt x="13555" y="6360"/>
                  <a:pt x="13555" y="5329"/>
                </a:cubicBezTo>
                <a:cubicBezTo>
                  <a:pt x="13555" y="4298"/>
                  <a:pt x="12319" y="3459"/>
                  <a:pt x="10800" y="3459"/>
                </a:cubicBezTo>
                <a:close/>
                <a:moveTo>
                  <a:pt x="10800" y="4534"/>
                </a:moveTo>
                <a:cubicBezTo>
                  <a:pt x="11447" y="4534"/>
                  <a:pt x="11971" y="4890"/>
                  <a:pt x="11971" y="5329"/>
                </a:cubicBezTo>
                <a:cubicBezTo>
                  <a:pt x="11971" y="5768"/>
                  <a:pt x="11447" y="6124"/>
                  <a:pt x="10800" y="6124"/>
                </a:cubicBezTo>
                <a:cubicBezTo>
                  <a:pt x="10153" y="6124"/>
                  <a:pt x="9629" y="5768"/>
                  <a:pt x="9629" y="5329"/>
                </a:cubicBezTo>
                <a:cubicBezTo>
                  <a:pt x="9629" y="4890"/>
                  <a:pt x="10153" y="4534"/>
                  <a:pt x="10800" y="4534"/>
                </a:cubicBezTo>
                <a:close/>
                <a:moveTo>
                  <a:pt x="10800" y="9740"/>
                </a:moveTo>
                <a:cubicBezTo>
                  <a:pt x="14436" y="9740"/>
                  <a:pt x="17393" y="11748"/>
                  <a:pt x="17393" y="14216"/>
                </a:cubicBezTo>
                <a:cubicBezTo>
                  <a:pt x="17393" y="16683"/>
                  <a:pt x="14436" y="18691"/>
                  <a:pt x="10800" y="18691"/>
                </a:cubicBezTo>
                <a:cubicBezTo>
                  <a:pt x="7164" y="18691"/>
                  <a:pt x="4207" y="16683"/>
                  <a:pt x="4207" y="14216"/>
                </a:cubicBezTo>
                <a:cubicBezTo>
                  <a:pt x="4207" y="11748"/>
                  <a:pt x="7164" y="9740"/>
                  <a:pt x="10800" y="9740"/>
                </a:cubicBezTo>
                <a:close/>
                <a:moveTo>
                  <a:pt x="10800" y="11860"/>
                </a:moveTo>
                <a:cubicBezTo>
                  <a:pt x="8886" y="11860"/>
                  <a:pt x="7329" y="12917"/>
                  <a:pt x="7329" y="14216"/>
                </a:cubicBezTo>
                <a:cubicBezTo>
                  <a:pt x="7329" y="15514"/>
                  <a:pt x="8886" y="16571"/>
                  <a:pt x="10800" y="16571"/>
                </a:cubicBezTo>
                <a:cubicBezTo>
                  <a:pt x="12714" y="16571"/>
                  <a:pt x="14271" y="15514"/>
                  <a:pt x="14271" y="14216"/>
                </a:cubicBezTo>
                <a:cubicBezTo>
                  <a:pt x="14271" y="12917"/>
                  <a:pt x="12714" y="11860"/>
                  <a:pt x="10800" y="11860"/>
                </a:cubicBezTo>
                <a:close/>
                <a:moveTo>
                  <a:pt x="10800" y="13367"/>
                </a:moveTo>
                <a:cubicBezTo>
                  <a:pt x="11447" y="13367"/>
                  <a:pt x="11971" y="13722"/>
                  <a:pt x="11971" y="14162"/>
                </a:cubicBezTo>
                <a:cubicBezTo>
                  <a:pt x="11971" y="14600"/>
                  <a:pt x="11447" y="14956"/>
                  <a:pt x="10800" y="14956"/>
                </a:cubicBezTo>
                <a:cubicBezTo>
                  <a:pt x="10153" y="14956"/>
                  <a:pt x="9629" y="14600"/>
                  <a:pt x="9629" y="14162"/>
                </a:cubicBezTo>
                <a:cubicBezTo>
                  <a:pt x="9629" y="13722"/>
                  <a:pt x="10153" y="13367"/>
                  <a:pt x="10800" y="13367"/>
                </a:cubicBezTo>
                <a:close/>
              </a:path>
            </a:pathLst>
          </a:custGeom>
          <a:solidFill>
            <a:srgbClr val="C53A3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852" name="beatnote_wave.png" descr="beatnote_wave.png"/>
          <p:cNvPicPr>
            <a:picLocks noChangeAspect="1"/>
          </p:cNvPicPr>
          <p:nvPr/>
        </p:nvPicPr>
        <p:blipFill>
          <a:blip r:embed="rId9">
            <a:extLst/>
          </a:blip>
          <a:srcRect l="0" t="895" r="0" b="895"/>
          <a:stretch>
            <a:fillRect/>
          </a:stretch>
        </p:blipFill>
        <p:spPr>
          <a:xfrm>
            <a:off x="8215814" y="2134280"/>
            <a:ext cx="16106852" cy="6936052"/>
          </a:xfrm>
          <a:prstGeom prst="rect">
            <a:avLst/>
          </a:prstGeom>
          <a:ln w="12700">
            <a:miter lim="400000"/>
          </a:ln>
        </p:spPr>
      </p:pic>
      <p:sp>
        <p:nvSpPr>
          <p:cNvPr id="853" name="Équation"/>
          <p:cNvSpPr txBox="1"/>
          <p:nvPr/>
        </p:nvSpPr>
        <p:spPr>
          <a:xfrm>
            <a:off x="7576232" y="11425530"/>
            <a:ext cx="15525063" cy="78105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m:rPr>
                      <m:sty m:val="p"/>
                    </m:rP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cos</m:t>
                  </m:r>
                  <m:d>
                    <m:dPr>
                      <m:ctrlP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</m:ctrlPr>
                    </m:dPr>
                    <m:e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  <m:sSub>
                        <m:e>
                          <m:r>
                            <a:rPr xmlns:a="http://schemas.openxmlformats.org/drawingml/2006/main"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</m:e>
                        <m:sub>
                          <m:r>
                            <a:rPr xmlns:a="http://schemas.openxmlformats.org/drawingml/2006/main"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</m:d>
                  <m: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+</m:t>
                  </m:r>
                  <m:r>
                    <m:rPr>
                      <m:sty m:val="p"/>
                    </m:rP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cos</m:t>
                  </m:r>
                  <m:d>
                    <m:dPr>
                      <m:ctrlP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</m:ctrlPr>
                    </m:dPr>
                    <m:e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  <m:sSub>
                        <m:e>
                          <m:r>
                            <a:rPr xmlns:a="http://schemas.openxmlformats.org/drawingml/2006/main"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</m:e>
                        <m:sub>
                          <m:r>
                            <a:rPr xmlns:a="http://schemas.openxmlformats.org/drawingml/2006/main"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</m:d>
                  <m: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2</m:t>
                  </m:r>
                  <m:r>
                    <m:rPr>
                      <m:sty m:val="p"/>
                    </m:rP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cos</m:t>
                  </m:r>
                  <m:d>
                    <m:dPr>
                      <m:ctrlP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</m:ctrlPr>
                      <m:begChr m:val="["/>
                      <m:endChr m:val="]"/>
                    </m:dPr>
                    <m:e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e>
                          <m:r>
                            <a:rPr xmlns:a="http://schemas.openxmlformats.org/drawingml/2006/main"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</m:e>
                        <m:sub>
                          <m:r>
                            <a:rPr xmlns:a="http://schemas.openxmlformats.org/drawingml/2006/main"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e>
                          <m:r>
                            <a:rPr xmlns:a="http://schemas.openxmlformats.org/drawingml/2006/main"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</m:e>
                        <m:sub>
                          <m:r>
                            <a:rPr xmlns:a="http://schemas.openxmlformats.org/drawingml/2006/main"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</m:d>
                  <m:r>
                    <m:rPr>
                      <m:sty m:val="p"/>
                    </m:rP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cos</m:t>
                  </m:r>
                  <m:d>
                    <m:dPr>
                      <m:ctrlP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</m:ctrlPr>
                      <m:begChr m:val="["/>
                      <m:endChr m:val="]"/>
                    </m:dPr>
                    <m:e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</m:d>
                </m:oMath>
              </m:oMathPara>
            </a14:m>
            <a:endParaRPr sz="5000">
              <a:solidFill>
                <a:srgbClr val="5E5E5E"/>
              </a:solidFill>
            </a:endParaRPr>
          </a:p>
        </p:txBody>
      </p:sp>
      <p:sp>
        <p:nvSpPr>
          <p:cNvPr id="854" name="Équation"/>
          <p:cNvSpPr txBox="1"/>
          <p:nvPr/>
        </p:nvSpPr>
        <p:spPr>
          <a:xfrm>
            <a:off x="7525167" y="10155074"/>
            <a:ext cx="3035599" cy="58293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δ</m:t>
                  </m:r>
                  <m: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ν</m:t>
                  </m:r>
                  <m: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=</m:t>
                  </m:r>
                  <m:sSub>
                    <m:e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e>
                    <m:sub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b>
                  </m:sSub>
                  <m: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-</m:t>
                  </m:r>
                  <m:sSub>
                    <m:e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e>
                    <m:sub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</m:oMath>
              </m:oMathPara>
            </a14:m>
            <a:endParaRPr sz="5000">
              <a:solidFill>
                <a:srgbClr val="5E5E5E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48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8" name="Grouper"/>
          <p:cNvGrpSpPr/>
          <p:nvPr/>
        </p:nvGrpSpPr>
        <p:grpSpPr>
          <a:xfrm flipH="1">
            <a:off x="-8681163" y="-9580794"/>
            <a:ext cx="22044893" cy="19511005"/>
            <a:chOff x="14774" y="0"/>
            <a:chExt cx="22044891" cy="19511004"/>
          </a:xfrm>
        </p:grpSpPr>
        <p:pic>
          <p:nvPicPr>
            <p:cNvPr id="856" name="cbc.jpg" descr="cbc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 rot="1955812">
              <a:off x="1430501" y="4352443"/>
              <a:ext cx="19213469" cy="108059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57" name="Rectangle"/>
            <p:cNvSpPr/>
            <p:nvPr/>
          </p:nvSpPr>
          <p:spPr>
            <a:xfrm rot="1956000">
              <a:off x="1429670" y="4319902"/>
              <a:ext cx="19215101" cy="10871201"/>
            </a:xfrm>
            <a:prstGeom prst="rect">
              <a:avLst/>
            </a:prstGeom>
            <a:gradFill flip="none" rotWithShape="1">
              <a:gsLst>
                <a:gs pos="6163">
                  <a:srgbClr val="FFFFFF">
                    <a:alpha val="0"/>
                  </a:srgbClr>
                </a:gs>
                <a:gs pos="26596">
                  <a:srgbClr val="FFFFFF">
                    <a:alpha val="50000"/>
                  </a:srgbClr>
                </a:gs>
                <a:gs pos="49582">
                  <a:srgbClr val="FFFFFF"/>
                </a:gs>
              </a:gsLst>
              <a:path path="circle">
                <a:fillToRect l="62755" t="-19550" r="37244" b="11955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859" name="Capture d’écran 2023-04-26 à 10.28.39.png" descr="Capture d’écran 2023-04-26 à 10.28.3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54881" y="13134210"/>
            <a:ext cx="24693762" cy="583672"/>
          </a:xfrm>
          <a:prstGeom prst="rect">
            <a:avLst/>
          </a:prstGeom>
          <a:ln w="12700">
            <a:miter lim="400000"/>
          </a:ln>
        </p:spPr>
      </p:pic>
      <p:sp>
        <p:nvSpPr>
          <p:cNvPr id="860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61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30" y="13133252"/>
            <a:ext cx="603683" cy="603684"/>
          </a:xfrm>
          <a:prstGeom prst="rect">
            <a:avLst/>
          </a:prstGeom>
          <a:ln w="12700">
            <a:miter lim="400000"/>
          </a:ln>
        </p:spPr>
      </p:pic>
      <p:sp>
        <p:nvSpPr>
          <p:cNvPr id="862" name="LISA detection"/>
          <p:cNvSpPr/>
          <p:nvPr/>
        </p:nvSpPr>
        <p:spPr>
          <a:xfrm rot="1335507">
            <a:off x="19305598" y="302816"/>
            <a:ext cx="7443292" cy="735078"/>
          </a:xfrm>
          <a:prstGeom prst="rect">
            <a:avLst/>
          </a:prstGeom>
          <a:solidFill>
            <a:srgbClr val="E27E7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LISA detection</a:t>
            </a:r>
          </a:p>
        </p:txBody>
      </p:sp>
      <p:pic>
        <p:nvPicPr>
          <p:cNvPr id="863" name="longrange.pdf" descr="longrange.pdf"/>
          <p:cNvPicPr>
            <a:picLocks noChangeAspect="1"/>
          </p:cNvPicPr>
          <p:nvPr/>
        </p:nvPicPr>
        <p:blipFill>
          <a:blip r:embed="rId5">
            <a:extLst/>
          </a:blip>
          <a:srcRect l="0" t="27322" r="14619" b="5241"/>
          <a:stretch>
            <a:fillRect/>
          </a:stretch>
        </p:blipFill>
        <p:spPr>
          <a:xfrm rot="16200000">
            <a:off x="-2935754" y="4462427"/>
            <a:ext cx="11640405" cy="5171601"/>
          </a:xfrm>
          <a:prstGeom prst="rect">
            <a:avLst/>
          </a:prstGeom>
          <a:ln w="25400">
            <a:solidFill>
              <a:srgbClr val="929292"/>
            </a:solidFill>
            <a:miter lim="400000"/>
          </a:ln>
        </p:spPr>
      </p:pic>
      <p:sp>
        <p:nvSpPr>
          <p:cNvPr id="864" name="Rectangle"/>
          <p:cNvSpPr txBox="1"/>
          <p:nvPr/>
        </p:nvSpPr>
        <p:spPr>
          <a:xfrm>
            <a:off x="18014363" y="1750545"/>
            <a:ext cx="10959167" cy="14567265"/>
          </a:xfrm>
          <a:prstGeom prst="rect">
            <a:avLst/>
          </a:prstGeom>
          <a:solidFill>
            <a:srgbClr val="FFFFFF">
              <a:alpha val="9796"/>
            </a:srgbClr>
          </a:solidFill>
          <a:ln w="12700">
            <a:miter lim="400000"/>
          </a:ln>
        </p:spPr>
        <p:txBody>
          <a:bodyPr lIns="50800" tIns="50800" rIns="50800" bIns="50800">
            <a:normAutofit fontScale="100000" lnSpcReduction="0"/>
          </a:bodyPr>
          <a:lstStyle/>
          <a:p>
            <a:pPr algn="just">
              <a:lnSpc>
                <a:spcPct val="90000"/>
              </a:lnSpc>
              <a:spcBef>
                <a:spcPts val="4500"/>
              </a:spcBef>
              <a:defRPr sz="4800">
                <a:latin typeface="CMU Serif Roman"/>
                <a:ea typeface="CMU Serif Roman"/>
                <a:cs typeface="CMU Serif Roman"/>
                <a:sym typeface="CMU Serif Roman"/>
              </a:defRPr>
            </a:pPr>
          </a:p>
        </p:txBody>
      </p:sp>
      <p:sp>
        <p:nvSpPr>
          <p:cNvPr id="865" name="Haut-parleur">
            <a:hlinkClick r:id="rId6" invalidUrl="" action="ppaction://hlinksldjump" tgtFrame="" tooltip="" history="1" highlightClick="0" endSnd="0"/>
          </p:cNvPr>
          <p:cNvSpPr/>
          <p:nvPr/>
        </p:nvSpPr>
        <p:spPr>
          <a:xfrm>
            <a:off x="7656068" y="2543002"/>
            <a:ext cx="762001" cy="1122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83" y="0"/>
                </a:moveTo>
                <a:cubicBezTo>
                  <a:pt x="354" y="0"/>
                  <a:pt x="0" y="238"/>
                  <a:pt x="0" y="530"/>
                </a:cubicBezTo>
                <a:lnTo>
                  <a:pt x="0" y="21070"/>
                </a:lnTo>
                <a:cubicBezTo>
                  <a:pt x="0" y="21362"/>
                  <a:pt x="354" y="21600"/>
                  <a:pt x="783" y="21600"/>
                </a:cubicBezTo>
                <a:lnTo>
                  <a:pt x="20817" y="21600"/>
                </a:lnTo>
                <a:cubicBezTo>
                  <a:pt x="21246" y="21600"/>
                  <a:pt x="21600" y="21362"/>
                  <a:pt x="21600" y="21070"/>
                </a:cubicBezTo>
                <a:lnTo>
                  <a:pt x="21600" y="530"/>
                </a:lnTo>
                <a:cubicBezTo>
                  <a:pt x="21600" y="238"/>
                  <a:pt x="21246" y="0"/>
                  <a:pt x="20817" y="0"/>
                </a:cubicBezTo>
                <a:lnTo>
                  <a:pt x="783" y="0"/>
                </a:lnTo>
                <a:close/>
                <a:moveTo>
                  <a:pt x="10800" y="2398"/>
                </a:moveTo>
                <a:cubicBezTo>
                  <a:pt x="13180" y="2398"/>
                  <a:pt x="15116" y="3714"/>
                  <a:pt x="15116" y="5329"/>
                </a:cubicBezTo>
                <a:cubicBezTo>
                  <a:pt x="15116" y="6945"/>
                  <a:pt x="13180" y="8259"/>
                  <a:pt x="10800" y="8259"/>
                </a:cubicBezTo>
                <a:cubicBezTo>
                  <a:pt x="8420" y="8259"/>
                  <a:pt x="6484" y="6945"/>
                  <a:pt x="6484" y="5329"/>
                </a:cubicBezTo>
                <a:cubicBezTo>
                  <a:pt x="6484" y="3714"/>
                  <a:pt x="8420" y="2398"/>
                  <a:pt x="10800" y="2398"/>
                </a:cubicBezTo>
                <a:close/>
                <a:moveTo>
                  <a:pt x="10800" y="3459"/>
                </a:moveTo>
                <a:cubicBezTo>
                  <a:pt x="9281" y="3459"/>
                  <a:pt x="8045" y="4298"/>
                  <a:pt x="8045" y="5329"/>
                </a:cubicBezTo>
                <a:cubicBezTo>
                  <a:pt x="8045" y="6360"/>
                  <a:pt x="9281" y="7199"/>
                  <a:pt x="10800" y="7199"/>
                </a:cubicBezTo>
                <a:cubicBezTo>
                  <a:pt x="12319" y="7199"/>
                  <a:pt x="13555" y="6360"/>
                  <a:pt x="13555" y="5329"/>
                </a:cubicBezTo>
                <a:cubicBezTo>
                  <a:pt x="13555" y="4298"/>
                  <a:pt x="12319" y="3459"/>
                  <a:pt x="10800" y="3459"/>
                </a:cubicBezTo>
                <a:close/>
                <a:moveTo>
                  <a:pt x="10800" y="4534"/>
                </a:moveTo>
                <a:cubicBezTo>
                  <a:pt x="11447" y="4534"/>
                  <a:pt x="11971" y="4890"/>
                  <a:pt x="11971" y="5329"/>
                </a:cubicBezTo>
                <a:cubicBezTo>
                  <a:pt x="11971" y="5768"/>
                  <a:pt x="11447" y="6124"/>
                  <a:pt x="10800" y="6124"/>
                </a:cubicBezTo>
                <a:cubicBezTo>
                  <a:pt x="10153" y="6124"/>
                  <a:pt x="9629" y="5768"/>
                  <a:pt x="9629" y="5329"/>
                </a:cubicBezTo>
                <a:cubicBezTo>
                  <a:pt x="9629" y="4890"/>
                  <a:pt x="10153" y="4534"/>
                  <a:pt x="10800" y="4534"/>
                </a:cubicBezTo>
                <a:close/>
                <a:moveTo>
                  <a:pt x="10800" y="9740"/>
                </a:moveTo>
                <a:cubicBezTo>
                  <a:pt x="14436" y="9740"/>
                  <a:pt x="17393" y="11748"/>
                  <a:pt x="17393" y="14216"/>
                </a:cubicBezTo>
                <a:cubicBezTo>
                  <a:pt x="17393" y="16683"/>
                  <a:pt x="14436" y="18691"/>
                  <a:pt x="10800" y="18691"/>
                </a:cubicBezTo>
                <a:cubicBezTo>
                  <a:pt x="7164" y="18691"/>
                  <a:pt x="4207" y="16683"/>
                  <a:pt x="4207" y="14216"/>
                </a:cubicBezTo>
                <a:cubicBezTo>
                  <a:pt x="4207" y="11748"/>
                  <a:pt x="7164" y="9740"/>
                  <a:pt x="10800" y="9740"/>
                </a:cubicBezTo>
                <a:close/>
                <a:moveTo>
                  <a:pt x="10800" y="11860"/>
                </a:moveTo>
                <a:cubicBezTo>
                  <a:pt x="8886" y="11860"/>
                  <a:pt x="7329" y="12917"/>
                  <a:pt x="7329" y="14216"/>
                </a:cubicBezTo>
                <a:cubicBezTo>
                  <a:pt x="7329" y="15514"/>
                  <a:pt x="8886" y="16571"/>
                  <a:pt x="10800" y="16571"/>
                </a:cubicBezTo>
                <a:cubicBezTo>
                  <a:pt x="12714" y="16571"/>
                  <a:pt x="14271" y="15514"/>
                  <a:pt x="14271" y="14216"/>
                </a:cubicBezTo>
                <a:cubicBezTo>
                  <a:pt x="14271" y="12917"/>
                  <a:pt x="12714" y="11860"/>
                  <a:pt x="10800" y="11860"/>
                </a:cubicBezTo>
                <a:close/>
                <a:moveTo>
                  <a:pt x="10800" y="13367"/>
                </a:moveTo>
                <a:cubicBezTo>
                  <a:pt x="11447" y="13367"/>
                  <a:pt x="11971" y="13722"/>
                  <a:pt x="11971" y="14162"/>
                </a:cubicBezTo>
                <a:cubicBezTo>
                  <a:pt x="11971" y="14600"/>
                  <a:pt x="11447" y="14956"/>
                  <a:pt x="10800" y="14956"/>
                </a:cubicBezTo>
                <a:cubicBezTo>
                  <a:pt x="10153" y="14956"/>
                  <a:pt x="9629" y="14600"/>
                  <a:pt x="9629" y="14162"/>
                </a:cubicBezTo>
                <a:cubicBezTo>
                  <a:pt x="9629" y="13722"/>
                  <a:pt x="10153" y="13367"/>
                  <a:pt x="10800" y="13367"/>
                </a:cubicBezTo>
                <a:close/>
              </a:path>
            </a:pathLst>
          </a:custGeom>
          <a:solidFill>
            <a:srgbClr val="3B75A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866" name="Haut-parleur">
            <a:hlinkClick r:id="rId7" invalidUrl="" action="ppaction://hlinksldjump" tgtFrame="" tooltip="" history="1" highlightClick="0" endSnd="0"/>
          </p:cNvPr>
          <p:cNvSpPr/>
          <p:nvPr/>
        </p:nvSpPr>
        <p:spPr>
          <a:xfrm>
            <a:off x="7656068" y="6349038"/>
            <a:ext cx="762001" cy="1122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83" y="0"/>
                </a:moveTo>
                <a:cubicBezTo>
                  <a:pt x="354" y="0"/>
                  <a:pt x="0" y="238"/>
                  <a:pt x="0" y="530"/>
                </a:cubicBezTo>
                <a:lnTo>
                  <a:pt x="0" y="21070"/>
                </a:lnTo>
                <a:cubicBezTo>
                  <a:pt x="0" y="21362"/>
                  <a:pt x="354" y="21600"/>
                  <a:pt x="783" y="21600"/>
                </a:cubicBezTo>
                <a:lnTo>
                  <a:pt x="20817" y="21600"/>
                </a:lnTo>
                <a:cubicBezTo>
                  <a:pt x="21246" y="21600"/>
                  <a:pt x="21600" y="21362"/>
                  <a:pt x="21600" y="21070"/>
                </a:cubicBezTo>
                <a:lnTo>
                  <a:pt x="21600" y="530"/>
                </a:lnTo>
                <a:cubicBezTo>
                  <a:pt x="21600" y="238"/>
                  <a:pt x="21246" y="0"/>
                  <a:pt x="20817" y="0"/>
                </a:cubicBezTo>
                <a:lnTo>
                  <a:pt x="783" y="0"/>
                </a:lnTo>
                <a:close/>
                <a:moveTo>
                  <a:pt x="10800" y="2398"/>
                </a:moveTo>
                <a:cubicBezTo>
                  <a:pt x="13180" y="2398"/>
                  <a:pt x="15116" y="3714"/>
                  <a:pt x="15116" y="5329"/>
                </a:cubicBezTo>
                <a:cubicBezTo>
                  <a:pt x="15116" y="6945"/>
                  <a:pt x="13180" y="8259"/>
                  <a:pt x="10800" y="8259"/>
                </a:cubicBezTo>
                <a:cubicBezTo>
                  <a:pt x="8420" y="8259"/>
                  <a:pt x="6484" y="6945"/>
                  <a:pt x="6484" y="5329"/>
                </a:cubicBezTo>
                <a:cubicBezTo>
                  <a:pt x="6484" y="3714"/>
                  <a:pt x="8420" y="2398"/>
                  <a:pt x="10800" y="2398"/>
                </a:cubicBezTo>
                <a:close/>
                <a:moveTo>
                  <a:pt x="10800" y="3459"/>
                </a:moveTo>
                <a:cubicBezTo>
                  <a:pt x="9281" y="3459"/>
                  <a:pt x="8045" y="4298"/>
                  <a:pt x="8045" y="5329"/>
                </a:cubicBezTo>
                <a:cubicBezTo>
                  <a:pt x="8045" y="6360"/>
                  <a:pt x="9281" y="7199"/>
                  <a:pt x="10800" y="7199"/>
                </a:cubicBezTo>
                <a:cubicBezTo>
                  <a:pt x="12319" y="7199"/>
                  <a:pt x="13555" y="6360"/>
                  <a:pt x="13555" y="5329"/>
                </a:cubicBezTo>
                <a:cubicBezTo>
                  <a:pt x="13555" y="4298"/>
                  <a:pt x="12319" y="3459"/>
                  <a:pt x="10800" y="3459"/>
                </a:cubicBezTo>
                <a:close/>
                <a:moveTo>
                  <a:pt x="10800" y="4534"/>
                </a:moveTo>
                <a:cubicBezTo>
                  <a:pt x="11447" y="4534"/>
                  <a:pt x="11971" y="4890"/>
                  <a:pt x="11971" y="5329"/>
                </a:cubicBezTo>
                <a:cubicBezTo>
                  <a:pt x="11971" y="5768"/>
                  <a:pt x="11447" y="6124"/>
                  <a:pt x="10800" y="6124"/>
                </a:cubicBezTo>
                <a:cubicBezTo>
                  <a:pt x="10153" y="6124"/>
                  <a:pt x="9629" y="5768"/>
                  <a:pt x="9629" y="5329"/>
                </a:cubicBezTo>
                <a:cubicBezTo>
                  <a:pt x="9629" y="4890"/>
                  <a:pt x="10153" y="4534"/>
                  <a:pt x="10800" y="4534"/>
                </a:cubicBezTo>
                <a:close/>
                <a:moveTo>
                  <a:pt x="10800" y="9740"/>
                </a:moveTo>
                <a:cubicBezTo>
                  <a:pt x="14436" y="9740"/>
                  <a:pt x="17393" y="11748"/>
                  <a:pt x="17393" y="14216"/>
                </a:cubicBezTo>
                <a:cubicBezTo>
                  <a:pt x="17393" y="16683"/>
                  <a:pt x="14436" y="18691"/>
                  <a:pt x="10800" y="18691"/>
                </a:cubicBezTo>
                <a:cubicBezTo>
                  <a:pt x="7164" y="18691"/>
                  <a:pt x="4207" y="16683"/>
                  <a:pt x="4207" y="14216"/>
                </a:cubicBezTo>
                <a:cubicBezTo>
                  <a:pt x="4207" y="11748"/>
                  <a:pt x="7164" y="9740"/>
                  <a:pt x="10800" y="9740"/>
                </a:cubicBezTo>
                <a:close/>
                <a:moveTo>
                  <a:pt x="10800" y="11860"/>
                </a:moveTo>
                <a:cubicBezTo>
                  <a:pt x="8886" y="11860"/>
                  <a:pt x="7329" y="12917"/>
                  <a:pt x="7329" y="14216"/>
                </a:cubicBezTo>
                <a:cubicBezTo>
                  <a:pt x="7329" y="15514"/>
                  <a:pt x="8886" y="16571"/>
                  <a:pt x="10800" y="16571"/>
                </a:cubicBezTo>
                <a:cubicBezTo>
                  <a:pt x="12714" y="16571"/>
                  <a:pt x="14271" y="15514"/>
                  <a:pt x="14271" y="14216"/>
                </a:cubicBezTo>
                <a:cubicBezTo>
                  <a:pt x="14271" y="12917"/>
                  <a:pt x="12714" y="11860"/>
                  <a:pt x="10800" y="11860"/>
                </a:cubicBezTo>
                <a:close/>
                <a:moveTo>
                  <a:pt x="10800" y="13367"/>
                </a:moveTo>
                <a:cubicBezTo>
                  <a:pt x="11447" y="13367"/>
                  <a:pt x="11971" y="13722"/>
                  <a:pt x="11971" y="14162"/>
                </a:cubicBezTo>
                <a:cubicBezTo>
                  <a:pt x="11971" y="14600"/>
                  <a:pt x="11447" y="14956"/>
                  <a:pt x="10800" y="14956"/>
                </a:cubicBezTo>
                <a:cubicBezTo>
                  <a:pt x="10153" y="14956"/>
                  <a:pt x="9629" y="14600"/>
                  <a:pt x="9629" y="14162"/>
                </a:cubicBezTo>
                <a:cubicBezTo>
                  <a:pt x="9629" y="13722"/>
                  <a:pt x="10153" y="13367"/>
                  <a:pt x="10800" y="13367"/>
                </a:cubicBezTo>
                <a:close/>
              </a:path>
            </a:pathLst>
          </a:custGeom>
          <a:solidFill>
            <a:srgbClr val="8D69B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867" name="Haut-parleur">
            <a:hlinkClick r:id="rId8" invalidUrl="" action="ppaction://hlinksldjump" tgtFrame="" tooltip="" history="1" highlightClick="0" endSnd="0"/>
          </p:cNvPr>
          <p:cNvSpPr/>
          <p:nvPr/>
        </p:nvSpPr>
        <p:spPr>
          <a:xfrm>
            <a:off x="7656068" y="4503170"/>
            <a:ext cx="762001" cy="1122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83" y="0"/>
                </a:moveTo>
                <a:cubicBezTo>
                  <a:pt x="354" y="0"/>
                  <a:pt x="0" y="238"/>
                  <a:pt x="0" y="530"/>
                </a:cubicBezTo>
                <a:lnTo>
                  <a:pt x="0" y="21070"/>
                </a:lnTo>
                <a:cubicBezTo>
                  <a:pt x="0" y="21362"/>
                  <a:pt x="354" y="21600"/>
                  <a:pt x="783" y="21600"/>
                </a:cubicBezTo>
                <a:lnTo>
                  <a:pt x="20817" y="21600"/>
                </a:lnTo>
                <a:cubicBezTo>
                  <a:pt x="21246" y="21600"/>
                  <a:pt x="21600" y="21362"/>
                  <a:pt x="21600" y="21070"/>
                </a:cubicBezTo>
                <a:lnTo>
                  <a:pt x="21600" y="530"/>
                </a:lnTo>
                <a:cubicBezTo>
                  <a:pt x="21600" y="238"/>
                  <a:pt x="21246" y="0"/>
                  <a:pt x="20817" y="0"/>
                </a:cubicBezTo>
                <a:lnTo>
                  <a:pt x="783" y="0"/>
                </a:lnTo>
                <a:close/>
                <a:moveTo>
                  <a:pt x="10800" y="2398"/>
                </a:moveTo>
                <a:cubicBezTo>
                  <a:pt x="13180" y="2398"/>
                  <a:pt x="15116" y="3714"/>
                  <a:pt x="15116" y="5329"/>
                </a:cubicBezTo>
                <a:cubicBezTo>
                  <a:pt x="15116" y="6945"/>
                  <a:pt x="13180" y="8259"/>
                  <a:pt x="10800" y="8259"/>
                </a:cubicBezTo>
                <a:cubicBezTo>
                  <a:pt x="8420" y="8259"/>
                  <a:pt x="6484" y="6945"/>
                  <a:pt x="6484" y="5329"/>
                </a:cubicBezTo>
                <a:cubicBezTo>
                  <a:pt x="6484" y="3714"/>
                  <a:pt x="8420" y="2398"/>
                  <a:pt x="10800" y="2398"/>
                </a:cubicBezTo>
                <a:close/>
                <a:moveTo>
                  <a:pt x="10800" y="3459"/>
                </a:moveTo>
                <a:cubicBezTo>
                  <a:pt x="9281" y="3459"/>
                  <a:pt x="8045" y="4298"/>
                  <a:pt x="8045" y="5329"/>
                </a:cubicBezTo>
                <a:cubicBezTo>
                  <a:pt x="8045" y="6360"/>
                  <a:pt x="9281" y="7199"/>
                  <a:pt x="10800" y="7199"/>
                </a:cubicBezTo>
                <a:cubicBezTo>
                  <a:pt x="12319" y="7199"/>
                  <a:pt x="13555" y="6360"/>
                  <a:pt x="13555" y="5329"/>
                </a:cubicBezTo>
                <a:cubicBezTo>
                  <a:pt x="13555" y="4298"/>
                  <a:pt x="12319" y="3459"/>
                  <a:pt x="10800" y="3459"/>
                </a:cubicBezTo>
                <a:close/>
                <a:moveTo>
                  <a:pt x="10800" y="4534"/>
                </a:moveTo>
                <a:cubicBezTo>
                  <a:pt x="11447" y="4534"/>
                  <a:pt x="11971" y="4890"/>
                  <a:pt x="11971" y="5329"/>
                </a:cubicBezTo>
                <a:cubicBezTo>
                  <a:pt x="11971" y="5768"/>
                  <a:pt x="11447" y="6124"/>
                  <a:pt x="10800" y="6124"/>
                </a:cubicBezTo>
                <a:cubicBezTo>
                  <a:pt x="10153" y="6124"/>
                  <a:pt x="9629" y="5768"/>
                  <a:pt x="9629" y="5329"/>
                </a:cubicBezTo>
                <a:cubicBezTo>
                  <a:pt x="9629" y="4890"/>
                  <a:pt x="10153" y="4534"/>
                  <a:pt x="10800" y="4534"/>
                </a:cubicBezTo>
                <a:close/>
                <a:moveTo>
                  <a:pt x="10800" y="9740"/>
                </a:moveTo>
                <a:cubicBezTo>
                  <a:pt x="14436" y="9740"/>
                  <a:pt x="17393" y="11748"/>
                  <a:pt x="17393" y="14216"/>
                </a:cubicBezTo>
                <a:cubicBezTo>
                  <a:pt x="17393" y="16683"/>
                  <a:pt x="14436" y="18691"/>
                  <a:pt x="10800" y="18691"/>
                </a:cubicBezTo>
                <a:cubicBezTo>
                  <a:pt x="7164" y="18691"/>
                  <a:pt x="4207" y="16683"/>
                  <a:pt x="4207" y="14216"/>
                </a:cubicBezTo>
                <a:cubicBezTo>
                  <a:pt x="4207" y="11748"/>
                  <a:pt x="7164" y="9740"/>
                  <a:pt x="10800" y="9740"/>
                </a:cubicBezTo>
                <a:close/>
                <a:moveTo>
                  <a:pt x="10800" y="11860"/>
                </a:moveTo>
                <a:cubicBezTo>
                  <a:pt x="8886" y="11860"/>
                  <a:pt x="7329" y="12917"/>
                  <a:pt x="7329" y="14216"/>
                </a:cubicBezTo>
                <a:cubicBezTo>
                  <a:pt x="7329" y="15514"/>
                  <a:pt x="8886" y="16571"/>
                  <a:pt x="10800" y="16571"/>
                </a:cubicBezTo>
                <a:cubicBezTo>
                  <a:pt x="12714" y="16571"/>
                  <a:pt x="14271" y="15514"/>
                  <a:pt x="14271" y="14216"/>
                </a:cubicBezTo>
                <a:cubicBezTo>
                  <a:pt x="14271" y="12917"/>
                  <a:pt x="12714" y="11860"/>
                  <a:pt x="10800" y="11860"/>
                </a:cubicBezTo>
                <a:close/>
                <a:moveTo>
                  <a:pt x="10800" y="13367"/>
                </a:moveTo>
                <a:cubicBezTo>
                  <a:pt x="11447" y="13367"/>
                  <a:pt x="11971" y="13722"/>
                  <a:pt x="11971" y="14162"/>
                </a:cubicBezTo>
                <a:cubicBezTo>
                  <a:pt x="11971" y="14600"/>
                  <a:pt x="11447" y="14956"/>
                  <a:pt x="10800" y="14956"/>
                </a:cubicBezTo>
                <a:cubicBezTo>
                  <a:pt x="10153" y="14956"/>
                  <a:pt x="9629" y="14600"/>
                  <a:pt x="9629" y="14162"/>
                </a:cubicBezTo>
                <a:cubicBezTo>
                  <a:pt x="9629" y="13722"/>
                  <a:pt x="10153" y="13367"/>
                  <a:pt x="10800" y="13367"/>
                </a:cubicBezTo>
                <a:close/>
              </a:path>
            </a:pathLst>
          </a:custGeom>
          <a:solidFill>
            <a:srgbClr val="C53A3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868" name="beatnote_wave.png" descr="beatnote_wave.png"/>
          <p:cNvPicPr>
            <a:picLocks noChangeAspect="1"/>
          </p:cNvPicPr>
          <p:nvPr/>
        </p:nvPicPr>
        <p:blipFill>
          <a:blip r:embed="rId9">
            <a:extLst/>
          </a:blip>
          <a:srcRect l="0" t="895" r="0" b="895"/>
          <a:stretch>
            <a:fillRect/>
          </a:stretch>
        </p:blipFill>
        <p:spPr>
          <a:xfrm>
            <a:off x="8215814" y="2134280"/>
            <a:ext cx="16106852" cy="6936052"/>
          </a:xfrm>
          <a:prstGeom prst="rect">
            <a:avLst/>
          </a:prstGeom>
          <a:ln w="12700">
            <a:miter lim="400000"/>
          </a:ln>
        </p:spPr>
      </p:pic>
      <p:pic>
        <p:nvPicPr>
          <p:cNvPr id="869" name="s1.wav" descr="s1.wav"/>
          <p:cNvPicPr>
            <a:picLocks noChangeAspect="0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2">
            <a:extLst/>
          </a:blip>
          <a:stretch>
            <a:fillRect/>
          </a:stretch>
        </p:blipFill>
        <p:spPr>
          <a:xfrm>
            <a:off x="9043453" y="2445438"/>
            <a:ext cx="5715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870" name="Heterodyne interferometry + GW + White Noise"/>
          <p:cNvSpPr txBox="1"/>
          <p:nvPr>
            <p:ph type="title"/>
          </p:nvPr>
        </p:nvSpPr>
        <p:spPr>
          <a:xfrm>
            <a:off x="273703" y="-15120"/>
            <a:ext cx="19130737" cy="1370950"/>
          </a:xfrm>
          <a:prstGeom prst="rect">
            <a:avLst/>
          </a:prstGeom>
        </p:spPr>
        <p:txBody>
          <a:bodyPr/>
          <a:lstStyle>
            <a:lvl1pPr defTabSz="1999437">
              <a:defRPr spc="-139" sz="6969"/>
            </a:lvl1pPr>
          </a:lstStyle>
          <a:p>
            <a:pPr/>
            <a:r>
              <a:t>Heterodyne interferometry + GW + White Noise</a:t>
            </a:r>
          </a:p>
        </p:txBody>
      </p:sp>
      <p:sp>
        <p:nvSpPr>
          <p:cNvPr id="871" name="Dr. Henri Inchauspé, Institute for Theoretical Physics, KU Leuven - LISA School 2025, Les Houches"/>
          <p:cNvSpPr txBox="1"/>
          <p:nvPr/>
        </p:nvSpPr>
        <p:spPr>
          <a:xfrm>
            <a:off x="924065" y="13223169"/>
            <a:ext cx="10977886" cy="423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CMU Bright Roman"/>
                <a:ea typeface="CMU Bright Roman"/>
                <a:cs typeface="CMU Bright Roman"/>
                <a:sym typeface="CMU Bright Roman"/>
              </a:defRPr>
            </a:pPr>
            <a:r>
              <a:rPr b="1"/>
              <a:t>Dr. Henri Inchauspé</a:t>
            </a:r>
            <a:r>
              <a:t>, Institute for Theoretical Physics, KU Leuven - </a:t>
            </a:r>
            <a:r>
              <a:rPr i="1"/>
              <a:t>LISA School 2025, Les Houches</a:t>
            </a:r>
          </a:p>
        </p:txBody>
      </p:sp>
      <p:sp>
        <p:nvSpPr>
          <p:cNvPr id="872" name="Équation"/>
          <p:cNvSpPr txBox="1"/>
          <p:nvPr/>
        </p:nvSpPr>
        <p:spPr>
          <a:xfrm>
            <a:off x="7576232" y="11425530"/>
            <a:ext cx="15525063" cy="78105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m:rPr>
                      <m:sty m:val="p"/>
                    </m:rP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cos</m:t>
                  </m:r>
                  <m:d>
                    <m:dPr>
                      <m:ctrlP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</m:ctrlPr>
                    </m:dPr>
                    <m:e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  <m:sSub>
                        <m:e>
                          <m:r>
                            <a:rPr xmlns:a="http://schemas.openxmlformats.org/drawingml/2006/main"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</m:e>
                        <m:sub>
                          <m:r>
                            <a:rPr xmlns:a="http://schemas.openxmlformats.org/drawingml/2006/main"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</m:d>
                  <m: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+</m:t>
                  </m:r>
                  <m:r>
                    <m:rPr>
                      <m:sty m:val="p"/>
                    </m:rP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cos</m:t>
                  </m:r>
                  <m:d>
                    <m:dPr>
                      <m:ctrlP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</m:ctrlPr>
                    </m:dPr>
                    <m:e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  <m:sSub>
                        <m:e>
                          <m:r>
                            <a:rPr xmlns:a="http://schemas.openxmlformats.org/drawingml/2006/main"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</m:e>
                        <m:sub>
                          <m:r>
                            <a:rPr xmlns:a="http://schemas.openxmlformats.org/drawingml/2006/main"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</m:d>
                  <m: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2</m:t>
                  </m:r>
                  <m:r>
                    <m:rPr>
                      <m:sty m:val="p"/>
                    </m:rP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cos</m:t>
                  </m:r>
                  <m:d>
                    <m:dPr>
                      <m:ctrlP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</m:ctrlPr>
                      <m:begChr m:val="["/>
                      <m:endChr m:val="]"/>
                    </m:dPr>
                    <m:e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e>
                          <m:r>
                            <a:rPr xmlns:a="http://schemas.openxmlformats.org/drawingml/2006/main"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</m:e>
                        <m:sub>
                          <m:r>
                            <a:rPr xmlns:a="http://schemas.openxmlformats.org/drawingml/2006/main"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e>
                          <m:r>
                            <a:rPr xmlns:a="http://schemas.openxmlformats.org/drawingml/2006/main"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</m:e>
                        <m:sub>
                          <m:r>
                            <a:rPr xmlns:a="http://schemas.openxmlformats.org/drawingml/2006/main"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</m:d>
                  <m:r>
                    <m:rPr>
                      <m:sty m:val="p"/>
                    </m:rP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cos</m:t>
                  </m:r>
                  <m:d>
                    <m:dPr>
                      <m:ctrlP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</m:ctrlPr>
                      <m:begChr m:val="["/>
                      <m:endChr m:val="]"/>
                    </m:dPr>
                    <m:e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</m:d>
                </m:oMath>
              </m:oMathPara>
            </a14:m>
            <a:endParaRPr sz="5000">
              <a:solidFill>
                <a:srgbClr val="5E5E5E"/>
              </a:solidFill>
            </a:endParaRPr>
          </a:p>
        </p:txBody>
      </p:sp>
      <p:sp>
        <p:nvSpPr>
          <p:cNvPr id="873" name="Équation"/>
          <p:cNvSpPr txBox="1"/>
          <p:nvPr/>
        </p:nvSpPr>
        <p:spPr>
          <a:xfrm>
            <a:off x="7525167" y="10155074"/>
            <a:ext cx="3035599" cy="58293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δ</m:t>
                  </m:r>
                  <m: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ν</m:t>
                  </m:r>
                  <m: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=</m:t>
                  </m:r>
                  <m:sSub>
                    <m:e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e>
                    <m:sub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b>
                  </m:sSub>
                  <m: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-</m:t>
                  </m:r>
                  <m:sSub>
                    <m:e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e>
                    <m:sub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</m:oMath>
              </m:oMathPara>
            </a14:m>
            <a:endParaRPr sz="5000">
              <a:solidFill>
                <a:srgbClr val="5E5E5E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8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869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7" name="Grouper"/>
          <p:cNvGrpSpPr/>
          <p:nvPr/>
        </p:nvGrpSpPr>
        <p:grpSpPr>
          <a:xfrm flipH="1">
            <a:off x="-8681163" y="-9580794"/>
            <a:ext cx="22044893" cy="19511005"/>
            <a:chOff x="14774" y="0"/>
            <a:chExt cx="22044891" cy="19511004"/>
          </a:xfrm>
        </p:grpSpPr>
        <p:pic>
          <p:nvPicPr>
            <p:cNvPr id="875" name="cbc.jpg" descr="cbc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 rot="1955812">
              <a:off x="1430501" y="4352443"/>
              <a:ext cx="19213469" cy="108059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76" name="Rectangle"/>
            <p:cNvSpPr/>
            <p:nvPr/>
          </p:nvSpPr>
          <p:spPr>
            <a:xfrm rot="1956000">
              <a:off x="1429670" y="4319902"/>
              <a:ext cx="19215101" cy="10871201"/>
            </a:xfrm>
            <a:prstGeom prst="rect">
              <a:avLst/>
            </a:prstGeom>
            <a:gradFill flip="none" rotWithShape="1">
              <a:gsLst>
                <a:gs pos="6163">
                  <a:srgbClr val="FFFFFF">
                    <a:alpha val="0"/>
                  </a:srgbClr>
                </a:gs>
                <a:gs pos="26596">
                  <a:srgbClr val="FFFFFF">
                    <a:alpha val="50000"/>
                  </a:srgbClr>
                </a:gs>
                <a:gs pos="49582">
                  <a:srgbClr val="FFFFFF"/>
                </a:gs>
              </a:gsLst>
              <a:path path="circle">
                <a:fillToRect l="62755" t="-19550" r="37244" b="11955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878" name="Capture d’écran 2023-04-26 à 10.28.39.png" descr="Capture d’écran 2023-04-26 à 10.28.3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54881" y="13134210"/>
            <a:ext cx="24693762" cy="583672"/>
          </a:xfrm>
          <a:prstGeom prst="rect">
            <a:avLst/>
          </a:prstGeom>
          <a:ln w="12700">
            <a:miter lim="400000"/>
          </a:ln>
        </p:spPr>
      </p:pic>
      <p:sp>
        <p:nvSpPr>
          <p:cNvPr id="879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80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30" y="13133252"/>
            <a:ext cx="603683" cy="603684"/>
          </a:xfrm>
          <a:prstGeom prst="rect">
            <a:avLst/>
          </a:prstGeom>
          <a:ln w="12700">
            <a:miter lim="400000"/>
          </a:ln>
        </p:spPr>
      </p:pic>
      <p:sp>
        <p:nvSpPr>
          <p:cNvPr id="881" name="LISA detection"/>
          <p:cNvSpPr/>
          <p:nvPr/>
        </p:nvSpPr>
        <p:spPr>
          <a:xfrm rot="1335507">
            <a:off x="19305598" y="302816"/>
            <a:ext cx="7443292" cy="735078"/>
          </a:xfrm>
          <a:prstGeom prst="rect">
            <a:avLst/>
          </a:prstGeom>
          <a:solidFill>
            <a:srgbClr val="E27E7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LISA detection</a:t>
            </a:r>
          </a:p>
        </p:txBody>
      </p:sp>
      <p:pic>
        <p:nvPicPr>
          <p:cNvPr id="882" name="longrange.pdf" descr="longrange.pdf"/>
          <p:cNvPicPr>
            <a:picLocks noChangeAspect="1"/>
          </p:cNvPicPr>
          <p:nvPr/>
        </p:nvPicPr>
        <p:blipFill>
          <a:blip r:embed="rId5">
            <a:extLst/>
          </a:blip>
          <a:srcRect l="0" t="27322" r="14619" b="5241"/>
          <a:stretch>
            <a:fillRect/>
          </a:stretch>
        </p:blipFill>
        <p:spPr>
          <a:xfrm rot="16200000">
            <a:off x="-2935754" y="4462427"/>
            <a:ext cx="11640405" cy="5171601"/>
          </a:xfrm>
          <a:prstGeom prst="rect">
            <a:avLst/>
          </a:prstGeom>
          <a:ln w="25400">
            <a:solidFill>
              <a:srgbClr val="929292"/>
            </a:solidFill>
            <a:miter lim="400000"/>
          </a:ln>
        </p:spPr>
      </p:pic>
      <p:sp>
        <p:nvSpPr>
          <p:cNvPr id="883" name="Rectangle"/>
          <p:cNvSpPr txBox="1"/>
          <p:nvPr/>
        </p:nvSpPr>
        <p:spPr>
          <a:xfrm>
            <a:off x="18014363" y="5839111"/>
            <a:ext cx="10959167" cy="10478699"/>
          </a:xfrm>
          <a:prstGeom prst="rect">
            <a:avLst/>
          </a:prstGeom>
          <a:solidFill>
            <a:srgbClr val="FFFFFF">
              <a:alpha val="9796"/>
            </a:srgbClr>
          </a:solidFill>
          <a:ln w="12700">
            <a:miter lim="400000"/>
          </a:ln>
        </p:spPr>
        <p:txBody>
          <a:bodyPr lIns="50800" tIns="50800" rIns="50800" bIns="50800">
            <a:normAutofit fontScale="100000" lnSpcReduction="0"/>
          </a:bodyPr>
          <a:lstStyle/>
          <a:p>
            <a:pPr algn="just">
              <a:lnSpc>
                <a:spcPct val="90000"/>
              </a:lnSpc>
              <a:spcBef>
                <a:spcPts val="4500"/>
              </a:spcBef>
              <a:defRPr sz="4800">
                <a:latin typeface="CMU Serif Roman"/>
                <a:ea typeface="CMU Serif Roman"/>
                <a:cs typeface="CMU Serif Roman"/>
                <a:sym typeface="CMU Serif Roman"/>
              </a:defRPr>
            </a:pPr>
          </a:p>
        </p:txBody>
      </p:sp>
      <p:sp>
        <p:nvSpPr>
          <p:cNvPr id="884" name="Haut-parleur">
            <a:hlinkClick r:id="rId6" invalidUrl="" action="ppaction://hlinksldjump" tgtFrame="" tooltip="" history="1" highlightClick="0" endSnd="0"/>
          </p:cNvPr>
          <p:cNvSpPr/>
          <p:nvPr/>
        </p:nvSpPr>
        <p:spPr>
          <a:xfrm>
            <a:off x="7656068" y="2543002"/>
            <a:ext cx="762001" cy="1122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83" y="0"/>
                </a:moveTo>
                <a:cubicBezTo>
                  <a:pt x="354" y="0"/>
                  <a:pt x="0" y="238"/>
                  <a:pt x="0" y="530"/>
                </a:cubicBezTo>
                <a:lnTo>
                  <a:pt x="0" y="21070"/>
                </a:lnTo>
                <a:cubicBezTo>
                  <a:pt x="0" y="21362"/>
                  <a:pt x="354" y="21600"/>
                  <a:pt x="783" y="21600"/>
                </a:cubicBezTo>
                <a:lnTo>
                  <a:pt x="20817" y="21600"/>
                </a:lnTo>
                <a:cubicBezTo>
                  <a:pt x="21246" y="21600"/>
                  <a:pt x="21600" y="21362"/>
                  <a:pt x="21600" y="21070"/>
                </a:cubicBezTo>
                <a:lnTo>
                  <a:pt x="21600" y="530"/>
                </a:lnTo>
                <a:cubicBezTo>
                  <a:pt x="21600" y="238"/>
                  <a:pt x="21246" y="0"/>
                  <a:pt x="20817" y="0"/>
                </a:cubicBezTo>
                <a:lnTo>
                  <a:pt x="783" y="0"/>
                </a:lnTo>
                <a:close/>
                <a:moveTo>
                  <a:pt x="10800" y="2398"/>
                </a:moveTo>
                <a:cubicBezTo>
                  <a:pt x="13180" y="2398"/>
                  <a:pt x="15116" y="3714"/>
                  <a:pt x="15116" y="5329"/>
                </a:cubicBezTo>
                <a:cubicBezTo>
                  <a:pt x="15116" y="6945"/>
                  <a:pt x="13180" y="8259"/>
                  <a:pt x="10800" y="8259"/>
                </a:cubicBezTo>
                <a:cubicBezTo>
                  <a:pt x="8420" y="8259"/>
                  <a:pt x="6484" y="6945"/>
                  <a:pt x="6484" y="5329"/>
                </a:cubicBezTo>
                <a:cubicBezTo>
                  <a:pt x="6484" y="3714"/>
                  <a:pt x="8420" y="2398"/>
                  <a:pt x="10800" y="2398"/>
                </a:cubicBezTo>
                <a:close/>
                <a:moveTo>
                  <a:pt x="10800" y="3459"/>
                </a:moveTo>
                <a:cubicBezTo>
                  <a:pt x="9281" y="3459"/>
                  <a:pt x="8045" y="4298"/>
                  <a:pt x="8045" y="5329"/>
                </a:cubicBezTo>
                <a:cubicBezTo>
                  <a:pt x="8045" y="6360"/>
                  <a:pt x="9281" y="7199"/>
                  <a:pt x="10800" y="7199"/>
                </a:cubicBezTo>
                <a:cubicBezTo>
                  <a:pt x="12319" y="7199"/>
                  <a:pt x="13555" y="6360"/>
                  <a:pt x="13555" y="5329"/>
                </a:cubicBezTo>
                <a:cubicBezTo>
                  <a:pt x="13555" y="4298"/>
                  <a:pt x="12319" y="3459"/>
                  <a:pt x="10800" y="3459"/>
                </a:cubicBezTo>
                <a:close/>
                <a:moveTo>
                  <a:pt x="10800" y="4534"/>
                </a:moveTo>
                <a:cubicBezTo>
                  <a:pt x="11447" y="4534"/>
                  <a:pt x="11971" y="4890"/>
                  <a:pt x="11971" y="5329"/>
                </a:cubicBezTo>
                <a:cubicBezTo>
                  <a:pt x="11971" y="5768"/>
                  <a:pt x="11447" y="6124"/>
                  <a:pt x="10800" y="6124"/>
                </a:cubicBezTo>
                <a:cubicBezTo>
                  <a:pt x="10153" y="6124"/>
                  <a:pt x="9629" y="5768"/>
                  <a:pt x="9629" y="5329"/>
                </a:cubicBezTo>
                <a:cubicBezTo>
                  <a:pt x="9629" y="4890"/>
                  <a:pt x="10153" y="4534"/>
                  <a:pt x="10800" y="4534"/>
                </a:cubicBezTo>
                <a:close/>
                <a:moveTo>
                  <a:pt x="10800" y="9740"/>
                </a:moveTo>
                <a:cubicBezTo>
                  <a:pt x="14436" y="9740"/>
                  <a:pt x="17393" y="11748"/>
                  <a:pt x="17393" y="14216"/>
                </a:cubicBezTo>
                <a:cubicBezTo>
                  <a:pt x="17393" y="16683"/>
                  <a:pt x="14436" y="18691"/>
                  <a:pt x="10800" y="18691"/>
                </a:cubicBezTo>
                <a:cubicBezTo>
                  <a:pt x="7164" y="18691"/>
                  <a:pt x="4207" y="16683"/>
                  <a:pt x="4207" y="14216"/>
                </a:cubicBezTo>
                <a:cubicBezTo>
                  <a:pt x="4207" y="11748"/>
                  <a:pt x="7164" y="9740"/>
                  <a:pt x="10800" y="9740"/>
                </a:cubicBezTo>
                <a:close/>
                <a:moveTo>
                  <a:pt x="10800" y="11860"/>
                </a:moveTo>
                <a:cubicBezTo>
                  <a:pt x="8886" y="11860"/>
                  <a:pt x="7329" y="12917"/>
                  <a:pt x="7329" y="14216"/>
                </a:cubicBezTo>
                <a:cubicBezTo>
                  <a:pt x="7329" y="15514"/>
                  <a:pt x="8886" y="16571"/>
                  <a:pt x="10800" y="16571"/>
                </a:cubicBezTo>
                <a:cubicBezTo>
                  <a:pt x="12714" y="16571"/>
                  <a:pt x="14271" y="15514"/>
                  <a:pt x="14271" y="14216"/>
                </a:cubicBezTo>
                <a:cubicBezTo>
                  <a:pt x="14271" y="12917"/>
                  <a:pt x="12714" y="11860"/>
                  <a:pt x="10800" y="11860"/>
                </a:cubicBezTo>
                <a:close/>
                <a:moveTo>
                  <a:pt x="10800" y="13367"/>
                </a:moveTo>
                <a:cubicBezTo>
                  <a:pt x="11447" y="13367"/>
                  <a:pt x="11971" y="13722"/>
                  <a:pt x="11971" y="14162"/>
                </a:cubicBezTo>
                <a:cubicBezTo>
                  <a:pt x="11971" y="14600"/>
                  <a:pt x="11447" y="14956"/>
                  <a:pt x="10800" y="14956"/>
                </a:cubicBezTo>
                <a:cubicBezTo>
                  <a:pt x="10153" y="14956"/>
                  <a:pt x="9629" y="14600"/>
                  <a:pt x="9629" y="14162"/>
                </a:cubicBezTo>
                <a:cubicBezTo>
                  <a:pt x="9629" y="13722"/>
                  <a:pt x="10153" y="13367"/>
                  <a:pt x="10800" y="13367"/>
                </a:cubicBezTo>
                <a:close/>
              </a:path>
            </a:pathLst>
          </a:custGeom>
          <a:solidFill>
            <a:srgbClr val="3B75A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885" name="Haut-parleur">
            <a:hlinkClick r:id="rId7" invalidUrl="" action="ppaction://hlinksldjump" tgtFrame="" tooltip="" history="1" highlightClick="0" endSnd="0"/>
          </p:cNvPr>
          <p:cNvSpPr/>
          <p:nvPr/>
        </p:nvSpPr>
        <p:spPr>
          <a:xfrm>
            <a:off x="7656068" y="6349038"/>
            <a:ext cx="762001" cy="1122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83" y="0"/>
                </a:moveTo>
                <a:cubicBezTo>
                  <a:pt x="354" y="0"/>
                  <a:pt x="0" y="238"/>
                  <a:pt x="0" y="530"/>
                </a:cubicBezTo>
                <a:lnTo>
                  <a:pt x="0" y="21070"/>
                </a:lnTo>
                <a:cubicBezTo>
                  <a:pt x="0" y="21362"/>
                  <a:pt x="354" y="21600"/>
                  <a:pt x="783" y="21600"/>
                </a:cubicBezTo>
                <a:lnTo>
                  <a:pt x="20817" y="21600"/>
                </a:lnTo>
                <a:cubicBezTo>
                  <a:pt x="21246" y="21600"/>
                  <a:pt x="21600" y="21362"/>
                  <a:pt x="21600" y="21070"/>
                </a:cubicBezTo>
                <a:lnTo>
                  <a:pt x="21600" y="530"/>
                </a:lnTo>
                <a:cubicBezTo>
                  <a:pt x="21600" y="238"/>
                  <a:pt x="21246" y="0"/>
                  <a:pt x="20817" y="0"/>
                </a:cubicBezTo>
                <a:lnTo>
                  <a:pt x="783" y="0"/>
                </a:lnTo>
                <a:close/>
                <a:moveTo>
                  <a:pt x="10800" y="2398"/>
                </a:moveTo>
                <a:cubicBezTo>
                  <a:pt x="13180" y="2398"/>
                  <a:pt x="15116" y="3714"/>
                  <a:pt x="15116" y="5329"/>
                </a:cubicBezTo>
                <a:cubicBezTo>
                  <a:pt x="15116" y="6945"/>
                  <a:pt x="13180" y="8259"/>
                  <a:pt x="10800" y="8259"/>
                </a:cubicBezTo>
                <a:cubicBezTo>
                  <a:pt x="8420" y="8259"/>
                  <a:pt x="6484" y="6945"/>
                  <a:pt x="6484" y="5329"/>
                </a:cubicBezTo>
                <a:cubicBezTo>
                  <a:pt x="6484" y="3714"/>
                  <a:pt x="8420" y="2398"/>
                  <a:pt x="10800" y="2398"/>
                </a:cubicBezTo>
                <a:close/>
                <a:moveTo>
                  <a:pt x="10800" y="3459"/>
                </a:moveTo>
                <a:cubicBezTo>
                  <a:pt x="9281" y="3459"/>
                  <a:pt x="8045" y="4298"/>
                  <a:pt x="8045" y="5329"/>
                </a:cubicBezTo>
                <a:cubicBezTo>
                  <a:pt x="8045" y="6360"/>
                  <a:pt x="9281" y="7199"/>
                  <a:pt x="10800" y="7199"/>
                </a:cubicBezTo>
                <a:cubicBezTo>
                  <a:pt x="12319" y="7199"/>
                  <a:pt x="13555" y="6360"/>
                  <a:pt x="13555" y="5329"/>
                </a:cubicBezTo>
                <a:cubicBezTo>
                  <a:pt x="13555" y="4298"/>
                  <a:pt x="12319" y="3459"/>
                  <a:pt x="10800" y="3459"/>
                </a:cubicBezTo>
                <a:close/>
                <a:moveTo>
                  <a:pt x="10800" y="4534"/>
                </a:moveTo>
                <a:cubicBezTo>
                  <a:pt x="11447" y="4534"/>
                  <a:pt x="11971" y="4890"/>
                  <a:pt x="11971" y="5329"/>
                </a:cubicBezTo>
                <a:cubicBezTo>
                  <a:pt x="11971" y="5768"/>
                  <a:pt x="11447" y="6124"/>
                  <a:pt x="10800" y="6124"/>
                </a:cubicBezTo>
                <a:cubicBezTo>
                  <a:pt x="10153" y="6124"/>
                  <a:pt x="9629" y="5768"/>
                  <a:pt x="9629" y="5329"/>
                </a:cubicBezTo>
                <a:cubicBezTo>
                  <a:pt x="9629" y="4890"/>
                  <a:pt x="10153" y="4534"/>
                  <a:pt x="10800" y="4534"/>
                </a:cubicBezTo>
                <a:close/>
                <a:moveTo>
                  <a:pt x="10800" y="9740"/>
                </a:moveTo>
                <a:cubicBezTo>
                  <a:pt x="14436" y="9740"/>
                  <a:pt x="17393" y="11748"/>
                  <a:pt x="17393" y="14216"/>
                </a:cubicBezTo>
                <a:cubicBezTo>
                  <a:pt x="17393" y="16683"/>
                  <a:pt x="14436" y="18691"/>
                  <a:pt x="10800" y="18691"/>
                </a:cubicBezTo>
                <a:cubicBezTo>
                  <a:pt x="7164" y="18691"/>
                  <a:pt x="4207" y="16683"/>
                  <a:pt x="4207" y="14216"/>
                </a:cubicBezTo>
                <a:cubicBezTo>
                  <a:pt x="4207" y="11748"/>
                  <a:pt x="7164" y="9740"/>
                  <a:pt x="10800" y="9740"/>
                </a:cubicBezTo>
                <a:close/>
                <a:moveTo>
                  <a:pt x="10800" y="11860"/>
                </a:moveTo>
                <a:cubicBezTo>
                  <a:pt x="8886" y="11860"/>
                  <a:pt x="7329" y="12917"/>
                  <a:pt x="7329" y="14216"/>
                </a:cubicBezTo>
                <a:cubicBezTo>
                  <a:pt x="7329" y="15514"/>
                  <a:pt x="8886" y="16571"/>
                  <a:pt x="10800" y="16571"/>
                </a:cubicBezTo>
                <a:cubicBezTo>
                  <a:pt x="12714" y="16571"/>
                  <a:pt x="14271" y="15514"/>
                  <a:pt x="14271" y="14216"/>
                </a:cubicBezTo>
                <a:cubicBezTo>
                  <a:pt x="14271" y="12917"/>
                  <a:pt x="12714" y="11860"/>
                  <a:pt x="10800" y="11860"/>
                </a:cubicBezTo>
                <a:close/>
                <a:moveTo>
                  <a:pt x="10800" y="13367"/>
                </a:moveTo>
                <a:cubicBezTo>
                  <a:pt x="11447" y="13367"/>
                  <a:pt x="11971" y="13722"/>
                  <a:pt x="11971" y="14162"/>
                </a:cubicBezTo>
                <a:cubicBezTo>
                  <a:pt x="11971" y="14600"/>
                  <a:pt x="11447" y="14956"/>
                  <a:pt x="10800" y="14956"/>
                </a:cubicBezTo>
                <a:cubicBezTo>
                  <a:pt x="10153" y="14956"/>
                  <a:pt x="9629" y="14600"/>
                  <a:pt x="9629" y="14162"/>
                </a:cubicBezTo>
                <a:cubicBezTo>
                  <a:pt x="9629" y="13722"/>
                  <a:pt x="10153" y="13367"/>
                  <a:pt x="10800" y="13367"/>
                </a:cubicBezTo>
                <a:close/>
              </a:path>
            </a:pathLst>
          </a:custGeom>
          <a:solidFill>
            <a:srgbClr val="8D69B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886" name="Haut-parleur">
            <a:hlinkClick r:id="rId8" invalidUrl="" action="ppaction://hlinksldjump" tgtFrame="" tooltip="" history="1" highlightClick="0" endSnd="0"/>
          </p:cNvPr>
          <p:cNvSpPr/>
          <p:nvPr/>
        </p:nvSpPr>
        <p:spPr>
          <a:xfrm>
            <a:off x="7656068" y="4503170"/>
            <a:ext cx="762001" cy="1122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83" y="0"/>
                </a:moveTo>
                <a:cubicBezTo>
                  <a:pt x="354" y="0"/>
                  <a:pt x="0" y="238"/>
                  <a:pt x="0" y="530"/>
                </a:cubicBezTo>
                <a:lnTo>
                  <a:pt x="0" y="21070"/>
                </a:lnTo>
                <a:cubicBezTo>
                  <a:pt x="0" y="21362"/>
                  <a:pt x="354" y="21600"/>
                  <a:pt x="783" y="21600"/>
                </a:cubicBezTo>
                <a:lnTo>
                  <a:pt x="20817" y="21600"/>
                </a:lnTo>
                <a:cubicBezTo>
                  <a:pt x="21246" y="21600"/>
                  <a:pt x="21600" y="21362"/>
                  <a:pt x="21600" y="21070"/>
                </a:cubicBezTo>
                <a:lnTo>
                  <a:pt x="21600" y="530"/>
                </a:lnTo>
                <a:cubicBezTo>
                  <a:pt x="21600" y="238"/>
                  <a:pt x="21246" y="0"/>
                  <a:pt x="20817" y="0"/>
                </a:cubicBezTo>
                <a:lnTo>
                  <a:pt x="783" y="0"/>
                </a:lnTo>
                <a:close/>
                <a:moveTo>
                  <a:pt x="10800" y="2398"/>
                </a:moveTo>
                <a:cubicBezTo>
                  <a:pt x="13180" y="2398"/>
                  <a:pt x="15116" y="3714"/>
                  <a:pt x="15116" y="5329"/>
                </a:cubicBezTo>
                <a:cubicBezTo>
                  <a:pt x="15116" y="6945"/>
                  <a:pt x="13180" y="8259"/>
                  <a:pt x="10800" y="8259"/>
                </a:cubicBezTo>
                <a:cubicBezTo>
                  <a:pt x="8420" y="8259"/>
                  <a:pt x="6484" y="6945"/>
                  <a:pt x="6484" y="5329"/>
                </a:cubicBezTo>
                <a:cubicBezTo>
                  <a:pt x="6484" y="3714"/>
                  <a:pt x="8420" y="2398"/>
                  <a:pt x="10800" y="2398"/>
                </a:cubicBezTo>
                <a:close/>
                <a:moveTo>
                  <a:pt x="10800" y="3459"/>
                </a:moveTo>
                <a:cubicBezTo>
                  <a:pt x="9281" y="3459"/>
                  <a:pt x="8045" y="4298"/>
                  <a:pt x="8045" y="5329"/>
                </a:cubicBezTo>
                <a:cubicBezTo>
                  <a:pt x="8045" y="6360"/>
                  <a:pt x="9281" y="7199"/>
                  <a:pt x="10800" y="7199"/>
                </a:cubicBezTo>
                <a:cubicBezTo>
                  <a:pt x="12319" y="7199"/>
                  <a:pt x="13555" y="6360"/>
                  <a:pt x="13555" y="5329"/>
                </a:cubicBezTo>
                <a:cubicBezTo>
                  <a:pt x="13555" y="4298"/>
                  <a:pt x="12319" y="3459"/>
                  <a:pt x="10800" y="3459"/>
                </a:cubicBezTo>
                <a:close/>
                <a:moveTo>
                  <a:pt x="10800" y="4534"/>
                </a:moveTo>
                <a:cubicBezTo>
                  <a:pt x="11447" y="4534"/>
                  <a:pt x="11971" y="4890"/>
                  <a:pt x="11971" y="5329"/>
                </a:cubicBezTo>
                <a:cubicBezTo>
                  <a:pt x="11971" y="5768"/>
                  <a:pt x="11447" y="6124"/>
                  <a:pt x="10800" y="6124"/>
                </a:cubicBezTo>
                <a:cubicBezTo>
                  <a:pt x="10153" y="6124"/>
                  <a:pt x="9629" y="5768"/>
                  <a:pt x="9629" y="5329"/>
                </a:cubicBezTo>
                <a:cubicBezTo>
                  <a:pt x="9629" y="4890"/>
                  <a:pt x="10153" y="4534"/>
                  <a:pt x="10800" y="4534"/>
                </a:cubicBezTo>
                <a:close/>
                <a:moveTo>
                  <a:pt x="10800" y="9740"/>
                </a:moveTo>
                <a:cubicBezTo>
                  <a:pt x="14436" y="9740"/>
                  <a:pt x="17393" y="11748"/>
                  <a:pt x="17393" y="14216"/>
                </a:cubicBezTo>
                <a:cubicBezTo>
                  <a:pt x="17393" y="16683"/>
                  <a:pt x="14436" y="18691"/>
                  <a:pt x="10800" y="18691"/>
                </a:cubicBezTo>
                <a:cubicBezTo>
                  <a:pt x="7164" y="18691"/>
                  <a:pt x="4207" y="16683"/>
                  <a:pt x="4207" y="14216"/>
                </a:cubicBezTo>
                <a:cubicBezTo>
                  <a:pt x="4207" y="11748"/>
                  <a:pt x="7164" y="9740"/>
                  <a:pt x="10800" y="9740"/>
                </a:cubicBezTo>
                <a:close/>
                <a:moveTo>
                  <a:pt x="10800" y="11860"/>
                </a:moveTo>
                <a:cubicBezTo>
                  <a:pt x="8886" y="11860"/>
                  <a:pt x="7329" y="12917"/>
                  <a:pt x="7329" y="14216"/>
                </a:cubicBezTo>
                <a:cubicBezTo>
                  <a:pt x="7329" y="15514"/>
                  <a:pt x="8886" y="16571"/>
                  <a:pt x="10800" y="16571"/>
                </a:cubicBezTo>
                <a:cubicBezTo>
                  <a:pt x="12714" y="16571"/>
                  <a:pt x="14271" y="15514"/>
                  <a:pt x="14271" y="14216"/>
                </a:cubicBezTo>
                <a:cubicBezTo>
                  <a:pt x="14271" y="12917"/>
                  <a:pt x="12714" y="11860"/>
                  <a:pt x="10800" y="11860"/>
                </a:cubicBezTo>
                <a:close/>
                <a:moveTo>
                  <a:pt x="10800" y="13367"/>
                </a:moveTo>
                <a:cubicBezTo>
                  <a:pt x="11447" y="13367"/>
                  <a:pt x="11971" y="13722"/>
                  <a:pt x="11971" y="14162"/>
                </a:cubicBezTo>
                <a:cubicBezTo>
                  <a:pt x="11971" y="14600"/>
                  <a:pt x="11447" y="14956"/>
                  <a:pt x="10800" y="14956"/>
                </a:cubicBezTo>
                <a:cubicBezTo>
                  <a:pt x="10153" y="14956"/>
                  <a:pt x="9629" y="14600"/>
                  <a:pt x="9629" y="14162"/>
                </a:cubicBezTo>
                <a:cubicBezTo>
                  <a:pt x="9629" y="13722"/>
                  <a:pt x="10153" y="13367"/>
                  <a:pt x="10800" y="13367"/>
                </a:cubicBezTo>
                <a:close/>
              </a:path>
            </a:pathLst>
          </a:custGeom>
          <a:solidFill>
            <a:srgbClr val="C53A3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887" name="beatnote_wave.png" descr="beatnote_wave.png"/>
          <p:cNvPicPr>
            <a:picLocks noChangeAspect="1"/>
          </p:cNvPicPr>
          <p:nvPr/>
        </p:nvPicPr>
        <p:blipFill>
          <a:blip r:embed="rId9">
            <a:extLst/>
          </a:blip>
          <a:srcRect l="0" t="895" r="0" b="895"/>
          <a:stretch>
            <a:fillRect/>
          </a:stretch>
        </p:blipFill>
        <p:spPr>
          <a:xfrm>
            <a:off x="8215814" y="2134280"/>
            <a:ext cx="16106852" cy="6936052"/>
          </a:xfrm>
          <a:prstGeom prst="rect">
            <a:avLst/>
          </a:prstGeom>
          <a:ln w="12700">
            <a:miter lim="400000"/>
          </a:ln>
        </p:spPr>
      </p:pic>
      <p:pic>
        <p:nvPicPr>
          <p:cNvPr id="888" name="s2w.wav" descr="s2w.wav"/>
          <p:cNvPicPr>
            <a:picLocks noChangeAspect="0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2">
            <a:extLst/>
          </a:blip>
          <a:stretch>
            <a:fillRect/>
          </a:stretch>
        </p:blipFill>
        <p:spPr>
          <a:xfrm>
            <a:off x="9020471" y="4352952"/>
            <a:ext cx="5715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889" name="Heterodyne interferometry + GW + White Noise"/>
          <p:cNvSpPr txBox="1"/>
          <p:nvPr>
            <p:ph type="title"/>
          </p:nvPr>
        </p:nvSpPr>
        <p:spPr>
          <a:xfrm>
            <a:off x="273703" y="-15120"/>
            <a:ext cx="19130737" cy="1370950"/>
          </a:xfrm>
          <a:prstGeom prst="rect">
            <a:avLst/>
          </a:prstGeom>
        </p:spPr>
        <p:txBody>
          <a:bodyPr/>
          <a:lstStyle>
            <a:lvl1pPr defTabSz="1999437">
              <a:defRPr spc="-139" sz="6969"/>
            </a:lvl1pPr>
          </a:lstStyle>
          <a:p>
            <a:pPr/>
            <a:r>
              <a:t>Heterodyne interferometry + GW + White Noise</a:t>
            </a:r>
          </a:p>
        </p:txBody>
      </p:sp>
      <p:sp>
        <p:nvSpPr>
          <p:cNvPr id="890" name="Dr. Henri Inchauspé, Institute for Theoretical Physics, KU Leuven - LISA School 2025, Les Houches"/>
          <p:cNvSpPr txBox="1"/>
          <p:nvPr/>
        </p:nvSpPr>
        <p:spPr>
          <a:xfrm>
            <a:off x="924065" y="13223169"/>
            <a:ext cx="10977886" cy="423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CMU Bright Roman"/>
                <a:ea typeface="CMU Bright Roman"/>
                <a:cs typeface="CMU Bright Roman"/>
                <a:sym typeface="CMU Bright Roman"/>
              </a:defRPr>
            </a:pPr>
            <a:r>
              <a:rPr b="1"/>
              <a:t>Dr. Henri Inchauspé</a:t>
            </a:r>
            <a:r>
              <a:t>, Institute for Theoretical Physics, KU Leuven - </a:t>
            </a:r>
            <a:r>
              <a:rPr i="1"/>
              <a:t>LISA School 2025, Les Houches</a:t>
            </a:r>
          </a:p>
        </p:txBody>
      </p:sp>
      <p:sp>
        <p:nvSpPr>
          <p:cNvPr id="891" name="Équation"/>
          <p:cNvSpPr txBox="1"/>
          <p:nvPr/>
        </p:nvSpPr>
        <p:spPr>
          <a:xfrm>
            <a:off x="7576232" y="11425530"/>
            <a:ext cx="15525063" cy="78105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m:rPr>
                      <m:sty m:val="p"/>
                    </m:rP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cos</m:t>
                  </m:r>
                  <m:d>
                    <m:dPr>
                      <m:ctrlP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</m:ctrlPr>
                    </m:dPr>
                    <m:e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  <m:sSub>
                        <m:e>
                          <m:r>
                            <a:rPr xmlns:a="http://schemas.openxmlformats.org/drawingml/2006/main"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</m:e>
                        <m:sub>
                          <m:r>
                            <a:rPr xmlns:a="http://schemas.openxmlformats.org/drawingml/2006/main"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</m:d>
                  <m: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+</m:t>
                  </m:r>
                  <m:r>
                    <m:rPr>
                      <m:sty m:val="p"/>
                    </m:rP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cos</m:t>
                  </m:r>
                  <m:d>
                    <m:dPr>
                      <m:ctrlP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</m:ctrlPr>
                    </m:dPr>
                    <m:e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  <m:sSub>
                        <m:e>
                          <m:r>
                            <a:rPr xmlns:a="http://schemas.openxmlformats.org/drawingml/2006/main"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</m:e>
                        <m:sub>
                          <m:r>
                            <a:rPr xmlns:a="http://schemas.openxmlformats.org/drawingml/2006/main"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</m:d>
                  <m: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2</m:t>
                  </m:r>
                  <m:r>
                    <m:rPr>
                      <m:sty m:val="p"/>
                    </m:rP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cos</m:t>
                  </m:r>
                  <m:d>
                    <m:dPr>
                      <m:ctrlP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</m:ctrlPr>
                      <m:begChr m:val="["/>
                      <m:endChr m:val="]"/>
                    </m:dPr>
                    <m:e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e>
                          <m:r>
                            <a:rPr xmlns:a="http://schemas.openxmlformats.org/drawingml/2006/main"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</m:e>
                        <m:sub>
                          <m:r>
                            <a:rPr xmlns:a="http://schemas.openxmlformats.org/drawingml/2006/main"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e>
                          <m:r>
                            <a:rPr xmlns:a="http://schemas.openxmlformats.org/drawingml/2006/main"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</m:e>
                        <m:sub>
                          <m:r>
                            <a:rPr xmlns:a="http://schemas.openxmlformats.org/drawingml/2006/main"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</m:d>
                  <m:r>
                    <m:rPr>
                      <m:sty m:val="p"/>
                    </m:rP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cos</m:t>
                  </m:r>
                  <m:d>
                    <m:dPr>
                      <m:ctrlP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</m:ctrlPr>
                      <m:begChr m:val="["/>
                      <m:endChr m:val="]"/>
                    </m:dPr>
                    <m:e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</m:d>
                </m:oMath>
              </m:oMathPara>
            </a14:m>
            <a:endParaRPr sz="5000">
              <a:solidFill>
                <a:srgbClr val="5E5E5E"/>
              </a:solidFill>
            </a:endParaRPr>
          </a:p>
        </p:txBody>
      </p:sp>
      <p:sp>
        <p:nvSpPr>
          <p:cNvPr id="892" name="Équation"/>
          <p:cNvSpPr txBox="1"/>
          <p:nvPr/>
        </p:nvSpPr>
        <p:spPr>
          <a:xfrm>
            <a:off x="7525167" y="10155074"/>
            <a:ext cx="3035599" cy="58293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δ</m:t>
                  </m:r>
                  <m: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ν</m:t>
                  </m:r>
                  <m: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=</m:t>
                  </m:r>
                  <m:sSub>
                    <m:e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e>
                    <m:sub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b>
                  </m:sSub>
                  <m: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-</m:t>
                  </m:r>
                  <m:sSub>
                    <m:e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e>
                    <m:sub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</m:oMath>
              </m:oMathPara>
            </a14:m>
            <a:endParaRPr sz="5000">
              <a:solidFill>
                <a:srgbClr val="5E5E5E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8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888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6" name="Grouper"/>
          <p:cNvGrpSpPr/>
          <p:nvPr/>
        </p:nvGrpSpPr>
        <p:grpSpPr>
          <a:xfrm flipH="1">
            <a:off x="-8681163" y="-9580794"/>
            <a:ext cx="22044893" cy="19511005"/>
            <a:chOff x="14774" y="0"/>
            <a:chExt cx="22044891" cy="19511004"/>
          </a:xfrm>
        </p:grpSpPr>
        <p:pic>
          <p:nvPicPr>
            <p:cNvPr id="894" name="cbc.jpg" descr="cbc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 rot="1955812">
              <a:off x="1430501" y="4352443"/>
              <a:ext cx="19213469" cy="108059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95" name="Rectangle"/>
            <p:cNvSpPr/>
            <p:nvPr/>
          </p:nvSpPr>
          <p:spPr>
            <a:xfrm rot="1956000">
              <a:off x="1429670" y="4319902"/>
              <a:ext cx="19215101" cy="10871201"/>
            </a:xfrm>
            <a:prstGeom prst="rect">
              <a:avLst/>
            </a:prstGeom>
            <a:gradFill flip="none" rotWithShape="1">
              <a:gsLst>
                <a:gs pos="6163">
                  <a:srgbClr val="FFFFFF">
                    <a:alpha val="0"/>
                  </a:srgbClr>
                </a:gs>
                <a:gs pos="26596">
                  <a:srgbClr val="FFFFFF">
                    <a:alpha val="50000"/>
                  </a:srgbClr>
                </a:gs>
                <a:gs pos="49582">
                  <a:srgbClr val="FFFFFF"/>
                </a:gs>
              </a:gsLst>
              <a:path path="circle">
                <a:fillToRect l="62755" t="-19550" r="37244" b="11955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897" name="Capture d’écran 2023-04-26 à 10.28.39.png" descr="Capture d’écran 2023-04-26 à 10.28.3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54881" y="13134210"/>
            <a:ext cx="24693762" cy="583672"/>
          </a:xfrm>
          <a:prstGeom prst="rect">
            <a:avLst/>
          </a:prstGeom>
          <a:ln w="12700">
            <a:miter lim="400000"/>
          </a:ln>
        </p:spPr>
      </p:pic>
      <p:sp>
        <p:nvSpPr>
          <p:cNvPr id="898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99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30" y="13133252"/>
            <a:ext cx="603683" cy="603684"/>
          </a:xfrm>
          <a:prstGeom prst="rect">
            <a:avLst/>
          </a:prstGeom>
          <a:ln w="12700">
            <a:miter lim="400000"/>
          </a:ln>
        </p:spPr>
      </p:pic>
      <p:sp>
        <p:nvSpPr>
          <p:cNvPr id="900" name="LISA detection"/>
          <p:cNvSpPr/>
          <p:nvPr/>
        </p:nvSpPr>
        <p:spPr>
          <a:xfrm rot="1335507">
            <a:off x="19305598" y="302816"/>
            <a:ext cx="7443292" cy="735078"/>
          </a:xfrm>
          <a:prstGeom prst="rect">
            <a:avLst/>
          </a:prstGeom>
          <a:solidFill>
            <a:srgbClr val="E27E7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LISA detection</a:t>
            </a:r>
          </a:p>
        </p:txBody>
      </p:sp>
      <p:pic>
        <p:nvPicPr>
          <p:cNvPr id="901" name="longrange.pdf" descr="longrange.pdf"/>
          <p:cNvPicPr>
            <a:picLocks noChangeAspect="1"/>
          </p:cNvPicPr>
          <p:nvPr/>
        </p:nvPicPr>
        <p:blipFill>
          <a:blip r:embed="rId5">
            <a:extLst/>
          </a:blip>
          <a:srcRect l="0" t="27322" r="14619" b="5241"/>
          <a:stretch>
            <a:fillRect/>
          </a:stretch>
        </p:blipFill>
        <p:spPr>
          <a:xfrm rot="16200000">
            <a:off x="-2935754" y="4462427"/>
            <a:ext cx="11640405" cy="5171601"/>
          </a:xfrm>
          <a:prstGeom prst="rect">
            <a:avLst/>
          </a:prstGeom>
          <a:ln w="25400">
            <a:solidFill>
              <a:srgbClr val="929292"/>
            </a:solidFill>
            <a:miter lim="400000"/>
          </a:ln>
        </p:spPr>
      </p:pic>
      <p:sp>
        <p:nvSpPr>
          <p:cNvPr id="902" name="Rectangle"/>
          <p:cNvSpPr txBox="1"/>
          <p:nvPr/>
        </p:nvSpPr>
        <p:spPr>
          <a:xfrm>
            <a:off x="18014363" y="5839111"/>
            <a:ext cx="10959167" cy="10478699"/>
          </a:xfrm>
          <a:prstGeom prst="rect">
            <a:avLst/>
          </a:prstGeom>
          <a:solidFill>
            <a:srgbClr val="FFFFFF">
              <a:alpha val="9796"/>
            </a:srgbClr>
          </a:solidFill>
          <a:ln w="12700">
            <a:miter lim="400000"/>
          </a:ln>
        </p:spPr>
        <p:txBody>
          <a:bodyPr lIns="50800" tIns="50800" rIns="50800" bIns="50800">
            <a:normAutofit fontScale="100000" lnSpcReduction="0"/>
          </a:bodyPr>
          <a:lstStyle/>
          <a:p>
            <a:pPr algn="just">
              <a:lnSpc>
                <a:spcPct val="90000"/>
              </a:lnSpc>
              <a:spcBef>
                <a:spcPts val="4500"/>
              </a:spcBef>
              <a:defRPr sz="4800">
                <a:latin typeface="CMU Serif Roman"/>
                <a:ea typeface="CMU Serif Roman"/>
                <a:cs typeface="CMU Serif Roman"/>
                <a:sym typeface="CMU Serif Roman"/>
              </a:defRPr>
            </a:pPr>
          </a:p>
        </p:txBody>
      </p:sp>
      <p:sp>
        <p:nvSpPr>
          <p:cNvPr id="903" name="Haut-parleur">
            <a:hlinkClick r:id="rId6" invalidUrl="" action="ppaction://hlinksldjump" tgtFrame="" tooltip="" history="1" highlightClick="0" endSnd="0"/>
          </p:cNvPr>
          <p:cNvSpPr/>
          <p:nvPr/>
        </p:nvSpPr>
        <p:spPr>
          <a:xfrm>
            <a:off x="7656068" y="2543002"/>
            <a:ext cx="762001" cy="1122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83" y="0"/>
                </a:moveTo>
                <a:cubicBezTo>
                  <a:pt x="354" y="0"/>
                  <a:pt x="0" y="238"/>
                  <a:pt x="0" y="530"/>
                </a:cubicBezTo>
                <a:lnTo>
                  <a:pt x="0" y="21070"/>
                </a:lnTo>
                <a:cubicBezTo>
                  <a:pt x="0" y="21362"/>
                  <a:pt x="354" y="21600"/>
                  <a:pt x="783" y="21600"/>
                </a:cubicBezTo>
                <a:lnTo>
                  <a:pt x="20817" y="21600"/>
                </a:lnTo>
                <a:cubicBezTo>
                  <a:pt x="21246" y="21600"/>
                  <a:pt x="21600" y="21362"/>
                  <a:pt x="21600" y="21070"/>
                </a:cubicBezTo>
                <a:lnTo>
                  <a:pt x="21600" y="530"/>
                </a:lnTo>
                <a:cubicBezTo>
                  <a:pt x="21600" y="238"/>
                  <a:pt x="21246" y="0"/>
                  <a:pt x="20817" y="0"/>
                </a:cubicBezTo>
                <a:lnTo>
                  <a:pt x="783" y="0"/>
                </a:lnTo>
                <a:close/>
                <a:moveTo>
                  <a:pt x="10800" y="2398"/>
                </a:moveTo>
                <a:cubicBezTo>
                  <a:pt x="13180" y="2398"/>
                  <a:pt x="15116" y="3714"/>
                  <a:pt x="15116" y="5329"/>
                </a:cubicBezTo>
                <a:cubicBezTo>
                  <a:pt x="15116" y="6945"/>
                  <a:pt x="13180" y="8259"/>
                  <a:pt x="10800" y="8259"/>
                </a:cubicBezTo>
                <a:cubicBezTo>
                  <a:pt x="8420" y="8259"/>
                  <a:pt x="6484" y="6945"/>
                  <a:pt x="6484" y="5329"/>
                </a:cubicBezTo>
                <a:cubicBezTo>
                  <a:pt x="6484" y="3714"/>
                  <a:pt x="8420" y="2398"/>
                  <a:pt x="10800" y="2398"/>
                </a:cubicBezTo>
                <a:close/>
                <a:moveTo>
                  <a:pt x="10800" y="3459"/>
                </a:moveTo>
                <a:cubicBezTo>
                  <a:pt x="9281" y="3459"/>
                  <a:pt x="8045" y="4298"/>
                  <a:pt x="8045" y="5329"/>
                </a:cubicBezTo>
                <a:cubicBezTo>
                  <a:pt x="8045" y="6360"/>
                  <a:pt x="9281" y="7199"/>
                  <a:pt x="10800" y="7199"/>
                </a:cubicBezTo>
                <a:cubicBezTo>
                  <a:pt x="12319" y="7199"/>
                  <a:pt x="13555" y="6360"/>
                  <a:pt x="13555" y="5329"/>
                </a:cubicBezTo>
                <a:cubicBezTo>
                  <a:pt x="13555" y="4298"/>
                  <a:pt x="12319" y="3459"/>
                  <a:pt x="10800" y="3459"/>
                </a:cubicBezTo>
                <a:close/>
                <a:moveTo>
                  <a:pt x="10800" y="4534"/>
                </a:moveTo>
                <a:cubicBezTo>
                  <a:pt x="11447" y="4534"/>
                  <a:pt x="11971" y="4890"/>
                  <a:pt x="11971" y="5329"/>
                </a:cubicBezTo>
                <a:cubicBezTo>
                  <a:pt x="11971" y="5768"/>
                  <a:pt x="11447" y="6124"/>
                  <a:pt x="10800" y="6124"/>
                </a:cubicBezTo>
                <a:cubicBezTo>
                  <a:pt x="10153" y="6124"/>
                  <a:pt x="9629" y="5768"/>
                  <a:pt x="9629" y="5329"/>
                </a:cubicBezTo>
                <a:cubicBezTo>
                  <a:pt x="9629" y="4890"/>
                  <a:pt x="10153" y="4534"/>
                  <a:pt x="10800" y="4534"/>
                </a:cubicBezTo>
                <a:close/>
                <a:moveTo>
                  <a:pt x="10800" y="9740"/>
                </a:moveTo>
                <a:cubicBezTo>
                  <a:pt x="14436" y="9740"/>
                  <a:pt x="17393" y="11748"/>
                  <a:pt x="17393" y="14216"/>
                </a:cubicBezTo>
                <a:cubicBezTo>
                  <a:pt x="17393" y="16683"/>
                  <a:pt x="14436" y="18691"/>
                  <a:pt x="10800" y="18691"/>
                </a:cubicBezTo>
                <a:cubicBezTo>
                  <a:pt x="7164" y="18691"/>
                  <a:pt x="4207" y="16683"/>
                  <a:pt x="4207" y="14216"/>
                </a:cubicBezTo>
                <a:cubicBezTo>
                  <a:pt x="4207" y="11748"/>
                  <a:pt x="7164" y="9740"/>
                  <a:pt x="10800" y="9740"/>
                </a:cubicBezTo>
                <a:close/>
                <a:moveTo>
                  <a:pt x="10800" y="11860"/>
                </a:moveTo>
                <a:cubicBezTo>
                  <a:pt x="8886" y="11860"/>
                  <a:pt x="7329" y="12917"/>
                  <a:pt x="7329" y="14216"/>
                </a:cubicBezTo>
                <a:cubicBezTo>
                  <a:pt x="7329" y="15514"/>
                  <a:pt x="8886" y="16571"/>
                  <a:pt x="10800" y="16571"/>
                </a:cubicBezTo>
                <a:cubicBezTo>
                  <a:pt x="12714" y="16571"/>
                  <a:pt x="14271" y="15514"/>
                  <a:pt x="14271" y="14216"/>
                </a:cubicBezTo>
                <a:cubicBezTo>
                  <a:pt x="14271" y="12917"/>
                  <a:pt x="12714" y="11860"/>
                  <a:pt x="10800" y="11860"/>
                </a:cubicBezTo>
                <a:close/>
                <a:moveTo>
                  <a:pt x="10800" y="13367"/>
                </a:moveTo>
                <a:cubicBezTo>
                  <a:pt x="11447" y="13367"/>
                  <a:pt x="11971" y="13722"/>
                  <a:pt x="11971" y="14162"/>
                </a:cubicBezTo>
                <a:cubicBezTo>
                  <a:pt x="11971" y="14600"/>
                  <a:pt x="11447" y="14956"/>
                  <a:pt x="10800" y="14956"/>
                </a:cubicBezTo>
                <a:cubicBezTo>
                  <a:pt x="10153" y="14956"/>
                  <a:pt x="9629" y="14600"/>
                  <a:pt x="9629" y="14162"/>
                </a:cubicBezTo>
                <a:cubicBezTo>
                  <a:pt x="9629" y="13722"/>
                  <a:pt x="10153" y="13367"/>
                  <a:pt x="10800" y="13367"/>
                </a:cubicBezTo>
                <a:close/>
              </a:path>
            </a:pathLst>
          </a:custGeom>
          <a:solidFill>
            <a:srgbClr val="3B75A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04" name="Haut-parleur">
            <a:hlinkClick r:id="rId7" invalidUrl="" action="ppaction://hlinksldjump" tgtFrame="" tooltip="" history="1" highlightClick="0" endSnd="0"/>
          </p:cNvPr>
          <p:cNvSpPr/>
          <p:nvPr/>
        </p:nvSpPr>
        <p:spPr>
          <a:xfrm>
            <a:off x="7656068" y="6349038"/>
            <a:ext cx="762001" cy="1122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83" y="0"/>
                </a:moveTo>
                <a:cubicBezTo>
                  <a:pt x="354" y="0"/>
                  <a:pt x="0" y="238"/>
                  <a:pt x="0" y="530"/>
                </a:cubicBezTo>
                <a:lnTo>
                  <a:pt x="0" y="21070"/>
                </a:lnTo>
                <a:cubicBezTo>
                  <a:pt x="0" y="21362"/>
                  <a:pt x="354" y="21600"/>
                  <a:pt x="783" y="21600"/>
                </a:cubicBezTo>
                <a:lnTo>
                  <a:pt x="20817" y="21600"/>
                </a:lnTo>
                <a:cubicBezTo>
                  <a:pt x="21246" y="21600"/>
                  <a:pt x="21600" y="21362"/>
                  <a:pt x="21600" y="21070"/>
                </a:cubicBezTo>
                <a:lnTo>
                  <a:pt x="21600" y="530"/>
                </a:lnTo>
                <a:cubicBezTo>
                  <a:pt x="21600" y="238"/>
                  <a:pt x="21246" y="0"/>
                  <a:pt x="20817" y="0"/>
                </a:cubicBezTo>
                <a:lnTo>
                  <a:pt x="783" y="0"/>
                </a:lnTo>
                <a:close/>
                <a:moveTo>
                  <a:pt x="10800" y="2398"/>
                </a:moveTo>
                <a:cubicBezTo>
                  <a:pt x="13180" y="2398"/>
                  <a:pt x="15116" y="3714"/>
                  <a:pt x="15116" y="5329"/>
                </a:cubicBezTo>
                <a:cubicBezTo>
                  <a:pt x="15116" y="6945"/>
                  <a:pt x="13180" y="8259"/>
                  <a:pt x="10800" y="8259"/>
                </a:cubicBezTo>
                <a:cubicBezTo>
                  <a:pt x="8420" y="8259"/>
                  <a:pt x="6484" y="6945"/>
                  <a:pt x="6484" y="5329"/>
                </a:cubicBezTo>
                <a:cubicBezTo>
                  <a:pt x="6484" y="3714"/>
                  <a:pt x="8420" y="2398"/>
                  <a:pt x="10800" y="2398"/>
                </a:cubicBezTo>
                <a:close/>
                <a:moveTo>
                  <a:pt x="10800" y="3459"/>
                </a:moveTo>
                <a:cubicBezTo>
                  <a:pt x="9281" y="3459"/>
                  <a:pt x="8045" y="4298"/>
                  <a:pt x="8045" y="5329"/>
                </a:cubicBezTo>
                <a:cubicBezTo>
                  <a:pt x="8045" y="6360"/>
                  <a:pt x="9281" y="7199"/>
                  <a:pt x="10800" y="7199"/>
                </a:cubicBezTo>
                <a:cubicBezTo>
                  <a:pt x="12319" y="7199"/>
                  <a:pt x="13555" y="6360"/>
                  <a:pt x="13555" y="5329"/>
                </a:cubicBezTo>
                <a:cubicBezTo>
                  <a:pt x="13555" y="4298"/>
                  <a:pt x="12319" y="3459"/>
                  <a:pt x="10800" y="3459"/>
                </a:cubicBezTo>
                <a:close/>
                <a:moveTo>
                  <a:pt x="10800" y="4534"/>
                </a:moveTo>
                <a:cubicBezTo>
                  <a:pt x="11447" y="4534"/>
                  <a:pt x="11971" y="4890"/>
                  <a:pt x="11971" y="5329"/>
                </a:cubicBezTo>
                <a:cubicBezTo>
                  <a:pt x="11971" y="5768"/>
                  <a:pt x="11447" y="6124"/>
                  <a:pt x="10800" y="6124"/>
                </a:cubicBezTo>
                <a:cubicBezTo>
                  <a:pt x="10153" y="6124"/>
                  <a:pt x="9629" y="5768"/>
                  <a:pt x="9629" y="5329"/>
                </a:cubicBezTo>
                <a:cubicBezTo>
                  <a:pt x="9629" y="4890"/>
                  <a:pt x="10153" y="4534"/>
                  <a:pt x="10800" y="4534"/>
                </a:cubicBezTo>
                <a:close/>
                <a:moveTo>
                  <a:pt x="10800" y="9740"/>
                </a:moveTo>
                <a:cubicBezTo>
                  <a:pt x="14436" y="9740"/>
                  <a:pt x="17393" y="11748"/>
                  <a:pt x="17393" y="14216"/>
                </a:cubicBezTo>
                <a:cubicBezTo>
                  <a:pt x="17393" y="16683"/>
                  <a:pt x="14436" y="18691"/>
                  <a:pt x="10800" y="18691"/>
                </a:cubicBezTo>
                <a:cubicBezTo>
                  <a:pt x="7164" y="18691"/>
                  <a:pt x="4207" y="16683"/>
                  <a:pt x="4207" y="14216"/>
                </a:cubicBezTo>
                <a:cubicBezTo>
                  <a:pt x="4207" y="11748"/>
                  <a:pt x="7164" y="9740"/>
                  <a:pt x="10800" y="9740"/>
                </a:cubicBezTo>
                <a:close/>
                <a:moveTo>
                  <a:pt x="10800" y="11860"/>
                </a:moveTo>
                <a:cubicBezTo>
                  <a:pt x="8886" y="11860"/>
                  <a:pt x="7329" y="12917"/>
                  <a:pt x="7329" y="14216"/>
                </a:cubicBezTo>
                <a:cubicBezTo>
                  <a:pt x="7329" y="15514"/>
                  <a:pt x="8886" y="16571"/>
                  <a:pt x="10800" y="16571"/>
                </a:cubicBezTo>
                <a:cubicBezTo>
                  <a:pt x="12714" y="16571"/>
                  <a:pt x="14271" y="15514"/>
                  <a:pt x="14271" y="14216"/>
                </a:cubicBezTo>
                <a:cubicBezTo>
                  <a:pt x="14271" y="12917"/>
                  <a:pt x="12714" y="11860"/>
                  <a:pt x="10800" y="11860"/>
                </a:cubicBezTo>
                <a:close/>
                <a:moveTo>
                  <a:pt x="10800" y="13367"/>
                </a:moveTo>
                <a:cubicBezTo>
                  <a:pt x="11447" y="13367"/>
                  <a:pt x="11971" y="13722"/>
                  <a:pt x="11971" y="14162"/>
                </a:cubicBezTo>
                <a:cubicBezTo>
                  <a:pt x="11971" y="14600"/>
                  <a:pt x="11447" y="14956"/>
                  <a:pt x="10800" y="14956"/>
                </a:cubicBezTo>
                <a:cubicBezTo>
                  <a:pt x="10153" y="14956"/>
                  <a:pt x="9629" y="14600"/>
                  <a:pt x="9629" y="14162"/>
                </a:cubicBezTo>
                <a:cubicBezTo>
                  <a:pt x="9629" y="13722"/>
                  <a:pt x="10153" y="13367"/>
                  <a:pt x="10800" y="13367"/>
                </a:cubicBezTo>
                <a:close/>
              </a:path>
            </a:pathLst>
          </a:custGeom>
          <a:solidFill>
            <a:srgbClr val="8D69B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05" name="Haut-parleur">
            <a:hlinkClick r:id="rId8" invalidUrl="" action="ppaction://hlinksldjump" tgtFrame="" tooltip="" history="1" highlightClick="0" endSnd="0"/>
          </p:cNvPr>
          <p:cNvSpPr/>
          <p:nvPr/>
        </p:nvSpPr>
        <p:spPr>
          <a:xfrm>
            <a:off x="7656068" y="4503170"/>
            <a:ext cx="762001" cy="1122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83" y="0"/>
                </a:moveTo>
                <a:cubicBezTo>
                  <a:pt x="354" y="0"/>
                  <a:pt x="0" y="238"/>
                  <a:pt x="0" y="530"/>
                </a:cubicBezTo>
                <a:lnTo>
                  <a:pt x="0" y="21070"/>
                </a:lnTo>
                <a:cubicBezTo>
                  <a:pt x="0" y="21362"/>
                  <a:pt x="354" y="21600"/>
                  <a:pt x="783" y="21600"/>
                </a:cubicBezTo>
                <a:lnTo>
                  <a:pt x="20817" y="21600"/>
                </a:lnTo>
                <a:cubicBezTo>
                  <a:pt x="21246" y="21600"/>
                  <a:pt x="21600" y="21362"/>
                  <a:pt x="21600" y="21070"/>
                </a:cubicBezTo>
                <a:lnTo>
                  <a:pt x="21600" y="530"/>
                </a:lnTo>
                <a:cubicBezTo>
                  <a:pt x="21600" y="238"/>
                  <a:pt x="21246" y="0"/>
                  <a:pt x="20817" y="0"/>
                </a:cubicBezTo>
                <a:lnTo>
                  <a:pt x="783" y="0"/>
                </a:lnTo>
                <a:close/>
                <a:moveTo>
                  <a:pt x="10800" y="2398"/>
                </a:moveTo>
                <a:cubicBezTo>
                  <a:pt x="13180" y="2398"/>
                  <a:pt x="15116" y="3714"/>
                  <a:pt x="15116" y="5329"/>
                </a:cubicBezTo>
                <a:cubicBezTo>
                  <a:pt x="15116" y="6945"/>
                  <a:pt x="13180" y="8259"/>
                  <a:pt x="10800" y="8259"/>
                </a:cubicBezTo>
                <a:cubicBezTo>
                  <a:pt x="8420" y="8259"/>
                  <a:pt x="6484" y="6945"/>
                  <a:pt x="6484" y="5329"/>
                </a:cubicBezTo>
                <a:cubicBezTo>
                  <a:pt x="6484" y="3714"/>
                  <a:pt x="8420" y="2398"/>
                  <a:pt x="10800" y="2398"/>
                </a:cubicBezTo>
                <a:close/>
                <a:moveTo>
                  <a:pt x="10800" y="3459"/>
                </a:moveTo>
                <a:cubicBezTo>
                  <a:pt x="9281" y="3459"/>
                  <a:pt x="8045" y="4298"/>
                  <a:pt x="8045" y="5329"/>
                </a:cubicBezTo>
                <a:cubicBezTo>
                  <a:pt x="8045" y="6360"/>
                  <a:pt x="9281" y="7199"/>
                  <a:pt x="10800" y="7199"/>
                </a:cubicBezTo>
                <a:cubicBezTo>
                  <a:pt x="12319" y="7199"/>
                  <a:pt x="13555" y="6360"/>
                  <a:pt x="13555" y="5329"/>
                </a:cubicBezTo>
                <a:cubicBezTo>
                  <a:pt x="13555" y="4298"/>
                  <a:pt x="12319" y="3459"/>
                  <a:pt x="10800" y="3459"/>
                </a:cubicBezTo>
                <a:close/>
                <a:moveTo>
                  <a:pt x="10800" y="4534"/>
                </a:moveTo>
                <a:cubicBezTo>
                  <a:pt x="11447" y="4534"/>
                  <a:pt x="11971" y="4890"/>
                  <a:pt x="11971" y="5329"/>
                </a:cubicBezTo>
                <a:cubicBezTo>
                  <a:pt x="11971" y="5768"/>
                  <a:pt x="11447" y="6124"/>
                  <a:pt x="10800" y="6124"/>
                </a:cubicBezTo>
                <a:cubicBezTo>
                  <a:pt x="10153" y="6124"/>
                  <a:pt x="9629" y="5768"/>
                  <a:pt x="9629" y="5329"/>
                </a:cubicBezTo>
                <a:cubicBezTo>
                  <a:pt x="9629" y="4890"/>
                  <a:pt x="10153" y="4534"/>
                  <a:pt x="10800" y="4534"/>
                </a:cubicBezTo>
                <a:close/>
                <a:moveTo>
                  <a:pt x="10800" y="9740"/>
                </a:moveTo>
                <a:cubicBezTo>
                  <a:pt x="14436" y="9740"/>
                  <a:pt x="17393" y="11748"/>
                  <a:pt x="17393" y="14216"/>
                </a:cubicBezTo>
                <a:cubicBezTo>
                  <a:pt x="17393" y="16683"/>
                  <a:pt x="14436" y="18691"/>
                  <a:pt x="10800" y="18691"/>
                </a:cubicBezTo>
                <a:cubicBezTo>
                  <a:pt x="7164" y="18691"/>
                  <a:pt x="4207" y="16683"/>
                  <a:pt x="4207" y="14216"/>
                </a:cubicBezTo>
                <a:cubicBezTo>
                  <a:pt x="4207" y="11748"/>
                  <a:pt x="7164" y="9740"/>
                  <a:pt x="10800" y="9740"/>
                </a:cubicBezTo>
                <a:close/>
                <a:moveTo>
                  <a:pt x="10800" y="11860"/>
                </a:moveTo>
                <a:cubicBezTo>
                  <a:pt x="8886" y="11860"/>
                  <a:pt x="7329" y="12917"/>
                  <a:pt x="7329" y="14216"/>
                </a:cubicBezTo>
                <a:cubicBezTo>
                  <a:pt x="7329" y="15514"/>
                  <a:pt x="8886" y="16571"/>
                  <a:pt x="10800" y="16571"/>
                </a:cubicBezTo>
                <a:cubicBezTo>
                  <a:pt x="12714" y="16571"/>
                  <a:pt x="14271" y="15514"/>
                  <a:pt x="14271" y="14216"/>
                </a:cubicBezTo>
                <a:cubicBezTo>
                  <a:pt x="14271" y="12917"/>
                  <a:pt x="12714" y="11860"/>
                  <a:pt x="10800" y="11860"/>
                </a:cubicBezTo>
                <a:close/>
                <a:moveTo>
                  <a:pt x="10800" y="13367"/>
                </a:moveTo>
                <a:cubicBezTo>
                  <a:pt x="11447" y="13367"/>
                  <a:pt x="11971" y="13722"/>
                  <a:pt x="11971" y="14162"/>
                </a:cubicBezTo>
                <a:cubicBezTo>
                  <a:pt x="11971" y="14600"/>
                  <a:pt x="11447" y="14956"/>
                  <a:pt x="10800" y="14956"/>
                </a:cubicBezTo>
                <a:cubicBezTo>
                  <a:pt x="10153" y="14956"/>
                  <a:pt x="9629" y="14600"/>
                  <a:pt x="9629" y="14162"/>
                </a:cubicBezTo>
                <a:cubicBezTo>
                  <a:pt x="9629" y="13722"/>
                  <a:pt x="10153" y="13367"/>
                  <a:pt x="10800" y="13367"/>
                </a:cubicBezTo>
                <a:close/>
              </a:path>
            </a:pathLst>
          </a:custGeom>
          <a:solidFill>
            <a:srgbClr val="C53A3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906" name="beatnote_wave.png" descr="beatnote_wave.png"/>
          <p:cNvPicPr>
            <a:picLocks noChangeAspect="1"/>
          </p:cNvPicPr>
          <p:nvPr/>
        </p:nvPicPr>
        <p:blipFill>
          <a:blip r:embed="rId9">
            <a:extLst/>
          </a:blip>
          <a:srcRect l="0" t="895" r="0" b="895"/>
          <a:stretch>
            <a:fillRect/>
          </a:stretch>
        </p:blipFill>
        <p:spPr>
          <a:xfrm>
            <a:off x="8215814" y="2134280"/>
            <a:ext cx="16106852" cy="6936052"/>
          </a:xfrm>
          <a:prstGeom prst="rect">
            <a:avLst/>
          </a:prstGeom>
          <a:ln w="12700">
            <a:miter lim="400000"/>
          </a:ln>
        </p:spPr>
      </p:pic>
      <p:pic>
        <p:nvPicPr>
          <p:cNvPr id="907" name="s12w.wav" descr="s12w.wav"/>
          <p:cNvPicPr>
            <a:picLocks noChangeAspect="0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2">
            <a:extLst/>
          </a:blip>
          <a:stretch>
            <a:fillRect/>
          </a:stretch>
        </p:blipFill>
        <p:spPr>
          <a:xfrm>
            <a:off x="8974507" y="6260465"/>
            <a:ext cx="5715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908" name="Heterodyne interferometry + GW + White Noise"/>
          <p:cNvSpPr txBox="1"/>
          <p:nvPr>
            <p:ph type="title"/>
          </p:nvPr>
        </p:nvSpPr>
        <p:spPr>
          <a:xfrm>
            <a:off x="273703" y="-15120"/>
            <a:ext cx="19130737" cy="1370950"/>
          </a:xfrm>
          <a:prstGeom prst="rect">
            <a:avLst/>
          </a:prstGeom>
        </p:spPr>
        <p:txBody>
          <a:bodyPr/>
          <a:lstStyle>
            <a:lvl1pPr defTabSz="1999437">
              <a:defRPr spc="-139" sz="6969"/>
            </a:lvl1pPr>
          </a:lstStyle>
          <a:p>
            <a:pPr/>
            <a:r>
              <a:t>Heterodyne interferometry + GW + White Noise</a:t>
            </a:r>
          </a:p>
        </p:txBody>
      </p:sp>
      <p:sp>
        <p:nvSpPr>
          <p:cNvPr id="909" name="Dr. Henri Inchauspé, Institute for Theoretical Physics, KU Leuven - LISA School 2025, Les Houches"/>
          <p:cNvSpPr txBox="1"/>
          <p:nvPr/>
        </p:nvSpPr>
        <p:spPr>
          <a:xfrm>
            <a:off x="924065" y="13223169"/>
            <a:ext cx="10977886" cy="423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CMU Bright Roman"/>
                <a:ea typeface="CMU Bright Roman"/>
                <a:cs typeface="CMU Bright Roman"/>
                <a:sym typeface="CMU Bright Roman"/>
              </a:defRPr>
            </a:pPr>
            <a:r>
              <a:rPr b="1"/>
              <a:t>Dr. Henri Inchauspé</a:t>
            </a:r>
            <a:r>
              <a:t>, Institute for Theoretical Physics, KU Leuven - </a:t>
            </a:r>
            <a:r>
              <a:rPr i="1"/>
              <a:t>LISA School 2025, Les Houches</a:t>
            </a:r>
          </a:p>
        </p:txBody>
      </p:sp>
      <p:sp>
        <p:nvSpPr>
          <p:cNvPr id="910" name="Équation"/>
          <p:cNvSpPr txBox="1"/>
          <p:nvPr/>
        </p:nvSpPr>
        <p:spPr>
          <a:xfrm>
            <a:off x="7576232" y="11425530"/>
            <a:ext cx="15525063" cy="78105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m:rPr>
                      <m:sty m:val="p"/>
                    </m:rP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cos</m:t>
                  </m:r>
                  <m:d>
                    <m:dPr>
                      <m:ctrlP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</m:ctrlPr>
                    </m:dPr>
                    <m:e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  <m:sSub>
                        <m:e>
                          <m:r>
                            <a:rPr xmlns:a="http://schemas.openxmlformats.org/drawingml/2006/main"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</m:e>
                        <m:sub>
                          <m:r>
                            <a:rPr xmlns:a="http://schemas.openxmlformats.org/drawingml/2006/main"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</m:d>
                  <m: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+</m:t>
                  </m:r>
                  <m:r>
                    <m:rPr>
                      <m:sty m:val="p"/>
                    </m:rP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cos</m:t>
                  </m:r>
                  <m:d>
                    <m:dPr>
                      <m:ctrlP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</m:ctrlPr>
                    </m:dPr>
                    <m:e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  <m:sSub>
                        <m:e>
                          <m:r>
                            <a:rPr xmlns:a="http://schemas.openxmlformats.org/drawingml/2006/main"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</m:e>
                        <m:sub>
                          <m:r>
                            <a:rPr xmlns:a="http://schemas.openxmlformats.org/drawingml/2006/main"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</m:d>
                  <m: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2</m:t>
                  </m:r>
                  <m:r>
                    <m:rPr>
                      <m:sty m:val="p"/>
                    </m:rP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cos</m:t>
                  </m:r>
                  <m:d>
                    <m:dPr>
                      <m:ctrlP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</m:ctrlPr>
                      <m:begChr m:val="["/>
                      <m:endChr m:val="]"/>
                    </m:dPr>
                    <m:e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e>
                          <m:r>
                            <a:rPr xmlns:a="http://schemas.openxmlformats.org/drawingml/2006/main"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</m:e>
                        <m:sub>
                          <m:r>
                            <a:rPr xmlns:a="http://schemas.openxmlformats.org/drawingml/2006/main"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e>
                          <m:r>
                            <a:rPr xmlns:a="http://schemas.openxmlformats.org/drawingml/2006/main"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</m:e>
                        <m:sub>
                          <m:r>
                            <a:rPr xmlns:a="http://schemas.openxmlformats.org/drawingml/2006/main" sz="5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</m:d>
                  <m:r>
                    <m:rPr>
                      <m:sty m:val="p"/>
                    </m:rP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cos</m:t>
                  </m:r>
                  <m:d>
                    <m:dPr>
                      <m:ctrlP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</m:ctrlPr>
                      <m:begChr m:val="["/>
                      <m:endChr m:val="]"/>
                    </m:dPr>
                    <m:e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</m:d>
                </m:oMath>
              </m:oMathPara>
            </a14:m>
            <a:endParaRPr sz="5000">
              <a:solidFill>
                <a:srgbClr val="5E5E5E"/>
              </a:solidFill>
            </a:endParaRPr>
          </a:p>
        </p:txBody>
      </p:sp>
      <p:sp>
        <p:nvSpPr>
          <p:cNvPr id="911" name="Équation"/>
          <p:cNvSpPr txBox="1"/>
          <p:nvPr/>
        </p:nvSpPr>
        <p:spPr>
          <a:xfrm>
            <a:off x="7525167" y="10155074"/>
            <a:ext cx="3035599" cy="58293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δ</m:t>
                  </m:r>
                  <m: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ν</m:t>
                  </m:r>
                  <m: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=</m:t>
                  </m:r>
                  <m:sSub>
                    <m:e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e>
                    <m:sub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b>
                  </m:sSub>
                  <m:r>
                    <a:rPr xmlns:a="http://schemas.openxmlformats.org/drawingml/2006/main" sz="5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-</m:t>
                  </m:r>
                  <m:sSub>
                    <m:e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e>
                    <m:sub>
                      <m: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</m:oMath>
              </m:oMathPara>
            </a14:m>
            <a:endParaRPr sz="5000">
              <a:solidFill>
                <a:srgbClr val="5E5E5E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9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907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5" name="Grouper"/>
          <p:cNvGrpSpPr/>
          <p:nvPr/>
        </p:nvGrpSpPr>
        <p:grpSpPr>
          <a:xfrm flipH="1">
            <a:off x="-8681163" y="-9580794"/>
            <a:ext cx="22044893" cy="19511005"/>
            <a:chOff x="14774" y="0"/>
            <a:chExt cx="22044891" cy="19511004"/>
          </a:xfrm>
        </p:grpSpPr>
        <p:pic>
          <p:nvPicPr>
            <p:cNvPr id="913" name="cbc.jpg" descr="cbc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 rot="1955812">
              <a:off x="1430501" y="4352443"/>
              <a:ext cx="19213469" cy="108059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14" name="Rectangle"/>
            <p:cNvSpPr/>
            <p:nvPr/>
          </p:nvSpPr>
          <p:spPr>
            <a:xfrm rot="1956000">
              <a:off x="1429670" y="4319902"/>
              <a:ext cx="19215101" cy="10871201"/>
            </a:xfrm>
            <a:prstGeom prst="rect">
              <a:avLst/>
            </a:prstGeom>
            <a:gradFill flip="none" rotWithShape="1">
              <a:gsLst>
                <a:gs pos="6163">
                  <a:srgbClr val="FFFFFF">
                    <a:alpha val="0"/>
                  </a:srgbClr>
                </a:gs>
                <a:gs pos="26596">
                  <a:srgbClr val="FFFFFF">
                    <a:alpha val="50000"/>
                  </a:srgbClr>
                </a:gs>
                <a:gs pos="49582">
                  <a:srgbClr val="FFFFFF"/>
                </a:gs>
              </a:gsLst>
              <a:path path="circle">
                <a:fillToRect l="62755" t="-19550" r="37244" b="11955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916" name="Capture d’écran 2023-04-26 à 10.28.39.png" descr="Capture d’écran 2023-04-26 à 10.28.3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54881" y="13134210"/>
            <a:ext cx="24693762" cy="583672"/>
          </a:xfrm>
          <a:prstGeom prst="rect">
            <a:avLst/>
          </a:prstGeom>
          <a:ln w="12700">
            <a:miter lim="400000"/>
          </a:ln>
        </p:spPr>
      </p:pic>
      <p:sp>
        <p:nvSpPr>
          <p:cNvPr id="917" name="Doppler shift and frequency pla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Doppler shift and frequency plan</a:t>
            </a:r>
          </a:p>
        </p:txBody>
      </p:sp>
      <p:sp>
        <p:nvSpPr>
          <p:cNvPr id="918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19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30" y="13133252"/>
            <a:ext cx="603683" cy="603684"/>
          </a:xfrm>
          <a:prstGeom prst="rect">
            <a:avLst/>
          </a:prstGeom>
          <a:ln w="12700">
            <a:miter lim="400000"/>
          </a:ln>
        </p:spPr>
      </p:pic>
      <p:sp>
        <p:nvSpPr>
          <p:cNvPr id="920" name="LISA detection"/>
          <p:cNvSpPr/>
          <p:nvPr/>
        </p:nvSpPr>
        <p:spPr>
          <a:xfrm rot="1335507">
            <a:off x="19305598" y="302816"/>
            <a:ext cx="7443292" cy="735078"/>
          </a:xfrm>
          <a:prstGeom prst="rect">
            <a:avLst/>
          </a:prstGeom>
          <a:solidFill>
            <a:srgbClr val="E27E7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LISA detection</a:t>
            </a:r>
          </a:p>
        </p:txBody>
      </p:sp>
      <p:sp>
        <p:nvSpPr>
          <p:cNvPr id="921" name="Dr. Henri Inchauspé, Institute for Theoretical Physics, KU Leuven - LISA School 2025, Les Houches"/>
          <p:cNvSpPr txBox="1"/>
          <p:nvPr/>
        </p:nvSpPr>
        <p:spPr>
          <a:xfrm>
            <a:off x="924065" y="13223169"/>
            <a:ext cx="10977886" cy="423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CMU Bright Roman"/>
                <a:ea typeface="CMU Bright Roman"/>
                <a:cs typeface="CMU Bright Roman"/>
                <a:sym typeface="CMU Bright Roman"/>
              </a:defRPr>
            </a:pPr>
            <a:r>
              <a:rPr b="1"/>
              <a:t>Dr. Henri Inchauspé</a:t>
            </a:r>
            <a:r>
              <a:t>, Institute for Theoretical Physics, KU Leuven - </a:t>
            </a:r>
            <a:r>
              <a:rPr i="1"/>
              <a:t>LISA School 2025, Les Houches</a:t>
            </a:r>
          </a:p>
        </p:txBody>
      </p:sp>
      <p:pic>
        <p:nvPicPr>
          <p:cNvPr id="922" name="Grouper" descr="Grouper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147795" y="7965433"/>
            <a:ext cx="10734136" cy="4470358"/>
          </a:xfrm>
          <a:prstGeom prst="rect">
            <a:avLst/>
          </a:prstGeom>
          <a:ln w="25400">
            <a:solidFill>
              <a:srgbClr val="929292"/>
            </a:solidFill>
            <a:miter lim="400000"/>
          </a:ln>
        </p:spPr>
      </p:pic>
      <p:sp>
        <p:nvSpPr>
          <p:cNvPr id="923" name="LISA constellation flexing yearly.…"/>
          <p:cNvSpPr txBox="1"/>
          <p:nvPr/>
        </p:nvSpPr>
        <p:spPr>
          <a:xfrm>
            <a:off x="234253" y="7920487"/>
            <a:ext cx="6984702" cy="4360166"/>
          </a:xfrm>
          <a:prstGeom prst="rect">
            <a:avLst/>
          </a:prstGeom>
          <a:solidFill>
            <a:srgbClr val="FFFFFF">
              <a:alpha val="9796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384047" indent="-384047" algn="just" defTabSz="1536153">
              <a:lnSpc>
                <a:spcPct val="90000"/>
              </a:lnSpc>
              <a:spcBef>
                <a:spcPts val="2800"/>
              </a:spcBef>
              <a:buSzPct val="123000"/>
              <a:buChar char="•"/>
              <a:defRPr sz="3024">
                <a:latin typeface="CMU Serif Roman"/>
                <a:ea typeface="CMU Serif Roman"/>
                <a:cs typeface="CMU Serif Roman"/>
                <a:sym typeface="CMU Serif Roman"/>
              </a:defRPr>
            </a:pPr>
            <a:r>
              <a:t>LISA constellation flexing yearly.</a:t>
            </a:r>
          </a:p>
          <a:p>
            <a:pPr marL="384047" indent="-384047" algn="just" defTabSz="1536153">
              <a:lnSpc>
                <a:spcPct val="90000"/>
              </a:lnSpc>
              <a:spcBef>
                <a:spcPts val="2800"/>
              </a:spcBef>
              <a:buSzPct val="123000"/>
              <a:buChar char="•"/>
              <a:defRPr sz="3024">
                <a:latin typeface="CMU Serif Roman"/>
                <a:ea typeface="CMU Serif Roman"/>
                <a:cs typeface="CMU Serif Roman"/>
                <a:sym typeface="CMU Serif Roman"/>
              </a:defRPr>
            </a:pPr>
            <a:r>
              <a:t>Relative velocity between SC along line of sight</a:t>
            </a:r>
          </a:p>
          <a:p>
            <a:pPr marL="384047" indent="-384047" algn="just" defTabSz="1536153">
              <a:lnSpc>
                <a:spcPct val="90000"/>
              </a:lnSpc>
              <a:spcBef>
                <a:spcPts val="2800"/>
              </a:spcBef>
              <a:buSzPct val="123000"/>
              <a:buChar char="•"/>
              <a:defRPr sz="3024">
                <a:latin typeface="CMU Serif Roman"/>
                <a:ea typeface="CMU Serif Roman"/>
                <a:cs typeface="CMU Serif Roman"/>
                <a:sym typeface="CMU Serif Roman"/>
              </a:defRPr>
            </a:pPr>
            <a:r>
              <a:t>DC / out-of-band Doppler shift of laser beams to account for.</a:t>
            </a:r>
          </a:p>
          <a:p>
            <a:pPr marL="384047" indent="-384047" algn="just" defTabSz="1536153">
              <a:lnSpc>
                <a:spcPct val="90000"/>
              </a:lnSpc>
              <a:spcBef>
                <a:spcPts val="2800"/>
              </a:spcBef>
              <a:buSzPct val="123000"/>
              <a:buChar char="•"/>
              <a:defRPr sz="3024">
                <a:latin typeface="CMU Serif Roman"/>
                <a:ea typeface="CMU Serif Roman"/>
                <a:cs typeface="CMU Serif Roman"/>
                <a:sym typeface="CMU Serif Roman"/>
              </a:defRPr>
            </a:pPr>
            <a:r>
              <a:t>Frequency plan to keep a stable beat note frequency range.</a:t>
            </a:r>
          </a:p>
        </p:txBody>
      </p:sp>
      <p:pic>
        <p:nvPicPr>
          <p:cNvPr id="924" name="ScRelVel.png" descr="ScRelVel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194045" y="1487564"/>
            <a:ext cx="17011124" cy="533083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27" name="Grouper"/>
          <p:cNvGrpSpPr/>
          <p:nvPr/>
        </p:nvGrpSpPr>
        <p:grpSpPr>
          <a:xfrm>
            <a:off x="8257495" y="7965433"/>
            <a:ext cx="4808345" cy="4470358"/>
            <a:chOff x="0" y="0"/>
            <a:chExt cx="4808344" cy="4470356"/>
          </a:xfrm>
        </p:grpSpPr>
        <p:pic>
          <p:nvPicPr>
            <p:cNvPr id="925" name="Capture d’écran 2021-03-06 à 5.00.42 PM.png" descr="Capture d’écran 2021-03-06 à 5.00.42 PM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4808345" cy="4470357"/>
            </a:xfrm>
            <a:prstGeom prst="rect">
              <a:avLst/>
            </a:prstGeom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926" name="Carré"/>
            <p:cNvSpPr/>
            <p:nvPr/>
          </p:nvSpPr>
          <p:spPr>
            <a:xfrm>
              <a:off x="16714" y="3137048"/>
              <a:ext cx="1313514" cy="13135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928" name="Équation"/>
          <p:cNvSpPr txBox="1"/>
          <p:nvPr/>
        </p:nvSpPr>
        <p:spPr>
          <a:xfrm>
            <a:off x="344002" y="6805477"/>
            <a:ext cx="9529023" cy="667269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9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δ</m:t>
                  </m:r>
                  <m:r>
                    <a:rPr xmlns:a="http://schemas.openxmlformats.org/drawingml/2006/main" sz="49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ν</m:t>
                  </m:r>
                  <m:r>
                    <a:rPr xmlns:a="http://schemas.openxmlformats.org/drawingml/2006/main" sz="49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9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δ</m:t>
                  </m:r>
                  <m:sSub>
                    <m:e>
                      <m:r>
                        <a:rPr xmlns:a="http://schemas.openxmlformats.org/drawingml/2006/main" sz="49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e>
                    <m:sub>
                      <m:r>
                        <a:rPr xmlns:a="http://schemas.openxmlformats.org/drawingml/2006/main" sz="49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21</m:t>
                      </m:r>
                    </m:sub>
                  </m:sSub>
                  <m:r>
                    <a:rPr xmlns:a="http://schemas.openxmlformats.org/drawingml/2006/main" sz="49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+</m:t>
                  </m:r>
                  <m:r>
                    <a:rPr xmlns:a="http://schemas.openxmlformats.org/drawingml/2006/main" sz="49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δ</m:t>
                  </m:r>
                  <m:sSub>
                    <m:e>
                      <m:r>
                        <a:rPr xmlns:a="http://schemas.openxmlformats.org/drawingml/2006/main" sz="49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e>
                    <m:sub>
                      <m:r>
                        <a:rPr xmlns:a="http://schemas.openxmlformats.org/drawingml/2006/main" sz="49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xmlns:a="http://schemas.openxmlformats.org/drawingml/2006/main" sz="49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  <m:r>
                        <a:rPr xmlns:a="http://schemas.openxmlformats.org/drawingml/2006/main" sz="49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</m:sub>
                  </m:sSub>
                  <m:r>
                    <a:rPr xmlns:a="http://schemas.openxmlformats.org/drawingml/2006/main" sz="49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+</m:t>
                  </m:r>
                  <m:r>
                    <a:rPr xmlns:a="http://schemas.openxmlformats.org/drawingml/2006/main" sz="49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δ</m:t>
                  </m:r>
                  <m:sSub>
                    <m:e>
                      <m:r>
                        <a:rPr xmlns:a="http://schemas.openxmlformats.org/drawingml/2006/main" sz="49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e>
                    <m:sub>
                      <m:r>
                        <a:rPr xmlns:a="http://schemas.openxmlformats.org/drawingml/2006/main" sz="49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xmlns:a="http://schemas.openxmlformats.org/drawingml/2006/main" sz="49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w</m:t>
                      </m:r>
                    </m:sub>
                  </m:sSub>
                  <m:r>
                    <a:rPr xmlns:a="http://schemas.openxmlformats.org/drawingml/2006/main" sz="49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9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+</m:t>
                  </m:r>
                  <m:r>
                    <a:rPr xmlns:a="http://schemas.openxmlformats.org/drawingml/2006/main" sz="49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δ</m:t>
                  </m:r>
                  <m:sSub>
                    <m:e>
                      <m:r>
                        <a:rPr xmlns:a="http://schemas.openxmlformats.org/drawingml/2006/main" sz="49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e>
                    <m:sub>
                      <m:r>
                        <a:rPr xmlns:a="http://schemas.openxmlformats.org/drawingml/2006/main" sz="49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xmlns:a="http://schemas.openxmlformats.org/drawingml/2006/main" sz="49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xmlns:a="http://schemas.openxmlformats.org/drawingml/2006/main" sz="49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xmlns:a="http://schemas.openxmlformats.org/drawingml/2006/main" sz="49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xmlns:a="http://schemas.openxmlformats.org/drawingml/2006/main" sz="49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sub>
                  </m:sSub>
                  <m:r>
                    <a:rPr xmlns:a="http://schemas.openxmlformats.org/drawingml/2006/main" sz="49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  <a:endParaRPr sz="4900">
              <a:solidFill>
                <a:srgbClr val="5E5E5E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2" name="Grouper"/>
          <p:cNvGrpSpPr/>
          <p:nvPr/>
        </p:nvGrpSpPr>
        <p:grpSpPr>
          <a:xfrm flipH="1">
            <a:off x="-8681163" y="-9580794"/>
            <a:ext cx="22044893" cy="19511005"/>
            <a:chOff x="14774" y="0"/>
            <a:chExt cx="22044891" cy="19511004"/>
          </a:xfrm>
        </p:grpSpPr>
        <p:pic>
          <p:nvPicPr>
            <p:cNvPr id="930" name="cbc.jpg" descr="cbc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 rot="1955812">
              <a:off x="1430501" y="4352443"/>
              <a:ext cx="19213469" cy="108059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31" name="Rectangle"/>
            <p:cNvSpPr/>
            <p:nvPr/>
          </p:nvSpPr>
          <p:spPr>
            <a:xfrm rot="1956000">
              <a:off x="1429670" y="4319902"/>
              <a:ext cx="19215101" cy="10871201"/>
            </a:xfrm>
            <a:prstGeom prst="rect">
              <a:avLst/>
            </a:prstGeom>
            <a:gradFill flip="none" rotWithShape="1">
              <a:gsLst>
                <a:gs pos="6163">
                  <a:srgbClr val="FFFFFF">
                    <a:alpha val="0"/>
                  </a:srgbClr>
                </a:gs>
                <a:gs pos="26596">
                  <a:srgbClr val="FFFFFF">
                    <a:alpha val="50000"/>
                  </a:srgbClr>
                </a:gs>
                <a:gs pos="49582">
                  <a:srgbClr val="FFFFFF"/>
                </a:gs>
              </a:gsLst>
              <a:path path="circle">
                <a:fillToRect l="62755" t="-19550" r="37244" b="11955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933" name="Capture d’écran 2023-04-26 à 10.28.39.png" descr="Capture d’écran 2023-04-26 à 10.28.3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54881" y="13134210"/>
            <a:ext cx="24693762" cy="583672"/>
          </a:xfrm>
          <a:prstGeom prst="rect">
            <a:avLst/>
          </a:prstGeom>
          <a:ln w="12700">
            <a:miter lim="400000"/>
          </a:ln>
        </p:spPr>
      </p:pic>
      <p:sp>
        <p:nvSpPr>
          <p:cNvPr id="934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35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30" y="13133252"/>
            <a:ext cx="603683" cy="603684"/>
          </a:xfrm>
          <a:prstGeom prst="rect">
            <a:avLst/>
          </a:prstGeom>
          <a:ln w="12700">
            <a:miter lim="400000"/>
          </a:ln>
        </p:spPr>
      </p:pic>
      <p:sp>
        <p:nvSpPr>
          <p:cNvPr id="936" name="LISA detection"/>
          <p:cNvSpPr/>
          <p:nvPr/>
        </p:nvSpPr>
        <p:spPr>
          <a:xfrm rot="1335507">
            <a:off x="19305598" y="302816"/>
            <a:ext cx="7443292" cy="735078"/>
          </a:xfrm>
          <a:prstGeom prst="rect">
            <a:avLst/>
          </a:prstGeom>
          <a:solidFill>
            <a:srgbClr val="E27E7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LISA detection</a:t>
            </a:r>
          </a:p>
        </p:txBody>
      </p:sp>
      <p:sp>
        <p:nvSpPr>
          <p:cNvPr id="937" name="Dr. Henri Inchauspé, Institute for Theoretical Physics, KU Leuven - LISA School 2025, Les Houches"/>
          <p:cNvSpPr txBox="1"/>
          <p:nvPr/>
        </p:nvSpPr>
        <p:spPr>
          <a:xfrm>
            <a:off x="924065" y="13223169"/>
            <a:ext cx="10977886" cy="423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CMU Bright Roman"/>
                <a:ea typeface="CMU Bright Roman"/>
                <a:cs typeface="CMU Bright Roman"/>
                <a:sym typeface="CMU Bright Roman"/>
              </a:defRPr>
            </a:pPr>
            <a:r>
              <a:rPr b="1"/>
              <a:t>Dr. Henri Inchauspé</a:t>
            </a:r>
            <a:r>
              <a:t>, Institute for Theoretical Physics, KU Leuven - </a:t>
            </a:r>
            <a:r>
              <a:rPr i="1"/>
              <a:t>LISA School 2025, Les Houches</a:t>
            </a:r>
          </a:p>
        </p:txBody>
      </p:sp>
      <p:sp>
        <p:nvSpPr>
          <p:cNvPr id="938" name="Working around laser noise"/>
          <p:cNvSpPr txBox="1"/>
          <p:nvPr/>
        </p:nvSpPr>
        <p:spPr>
          <a:xfrm>
            <a:off x="614756" y="6062979"/>
            <a:ext cx="23154488" cy="15900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i="1" sz="10000">
                <a:solidFill>
                  <a:srgbClr val="3D527B"/>
                </a:solidFill>
              </a:defRPr>
            </a:lvl1pPr>
          </a:lstStyle>
          <a:p>
            <a:pPr/>
            <a:r>
              <a:t>Working around laser noise</a:t>
            </a:r>
          </a:p>
        </p:txBody>
      </p:sp>
      <p:grpSp>
        <p:nvGrpSpPr>
          <p:cNvPr id="941" name="Grouper"/>
          <p:cNvGrpSpPr/>
          <p:nvPr/>
        </p:nvGrpSpPr>
        <p:grpSpPr>
          <a:xfrm>
            <a:off x="98597" y="9468763"/>
            <a:ext cx="2782259" cy="3577989"/>
            <a:chOff x="-96257" y="-133493"/>
            <a:chExt cx="2782257" cy="3577987"/>
          </a:xfrm>
        </p:grpSpPr>
        <p:sp>
          <p:nvSpPr>
            <p:cNvPr id="939" name="Flash me to get some more course material !"/>
            <p:cNvSpPr txBox="1"/>
            <p:nvPr/>
          </p:nvSpPr>
          <p:spPr>
            <a:xfrm>
              <a:off x="-88562" y="-133494"/>
              <a:ext cx="2766867" cy="10679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800">
                  <a:solidFill>
                    <a:srgbClr val="000000"/>
                  </a:solidFill>
                </a:defRPr>
              </a:lvl1pPr>
            </a:lstStyle>
            <a:p>
              <a:pPr/>
              <a:r>
                <a:t>Flash me to get some more course material !</a:t>
              </a:r>
            </a:p>
          </p:txBody>
        </p:sp>
        <p:pic>
          <p:nvPicPr>
            <p:cNvPr id="940" name="QRCode.png" descr="QRCod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96258" y="704760"/>
              <a:ext cx="2782259" cy="27397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5" name="Grouper"/>
          <p:cNvGrpSpPr/>
          <p:nvPr/>
        </p:nvGrpSpPr>
        <p:grpSpPr>
          <a:xfrm flipH="1">
            <a:off x="-8681163" y="-9580794"/>
            <a:ext cx="22044893" cy="19511005"/>
            <a:chOff x="14774" y="0"/>
            <a:chExt cx="22044891" cy="19511004"/>
          </a:xfrm>
        </p:grpSpPr>
        <p:pic>
          <p:nvPicPr>
            <p:cNvPr id="943" name="cbc.jpg" descr="cbc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 rot="1955812">
              <a:off x="1430501" y="4352443"/>
              <a:ext cx="19213469" cy="108059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44" name="Rectangle"/>
            <p:cNvSpPr/>
            <p:nvPr/>
          </p:nvSpPr>
          <p:spPr>
            <a:xfrm rot="1956000">
              <a:off x="1429670" y="4319902"/>
              <a:ext cx="19215101" cy="10871201"/>
            </a:xfrm>
            <a:prstGeom prst="rect">
              <a:avLst/>
            </a:prstGeom>
            <a:gradFill flip="none" rotWithShape="1">
              <a:gsLst>
                <a:gs pos="6163">
                  <a:srgbClr val="FFFFFF">
                    <a:alpha val="0"/>
                  </a:srgbClr>
                </a:gs>
                <a:gs pos="26596">
                  <a:srgbClr val="FFFFFF">
                    <a:alpha val="50000"/>
                  </a:srgbClr>
                </a:gs>
                <a:gs pos="49582">
                  <a:srgbClr val="FFFFFF"/>
                </a:gs>
              </a:gsLst>
              <a:path path="circle">
                <a:fillToRect l="62755" t="-19550" r="37244" b="11955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946" name="Capture d’écran 2023-04-26 à 10.28.39.png" descr="Capture d’écran 2023-04-26 à 10.28.3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54881" y="13134210"/>
            <a:ext cx="24693762" cy="583672"/>
          </a:xfrm>
          <a:prstGeom prst="rect">
            <a:avLst/>
          </a:prstGeom>
          <a:ln w="12700">
            <a:miter lim="400000"/>
          </a:ln>
        </p:spPr>
      </p:pic>
      <p:sp>
        <p:nvSpPr>
          <p:cNvPr id="947" name="Time-Delay Interferometry"/>
          <p:cNvSpPr txBox="1"/>
          <p:nvPr>
            <p:ph type="title"/>
          </p:nvPr>
        </p:nvSpPr>
        <p:spPr>
          <a:xfrm>
            <a:off x="359787" y="125881"/>
            <a:ext cx="13552612" cy="1433163"/>
          </a:xfrm>
          <a:prstGeom prst="rect">
            <a:avLst/>
          </a:prstGeom>
        </p:spPr>
        <p:txBody>
          <a:bodyPr/>
          <a:lstStyle/>
          <a:p>
            <a:pPr/>
            <a:r>
              <a:t>Time-Delay Interferometry</a:t>
            </a:r>
          </a:p>
        </p:txBody>
      </p:sp>
      <p:sp>
        <p:nvSpPr>
          <p:cNvPr id="948" name="Suppressing primary noises"/>
          <p:cNvSpPr txBox="1"/>
          <p:nvPr>
            <p:ph type="body" idx="21"/>
          </p:nvPr>
        </p:nvSpPr>
        <p:spPr>
          <a:xfrm>
            <a:off x="381934" y="1650035"/>
            <a:ext cx="21971001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Suppressing primary noises</a:t>
            </a:r>
          </a:p>
        </p:txBody>
      </p:sp>
      <p:sp>
        <p:nvSpPr>
          <p:cNvPr id="949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50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30" y="13133252"/>
            <a:ext cx="603683" cy="603684"/>
          </a:xfrm>
          <a:prstGeom prst="rect">
            <a:avLst/>
          </a:prstGeom>
          <a:ln w="12700">
            <a:miter lim="400000"/>
          </a:ln>
        </p:spPr>
      </p:pic>
      <p:sp>
        <p:nvSpPr>
          <p:cNvPr id="951" name="LISA detection"/>
          <p:cNvSpPr/>
          <p:nvPr/>
        </p:nvSpPr>
        <p:spPr>
          <a:xfrm rot="1335507">
            <a:off x="19305598" y="302816"/>
            <a:ext cx="7443292" cy="735078"/>
          </a:xfrm>
          <a:prstGeom prst="rect">
            <a:avLst/>
          </a:prstGeom>
          <a:solidFill>
            <a:srgbClr val="E27E7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LISA detection</a:t>
            </a:r>
          </a:p>
        </p:txBody>
      </p:sp>
      <p:sp>
        <p:nvSpPr>
          <p:cNvPr id="952" name="Laser frequency noise: fluctuations about 8 orders of magnitude above GW strain typical amplitude.…"/>
          <p:cNvSpPr txBox="1"/>
          <p:nvPr>
            <p:ph type="body" sz="half" idx="1"/>
          </p:nvPr>
        </p:nvSpPr>
        <p:spPr>
          <a:xfrm>
            <a:off x="567572" y="3389608"/>
            <a:ext cx="11550254" cy="8627842"/>
          </a:xfrm>
          <a:prstGeom prst="rect">
            <a:avLst/>
          </a:prstGeom>
        </p:spPr>
        <p:txBody>
          <a:bodyPr/>
          <a:lstStyle/>
          <a:p>
            <a:pPr marL="493776" indent="-493776" defTabSz="1975054">
              <a:spcBef>
                <a:spcPts val="3600"/>
              </a:spcBef>
              <a:defRPr sz="3888"/>
            </a:pPr>
            <a:r>
              <a:t>Laser frequency noise: fluctuations about </a:t>
            </a:r>
            <a:r>
              <a:rPr b="1"/>
              <a:t>8 orders of magnitude</a:t>
            </a:r>
            <a:r>
              <a:t> above GW strain typical amplitude.</a:t>
            </a:r>
          </a:p>
          <a:p>
            <a:pPr marL="493776" indent="-493776" defTabSz="1975054">
              <a:spcBef>
                <a:spcPts val="3600"/>
              </a:spcBef>
              <a:defRPr sz="3888"/>
            </a:pPr>
            <a:r>
              <a:t>Direct Michelson interferometry impossible: arm length asymmetric and variations driven by spacecraft orbits.</a:t>
            </a:r>
          </a:p>
          <a:p>
            <a:pPr marL="493776" indent="-493776" defTabSz="1975054">
              <a:spcBef>
                <a:spcPts val="3600"/>
              </a:spcBef>
              <a:defRPr sz="3888"/>
            </a:pPr>
            <a:r>
              <a:t>Strategy: measure beat-note frequencies real-time across the constellation, and synchronize / build interferences on-ground !</a:t>
            </a:r>
          </a:p>
          <a:p>
            <a:pPr marL="493776" indent="-493776" defTabSz="1975054">
              <a:spcBef>
                <a:spcPts val="3600"/>
              </a:spcBef>
              <a:defRPr sz="3888"/>
            </a:pPr>
            <a:r>
              <a:t>Key post-processing: Time-Delay Interferometry (TDI)</a:t>
            </a:r>
            <a:br/>
          </a:p>
        </p:txBody>
      </p:sp>
      <p:pic>
        <p:nvPicPr>
          <p:cNvPr id="953" name="Capture d’écran 2024-05-16 à 20.51.16.png" descr="Capture d’écran 2024-05-16 à 20.51.16.png"/>
          <p:cNvPicPr>
            <a:picLocks noChangeAspect="1"/>
          </p:cNvPicPr>
          <p:nvPr/>
        </p:nvPicPr>
        <p:blipFill>
          <a:blip r:embed="rId5">
            <a:extLst/>
          </a:blip>
          <a:srcRect l="5740" t="1684" r="2989" b="4586"/>
          <a:stretch>
            <a:fillRect/>
          </a:stretch>
        </p:blipFill>
        <p:spPr>
          <a:xfrm>
            <a:off x="12768924" y="2675805"/>
            <a:ext cx="10690775" cy="9341839"/>
          </a:xfrm>
          <a:prstGeom prst="rect">
            <a:avLst/>
          </a:prstGeom>
          <a:ln w="12700">
            <a:miter lim="400000"/>
          </a:ln>
        </p:spPr>
      </p:pic>
      <p:sp>
        <p:nvSpPr>
          <p:cNvPr id="954" name="Dr. Henri Inchauspé, Institute for Theoretical Physics, KU Leuven - LISA School 2025, Les Houches"/>
          <p:cNvSpPr txBox="1"/>
          <p:nvPr/>
        </p:nvSpPr>
        <p:spPr>
          <a:xfrm>
            <a:off x="924065" y="13223169"/>
            <a:ext cx="10977886" cy="423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CMU Bright Roman"/>
                <a:ea typeface="CMU Bright Roman"/>
                <a:cs typeface="CMU Bright Roman"/>
                <a:sym typeface="CMU Bright Roman"/>
              </a:defRPr>
            </a:pPr>
            <a:r>
              <a:rPr b="1"/>
              <a:t>Dr. Henri Inchauspé</a:t>
            </a:r>
            <a:r>
              <a:t>, Institute for Theoretical Physics, KU Leuven - </a:t>
            </a:r>
            <a:r>
              <a:rPr i="1"/>
              <a:t>LISA School 2025, Les Houches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8" name="Grouper"/>
          <p:cNvGrpSpPr/>
          <p:nvPr/>
        </p:nvGrpSpPr>
        <p:grpSpPr>
          <a:xfrm flipH="1">
            <a:off x="-8681163" y="-9580794"/>
            <a:ext cx="22044893" cy="19511005"/>
            <a:chOff x="14774" y="0"/>
            <a:chExt cx="22044891" cy="19511004"/>
          </a:xfrm>
        </p:grpSpPr>
        <p:pic>
          <p:nvPicPr>
            <p:cNvPr id="956" name="cbc.jpg" descr="cbc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 rot="1955812">
              <a:off x="1430501" y="4352443"/>
              <a:ext cx="19213469" cy="108059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57" name="Rectangle"/>
            <p:cNvSpPr/>
            <p:nvPr/>
          </p:nvSpPr>
          <p:spPr>
            <a:xfrm rot="1956000">
              <a:off x="1429670" y="4319902"/>
              <a:ext cx="19215101" cy="10871201"/>
            </a:xfrm>
            <a:prstGeom prst="rect">
              <a:avLst/>
            </a:prstGeom>
            <a:gradFill flip="none" rotWithShape="1">
              <a:gsLst>
                <a:gs pos="6163">
                  <a:srgbClr val="FFFFFF">
                    <a:alpha val="0"/>
                  </a:srgbClr>
                </a:gs>
                <a:gs pos="26596">
                  <a:srgbClr val="FFFFFF">
                    <a:alpha val="50000"/>
                  </a:srgbClr>
                </a:gs>
                <a:gs pos="49582">
                  <a:srgbClr val="FFFFFF"/>
                </a:gs>
              </a:gsLst>
              <a:path path="circle">
                <a:fillToRect l="62755" t="-19550" r="37244" b="11955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959" name="Capture d’écran 2023-04-26 à 10.28.39.png" descr="Capture d’écran 2023-04-26 à 10.28.3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54881" y="13134210"/>
            <a:ext cx="24693762" cy="583672"/>
          </a:xfrm>
          <a:prstGeom prst="rect">
            <a:avLst/>
          </a:prstGeom>
          <a:ln w="12700">
            <a:miter lim="400000"/>
          </a:ln>
        </p:spPr>
      </p:pic>
      <p:sp>
        <p:nvSpPr>
          <p:cNvPr id="960" name="Time-Delay Interferometry"/>
          <p:cNvSpPr txBox="1"/>
          <p:nvPr>
            <p:ph type="title"/>
          </p:nvPr>
        </p:nvSpPr>
        <p:spPr>
          <a:xfrm>
            <a:off x="359787" y="125881"/>
            <a:ext cx="13552612" cy="1433163"/>
          </a:xfrm>
          <a:prstGeom prst="rect">
            <a:avLst/>
          </a:prstGeom>
        </p:spPr>
        <p:txBody>
          <a:bodyPr/>
          <a:lstStyle/>
          <a:p>
            <a:pPr/>
            <a:r>
              <a:t>Time-Delay Interferometry</a:t>
            </a:r>
          </a:p>
        </p:txBody>
      </p:sp>
      <p:sp>
        <p:nvSpPr>
          <p:cNvPr id="961" name="Second Generation TDI"/>
          <p:cNvSpPr txBox="1"/>
          <p:nvPr>
            <p:ph type="body" idx="21"/>
          </p:nvPr>
        </p:nvSpPr>
        <p:spPr>
          <a:xfrm>
            <a:off x="381934" y="1650035"/>
            <a:ext cx="21971001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Second Generation TDI</a:t>
            </a:r>
          </a:p>
        </p:txBody>
      </p:sp>
      <p:sp>
        <p:nvSpPr>
          <p:cNvPr id="962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63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30" y="13133252"/>
            <a:ext cx="603683" cy="603684"/>
          </a:xfrm>
          <a:prstGeom prst="rect">
            <a:avLst/>
          </a:prstGeom>
          <a:ln w="12700">
            <a:miter lim="400000"/>
          </a:ln>
        </p:spPr>
      </p:pic>
      <p:sp>
        <p:nvSpPr>
          <p:cNvPr id="964" name="LISA detection"/>
          <p:cNvSpPr/>
          <p:nvPr/>
        </p:nvSpPr>
        <p:spPr>
          <a:xfrm rot="1335507">
            <a:off x="19305598" y="302816"/>
            <a:ext cx="7443292" cy="735078"/>
          </a:xfrm>
          <a:prstGeom prst="rect">
            <a:avLst/>
          </a:prstGeom>
          <a:solidFill>
            <a:srgbClr val="E27E7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LISA detection</a:t>
            </a:r>
          </a:p>
        </p:txBody>
      </p:sp>
      <p:pic>
        <p:nvPicPr>
          <p:cNvPr id="965" name="Capture d’écran 2024-05-16 à 20.51.16.png" descr="Capture d’écran 2024-05-16 à 20.51.16.png"/>
          <p:cNvPicPr>
            <a:picLocks noChangeAspect="1"/>
          </p:cNvPicPr>
          <p:nvPr/>
        </p:nvPicPr>
        <p:blipFill>
          <a:blip r:embed="rId5">
            <a:extLst/>
          </a:blip>
          <a:srcRect l="5740" t="1684" r="2989" b="4586"/>
          <a:stretch>
            <a:fillRect/>
          </a:stretch>
        </p:blipFill>
        <p:spPr>
          <a:xfrm>
            <a:off x="13297512" y="2187178"/>
            <a:ext cx="10690775" cy="9341839"/>
          </a:xfrm>
          <a:prstGeom prst="rect">
            <a:avLst/>
          </a:prstGeom>
          <a:ln w="12700">
            <a:miter lim="400000"/>
          </a:ln>
        </p:spPr>
      </p:pic>
      <p:sp>
        <p:nvSpPr>
          <p:cNvPr id="966" name="First generation TDI 1.5.…"/>
          <p:cNvSpPr txBox="1"/>
          <p:nvPr>
            <p:ph type="body" sz="half" idx="1"/>
          </p:nvPr>
        </p:nvSpPr>
        <p:spPr>
          <a:xfrm>
            <a:off x="697122" y="3545592"/>
            <a:ext cx="11550253" cy="8627841"/>
          </a:xfrm>
          <a:prstGeom prst="rect">
            <a:avLst/>
          </a:prstGeom>
        </p:spPr>
        <p:txBody>
          <a:bodyPr/>
          <a:lstStyle/>
          <a:p>
            <a:pPr/>
            <a:r>
              <a:t>First generation TDI 1.5.</a:t>
            </a:r>
          </a:p>
          <a:p>
            <a:pPr/>
            <a:r>
              <a:t>Suppresses laser noise exactly for unequal, static arm-length:</a:t>
            </a:r>
            <a:br/>
          </a:p>
        </p:txBody>
      </p:sp>
      <p:sp>
        <p:nvSpPr>
          <p:cNvPr id="967" name="Équation"/>
          <p:cNvSpPr txBox="1"/>
          <p:nvPr/>
        </p:nvSpPr>
        <p:spPr>
          <a:xfrm>
            <a:off x="614562" y="8243954"/>
            <a:ext cx="11348282" cy="150614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m>
                    <m:mPr>
                      <m:ctrlPr>
                        <a:rPr xmlns:a="http://schemas.openxmlformats.org/drawingml/2006/main" sz="5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</m:ctrlPr>
                      <m:baseJc m:val="center"/>
                      <m:plcHide m:val="on"/>
                      <m:mcs>
                        <m:mc>
                          <m:mcPr>
                            <m:count m:val="2"/>
                            <m:mcJc m:val="center"/>
                          </m:mcPr>
                        </m:mc>
                      </m:mcs>
                    </m:mPr>
                    <m:mr>
                      <m:e>
                        <m:sSub>
                          <m:e>
                            <m:argPr>
                              <m:scrLvl m:val="0"/>
                            </m:argPr>
                            <m:r>
                              <a:rPr xmlns:a="http://schemas.openxmlformats.org/drawingml/2006/main" sz="5000" i="1">
                                <a:solidFill>
                                  <a:srgbClr val="5E5E5E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argPr>
                              <m:scrLvl m:val="0"/>
                            </m:argPr>
                            <m:r>
                              <a:rPr xmlns:a="http://schemas.openxmlformats.org/drawingml/2006/main" sz="5000" i="1">
                                <a:solidFill>
                                  <a:srgbClr val="5E5E5E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xmlns:a="http://schemas.openxmlformats.org/drawingml/2006/main" sz="50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</m:e>
                      <m:e>
                        <m:sSub>
                          <m:e>
                            <m:argPr>
                              <m:scrLvl m:val="0"/>
                            </m:argPr>
                            <m:r>
                              <a:rPr xmlns:a="http://schemas.openxmlformats.org/drawingml/2006/main" sz="5000" i="1">
                                <a:solidFill>
                                  <a:srgbClr val="5E5E5E"/>
                                </a:solidFill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b>
                            <m:argPr>
                              <m:scrLvl m:val="0"/>
                            </m:argPr>
                            <m:r>
                              <a:rPr xmlns:a="http://schemas.openxmlformats.org/drawingml/2006/main" sz="5000" i="1">
                                <a:solidFill>
                                  <a:srgbClr val="5E5E5E"/>
                                </a:solidFill>
                                <a:latin typeface="Cambria Math" panose="02040503050406030204" pitchFamily="18" charset="0"/>
                              </a:rPr>
                              <m:t>13</m:t>
                            </m:r>
                          </m:sub>
                        </m:sSub>
                        <m:r>
                          <a:rPr xmlns:a="http://schemas.openxmlformats.org/drawingml/2006/main" sz="50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e>
                            <m:argPr>
                              <m:scrLvl m:val="0"/>
                            </m:argPr>
                            <m:r>
                              <m:rPr>
                                <m:sty m:val="b"/>
                              </m:rPr>
                              <a:rPr xmlns:a="http://schemas.openxmlformats.org/drawingml/2006/main" sz="5000" i="1">
                                <a:solidFill>
                                  <a:srgbClr val="5E5E5E"/>
                                </a:solidFill>
                                <a:latin typeface="Cambria Math" panose="02040503050406030204" pitchFamily="18" charset="0"/>
                              </a:rPr>
                              <m:t>D</m:t>
                            </m:r>
                          </m:e>
                          <m:sub>
                            <m:argPr>
                              <m:scrLvl m:val="0"/>
                            </m:argPr>
                            <m:r>
                              <a:rPr xmlns:a="http://schemas.openxmlformats.org/drawingml/2006/main" sz="5000" i="1">
                                <a:solidFill>
                                  <a:srgbClr val="5E5E5E"/>
                                </a:solidFill>
                                <a:latin typeface="Cambria Math" panose="02040503050406030204" pitchFamily="18" charset="0"/>
                              </a:rPr>
                              <m:t>13</m:t>
                            </m:r>
                          </m:sub>
                        </m:sSub>
                        <m:sSub>
                          <m:e>
                            <m:argPr>
                              <m:scrLvl m:val="0"/>
                            </m:argPr>
                            <m:r>
                              <a:rPr xmlns:a="http://schemas.openxmlformats.org/drawingml/2006/main" sz="5000" i="1">
                                <a:solidFill>
                                  <a:srgbClr val="5E5E5E"/>
                                </a:solidFill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b>
                            <m:argPr>
                              <m:scrLvl m:val="0"/>
                            </m:argPr>
                            <m:r>
                              <a:rPr xmlns:a="http://schemas.openxmlformats.org/drawingml/2006/main" sz="5000" i="1">
                                <a:solidFill>
                                  <a:srgbClr val="5E5E5E"/>
                                </a:solidFill>
                                <a:latin typeface="Cambria Math" panose="02040503050406030204" pitchFamily="18" charset="0"/>
                              </a:rPr>
                              <m:t>31</m:t>
                            </m:r>
                          </m:sub>
                        </m:sSub>
                        <m:r>
                          <a:rPr xmlns:a="http://schemas.openxmlformats.org/drawingml/2006/main" sz="50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e>
                            <m:argPr>
                              <m:scrLvl m:val="0"/>
                            </m:argPr>
                            <m:r>
                              <m:rPr>
                                <m:sty m:val="b"/>
                              </m:rPr>
                              <a:rPr xmlns:a="http://schemas.openxmlformats.org/drawingml/2006/main" sz="5000" i="1">
                                <a:solidFill>
                                  <a:srgbClr val="5E5E5E"/>
                                </a:solidFill>
                                <a:latin typeface="Cambria Math" panose="02040503050406030204" pitchFamily="18" charset="0"/>
                              </a:rPr>
                              <m:t>D</m:t>
                            </m:r>
                          </m:e>
                          <m:sub>
                            <m:argPr>
                              <m:scrLvl m:val="0"/>
                            </m:argPr>
                            <m:r>
                              <a:rPr xmlns:a="http://schemas.openxmlformats.org/drawingml/2006/main" sz="5000" i="1">
                                <a:solidFill>
                                  <a:srgbClr val="5E5E5E"/>
                                </a:solidFill>
                                <a:latin typeface="Cambria Math" panose="02040503050406030204" pitchFamily="18" charset="0"/>
                              </a:rPr>
                              <m:t>131</m:t>
                            </m:r>
                          </m:sub>
                        </m:sSub>
                        <m:sSub>
                          <m:e>
                            <m:argPr>
                              <m:scrLvl m:val="0"/>
                            </m:argPr>
                            <m:r>
                              <a:rPr xmlns:a="http://schemas.openxmlformats.org/drawingml/2006/main" sz="5000" i="1">
                                <a:solidFill>
                                  <a:srgbClr val="5E5E5E"/>
                                </a:solidFill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b>
                            <m:argPr>
                              <m:scrLvl m:val="0"/>
                            </m:argPr>
                            <m:r>
                              <a:rPr xmlns:a="http://schemas.openxmlformats.org/drawingml/2006/main" sz="5000" i="1">
                                <a:solidFill>
                                  <a:srgbClr val="5E5E5E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sub>
                        </m:sSub>
                        <m:r>
                          <a:rPr xmlns:a="http://schemas.openxmlformats.org/drawingml/2006/main" sz="50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e>
                            <m:argPr>
                              <m:scrLvl m:val="0"/>
                            </m:argPr>
                            <m:r>
                              <m:rPr>
                                <m:sty m:val="b"/>
                              </m:rPr>
                              <a:rPr xmlns:a="http://schemas.openxmlformats.org/drawingml/2006/main" sz="5000" i="1">
                                <a:solidFill>
                                  <a:srgbClr val="5E5E5E"/>
                                </a:solidFill>
                                <a:latin typeface="Cambria Math" panose="02040503050406030204" pitchFamily="18" charset="0"/>
                              </a:rPr>
                              <m:t>D</m:t>
                            </m:r>
                          </m:e>
                          <m:sub>
                            <m:argPr>
                              <m:scrLvl m:val="0"/>
                            </m:argPr>
                            <m:r>
                              <a:rPr xmlns:a="http://schemas.openxmlformats.org/drawingml/2006/main" sz="5000" i="1">
                                <a:solidFill>
                                  <a:srgbClr val="5E5E5E"/>
                                </a:solidFill>
                                <a:latin typeface="Cambria Math" panose="02040503050406030204" pitchFamily="18" charset="0"/>
                              </a:rPr>
                              <m:t>1312</m:t>
                            </m:r>
                          </m:sub>
                        </m:sSub>
                        <m:sSub>
                          <m:e>
                            <m:argPr>
                              <m:scrLvl m:val="0"/>
                            </m:argPr>
                            <m:r>
                              <a:rPr xmlns:a="http://schemas.openxmlformats.org/drawingml/2006/main" sz="5000" i="1">
                                <a:solidFill>
                                  <a:srgbClr val="5E5E5E"/>
                                </a:solidFill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b>
                            <m:argPr>
                              <m:scrLvl m:val="0"/>
                            </m:argPr>
                            <m:r>
                              <a:rPr xmlns:a="http://schemas.openxmlformats.org/drawingml/2006/main" sz="5000" i="1">
                                <a:solidFill>
                                  <a:srgbClr val="5E5E5E"/>
                                </a:solidFill>
                                <a:latin typeface="Cambria Math" panose="02040503050406030204" pitchFamily="18" charset="0"/>
                              </a:rPr>
                              <m:t>21</m:t>
                            </m:r>
                          </m:sub>
                        </m:sSub>
                      </m:e>
                    </m:mr>
                    <m:mr>
                      <m:e/>
                      <m:e>
                        <m:r>
                          <a:rPr xmlns:a="http://schemas.openxmlformats.org/drawingml/2006/main" sz="50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-</m:t>
                        </m:r>
                        <m:r>
                          <a:rPr xmlns:a="http://schemas.openxmlformats.org/drawingml/2006/main" sz="50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e>
                            <m:argPr>
                              <m:scrLvl m:val="0"/>
                            </m:argPr>
                            <m:r>
                              <a:rPr xmlns:a="http://schemas.openxmlformats.org/drawingml/2006/main" sz="5000" i="1">
                                <a:solidFill>
                                  <a:srgbClr val="5E5E5E"/>
                                </a:solidFill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b>
                            <m:argPr>
                              <m:scrLvl m:val="0"/>
                            </m:argPr>
                            <m:r>
                              <a:rPr xmlns:a="http://schemas.openxmlformats.org/drawingml/2006/main" sz="5000" i="1">
                                <a:solidFill>
                                  <a:srgbClr val="5E5E5E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sub>
                        </m:sSub>
                        <m:r>
                          <a:rPr xmlns:a="http://schemas.openxmlformats.org/drawingml/2006/main" sz="50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e>
                            <m:argPr>
                              <m:scrLvl m:val="0"/>
                            </m:argPr>
                            <m:r>
                              <m:rPr>
                                <m:sty m:val="b"/>
                              </m:rPr>
                              <a:rPr xmlns:a="http://schemas.openxmlformats.org/drawingml/2006/main" sz="5000" i="1">
                                <a:solidFill>
                                  <a:srgbClr val="5E5E5E"/>
                                </a:solidFill>
                                <a:latin typeface="Cambria Math" panose="02040503050406030204" pitchFamily="18" charset="0"/>
                              </a:rPr>
                              <m:t>D</m:t>
                            </m:r>
                          </m:e>
                          <m:sub>
                            <m:argPr>
                              <m:scrLvl m:val="0"/>
                            </m:argPr>
                            <m:r>
                              <a:rPr xmlns:a="http://schemas.openxmlformats.org/drawingml/2006/main" sz="5000" i="1">
                                <a:solidFill>
                                  <a:srgbClr val="5E5E5E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sub>
                        </m:sSub>
                        <m:sSub>
                          <m:e>
                            <m:argPr>
                              <m:scrLvl m:val="0"/>
                            </m:argPr>
                            <m:r>
                              <a:rPr xmlns:a="http://schemas.openxmlformats.org/drawingml/2006/main" sz="5000" i="1">
                                <a:solidFill>
                                  <a:srgbClr val="5E5E5E"/>
                                </a:solidFill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b>
                            <m:argPr>
                              <m:scrLvl m:val="0"/>
                            </m:argPr>
                            <m:r>
                              <a:rPr xmlns:a="http://schemas.openxmlformats.org/drawingml/2006/main" sz="5000" i="1">
                                <a:solidFill>
                                  <a:srgbClr val="5E5E5E"/>
                                </a:solidFill>
                                <a:latin typeface="Cambria Math" panose="02040503050406030204" pitchFamily="18" charset="0"/>
                              </a:rPr>
                              <m:t>21</m:t>
                            </m:r>
                          </m:sub>
                        </m:sSub>
                        <m:r>
                          <a:rPr xmlns:a="http://schemas.openxmlformats.org/drawingml/2006/main" sz="50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e>
                            <m:argPr>
                              <m:scrLvl m:val="0"/>
                            </m:argPr>
                            <m:r>
                              <m:rPr>
                                <m:sty m:val="b"/>
                              </m:rPr>
                              <a:rPr xmlns:a="http://schemas.openxmlformats.org/drawingml/2006/main" sz="5000" i="1">
                                <a:solidFill>
                                  <a:srgbClr val="5E5E5E"/>
                                </a:solidFill>
                                <a:latin typeface="Cambria Math" panose="02040503050406030204" pitchFamily="18" charset="0"/>
                              </a:rPr>
                              <m:t>D</m:t>
                            </m:r>
                          </m:e>
                          <m:sub>
                            <m:argPr>
                              <m:scrLvl m:val="0"/>
                            </m:argPr>
                            <m:r>
                              <a:rPr xmlns:a="http://schemas.openxmlformats.org/drawingml/2006/main" sz="5000" i="1">
                                <a:solidFill>
                                  <a:srgbClr val="5E5E5E"/>
                                </a:solidFill>
                                <a:latin typeface="Cambria Math" panose="02040503050406030204" pitchFamily="18" charset="0"/>
                              </a:rPr>
                              <m:t>121</m:t>
                            </m:r>
                          </m:sub>
                        </m:sSub>
                        <m:sSub>
                          <m:e>
                            <m:argPr>
                              <m:scrLvl m:val="0"/>
                            </m:argPr>
                            <m:r>
                              <a:rPr xmlns:a="http://schemas.openxmlformats.org/drawingml/2006/main" sz="5000" i="1">
                                <a:solidFill>
                                  <a:srgbClr val="5E5E5E"/>
                                </a:solidFill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b>
                            <m:argPr>
                              <m:scrLvl m:val="0"/>
                            </m:argPr>
                            <m:r>
                              <a:rPr xmlns:a="http://schemas.openxmlformats.org/drawingml/2006/main" sz="5000" i="1">
                                <a:solidFill>
                                  <a:srgbClr val="5E5E5E"/>
                                </a:solidFill>
                                <a:latin typeface="Cambria Math" panose="02040503050406030204" pitchFamily="18" charset="0"/>
                              </a:rPr>
                              <m:t>13</m:t>
                            </m:r>
                          </m:sub>
                        </m:sSub>
                        <m:r>
                          <a:rPr xmlns:a="http://schemas.openxmlformats.org/drawingml/2006/main" sz="50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e>
                            <m:argPr>
                              <m:scrLvl m:val="0"/>
                            </m:argPr>
                            <m:r>
                              <m:rPr>
                                <m:sty m:val="b"/>
                              </m:rPr>
                              <a:rPr xmlns:a="http://schemas.openxmlformats.org/drawingml/2006/main" sz="5000" i="1">
                                <a:solidFill>
                                  <a:srgbClr val="5E5E5E"/>
                                </a:solidFill>
                                <a:latin typeface="Cambria Math" panose="02040503050406030204" pitchFamily="18" charset="0"/>
                              </a:rPr>
                              <m:t>D</m:t>
                            </m:r>
                          </m:e>
                          <m:sub>
                            <m:argPr>
                              <m:scrLvl m:val="0"/>
                            </m:argPr>
                            <m:r>
                              <a:rPr xmlns:a="http://schemas.openxmlformats.org/drawingml/2006/main" sz="5000" i="1">
                                <a:solidFill>
                                  <a:srgbClr val="5E5E5E"/>
                                </a:solidFill>
                                <a:latin typeface="Cambria Math" panose="02040503050406030204" pitchFamily="18" charset="0"/>
                              </a:rPr>
                              <m:t>1213</m:t>
                            </m:r>
                          </m:sub>
                        </m:sSub>
                        <m:sSub>
                          <m:e>
                            <m:argPr>
                              <m:scrLvl m:val="0"/>
                            </m:argPr>
                            <m:r>
                              <a:rPr xmlns:a="http://schemas.openxmlformats.org/drawingml/2006/main" sz="5000" i="1">
                                <a:solidFill>
                                  <a:srgbClr val="5E5E5E"/>
                                </a:solidFill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b>
                            <m:argPr>
                              <m:scrLvl m:val="0"/>
                            </m:argPr>
                            <m:r>
                              <a:rPr xmlns:a="http://schemas.openxmlformats.org/drawingml/2006/main" sz="5000" i="1">
                                <a:solidFill>
                                  <a:srgbClr val="5E5E5E"/>
                                </a:solidFill>
                                <a:latin typeface="Cambria Math" panose="02040503050406030204" pitchFamily="18" charset="0"/>
                              </a:rPr>
                              <m:t>31</m:t>
                            </m:r>
                          </m:sub>
                        </m:sSub>
                        <m:r>
                          <a:rPr xmlns:a="http://schemas.openxmlformats.org/drawingml/2006/main" sz="50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mr>
                  </m:m>
                </m:oMath>
              </m:oMathPara>
            </a14:m>
            <a:endParaRPr sz="5000">
              <a:solidFill>
                <a:srgbClr val="5E5E5E"/>
              </a:solidFill>
            </a:endParaRPr>
          </a:p>
        </p:txBody>
      </p:sp>
      <p:sp>
        <p:nvSpPr>
          <p:cNvPr id="968" name="Dr. Henri Inchauspé, Institute for Theoretical Physics, KU Leuven - LISA School 2025, Les Houches"/>
          <p:cNvSpPr txBox="1"/>
          <p:nvPr/>
        </p:nvSpPr>
        <p:spPr>
          <a:xfrm>
            <a:off x="924065" y="13223169"/>
            <a:ext cx="10977886" cy="423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CMU Bright Roman"/>
                <a:ea typeface="CMU Bright Roman"/>
                <a:cs typeface="CMU Bright Roman"/>
                <a:sym typeface="CMU Bright Roman"/>
              </a:defRPr>
            </a:pPr>
            <a:r>
              <a:rPr b="1"/>
              <a:t>Dr. Henri Inchauspé</a:t>
            </a:r>
            <a:r>
              <a:t>, Institute for Theoretical Physics, KU Leuven - </a:t>
            </a:r>
            <a:r>
              <a:rPr i="1"/>
              <a:t>LISA School 2025, Les Houches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" name="Grouper"/>
          <p:cNvGrpSpPr/>
          <p:nvPr/>
        </p:nvGrpSpPr>
        <p:grpSpPr>
          <a:xfrm flipH="1">
            <a:off x="-8681163" y="-9580794"/>
            <a:ext cx="22044893" cy="19511005"/>
            <a:chOff x="14774" y="0"/>
            <a:chExt cx="22044891" cy="19511004"/>
          </a:xfrm>
        </p:grpSpPr>
        <p:pic>
          <p:nvPicPr>
            <p:cNvPr id="397" name="cbc.jpg" descr="cbc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 rot="1955812">
              <a:off x="1430501" y="4352443"/>
              <a:ext cx="19213469" cy="108059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8" name="Rectangle"/>
            <p:cNvSpPr/>
            <p:nvPr/>
          </p:nvSpPr>
          <p:spPr>
            <a:xfrm rot="1956000">
              <a:off x="1429670" y="4319902"/>
              <a:ext cx="19215101" cy="10871201"/>
            </a:xfrm>
            <a:prstGeom prst="rect">
              <a:avLst/>
            </a:prstGeom>
            <a:gradFill flip="none" rotWithShape="1">
              <a:gsLst>
                <a:gs pos="6163">
                  <a:srgbClr val="FFFFFF">
                    <a:alpha val="0"/>
                  </a:srgbClr>
                </a:gs>
                <a:gs pos="26596">
                  <a:srgbClr val="FFFFFF">
                    <a:alpha val="50000"/>
                  </a:srgbClr>
                </a:gs>
                <a:gs pos="49582">
                  <a:srgbClr val="FFFFFF"/>
                </a:gs>
              </a:gsLst>
              <a:path path="circle">
                <a:fillToRect l="62755" t="-19550" r="37244" b="11955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400" name="Capture d’écran 2023-04-26 à 10.28.39.png" descr="Capture d’écran 2023-04-26 à 10.28.3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54881" y="13134210"/>
            <a:ext cx="24693762" cy="583672"/>
          </a:xfrm>
          <a:prstGeom prst="rect">
            <a:avLst/>
          </a:prstGeom>
          <a:ln w="12700">
            <a:miter lim="400000"/>
          </a:ln>
        </p:spPr>
      </p:pic>
      <p:sp>
        <p:nvSpPr>
          <p:cNvPr id="401" name="GW170817"/>
          <p:cNvSpPr txBox="1"/>
          <p:nvPr>
            <p:ph type="title"/>
          </p:nvPr>
        </p:nvSpPr>
        <p:spPr>
          <a:xfrm>
            <a:off x="204757" y="125881"/>
            <a:ext cx="18731423" cy="1433163"/>
          </a:xfrm>
          <a:prstGeom prst="rect">
            <a:avLst/>
          </a:prstGeom>
        </p:spPr>
        <p:txBody>
          <a:bodyPr/>
          <a:lstStyle/>
          <a:p>
            <a:pPr/>
            <a:r>
              <a:t>GW170817</a:t>
            </a:r>
          </a:p>
        </p:txBody>
      </p:sp>
      <p:sp>
        <p:nvSpPr>
          <p:cNvPr id="402" name="Dr. Henri Inchauspé, Institute for Theoretical Physics, KU Leuven - LISA School 2025, Les Houches"/>
          <p:cNvSpPr txBox="1"/>
          <p:nvPr/>
        </p:nvSpPr>
        <p:spPr>
          <a:xfrm>
            <a:off x="924065" y="13223169"/>
            <a:ext cx="10977886" cy="423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CMU Bright Roman"/>
                <a:ea typeface="CMU Bright Roman"/>
                <a:cs typeface="CMU Bright Roman"/>
                <a:sym typeface="CMU Bright Roman"/>
              </a:defRPr>
            </a:pPr>
            <a:r>
              <a:rPr b="1"/>
              <a:t>Dr. Henri Inchauspé</a:t>
            </a:r>
            <a:r>
              <a:t>, Institute for Theoretical Physics, KU Leuven - </a:t>
            </a:r>
            <a:r>
              <a:rPr i="1"/>
              <a:t>LISA School 2025, Les Houches</a:t>
            </a:r>
          </a:p>
        </p:txBody>
      </p:sp>
      <p:sp>
        <p:nvSpPr>
          <p:cNvPr id="403" name="Numéro de diapositive"/>
          <p:cNvSpPr txBox="1"/>
          <p:nvPr>
            <p:ph type="sldNum" sz="quarter" idx="2"/>
          </p:nvPr>
        </p:nvSpPr>
        <p:spPr>
          <a:xfrm>
            <a:off x="23993524" y="13232345"/>
            <a:ext cx="234294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04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30" y="13133252"/>
            <a:ext cx="603683" cy="603684"/>
          </a:xfrm>
          <a:prstGeom prst="rect">
            <a:avLst/>
          </a:prstGeom>
          <a:ln w="12700">
            <a:miter lim="400000"/>
          </a:ln>
        </p:spPr>
      </p:pic>
      <p:sp>
        <p:nvSpPr>
          <p:cNvPr id="405" name="Astronomy"/>
          <p:cNvSpPr/>
          <p:nvPr/>
        </p:nvSpPr>
        <p:spPr>
          <a:xfrm rot="1335507">
            <a:off x="19305598" y="302816"/>
            <a:ext cx="7443292" cy="735078"/>
          </a:xfrm>
          <a:prstGeom prst="rect">
            <a:avLst/>
          </a:prstGeom>
          <a:solidFill>
            <a:srgbClr val="7ADBB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Astronomy</a:t>
            </a:r>
          </a:p>
        </p:txBody>
      </p:sp>
      <p:pic>
        <p:nvPicPr>
          <p:cNvPr id="406" name="pasted-image.png" descr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011148" y="10762"/>
            <a:ext cx="8361703" cy="11993816"/>
          </a:xfrm>
          <a:prstGeom prst="rect">
            <a:avLst/>
          </a:prstGeom>
          <a:ln w="12700">
            <a:miter lim="400000"/>
          </a:ln>
        </p:spPr>
      </p:pic>
      <p:pic>
        <p:nvPicPr>
          <p:cNvPr id="407" name="pasted-image.png" descr="pasted-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109178" y="1716060"/>
            <a:ext cx="6677112" cy="4397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408" name="NGC_4993_and_GRB170817A_after_glow.gif" descr="NGC_4993_and_GRB170817A_after_glow.gif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94540" y="2766675"/>
            <a:ext cx="7661657" cy="8182650"/>
          </a:xfrm>
          <a:prstGeom prst="rect">
            <a:avLst/>
          </a:prstGeom>
          <a:ln w="12700">
            <a:miter lim="400000"/>
          </a:ln>
        </p:spPr>
      </p:pic>
      <p:sp>
        <p:nvSpPr>
          <p:cNvPr id="409" name="https://en.wikipedia.org/wiki/GW170817#cite_note-55"/>
          <p:cNvSpPr txBox="1"/>
          <p:nvPr/>
        </p:nvSpPr>
        <p:spPr>
          <a:xfrm>
            <a:off x="17317910" y="788862"/>
            <a:ext cx="5708080" cy="829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https://en.wikipedia.org/wiki/GW170817#cite_note-55</a:t>
            </a:r>
          </a:p>
        </p:txBody>
      </p:sp>
      <p:pic>
        <p:nvPicPr>
          <p:cNvPr id="410" name="GW150914_template_shifted.wav" descr="GW150914_template_shifted.wav"/>
          <p:cNvPicPr>
            <a:picLocks noChangeAspect="0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12038293" y="3690270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1" name="white_noise.wav" descr="white_noise.wav"/>
          <p:cNvPicPr>
            <a:picLocks noChangeAspect="0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12035159" y="8563983"/>
            <a:ext cx="5715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412" name="Hubble picture of the identified host galaxy NGC4993 ( ) with inset showing GRB170817A over 6 days. Credit: NASA and ESA"/>
          <p:cNvSpPr txBox="1"/>
          <p:nvPr/>
        </p:nvSpPr>
        <p:spPr>
          <a:xfrm>
            <a:off x="555421" y="11264118"/>
            <a:ext cx="7002785" cy="1644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/>
            <a:r>
              <a:t>Hubble picture of the identified host galaxy </a:t>
            </a:r>
            <a:r>
              <a:rPr b="1"/>
              <a:t>NGC4993</a:t>
            </a:r>
            <a:r>
              <a:t> (</a:t>
            </a:r>
            <a14:m>
              <m:oMath>
                <m:r>
                  <a:rPr xmlns:a="http://schemas.openxmlformats.org/drawingml/2006/main" sz="2850" i="1">
                    <a:solidFill>
                      <a:srgbClr val="5E5E5E"/>
                    </a:solidFill>
                    <a:latin typeface="Cambria Math" panose="02040503050406030204" pitchFamily="18" charset="0"/>
                  </a:rPr>
                  <m:t>47.6</m:t>
                </m:r>
                <m:r>
                  <a:rPr xmlns:a="http://schemas.openxmlformats.org/drawingml/2006/main" sz="2850" i="1">
                    <a:solidFill>
                      <a:srgbClr val="5E5E5E"/>
                    </a:solidFill>
                    <a:latin typeface="Cambria Math" panose="02040503050406030204" pitchFamily="18" charset="0"/>
                  </a:rPr>
                  <m:t>±</m:t>
                </m:r>
                <m:r>
                  <a:rPr xmlns:a="http://schemas.openxmlformats.org/drawingml/2006/main" sz="2850" i="1">
                    <a:solidFill>
                      <a:srgbClr val="5E5E5E"/>
                    </a:solidFill>
                    <a:latin typeface="Cambria Math" panose="02040503050406030204" pitchFamily="18" charset="0"/>
                  </a:rPr>
                  <m:t>3.4</m:t>
                </m:r>
                <m:r>
                  <m:rPr>
                    <m:sty m:val="p"/>
                  </m:rPr>
                  <a:rPr xmlns:a="http://schemas.openxmlformats.org/drawingml/2006/main" sz="2850" i="1">
                    <a:solidFill>
                      <a:srgbClr val="5E5E5E"/>
                    </a:solidFill>
                    <a:latin typeface="Cambria Math" panose="02040503050406030204" pitchFamily="18" charset="0"/>
                  </a:rPr>
                  <m:t>Mpc</m:t>
                </m:r>
                <m:r>
                  <a:rPr xmlns:a="http://schemas.openxmlformats.org/drawingml/2006/main" sz="2850" i="1">
                    <a:solidFill>
                      <a:srgbClr val="5E5E5E"/>
                    </a:solidFill>
                    <a:latin typeface="Cambria Math" panose="02040503050406030204" pitchFamily="18" charset="0"/>
                  </a:rPr>
                  <m:t>≈</m:t>
                </m:r>
                <m:r>
                  <a:rPr xmlns:a="http://schemas.openxmlformats.org/drawingml/2006/main" sz="2850" i="1">
                    <a:solidFill>
                      <a:srgbClr val="5E5E5E"/>
                    </a:solidFill>
                    <a:latin typeface="Cambria Math" panose="02040503050406030204" pitchFamily="18" charset="0"/>
                  </a:rPr>
                  <m:t>155</m:t>
                </m:r>
                <m:r>
                  <m:rPr>
                    <m:sty m:val="p"/>
                  </m:rPr>
                  <a:rPr xmlns:a="http://schemas.openxmlformats.org/drawingml/2006/main" sz="2850" i="1">
                    <a:solidFill>
                      <a:srgbClr val="5E5E5E"/>
                    </a:solidFill>
                    <a:latin typeface="Cambria Math" panose="02040503050406030204" pitchFamily="18" charset="0"/>
                  </a:rPr>
                  <m:t>Mly</m:t>
                </m:r>
              </m:oMath>
            </a14:m>
            <a:r>
              <a:t>) with inset showing </a:t>
            </a:r>
            <a:r>
              <a:rPr b="1"/>
              <a:t>GRB170817A</a:t>
            </a:r>
            <a:r>
              <a:t> over 6 days. Credit: NASA and ESA</a:t>
            </a:r>
          </a:p>
        </p:txBody>
      </p:sp>
      <p:sp>
        <p:nvSpPr>
          <p:cNvPr id="413" name="The GW170817 signal as measured by the LIGO and Virgo gravitational wave detectors. Signal is invisible in the Virgo data. Achieved localization within  ."/>
          <p:cNvSpPr txBox="1"/>
          <p:nvPr/>
        </p:nvSpPr>
        <p:spPr>
          <a:xfrm>
            <a:off x="9032922" y="11791898"/>
            <a:ext cx="7559521" cy="1643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/>
            <a:r>
              <a:t>The </a:t>
            </a:r>
            <a:r>
              <a:rPr b="1"/>
              <a:t>GW170817</a:t>
            </a:r>
            <a:r>
              <a:t> signal as measured by the LIGO and Virgo gravitational wave detectors. Signal is invisible in the Virgo data. Achieved localization within </a:t>
            </a:r>
            <a14:m>
              <m:oMath>
                <m:r>
                  <a:rPr xmlns:a="http://schemas.openxmlformats.org/drawingml/2006/main" sz="2850" i="1">
                    <a:solidFill>
                      <a:srgbClr val="5E5E5E"/>
                    </a:solidFill>
                    <a:latin typeface="Cambria Math" panose="02040503050406030204" pitchFamily="18" charset="0"/>
                  </a:rPr>
                  <m:t>16</m:t>
                </m:r>
                <m:sSup>
                  <m:e>
                    <m:r>
                      <m:rPr>
                        <m:sty m:val="p"/>
                      </m:rPr>
                      <a:rPr xmlns:a="http://schemas.openxmlformats.org/drawingml/2006/main" sz="28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deg</m:t>
                    </m:r>
                  </m:e>
                  <m:sup>
                    <m:r>
                      <a:rPr xmlns:a="http://schemas.openxmlformats.org/drawingml/2006/main" sz="28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2</m:t>
                    </m:r>
                  </m:sup>
                </m:sSup>
              </m:oMath>
            </a14:m>
            <a:r>
              <a:t>.</a:t>
            </a:r>
          </a:p>
        </p:txBody>
      </p:sp>
      <p:sp>
        <p:nvSpPr>
          <p:cNvPr id="414" name="Artist's impression of strontium emerging from a neutron star merger. https://www.eso.org/public/news/eso1917/"/>
          <p:cNvSpPr txBox="1"/>
          <p:nvPr/>
        </p:nvSpPr>
        <p:spPr>
          <a:xfrm>
            <a:off x="16616906" y="5708188"/>
            <a:ext cx="7661658" cy="19345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/>
          </a:p>
          <a:p>
            <a:pPr algn="just"/>
          </a:p>
          <a:p>
            <a:pPr algn="just"/>
            <a:r>
              <a:t>Artist's impression of strontium emerging from a neutron star merger.</a:t>
            </a:r>
            <a:br/>
            <a:r>
              <a:t>https://www.eso.org/public/news/eso1917/</a:t>
            </a:r>
          </a:p>
        </p:txBody>
      </p:sp>
      <p:sp>
        <p:nvSpPr>
          <p:cNvPr id="415" name="First direct evidence that BNS mergers significantly contribute to heavy atoms nucleosynthesis"/>
          <p:cNvSpPr txBox="1"/>
          <p:nvPr/>
        </p:nvSpPr>
        <p:spPr>
          <a:xfrm>
            <a:off x="16548385" y="7941175"/>
            <a:ext cx="7247130" cy="1727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500">
                <a:solidFill>
                  <a:schemeClr val="accent4">
                    <a:hueOff val="-476017"/>
                    <a:lumOff val="-10042"/>
                  </a:schemeClr>
                </a:solidFill>
              </a:defRPr>
            </a:lvl1pPr>
          </a:lstStyle>
          <a:p>
            <a:pPr/>
            <a:r>
              <a:t>First direct evidence that BNS mergers significantly contribute to heavy atoms nucleosynthesis</a:t>
            </a:r>
          </a:p>
        </p:txBody>
      </p:sp>
      <p:sp>
        <p:nvSpPr>
          <p:cNvPr id="416" name="Short Gamma Ray Burst identification"/>
          <p:cNvSpPr txBox="1"/>
          <p:nvPr/>
        </p:nvSpPr>
        <p:spPr>
          <a:xfrm>
            <a:off x="302791" y="2918229"/>
            <a:ext cx="3678083" cy="854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2500">
                <a:solidFill>
                  <a:schemeClr val="accent4">
                    <a:hueOff val="-476017"/>
                    <a:lumOff val="-10042"/>
                  </a:schemeClr>
                </a:solidFill>
              </a:defRPr>
            </a:lvl1pPr>
          </a:lstStyle>
          <a:p>
            <a:pPr/>
            <a:r>
              <a:t>Short Gamma Ray Burst identification</a:t>
            </a:r>
          </a:p>
        </p:txBody>
      </p:sp>
      <p:sp>
        <p:nvSpPr>
          <p:cNvPr id="417" name="Stringent constraints on scalar-tensor theories of Gravity."/>
          <p:cNvSpPr txBox="1"/>
          <p:nvPr/>
        </p:nvSpPr>
        <p:spPr>
          <a:xfrm>
            <a:off x="16825793" y="11495793"/>
            <a:ext cx="7002784" cy="1180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500">
                <a:solidFill>
                  <a:schemeClr val="accent4">
                    <a:hueOff val="-476017"/>
                    <a:lumOff val="-10042"/>
                  </a:schemeClr>
                </a:solidFill>
              </a:defRPr>
            </a:lvl1pPr>
          </a:lstStyle>
          <a:p>
            <a:pPr/>
            <a:r>
              <a:t>Stringent constraints on scalar-tensor theories of Gravity.</a:t>
            </a:r>
          </a:p>
        </p:txBody>
      </p:sp>
      <p:sp>
        <p:nvSpPr>
          <p:cNvPr id="418" name="First successful EM follow-up of GW event by  Fermi-GBM and Integral"/>
          <p:cNvSpPr txBox="1"/>
          <p:nvPr/>
        </p:nvSpPr>
        <p:spPr>
          <a:xfrm>
            <a:off x="17469656" y="10167155"/>
            <a:ext cx="5317144" cy="829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chemeClr val="accent4">
                    <a:hueOff val="-476017"/>
                    <a:lumOff val="-10042"/>
                  </a:schemeClr>
                </a:solidFill>
              </a:defRPr>
            </a:lvl1pPr>
          </a:lstStyle>
          <a:p>
            <a:pPr/>
            <a:r>
              <a:t>First successful EM follow-up of GW event by  Fermi-GBM and Integral</a:t>
            </a:r>
          </a:p>
        </p:txBody>
      </p:sp>
      <p:sp>
        <p:nvSpPr>
          <p:cNvPr id="419" name="https://gwosc.org/audio/"/>
          <p:cNvSpPr txBox="1"/>
          <p:nvPr/>
        </p:nvSpPr>
        <p:spPr>
          <a:xfrm>
            <a:off x="12392603" y="10138455"/>
            <a:ext cx="3480817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solidFill>
                  <a:srgbClr val="FFFFFF"/>
                </a:solidFill>
                <a:hlinkClick r:id="rId13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13" invalidUrl="" action="" tgtFrame="" tooltip="" history="1" highlightClick="0" endSnd="0"/>
              </a:rPr>
              <a:t>https://gwosc.org/audio/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4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70" fill="hold"/>
                                        <p:tgtEl>
                                          <p:spTgt spid="4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410"/>
                </p:tgtEl>
              </p:cMediaNode>
            </p:audio>
            <p:audio isNarration="0">
              <p:cMediaNode mute="0" showWhenStopped="0" numSld="1" vol="53940">
                <p:cTn id="12" fill="hold" display="0">
                  <p:stCondLst>
                    <p:cond delay="indefinite"/>
                  </p:stCondLst>
                </p:cTn>
                <p:tgtEl>
                  <p:spTgt spid="411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2" name="Grouper"/>
          <p:cNvGrpSpPr/>
          <p:nvPr/>
        </p:nvGrpSpPr>
        <p:grpSpPr>
          <a:xfrm flipH="1">
            <a:off x="-8681163" y="-9580794"/>
            <a:ext cx="22044893" cy="19511005"/>
            <a:chOff x="14774" y="0"/>
            <a:chExt cx="22044891" cy="19511004"/>
          </a:xfrm>
        </p:grpSpPr>
        <p:pic>
          <p:nvPicPr>
            <p:cNvPr id="970" name="cbc.jpg" descr="cbc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 rot="1955812">
              <a:off x="1430501" y="4352443"/>
              <a:ext cx="19213469" cy="108059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71" name="Rectangle"/>
            <p:cNvSpPr/>
            <p:nvPr/>
          </p:nvSpPr>
          <p:spPr>
            <a:xfrm rot="1956000">
              <a:off x="1429670" y="4319902"/>
              <a:ext cx="19215101" cy="10871201"/>
            </a:xfrm>
            <a:prstGeom prst="rect">
              <a:avLst/>
            </a:prstGeom>
            <a:gradFill flip="none" rotWithShape="1">
              <a:gsLst>
                <a:gs pos="6163">
                  <a:srgbClr val="FFFFFF">
                    <a:alpha val="0"/>
                  </a:srgbClr>
                </a:gs>
                <a:gs pos="26596">
                  <a:srgbClr val="FFFFFF">
                    <a:alpha val="50000"/>
                  </a:srgbClr>
                </a:gs>
                <a:gs pos="49582">
                  <a:srgbClr val="FFFFFF"/>
                </a:gs>
              </a:gsLst>
              <a:path path="circle">
                <a:fillToRect l="62755" t="-19550" r="37244" b="11955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973" name="Capture d’écran 2023-04-26 à 10.28.39.png" descr="Capture d’écran 2023-04-26 à 10.28.3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54881" y="13134210"/>
            <a:ext cx="24693762" cy="583672"/>
          </a:xfrm>
          <a:prstGeom prst="rect">
            <a:avLst/>
          </a:prstGeom>
          <a:ln w="12700">
            <a:miter lim="400000"/>
          </a:ln>
        </p:spPr>
      </p:pic>
      <p:sp>
        <p:nvSpPr>
          <p:cNvPr id="974" name="Time-Delay Interferometry"/>
          <p:cNvSpPr txBox="1"/>
          <p:nvPr>
            <p:ph type="title"/>
          </p:nvPr>
        </p:nvSpPr>
        <p:spPr>
          <a:xfrm>
            <a:off x="359787" y="125881"/>
            <a:ext cx="13552612" cy="1433163"/>
          </a:xfrm>
          <a:prstGeom prst="rect">
            <a:avLst/>
          </a:prstGeom>
        </p:spPr>
        <p:txBody>
          <a:bodyPr/>
          <a:lstStyle/>
          <a:p>
            <a:pPr/>
            <a:r>
              <a:t>Time-Delay Interferometry</a:t>
            </a:r>
          </a:p>
        </p:txBody>
      </p:sp>
      <p:sp>
        <p:nvSpPr>
          <p:cNvPr id="975" name="Second Generation TDI"/>
          <p:cNvSpPr txBox="1"/>
          <p:nvPr>
            <p:ph type="body" idx="21"/>
          </p:nvPr>
        </p:nvSpPr>
        <p:spPr>
          <a:xfrm>
            <a:off x="381934" y="1650035"/>
            <a:ext cx="21971001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Second Generation TDI</a:t>
            </a:r>
          </a:p>
        </p:txBody>
      </p:sp>
      <p:sp>
        <p:nvSpPr>
          <p:cNvPr id="976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77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30" y="13133252"/>
            <a:ext cx="603683" cy="603684"/>
          </a:xfrm>
          <a:prstGeom prst="rect">
            <a:avLst/>
          </a:prstGeom>
          <a:ln w="12700">
            <a:miter lim="400000"/>
          </a:ln>
        </p:spPr>
      </p:pic>
      <p:sp>
        <p:nvSpPr>
          <p:cNvPr id="978" name="LISA detection"/>
          <p:cNvSpPr/>
          <p:nvPr/>
        </p:nvSpPr>
        <p:spPr>
          <a:xfrm rot="1335507">
            <a:off x="19305598" y="302816"/>
            <a:ext cx="7443292" cy="735078"/>
          </a:xfrm>
          <a:prstGeom prst="rect">
            <a:avLst/>
          </a:prstGeom>
          <a:solidFill>
            <a:srgbClr val="E27E7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LISA detection</a:t>
            </a:r>
          </a:p>
        </p:txBody>
      </p:sp>
      <p:pic>
        <p:nvPicPr>
          <p:cNvPr id="979" name="Capture d’écran 2024-05-16 à 20.51.16.png" descr="Capture d’écran 2024-05-16 à 20.51.16.png"/>
          <p:cNvPicPr>
            <a:picLocks noChangeAspect="1"/>
          </p:cNvPicPr>
          <p:nvPr/>
        </p:nvPicPr>
        <p:blipFill>
          <a:blip r:embed="rId5">
            <a:extLst/>
          </a:blip>
          <a:srcRect l="5740" t="1684" r="2989" b="4586"/>
          <a:stretch>
            <a:fillRect/>
          </a:stretch>
        </p:blipFill>
        <p:spPr>
          <a:xfrm>
            <a:off x="13297512" y="2187178"/>
            <a:ext cx="10690775" cy="9341839"/>
          </a:xfrm>
          <a:prstGeom prst="rect">
            <a:avLst/>
          </a:prstGeom>
          <a:ln w="12700">
            <a:miter lim="400000"/>
          </a:ln>
        </p:spPr>
      </p:pic>
      <p:sp>
        <p:nvSpPr>
          <p:cNvPr id="980" name="Second generation TDI 2.0…"/>
          <p:cNvSpPr txBox="1"/>
          <p:nvPr>
            <p:ph type="body" sz="half" idx="1"/>
          </p:nvPr>
        </p:nvSpPr>
        <p:spPr>
          <a:xfrm>
            <a:off x="697122" y="2879111"/>
            <a:ext cx="11550253" cy="8627842"/>
          </a:xfrm>
          <a:prstGeom prst="rect">
            <a:avLst/>
          </a:prstGeom>
        </p:spPr>
        <p:txBody>
          <a:bodyPr/>
          <a:lstStyle/>
          <a:p>
            <a:pPr/>
            <a:r>
              <a:t>Second generation TDI 2.0</a:t>
            </a:r>
          </a:p>
          <a:p>
            <a:pPr/>
            <a:r>
              <a:t>16 links combination.</a:t>
            </a:r>
          </a:p>
          <a:p>
            <a:pPr/>
            <a:r>
              <a:t>Second round-trip reverse of both beams to « accumulate » time-varying delays symmetrically.</a:t>
            </a:r>
          </a:p>
          <a:p>
            <a:pPr/>
            <a:r>
              <a:t>First order correction to time-varying arm-lengths.</a:t>
            </a:r>
          </a:p>
        </p:txBody>
      </p:sp>
      <p:sp>
        <p:nvSpPr>
          <p:cNvPr id="981" name="Équation"/>
          <p:cNvSpPr txBox="1"/>
          <p:nvPr/>
        </p:nvSpPr>
        <p:spPr>
          <a:xfrm>
            <a:off x="706179" y="10867564"/>
            <a:ext cx="10978903" cy="1024179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m>
                    <m:mPr>
                      <m:ctrlPr>
                        <a:rPr xmlns:a="http://schemas.openxmlformats.org/drawingml/2006/main" sz="34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</m:ctrlPr>
                      <m:baseJc m:val="center"/>
                      <m:plcHide m:val="on"/>
                      <m:mcs>
                        <m:mc>
                          <m:mcPr>
                            <m:count m:val="2"/>
                            <m:mcJc m:val="center"/>
                          </m:mcPr>
                        </m:mc>
                      </m:mcs>
                    </m:mPr>
                    <m:mr>
                      <m:e>
                        <m:sSub>
                          <m:e>
                            <m:argPr>
                              <m:scrLvl m:val="0"/>
                            </m:argPr>
                            <m:r>
                              <a:rPr xmlns:a="http://schemas.openxmlformats.org/drawingml/2006/main" sz="3400" i="1">
                                <a:solidFill>
                                  <a:srgbClr val="5E5E5E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argPr>
                              <m:scrLvl m:val="0"/>
                            </m:argPr>
                            <m:r>
                              <a:rPr xmlns:a="http://schemas.openxmlformats.org/drawingml/2006/main" sz="3400" i="1">
                                <a:solidFill>
                                  <a:srgbClr val="5E5E5E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xmlns:a="http://schemas.openxmlformats.org/drawingml/2006/main" sz="34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</m:e>
                      <m:e>
                        <m:sSub>
                          <m:e>
                            <m:argPr>
                              <m:scrLvl m:val="0"/>
                            </m:argPr>
                            <m:r>
                              <a:rPr xmlns:a="http://schemas.openxmlformats.org/drawingml/2006/main" sz="3400" i="1">
                                <a:solidFill>
                                  <a:srgbClr val="5E5E5E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argPr>
                              <m:scrLvl m:val="0"/>
                            </m:argPr>
                            <m:r>
                              <a:rPr xmlns:a="http://schemas.openxmlformats.org/drawingml/2006/main" sz="3400" i="1">
                                <a:solidFill>
                                  <a:srgbClr val="5E5E5E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xmlns:a="http://schemas.openxmlformats.org/drawingml/2006/main" sz="34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e>
                            <m:argPr>
                              <m:scrLvl m:val="0"/>
                            </m:argPr>
                            <m:r>
                              <m:rPr>
                                <m:sty m:val="b"/>
                              </m:rPr>
                              <a:rPr xmlns:a="http://schemas.openxmlformats.org/drawingml/2006/main" sz="3400" i="1">
                                <a:solidFill>
                                  <a:srgbClr val="5E5E5E"/>
                                </a:solidFill>
                                <a:latin typeface="Cambria Math" panose="02040503050406030204" pitchFamily="18" charset="0"/>
                              </a:rPr>
                              <m:t>D</m:t>
                            </m:r>
                          </m:e>
                          <m:sub>
                            <m:argPr>
                              <m:scrLvl m:val="0"/>
                            </m:argPr>
                            <m:r>
                              <a:rPr xmlns:a="http://schemas.openxmlformats.org/drawingml/2006/main" sz="3400" i="1">
                                <a:solidFill>
                                  <a:srgbClr val="5E5E5E"/>
                                </a:solidFill>
                                <a:latin typeface="Cambria Math" panose="02040503050406030204" pitchFamily="18" charset="0"/>
                              </a:rPr>
                              <m:t>1321</m:t>
                            </m:r>
                          </m:sub>
                        </m:sSub>
                        <m:sSub>
                          <m:e>
                            <m:argPr>
                              <m:scrLvl m:val="0"/>
                            </m:argPr>
                            <m:r>
                              <a:rPr xmlns:a="http://schemas.openxmlformats.org/drawingml/2006/main" sz="3400" i="1">
                                <a:solidFill>
                                  <a:srgbClr val="5E5E5E"/>
                                </a:solidFill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b>
                            <m:argPr>
                              <m:scrLvl m:val="0"/>
                            </m:argPr>
                            <m:r>
                              <a:rPr xmlns:a="http://schemas.openxmlformats.org/drawingml/2006/main" sz="3400" i="1">
                                <a:solidFill>
                                  <a:srgbClr val="5E5E5E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sub>
                        </m:sSub>
                        <m:r>
                          <a:rPr xmlns:a="http://schemas.openxmlformats.org/drawingml/2006/main" sz="34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e>
                            <m:argPr>
                              <m:scrLvl m:val="0"/>
                            </m:argPr>
                            <m:r>
                              <m:rPr>
                                <m:sty m:val="b"/>
                              </m:rPr>
                              <a:rPr xmlns:a="http://schemas.openxmlformats.org/drawingml/2006/main" sz="3400" i="1">
                                <a:solidFill>
                                  <a:srgbClr val="5E5E5E"/>
                                </a:solidFill>
                                <a:latin typeface="Cambria Math" panose="02040503050406030204" pitchFamily="18" charset="0"/>
                              </a:rPr>
                              <m:t>D</m:t>
                            </m:r>
                          </m:e>
                          <m:sub>
                            <m:argPr>
                              <m:scrLvl m:val="0"/>
                            </m:argPr>
                            <m:r>
                              <a:rPr xmlns:a="http://schemas.openxmlformats.org/drawingml/2006/main" sz="3400" i="1">
                                <a:solidFill>
                                  <a:srgbClr val="5E5E5E"/>
                                </a:solidFill>
                                <a:latin typeface="Cambria Math" panose="02040503050406030204" pitchFamily="18" charset="0"/>
                              </a:rPr>
                              <m:t>131212</m:t>
                            </m:r>
                          </m:sub>
                        </m:sSub>
                        <m:sSub>
                          <m:e>
                            <m:argPr>
                              <m:scrLvl m:val="0"/>
                            </m:argPr>
                            <m:r>
                              <a:rPr xmlns:a="http://schemas.openxmlformats.org/drawingml/2006/main" sz="3400" i="1">
                                <a:solidFill>
                                  <a:srgbClr val="5E5E5E"/>
                                </a:solidFill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b>
                            <m:argPr>
                              <m:scrLvl m:val="0"/>
                            </m:argPr>
                            <m:r>
                              <a:rPr xmlns:a="http://schemas.openxmlformats.org/drawingml/2006/main" sz="3400" i="1">
                                <a:solidFill>
                                  <a:srgbClr val="5E5E5E"/>
                                </a:solidFill>
                                <a:latin typeface="Cambria Math" panose="02040503050406030204" pitchFamily="18" charset="0"/>
                              </a:rPr>
                              <m:t>21</m:t>
                            </m:r>
                          </m:sub>
                        </m:sSub>
                        <m:r>
                          <a:rPr xmlns:a="http://schemas.openxmlformats.org/drawingml/2006/main" sz="34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e>
                            <m:argPr>
                              <m:scrLvl m:val="0"/>
                            </m:argPr>
                            <m:r>
                              <m:rPr>
                                <m:sty m:val="b"/>
                              </m:rPr>
                              <a:rPr xmlns:a="http://schemas.openxmlformats.org/drawingml/2006/main" sz="3400" i="1">
                                <a:solidFill>
                                  <a:srgbClr val="5E5E5E"/>
                                </a:solidFill>
                                <a:latin typeface="Cambria Math" panose="02040503050406030204" pitchFamily="18" charset="0"/>
                              </a:rPr>
                              <m:t>D</m:t>
                            </m:r>
                          </m:e>
                          <m:sub>
                            <m:argPr>
                              <m:scrLvl m:val="0"/>
                            </m:argPr>
                            <m:r>
                              <a:rPr xmlns:a="http://schemas.openxmlformats.org/drawingml/2006/main" sz="3400" i="1">
                                <a:solidFill>
                                  <a:srgbClr val="5E5E5E"/>
                                </a:solidFill>
                                <a:latin typeface="Cambria Math" panose="02040503050406030204" pitchFamily="18" charset="0"/>
                              </a:rPr>
                              <m:t>1312121</m:t>
                            </m:r>
                          </m:sub>
                        </m:sSub>
                        <m:sSub>
                          <m:e>
                            <m:argPr>
                              <m:scrLvl m:val="0"/>
                            </m:argPr>
                            <m:r>
                              <a:rPr xmlns:a="http://schemas.openxmlformats.org/drawingml/2006/main" sz="3400" i="1">
                                <a:solidFill>
                                  <a:srgbClr val="5E5E5E"/>
                                </a:solidFill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b>
                            <m:argPr>
                              <m:scrLvl m:val="0"/>
                            </m:argPr>
                            <m:r>
                              <a:rPr xmlns:a="http://schemas.openxmlformats.org/drawingml/2006/main" sz="3400" i="1">
                                <a:solidFill>
                                  <a:srgbClr val="5E5E5E"/>
                                </a:solidFill>
                                <a:latin typeface="Cambria Math" panose="02040503050406030204" pitchFamily="18" charset="0"/>
                              </a:rPr>
                              <m:t>13</m:t>
                            </m:r>
                          </m:sub>
                        </m:sSub>
                        <m:r>
                          <a:rPr xmlns:a="http://schemas.openxmlformats.org/drawingml/2006/main" sz="34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e>
                            <m:argPr>
                              <m:scrLvl m:val="0"/>
                            </m:argPr>
                            <m:r>
                              <m:rPr>
                                <m:sty m:val="b"/>
                              </m:rPr>
                              <a:rPr xmlns:a="http://schemas.openxmlformats.org/drawingml/2006/main" sz="3400" i="1">
                                <a:solidFill>
                                  <a:srgbClr val="5E5E5E"/>
                                </a:solidFill>
                                <a:latin typeface="Cambria Math" panose="02040503050406030204" pitchFamily="18" charset="0"/>
                              </a:rPr>
                              <m:t>D</m:t>
                            </m:r>
                          </m:e>
                          <m:sub>
                            <m:argPr>
                              <m:scrLvl m:val="0"/>
                            </m:argPr>
                            <m:r>
                              <a:rPr xmlns:a="http://schemas.openxmlformats.org/drawingml/2006/main" sz="3400" i="1">
                                <a:solidFill>
                                  <a:srgbClr val="5E5E5E"/>
                                </a:solidFill>
                                <a:latin typeface="Cambria Math" panose="02040503050406030204" pitchFamily="18" charset="0"/>
                              </a:rPr>
                              <m:t>13121213</m:t>
                            </m:r>
                          </m:sub>
                        </m:sSub>
                        <m:sSub>
                          <m:e>
                            <m:argPr>
                              <m:scrLvl m:val="0"/>
                            </m:argPr>
                            <m:r>
                              <a:rPr xmlns:a="http://schemas.openxmlformats.org/drawingml/2006/main" sz="3400" i="1">
                                <a:solidFill>
                                  <a:srgbClr val="5E5E5E"/>
                                </a:solidFill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b>
                            <m:argPr>
                              <m:scrLvl m:val="0"/>
                            </m:argPr>
                            <m:r>
                              <a:rPr xmlns:a="http://schemas.openxmlformats.org/drawingml/2006/main" sz="3400" i="1">
                                <a:solidFill>
                                  <a:srgbClr val="5E5E5E"/>
                                </a:solidFill>
                                <a:latin typeface="Cambria Math" panose="02040503050406030204" pitchFamily="18" charset="0"/>
                              </a:rPr>
                              <m:t>31</m:t>
                            </m:r>
                          </m:sub>
                        </m:sSub>
                      </m:e>
                    </m:mr>
                    <m:mr>
                      <m:e/>
                      <m:e>
                        <m:r>
                          <a:rPr xmlns:a="http://schemas.openxmlformats.org/drawingml/2006/main" sz="34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-</m:t>
                        </m:r>
                        <m:r>
                          <a:rPr xmlns:a="http://schemas.openxmlformats.org/drawingml/2006/main" sz="34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e>
                            <m:argPr>
                              <m:scrLvl m:val="0"/>
                            </m:argPr>
                            <m:r>
                              <m:rPr>
                                <m:sty m:val="b"/>
                              </m:rPr>
                              <a:rPr xmlns:a="http://schemas.openxmlformats.org/drawingml/2006/main" sz="3400" i="1">
                                <a:solidFill>
                                  <a:srgbClr val="5E5E5E"/>
                                </a:solidFill>
                                <a:latin typeface="Cambria Math" panose="02040503050406030204" pitchFamily="18" charset="0"/>
                              </a:rPr>
                              <m:t>D</m:t>
                            </m:r>
                          </m:e>
                          <m:sub>
                            <m:argPr>
                              <m:scrLvl m:val="0"/>
                            </m:argPr>
                            <m:r>
                              <a:rPr xmlns:a="http://schemas.openxmlformats.org/drawingml/2006/main" sz="3400" i="1">
                                <a:solidFill>
                                  <a:srgbClr val="5E5E5E"/>
                                </a:solidFill>
                                <a:latin typeface="Cambria Math" panose="02040503050406030204" pitchFamily="18" charset="0"/>
                              </a:rPr>
                              <m:t>12131</m:t>
                            </m:r>
                          </m:sub>
                        </m:sSub>
                        <m:sSub>
                          <m:e>
                            <m:argPr>
                              <m:scrLvl m:val="0"/>
                            </m:argPr>
                            <m:r>
                              <a:rPr xmlns:a="http://schemas.openxmlformats.org/drawingml/2006/main" sz="3400" i="1">
                                <a:solidFill>
                                  <a:srgbClr val="5E5E5E"/>
                                </a:solidFill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b>
                            <m:argPr>
                              <m:scrLvl m:val="0"/>
                            </m:argPr>
                            <m:r>
                              <a:rPr xmlns:a="http://schemas.openxmlformats.org/drawingml/2006/main" sz="3400" i="1">
                                <a:solidFill>
                                  <a:srgbClr val="5E5E5E"/>
                                </a:solidFill>
                                <a:latin typeface="Cambria Math" panose="02040503050406030204" pitchFamily="18" charset="0"/>
                              </a:rPr>
                              <m:t>13</m:t>
                            </m:r>
                          </m:sub>
                        </m:sSub>
                        <m:r>
                          <a:rPr xmlns:a="http://schemas.openxmlformats.org/drawingml/2006/main" sz="34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e>
                            <m:argPr>
                              <m:scrLvl m:val="0"/>
                            </m:argPr>
                            <m:r>
                              <m:rPr>
                                <m:sty m:val="b"/>
                              </m:rPr>
                              <a:rPr xmlns:a="http://schemas.openxmlformats.org/drawingml/2006/main" sz="3400" i="1">
                                <a:solidFill>
                                  <a:srgbClr val="5E5E5E"/>
                                </a:solidFill>
                                <a:latin typeface="Cambria Math" panose="02040503050406030204" pitchFamily="18" charset="0"/>
                              </a:rPr>
                              <m:t>D</m:t>
                            </m:r>
                          </m:e>
                          <m:sub>
                            <m:argPr>
                              <m:scrLvl m:val="0"/>
                            </m:argPr>
                            <m:r>
                              <a:rPr xmlns:a="http://schemas.openxmlformats.org/drawingml/2006/main" sz="3400" i="1">
                                <a:solidFill>
                                  <a:srgbClr val="5E5E5E"/>
                                </a:solidFill>
                                <a:latin typeface="Cambria Math" panose="02040503050406030204" pitchFamily="18" charset="0"/>
                              </a:rPr>
                              <m:t>121313</m:t>
                            </m:r>
                          </m:sub>
                        </m:sSub>
                        <m:sSub>
                          <m:e>
                            <m:argPr>
                              <m:scrLvl m:val="0"/>
                            </m:argPr>
                            <m:r>
                              <a:rPr xmlns:a="http://schemas.openxmlformats.org/drawingml/2006/main" sz="3400" i="1">
                                <a:solidFill>
                                  <a:srgbClr val="5E5E5E"/>
                                </a:solidFill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b>
                            <m:argPr>
                              <m:scrLvl m:val="0"/>
                            </m:argPr>
                            <m:r>
                              <a:rPr xmlns:a="http://schemas.openxmlformats.org/drawingml/2006/main" sz="3400" i="1">
                                <a:solidFill>
                                  <a:srgbClr val="5E5E5E"/>
                                </a:solidFill>
                                <a:latin typeface="Cambria Math" panose="02040503050406030204" pitchFamily="18" charset="0"/>
                              </a:rPr>
                              <m:t>31</m:t>
                            </m:r>
                          </m:sub>
                        </m:sSub>
                        <m:r>
                          <a:rPr xmlns:a="http://schemas.openxmlformats.org/drawingml/2006/main" sz="34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e>
                            <m:argPr>
                              <m:scrLvl m:val="0"/>
                            </m:argPr>
                            <m:r>
                              <m:rPr>
                                <m:sty m:val="b"/>
                              </m:rPr>
                              <a:rPr xmlns:a="http://schemas.openxmlformats.org/drawingml/2006/main" sz="3400" i="1">
                                <a:solidFill>
                                  <a:srgbClr val="5E5E5E"/>
                                </a:solidFill>
                                <a:latin typeface="Cambria Math" panose="02040503050406030204" pitchFamily="18" charset="0"/>
                              </a:rPr>
                              <m:t>D</m:t>
                            </m:r>
                          </m:e>
                          <m:sub>
                            <m:argPr>
                              <m:scrLvl m:val="0"/>
                            </m:argPr>
                            <m:r>
                              <a:rPr xmlns:a="http://schemas.openxmlformats.org/drawingml/2006/main" sz="3400" i="1">
                                <a:solidFill>
                                  <a:srgbClr val="5E5E5E"/>
                                </a:solidFill>
                                <a:latin typeface="Cambria Math" panose="02040503050406030204" pitchFamily="18" charset="0"/>
                              </a:rPr>
                              <m:t>1213131</m:t>
                            </m:r>
                          </m:sub>
                        </m:sSub>
                        <m:sSub>
                          <m:e>
                            <m:argPr>
                              <m:scrLvl m:val="0"/>
                            </m:argPr>
                            <m:r>
                              <a:rPr xmlns:a="http://schemas.openxmlformats.org/drawingml/2006/main" sz="3400" i="1">
                                <a:solidFill>
                                  <a:srgbClr val="5E5E5E"/>
                                </a:solidFill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b>
                            <m:argPr>
                              <m:scrLvl m:val="0"/>
                            </m:argPr>
                            <m:r>
                              <a:rPr xmlns:a="http://schemas.openxmlformats.org/drawingml/2006/main" sz="3400" i="1">
                                <a:solidFill>
                                  <a:srgbClr val="5E5E5E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sub>
                        </m:sSub>
                        <m:r>
                          <a:rPr xmlns:a="http://schemas.openxmlformats.org/drawingml/2006/main" sz="34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e>
                            <m:argPr>
                              <m:scrLvl m:val="0"/>
                            </m:argPr>
                            <m:r>
                              <m:rPr>
                                <m:sty m:val="b"/>
                              </m:rPr>
                              <a:rPr xmlns:a="http://schemas.openxmlformats.org/drawingml/2006/main" sz="3400" i="1">
                                <a:solidFill>
                                  <a:srgbClr val="5E5E5E"/>
                                </a:solidFill>
                                <a:latin typeface="Cambria Math" panose="02040503050406030204" pitchFamily="18" charset="0"/>
                              </a:rPr>
                              <m:t>D</m:t>
                            </m:r>
                          </m:e>
                          <m:sub>
                            <m:argPr>
                              <m:scrLvl m:val="0"/>
                            </m:argPr>
                            <m:r>
                              <a:rPr xmlns:a="http://schemas.openxmlformats.org/drawingml/2006/main" sz="3400" i="1">
                                <a:solidFill>
                                  <a:srgbClr val="5E5E5E"/>
                                </a:solidFill>
                                <a:latin typeface="Cambria Math" panose="02040503050406030204" pitchFamily="18" charset="0"/>
                              </a:rPr>
                              <m:t>12131312</m:t>
                            </m:r>
                          </m:sub>
                        </m:sSub>
                        <m:sSub>
                          <m:e>
                            <m:argPr>
                              <m:scrLvl m:val="0"/>
                            </m:argPr>
                            <m:r>
                              <a:rPr xmlns:a="http://schemas.openxmlformats.org/drawingml/2006/main" sz="3400" i="1">
                                <a:solidFill>
                                  <a:srgbClr val="5E5E5E"/>
                                </a:solidFill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b>
                            <m:argPr>
                              <m:scrLvl m:val="0"/>
                            </m:argPr>
                            <m:r>
                              <a:rPr xmlns:a="http://schemas.openxmlformats.org/drawingml/2006/main" sz="3400" i="1">
                                <a:solidFill>
                                  <a:srgbClr val="5E5E5E"/>
                                </a:solidFill>
                                <a:latin typeface="Cambria Math" panose="02040503050406030204" pitchFamily="18" charset="0"/>
                              </a:rPr>
                              <m:t>21</m:t>
                            </m:r>
                          </m:sub>
                        </m:sSub>
                        <m:r>
                          <a:rPr xmlns:a="http://schemas.openxmlformats.org/drawingml/2006/main" sz="34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mr>
                  </m:m>
                </m:oMath>
              </m:oMathPara>
            </a14:m>
            <a:endParaRPr sz="3400">
              <a:solidFill>
                <a:srgbClr val="5E5E5E"/>
              </a:solidFill>
            </a:endParaRPr>
          </a:p>
        </p:txBody>
      </p:sp>
      <p:sp>
        <p:nvSpPr>
          <p:cNvPr id="982" name="Dr. Henri Inchauspé, Institute for Theoretical Physics, KU Leuven - LISA School 2025, Les Houches"/>
          <p:cNvSpPr txBox="1"/>
          <p:nvPr/>
        </p:nvSpPr>
        <p:spPr>
          <a:xfrm>
            <a:off x="924065" y="13223169"/>
            <a:ext cx="10977886" cy="423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CMU Bright Roman"/>
                <a:ea typeface="CMU Bright Roman"/>
                <a:cs typeface="CMU Bright Roman"/>
                <a:sym typeface="CMU Bright Roman"/>
              </a:defRPr>
            </a:pPr>
            <a:r>
              <a:rPr b="1"/>
              <a:t>Dr. Henri Inchauspé</a:t>
            </a:r>
            <a:r>
              <a:t>, Institute for Theoretical Physics, KU Leuven - </a:t>
            </a:r>
            <a:r>
              <a:rPr i="1"/>
              <a:t>LISA School 2025, Les Houches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6" name="Grouper"/>
          <p:cNvGrpSpPr/>
          <p:nvPr/>
        </p:nvGrpSpPr>
        <p:grpSpPr>
          <a:xfrm flipH="1">
            <a:off x="-8681163" y="-9580794"/>
            <a:ext cx="22044893" cy="19511005"/>
            <a:chOff x="14774" y="0"/>
            <a:chExt cx="22044891" cy="19511004"/>
          </a:xfrm>
        </p:grpSpPr>
        <p:pic>
          <p:nvPicPr>
            <p:cNvPr id="984" name="cbc.jpg" descr="cbc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 rot="1955812">
              <a:off x="1430501" y="4352443"/>
              <a:ext cx="19213469" cy="108059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85" name="Rectangle"/>
            <p:cNvSpPr/>
            <p:nvPr/>
          </p:nvSpPr>
          <p:spPr>
            <a:xfrm rot="1956000">
              <a:off x="1429670" y="4319902"/>
              <a:ext cx="19215101" cy="10871201"/>
            </a:xfrm>
            <a:prstGeom prst="rect">
              <a:avLst/>
            </a:prstGeom>
            <a:gradFill flip="none" rotWithShape="1">
              <a:gsLst>
                <a:gs pos="6163">
                  <a:srgbClr val="FFFFFF">
                    <a:alpha val="0"/>
                  </a:srgbClr>
                </a:gs>
                <a:gs pos="26596">
                  <a:srgbClr val="FFFFFF">
                    <a:alpha val="50000"/>
                  </a:srgbClr>
                </a:gs>
                <a:gs pos="49582">
                  <a:srgbClr val="FFFFFF"/>
                </a:gs>
              </a:gsLst>
              <a:path path="circle">
                <a:fillToRect l="62755" t="-19550" r="37244" b="11955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987" name="Capture d’écran 2023-04-26 à 10.28.39.png" descr="Capture d’écran 2023-04-26 à 10.28.3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54881" y="13134210"/>
            <a:ext cx="24693762" cy="583672"/>
          </a:xfrm>
          <a:prstGeom prst="rect">
            <a:avLst/>
          </a:prstGeom>
          <a:ln w="12700">
            <a:miter lim="400000"/>
          </a:ln>
        </p:spPr>
      </p:pic>
      <p:sp>
        <p:nvSpPr>
          <p:cNvPr id="988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89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30" y="13133252"/>
            <a:ext cx="603683" cy="603684"/>
          </a:xfrm>
          <a:prstGeom prst="rect">
            <a:avLst/>
          </a:prstGeom>
          <a:ln w="12700">
            <a:miter lim="400000"/>
          </a:ln>
        </p:spPr>
      </p:pic>
      <p:sp>
        <p:nvSpPr>
          <p:cNvPr id="990" name="LISA detection"/>
          <p:cNvSpPr/>
          <p:nvPr/>
        </p:nvSpPr>
        <p:spPr>
          <a:xfrm rot="1335507">
            <a:off x="19305598" y="302816"/>
            <a:ext cx="7443292" cy="735078"/>
          </a:xfrm>
          <a:prstGeom prst="rect">
            <a:avLst/>
          </a:prstGeom>
          <a:solidFill>
            <a:srgbClr val="E27E7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LISA detection</a:t>
            </a:r>
          </a:p>
        </p:txBody>
      </p:sp>
      <p:sp>
        <p:nvSpPr>
          <p:cNvPr id="991" name="Dr. Henri Inchauspé, Institute for Theoretical Physics, KU Leuven - LISA School 2025, Les Houches"/>
          <p:cNvSpPr txBox="1"/>
          <p:nvPr/>
        </p:nvSpPr>
        <p:spPr>
          <a:xfrm>
            <a:off x="924065" y="13223169"/>
            <a:ext cx="10977886" cy="423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CMU Bright Roman"/>
                <a:ea typeface="CMU Bright Roman"/>
                <a:cs typeface="CMU Bright Roman"/>
                <a:sym typeface="CMU Bright Roman"/>
              </a:defRPr>
            </a:pPr>
            <a:r>
              <a:rPr b="1"/>
              <a:t>Dr. Henri Inchauspé</a:t>
            </a:r>
            <a:r>
              <a:t>, Institute for Theoretical Physics, KU Leuven - </a:t>
            </a:r>
            <a:r>
              <a:rPr i="1"/>
              <a:t>LISA School 2025, Les Houches</a:t>
            </a:r>
          </a:p>
        </p:txBody>
      </p:sp>
      <p:sp>
        <p:nvSpPr>
          <p:cNvPr id="992" name="The quieter place in the solar system"/>
          <p:cNvSpPr txBox="1"/>
          <p:nvPr/>
        </p:nvSpPr>
        <p:spPr>
          <a:xfrm>
            <a:off x="614756" y="6062979"/>
            <a:ext cx="23154488" cy="15900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i="1" sz="10000">
                <a:solidFill>
                  <a:srgbClr val="3D527B"/>
                </a:solidFill>
              </a:defRPr>
            </a:lvl1pPr>
          </a:lstStyle>
          <a:p>
            <a:pPr>
              <a:defRPr i="0"/>
            </a:pPr>
            <a:r>
              <a:rPr i="1"/>
              <a:t>The quieter place in the solar system</a:t>
            </a:r>
          </a:p>
        </p:txBody>
      </p:sp>
      <p:grpSp>
        <p:nvGrpSpPr>
          <p:cNvPr id="995" name="Grouper"/>
          <p:cNvGrpSpPr/>
          <p:nvPr/>
        </p:nvGrpSpPr>
        <p:grpSpPr>
          <a:xfrm>
            <a:off x="106293" y="9468763"/>
            <a:ext cx="2766867" cy="3478054"/>
            <a:chOff x="-88561" y="-133493"/>
            <a:chExt cx="2766866" cy="3478053"/>
          </a:xfrm>
        </p:grpSpPr>
        <p:sp>
          <p:nvSpPr>
            <p:cNvPr id="993" name="Flash me to get some more course material !"/>
            <p:cNvSpPr txBox="1"/>
            <p:nvPr/>
          </p:nvSpPr>
          <p:spPr>
            <a:xfrm>
              <a:off x="-88562" y="-133494"/>
              <a:ext cx="2766867" cy="10679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800">
                  <a:solidFill>
                    <a:srgbClr val="000000"/>
                  </a:solidFill>
                </a:defRPr>
              </a:lvl1pPr>
            </a:lstStyle>
            <a:p>
              <a:pPr/>
              <a:r>
                <a:t>Flash me to get some more course material !</a:t>
              </a:r>
            </a:p>
          </p:txBody>
        </p:sp>
        <p:pic>
          <p:nvPicPr>
            <p:cNvPr id="994" name="QRCode.png" descr="QRCod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46670" y="702487"/>
              <a:ext cx="2683082" cy="26420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9" name="Grouper"/>
          <p:cNvGrpSpPr/>
          <p:nvPr/>
        </p:nvGrpSpPr>
        <p:grpSpPr>
          <a:xfrm flipH="1">
            <a:off x="-8681163" y="-9580794"/>
            <a:ext cx="22044893" cy="19511005"/>
            <a:chOff x="14774" y="0"/>
            <a:chExt cx="22044891" cy="19511004"/>
          </a:xfrm>
        </p:grpSpPr>
        <p:pic>
          <p:nvPicPr>
            <p:cNvPr id="997" name="cbc.jpg" descr="cbc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 rot="1955812">
              <a:off x="1430501" y="4352443"/>
              <a:ext cx="19213469" cy="108059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98" name="Rectangle"/>
            <p:cNvSpPr/>
            <p:nvPr/>
          </p:nvSpPr>
          <p:spPr>
            <a:xfrm rot="1956000">
              <a:off x="1429670" y="4319902"/>
              <a:ext cx="19215101" cy="10871201"/>
            </a:xfrm>
            <a:prstGeom prst="rect">
              <a:avLst/>
            </a:prstGeom>
            <a:gradFill flip="none" rotWithShape="1">
              <a:gsLst>
                <a:gs pos="6163">
                  <a:srgbClr val="FFFFFF">
                    <a:alpha val="0"/>
                  </a:srgbClr>
                </a:gs>
                <a:gs pos="26596">
                  <a:srgbClr val="FFFFFF">
                    <a:alpha val="50000"/>
                  </a:srgbClr>
                </a:gs>
                <a:gs pos="49582">
                  <a:srgbClr val="FFFFFF"/>
                </a:gs>
              </a:gsLst>
              <a:path path="circle">
                <a:fillToRect l="62755" t="-19550" r="37244" b="11955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1000" name="Capture d’écran 2023-04-26 à 10.28.39.png" descr="Capture d’écran 2023-04-26 à 10.28.3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54881" y="13134210"/>
            <a:ext cx="24693762" cy="5836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1" name="Grouper" descr="Grouper"/>
          <p:cNvPicPr>
            <a:picLocks noChangeAspect="1"/>
          </p:cNvPicPr>
          <p:nvPr/>
        </p:nvPicPr>
        <p:blipFill>
          <a:blip r:embed="rId4">
            <a:extLst/>
          </a:blip>
          <a:srcRect l="14972" t="12247" r="8871" b="29067"/>
          <a:stretch>
            <a:fillRect/>
          </a:stretch>
        </p:blipFill>
        <p:spPr>
          <a:xfrm>
            <a:off x="10170394" y="158872"/>
            <a:ext cx="14097639" cy="6879822"/>
          </a:xfrm>
          <a:prstGeom prst="rect">
            <a:avLst/>
          </a:prstGeom>
          <a:ln w="25400">
            <a:solidFill>
              <a:srgbClr val="929292"/>
            </a:solidFill>
            <a:miter lim="400000"/>
          </a:ln>
        </p:spPr>
      </p:pic>
      <p:sp>
        <p:nvSpPr>
          <p:cNvPr id="1002" name="From LISA Pathfinder to LIS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From LISA Pathfinder to LISA</a:t>
            </a:r>
          </a:p>
        </p:txBody>
      </p:sp>
      <p:sp>
        <p:nvSpPr>
          <p:cNvPr id="1003" name="Locking S/C trajectory on quiet test masses"/>
          <p:cNvSpPr txBox="1"/>
          <p:nvPr>
            <p:ph type="body" idx="21"/>
          </p:nvPr>
        </p:nvSpPr>
        <p:spPr>
          <a:xfrm>
            <a:off x="204757" y="1571145"/>
            <a:ext cx="20757439" cy="6568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586104">
              <a:defRPr sz="3905"/>
            </a:lvl1pPr>
          </a:lstStyle>
          <a:p>
            <a:pPr/>
            <a:r>
              <a:t>Locking S/C trajectory on quiet test masses</a:t>
            </a:r>
          </a:p>
        </p:txBody>
      </p:sp>
      <p:sp>
        <p:nvSpPr>
          <p:cNvPr id="1004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05" name="pasted-image.tiff" descr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30" y="13133252"/>
            <a:ext cx="603683" cy="603684"/>
          </a:xfrm>
          <a:prstGeom prst="rect">
            <a:avLst/>
          </a:prstGeom>
          <a:ln w="12700">
            <a:miter lim="400000"/>
          </a:ln>
        </p:spPr>
      </p:pic>
      <p:sp>
        <p:nvSpPr>
          <p:cNvPr id="1006" name="LISA detection"/>
          <p:cNvSpPr/>
          <p:nvPr/>
        </p:nvSpPr>
        <p:spPr>
          <a:xfrm rot="1335507">
            <a:off x="19305598" y="302816"/>
            <a:ext cx="7443292" cy="735078"/>
          </a:xfrm>
          <a:prstGeom prst="rect">
            <a:avLst/>
          </a:prstGeom>
          <a:solidFill>
            <a:srgbClr val="E27E7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LISA detection</a:t>
            </a:r>
          </a:p>
        </p:txBody>
      </p:sp>
      <p:sp>
        <p:nvSpPr>
          <p:cNvPr id="1007" name="Dr. Henri Inchauspé, Institute for Theoretical Physics, KU Leuven - LISA School 2025, Les Houches"/>
          <p:cNvSpPr txBox="1"/>
          <p:nvPr/>
        </p:nvSpPr>
        <p:spPr>
          <a:xfrm>
            <a:off x="924065" y="13223169"/>
            <a:ext cx="10977886" cy="423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CMU Bright Roman"/>
                <a:ea typeface="CMU Bright Roman"/>
                <a:cs typeface="CMU Bright Roman"/>
                <a:sym typeface="CMU Bright Roman"/>
              </a:defRPr>
            </a:pPr>
            <a:r>
              <a:rPr b="1"/>
              <a:t>Dr. Henri Inchauspé</a:t>
            </a:r>
            <a:r>
              <a:t>, Institute for Theoretical Physics, KU Leuven - </a:t>
            </a:r>
            <a:r>
              <a:rPr i="1"/>
              <a:t>LISA School 2025, Les Houches</a:t>
            </a:r>
          </a:p>
        </p:txBody>
      </p:sp>
      <p:sp>
        <p:nvSpPr>
          <p:cNvPr id="1008" name="Rectangle"/>
          <p:cNvSpPr txBox="1"/>
          <p:nvPr/>
        </p:nvSpPr>
        <p:spPr>
          <a:xfrm>
            <a:off x="246331" y="3136308"/>
            <a:ext cx="11083419" cy="10699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just">
              <a:lnSpc>
                <a:spcPct val="90000"/>
              </a:lnSpc>
              <a:spcBef>
                <a:spcPts val="2000"/>
              </a:spcBef>
              <a:defRPr b="1" sz="4800">
                <a:latin typeface="CMU Serif Roman"/>
                <a:ea typeface="CMU Serif Roman"/>
                <a:cs typeface="CMU Serif Roman"/>
                <a:sym typeface="CMU Serif Roman"/>
              </a:defRPr>
            </a:pPr>
          </a:p>
        </p:txBody>
      </p:sp>
      <p:grpSp>
        <p:nvGrpSpPr>
          <p:cNvPr id="1011" name="Grouper"/>
          <p:cNvGrpSpPr/>
          <p:nvPr/>
        </p:nvGrpSpPr>
        <p:grpSpPr>
          <a:xfrm>
            <a:off x="10330715" y="7152637"/>
            <a:ext cx="13776995" cy="5965765"/>
            <a:chOff x="0" y="0"/>
            <a:chExt cx="13776993" cy="5965763"/>
          </a:xfrm>
        </p:grpSpPr>
        <p:pic>
          <p:nvPicPr>
            <p:cNvPr id="1009" name="Capture d’écran 2023-03-10 à 11.50.42.png" descr="Capture d’écran 2023-03-10 à 11.50.42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39452" r="0" b="39452"/>
            <a:stretch>
              <a:fillRect/>
            </a:stretch>
          </p:blipFill>
          <p:spPr>
            <a:xfrm>
              <a:off x="0" y="3050626"/>
              <a:ext cx="13776994" cy="29151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10" name="Capture d’écran 2023-03-10 à 11.50.42.png" descr="Capture d’écran 2023-03-10 à 11.50.42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799" t="198" r="0" b="79022"/>
            <a:stretch>
              <a:fillRect/>
            </a:stretch>
          </p:blipFill>
          <p:spPr>
            <a:xfrm>
              <a:off x="110168" y="0"/>
              <a:ext cx="13666825" cy="28715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12" name="… since the S/C motion is locked on the super quiet test masses.…"/>
          <p:cNvSpPr txBox="1"/>
          <p:nvPr/>
        </p:nvSpPr>
        <p:spPr>
          <a:xfrm>
            <a:off x="-225388" y="2683718"/>
            <a:ext cx="9162883" cy="10083754"/>
          </a:xfrm>
          <a:prstGeom prst="rect">
            <a:avLst/>
          </a:prstGeom>
          <a:solidFill>
            <a:srgbClr val="FFFFFF">
              <a:alpha val="9796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lvl="1" marL="816863" indent="-408431" algn="just" defTabSz="1633687">
              <a:lnSpc>
                <a:spcPct val="90000"/>
              </a:lnSpc>
              <a:spcBef>
                <a:spcPts val="3000"/>
              </a:spcBef>
              <a:buSzPct val="123000"/>
              <a:buChar char="•"/>
              <a:defRPr sz="3216">
                <a:latin typeface="CMU Serif Roman"/>
                <a:ea typeface="CMU Serif Roman"/>
                <a:cs typeface="CMU Serif Roman"/>
                <a:sym typeface="CMU Serif Roman"/>
              </a:defRPr>
            </a:pPr>
            <a:r>
              <a:t>… since the S/C motion is locked on the super quiet test masses.</a:t>
            </a:r>
          </a:p>
          <a:p>
            <a:pPr lvl="1" marL="816863" indent="-408431" algn="just" defTabSz="1633687">
              <a:lnSpc>
                <a:spcPct val="90000"/>
              </a:lnSpc>
              <a:spcBef>
                <a:spcPts val="3000"/>
              </a:spcBef>
              <a:buSzPct val="123000"/>
              <a:buChar char="➡"/>
              <a:defRPr sz="3216">
                <a:latin typeface="CMU Serif Roman"/>
                <a:ea typeface="CMU Serif Roman"/>
                <a:cs typeface="CMU Serif Roman"/>
                <a:sym typeface="CMU Serif Roman"/>
              </a:defRPr>
            </a:pPr>
            <a:r>
              <a:t>  </a:t>
            </a:r>
            <a:r>
              <a:rPr b="1"/>
              <a:t>At low frequency, the S/C as quiet as the test masses.</a:t>
            </a:r>
            <a:br>
              <a:rPr b="1"/>
            </a:br>
            <a:r>
              <a:rPr b="1"/>
              <a:t>&gt; </a:t>
            </a:r>
            <a:r>
              <a:rPr b="1">
                <a:solidFill>
                  <a:schemeClr val="accent4">
                    <a:hueOff val="-476017"/>
                    <a:lumOff val="-10042"/>
                  </a:schemeClr>
                </a:solidFill>
              </a:rPr>
              <a:t>1 ton spacecraft stable at </a:t>
            </a:r>
            <a14:m>
              <m:oMath>
                <m:r>
                  <a:rPr xmlns:a="http://schemas.openxmlformats.org/drawingml/2006/main" sz="3300" i="1">
                    <a:solidFill>
                      <a:srgbClr val="FDAD00"/>
                    </a:solidFill>
                    <a:latin typeface="Cambria Math" panose="02040503050406030204" pitchFamily="18" charset="0"/>
                  </a:rPr>
                  <m:t>≈</m:t>
                </m:r>
                <m:sSup>
                  <m:e>
                    <m:r>
                      <a:rPr xmlns:a="http://schemas.openxmlformats.org/drawingml/2006/main" sz="3300" i="1">
                        <a:solidFill>
                          <a:srgbClr val="FDAD00"/>
                        </a:solidFill>
                        <a:latin typeface="Cambria Math" panose="02040503050406030204" pitchFamily="18" charset="0"/>
                      </a:rPr>
                      <m:t>10</m:t>
                    </m:r>
                  </m:e>
                  <m:sup>
                    <m:r>
                      <a:rPr xmlns:a="http://schemas.openxmlformats.org/drawingml/2006/main" sz="3300" i="1">
                        <a:solidFill>
                          <a:srgbClr val="FDAD00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a:rPr xmlns:a="http://schemas.openxmlformats.org/drawingml/2006/main" sz="3300" i="1">
                        <a:solidFill>
                          <a:srgbClr val="FDAD00"/>
                        </a:solidFill>
                        <a:latin typeface="Cambria Math" panose="02040503050406030204" pitchFamily="18" charset="0"/>
                      </a:rPr>
                      <m:t>14</m:t>
                    </m:r>
                  </m:sup>
                </m:sSup>
                <m:r>
                  <a:rPr xmlns:a="http://schemas.openxmlformats.org/drawingml/2006/main" sz="3300" i="1">
                    <a:solidFill>
                      <a:srgbClr val="FDAD00"/>
                    </a:solidFill>
                    <a:latin typeface="Cambria Math" panose="02040503050406030204" pitchFamily="18" charset="0"/>
                  </a:rPr>
                  <m:t>m</m:t>
                </m:r>
                <m:r>
                  <a:rPr xmlns:a="http://schemas.openxmlformats.org/drawingml/2006/main" sz="3300" i="1">
                    <a:solidFill>
                      <a:srgbClr val="FDAD00"/>
                    </a:solidFill>
                    <a:latin typeface="Cambria Math" panose="02040503050406030204" pitchFamily="18" charset="0"/>
                  </a:rPr>
                  <m:t>.</m:t>
                </m:r>
                <m:sSup>
                  <m:e>
                    <m:r>
                      <a:rPr xmlns:a="http://schemas.openxmlformats.org/drawingml/2006/main" sz="3300" i="1">
                        <a:solidFill>
                          <a:srgbClr val="FDAD00"/>
                        </a:solidFill>
                        <a:latin typeface="Cambria Math" panose="02040503050406030204" pitchFamily="18" charset="0"/>
                      </a:rPr>
                      <m:t>s</m:t>
                    </m:r>
                  </m:e>
                  <m:sup>
                    <m:r>
                      <a:rPr xmlns:a="http://schemas.openxmlformats.org/drawingml/2006/main" sz="3300" i="1">
                        <a:solidFill>
                          <a:srgbClr val="FDAD00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a:rPr xmlns:a="http://schemas.openxmlformats.org/drawingml/2006/main" sz="3300" i="1">
                        <a:solidFill>
                          <a:srgbClr val="FDAD00"/>
                        </a:solidFill>
                        <a:latin typeface="Cambria Math" panose="02040503050406030204" pitchFamily="18" charset="0"/>
                      </a:rPr>
                      <m:t>2</m:t>
                    </m:r>
                  </m:sup>
                </m:sSup>
                <m:r>
                  <a:rPr xmlns:a="http://schemas.openxmlformats.org/drawingml/2006/main" sz="3300" i="1">
                    <a:solidFill>
                      <a:srgbClr val="FDAD00"/>
                    </a:solidFill>
                    <a:latin typeface="Cambria Math" panose="02040503050406030204" pitchFamily="18" charset="0"/>
                  </a:rPr>
                  <m:t>/</m:t>
                </m:r>
                <m:rad>
                  <m:radPr>
                    <m:ctrlPr>
                      <a:rPr xmlns:a="http://schemas.openxmlformats.org/drawingml/2006/main" sz="3300" i="1">
                        <a:solidFill>
                          <a:srgbClr val="FDAD00"/>
                        </a:solidFill>
                        <a:latin typeface="Cambria Math" panose="02040503050406030204" pitchFamily="18" charset="0"/>
                      </a:rPr>
                    </m:ctrlPr>
                    <m:degHide m:val="on"/>
                  </m:radPr>
                  <m:deg/>
                  <m:e>
                    <m:r>
                      <a:rPr xmlns:a="http://schemas.openxmlformats.org/drawingml/2006/main" sz="3300" i="1">
                        <a:solidFill>
                          <a:srgbClr val="FDAD00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xmlns:a="http://schemas.openxmlformats.org/drawingml/2006/main" sz="3300" i="1">
                        <a:solidFill>
                          <a:srgbClr val="FDAD00"/>
                        </a:solidFill>
                        <a:latin typeface="Cambria Math" panose="02040503050406030204" pitchFamily="18" charset="0"/>
                      </a:rPr>
                      <m:t>z</m:t>
                    </m:r>
                  </m:e>
                </m:rad>
              </m:oMath>
            </a14:m>
            <a:r>
              <a:rPr b="1">
                <a:solidFill>
                  <a:schemeClr val="accent4">
                    <a:hueOff val="-476017"/>
                    <a:lumOff val="-10042"/>
                  </a:schemeClr>
                </a:solidFill>
              </a:rPr>
              <a:t> level</a:t>
            </a:r>
            <a:br>
              <a:rPr>
                <a:solidFill>
                  <a:schemeClr val="accent4">
                    <a:hueOff val="-476017"/>
                    <a:lumOff val="-10042"/>
                  </a:schemeClr>
                </a:solidFill>
              </a:rPr>
            </a:br>
            <a:r>
              <a:rPr i="1" sz="2680"/>
              <a:t>essentially when control gain is stiff.</a:t>
            </a:r>
          </a:p>
          <a:p>
            <a:pPr marL="1259332" indent="-408431" algn="just" defTabSz="1633687">
              <a:lnSpc>
                <a:spcPct val="90000"/>
              </a:lnSpc>
              <a:spcBef>
                <a:spcPts val="600"/>
              </a:spcBef>
              <a:buSzPct val="123000"/>
              <a:buChar char="-"/>
              <a:defRPr sz="3216">
                <a:latin typeface="CMU Serif Roman"/>
                <a:ea typeface="CMU Serif Roman"/>
                <a:cs typeface="CMU Serif Roman"/>
                <a:sym typeface="CMU Serif Roman"/>
              </a:defRPr>
            </a:pPr>
          </a:p>
          <a:p>
            <a:pPr lvl="1" marL="816863" indent="-408431" algn="just" defTabSz="1633687">
              <a:lnSpc>
                <a:spcPct val="90000"/>
              </a:lnSpc>
              <a:spcBef>
                <a:spcPts val="3000"/>
              </a:spcBef>
              <a:buSzPct val="123000"/>
              <a:buChar char="•"/>
              <a:defRPr sz="3216">
                <a:latin typeface="CMU Serif Roman"/>
                <a:ea typeface="CMU Serif Roman"/>
                <a:cs typeface="CMU Serif Roman"/>
                <a:sym typeface="CMU Serif Roman"/>
              </a:defRPr>
            </a:pPr>
            <a:r>
              <a:t>S/C and test mass control: 15 DOFs to bring to target point, stabilize and optimize the jitter.</a:t>
            </a:r>
          </a:p>
          <a:p>
            <a:pPr lvl="1" marL="816863" indent="-408431" algn="just" defTabSz="1633687">
              <a:lnSpc>
                <a:spcPct val="90000"/>
              </a:lnSpc>
              <a:spcBef>
                <a:spcPts val="3000"/>
              </a:spcBef>
              <a:buSzPct val="123000"/>
              <a:buChar char="•"/>
              <a:defRPr sz="3216">
                <a:latin typeface="CMU Serif Roman"/>
                <a:ea typeface="CMU Serif Roman"/>
                <a:cs typeface="CMU Serif Roman"/>
                <a:sym typeface="CMU Serif Roman"/>
              </a:defRPr>
            </a:pPr>
            <a:r>
              <a:t>Target points:</a:t>
            </a:r>
          </a:p>
          <a:p>
            <a:pPr lvl="1" marL="1259332" indent="-408431" algn="just" defTabSz="1633687">
              <a:lnSpc>
                <a:spcPct val="90000"/>
              </a:lnSpc>
              <a:buSzPct val="123000"/>
              <a:buChar char="-"/>
              <a:defRPr sz="3216">
                <a:latin typeface="CMU Serif Roman"/>
                <a:ea typeface="CMU Serif Roman"/>
                <a:cs typeface="CMU Serif Roman"/>
                <a:sym typeface="CMU Serif Roman"/>
              </a:defRPr>
            </a:pPr>
            <a:r>
              <a:rPr u="sng"/>
              <a:t>Attitude control:</a:t>
            </a:r>
            <a:r>
              <a:t> MOSA pointing distant MOSAs (telescope and S/C rotation) </a:t>
            </a:r>
          </a:p>
          <a:p>
            <a:pPr lvl="1" marL="1259332" indent="-408431" algn="just" defTabSz="1633687">
              <a:lnSpc>
                <a:spcPct val="90000"/>
              </a:lnSpc>
              <a:buSzPct val="123000"/>
              <a:buChar char="-"/>
              <a:defRPr sz="3216">
                <a:latin typeface="CMU Serif Roman"/>
                <a:ea typeface="CMU Serif Roman"/>
                <a:cs typeface="CMU Serif Roman"/>
                <a:sym typeface="CMU Serif Roman"/>
              </a:defRPr>
            </a:pPr>
            <a:r>
              <a:rPr u="sng"/>
              <a:t>Drag-Free control:</a:t>
            </a:r>
            <a:r>
              <a:t> S/C thrusts to follow a virtual average test masses.</a:t>
            </a:r>
          </a:p>
          <a:p>
            <a:pPr lvl="1" marL="1259332" indent="-408431" algn="just" defTabSz="1633687">
              <a:lnSpc>
                <a:spcPct val="90000"/>
              </a:lnSpc>
              <a:buSzPct val="123000"/>
              <a:buChar char="-"/>
              <a:defRPr sz="3216">
                <a:latin typeface="CMU Serif Roman"/>
                <a:ea typeface="CMU Serif Roman"/>
                <a:cs typeface="CMU Serif Roman"/>
                <a:sym typeface="CMU Serif Roman"/>
              </a:defRPr>
            </a:pPr>
            <a:r>
              <a:rPr u="sng"/>
              <a:t>Suspension control:</a:t>
            </a:r>
            <a:r>
              <a:t> differential TM motion corrected with electrostatic forces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4" name="Capture d’écran 2021-03-06 à 5.32.52 PM.png" descr="Capture d’écran 2021-03-06 à 5.32.52 PM.png"/>
          <p:cNvPicPr>
            <a:picLocks noChangeAspect="1"/>
          </p:cNvPicPr>
          <p:nvPr/>
        </p:nvPicPr>
        <p:blipFill>
          <a:blip r:embed="rId2">
            <a:extLst/>
          </a:blip>
          <a:srcRect l="0" t="7280" r="942" b="27353"/>
          <a:stretch>
            <a:fillRect/>
          </a:stretch>
        </p:blipFill>
        <p:spPr>
          <a:xfrm>
            <a:off x="-2381878" y="-13348"/>
            <a:ext cx="28711278" cy="11998463"/>
          </a:xfrm>
          <a:prstGeom prst="rect">
            <a:avLst/>
          </a:prstGeom>
          <a:ln w="25400">
            <a:miter lim="400000"/>
          </a:ln>
        </p:spPr>
      </p:pic>
      <p:sp>
        <p:nvSpPr>
          <p:cNvPr id="1015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016" name="x1, x2 ==&gt; Inteferometer (IFO) ~pm.Hz-1/2"/>
          <p:cNvSpPr txBox="1"/>
          <p:nvPr/>
        </p:nvSpPr>
        <p:spPr>
          <a:xfrm>
            <a:off x="19622834" y="955614"/>
            <a:ext cx="4454855" cy="1676655"/>
          </a:xfrm>
          <a:prstGeom prst="rect">
            <a:avLst/>
          </a:prstGeom>
          <a:solidFill>
            <a:srgbClr val="FFFFFF">
              <a:alpha val="5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3500"/>
            </a:pPr>
            <a:r>
              <a:rPr b="0"/>
              <a:t>x1, x2 ==&gt; </a:t>
            </a:r>
            <a:r>
              <a:t>Inteferometer (IFO)</a:t>
            </a:r>
            <a:br/>
            <a:r>
              <a:rPr b="0"/>
              <a:t>~pm.Hz</a:t>
            </a:r>
            <a:r>
              <a:rPr b="0" baseline="31999"/>
              <a:t>-1/2</a:t>
            </a:r>
          </a:p>
        </p:txBody>
      </p:sp>
      <p:sp>
        <p:nvSpPr>
          <p:cNvPr id="1017" name="y1, y2, z1, z2 ==&gt; Capacitive sensing (GRS)…"/>
          <p:cNvSpPr txBox="1"/>
          <p:nvPr/>
        </p:nvSpPr>
        <p:spPr>
          <a:xfrm>
            <a:off x="18813313" y="7830092"/>
            <a:ext cx="5620279" cy="1676655"/>
          </a:xfrm>
          <a:prstGeom prst="rect">
            <a:avLst/>
          </a:prstGeom>
          <a:solidFill>
            <a:srgbClr val="FFFFFF">
              <a:alpha val="5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3500"/>
            </a:pPr>
            <a:r>
              <a:rPr b="0"/>
              <a:t>y1, y2, z1, z2 ==&gt; </a:t>
            </a:r>
            <a:r>
              <a:t>Capacitive sensing (GRS)</a:t>
            </a:r>
          </a:p>
          <a:p>
            <a:pPr>
              <a:defRPr sz="3500"/>
            </a:pPr>
            <a:r>
              <a:t>~nm.Hz</a:t>
            </a:r>
            <a:r>
              <a:rPr baseline="31999"/>
              <a:t>-1/2</a:t>
            </a:r>
          </a:p>
        </p:txBody>
      </p:sp>
      <p:sp>
        <p:nvSpPr>
          <p:cNvPr id="1018" name="Incidence angle of long-range beam ==&gt; S/C attitude measurement Differential Wavefront Sensing (DWS)…"/>
          <p:cNvSpPr txBox="1"/>
          <p:nvPr/>
        </p:nvSpPr>
        <p:spPr>
          <a:xfrm>
            <a:off x="208320" y="50733"/>
            <a:ext cx="8142741" cy="2222755"/>
          </a:xfrm>
          <a:prstGeom prst="rect">
            <a:avLst/>
          </a:prstGeom>
          <a:solidFill>
            <a:srgbClr val="FFFFFF">
              <a:alpha val="5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3500"/>
            </a:pPr>
            <a:r>
              <a:rPr b="0"/>
              <a:t>Incidence angle of long-range beam ==&gt; S/C attitude measurement</a:t>
            </a:r>
            <a:br/>
            <a:r>
              <a:t>Differential Wavefront Sensing (DWS)</a:t>
            </a:r>
          </a:p>
          <a:p>
            <a:pPr>
              <a:defRPr sz="3500"/>
            </a:pPr>
            <a:r>
              <a:t>&lt; nrad.Hz</a:t>
            </a:r>
            <a:r>
              <a:rPr baseline="31999"/>
              <a:t>-1/2</a:t>
            </a:r>
          </a:p>
        </p:txBody>
      </p:sp>
      <p:sp>
        <p:nvSpPr>
          <p:cNvPr id="1019" name="TMs actuated via capacitive (electrostatic) system…"/>
          <p:cNvSpPr txBox="1"/>
          <p:nvPr/>
        </p:nvSpPr>
        <p:spPr>
          <a:xfrm>
            <a:off x="5652917" y="3310012"/>
            <a:ext cx="6440368" cy="2222307"/>
          </a:xfrm>
          <a:prstGeom prst="rect">
            <a:avLst/>
          </a:prstGeom>
          <a:solidFill>
            <a:srgbClr val="FFFFFF">
              <a:alpha val="5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500"/>
            </a:pPr>
            <a:r>
              <a:t>TMs actuated via capacitive (electrostatic) system</a:t>
            </a:r>
          </a:p>
          <a:p>
            <a:pPr>
              <a:defRPr b="1" sz="3500"/>
            </a:pPr>
            <a:r>
              <a:t>ONLY when unavoidable</a:t>
            </a:r>
          </a:p>
          <a:p>
            <a:pPr>
              <a:defRPr sz="3500"/>
            </a:pPr>
            <a:r>
              <a:t>and </a:t>
            </a:r>
            <a:r>
              <a:rPr b="1"/>
              <a:t>NOT along x1 or x2 axes</a:t>
            </a:r>
          </a:p>
        </p:txBody>
      </p:sp>
      <p:sp>
        <p:nvSpPr>
          <p:cNvPr id="1020" name="Rectangle"/>
          <p:cNvSpPr/>
          <p:nvPr/>
        </p:nvSpPr>
        <p:spPr>
          <a:xfrm rot="19804547">
            <a:off x="8416779" y="7353573"/>
            <a:ext cx="912644" cy="102717"/>
          </a:xfrm>
          <a:prstGeom prst="rect">
            <a:avLst/>
          </a:prstGeom>
          <a:solidFill>
            <a:schemeClr val="accent4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21" name="Rectangle"/>
          <p:cNvSpPr/>
          <p:nvPr/>
        </p:nvSpPr>
        <p:spPr>
          <a:xfrm rot="19804547">
            <a:off x="9581695" y="6687111"/>
            <a:ext cx="912645" cy="102717"/>
          </a:xfrm>
          <a:prstGeom prst="rect">
            <a:avLst/>
          </a:prstGeom>
          <a:solidFill>
            <a:schemeClr val="accent4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22" name="Rectangle"/>
          <p:cNvSpPr/>
          <p:nvPr/>
        </p:nvSpPr>
        <p:spPr>
          <a:xfrm rot="14406000">
            <a:off x="8032109" y="8553561"/>
            <a:ext cx="912645" cy="102717"/>
          </a:xfrm>
          <a:prstGeom prst="rect">
            <a:avLst/>
          </a:prstGeom>
          <a:solidFill>
            <a:schemeClr val="accent4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23" name="Rectangle"/>
          <p:cNvSpPr/>
          <p:nvPr/>
        </p:nvSpPr>
        <p:spPr>
          <a:xfrm rot="14406000">
            <a:off x="8665577" y="9656041"/>
            <a:ext cx="912644" cy="102717"/>
          </a:xfrm>
          <a:prstGeom prst="rect">
            <a:avLst/>
          </a:prstGeom>
          <a:solidFill>
            <a:schemeClr val="accent4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24" name="Rectangle"/>
          <p:cNvSpPr/>
          <p:nvPr/>
        </p:nvSpPr>
        <p:spPr>
          <a:xfrm rot="19804547">
            <a:off x="9829659" y="9905709"/>
            <a:ext cx="912645" cy="102716"/>
          </a:xfrm>
          <a:prstGeom prst="rect">
            <a:avLst/>
          </a:prstGeom>
          <a:solidFill>
            <a:schemeClr val="accent4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25" name="Rectangle"/>
          <p:cNvSpPr/>
          <p:nvPr/>
        </p:nvSpPr>
        <p:spPr>
          <a:xfrm rot="19804547">
            <a:off x="10990025" y="9219893"/>
            <a:ext cx="912644" cy="102717"/>
          </a:xfrm>
          <a:prstGeom prst="rect">
            <a:avLst/>
          </a:prstGeom>
          <a:solidFill>
            <a:schemeClr val="accent4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26" name="Rectangle"/>
          <p:cNvSpPr/>
          <p:nvPr/>
        </p:nvSpPr>
        <p:spPr>
          <a:xfrm rot="14406000">
            <a:off x="10647891" y="7043779"/>
            <a:ext cx="912645" cy="102716"/>
          </a:xfrm>
          <a:prstGeom prst="rect">
            <a:avLst/>
          </a:prstGeom>
          <a:solidFill>
            <a:schemeClr val="accent4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27" name="Rectangle"/>
          <p:cNvSpPr/>
          <p:nvPr/>
        </p:nvSpPr>
        <p:spPr>
          <a:xfrm rot="14406000">
            <a:off x="11281359" y="8146259"/>
            <a:ext cx="912644" cy="102716"/>
          </a:xfrm>
          <a:prstGeom prst="rect">
            <a:avLst/>
          </a:prstGeom>
          <a:solidFill>
            <a:schemeClr val="accent4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28" name="Rectangle"/>
          <p:cNvSpPr/>
          <p:nvPr/>
        </p:nvSpPr>
        <p:spPr>
          <a:xfrm rot="7231957">
            <a:off x="17096506" y="8534009"/>
            <a:ext cx="912645" cy="102716"/>
          </a:xfrm>
          <a:prstGeom prst="rect">
            <a:avLst/>
          </a:prstGeom>
          <a:solidFill>
            <a:schemeClr val="accent4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29" name="Rectangle"/>
          <p:cNvSpPr/>
          <p:nvPr/>
        </p:nvSpPr>
        <p:spPr>
          <a:xfrm rot="7231957">
            <a:off x="16411666" y="9688216"/>
            <a:ext cx="912644" cy="102716"/>
          </a:xfrm>
          <a:prstGeom prst="rect">
            <a:avLst/>
          </a:prstGeom>
          <a:solidFill>
            <a:schemeClr val="accent4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30" name="Rectangle"/>
          <p:cNvSpPr/>
          <p:nvPr/>
        </p:nvSpPr>
        <p:spPr>
          <a:xfrm rot="1833409">
            <a:off x="16839474" y="7300366"/>
            <a:ext cx="912644" cy="102716"/>
          </a:xfrm>
          <a:prstGeom prst="rect">
            <a:avLst/>
          </a:prstGeom>
          <a:solidFill>
            <a:schemeClr val="accent4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31" name="Rectangle"/>
          <p:cNvSpPr/>
          <p:nvPr/>
        </p:nvSpPr>
        <p:spPr>
          <a:xfrm rot="1833409">
            <a:off x="15744756" y="6653575"/>
            <a:ext cx="912645" cy="102716"/>
          </a:xfrm>
          <a:prstGeom prst="rect">
            <a:avLst/>
          </a:prstGeom>
          <a:solidFill>
            <a:schemeClr val="accent4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32" name="Rectangle"/>
          <p:cNvSpPr/>
          <p:nvPr/>
        </p:nvSpPr>
        <p:spPr>
          <a:xfrm rot="7231957">
            <a:off x="14608917" y="7010353"/>
            <a:ext cx="912644" cy="102717"/>
          </a:xfrm>
          <a:prstGeom prst="rect">
            <a:avLst/>
          </a:prstGeom>
          <a:solidFill>
            <a:schemeClr val="accent4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33" name="Rectangle"/>
          <p:cNvSpPr/>
          <p:nvPr/>
        </p:nvSpPr>
        <p:spPr>
          <a:xfrm rot="7231957">
            <a:off x="13937578" y="8179153"/>
            <a:ext cx="912645" cy="102717"/>
          </a:xfrm>
          <a:prstGeom prst="rect">
            <a:avLst/>
          </a:prstGeom>
          <a:solidFill>
            <a:schemeClr val="accent4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34" name="Rectangle"/>
          <p:cNvSpPr/>
          <p:nvPr/>
        </p:nvSpPr>
        <p:spPr>
          <a:xfrm rot="1833409">
            <a:off x="15308225" y="9903641"/>
            <a:ext cx="912644" cy="102716"/>
          </a:xfrm>
          <a:prstGeom prst="rect">
            <a:avLst/>
          </a:prstGeom>
          <a:solidFill>
            <a:schemeClr val="accent4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35" name="Rectangle"/>
          <p:cNvSpPr/>
          <p:nvPr/>
        </p:nvSpPr>
        <p:spPr>
          <a:xfrm rot="1833409">
            <a:off x="14213509" y="9256849"/>
            <a:ext cx="912644" cy="102717"/>
          </a:xfrm>
          <a:prstGeom prst="rect">
            <a:avLst/>
          </a:prstGeom>
          <a:solidFill>
            <a:schemeClr val="accent4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36" name="S/C actuated via micro-propulsion (and locked on TMs = Drag-Free)"/>
          <p:cNvSpPr txBox="1"/>
          <p:nvPr/>
        </p:nvSpPr>
        <p:spPr>
          <a:xfrm>
            <a:off x="9128018" y="11314493"/>
            <a:ext cx="7720871" cy="1180908"/>
          </a:xfrm>
          <a:prstGeom prst="rect">
            <a:avLst/>
          </a:prstGeom>
          <a:solidFill>
            <a:srgbClr val="FFFFFF">
              <a:alpha val="5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3500"/>
            </a:pPr>
            <a:r>
              <a:t>S/C actuated via micro-propulsion</a:t>
            </a:r>
            <a:br/>
            <a:r>
              <a:t>(and locked on TMs = Drag-Free)</a:t>
            </a:r>
          </a:p>
        </p:txBody>
      </p:sp>
      <p:sp>
        <p:nvSpPr>
          <p:cNvPr id="1037" name="Vent"/>
          <p:cNvSpPr/>
          <p:nvPr/>
        </p:nvSpPr>
        <p:spPr>
          <a:xfrm rot="5415820">
            <a:off x="7842130" y="12400912"/>
            <a:ext cx="1373538" cy="11458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86" fill="norm" stroke="1" extrusionOk="0">
                <a:moveTo>
                  <a:pt x="11007" y="3"/>
                </a:moveTo>
                <a:cubicBezTo>
                  <a:pt x="10519" y="-14"/>
                  <a:pt x="10178" y="40"/>
                  <a:pt x="10143" y="46"/>
                </a:cubicBezTo>
                <a:cubicBezTo>
                  <a:pt x="9825" y="98"/>
                  <a:pt x="9605" y="450"/>
                  <a:pt x="9648" y="830"/>
                </a:cubicBezTo>
                <a:cubicBezTo>
                  <a:pt x="9692" y="1210"/>
                  <a:pt x="9984" y="1474"/>
                  <a:pt x="10301" y="1422"/>
                </a:cubicBezTo>
                <a:cubicBezTo>
                  <a:pt x="10319" y="1419"/>
                  <a:pt x="12142" y="1155"/>
                  <a:pt x="13202" y="2265"/>
                </a:cubicBezTo>
                <a:cubicBezTo>
                  <a:pt x="13739" y="2827"/>
                  <a:pt x="14011" y="3682"/>
                  <a:pt x="14008" y="4804"/>
                </a:cubicBezTo>
                <a:lnTo>
                  <a:pt x="14008" y="4830"/>
                </a:lnTo>
                <a:cubicBezTo>
                  <a:pt x="14009" y="4842"/>
                  <a:pt x="14024" y="6068"/>
                  <a:pt x="13259" y="7015"/>
                </a:cubicBezTo>
                <a:cubicBezTo>
                  <a:pt x="12615" y="7814"/>
                  <a:pt x="11591" y="8215"/>
                  <a:pt x="10224" y="8212"/>
                </a:cubicBezTo>
                <a:lnTo>
                  <a:pt x="581" y="8212"/>
                </a:lnTo>
                <a:cubicBezTo>
                  <a:pt x="260" y="8212"/>
                  <a:pt x="0" y="8524"/>
                  <a:pt x="0" y="8908"/>
                </a:cubicBezTo>
                <a:cubicBezTo>
                  <a:pt x="0" y="9291"/>
                  <a:pt x="260" y="9603"/>
                  <a:pt x="581" y="9603"/>
                </a:cubicBezTo>
                <a:lnTo>
                  <a:pt x="10222" y="9603"/>
                </a:lnTo>
                <a:cubicBezTo>
                  <a:pt x="11918" y="9606"/>
                  <a:pt x="13221" y="9062"/>
                  <a:pt x="14093" y="7982"/>
                </a:cubicBezTo>
                <a:cubicBezTo>
                  <a:pt x="15162" y="6657"/>
                  <a:pt x="15171" y="5000"/>
                  <a:pt x="15168" y="4798"/>
                </a:cubicBezTo>
                <a:cubicBezTo>
                  <a:pt x="15169" y="3260"/>
                  <a:pt x="14766" y="2055"/>
                  <a:pt x="13966" y="1218"/>
                </a:cubicBezTo>
                <a:cubicBezTo>
                  <a:pt x="13047" y="255"/>
                  <a:pt x="11820" y="32"/>
                  <a:pt x="11007" y="3"/>
                </a:cubicBezTo>
                <a:close/>
                <a:moveTo>
                  <a:pt x="18476" y="6734"/>
                </a:moveTo>
                <a:cubicBezTo>
                  <a:pt x="18113" y="6721"/>
                  <a:pt x="17862" y="6760"/>
                  <a:pt x="17835" y="6765"/>
                </a:cubicBezTo>
                <a:cubicBezTo>
                  <a:pt x="17519" y="6817"/>
                  <a:pt x="17297" y="7166"/>
                  <a:pt x="17339" y="7545"/>
                </a:cubicBezTo>
                <a:cubicBezTo>
                  <a:pt x="17382" y="7925"/>
                  <a:pt x="17674" y="8191"/>
                  <a:pt x="17991" y="8141"/>
                </a:cubicBezTo>
                <a:cubicBezTo>
                  <a:pt x="18003" y="8140"/>
                  <a:pt x="19225" y="7959"/>
                  <a:pt x="19926" y="8697"/>
                </a:cubicBezTo>
                <a:cubicBezTo>
                  <a:pt x="20272" y="9062"/>
                  <a:pt x="20439" y="9601"/>
                  <a:pt x="20437" y="10347"/>
                </a:cubicBezTo>
                <a:lnTo>
                  <a:pt x="20439" y="10373"/>
                </a:lnTo>
                <a:cubicBezTo>
                  <a:pt x="20439" y="10381"/>
                  <a:pt x="20449" y="11166"/>
                  <a:pt x="19953" y="11780"/>
                </a:cubicBezTo>
                <a:cubicBezTo>
                  <a:pt x="19530" y="12304"/>
                  <a:pt x="18848" y="12570"/>
                  <a:pt x="17928" y="12570"/>
                </a:cubicBezTo>
                <a:cubicBezTo>
                  <a:pt x="17923" y="12570"/>
                  <a:pt x="17919" y="12570"/>
                  <a:pt x="17915" y="12570"/>
                </a:cubicBezTo>
                <a:lnTo>
                  <a:pt x="581" y="12546"/>
                </a:lnTo>
                <a:cubicBezTo>
                  <a:pt x="261" y="12546"/>
                  <a:pt x="1" y="12858"/>
                  <a:pt x="0" y="13242"/>
                </a:cubicBezTo>
                <a:cubicBezTo>
                  <a:pt x="0" y="13625"/>
                  <a:pt x="259" y="13936"/>
                  <a:pt x="579" y="13937"/>
                </a:cubicBezTo>
                <a:lnTo>
                  <a:pt x="17913" y="13959"/>
                </a:lnTo>
                <a:cubicBezTo>
                  <a:pt x="17919" y="13959"/>
                  <a:pt x="17924" y="13959"/>
                  <a:pt x="17930" y="13959"/>
                </a:cubicBezTo>
                <a:cubicBezTo>
                  <a:pt x="19175" y="13959"/>
                  <a:pt x="20136" y="13552"/>
                  <a:pt x="20786" y="12746"/>
                </a:cubicBezTo>
                <a:cubicBezTo>
                  <a:pt x="21582" y="11760"/>
                  <a:pt x="21600" y="10526"/>
                  <a:pt x="21598" y="10345"/>
                </a:cubicBezTo>
                <a:cubicBezTo>
                  <a:pt x="21599" y="9190"/>
                  <a:pt x="21292" y="8281"/>
                  <a:pt x="20685" y="7646"/>
                </a:cubicBezTo>
                <a:cubicBezTo>
                  <a:pt x="19996" y="6924"/>
                  <a:pt x="19082" y="6757"/>
                  <a:pt x="18476" y="6734"/>
                </a:cubicBezTo>
                <a:close/>
                <a:moveTo>
                  <a:pt x="15068" y="16652"/>
                </a:moveTo>
                <a:lnTo>
                  <a:pt x="579" y="16666"/>
                </a:lnTo>
                <a:cubicBezTo>
                  <a:pt x="259" y="16666"/>
                  <a:pt x="0" y="16977"/>
                  <a:pt x="0" y="17361"/>
                </a:cubicBezTo>
                <a:cubicBezTo>
                  <a:pt x="1" y="17745"/>
                  <a:pt x="260" y="18055"/>
                  <a:pt x="581" y="18055"/>
                </a:cubicBezTo>
                <a:lnTo>
                  <a:pt x="15070" y="18040"/>
                </a:lnTo>
                <a:cubicBezTo>
                  <a:pt x="15073" y="18040"/>
                  <a:pt x="15076" y="18040"/>
                  <a:pt x="15078" y="18040"/>
                </a:cubicBezTo>
                <a:cubicBezTo>
                  <a:pt x="15565" y="18040"/>
                  <a:pt x="15920" y="18171"/>
                  <a:pt x="16133" y="18426"/>
                </a:cubicBezTo>
                <a:cubicBezTo>
                  <a:pt x="16371" y="18712"/>
                  <a:pt x="16372" y="19087"/>
                  <a:pt x="16372" y="19092"/>
                </a:cubicBezTo>
                <a:lnTo>
                  <a:pt x="16372" y="19118"/>
                </a:lnTo>
                <a:cubicBezTo>
                  <a:pt x="16373" y="19486"/>
                  <a:pt x="16297" y="19746"/>
                  <a:pt x="16140" y="19912"/>
                </a:cubicBezTo>
                <a:cubicBezTo>
                  <a:pt x="15853" y="20215"/>
                  <a:pt x="15324" y="20212"/>
                  <a:pt x="15144" y="20185"/>
                </a:cubicBezTo>
                <a:cubicBezTo>
                  <a:pt x="14828" y="20135"/>
                  <a:pt x="14538" y="20400"/>
                  <a:pt x="14494" y="20779"/>
                </a:cubicBezTo>
                <a:cubicBezTo>
                  <a:pt x="14451" y="21160"/>
                  <a:pt x="14671" y="21509"/>
                  <a:pt x="14989" y="21562"/>
                </a:cubicBezTo>
                <a:cubicBezTo>
                  <a:pt x="15025" y="21568"/>
                  <a:pt x="15152" y="21586"/>
                  <a:pt x="15330" y="21586"/>
                </a:cubicBezTo>
                <a:cubicBezTo>
                  <a:pt x="15730" y="21586"/>
                  <a:pt x="16392" y="21493"/>
                  <a:pt x="16901" y="20961"/>
                </a:cubicBezTo>
                <a:cubicBezTo>
                  <a:pt x="17189" y="20659"/>
                  <a:pt x="17533" y="20097"/>
                  <a:pt x="17533" y="19124"/>
                </a:cubicBezTo>
                <a:cubicBezTo>
                  <a:pt x="17535" y="18965"/>
                  <a:pt x="17519" y="18144"/>
                  <a:pt x="16976" y="17472"/>
                </a:cubicBezTo>
                <a:cubicBezTo>
                  <a:pt x="16535" y="16926"/>
                  <a:pt x="15897" y="16646"/>
                  <a:pt x="15068" y="16652"/>
                </a:cubicBezTo>
                <a:close/>
              </a:path>
            </a:pathLst>
          </a:custGeom>
          <a:solidFill>
            <a:srgbClr val="92929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38" name="Vent"/>
          <p:cNvSpPr/>
          <p:nvPr/>
        </p:nvSpPr>
        <p:spPr>
          <a:xfrm rot="5415820">
            <a:off x="16906527" y="12362812"/>
            <a:ext cx="1373538" cy="11458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86" fill="norm" stroke="1" extrusionOk="0">
                <a:moveTo>
                  <a:pt x="11007" y="3"/>
                </a:moveTo>
                <a:cubicBezTo>
                  <a:pt x="10519" y="-14"/>
                  <a:pt x="10178" y="40"/>
                  <a:pt x="10143" y="46"/>
                </a:cubicBezTo>
                <a:cubicBezTo>
                  <a:pt x="9825" y="98"/>
                  <a:pt x="9605" y="450"/>
                  <a:pt x="9648" y="830"/>
                </a:cubicBezTo>
                <a:cubicBezTo>
                  <a:pt x="9692" y="1210"/>
                  <a:pt x="9984" y="1474"/>
                  <a:pt x="10301" y="1422"/>
                </a:cubicBezTo>
                <a:cubicBezTo>
                  <a:pt x="10319" y="1419"/>
                  <a:pt x="12142" y="1155"/>
                  <a:pt x="13202" y="2265"/>
                </a:cubicBezTo>
                <a:cubicBezTo>
                  <a:pt x="13739" y="2827"/>
                  <a:pt x="14011" y="3682"/>
                  <a:pt x="14008" y="4804"/>
                </a:cubicBezTo>
                <a:lnTo>
                  <a:pt x="14008" y="4830"/>
                </a:lnTo>
                <a:cubicBezTo>
                  <a:pt x="14009" y="4842"/>
                  <a:pt x="14024" y="6068"/>
                  <a:pt x="13259" y="7015"/>
                </a:cubicBezTo>
                <a:cubicBezTo>
                  <a:pt x="12615" y="7814"/>
                  <a:pt x="11591" y="8215"/>
                  <a:pt x="10224" y="8212"/>
                </a:cubicBezTo>
                <a:lnTo>
                  <a:pt x="581" y="8212"/>
                </a:lnTo>
                <a:cubicBezTo>
                  <a:pt x="260" y="8212"/>
                  <a:pt x="0" y="8524"/>
                  <a:pt x="0" y="8908"/>
                </a:cubicBezTo>
                <a:cubicBezTo>
                  <a:pt x="0" y="9291"/>
                  <a:pt x="260" y="9603"/>
                  <a:pt x="581" y="9603"/>
                </a:cubicBezTo>
                <a:lnTo>
                  <a:pt x="10222" y="9603"/>
                </a:lnTo>
                <a:cubicBezTo>
                  <a:pt x="11918" y="9606"/>
                  <a:pt x="13221" y="9062"/>
                  <a:pt x="14093" y="7982"/>
                </a:cubicBezTo>
                <a:cubicBezTo>
                  <a:pt x="15162" y="6657"/>
                  <a:pt x="15171" y="5000"/>
                  <a:pt x="15168" y="4798"/>
                </a:cubicBezTo>
                <a:cubicBezTo>
                  <a:pt x="15169" y="3260"/>
                  <a:pt x="14766" y="2055"/>
                  <a:pt x="13966" y="1218"/>
                </a:cubicBezTo>
                <a:cubicBezTo>
                  <a:pt x="13047" y="255"/>
                  <a:pt x="11820" y="32"/>
                  <a:pt x="11007" y="3"/>
                </a:cubicBezTo>
                <a:close/>
                <a:moveTo>
                  <a:pt x="18476" y="6734"/>
                </a:moveTo>
                <a:cubicBezTo>
                  <a:pt x="18113" y="6721"/>
                  <a:pt x="17862" y="6760"/>
                  <a:pt x="17835" y="6765"/>
                </a:cubicBezTo>
                <a:cubicBezTo>
                  <a:pt x="17519" y="6817"/>
                  <a:pt x="17297" y="7166"/>
                  <a:pt x="17339" y="7545"/>
                </a:cubicBezTo>
                <a:cubicBezTo>
                  <a:pt x="17382" y="7925"/>
                  <a:pt x="17674" y="8191"/>
                  <a:pt x="17991" y="8141"/>
                </a:cubicBezTo>
                <a:cubicBezTo>
                  <a:pt x="18003" y="8140"/>
                  <a:pt x="19225" y="7959"/>
                  <a:pt x="19926" y="8697"/>
                </a:cubicBezTo>
                <a:cubicBezTo>
                  <a:pt x="20272" y="9062"/>
                  <a:pt x="20439" y="9601"/>
                  <a:pt x="20437" y="10347"/>
                </a:cubicBezTo>
                <a:lnTo>
                  <a:pt x="20439" y="10373"/>
                </a:lnTo>
                <a:cubicBezTo>
                  <a:pt x="20439" y="10381"/>
                  <a:pt x="20449" y="11166"/>
                  <a:pt x="19953" y="11780"/>
                </a:cubicBezTo>
                <a:cubicBezTo>
                  <a:pt x="19530" y="12304"/>
                  <a:pt x="18848" y="12570"/>
                  <a:pt x="17928" y="12570"/>
                </a:cubicBezTo>
                <a:cubicBezTo>
                  <a:pt x="17923" y="12570"/>
                  <a:pt x="17919" y="12570"/>
                  <a:pt x="17915" y="12570"/>
                </a:cubicBezTo>
                <a:lnTo>
                  <a:pt x="581" y="12546"/>
                </a:lnTo>
                <a:cubicBezTo>
                  <a:pt x="261" y="12546"/>
                  <a:pt x="1" y="12858"/>
                  <a:pt x="0" y="13242"/>
                </a:cubicBezTo>
                <a:cubicBezTo>
                  <a:pt x="0" y="13625"/>
                  <a:pt x="259" y="13936"/>
                  <a:pt x="579" y="13937"/>
                </a:cubicBezTo>
                <a:lnTo>
                  <a:pt x="17913" y="13959"/>
                </a:lnTo>
                <a:cubicBezTo>
                  <a:pt x="17919" y="13959"/>
                  <a:pt x="17924" y="13959"/>
                  <a:pt x="17930" y="13959"/>
                </a:cubicBezTo>
                <a:cubicBezTo>
                  <a:pt x="19175" y="13959"/>
                  <a:pt x="20136" y="13552"/>
                  <a:pt x="20786" y="12746"/>
                </a:cubicBezTo>
                <a:cubicBezTo>
                  <a:pt x="21582" y="11760"/>
                  <a:pt x="21600" y="10526"/>
                  <a:pt x="21598" y="10345"/>
                </a:cubicBezTo>
                <a:cubicBezTo>
                  <a:pt x="21599" y="9190"/>
                  <a:pt x="21292" y="8281"/>
                  <a:pt x="20685" y="7646"/>
                </a:cubicBezTo>
                <a:cubicBezTo>
                  <a:pt x="19996" y="6924"/>
                  <a:pt x="19082" y="6757"/>
                  <a:pt x="18476" y="6734"/>
                </a:cubicBezTo>
                <a:close/>
                <a:moveTo>
                  <a:pt x="15068" y="16652"/>
                </a:moveTo>
                <a:lnTo>
                  <a:pt x="579" y="16666"/>
                </a:lnTo>
                <a:cubicBezTo>
                  <a:pt x="259" y="16666"/>
                  <a:pt x="0" y="16977"/>
                  <a:pt x="0" y="17361"/>
                </a:cubicBezTo>
                <a:cubicBezTo>
                  <a:pt x="1" y="17745"/>
                  <a:pt x="260" y="18055"/>
                  <a:pt x="581" y="18055"/>
                </a:cubicBezTo>
                <a:lnTo>
                  <a:pt x="15070" y="18040"/>
                </a:lnTo>
                <a:cubicBezTo>
                  <a:pt x="15073" y="18040"/>
                  <a:pt x="15076" y="18040"/>
                  <a:pt x="15078" y="18040"/>
                </a:cubicBezTo>
                <a:cubicBezTo>
                  <a:pt x="15565" y="18040"/>
                  <a:pt x="15920" y="18171"/>
                  <a:pt x="16133" y="18426"/>
                </a:cubicBezTo>
                <a:cubicBezTo>
                  <a:pt x="16371" y="18712"/>
                  <a:pt x="16372" y="19087"/>
                  <a:pt x="16372" y="19092"/>
                </a:cubicBezTo>
                <a:lnTo>
                  <a:pt x="16372" y="19118"/>
                </a:lnTo>
                <a:cubicBezTo>
                  <a:pt x="16373" y="19486"/>
                  <a:pt x="16297" y="19746"/>
                  <a:pt x="16140" y="19912"/>
                </a:cubicBezTo>
                <a:cubicBezTo>
                  <a:pt x="15853" y="20215"/>
                  <a:pt x="15324" y="20212"/>
                  <a:pt x="15144" y="20185"/>
                </a:cubicBezTo>
                <a:cubicBezTo>
                  <a:pt x="14828" y="20135"/>
                  <a:pt x="14538" y="20400"/>
                  <a:pt x="14494" y="20779"/>
                </a:cubicBezTo>
                <a:cubicBezTo>
                  <a:pt x="14451" y="21160"/>
                  <a:pt x="14671" y="21509"/>
                  <a:pt x="14989" y="21562"/>
                </a:cubicBezTo>
                <a:cubicBezTo>
                  <a:pt x="15025" y="21568"/>
                  <a:pt x="15152" y="21586"/>
                  <a:pt x="15330" y="21586"/>
                </a:cubicBezTo>
                <a:cubicBezTo>
                  <a:pt x="15730" y="21586"/>
                  <a:pt x="16392" y="21493"/>
                  <a:pt x="16901" y="20961"/>
                </a:cubicBezTo>
                <a:cubicBezTo>
                  <a:pt x="17189" y="20659"/>
                  <a:pt x="17533" y="20097"/>
                  <a:pt x="17533" y="19124"/>
                </a:cubicBezTo>
                <a:cubicBezTo>
                  <a:pt x="17535" y="18965"/>
                  <a:pt x="17519" y="18144"/>
                  <a:pt x="16976" y="17472"/>
                </a:cubicBezTo>
                <a:cubicBezTo>
                  <a:pt x="16535" y="16926"/>
                  <a:pt x="15897" y="16646"/>
                  <a:pt x="15068" y="16652"/>
                </a:cubicBezTo>
                <a:close/>
              </a:path>
            </a:pathLst>
          </a:custGeom>
          <a:solidFill>
            <a:srgbClr val="92929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39" name="Panneau"/>
          <p:cNvSpPr/>
          <p:nvPr/>
        </p:nvSpPr>
        <p:spPr>
          <a:xfrm>
            <a:off x="16833811" y="11147443"/>
            <a:ext cx="1270103" cy="1269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0" h="21600" fill="norm" stroke="1" extrusionOk="0">
                <a:moveTo>
                  <a:pt x="10685" y="0"/>
                </a:moveTo>
                <a:cubicBezTo>
                  <a:pt x="9798" y="0"/>
                  <a:pt x="9001" y="498"/>
                  <a:pt x="8605" y="1300"/>
                </a:cubicBezTo>
                <a:lnTo>
                  <a:pt x="248" y="18197"/>
                </a:lnTo>
                <a:cubicBezTo>
                  <a:pt x="-115" y="18931"/>
                  <a:pt x="-79" y="19786"/>
                  <a:pt x="348" y="20484"/>
                </a:cubicBezTo>
                <a:cubicBezTo>
                  <a:pt x="775" y="21183"/>
                  <a:pt x="1515" y="21600"/>
                  <a:pt x="2327" y="21600"/>
                </a:cubicBezTo>
                <a:lnTo>
                  <a:pt x="19042" y="21600"/>
                </a:lnTo>
                <a:cubicBezTo>
                  <a:pt x="19853" y="21600"/>
                  <a:pt x="20593" y="21183"/>
                  <a:pt x="21020" y="20484"/>
                </a:cubicBezTo>
                <a:cubicBezTo>
                  <a:pt x="21447" y="19786"/>
                  <a:pt x="21485" y="18931"/>
                  <a:pt x="21122" y="18197"/>
                </a:cubicBezTo>
                <a:lnTo>
                  <a:pt x="12765" y="1300"/>
                </a:lnTo>
                <a:cubicBezTo>
                  <a:pt x="12369" y="498"/>
                  <a:pt x="11572" y="0"/>
                  <a:pt x="10685" y="0"/>
                </a:cubicBezTo>
                <a:close/>
                <a:moveTo>
                  <a:pt x="10685" y="744"/>
                </a:moveTo>
                <a:cubicBezTo>
                  <a:pt x="11291" y="744"/>
                  <a:pt x="11836" y="1084"/>
                  <a:pt x="12108" y="1632"/>
                </a:cubicBezTo>
                <a:lnTo>
                  <a:pt x="20464" y="18530"/>
                </a:lnTo>
                <a:cubicBezTo>
                  <a:pt x="20712" y="19032"/>
                  <a:pt x="20686" y="19615"/>
                  <a:pt x="20394" y="20093"/>
                </a:cubicBezTo>
                <a:cubicBezTo>
                  <a:pt x="20102" y="20570"/>
                  <a:pt x="19597" y="20856"/>
                  <a:pt x="19042" y="20856"/>
                </a:cubicBezTo>
                <a:lnTo>
                  <a:pt x="2327" y="20856"/>
                </a:lnTo>
                <a:cubicBezTo>
                  <a:pt x="1772" y="20856"/>
                  <a:pt x="1266" y="20570"/>
                  <a:pt x="974" y="20093"/>
                </a:cubicBezTo>
                <a:cubicBezTo>
                  <a:pt x="683" y="19615"/>
                  <a:pt x="658" y="19032"/>
                  <a:pt x="906" y="18530"/>
                </a:cubicBezTo>
                <a:lnTo>
                  <a:pt x="9262" y="1632"/>
                </a:lnTo>
                <a:cubicBezTo>
                  <a:pt x="9534" y="1084"/>
                  <a:pt x="10079" y="744"/>
                  <a:pt x="10685" y="744"/>
                </a:cubicBezTo>
                <a:close/>
                <a:moveTo>
                  <a:pt x="10685" y="1384"/>
                </a:moveTo>
                <a:cubicBezTo>
                  <a:pt x="10315" y="1384"/>
                  <a:pt x="9996" y="1585"/>
                  <a:pt x="9830" y="1919"/>
                </a:cubicBezTo>
                <a:lnTo>
                  <a:pt x="1472" y="18817"/>
                </a:lnTo>
                <a:cubicBezTo>
                  <a:pt x="1323" y="19118"/>
                  <a:pt x="1338" y="19470"/>
                  <a:pt x="1514" y="19757"/>
                </a:cubicBezTo>
                <a:cubicBezTo>
                  <a:pt x="1689" y="20044"/>
                  <a:pt x="1993" y="20214"/>
                  <a:pt x="2327" y="20214"/>
                </a:cubicBezTo>
                <a:lnTo>
                  <a:pt x="19042" y="20214"/>
                </a:lnTo>
                <a:cubicBezTo>
                  <a:pt x="19375" y="20214"/>
                  <a:pt x="19679" y="20044"/>
                  <a:pt x="19855" y="19757"/>
                </a:cubicBezTo>
                <a:cubicBezTo>
                  <a:pt x="20030" y="19470"/>
                  <a:pt x="20046" y="19118"/>
                  <a:pt x="19896" y="18817"/>
                </a:cubicBezTo>
                <a:lnTo>
                  <a:pt x="11540" y="1919"/>
                </a:lnTo>
                <a:cubicBezTo>
                  <a:pt x="11374" y="1585"/>
                  <a:pt x="11055" y="1384"/>
                  <a:pt x="10685" y="1384"/>
                </a:cubicBezTo>
                <a:close/>
              </a:path>
            </a:pathLst>
          </a:custGeom>
          <a:solidFill>
            <a:srgbClr val="92929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40" name="Panneau"/>
          <p:cNvSpPr/>
          <p:nvPr/>
        </p:nvSpPr>
        <p:spPr>
          <a:xfrm>
            <a:off x="7786372" y="11304805"/>
            <a:ext cx="1270103" cy="1269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0" h="21600" fill="norm" stroke="1" extrusionOk="0">
                <a:moveTo>
                  <a:pt x="10685" y="0"/>
                </a:moveTo>
                <a:cubicBezTo>
                  <a:pt x="9798" y="0"/>
                  <a:pt x="9001" y="498"/>
                  <a:pt x="8605" y="1300"/>
                </a:cubicBezTo>
                <a:lnTo>
                  <a:pt x="248" y="18197"/>
                </a:lnTo>
                <a:cubicBezTo>
                  <a:pt x="-115" y="18931"/>
                  <a:pt x="-79" y="19786"/>
                  <a:pt x="348" y="20484"/>
                </a:cubicBezTo>
                <a:cubicBezTo>
                  <a:pt x="775" y="21183"/>
                  <a:pt x="1515" y="21600"/>
                  <a:pt x="2327" y="21600"/>
                </a:cubicBezTo>
                <a:lnTo>
                  <a:pt x="19042" y="21600"/>
                </a:lnTo>
                <a:cubicBezTo>
                  <a:pt x="19853" y="21600"/>
                  <a:pt x="20593" y="21183"/>
                  <a:pt x="21020" y="20484"/>
                </a:cubicBezTo>
                <a:cubicBezTo>
                  <a:pt x="21447" y="19786"/>
                  <a:pt x="21485" y="18931"/>
                  <a:pt x="21122" y="18197"/>
                </a:cubicBezTo>
                <a:lnTo>
                  <a:pt x="12765" y="1300"/>
                </a:lnTo>
                <a:cubicBezTo>
                  <a:pt x="12369" y="498"/>
                  <a:pt x="11572" y="0"/>
                  <a:pt x="10685" y="0"/>
                </a:cubicBezTo>
                <a:close/>
                <a:moveTo>
                  <a:pt x="10685" y="744"/>
                </a:moveTo>
                <a:cubicBezTo>
                  <a:pt x="11291" y="744"/>
                  <a:pt x="11836" y="1084"/>
                  <a:pt x="12108" y="1632"/>
                </a:cubicBezTo>
                <a:lnTo>
                  <a:pt x="20464" y="18530"/>
                </a:lnTo>
                <a:cubicBezTo>
                  <a:pt x="20712" y="19032"/>
                  <a:pt x="20686" y="19615"/>
                  <a:pt x="20394" y="20093"/>
                </a:cubicBezTo>
                <a:cubicBezTo>
                  <a:pt x="20102" y="20570"/>
                  <a:pt x="19597" y="20856"/>
                  <a:pt x="19042" y="20856"/>
                </a:cubicBezTo>
                <a:lnTo>
                  <a:pt x="2327" y="20856"/>
                </a:lnTo>
                <a:cubicBezTo>
                  <a:pt x="1772" y="20856"/>
                  <a:pt x="1266" y="20570"/>
                  <a:pt x="974" y="20093"/>
                </a:cubicBezTo>
                <a:cubicBezTo>
                  <a:pt x="683" y="19615"/>
                  <a:pt x="658" y="19032"/>
                  <a:pt x="906" y="18530"/>
                </a:cubicBezTo>
                <a:lnTo>
                  <a:pt x="9262" y="1632"/>
                </a:lnTo>
                <a:cubicBezTo>
                  <a:pt x="9534" y="1084"/>
                  <a:pt x="10079" y="744"/>
                  <a:pt x="10685" y="744"/>
                </a:cubicBezTo>
                <a:close/>
                <a:moveTo>
                  <a:pt x="10685" y="1384"/>
                </a:moveTo>
                <a:cubicBezTo>
                  <a:pt x="10315" y="1384"/>
                  <a:pt x="9996" y="1585"/>
                  <a:pt x="9830" y="1919"/>
                </a:cubicBezTo>
                <a:lnTo>
                  <a:pt x="1472" y="18817"/>
                </a:lnTo>
                <a:cubicBezTo>
                  <a:pt x="1323" y="19118"/>
                  <a:pt x="1338" y="19470"/>
                  <a:pt x="1514" y="19757"/>
                </a:cubicBezTo>
                <a:cubicBezTo>
                  <a:pt x="1689" y="20044"/>
                  <a:pt x="1993" y="20214"/>
                  <a:pt x="2327" y="20214"/>
                </a:cubicBezTo>
                <a:lnTo>
                  <a:pt x="19042" y="20214"/>
                </a:lnTo>
                <a:cubicBezTo>
                  <a:pt x="19375" y="20214"/>
                  <a:pt x="19679" y="20044"/>
                  <a:pt x="19855" y="19757"/>
                </a:cubicBezTo>
                <a:cubicBezTo>
                  <a:pt x="20030" y="19470"/>
                  <a:pt x="20046" y="19118"/>
                  <a:pt x="19896" y="18817"/>
                </a:cubicBezTo>
                <a:lnTo>
                  <a:pt x="11540" y="1919"/>
                </a:lnTo>
                <a:cubicBezTo>
                  <a:pt x="11374" y="1585"/>
                  <a:pt x="11055" y="1384"/>
                  <a:pt x="10685" y="1384"/>
                </a:cubicBezTo>
                <a:close/>
              </a:path>
            </a:pathLst>
          </a:custGeom>
          <a:solidFill>
            <a:srgbClr val="92929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1043" name="Grouper"/>
          <p:cNvGrpSpPr/>
          <p:nvPr/>
        </p:nvGrpSpPr>
        <p:grpSpPr>
          <a:xfrm>
            <a:off x="9091" y="9478325"/>
            <a:ext cx="4569914" cy="4248686"/>
            <a:chOff x="0" y="0"/>
            <a:chExt cx="4569913" cy="4248685"/>
          </a:xfrm>
        </p:grpSpPr>
        <p:pic>
          <p:nvPicPr>
            <p:cNvPr id="1041" name="Capture d’écran 2021-03-06 à 5.00.42 PM.png" descr="Capture d’écran 2021-03-06 à 5.00.42 PM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569914" cy="4248686"/>
            </a:xfrm>
            <a:prstGeom prst="rect">
              <a:avLst/>
            </a:prstGeom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1042" name="Carré"/>
            <p:cNvSpPr/>
            <p:nvPr/>
          </p:nvSpPr>
          <p:spPr>
            <a:xfrm>
              <a:off x="15885" y="2981492"/>
              <a:ext cx="1248381" cy="12483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mph" nodeType="clickEffect" presetSubtype="0" presetID="26" grpId="1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6" dur="1000" fill="hold" tmFilter="0, 0; .2, .5; .8, .5; 1, 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fill="hold"/>
                                        <p:tgtEl>
                                          <p:spTgt spid="10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36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7" name="Grouper"/>
          <p:cNvGrpSpPr/>
          <p:nvPr/>
        </p:nvGrpSpPr>
        <p:grpSpPr>
          <a:xfrm flipH="1">
            <a:off x="-8681163" y="-9580794"/>
            <a:ext cx="22044893" cy="19511005"/>
            <a:chOff x="14774" y="0"/>
            <a:chExt cx="22044891" cy="19511004"/>
          </a:xfrm>
        </p:grpSpPr>
        <p:pic>
          <p:nvPicPr>
            <p:cNvPr id="1045" name="cbc.jpg" descr="cbc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 rot="1955812">
              <a:off x="1430501" y="4352443"/>
              <a:ext cx="19213469" cy="108059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46" name="Rectangle"/>
            <p:cNvSpPr/>
            <p:nvPr/>
          </p:nvSpPr>
          <p:spPr>
            <a:xfrm rot="1956000">
              <a:off x="1429670" y="4319902"/>
              <a:ext cx="19215101" cy="10871201"/>
            </a:xfrm>
            <a:prstGeom prst="rect">
              <a:avLst/>
            </a:prstGeom>
            <a:gradFill flip="none" rotWithShape="1">
              <a:gsLst>
                <a:gs pos="6163">
                  <a:srgbClr val="FFFFFF">
                    <a:alpha val="0"/>
                  </a:srgbClr>
                </a:gs>
                <a:gs pos="26596">
                  <a:srgbClr val="EAEAEA">
                    <a:alpha val="50000"/>
                  </a:srgbClr>
                </a:gs>
                <a:gs pos="49582">
                  <a:srgbClr val="D6D6D6"/>
                </a:gs>
              </a:gsLst>
              <a:path path="circle">
                <a:fillToRect l="62755" t="-19550" r="37244" b="11955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942193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1048" name="Capture d’écran 2023-04-26 à 10.28.39.png" descr="Capture d’écran 2023-04-26 à 10.28.3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54881" y="13134210"/>
            <a:ext cx="24693762" cy="583672"/>
          </a:xfrm>
          <a:prstGeom prst="rect">
            <a:avLst/>
          </a:prstGeom>
          <a:ln w="12700">
            <a:miter lim="400000"/>
          </a:ln>
        </p:spPr>
      </p:pic>
      <p:sp>
        <p:nvSpPr>
          <p:cNvPr id="1049" name="Acceleration noise: noise budget for LIS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Acceleration noise: noise budget for LISA</a:t>
            </a:r>
          </a:p>
        </p:txBody>
      </p:sp>
      <p:sp>
        <p:nvSpPr>
          <p:cNvPr id="1050" name="Sous-titre de diapositiv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51" name="Main goal: Measuring residual differential acceleration between two « free-floating » test masses. = Measurement of quality of free-fall for the test-masses. (Test mass 1 free-fall, test-mass 2 suspended)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93776" indent="-493776" algn="just" defTabSz="1975054">
              <a:spcBef>
                <a:spcPts val="3600"/>
              </a:spcBef>
              <a:defRPr b="1" sz="3888"/>
            </a:pPr>
            <a:r>
              <a:t>Main goal: </a:t>
            </a:r>
            <a:r>
              <a:rPr b="0"/>
              <a:t>Measuring residual differential acceleration between two « free-floating » test masses.</a:t>
            </a:r>
            <a:br/>
            <a:r>
              <a:t>= </a:t>
            </a:r>
            <a:r>
              <a:rPr>
                <a:solidFill>
                  <a:schemeClr val="accent4">
                    <a:hueOff val="-476017"/>
                    <a:lumOff val="-10042"/>
                  </a:schemeClr>
                </a:solidFill>
              </a:rPr>
              <a:t>Measurement of quality of free-fall for the test-masses.</a:t>
            </a:r>
            <a:br>
              <a:rPr>
                <a:solidFill>
                  <a:schemeClr val="accent4">
                    <a:hueOff val="-476017"/>
                    <a:lumOff val="-10042"/>
                  </a:schemeClr>
                </a:solidFill>
              </a:rPr>
            </a:br>
            <a:r>
              <a:rPr b="0" sz="3240"/>
              <a:t>(Test mass 1 free-fall, test-mass 2 suspended)</a:t>
            </a:r>
          </a:p>
          <a:p>
            <a:pPr marL="493776" indent="-493776" algn="just" defTabSz="1975054">
              <a:spcBef>
                <a:spcPts val="3600"/>
              </a:spcBef>
              <a:defRPr sz="3888"/>
            </a:pPr>
            <a:r>
              <a:t>Understanding physical origins of the residual noise.</a:t>
            </a:r>
          </a:p>
          <a:p>
            <a:pPr marL="493776" indent="-493776" algn="just" defTabSz="1975054">
              <a:spcBef>
                <a:spcPts val="3600"/>
              </a:spcBef>
              <a:defRPr b="1" sz="3888"/>
            </a:pPr>
            <a:r>
              <a:t>Two novelties / breakthroughs:</a:t>
            </a:r>
          </a:p>
          <a:p>
            <a:pPr lvl="1" marL="987552" indent="-493776" algn="just" defTabSz="1975054">
              <a:spcBef>
                <a:spcPts val="0"/>
              </a:spcBef>
              <a:buChar char="-"/>
              <a:defRPr sz="3888"/>
            </a:pPr>
            <a:r>
              <a:t>sub-picometer metrology in space: </a:t>
            </a:r>
            <a:r>
              <a:rPr u="sng">
                <a:solidFill>
                  <a:schemeClr val="accent5"/>
                </a:solidFill>
              </a:rPr>
              <a:t>laser interferometry</a:t>
            </a:r>
          </a:p>
          <a:p>
            <a:pPr lvl="1" marL="987552" indent="-493776" algn="just" defTabSz="1975054">
              <a:spcBef>
                <a:spcPts val="0"/>
              </a:spcBef>
              <a:buChar char="-"/>
              <a:defRPr sz="3888"/>
            </a:pPr>
            <a:r>
              <a:t>test-mass </a:t>
            </a:r>
            <a:r>
              <a:rPr u="sng">
                <a:solidFill>
                  <a:schemeClr val="accent1"/>
                </a:solidFill>
              </a:rPr>
              <a:t>wireless discharging</a:t>
            </a:r>
            <a:br>
              <a:rPr>
                <a:solidFill>
                  <a:schemeClr val="accent1"/>
                </a:solidFill>
              </a:rPr>
            </a:br>
            <a:r>
              <a:rPr sz="2835"/>
              <a:t>(UV lamp via photoelectric effect)</a:t>
            </a:r>
          </a:p>
          <a:p>
            <a:pPr marL="493776" indent="-493776" algn="just" defTabSz="1975054">
              <a:spcBef>
                <a:spcPts val="3600"/>
              </a:spcBef>
              <a:defRPr sz="3888"/>
            </a:pPr>
            <a:r>
              <a:t>At low frequency: 3 orders of magnitude gain in sensitivity.</a:t>
            </a:r>
          </a:p>
          <a:p>
            <a:pPr marL="493776" indent="-493776" algn="just" defTabSz="1975054">
              <a:spcBef>
                <a:spcPts val="3600"/>
              </a:spcBef>
              <a:defRPr sz="3888"/>
            </a:pPr>
            <a:r>
              <a:t>Various experiments: enhancing / stimulating a specific coupling and probing impact on the start acceleration.</a:t>
            </a:r>
          </a:p>
        </p:txBody>
      </p:sp>
      <p:sp>
        <p:nvSpPr>
          <p:cNvPr id="1052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053" name="Back slides"/>
          <p:cNvSpPr/>
          <p:nvPr/>
        </p:nvSpPr>
        <p:spPr>
          <a:xfrm rot="1335507">
            <a:off x="19305598" y="302816"/>
            <a:ext cx="7443292" cy="735078"/>
          </a:xfrm>
          <a:prstGeom prst="rect">
            <a:avLst/>
          </a:prstGeom>
          <a:solidFill>
            <a:srgbClr val="92929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Back slides</a:t>
            </a:r>
          </a:p>
        </p:txBody>
      </p:sp>
      <p:pic>
        <p:nvPicPr>
          <p:cNvPr id="1054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30" y="13133252"/>
            <a:ext cx="603683" cy="603684"/>
          </a:xfrm>
          <a:prstGeom prst="rect">
            <a:avLst/>
          </a:prstGeom>
          <a:ln w="12700">
            <a:miter lim="400000"/>
          </a:ln>
        </p:spPr>
      </p:pic>
      <p:sp>
        <p:nvSpPr>
          <p:cNvPr id="1055" name="Dr. Henri Inchauspé, Institute for Theoretical Physics, KU Leuven - LISA School 2025, Les Houches"/>
          <p:cNvSpPr txBox="1"/>
          <p:nvPr/>
        </p:nvSpPr>
        <p:spPr>
          <a:xfrm>
            <a:off x="924065" y="13223169"/>
            <a:ext cx="10977886" cy="423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CMU Bright Roman"/>
                <a:ea typeface="CMU Bright Roman"/>
                <a:cs typeface="CMU Bright Roman"/>
                <a:sym typeface="CMU Bright Roman"/>
              </a:defRPr>
            </a:pPr>
            <a:r>
              <a:rPr b="1"/>
              <a:t>Dr. Henri Inchauspé</a:t>
            </a:r>
            <a:r>
              <a:t>, Institute for Theoretical Physics, KU Leuven - </a:t>
            </a:r>
            <a:r>
              <a:rPr i="1"/>
              <a:t>LISA School 2025, Les Houches</a:t>
            </a:r>
          </a:p>
        </p:txBody>
      </p:sp>
      <p:grpSp>
        <p:nvGrpSpPr>
          <p:cNvPr id="1058" name="Grouper"/>
          <p:cNvGrpSpPr/>
          <p:nvPr/>
        </p:nvGrpSpPr>
        <p:grpSpPr>
          <a:xfrm>
            <a:off x="188142" y="1595872"/>
            <a:ext cx="14959264" cy="11098930"/>
            <a:chOff x="4326870" y="-1897692"/>
            <a:chExt cx="14959262" cy="11098929"/>
          </a:xfrm>
        </p:grpSpPr>
        <p:pic>
          <p:nvPicPr>
            <p:cNvPr id="1056" name="Single_TM_Acc_Noise_range (7).png" descr="Single_TM_Acc_Noise_range (7)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7304" r="0" b="0"/>
            <a:stretch>
              <a:fillRect/>
            </a:stretch>
          </p:blipFill>
          <p:spPr>
            <a:xfrm>
              <a:off x="4326870" y="-1897693"/>
              <a:ext cx="14634024" cy="101738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57" name="Same models and parameters are scaled to LISA to build the noise budget."/>
            <p:cNvSpPr txBox="1"/>
            <p:nvPr/>
          </p:nvSpPr>
          <p:spPr>
            <a:xfrm>
              <a:off x="5768453" y="8677793"/>
              <a:ext cx="13517680" cy="523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584200">
                <a:defRPr sz="2800">
                  <a:solidFill>
                    <a:srgbClr val="000000"/>
                  </a:solidFill>
                </a:defRPr>
              </a:lvl1pPr>
            </a:lstStyle>
            <a:p>
              <a:pPr/>
              <a:r>
                <a:t>Same models and parameters are scaled to LISA to build the noise budget.</a:t>
              </a:r>
            </a:p>
          </p:txBody>
        </p:sp>
      </p:grpSp>
      <p:pic>
        <p:nvPicPr>
          <p:cNvPr id="1059" name="lpf_dg.png" descr="lpf_dg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155846" y="2399250"/>
            <a:ext cx="9974786" cy="6490145"/>
          </a:xfrm>
          <a:prstGeom prst="rect">
            <a:avLst/>
          </a:prstGeom>
          <a:ln w="12700">
            <a:miter lim="400000"/>
          </a:ln>
        </p:spPr>
      </p:pic>
      <p:sp>
        <p:nvSpPr>
          <p:cNvPr id="1060" name="Spectral representation of differential acceleration noise of LISA Pathfinder test masses and post-processing removal of residual coupling components with the satellite."/>
          <p:cNvSpPr txBox="1"/>
          <p:nvPr/>
        </p:nvSpPr>
        <p:spPr>
          <a:xfrm>
            <a:off x="15922891" y="9262996"/>
            <a:ext cx="7064113" cy="172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i="1" sz="25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Spectral representation of differential acceleration noise of LISA Pathfinder test masses and post-processing removal of residual coupling components with the satellite.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58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4" name="Grouper"/>
          <p:cNvGrpSpPr/>
          <p:nvPr/>
        </p:nvGrpSpPr>
        <p:grpSpPr>
          <a:xfrm flipH="1">
            <a:off x="-8681163" y="-9580794"/>
            <a:ext cx="22044893" cy="19511005"/>
            <a:chOff x="14774" y="0"/>
            <a:chExt cx="22044891" cy="19511004"/>
          </a:xfrm>
        </p:grpSpPr>
        <p:pic>
          <p:nvPicPr>
            <p:cNvPr id="1062" name="cbc.jpg" descr="cbc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 rot="1955812">
              <a:off x="1430501" y="4352443"/>
              <a:ext cx="19213469" cy="108059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63" name="Rectangle"/>
            <p:cNvSpPr/>
            <p:nvPr/>
          </p:nvSpPr>
          <p:spPr>
            <a:xfrm rot="1956000">
              <a:off x="1429670" y="4319902"/>
              <a:ext cx="19215101" cy="10871201"/>
            </a:xfrm>
            <a:prstGeom prst="rect">
              <a:avLst/>
            </a:prstGeom>
            <a:gradFill flip="none" rotWithShape="1">
              <a:gsLst>
                <a:gs pos="6163">
                  <a:srgbClr val="FFFFFF">
                    <a:alpha val="0"/>
                  </a:srgbClr>
                </a:gs>
                <a:gs pos="26596">
                  <a:srgbClr val="EAEAEA">
                    <a:alpha val="50000"/>
                  </a:srgbClr>
                </a:gs>
                <a:gs pos="49582">
                  <a:srgbClr val="D6D6D6"/>
                </a:gs>
              </a:gsLst>
              <a:path path="circle">
                <a:fillToRect l="62755" t="-19550" r="37244" b="11955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942193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1065" name="Capture d’écran 2023-04-26 à 10.28.39.png" descr="Capture d’écran 2023-04-26 à 10.28.3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54881" y="13134210"/>
            <a:ext cx="24693762" cy="583672"/>
          </a:xfrm>
          <a:prstGeom prst="rect">
            <a:avLst/>
          </a:prstGeom>
          <a:ln w="12700">
            <a:miter lim="400000"/>
          </a:ln>
        </p:spPr>
      </p:pic>
      <p:sp>
        <p:nvSpPr>
          <p:cNvPr id="1066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067" name="Back slides"/>
          <p:cNvSpPr/>
          <p:nvPr/>
        </p:nvSpPr>
        <p:spPr>
          <a:xfrm rot="1335507">
            <a:off x="19305598" y="302816"/>
            <a:ext cx="7443292" cy="735078"/>
          </a:xfrm>
          <a:prstGeom prst="rect">
            <a:avLst/>
          </a:prstGeom>
          <a:solidFill>
            <a:srgbClr val="92929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Back slides</a:t>
            </a:r>
          </a:p>
        </p:txBody>
      </p:sp>
      <p:pic>
        <p:nvPicPr>
          <p:cNvPr id="1068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30" y="13133252"/>
            <a:ext cx="603683" cy="603684"/>
          </a:xfrm>
          <a:prstGeom prst="rect">
            <a:avLst/>
          </a:prstGeom>
          <a:ln w="12700">
            <a:miter lim="400000"/>
          </a:ln>
        </p:spPr>
      </p:pic>
      <p:sp>
        <p:nvSpPr>
          <p:cNvPr id="1069" name="Dr. Henri Inchauspé, Institute for Theoretical Physics, KU Leuven - LISA School 2025, Les Houches"/>
          <p:cNvSpPr txBox="1"/>
          <p:nvPr/>
        </p:nvSpPr>
        <p:spPr>
          <a:xfrm>
            <a:off x="924065" y="13223169"/>
            <a:ext cx="10977886" cy="423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CMU Bright Roman"/>
                <a:ea typeface="CMU Bright Roman"/>
                <a:cs typeface="CMU Bright Roman"/>
                <a:sym typeface="CMU Bright Roman"/>
              </a:defRPr>
            </a:pPr>
            <a:r>
              <a:rPr b="1"/>
              <a:t>Dr. Henri Inchauspé</a:t>
            </a:r>
            <a:r>
              <a:t>, Institute for Theoretical Physics, KU Leuven - </a:t>
            </a:r>
            <a:r>
              <a:rPr i="1"/>
              <a:t>LISA School 2025, Les Houches</a:t>
            </a:r>
          </a:p>
        </p:txBody>
      </p:sp>
      <p:pic>
        <p:nvPicPr>
          <p:cNvPr id="1070" name="Capture d’écran 2024-10-28 à 6.01.52 PM.png" descr="Capture d’écran 2024-10-28 à 6.01.52 PM.png"/>
          <p:cNvPicPr>
            <a:picLocks noChangeAspect="1"/>
          </p:cNvPicPr>
          <p:nvPr/>
        </p:nvPicPr>
        <p:blipFill>
          <a:blip r:embed="rId5">
            <a:extLst/>
          </a:blip>
          <a:srcRect l="7012" t="7317" r="8479" b="12791"/>
          <a:stretch>
            <a:fillRect/>
          </a:stretch>
        </p:blipFill>
        <p:spPr>
          <a:xfrm>
            <a:off x="942490" y="446212"/>
            <a:ext cx="18480089" cy="122619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9" fill="norm" stroke="1" extrusionOk="0">
                <a:moveTo>
                  <a:pt x="0" y="0"/>
                </a:moveTo>
                <a:cubicBezTo>
                  <a:pt x="20" y="41"/>
                  <a:pt x="55" y="104"/>
                  <a:pt x="109" y="182"/>
                </a:cubicBezTo>
                <a:cubicBezTo>
                  <a:pt x="183" y="289"/>
                  <a:pt x="243" y="388"/>
                  <a:pt x="243" y="403"/>
                </a:cubicBezTo>
                <a:cubicBezTo>
                  <a:pt x="243" y="417"/>
                  <a:pt x="272" y="479"/>
                  <a:pt x="307" y="541"/>
                </a:cubicBezTo>
                <a:cubicBezTo>
                  <a:pt x="342" y="603"/>
                  <a:pt x="372" y="640"/>
                  <a:pt x="372" y="623"/>
                </a:cubicBezTo>
                <a:cubicBezTo>
                  <a:pt x="372" y="606"/>
                  <a:pt x="388" y="627"/>
                  <a:pt x="408" y="671"/>
                </a:cubicBezTo>
                <a:cubicBezTo>
                  <a:pt x="475" y="816"/>
                  <a:pt x="488" y="840"/>
                  <a:pt x="591" y="999"/>
                </a:cubicBezTo>
                <a:cubicBezTo>
                  <a:pt x="647" y="1086"/>
                  <a:pt x="693" y="1163"/>
                  <a:pt x="693" y="1172"/>
                </a:cubicBezTo>
                <a:cubicBezTo>
                  <a:pt x="693" y="1193"/>
                  <a:pt x="756" y="1309"/>
                  <a:pt x="850" y="1459"/>
                </a:cubicBezTo>
                <a:cubicBezTo>
                  <a:pt x="896" y="1531"/>
                  <a:pt x="957" y="1639"/>
                  <a:pt x="988" y="1698"/>
                </a:cubicBezTo>
                <a:cubicBezTo>
                  <a:pt x="1018" y="1757"/>
                  <a:pt x="1085" y="1874"/>
                  <a:pt x="1137" y="1957"/>
                </a:cubicBezTo>
                <a:cubicBezTo>
                  <a:pt x="1188" y="2040"/>
                  <a:pt x="1246" y="2148"/>
                  <a:pt x="1266" y="2197"/>
                </a:cubicBezTo>
                <a:cubicBezTo>
                  <a:pt x="1286" y="2245"/>
                  <a:pt x="1310" y="2285"/>
                  <a:pt x="1319" y="2285"/>
                </a:cubicBezTo>
                <a:cubicBezTo>
                  <a:pt x="1328" y="2285"/>
                  <a:pt x="1336" y="2307"/>
                  <a:pt x="1336" y="2334"/>
                </a:cubicBezTo>
                <a:cubicBezTo>
                  <a:pt x="1336" y="2360"/>
                  <a:pt x="1345" y="2382"/>
                  <a:pt x="1357" y="2382"/>
                </a:cubicBezTo>
                <a:cubicBezTo>
                  <a:pt x="1369" y="2382"/>
                  <a:pt x="1379" y="2399"/>
                  <a:pt x="1379" y="2418"/>
                </a:cubicBezTo>
                <a:cubicBezTo>
                  <a:pt x="1379" y="2438"/>
                  <a:pt x="1422" y="2519"/>
                  <a:pt x="1475" y="2601"/>
                </a:cubicBezTo>
                <a:cubicBezTo>
                  <a:pt x="1528" y="2682"/>
                  <a:pt x="1571" y="2768"/>
                  <a:pt x="1571" y="2792"/>
                </a:cubicBezTo>
                <a:cubicBezTo>
                  <a:pt x="1571" y="2816"/>
                  <a:pt x="1586" y="2845"/>
                  <a:pt x="1604" y="2855"/>
                </a:cubicBezTo>
                <a:cubicBezTo>
                  <a:pt x="1621" y="2865"/>
                  <a:pt x="1636" y="2892"/>
                  <a:pt x="1636" y="2914"/>
                </a:cubicBezTo>
                <a:cubicBezTo>
                  <a:pt x="1636" y="2937"/>
                  <a:pt x="1658" y="2990"/>
                  <a:pt x="1685" y="3032"/>
                </a:cubicBezTo>
                <a:cubicBezTo>
                  <a:pt x="1748" y="3130"/>
                  <a:pt x="1871" y="3401"/>
                  <a:pt x="1871" y="3443"/>
                </a:cubicBezTo>
                <a:cubicBezTo>
                  <a:pt x="1871" y="3460"/>
                  <a:pt x="1880" y="3480"/>
                  <a:pt x="1890" y="3486"/>
                </a:cubicBezTo>
                <a:cubicBezTo>
                  <a:pt x="1915" y="3500"/>
                  <a:pt x="2128" y="3929"/>
                  <a:pt x="2128" y="3964"/>
                </a:cubicBezTo>
                <a:cubicBezTo>
                  <a:pt x="2128" y="3980"/>
                  <a:pt x="2153" y="4021"/>
                  <a:pt x="2182" y="4056"/>
                </a:cubicBezTo>
                <a:cubicBezTo>
                  <a:pt x="2212" y="4091"/>
                  <a:pt x="2235" y="4137"/>
                  <a:pt x="2235" y="4158"/>
                </a:cubicBezTo>
                <a:cubicBezTo>
                  <a:pt x="2235" y="4179"/>
                  <a:pt x="2269" y="4257"/>
                  <a:pt x="2311" y="4329"/>
                </a:cubicBezTo>
                <a:cubicBezTo>
                  <a:pt x="2352" y="4402"/>
                  <a:pt x="2385" y="4480"/>
                  <a:pt x="2385" y="4503"/>
                </a:cubicBezTo>
                <a:cubicBezTo>
                  <a:pt x="2385" y="4527"/>
                  <a:pt x="2395" y="4546"/>
                  <a:pt x="2407" y="4546"/>
                </a:cubicBezTo>
                <a:cubicBezTo>
                  <a:pt x="2418" y="4546"/>
                  <a:pt x="2428" y="4567"/>
                  <a:pt x="2428" y="4592"/>
                </a:cubicBezTo>
                <a:cubicBezTo>
                  <a:pt x="2428" y="4618"/>
                  <a:pt x="2452" y="4667"/>
                  <a:pt x="2482" y="4702"/>
                </a:cubicBezTo>
                <a:cubicBezTo>
                  <a:pt x="2511" y="4737"/>
                  <a:pt x="2536" y="4774"/>
                  <a:pt x="2536" y="4785"/>
                </a:cubicBezTo>
                <a:cubicBezTo>
                  <a:pt x="2536" y="4813"/>
                  <a:pt x="2764" y="5312"/>
                  <a:pt x="2850" y="5470"/>
                </a:cubicBezTo>
                <a:cubicBezTo>
                  <a:pt x="2889" y="5543"/>
                  <a:pt x="2921" y="5619"/>
                  <a:pt x="2921" y="5639"/>
                </a:cubicBezTo>
                <a:cubicBezTo>
                  <a:pt x="2921" y="5673"/>
                  <a:pt x="2973" y="5777"/>
                  <a:pt x="3046" y="5892"/>
                </a:cubicBezTo>
                <a:cubicBezTo>
                  <a:pt x="3074" y="5936"/>
                  <a:pt x="3178" y="6214"/>
                  <a:pt x="3178" y="6246"/>
                </a:cubicBezTo>
                <a:cubicBezTo>
                  <a:pt x="3178" y="6254"/>
                  <a:pt x="3007" y="6253"/>
                  <a:pt x="2798" y="6243"/>
                </a:cubicBezTo>
                <a:cubicBezTo>
                  <a:pt x="2588" y="6234"/>
                  <a:pt x="2245" y="6218"/>
                  <a:pt x="2035" y="6209"/>
                </a:cubicBezTo>
                <a:lnTo>
                  <a:pt x="1651" y="6191"/>
                </a:lnTo>
                <a:lnTo>
                  <a:pt x="1568" y="6274"/>
                </a:lnTo>
                <a:lnTo>
                  <a:pt x="1485" y="6356"/>
                </a:lnTo>
                <a:lnTo>
                  <a:pt x="1485" y="13905"/>
                </a:lnTo>
                <a:lnTo>
                  <a:pt x="1485" y="21453"/>
                </a:lnTo>
                <a:lnTo>
                  <a:pt x="1534" y="21525"/>
                </a:lnTo>
                <a:lnTo>
                  <a:pt x="1582" y="21597"/>
                </a:lnTo>
                <a:lnTo>
                  <a:pt x="10789" y="21599"/>
                </a:lnTo>
                <a:cubicBezTo>
                  <a:pt x="17760" y="21600"/>
                  <a:pt x="19996" y="21591"/>
                  <a:pt x="19996" y="21563"/>
                </a:cubicBezTo>
                <a:cubicBezTo>
                  <a:pt x="19996" y="21542"/>
                  <a:pt x="20003" y="21535"/>
                  <a:pt x="20011" y="21547"/>
                </a:cubicBezTo>
                <a:cubicBezTo>
                  <a:pt x="20019" y="21559"/>
                  <a:pt x="20043" y="21545"/>
                  <a:pt x="20065" y="21516"/>
                </a:cubicBezTo>
                <a:cubicBezTo>
                  <a:pt x="20102" y="21464"/>
                  <a:pt x="20104" y="21188"/>
                  <a:pt x="20104" y="13897"/>
                </a:cubicBezTo>
                <a:lnTo>
                  <a:pt x="20104" y="6333"/>
                </a:lnTo>
                <a:lnTo>
                  <a:pt x="20059" y="6271"/>
                </a:lnTo>
                <a:cubicBezTo>
                  <a:pt x="20018" y="6216"/>
                  <a:pt x="19971" y="6209"/>
                  <a:pt x="19567" y="6200"/>
                </a:cubicBezTo>
                <a:cubicBezTo>
                  <a:pt x="19250" y="6193"/>
                  <a:pt x="19106" y="6201"/>
                  <a:pt x="19072" y="6229"/>
                </a:cubicBezTo>
                <a:cubicBezTo>
                  <a:pt x="19029" y="6264"/>
                  <a:pt x="18459" y="6276"/>
                  <a:pt x="18437" y="6243"/>
                </a:cubicBezTo>
                <a:cubicBezTo>
                  <a:pt x="18422" y="6221"/>
                  <a:pt x="18505" y="5984"/>
                  <a:pt x="18573" y="5855"/>
                </a:cubicBezTo>
                <a:cubicBezTo>
                  <a:pt x="18659" y="5690"/>
                  <a:pt x="18839" y="5295"/>
                  <a:pt x="18839" y="5272"/>
                </a:cubicBezTo>
                <a:cubicBezTo>
                  <a:pt x="18839" y="5262"/>
                  <a:pt x="18864" y="5215"/>
                  <a:pt x="18893" y="5167"/>
                </a:cubicBezTo>
                <a:cubicBezTo>
                  <a:pt x="18923" y="5119"/>
                  <a:pt x="18947" y="5063"/>
                  <a:pt x="18947" y="5042"/>
                </a:cubicBezTo>
                <a:cubicBezTo>
                  <a:pt x="18947" y="5022"/>
                  <a:pt x="18961" y="4997"/>
                  <a:pt x="18979" y="4987"/>
                </a:cubicBezTo>
                <a:cubicBezTo>
                  <a:pt x="18996" y="4977"/>
                  <a:pt x="19011" y="4946"/>
                  <a:pt x="19011" y="4919"/>
                </a:cubicBezTo>
                <a:cubicBezTo>
                  <a:pt x="19011" y="4892"/>
                  <a:pt x="19021" y="4869"/>
                  <a:pt x="19032" y="4869"/>
                </a:cubicBezTo>
                <a:cubicBezTo>
                  <a:pt x="19044" y="4869"/>
                  <a:pt x="19054" y="4847"/>
                  <a:pt x="19054" y="4821"/>
                </a:cubicBezTo>
                <a:cubicBezTo>
                  <a:pt x="19054" y="4794"/>
                  <a:pt x="19063" y="4773"/>
                  <a:pt x="19075" y="4773"/>
                </a:cubicBezTo>
                <a:cubicBezTo>
                  <a:pt x="19087" y="4773"/>
                  <a:pt x="19096" y="4751"/>
                  <a:pt x="19096" y="4724"/>
                </a:cubicBezTo>
                <a:cubicBezTo>
                  <a:pt x="19096" y="4698"/>
                  <a:pt x="19106" y="4675"/>
                  <a:pt x="19118" y="4675"/>
                </a:cubicBezTo>
                <a:cubicBezTo>
                  <a:pt x="19130" y="4675"/>
                  <a:pt x="19140" y="4662"/>
                  <a:pt x="19140" y="4645"/>
                </a:cubicBezTo>
                <a:cubicBezTo>
                  <a:pt x="19140" y="4628"/>
                  <a:pt x="19163" y="4575"/>
                  <a:pt x="19193" y="4527"/>
                </a:cubicBezTo>
                <a:cubicBezTo>
                  <a:pt x="19222" y="4479"/>
                  <a:pt x="19247" y="4421"/>
                  <a:pt x="19247" y="4397"/>
                </a:cubicBezTo>
                <a:cubicBezTo>
                  <a:pt x="19247" y="4372"/>
                  <a:pt x="19254" y="4352"/>
                  <a:pt x="19263" y="4352"/>
                </a:cubicBezTo>
                <a:cubicBezTo>
                  <a:pt x="19282" y="4352"/>
                  <a:pt x="19439" y="4011"/>
                  <a:pt x="19439" y="3970"/>
                </a:cubicBezTo>
                <a:cubicBezTo>
                  <a:pt x="19439" y="3956"/>
                  <a:pt x="19464" y="3924"/>
                  <a:pt x="19493" y="3900"/>
                </a:cubicBezTo>
                <a:cubicBezTo>
                  <a:pt x="19523" y="3876"/>
                  <a:pt x="19546" y="3831"/>
                  <a:pt x="19546" y="3798"/>
                </a:cubicBezTo>
                <a:cubicBezTo>
                  <a:pt x="19546" y="3766"/>
                  <a:pt x="19554" y="3739"/>
                  <a:pt x="19564" y="3739"/>
                </a:cubicBezTo>
                <a:cubicBezTo>
                  <a:pt x="19574" y="3739"/>
                  <a:pt x="19603" y="3682"/>
                  <a:pt x="19629" y="3613"/>
                </a:cubicBezTo>
                <a:cubicBezTo>
                  <a:pt x="19654" y="3544"/>
                  <a:pt x="19690" y="3479"/>
                  <a:pt x="19707" y="3469"/>
                </a:cubicBezTo>
                <a:cubicBezTo>
                  <a:pt x="19725" y="3459"/>
                  <a:pt x="19739" y="3431"/>
                  <a:pt x="19739" y="3407"/>
                </a:cubicBezTo>
                <a:cubicBezTo>
                  <a:pt x="19739" y="3383"/>
                  <a:pt x="19764" y="3328"/>
                  <a:pt x="19793" y="3286"/>
                </a:cubicBezTo>
                <a:cubicBezTo>
                  <a:pt x="19823" y="3245"/>
                  <a:pt x="19847" y="3200"/>
                  <a:pt x="19847" y="3186"/>
                </a:cubicBezTo>
                <a:cubicBezTo>
                  <a:pt x="19847" y="3153"/>
                  <a:pt x="20241" y="2361"/>
                  <a:pt x="20328" y="2221"/>
                </a:cubicBezTo>
                <a:cubicBezTo>
                  <a:pt x="20366" y="2159"/>
                  <a:pt x="20419" y="2057"/>
                  <a:pt x="20447" y="1994"/>
                </a:cubicBezTo>
                <a:cubicBezTo>
                  <a:pt x="20475" y="1932"/>
                  <a:pt x="20530" y="1840"/>
                  <a:pt x="20569" y="1789"/>
                </a:cubicBezTo>
                <a:cubicBezTo>
                  <a:pt x="20608" y="1738"/>
                  <a:pt x="20639" y="1677"/>
                  <a:pt x="20639" y="1655"/>
                </a:cubicBezTo>
                <a:cubicBezTo>
                  <a:pt x="20639" y="1632"/>
                  <a:pt x="20673" y="1569"/>
                  <a:pt x="20714" y="1514"/>
                </a:cubicBezTo>
                <a:cubicBezTo>
                  <a:pt x="20756" y="1460"/>
                  <a:pt x="20789" y="1403"/>
                  <a:pt x="20789" y="1389"/>
                </a:cubicBezTo>
                <a:cubicBezTo>
                  <a:pt x="20789" y="1375"/>
                  <a:pt x="20852" y="1262"/>
                  <a:pt x="20930" y="1138"/>
                </a:cubicBezTo>
                <a:cubicBezTo>
                  <a:pt x="21007" y="1014"/>
                  <a:pt x="21098" y="869"/>
                  <a:pt x="21131" y="816"/>
                </a:cubicBezTo>
                <a:cubicBezTo>
                  <a:pt x="21164" y="763"/>
                  <a:pt x="21199" y="695"/>
                  <a:pt x="21209" y="666"/>
                </a:cubicBezTo>
                <a:cubicBezTo>
                  <a:pt x="21220" y="636"/>
                  <a:pt x="21291" y="511"/>
                  <a:pt x="21368" y="387"/>
                </a:cubicBezTo>
                <a:cubicBezTo>
                  <a:pt x="21431" y="283"/>
                  <a:pt x="21525" y="127"/>
                  <a:pt x="21600" y="0"/>
                </a:cubicBezTo>
                <a:lnTo>
                  <a:pt x="16934" y="0"/>
                </a:lnTo>
                <a:cubicBezTo>
                  <a:pt x="16925" y="10"/>
                  <a:pt x="16908" y="58"/>
                  <a:pt x="16895" y="122"/>
                </a:cubicBezTo>
                <a:cubicBezTo>
                  <a:pt x="16880" y="194"/>
                  <a:pt x="16844" y="328"/>
                  <a:pt x="16815" y="419"/>
                </a:cubicBezTo>
                <a:cubicBezTo>
                  <a:pt x="16785" y="511"/>
                  <a:pt x="16761" y="610"/>
                  <a:pt x="16761" y="640"/>
                </a:cubicBezTo>
                <a:cubicBezTo>
                  <a:pt x="16761" y="670"/>
                  <a:pt x="16747" y="713"/>
                  <a:pt x="16729" y="735"/>
                </a:cubicBezTo>
                <a:cubicBezTo>
                  <a:pt x="16712" y="757"/>
                  <a:pt x="16697" y="803"/>
                  <a:pt x="16697" y="836"/>
                </a:cubicBezTo>
                <a:cubicBezTo>
                  <a:pt x="16697" y="869"/>
                  <a:pt x="16687" y="896"/>
                  <a:pt x="16675" y="896"/>
                </a:cubicBezTo>
                <a:cubicBezTo>
                  <a:pt x="16664" y="896"/>
                  <a:pt x="16654" y="925"/>
                  <a:pt x="16654" y="961"/>
                </a:cubicBezTo>
                <a:cubicBezTo>
                  <a:pt x="16654" y="996"/>
                  <a:pt x="16635" y="1072"/>
                  <a:pt x="16611" y="1130"/>
                </a:cubicBezTo>
                <a:cubicBezTo>
                  <a:pt x="16588" y="1188"/>
                  <a:pt x="16569" y="1265"/>
                  <a:pt x="16569" y="1301"/>
                </a:cubicBezTo>
                <a:cubicBezTo>
                  <a:pt x="16569" y="1337"/>
                  <a:pt x="16544" y="1419"/>
                  <a:pt x="16515" y="1485"/>
                </a:cubicBezTo>
                <a:cubicBezTo>
                  <a:pt x="16486" y="1550"/>
                  <a:pt x="16462" y="1618"/>
                  <a:pt x="16462" y="1635"/>
                </a:cubicBezTo>
                <a:cubicBezTo>
                  <a:pt x="16462" y="1678"/>
                  <a:pt x="16390" y="1879"/>
                  <a:pt x="16370" y="1892"/>
                </a:cubicBezTo>
                <a:cubicBezTo>
                  <a:pt x="16361" y="1898"/>
                  <a:pt x="16354" y="1930"/>
                  <a:pt x="16354" y="1962"/>
                </a:cubicBezTo>
                <a:cubicBezTo>
                  <a:pt x="16354" y="1995"/>
                  <a:pt x="16333" y="2082"/>
                  <a:pt x="16307" y="2156"/>
                </a:cubicBezTo>
                <a:cubicBezTo>
                  <a:pt x="16260" y="2289"/>
                  <a:pt x="16258" y="2291"/>
                  <a:pt x="16167" y="2270"/>
                </a:cubicBezTo>
                <a:cubicBezTo>
                  <a:pt x="16072" y="2248"/>
                  <a:pt x="15995" y="2207"/>
                  <a:pt x="15806" y="2073"/>
                </a:cubicBezTo>
                <a:cubicBezTo>
                  <a:pt x="15746" y="2030"/>
                  <a:pt x="15667" y="1986"/>
                  <a:pt x="15629" y="1975"/>
                </a:cubicBezTo>
                <a:cubicBezTo>
                  <a:pt x="15592" y="1964"/>
                  <a:pt x="15562" y="1942"/>
                  <a:pt x="15562" y="1926"/>
                </a:cubicBezTo>
                <a:cubicBezTo>
                  <a:pt x="15562" y="1910"/>
                  <a:pt x="15540" y="1898"/>
                  <a:pt x="15513" y="1898"/>
                </a:cubicBezTo>
                <a:cubicBezTo>
                  <a:pt x="15485" y="1898"/>
                  <a:pt x="15454" y="1886"/>
                  <a:pt x="15442" y="1871"/>
                </a:cubicBezTo>
                <a:cubicBezTo>
                  <a:pt x="15431" y="1857"/>
                  <a:pt x="15379" y="1826"/>
                  <a:pt x="15326" y="1803"/>
                </a:cubicBezTo>
                <a:cubicBezTo>
                  <a:pt x="15197" y="1747"/>
                  <a:pt x="15110" y="1703"/>
                  <a:pt x="15058" y="1669"/>
                </a:cubicBezTo>
                <a:cubicBezTo>
                  <a:pt x="14970" y="1610"/>
                  <a:pt x="14837" y="1548"/>
                  <a:pt x="14827" y="1562"/>
                </a:cubicBezTo>
                <a:cubicBezTo>
                  <a:pt x="14822" y="1570"/>
                  <a:pt x="14790" y="1560"/>
                  <a:pt x="14756" y="1539"/>
                </a:cubicBezTo>
                <a:cubicBezTo>
                  <a:pt x="14688" y="1497"/>
                  <a:pt x="14649" y="1480"/>
                  <a:pt x="14592" y="1471"/>
                </a:cubicBezTo>
                <a:cubicBezTo>
                  <a:pt x="14572" y="1467"/>
                  <a:pt x="14555" y="1455"/>
                  <a:pt x="14555" y="1443"/>
                </a:cubicBezTo>
                <a:cubicBezTo>
                  <a:pt x="14555" y="1431"/>
                  <a:pt x="14523" y="1413"/>
                  <a:pt x="14485" y="1402"/>
                </a:cubicBezTo>
                <a:cubicBezTo>
                  <a:pt x="14367" y="1367"/>
                  <a:pt x="14125" y="1279"/>
                  <a:pt x="13987" y="1219"/>
                </a:cubicBezTo>
                <a:cubicBezTo>
                  <a:pt x="13940" y="1199"/>
                  <a:pt x="13858" y="1170"/>
                  <a:pt x="13805" y="1155"/>
                </a:cubicBezTo>
                <a:cubicBezTo>
                  <a:pt x="13701" y="1126"/>
                  <a:pt x="13623" y="1098"/>
                  <a:pt x="13623" y="1091"/>
                </a:cubicBezTo>
                <a:cubicBezTo>
                  <a:pt x="13623" y="1080"/>
                  <a:pt x="13467" y="1054"/>
                  <a:pt x="13371" y="1048"/>
                </a:cubicBezTo>
                <a:cubicBezTo>
                  <a:pt x="13315" y="1044"/>
                  <a:pt x="13269" y="1031"/>
                  <a:pt x="13269" y="1018"/>
                </a:cubicBezTo>
                <a:cubicBezTo>
                  <a:pt x="13269" y="976"/>
                  <a:pt x="13046" y="993"/>
                  <a:pt x="13007" y="1038"/>
                </a:cubicBezTo>
                <a:cubicBezTo>
                  <a:pt x="12912" y="1147"/>
                  <a:pt x="13021" y="1316"/>
                  <a:pt x="13185" y="1316"/>
                </a:cubicBezTo>
                <a:cubicBezTo>
                  <a:pt x="13242" y="1316"/>
                  <a:pt x="13294" y="1331"/>
                  <a:pt x="13301" y="1349"/>
                </a:cubicBezTo>
                <a:cubicBezTo>
                  <a:pt x="13309" y="1366"/>
                  <a:pt x="13333" y="1381"/>
                  <a:pt x="13356" y="1381"/>
                </a:cubicBezTo>
                <a:cubicBezTo>
                  <a:pt x="13379" y="1381"/>
                  <a:pt x="13398" y="1394"/>
                  <a:pt x="13398" y="1409"/>
                </a:cubicBezTo>
                <a:cubicBezTo>
                  <a:pt x="13398" y="1425"/>
                  <a:pt x="13453" y="1447"/>
                  <a:pt x="13521" y="1458"/>
                </a:cubicBezTo>
                <a:cubicBezTo>
                  <a:pt x="13805" y="1502"/>
                  <a:pt x="13910" y="1538"/>
                  <a:pt x="14180" y="1680"/>
                </a:cubicBezTo>
                <a:cubicBezTo>
                  <a:pt x="14215" y="1699"/>
                  <a:pt x="14290" y="1720"/>
                  <a:pt x="14346" y="1728"/>
                </a:cubicBezTo>
                <a:cubicBezTo>
                  <a:pt x="14402" y="1736"/>
                  <a:pt x="14442" y="1755"/>
                  <a:pt x="14435" y="1771"/>
                </a:cubicBezTo>
                <a:cubicBezTo>
                  <a:pt x="14429" y="1788"/>
                  <a:pt x="14448" y="1801"/>
                  <a:pt x="14479" y="1801"/>
                </a:cubicBezTo>
                <a:cubicBezTo>
                  <a:pt x="14509" y="1801"/>
                  <a:pt x="14533" y="1814"/>
                  <a:pt x="14533" y="1830"/>
                </a:cubicBezTo>
                <a:cubicBezTo>
                  <a:pt x="14533" y="1846"/>
                  <a:pt x="14565" y="1860"/>
                  <a:pt x="14603" y="1860"/>
                </a:cubicBezTo>
                <a:cubicBezTo>
                  <a:pt x="14641" y="1861"/>
                  <a:pt x="14787" y="1928"/>
                  <a:pt x="14928" y="2009"/>
                </a:cubicBezTo>
                <a:cubicBezTo>
                  <a:pt x="15068" y="2090"/>
                  <a:pt x="15200" y="2156"/>
                  <a:pt x="15222" y="2156"/>
                </a:cubicBezTo>
                <a:cubicBezTo>
                  <a:pt x="15244" y="2156"/>
                  <a:pt x="15262" y="2171"/>
                  <a:pt x="15262" y="2189"/>
                </a:cubicBezTo>
                <a:cubicBezTo>
                  <a:pt x="15262" y="2207"/>
                  <a:pt x="15286" y="2221"/>
                  <a:pt x="15315" y="2221"/>
                </a:cubicBezTo>
                <a:cubicBezTo>
                  <a:pt x="15345" y="2221"/>
                  <a:pt x="15369" y="2235"/>
                  <a:pt x="15369" y="2253"/>
                </a:cubicBezTo>
                <a:cubicBezTo>
                  <a:pt x="15369" y="2271"/>
                  <a:pt x="15384" y="2285"/>
                  <a:pt x="15403" y="2285"/>
                </a:cubicBezTo>
                <a:cubicBezTo>
                  <a:pt x="15458" y="2285"/>
                  <a:pt x="15760" y="2447"/>
                  <a:pt x="15835" y="2517"/>
                </a:cubicBezTo>
                <a:cubicBezTo>
                  <a:pt x="15873" y="2552"/>
                  <a:pt x="15905" y="2571"/>
                  <a:pt x="15905" y="2559"/>
                </a:cubicBezTo>
                <a:cubicBezTo>
                  <a:pt x="15905" y="2546"/>
                  <a:pt x="15920" y="2555"/>
                  <a:pt x="15939" y="2579"/>
                </a:cubicBezTo>
                <a:cubicBezTo>
                  <a:pt x="15958" y="2602"/>
                  <a:pt x="15994" y="2626"/>
                  <a:pt x="16019" y="2632"/>
                </a:cubicBezTo>
                <a:cubicBezTo>
                  <a:pt x="16108" y="2653"/>
                  <a:pt x="16122" y="2709"/>
                  <a:pt x="16083" y="2884"/>
                </a:cubicBezTo>
                <a:cubicBezTo>
                  <a:pt x="16063" y="2972"/>
                  <a:pt x="16042" y="3052"/>
                  <a:pt x="16035" y="3061"/>
                </a:cubicBezTo>
                <a:cubicBezTo>
                  <a:pt x="16028" y="3069"/>
                  <a:pt x="15993" y="3164"/>
                  <a:pt x="15958" y="3270"/>
                </a:cubicBezTo>
                <a:cubicBezTo>
                  <a:pt x="15923" y="3377"/>
                  <a:pt x="15888" y="3472"/>
                  <a:pt x="15881" y="3481"/>
                </a:cubicBezTo>
                <a:cubicBezTo>
                  <a:pt x="15874" y="3490"/>
                  <a:pt x="15855" y="3555"/>
                  <a:pt x="15840" y="3626"/>
                </a:cubicBezTo>
                <a:cubicBezTo>
                  <a:pt x="15825" y="3697"/>
                  <a:pt x="15789" y="3809"/>
                  <a:pt x="15762" y="3876"/>
                </a:cubicBezTo>
                <a:cubicBezTo>
                  <a:pt x="15734" y="3942"/>
                  <a:pt x="15712" y="4009"/>
                  <a:pt x="15712" y="4024"/>
                </a:cubicBezTo>
                <a:cubicBezTo>
                  <a:pt x="15712" y="4071"/>
                  <a:pt x="15641" y="4268"/>
                  <a:pt x="15600" y="4334"/>
                </a:cubicBezTo>
                <a:cubicBezTo>
                  <a:pt x="15579" y="4369"/>
                  <a:pt x="15562" y="4431"/>
                  <a:pt x="15562" y="4472"/>
                </a:cubicBezTo>
                <a:cubicBezTo>
                  <a:pt x="15562" y="4513"/>
                  <a:pt x="15554" y="4547"/>
                  <a:pt x="15545" y="4547"/>
                </a:cubicBezTo>
                <a:cubicBezTo>
                  <a:pt x="15530" y="4547"/>
                  <a:pt x="15503" y="4609"/>
                  <a:pt x="15395" y="4902"/>
                </a:cubicBezTo>
                <a:cubicBezTo>
                  <a:pt x="15366" y="4982"/>
                  <a:pt x="15314" y="5109"/>
                  <a:pt x="15280" y="5186"/>
                </a:cubicBezTo>
                <a:cubicBezTo>
                  <a:pt x="15246" y="5262"/>
                  <a:pt x="15219" y="5342"/>
                  <a:pt x="15219" y="5363"/>
                </a:cubicBezTo>
                <a:cubicBezTo>
                  <a:pt x="15219" y="5419"/>
                  <a:pt x="15100" y="5770"/>
                  <a:pt x="15054" y="5851"/>
                </a:cubicBezTo>
                <a:cubicBezTo>
                  <a:pt x="15032" y="5888"/>
                  <a:pt x="14994" y="5964"/>
                  <a:pt x="14967" y="6020"/>
                </a:cubicBezTo>
                <a:cubicBezTo>
                  <a:pt x="14941" y="6075"/>
                  <a:pt x="14893" y="6137"/>
                  <a:pt x="14860" y="6157"/>
                </a:cubicBezTo>
                <a:cubicBezTo>
                  <a:pt x="14816" y="6185"/>
                  <a:pt x="13920" y="6191"/>
                  <a:pt x="11373" y="6179"/>
                </a:cubicBezTo>
                <a:cubicBezTo>
                  <a:pt x="9488" y="6171"/>
                  <a:pt x="7844" y="6162"/>
                  <a:pt x="7720" y="6161"/>
                </a:cubicBezTo>
                <a:cubicBezTo>
                  <a:pt x="7457" y="6158"/>
                  <a:pt x="6835" y="6210"/>
                  <a:pt x="6751" y="6243"/>
                </a:cubicBezTo>
                <a:cubicBezTo>
                  <a:pt x="6681" y="6270"/>
                  <a:pt x="6639" y="6216"/>
                  <a:pt x="6618" y="6071"/>
                </a:cubicBezTo>
                <a:cubicBezTo>
                  <a:pt x="6609" y="6014"/>
                  <a:pt x="6595" y="5967"/>
                  <a:pt x="6586" y="5967"/>
                </a:cubicBezTo>
                <a:cubicBezTo>
                  <a:pt x="6566" y="5967"/>
                  <a:pt x="6456" y="5656"/>
                  <a:pt x="6456" y="5600"/>
                </a:cubicBezTo>
                <a:cubicBezTo>
                  <a:pt x="6456" y="5543"/>
                  <a:pt x="6405" y="5387"/>
                  <a:pt x="6387" y="5386"/>
                </a:cubicBezTo>
                <a:cubicBezTo>
                  <a:pt x="6378" y="5386"/>
                  <a:pt x="6370" y="5373"/>
                  <a:pt x="6370" y="5356"/>
                </a:cubicBezTo>
                <a:cubicBezTo>
                  <a:pt x="6370" y="5339"/>
                  <a:pt x="6334" y="5246"/>
                  <a:pt x="6289" y="5149"/>
                </a:cubicBezTo>
                <a:cubicBezTo>
                  <a:pt x="6244" y="5053"/>
                  <a:pt x="6194" y="4910"/>
                  <a:pt x="6177" y="4833"/>
                </a:cubicBezTo>
                <a:cubicBezTo>
                  <a:pt x="6161" y="4755"/>
                  <a:pt x="6142" y="4684"/>
                  <a:pt x="6136" y="4675"/>
                </a:cubicBezTo>
                <a:cubicBezTo>
                  <a:pt x="6104" y="4632"/>
                  <a:pt x="5878" y="3953"/>
                  <a:pt x="5878" y="3903"/>
                </a:cubicBezTo>
                <a:cubicBezTo>
                  <a:pt x="5878" y="3886"/>
                  <a:pt x="5861" y="3857"/>
                  <a:pt x="5840" y="3839"/>
                </a:cubicBezTo>
                <a:cubicBezTo>
                  <a:pt x="5820" y="3821"/>
                  <a:pt x="5810" y="3805"/>
                  <a:pt x="5820" y="3804"/>
                </a:cubicBezTo>
                <a:cubicBezTo>
                  <a:pt x="5835" y="3804"/>
                  <a:pt x="5818" y="3743"/>
                  <a:pt x="5747" y="3545"/>
                </a:cubicBezTo>
                <a:cubicBezTo>
                  <a:pt x="5662" y="3307"/>
                  <a:pt x="5620" y="3168"/>
                  <a:pt x="5620" y="3119"/>
                </a:cubicBezTo>
                <a:cubicBezTo>
                  <a:pt x="5620" y="3087"/>
                  <a:pt x="5611" y="3061"/>
                  <a:pt x="5599" y="3061"/>
                </a:cubicBezTo>
                <a:cubicBezTo>
                  <a:pt x="5587" y="3061"/>
                  <a:pt x="5577" y="3035"/>
                  <a:pt x="5577" y="3004"/>
                </a:cubicBezTo>
                <a:cubicBezTo>
                  <a:pt x="5576" y="2973"/>
                  <a:pt x="5553" y="2905"/>
                  <a:pt x="5524" y="2852"/>
                </a:cubicBezTo>
                <a:lnTo>
                  <a:pt x="5472" y="2756"/>
                </a:lnTo>
                <a:lnTo>
                  <a:pt x="5569" y="2682"/>
                </a:lnTo>
                <a:cubicBezTo>
                  <a:pt x="5623" y="2642"/>
                  <a:pt x="5677" y="2608"/>
                  <a:pt x="5689" y="2608"/>
                </a:cubicBezTo>
                <a:cubicBezTo>
                  <a:pt x="5701" y="2608"/>
                  <a:pt x="5768" y="2565"/>
                  <a:pt x="5838" y="2512"/>
                </a:cubicBezTo>
                <a:cubicBezTo>
                  <a:pt x="5907" y="2458"/>
                  <a:pt x="5974" y="2415"/>
                  <a:pt x="5986" y="2415"/>
                </a:cubicBezTo>
                <a:cubicBezTo>
                  <a:pt x="5998" y="2415"/>
                  <a:pt x="6048" y="2386"/>
                  <a:pt x="6097" y="2350"/>
                </a:cubicBezTo>
                <a:cubicBezTo>
                  <a:pt x="6146" y="2315"/>
                  <a:pt x="6203" y="2285"/>
                  <a:pt x="6224" y="2285"/>
                </a:cubicBezTo>
                <a:cubicBezTo>
                  <a:pt x="6246" y="2285"/>
                  <a:pt x="6263" y="2271"/>
                  <a:pt x="6263" y="2253"/>
                </a:cubicBezTo>
                <a:cubicBezTo>
                  <a:pt x="6263" y="2235"/>
                  <a:pt x="6285" y="2221"/>
                  <a:pt x="6312" y="2221"/>
                </a:cubicBezTo>
                <a:cubicBezTo>
                  <a:pt x="6340" y="2221"/>
                  <a:pt x="6371" y="2209"/>
                  <a:pt x="6382" y="2195"/>
                </a:cubicBezTo>
                <a:cubicBezTo>
                  <a:pt x="6393" y="2181"/>
                  <a:pt x="6460" y="2143"/>
                  <a:pt x="6531" y="2111"/>
                </a:cubicBezTo>
                <a:cubicBezTo>
                  <a:pt x="6679" y="2043"/>
                  <a:pt x="6875" y="1938"/>
                  <a:pt x="6939" y="1892"/>
                </a:cubicBezTo>
                <a:cubicBezTo>
                  <a:pt x="6963" y="1875"/>
                  <a:pt x="7014" y="1860"/>
                  <a:pt x="7052" y="1859"/>
                </a:cubicBezTo>
                <a:cubicBezTo>
                  <a:pt x="7090" y="1857"/>
                  <a:pt x="7120" y="1843"/>
                  <a:pt x="7120" y="1828"/>
                </a:cubicBezTo>
                <a:cubicBezTo>
                  <a:pt x="7120" y="1813"/>
                  <a:pt x="7149" y="1801"/>
                  <a:pt x="7185" y="1801"/>
                </a:cubicBezTo>
                <a:cubicBezTo>
                  <a:pt x="7220" y="1801"/>
                  <a:pt x="7249" y="1786"/>
                  <a:pt x="7249" y="1769"/>
                </a:cubicBezTo>
                <a:cubicBezTo>
                  <a:pt x="7249" y="1751"/>
                  <a:pt x="7270" y="1737"/>
                  <a:pt x="7296" y="1737"/>
                </a:cubicBezTo>
                <a:cubicBezTo>
                  <a:pt x="7322" y="1737"/>
                  <a:pt x="7383" y="1715"/>
                  <a:pt x="7430" y="1690"/>
                </a:cubicBezTo>
                <a:cubicBezTo>
                  <a:pt x="7633" y="1584"/>
                  <a:pt x="8165" y="1415"/>
                  <a:pt x="8221" y="1440"/>
                </a:cubicBezTo>
                <a:cubicBezTo>
                  <a:pt x="8255" y="1455"/>
                  <a:pt x="8415" y="1325"/>
                  <a:pt x="8469" y="1238"/>
                </a:cubicBezTo>
                <a:cubicBezTo>
                  <a:pt x="8518" y="1159"/>
                  <a:pt x="8519" y="1150"/>
                  <a:pt x="8486" y="1100"/>
                </a:cubicBezTo>
                <a:cubicBezTo>
                  <a:pt x="8458" y="1058"/>
                  <a:pt x="8415" y="1048"/>
                  <a:pt x="8283" y="1054"/>
                </a:cubicBezTo>
                <a:cubicBezTo>
                  <a:pt x="8130" y="1062"/>
                  <a:pt x="8009" y="1077"/>
                  <a:pt x="8009" y="1090"/>
                </a:cubicBezTo>
                <a:cubicBezTo>
                  <a:pt x="8009" y="1097"/>
                  <a:pt x="7957" y="1118"/>
                  <a:pt x="7881" y="1141"/>
                </a:cubicBezTo>
                <a:cubicBezTo>
                  <a:pt x="7845" y="1151"/>
                  <a:pt x="7797" y="1172"/>
                  <a:pt x="7774" y="1187"/>
                </a:cubicBezTo>
                <a:cubicBezTo>
                  <a:pt x="7750" y="1202"/>
                  <a:pt x="7707" y="1222"/>
                  <a:pt x="7677" y="1230"/>
                </a:cubicBezTo>
                <a:cubicBezTo>
                  <a:pt x="7497" y="1284"/>
                  <a:pt x="7013" y="1476"/>
                  <a:pt x="6967" y="1511"/>
                </a:cubicBezTo>
                <a:cubicBezTo>
                  <a:pt x="6948" y="1526"/>
                  <a:pt x="6890" y="1547"/>
                  <a:pt x="6839" y="1558"/>
                </a:cubicBezTo>
                <a:cubicBezTo>
                  <a:pt x="6749" y="1578"/>
                  <a:pt x="6534" y="1676"/>
                  <a:pt x="6446" y="1739"/>
                </a:cubicBezTo>
                <a:cubicBezTo>
                  <a:pt x="6363" y="1797"/>
                  <a:pt x="6149" y="1898"/>
                  <a:pt x="6109" y="1898"/>
                </a:cubicBezTo>
                <a:cubicBezTo>
                  <a:pt x="6086" y="1898"/>
                  <a:pt x="6073" y="1911"/>
                  <a:pt x="6080" y="1927"/>
                </a:cubicBezTo>
                <a:cubicBezTo>
                  <a:pt x="6086" y="1942"/>
                  <a:pt x="6060" y="1963"/>
                  <a:pt x="6022" y="1971"/>
                </a:cubicBezTo>
                <a:cubicBezTo>
                  <a:pt x="5984" y="1980"/>
                  <a:pt x="5842" y="2061"/>
                  <a:pt x="5706" y="2152"/>
                </a:cubicBezTo>
                <a:cubicBezTo>
                  <a:pt x="5571" y="2242"/>
                  <a:pt x="5443" y="2316"/>
                  <a:pt x="5422" y="2317"/>
                </a:cubicBezTo>
                <a:cubicBezTo>
                  <a:pt x="5402" y="2317"/>
                  <a:pt x="5385" y="2333"/>
                  <a:pt x="5385" y="2352"/>
                </a:cubicBezTo>
                <a:cubicBezTo>
                  <a:pt x="5385" y="2371"/>
                  <a:pt x="5370" y="2365"/>
                  <a:pt x="5353" y="2338"/>
                </a:cubicBezTo>
                <a:cubicBezTo>
                  <a:pt x="5335" y="2312"/>
                  <a:pt x="5321" y="2276"/>
                  <a:pt x="5321" y="2259"/>
                </a:cubicBezTo>
                <a:cubicBezTo>
                  <a:pt x="5321" y="2242"/>
                  <a:pt x="5286" y="2121"/>
                  <a:pt x="5244" y="1990"/>
                </a:cubicBezTo>
                <a:cubicBezTo>
                  <a:pt x="5165" y="1747"/>
                  <a:pt x="5132" y="1638"/>
                  <a:pt x="5082" y="1453"/>
                </a:cubicBezTo>
                <a:cubicBezTo>
                  <a:pt x="5066" y="1396"/>
                  <a:pt x="5046" y="1349"/>
                  <a:pt x="5037" y="1349"/>
                </a:cubicBezTo>
                <a:cubicBezTo>
                  <a:pt x="5028" y="1349"/>
                  <a:pt x="5021" y="1312"/>
                  <a:pt x="5021" y="1267"/>
                </a:cubicBezTo>
                <a:cubicBezTo>
                  <a:pt x="5021" y="1223"/>
                  <a:pt x="4997" y="1128"/>
                  <a:pt x="4967" y="1058"/>
                </a:cubicBezTo>
                <a:cubicBezTo>
                  <a:pt x="4938" y="987"/>
                  <a:pt x="4913" y="907"/>
                  <a:pt x="4913" y="878"/>
                </a:cubicBezTo>
                <a:cubicBezTo>
                  <a:pt x="4913" y="849"/>
                  <a:pt x="4895" y="787"/>
                  <a:pt x="4873" y="740"/>
                </a:cubicBezTo>
                <a:cubicBezTo>
                  <a:pt x="4831" y="650"/>
                  <a:pt x="4764" y="379"/>
                  <a:pt x="4764" y="298"/>
                </a:cubicBezTo>
                <a:cubicBezTo>
                  <a:pt x="4764" y="272"/>
                  <a:pt x="4754" y="250"/>
                  <a:pt x="4742" y="250"/>
                </a:cubicBezTo>
                <a:cubicBezTo>
                  <a:pt x="4730" y="250"/>
                  <a:pt x="4721" y="230"/>
                  <a:pt x="4721" y="205"/>
                </a:cubicBezTo>
                <a:cubicBezTo>
                  <a:pt x="4721" y="169"/>
                  <a:pt x="4690" y="69"/>
                  <a:pt x="4663" y="0"/>
                </a:cubicBezTo>
                <a:lnTo>
                  <a:pt x="0" y="0"/>
                </a:lnTo>
                <a:close/>
                <a:moveTo>
                  <a:pt x="12723" y="6746"/>
                </a:moveTo>
                <a:cubicBezTo>
                  <a:pt x="12770" y="6747"/>
                  <a:pt x="12809" y="6751"/>
                  <a:pt x="12831" y="6757"/>
                </a:cubicBezTo>
                <a:cubicBezTo>
                  <a:pt x="12877" y="6770"/>
                  <a:pt x="12945" y="6829"/>
                  <a:pt x="12998" y="6903"/>
                </a:cubicBezTo>
                <a:cubicBezTo>
                  <a:pt x="13047" y="6971"/>
                  <a:pt x="13111" y="7032"/>
                  <a:pt x="13141" y="7038"/>
                </a:cubicBezTo>
                <a:cubicBezTo>
                  <a:pt x="13182" y="7047"/>
                  <a:pt x="13196" y="7072"/>
                  <a:pt x="13201" y="7144"/>
                </a:cubicBezTo>
                <a:cubicBezTo>
                  <a:pt x="13205" y="7196"/>
                  <a:pt x="13196" y="7271"/>
                  <a:pt x="13182" y="7312"/>
                </a:cubicBezTo>
                <a:cubicBezTo>
                  <a:pt x="13165" y="7359"/>
                  <a:pt x="13160" y="7456"/>
                  <a:pt x="13168" y="7579"/>
                </a:cubicBezTo>
                <a:cubicBezTo>
                  <a:pt x="13178" y="7745"/>
                  <a:pt x="13171" y="7796"/>
                  <a:pt x="13125" y="7928"/>
                </a:cubicBezTo>
                <a:cubicBezTo>
                  <a:pt x="13095" y="8014"/>
                  <a:pt x="13058" y="8106"/>
                  <a:pt x="13041" y="8134"/>
                </a:cubicBezTo>
                <a:cubicBezTo>
                  <a:pt x="13025" y="8163"/>
                  <a:pt x="13012" y="8219"/>
                  <a:pt x="13012" y="8260"/>
                </a:cubicBezTo>
                <a:cubicBezTo>
                  <a:pt x="13012" y="8302"/>
                  <a:pt x="12988" y="8383"/>
                  <a:pt x="12958" y="8441"/>
                </a:cubicBezTo>
                <a:cubicBezTo>
                  <a:pt x="12929" y="8500"/>
                  <a:pt x="12905" y="8569"/>
                  <a:pt x="12905" y="8596"/>
                </a:cubicBezTo>
                <a:cubicBezTo>
                  <a:pt x="12905" y="8623"/>
                  <a:pt x="12895" y="8653"/>
                  <a:pt x="12883" y="8664"/>
                </a:cubicBezTo>
                <a:cubicBezTo>
                  <a:pt x="12871" y="8675"/>
                  <a:pt x="12862" y="8707"/>
                  <a:pt x="12862" y="8734"/>
                </a:cubicBezTo>
                <a:cubicBezTo>
                  <a:pt x="12862" y="8780"/>
                  <a:pt x="12764" y="9015"/>
                  <a:pt x="12707" y="9106"/>
                </a:cubicBezTo>
                <a:cubicBezTo>
                  <a:pt x="12692" y="9130"/>
                  <a:pt x="12658" y="9217"/>
                  <a:pt x="12631" y="9299"/>
                </a:cubicBezTo>
                <a:cubicBezTo>
                  <a:pt x="12605" y="9382"/>
                  <a:pt x="12559" y="9473"/>
                  <a:pt x="12529" y="9503"/>
                </a:cubicBezTo>
                <a:cubicBezTo>
                  <a:pt x="12450" y="9581"/>
                  <a:pt x="12214" y="9566"/>
                  <a:pt x="12178" y="9481"/>
                </a:cubicBezTo>
                <a:cubicBezTo>
                  <a:pt x="12159" y="9435"/>
                  <a:pt x="12159" y="9407"/>
                  <a:pt x="12176" y="9375"/>
                </a:cubicBezTo>
                <a:cubicBezTo>
                  <a:pt x="12192" y="9347"/>
                  <a:pt x="12193" y="9312"/>
                  <a:pt x="12180" y="9273"/>
                </a:cubicBezTo>
                <a:cubicBezTo>
                  <a:pt x="12169" y="9240"/>
                  <a:pt x="12139" y="9140"/>
                  <a:pt x="12113" y="9050"/>
                </a:cubicBezTo>
                <a:cubicBezTo>
                  <a:pt x="12071" y="8906"/>
                  <a:pt x="11974" y="8765"/>
                  <a:pt x="11916" y="8762"/>
                </a:cubicBezTo>
                <a:cubicBezTo>
                  <a:pt x="11908" y="8762"/>
                  <a:pt x="11894" y="8750"/>
                  <a:pt x="11885" y="8737"/>
                </a:cubicBezTo>
                <a:cubicBezTo>
                  <a:pt x="11861" y="8699"/>
                  <a:pt x="11760" y="8709"/>
                  <a:pt x="11731" y="8751"/>
                </a:cubicBezTo>
                <a:cubicBezTo>
                  <a:pt x="11713" y="8779"/>
                  <a:pt x="11693" y="8780"/>
                  <a:pt x="11657" y="8754"/>
                </a:cubicBezTo>
                <a:cubicBezTo>
                  <a:pt x="11578" y="8696"/>
                  <a:pt x="11358" y="8647"/>
                  <a:pt x="11199" y="8652"/>
                </a:cubicBezTo>
                <a:cubicBezTo>
                  <a:pt x="11084" y="8655"/>
                  <a:pt x="11031" y="8641"/>
                  <a:pt x="10966" y="8588"/>
                </a:cubicBezTo>
                <a:cubicBezTo>
                  <a:pt x="10919" y="8550"/>
                  <a:pt x="10861" y="8519"/>
                  <a:pt x="10838" y="8519"/>
                </a:cubicBezTo>
                <a:cubicBezTo>
                  <a:pt x="10796" y="8519"/>
                  <a:pt x="10796" y="8517"/>
                  <a:pt x="10841" y="8478"/>
                </a:cubicBezTo>
                <a:cubicBezTo>
                  <a:pt x="10866" y="8456"/>
                  <a:pt x="10930" y="8384"/>
                  <a:pt x="10983" y="8317"/>
                </a:cubicBezTo>
                <a:cubicBezTo>
                  <a:pt x="11075" y="8199"/>
                  <a:pt x="11080" y="8197"/>
                  <a:pt x="11140" y="8244"/>
                </a:cubicBezTo>
                <a:cubicBezTo>
                  <a:pt x="11174" y="8271"/>
                  <a:pt x="11224" y="8293"/>
                  <a:pt x="11251" y="8293"/>
                </a:cubicBezTo>
                <a:cubicBezTo>
                  <a:pt x="11278" y="8293"/>
                  <a:pt x="11341" y="8306"/>
                  <a:pt x="11391" y="8323"/>
                </a:cubicBezTo>
                <a:cubicBezTo>
                  <a:pt x="11440" y="8339"/>
                  <a:pt x="11557" y="8369"/>
                  <a:pt x="11652" y="8389"/>
                </a:cubicBezTo>
                <a:cubicBezTo>
                  <a:pt x="11807" y="8422"/>
                  <a:pt x="11835" y="8420"/>
                  <a:pt x="11951" y="8360"/>
                </a:cubicBezTo>
                <a:cubicBezTo>
                  <a:pt x="12022" y="8324"/>
                  <a:pt x="12094" y="8294"/>
                  <a:pt x="12110" y="8294"/>
                </a:cubicBezTo>
                <a:cubicBezTo>
                  <a:pt x="12147" y="8293"/>
                  <a:pt x="12196" y="8198"/>
                  <a:pt x="12197" y="8125"/>
                </a:cubicBezTo>
                <a:cubicBezTo>
                  <a:pt x="12198" y="8094"/>
                  <a:pt x="12227" y="8037"/>
                  <a:pt x="12262" y="7997"/>
                </a:cubicBezTo>
                <a:cubicBezTo>
                  <a:pt x="12345" y="7905"/>
                  <a:pt x="12348" y="7788"/>
                  <a:pt x="12268" y="7693"/>
                </a:cubicBezTo>
                <a:lnTo>
                  <a:pt x="12209" y="7622"/>
                </a:lnTo>
                <a:lnTo>
                  <a:pt x="12292" y="7570"/>
                </a:lnTo>
                <a:cubicBezTo>
                  <a:pt x="12337" y="7542"/>
                  <a:pt x="12407" y="7518"/>
                  <a:pt x="12447" y="7518"/>
                </a:cubicBezTo>
                <a:cubicBezTo>
                  <a:pt x="12487" y="7518"/>
                  <a:pt x="12519" y="7502"/>
                  <a:pt x="12519" y="7484"/>
                </a:cubicBezTo>
                <a:cubicBezTo>
                  <a:pt x="12519" y="7465"/>
                  <a:pt x="12528" y="7458"/>
                  <a:pt x="12538" y="7467"/>
                </a:cubicBezTo>
                <a:cubicBezTo>
                  <a:pt x="12557" y="7485"/>
                  <a:pt x="12688" y="7352"/>
                  <a:pt x="12713" y="7289"/>
                </a:cubicBezTo>
                <a:cubicBezTo>
                  <a:pt x="12736" y="7235"/>
                  <a:pt x="12711" y="7131"/>
                  <a:pt x="12677" y="7131"/>
                </a:cubicBezTo>
                <a:cubicBezTo>
                  <a:pt x="12660" y="7131"/>
                  <a:pt x="12611" y="7096"/>
                  <a:pt x="12567" y="7054"/>
                </a:cubicBezTo>
                <a:cubicBezTo>
                  <a:pt x="12523" y="7013"/>
                  <a:pt x="12465" y="6968"/>
                  <a:pt x="12439" y="6955"/>
                </a:cubicBezTo>
                <a:cubicBezTo>
                  <a:pt x="12389" y="6931"/>
                  <a:pt x="12335" y="6817"/>
                  <a:pt x="12357" y="6782"/>
                </a:cubicBezTo>
                <a:cubicBezTo>
                  <a:pt x="12372" y="6760"/>
                  <a:pt x="12582" y="6743"/>
                  <a:pt x="12723" y="6746"/>
                </a:cubicBezTo>
                <a:close/>
                <a:moveTo>
                  <a:pt x="9927" y="7455"/>
                </a:moveTo>
                <a:cubicBezTo>
                  <a:pt x="9932" y="7456"/>
                  <a:pt x="9938" y="7462"/>
                  <a:pt x="9944" y="7476"/>
                </a:cubicBezTo>
                <a:cubicBezTo>
                  <a:pt x="9953" y="7497"/>
                  <a:pt x="10042" y="7546"/>
                  <a:pt x="10142" y="7584"/>
                </a:cubicBezTo>
                <a:cubicBezTo>
                  <a:pt x="10377" y="7673"/>
                  <a:pt x="10420" y="7706"/>
                  <a:pt x="10420" y="7796"/>
                </a:cubicBezTo>
                <a:cubicBezTo>
                  <a:pt x="10420" y="7836"/>
                  <a:pt x="10410" y="7879"/>
                  <a:pt x="10398" y="7890"/>
                </a:cubicBezTo>
                <a:cubicBezTo>
                  <a:pt x="10386" y="7901"/>
                  <a:pt x="10377" y="7967"/>
                  <a:pt x="10377" y="8037"/>
                </a:cubicBezTo>
                <a:cubicBezTo>
                  <a:pt x="10377" y="8249"/>
                  <a:pt x="10511" y="8487"/>
                  <a:pt x="10631" y="8487"/>
                </a:cubicBezTo>
                <a:cubicBezTo>
                  <a:pt x="10703" y="8487"/>
                  <a:pt x="10705" y="8549"/>
                  <a:pt x="10635" y="8608"/>
                </a:cubicBezTo>
                <a:cubicBezTo>
                  <a:pt x="10599" y="8639"/>
                  <a:pt x="10570" y="8676"/>
                  <a:pt x="10570" y="8689"/>
                </a:cubicBezTo>
                <a:cubicBezTo>
                  <a:pt x="10570" y="8702"/>
                  <a:pt x="10559" y="8713"/>
                  <a:pt x="10547" y="8713"/>
                </a:cubicBezTo>
                <a:cubicBezTo>
                  <a:pt x="10534" y="8713"/>
                  <a:pt x="10492" y="8749"/>
                  <a:pt x="10454" y="8794"/>
                </a:cubicBezTo>
                <a:cubicBezTo>
                  <a:pt x="10391" y="8866"/>
                  <a:pt x="10366" y="8874"/>
                  <a:pt x="10203" y="8869"/>
                </a:cubicBezTo>
                <a:cubicBezTo>
                  <a:pt x="10077" y="8864"/>
                  <a:pt x="10007" y="8877"/>
                  <a:pt x="9970" y="8910"/>
                </a:cubicBezTo>
                <a:cubicBezTo>
                  <a:pt x="9700" y="9151"/>
                  <a:pt x="9680" y="9183"/>
                  <a:pt x="9663" y="9391"/>
                </a:cubicBezTo>
                <a:cubicBezTo>
                  <a:pt x="9646" y="9588"/>
                  <a:pt x="9608" y="9670"/>
                  <a:pt x="9574" y="9585"/>
                </a:cubicBezTo>
                <a:cubicBezTo>
                  <a:pt x="9566" y="9567"/>
                  <a:pt x="9538" y="9553"/>
                  <a:pt x="9511" y="9553"/>
                </a:cubicBezTo>
                <a:cubicBezTo>
                  <a:pt x="9485" y="9553"/>
                  <a:pt x="9456" y="9543"/>
                  <a:pt x="9448" y="9531"/>
                </a:cubicBezTo>
                <a:cubicBezTo>
                  <a:pt x="9395" y="9450"/>
                  <a:pt x="9220" y="9528"/>
                  <a:pt x="9220" y="9631"/>
                </a:cubicBezTo>
                <a:cubicBezTo>
                  <a:pt x="9220" y="9656"/>
                  <a:pt x="9208" y="9682"/>
                  <a:pt x="9193" y="9691"/>
                </a:cubicBezTo>
                <a:cubicBezTo>
                  <a:pt x="9164" y="9707"/>
                  <a:pt x="9113" y="9641"/>
                  <a:pt x="9113" y="9586"/>
                </a:cubicBezTo>
                <a:cubicBezTo>
                  <a:pt x="9113" y="9568"/>
                  <a:pt x="9103" y="9553"/>
                  <a:pt x="9092" y="9553"/>
                </a:cubicBezTo>
                <a:cubicBezTo>
                  <a:pt x="9080" y="9553"/>
                  <a:pt x="9070" y="9536"/>
                  <a:pt x="9070" y="9516"/>
                </a:cubicBezTo>
                <a:cubicBezTo>
                  <a:pt x="9070" y="9495"/>
                  <a:pt x="9046" y="9431"/>
                  <a:pt x="9016" y="9373"/>
                </a:cubicBezTo>
                <a:cubicBezTo>
                  <a:pt x="8987" y="9314"/>
                  <a:pt x="8963" y="9253"/>
                  <a:pt x="8963" y="9236"/>
                </a:cubicBezTo>
                <a:cubicBezTo>
                  <a:pt x="8963" y="9219"/>
                  <a:pt x="8948" y="9188"/>
                  <a:pt x="8931" y="9166"/>
                </a:cubicBezTo>
                <a:cubicBezTo>
                  <a:pt x="8913" y="9144"/>
                  <a:pt x="8899" y="9088"/>
                  <a:pt x="8899" y="9043"/>
                </a:cubicBezTo>
                <a:cubicBezTo>
                  <a:pt x="8899" y="8997"/>
                  <a:pt x="8887" y="8912"/>
                  <a:pt x="8873" y="8854"/>
                </a:cubicBezTo>
                <a:cubicBezTo>
                  <a:pt x="8845" y="8738"/>
                  <a:pt x="8838" y="8753"/>
                  <a:pt x="9036" y="8504"/>
                </a:cubicBezTo>
                <a:cubicBezTo>
                  <a:pt x="9078" y="8450"/>
                  <a:pt x="9113" y="8391"/>
                  <a:pt x="9113" y="8372"/>
                </a:cubicBezTo>
                <a:cubicBezTo>
                  <a:pt x="9113" y="8353"/>
                  <a:pt x="9089" y="8262"/>
                  <a:pt x="9059" y="8170"/>
                </a:cubicBezTo>
                <a:cubicBezTo>
                  <a:pt x="9024" y="8059"/>
                  <a:pt x="9006" y="7947"/>
                  <a:pt x="9006" y="7839"/>
                </a:cubicBezTo>
                <a:cubicBezTo>
                  <a:pt x="9006" y="7682"/>
                  <a:pt x="9008" y="7675"/>
                  <a:pt x="9085" y="7626"/>
                </a:cubicBezTo>
                <a:cubicBezTo>
                  <a:pt x="9172" y="7572"/>
                  <a:pt x="9373" y="7580"/>
                  <a:pt x="9580" y="7647"/>
                </a:cubicBezTo>
                <a:cubicBezTo>
                  <a:pt x="9687" y="7681"/>
                  <a:pt x="9700" y="7678"/>
                  <a:pt x="9794" y="7595"/>
                </a:cubicBezTo>
                <a:cubicBezTo>
                  <a:pt x="9850" y="7547"/>
                  <a:pt x="9902" y="7492"/>
                  <a:pt x="9911" y="7472"/>
                </a:cubicBezTo>
                <a:cubicBezTo>
                  <a:pt x="9916" y="7460"/>
                  <a:pt x="9922" y="7454"/>
                  <a:pt x="9927" y="7455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4" name="Grouper"/>
          <p:cNvGrpSpPr/>
          <p:nvPr/>
        </p:nvGrpSpPr>
        <p:grpSpPr>
          <a:xfrm flipH="1">
            <a:off x="-8681163" y="-9580794"/>
            <a:ext cx="22044893" cy="19511005"/>
            <a:chOff x="14774" y="0"/>
            <a:chExt cx="22044891" cy="19511004"/>
          </a:xfrm>
        </p:grpSpPr>
        <p:pic>
          <p:nvPicPr>
            <p:cNvPr id="1072" name="cbc.jpg" descr="cbc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 rot="1955812">
              <a:off x="1430501" y="4352443"/>
              <a:ext cx="19213469" cy="108059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73" name="Rectangle"/>
            <p:cNvSpPr/>
            <p:nvPr/>
          </p:nvSpPr>
          <p:spPr>
            <a:xfrm rot="1956000">
              <a:off x="1429670" y="4319902"/>
              <a:ext cx="19215101" cy="10871201"/>
            </a:xfrm>
            <a:prstGeom prst="rect">
              <a:avLst/>
            </a:prstGeom>
            <a:gradFill flip="none" rotWithShape="1">
              <a:gsLst>
                <a:gs pos="6163">
                  <a:srgbClr val="FFFFFF">
                    <a:alpha val="0"/>
                  </a:srgbClr>
                </a:gs>
                <a:gs pos="26596">
                  <a:srgbClr val="EAEAEA">
                    <a:alpha val="50000"/>
                  </a:srgbClr>
                </a:gs>
                <a:gs pos="49582">
                  <a:srgbClr val="D6D6D6"/>
                </a:gs>
              </a:gsLst>
              <a:path path="circle">
                <a:fillToRect l="62755" t="-19550" r="37244" b="11955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942193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1075" name="Capture d’écran 2023-04-26 à 10.28.39.png" descr="Capture d’écran 2023-04-26 à 10.28.3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54881" y="13134210"/>
            <a:ext cx="24693762" cy="583672"/>
          </a:xfrm>
          <a:prstGeom prst="rect">
            <a:avLst/>
          </a:prstGeom>
          <a:ln w="12700">
            <a:miter lim="400000"/>
          </a:ln>
        </p:spPr>
      </p:pic>
      <p:sp>
        <p:nvSpPr>
          <p:cNvPr id="1076" name="Example: chirp signal from BH merge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Example: chirp signal from BH mergers</a:t>
            </a:r>
          </a:p>
        </p:txBody>
      </p:sp>
      <p:sp>
        <p:nvSpPr>
          <p:cNvPr id="1077" name="Texte de puce de diapositiv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78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079" name="Back slides"/>
          <p:cNvSpPr/>
          <p:nvPr/>
        </p:nvSpPr>
        <p:spPr>
          <a:xfrm rot="1335507">
            <a:off x="19305598" y="302816"/>
            <a:ext cx="7443292" cy="735078"/>
          </a:xfrm>
          <a:prstGeom prst="rect">
            <a:avLst/>
          </a:prstGeom>
          <a:solidFill>
            <a:srgbClr val="92929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Back slides</a:t>
            </a:r>
          </a:p>
        </p:txBody>
      </p:sp>
      <p:pic>
        <p:nvPicPr>
          <p:cNvPr id="1080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30" y="13133252"/>
            <a:ext cx="603683" cy="603684"/>
          </a:xfrm>
          <a:prstGeom prst="rect">
            <a:avLst/>
          </a:prstGeom>
          <a:ln w="12700">
            <a:miter lim="400000"/>
          </a:ln>
        </p:spPr>
      </p:pic>
      <p:sp>
        <p:nvSpPr>
          <p:cNvPr id="1081" name="Dr. Henri Inchauspé, Institute for Theoretical Physics, KU Leuven - LISA School 2025, Les Houches"/>
          <p:cNvSpPr txBox="1"/>
          <p:nvPr/>
        </p:nvSpPr>
        <p:spPr>
          <a:xfrm>
            <a:off x="924065" y="13223169"/>
            <a:ext cx="10977886" cy="423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CMU Bright Roman"/>
                <a:ea typeface="CMU Bright Roman"/>
                <a:cs typeface="CMU Bright Roman"/>
                <a:sym typeface="CMU Bright Roman"/>
              </a:defRPr>
            </a:pPr>
            <a:r>
              <a:rPr b="1"/>
              <a:t>Dr. Henri Inchauspé</a:t>
            </a:r>
            <a:r>
              <a:t>, Institute for Theoretical Physics, KU Leuven - </a:t>
            </a:r>
            <a:r>
              <a:rPr i="1"/>
              <a:t>LISA School 2025, Les Houches</a:t>
            </a:r>
          </a:p>
        </p:txBody>
      </p:sp>
      <p:sp>
        <p:nvSpPr>
          <p:cNvPr id="1082" name="Late inspiral"/>
          <p:cNvSpPr txBox="1"/>
          <p:nvPr/>
        </p:nvSpPr>
        <p:spPr>
          <a:xfrm>
            <a:off x="8706603" y="2188624"/>
            <a:ext cx="2724202" cy="659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>
                <a:solidFill>
                  <a:schemeClr val="accent4">
                    <a:hueOff val="-476017"/>
                    <a:lumOff val="-10042"/>
                  </a:schemeClr>
                </a:solidFill>
              </a:defRPr>
            </a:lvl1pPr>
          </a:lstStyle>
          <a:p>
            <a:pPr/>
            <a:r>
              <a:t>Late inspiral</a:t>
            </a:r>
          </a:p>
        </p:txBody>
      </p:sp>
      <p:pic>
        <p:nvPicPr>
          <p:cNvPr id="1083" name="strain.pdf" descr="strain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31949" y="2727124"/>
            <a:ext cx="19674860" cy="10793165"/>
          </a:xfrm>
          <a:prstGeom prst="rect">
            <a:avLst/>
          </a:prstGeom>
          <a:ln w="12700">
            <a:miter lim="400000"/>
          </a:ln>
        </p:spPr>
      </p:pic>
      <p:sp>
        <p:nvSpPr>
          <p:cNvPr id="1084" name="Ligne"/>
          <p:cNvSpPr/>
          <p:nvPr/>
        </p:nvSpPr>
        <p:spPr>
          <a:xfrm>
            <a:off x="3118002" y="3675911"/>
            <a:ext cx="13108635" cy="1"/>
          </a:xfrm>
          <a:prstGeom prst="line">
            <a:avLst/>
          </a:prstGeom>
          <a:ln w="101600">
            <a:solidFill>
              <a:schemeClr val="accent4">
                <a:hueOff val="-476017"/>
                <a:lumOff val="-10042"/>
              </a:schemeClr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85" name="Ligne"/>
          <p:cNvSpPr/>
          <p:nvPr/>
        </p:nvSpPr>
        <p:spPr>
          <a:xfrm>
            <a:off x="12650265" y="12439467"/>
            <a:ext cx="5635047" cy="1"/>
          </a:xfrm>
          <a:prstGeom prst="line">
            <a:avLst/>
          </a:prstGeom>
          <a:ln w="101600">
            <a:solidFill>
              <a:srgbClr val="4F71BE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86" name="Merger"/>
          <p:cNvSpPr txBox="1"/>
          <p:nvPr/>
        </p:nvSpPr>
        <p:spPr>
          <a:xfrm>
            <a:off x="18441752" y="7490273"/>
            <a:ext cx="1637869" cy="659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>
                <a:solidFill>
                  <a:srgbClr val="ED6E57"/>
                </a:solidFill>
              </a:defRPr>
            </a:lvl1pPr>
          </a:lstStyle>
          <a:p>
            <a:pPr/>
            <a:r>
              <a:t>Merger</a:t>
            </a:r>
          </a:p>
        </p:txBody>
      </p:sp>
      <p:sp>
        <p:nvSpPr>
          <p:cNvPr id="1087" name="Ligne"/>
          <p:cNvSpPr/>
          <p:nvPr/>
        </p:nvSpPr>
        <p:spPr>
          <a:xfrm>
            <a:off x="18568751" y="7303568"/>
            <a:ext cx="1637870" cy="1"/>
          </a:xfrm>
          <a:prstGeom prst="line">
            <a:avLst/>
          </a:prstGeom>
          <a:ln w="101600">
            <a:solidFill>
              <a:schemeClr val="accent5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88" name="Ringdown"/>
          <p:cNvSpPr txBox="1"/>
          <p:nvPr/>
        </p:nvSpPr>
        <p:spPr>
          <a:xfrm>
            <a:off x="14724083" y="11432301"/>
            <a:ext cx="2294688" cy="659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>
                <a:solidFill>
                  <a:srgbClr val="4F71BE"/>
                </a:solidFill>
              </a:defRPr>
            </a:lvl1pPr>
          </a:lstStyle>
          <a:p>
            <a:pPr/>
            <a:r>
              <a:t>Ringdown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2" name="Grouper"/>
          <p:cNvGrpSpPr/>
          <p:nvPr/>
        </p:nvGrpSpPr>
        <p:grpSpPr>
          <a:xfrm flipH="1">
            <a:off x="-8681163" y="-9580794"/>
            <a:ext cx="22044893" cy="19511005"/>
            <a:chOff x="14774" y="0"/>
            <a:chExt cx="22044891" cy="19511004"/>
          </a:xfrm>
        </p:grpSpPr>
        <p:pic>
          <p:nvPicPr>
            <p:cNvPr id="1090" name="cbc.jpg" descr="cbc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 rot="1955812">
              <a:off x="1430501" y="4352443"/>
              <a:ext cx="19213469" cy="108059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91" name="Rectangle"/>
            <p:cNvSpPr/>
            <p:nvPr/>
          </p:nvSpPr>
          <p:spPr>
            <a:xfrm rot="1956000">
              <a:off x="1429670" y="4319902"/>
              <a:ext cx="19215101" cy="10871201"/>
            </a:xfrm>
            <a:prstGeom prst="rect">
              <a:avLst/>
            </a:prstGeom>
            <a:gradFill flip="none" rotWithShape="1">
              <a:gsLst>
                <a:gs pos="6163">
                  <a:srgbClr val="FFFFFF">
                    <a:alpha val="0"/>
                  </a:srgbClr>
                </a:gs>
                <a:gs pos="26596">
                  <a:srgbClr val="EAEAEA">
                    <a:alpha val="50000"/>
                  </a:srgbClr>
                </a:gs>
                <a:gs pos="49582">
                  <a:srgbClr val="D6D6D6"/>
                </a:gs>
              </a:gsLst>
              <a:path path="circle">
                <a:fillToRect l="62755" t="-19550" r="37244" b="11955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942193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1093" name="Capture d’écran 2023-04-26 à 10.28.39.png" descr="Capture d’écran 2023-04-26 à 10.28.3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54881" y="13134210"/>
            <a:ext cx="24693762" cy="583672"/>
          </a:xfrm>
          <a:prstGeom prst="rect">
            <a:avLst/>
          </a:prstGeom>
          <a:ln w="12700">
            <a:miter lim="400000"/>
          </a:ln>
        </p:spPr>
      </p:pic>
      <p:sp>
        <p:nvSpPr>
          <p:cNvPr id="1094" name="Three steps optical measuremen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Three steps optical measurement</a:t>
            </a:r>
          </a:p>
        </p:txBody>
      </p:sp>
      <p:sp>
        <p:nvSpPr>
          <p:cNvPr id="1095" name="Sous-titre de diapositiv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96" name="Texte de puce de diapositiv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defRPr>
                <a:latin typeface="+mn-lt"/>
                <a:ea typeface="+mn-ea"/>
                <a:cs typeface="+mn-cs"/>
                <a:sym typeface="Helvetica Neue"/>
              </a:defRPr>
            </a:pPr>
          </a:p>
        </p:txBody>
      </p:sp>
      <p:sp>
        <p:nvSpPr>
          <p:cNvPr id="1097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098" name="Back slides"/>
          <p:cNvSpPr/>
          <p:nvPr/>
        </p:nvSpPr>
        <p:spPr>
          <a:xfrm rot="1335507">
            <a:off x="19305598" y="302816"/>
            <a:ext cx="7443292" cy="735078"/>
          </a:xfrm>
          <a:prstGeom prst="rect">
            <a:avLst/>
          </a:prstGeom>
          <a:solidFill>
            <a:srgbClr val="92929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Back slides</a:t>
            </a:r>
          </a:p>
        </p:txBody>
      </p:sp>
      <p:pic>
        <p:nvPicPr>
          <p:cNvPr id="1099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30" y="13133252"/>
            <a:ext cx="603683" cy="603684"/>
          </a:xfrm>
          <a:prstGeom prst="rect">
            <a:avLst/>
          </a:prstGeom>
          <a:ln w="12700">
            <a:miter lim="400000"/>
          </a:ln>
        </p:spPr>
      </p:pic>
      <p:sp>
        <p:nvSpPr>
          <p:cNvPr id="1100" name="Dr. Henri Inchauspé, Institute for Theoretical Physics, KU Leuven - LISA School 2025, Les Houches"/>
          <p:cNvSpPr txBox="1"/>
          <p:nvPr/>
        </p:nvSpPr>
        <p:spPr>
          <a:xfrm>
            <a:off x="924065" y="13223169"/>
            <a:ext cx="10977886" cy="423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CMU Bright Roman"/>
                <a:ea typeface="CMU Bright Roman"/>
                <a:cs typeface="CMU Bright Roman"/>
                <a:sym typeface="CMU Bright Roman"/>
              </a:defRPr>
            </a:pPr>
            <a:r>
              <a:rPr b="1"/>
              <a:t>Dr. Henri Inchauspé</a:t>
            </a:r>
            <a:r>
              <a:t>, Institute for Theoretical Physics, KU Leuven - </a:t>
            </a:r>
            <a:r>
              <a:rPr i="1"/>
              <a:t>LISA School 2025, Les Houches</a:t>
            </a:r>
          </a:p>
        </p:txBody>
      </p:sp>
      <p:sp>
        <p:nvSpPr>
          <p:cNvPr id="1101" name="LISA: indirect differential measurement from mirror to mirror:…"/>
          <p:cNvSpPr txBox="1"/>
          <p:nvPr/>
        </p:nvSpPr>
        <p:spPr>
          <a:xfrm>
            <a:off x="234253" y="2170746"/>
            <a:ext cx="11220948" cy="11253356"/>
          </a:xfrm>
          <a:prstGeom prst="rect">
            <a:avLst/>
          </a:prstGeom>
          <a:solidFill>
            <a:srgbClr val="FFFFFF">
              <a:alpha val="9796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463295" indent="-463295" algn="just" defTabSz="1853137">
              <a:lnSpc>
                <a:spcPct val="90000"/>
              </a:lnSpc>
              <a:spcBef>
                <a:spcPts val="3400"/>
              </a:spcBef>
              <a:buSzPct val="123000"/>
              <a:buChar char="•"/>
              <a:defRPr sz="3648">
                <a:latin typeface="CMU Serif Roman"/>
                <a:ea typeface="CMU Serif Roman"/>
                <a:cs typeface="CMU Serif Roman"/>
                <a:sym typeface="CMU Serif Roman"/>
              </a:defRPr>
            </a:pPr>
            <a:r>
              <a:t>LISA: indirect differential measurement from </a:t>
            </a:r>
            <a:r>
              <a:rPr b="1" i="1"/>
              <a:t>mirror to mirror:</a:t>
            </a:r>
            <a:endParaRPr b="1" i="1"/>
          </a:p>
          <a:p>
            <a:pPr lvl="1" marL="1351280" indent="-675640" algn="just" defTabSz="1853137">
              <a:lnSpc>
                <a:spcPct val="90000"/>
              </a:lnSpc>
              <a:spcBef>
                <a:spcPts val="3400"/>
              </a:spcBef>
              <a:buSzPct val="100000"/>
              <a:buAutoNum type="arabicPeriod" startAt="1"/>
              <a:defRPr sz="3648">
                <a:latin typeface="CMU Serif Roman"/>
                <a:ea typeface="CMU Serif Roman"/>
                <a:cs typeface="CMU Serif Roman"/>
                <a:sym typeface="CMU Serif Roman"/>
              </a:defRPr>
            </a:pPr>
            <a:r>
              <a:t>TMI 21: tracking spacecraft SC1 motion w.r.t. local (</a:t>
            </a:r>
            <a14:m>
              <m:oMath>
                <m:r>
                  <a:rPr xmlns:a="http://schemas.openxmlformats.org/drawingml/2006/main" sz="3700" i="1">
                    <a:solidFill>
                      <a:srgbClr val="5E5E5E"/>
                    </a:solidFill>
                    <a:latin typeface="Cambria Math" panose="02040503050406030204" pitchFamily="18" charset="0"/>
                  </a:rPr>
                  <m:t>≈</m:t>
                </m:r>
              </m:oMath>
            </a14:m>
            <a:r>
              <a:t> inertial) masses TM21 along line of sight.</a:t>
            </a:r>
          </a:p>
          <a:p>
            <a:pPr lvl="1" marL="1351280" indent="-675640" algn="just" defTabSz="1853137">
              <a:lnSpc>
                <a:spcPct val="90000"/>
              </a:lnSpc>
              <a:spcBef>
                <a:spcPts val="3400"/>
              </a:spcBef>
              <a:buSzPct val="100000"/>
              <a:buAutoNum type="arabicPeriod" startAt="1"/>
              <a:defRPr sz="3648">
                <a:latin typeface="CMU Serif Roman"/>
                <a:ea typeface="CMU Serif Roman"/>
                <a:cs typeface="CMU Serif Roman"/>
                <a:sym typeface="CMU Serif Roman"/>
              </a:defRPr>
            </a:pPr>
            <a:r>
              <a:t>ISI 21 and (ISI 12): tracking SC1 to SC2 optical path variation (including relative motion, </a:t>
            </a:r>
            <a:r>
              <a:rPr>
                <a:solidFill>
                  <a:schemeClr val="accent4">
                    <a:hueOff val="-476017"/>
                    <a:lumOff val="-10042"/>
                  </a:schemeClr>
                </a:solidFill>
              </a:rPr>
              <a:t>but also GW</a:t>
            </a:r>
            <a:r>
              <a:t>)</a:t>
            </a:r>
          </a:p>
          <a:p>
            <a:pPr lvl="1" marL="1351280" indent="-675640" algn="just" defTabSz="1853137">
              <a:lnSpc>
                <a:spcPct val="90000"/>
              </a:lnSpc>
              <a:spcBef>
                <a:spcPts val="3400"/>
              </a:spcBef>
              <a:buSzPct val="100000"/>
              <a:buAutoNum type="arabicPeriod" startAt="1"/>
              <a:defRPr sz="3648">
                <a:latin typeface="CMU Serif Roman"/>
                <a:ea typeface="CMU Serif Roman"/>
                <a:cs typeface="CMU Serif Roman"/>
                <a:sym typeface="CMU Serif Roman"/>
              </a:defRPr>
            </a:pPr>
            <a:r>
              <a:t>TMI 12: tracking spacecraft SC2 motion w.r.t. local (</a:t>
            </a:r>
            <a14:m>
              <m:oMath>
                <m:r>
                  <a:rPr xmlns:a="http://schemas.openxmlformats.org/drawingml/2006/main" sz="3700" i="1">
                    <a:solidFill>
                      <a:srgbClr val="5E5E5E"/>
                    </a:solidFill>
                    <a:latin typeface="Cambria Math" panose="02040503050406030204" pitchFamily="18" charset="0"/>
                  </a:rPr>
                  <m:t>≈</m:t>
                </m:r>
              </m:oMath>
            </a14:m>
            <a:r>
              <a:t> inertial) masses TM12 along line of sight.</a:t>
            </a:r>
          </a:p>
          <a:p>
            <a:pPr lvl="1" marL="1351280" indent="-675640" algn="just" defTabSz="1853137">
              <a:lnSpc>
                <a:spcPct val="90000"/>
              </a:lnSpc>
              <a:spcBef>
                <a:spcPts val="3400"/>
              </a:spcBef>
              <a:buSzPct val="100000"/>
              <a:buAutoNum type="arabicPeriod" startAt="1"/>
              <a:defRPr b="1" sz="3648" u="sng">
                <a:latin typeface="CMU Serif Roman"/>
                <a:ea typeface="CMU Serif Roman"/>
                <a:cs typeface="CMU Serif Roman"/>
                <a:sym typeface="CMU Serif Roman"/>
              </a:defRPr>
            </a:pPr>
            <a:r>
              <a:t>Combining everything within TDI to suppress out the S/C noisy motion.</a:t>
            </a:r>
          </a:p>
          <a:p>
            <a:pPr algn="just" defTabSz="1853137">
              <a:lnSpc>
                <a:spcPct val="90000"/>
              </a:lnSpc>
              <a:spcBef>
                <a:spcPts val="3400"/>
              </a:spcBef>
              <a:defRPr sz="3648">
                <a:latin typeface="CMU Serif Roman"/>
                <a:ea typeface="CMU Serif Roman"/>
                <a:cs typeface="CMU Serif Roman"/>
                <a:sym typeface="CMU Serif Roman"/>
              </a:defRPr>
            </a:pPr>
            <a:r>
              <a:t>(ISI: Inter Spacecraft Interferometer</a:t>
            </a:r>
            <a:br/>
            <a:r>
              <a:t> TMI: Test Mass Interferometer)</a:t>
            </a:r>
            <a:br/>
          </a:p>
        </p:txBody>
      </p:sp>
      <p:pic>
        <p:nvPicPr>
          <p:cNvPr id="1102" name="Images_longrange.png" descr="Images_longran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060624" y="1776437"/>
            <a:ext cx="9902613" cy="4124060"/>
          </a:xfrm>
          <a:prstGeom prst="rect">
            <a:avLst/>
          </a:prstGeom>
          <a:ln w="25400">
            <a:solidFill>
              <a:srgbClr val="929292"/>
            </a:solidFill>
            <a:miter lim="400000"/>
          </a:ln>
        </p:spPr>
      </p:pic>
      <p:pic>
        <p:nvPicPr>
          <p:cNvPr id="1103" name="ob-with-dws.pdf" descr="ob-with-dws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462019" y="6117890"/>
            <a:ext cx="11099824" cy="6891140"/>
          </a:xfrm>
          <a:prstGeom prst="rect">
            <a:avLst/>
          </a:prstGeom>
          <a:ln w="25400">
            <a:solidFill>
              <a:srgbClr val="929292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10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" name="Grouper"/>
          <p:cNvGrpSpPr/>
          <p:nvPr/>
        </p:nvGrpSpPr>
        <p:grpSpPr>
          <a:xfrm flipH="1">
            <a:off x="-8681163" y="-9580794"/>
            <a:ext cx="22044893" cy="19511005"/>
            <a:chOff x="14774" y="0"/>
            <a:chExt cx="22044891" cy="19511004"/>
          </a:xfrm>
        </p:grpSpPr>
        <p:pic>
          <p:nvPicPr>
            <p:cNvPr id="421" name="cbc.jpg" descr="cbc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 rot="1955812">
              <a:off x="1430501" y="4352443"/>
              <a:ext cx="19213469" cy="108059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2" name="Rectangle"/>
            <p:cNvSpPr/>
            <p:nvPr/>
          </p:nvSpPr>
          <p:spPr>
            <a:xfrm rot="1956000">
              <a:off x="1429670" y="4319902"/>
              <a:ext cx="19215101" cy="10871201"/>
            </a:xfrm>
            <a:prstGeom prst="rect">
              <a:avLst/>
            </a:prstGeom>
            <a:gradFill flip="none" rotWithShape="1">
              <a:gsLst>
                <a:gs pos="6163">
                  <a:srgbClr val="FFFFFF">
                    <a:alpha val="0"/>
                  </a:srgbClr>
                </a:gs>
                <a:gs pos="26596">
                  <a:srgbClr val="FFFFFF">
                    <a:alpha val="50000"/>
                  </a:srgbClr>
                </a:gs>
                <a:gs pos="49582">
                  <a:srgbClr val="FFFFFF"/>
                </a:gs>
              </a:gsLst>
              <a:path path="circle">
                <a:fillToRect l="62755" t="-19550" r="37244" b="11955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424" name="Capture d’écran 2023-04-26 à 10.28.39.png" descr="Capture d’écran 2023-04-26 à 10.28.3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54881" y="13134210"/>
            <a:ext cx="24693762" cy="583672"/>
          </a:xfrm>
          <a:prstGeom prst="rect">
            <a:avLst/>
          </a:prstGeom>
          <a:ln w="12700">
            <a:miter lim="400000"/>
          </a:ln>
        </p:spPr>
      </p:pic>
      <p:sp>
        <p:nvSpPr>
          <p:cNvPr id="425" name="Multi-Wave length (EM) astronom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Multi-Wave length (EM) astronomy</a:t>
            </a:r>
          </a:p>
        </p:txBody>
      </p:sp>
      <p:sp>
        <p:nvSpPr>
          <p:cNvPr id="426" name="Dr. Henri Inchauspé, Institute for Theoretical Physics, KU Leuven - LISA School 2025, Les Houches"/>
          <p:cNvSpPr txBox="1"/>
          <p:nvPr/>
        </p:nvSpPr>
        <p:spPr>
          <a:xfrm>
            <a:off x="924065" y="13223169"/>
            <a:ext cx="10977886" cy="423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CMU Bright Roman"/>
                <a:ea typeface="CMU Bright Roman"/>
                <a:cs typeface="CMU Bright Roman"/>
                <a:sym typeface="CMU Bright Roman"/>
              </a:defRPr>
            </a:pPr>
            <a:r>
              <a:rPr b="1"/>
              <a:t>Dr. Henri Inchauspé</a:t>
            </a:r>
            <a:r>
              <a:t>, Institute for Theoretical Physics, KU Leuven - </a:t>
            </a:r>
            <a:r>
              <a:rPr i="1"/>
              <a:t>LISA School 2025, Les Houches</a:t>
            </a:r>
          </a:p>
        </p:txBody>
      </p:sp>
      <p:sp>
        <p:nvSpPr>
          <p:cNvPr id="427" name="Numéro de diapositive"/>
          <p:cNvSpPr txBox="1"/>
          <p:nvPr>
            <p:ph type="sldNum" sz="quarter" idx="2"/>
          </p:nvPr>
        </p:nvSpPr>
        <p:spPr>
          <a:xfrm>
            <a:off x="23993524" y="13232345"/>
            <a:ext cx="234294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28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30" y="13133252"/>
            <a:ext cx="603683" cy="603684"/>
          </a:xfrm>
          <a:prstGeom prst="rect">
            <a:avLst/>
          </a:prstGeom>
          <a:ln w="12700">
            <a:miter lim="400000"/>
          </a:ln>
        </p:spPr>
      </p:pic>
      <p:sp>
        <p:nvSpPr>
          <p:cNvPr id="429" name="Astronomy"/>
          <p:cNvSpPr/>
          <p:nvPr/>
        </p:nvSpPr>
        <p:spPr>
          <a:xfrm rot="1335507">
            <a:off x="19305598" y="302816"/>
            <a:ext cx="7443292" cy="735078"/>
          </a:xfrm>
          <a:prstGeom prst="rect">
            <a:avLst/>
          </a:prstGeom>
          <a:solidFill>
            <a:srgbClr val="7ADBB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Astronomy</a:t>
            </a:r>
          </a:p>
        </p:txBody>
      </p:sp>
      <p:pic>
        <p:nvPicPr>
          <p:cNvPr id="430" name="pasted-image.png" descr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949879" y="1576873"/>
            <a:ext cx="16465090" cy="11628468"/>
          </a:xfrm>
          <a:prstGeom prst="rect">
            <a:avLst/>
          </a:prstGeom>
          <a:ln w="12700">
            <a:miter lim="400000"/>
          </a:ln>
        </p:spPr>
      </p:pic>
      <p:sp>
        <p:nvSpPr>
          <p:cNvPr id="431" name="Texte">
            <a:hlinkClick r:id="rId6" invalidUrl="" action="" tgtFrame="" tooltip="" history="1" highlightClick="0" endSnd="0"/>
          </p:cNvPr>
          <p:cNvSpPr txBox="1"/>
          <p:nvPr/>
        </p:nvSpPr>
        <p:spPr>
          <a:xfrm>
            <a:off x="251888" y="8833807"/>
            <a:ext cx="7479540" cy="4166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</a:p>
        </p:txBody>
      </p:sp>
      <p:pic>
        <p:nvPicPr>
          <p:cNvPr id="432" name="Capture d’écran 2024-10-20 à 15.46.02.png" descr="Capture d’écran 2024-10-20 à 15.46.02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51888" y="8833807"/>
            <a:ext cx="7377813" cy="3999667"/>
          </a:xfrm>
          <a:prstGeom prst="rect">
            <a:avLst/>
          </a:prstGeom>
          <a:ln w="12700">
            <a:miter lim="400000"/>
          </a:ln>
        </p:spPr>
      </p:pic>
      <p:sp>
        <p:nvSpPr>
          <p:cNvPr id="433" name="A single Universe, but a multitude of perspective, across the EM spectrum.…"/>
          <p:cNvSpPr txBox="1"/>
          <p:nvPr>
            <p:ph type="body" sz="quarter" idx="1"/>
          </p:nvPr>
        </p:nvSpPr>
        <p:spPr>
          <a:xfrm>
            <a:off x="515799" y="2105938"/>
            <a:ext cx="6484510" cy="6504696"/>
          </a:xfrm>
          <a:prstGeom prst="rect">
            <a:avLst/>
          </a:prstGeom>
        </p:spPr>
        <p:txBody>
          <a:bodyPr/>
          <a:lstStyle/>
          <a:p>
            <a:pPr/>
            <a:r>
              <a:t>A single Universe, but a multitude of perspective, across the EM spectrum.</a:t>
            </a:r>
          </a:p>
          <a:p>
            <a:pPr/>
            <a:r>
              <a:t>And now with gravitational waves.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7" name="Grouper"/>
          <p:cNvGrpSpPr/>
          <p:nvPr/>
        </p:nvGrpSpPr>
        <p:grpSpPr>
          <a:xfrm flipH="1">
            <a:off x="-8681163" y="-9580794"/>
            <a:ext cx="22044893" cy="19511005"/>
            <a:chOff x="14774" y="0"/>
            <a:chExt cx="22044891" cy="19511004"/>
          </a:xfrm>
        </p:grpSpPr>
        <p:pic>
          <p:nvPicPr>
            <p:cNvPr id="435" name="cbc.jpg" descr="cbc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 rot="1955812">
              <a:off x="1430501" y="4352443"/>
              <a:ext cx="19213469" cy="108059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6" name="Rectangle"/>
            <p:cNvSpPr/>
            <p:nvPr/>
          </p:nvSpPr>
          <p:spPr>
            <a:xfrm rot="1956000">
              <a:off x="1429670" y="4319902"/>
              <a:ext cx="19215101" cy="10871201"/>
            </a:xfrm>
            <a:prstGeom prst="rect">
              <a:avLst/>
            </a:prstGeom>
            <a:gradFill flip="none" rotWithShape="1">
              <a:gsLst>
                <a:gs pos="6163">
                  <a:srgbClr val="FFFFFF">
                    <a:alpha val="0"/>
                  </a:srgbClr>
                </a:gs>
                <a:gs pos="26596">
                  <a:srgbClr val="FFFFFF">
                    <a:alpha val="50000"/>
                  </a:srgbClr>
                </a:gs>
                <a:gs pos="49582">
                  <a:srgbClr val="FFFFFF"/>
                </a:gs>
              </a:gsLst>
              <a:path path="circle">
                <a:fillToRect l="62755" t="-19550" r="37244" b="11955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438" name="Capture d’écran 2023-04-26 à 10.28.39.png" descr="Capture d’écran 2023-04-26 à 10.28.3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54881" y="13134210"/>
            <a:ext cx="24693762" cy="583672"/>
          </a:xfrm>
          <a:prstGeom prst="rect">
            <a:avLst/>
          </a:prstGeom>
          <a:ln w="12700">
            <a:miter lim="400000"/>
          </a:ln>
        </p:spPr>
      </p:pic>
      <p:sp>
        <p:nvSpPr>
          <p:cNvPr id="439" name="Multi-band Gravitational Waves Astronom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Multi-band Gravitational Waves Astronomy</a:t>
            </a:r>
          </a:p>
        </p:txBody>
      </p:sp>
      <p:sp>
        <p:nvSpPr>
          <p:cNvPr id="440" name="And the GW astronomy of the millihertz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And the GW astronomy of the millihertz</a:t>
            </a:r>
          </a:p>
        </p:txBody>
      </p:sp>
      <p:sp>
        <p:nvSpPr>
          <p:cNvPr id="441" name="Similar picture for GW astronomy: different band, unique perspective on the Universe.…"/>
          <p:cNvSpPr txBox="1"/>
          <p:nvPr>
            <p:ph type="body" sz="quarter" idx="1"/>
          </p:nvPr>
        </p:nvSpPr>
        <p:spPr>
          <a:xfrm>
            <a:off x="294328" y="3285445"/>
            <a:ext cx="5704601" cy="8983531"/>
          </a:xfrm>
          <a:prstGeom prst="rect">
            <a:avLst/>
          </a:prstGeom>
        </p:spPr>
        <p:txBody>
          <a:bodyPr/>
          <a:lstStyle/>
          <a:p>
            <a:pPr marL="505968" indent="-505968" defTabSz="2023821">
              <a:spcBef>
                <a:spcPts val="3700"/>
              </a:spcBef>
              <a:defRPr sz="3984"/>
            </a:pPr>
            <a:r>
              <a:t>Similar picture for GW astronomy: different band, unique perspective on the Universe.</a:t>
            </a:r>
          </a:p>
          <a:p>
            <a:pPr marL="505968" indent="-505968" defTabSz="2023821">
              <a:spcBef>
                <a:spcPts val="3700"/>
              </a:spcBef>
              <a:defRPr b="1" sz="3984"/>
            </a:pPr>
            <a:r>
              <a:t>The lower, the heavier: </a:t>
            </a:r>
            <a:r>
              <a:rPr b="0"/>
              <a:t>Astro systems scale grows as frequency decreases.</a:t>
            </a:r>
          </a:p>
          <a:p>
            <a:pPr marL="505968" indent="-505968" defTabSz="2023821">
              <a:spcBef>
                <a:spcPts val="3700"/>
              </a:spcBef>
              <a:defRPr sz="3984"/>
            </a:pPr>
            <a:r>
              <a:t>Probing physics at early time and high energy far from reach by other means.</a:t>
            </a:r>
          </a:p>
        </p:txBody>
      </p:sp>
      <p:sp>
        <p:nvSpPr>
          <p:cNvPr id="442" name="Dr. Henri Inchauspé, Institute for Theoretical Physics, KU Leuven - LISA School 2025, Les Houches"/>
          <p:cNvSpPr txBox="1"/>
          <p:nvPr/>
        </p:nvSpPr>
        <p:spPr>
          <a:xfrm>
            <a:off x="924065" y="13223169"/>
            <a:ext cx="10977886" cy="423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CMU Bright Roman"/>
                <a:ea typeface="CMU Bright Roman"/>
                <a:cs typeface="CMU Bright Roman"/>
                <a:sym typeface="CMU Bright Roman"/>
              </a:defRPr>
            </a:pPr>
            <a:r>
              <a:rPr b="1"/>
              <a:t>Dr. Henri Inchauspé</a:t>
            </a:r>
            <a:r>
              <a:t>, Institute for Theoretical Physics, KU Leuven - </a:t>
            </a:r>
            <a:r>
              <a:rPr i="1"/>
              <a:t>LISA School 2025, Les Houches</a:t>
            </a:r>
          </a:p>
        </p:txBody>
      </p:sp>
      <p:sp>
        <p:nvSpPr>
          <p:cNvPr id="443" name="Numéro de diapositive"/>
          <p:cNvSpPr txBox="1"/>
          <p:nvPr>
            <p:ph type="sldNum" sz="quarter" idx="2"/>
          </p:nvPr>
        </p:nvSpPr>
        <p:spPr>
          <a:xfrm>
            <a:off x="23993524" y="13232345"/>
            <a:ext cx="234294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44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30" y="13133252"/>
            <a:ext cx="603683" cy="603684"/>
          </a:xfrm>
          <a:prstGeom prst="rect">
            <a:avLst/>
          </a:prstGeom>
          <a:ln w="12700">
            <a:miter lim="400000"/>
          </a:ln>
        </p:spPr>
      </p:pic>
      <p:sp>
        <p:nvSpPr>
          <p:cNvPr id="445" name="Astronomy"/>
          <p:cNvSpPr/>
          <p:nvPr/>
        </p:nvSpPr>
        <p:spPr>
          <a:xfrm rot="1335507">
            <a:off x="19305598" y="302816"/>
            <a:ext cx="7443292" cy="735078"/>
          </a:xfrm>
          <a:prstGeom prst="rect">
            <a:avLst/>
          </a:prstGeom>
          <a:solidFill>
            <a:srgbClr val="7ADBB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Astronomy</a:t>
            </a:r>
          </a:p>
        </p:txBody>
      </p:sp>
      <p:pic>
        <p:nvPicPr>
          <p:cNvPr id="446" name="gw_spectrum_redsize.jpg" descr="gw_spectrum_redsize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74247" y="2885656"/>
            <a:ext cx="17392189" cy="978310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" name="Grouper"/>
          <p:cNvGrpSpPr/>
          <p:nvPr/>
        </p:nvGrpSpPr>
        <p:grpSpPr>
          <a:xfrm flipH="1">
            <a:off x="-8681163" y="-9580794"/>
            <a:ext cx="22044893" cy="19511005"/>
            <a:chOff x="14774" y="0"/>
            <a:chExt cx="22044891" cy="19511004"/>
          </a:xfrm>
        </p:grpSpPr>
        <p:pic>
          <p:nvPicPr>
            <p:cNvPr id="448" name="cbc.jpg" descr="cbc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 rot="1955812">
              <a:off x="1430501" y="4352443"/>
              <a:ext cx="19213469" cy="108059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49" name="Rectangle"/>
            <p:cNvSpPr/>
            <p:nvPr/>
          </p:nvSpPr>
          <p:spPr>
            <a:xfrm rot="1956000">
              <a:off x="1429670" y="4319902"/>
              <a:ext cx="19215101" cy="10871201"/>
            </a:xfrm>
            <a:prstGeom prst="rect">
              <a:avLst/>
            </a:prstGeom>
            <a:gradFill flip="none" rotWithShape="1">
              <a:gsLst>
                <a:gs pos="6163">
                  <a:srgbClr val="FFFFFF">
                    <a:alpha val="0"/>
                  </a:srgbClr>
                </a:gs>
                <a:gs pos="26596">
                  <a:srgbClr val="FFFFFF">
                    <a:alpha val="50000"/>
                  </a:srgbClr>
                </a:gs>
                <a:gs pos="49582">
                  <a:srgbClr val="FFFFFF"/>
                </a:gs>
              </a:gsLst>
              <a:path path="circle">
                <a:fillToRect l="62755" t="-19550" r="37244" b="11955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451" name="Capture d’écran 2023-04-26 à 10.28.39.png" descr="Capture d’écran 2023-04-26 à 10.28.3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54881" y="13134210"/>
            <a:ext cx="24693762" cy="583672"/>
          </a:xfrm>
          <a:prstGeom prst="rect">
            <a:avLst/>
          </a:prstGeom>
          <a:ln w="12700">
            <a:miter lim="400000"/>
          </a:ln>
        </p:spPr>
      </p:pic>
      <p:sp>
        <p:nvSpPr>
          <p:cNvPr id="452" name="LISA and the GW astronomy of the millihertz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LISA and the GW astronomy of the millihertz</a:t>
            </a:r>
          </a:p>
        </p:txBody>
      </p:sp>
      <p:sp>
        <p:nvSpPr>
          <p:cNvPr id="453" name="Space-based observation open up the millihertz band.…"/>
          <p:cNvSpPr txBox="1"/>
          <p:nvPr>
            <p:ph type="body" sz="half" idx="1"/>
          </p:nvPr>
        </p:nvSpPr>
        <p:spPr>
          <a:xfrm>
            <a:off x="172305" y="2436710"/>
            <a:ext cx="8120700" cy="9819835"/>
          </a:xfrm>
          <a:prstGeom prst="rect">
            <a:avLst/>
          </a:prstGeom>
        </p:spPr>
        <p:txBody>
          <a:bodyPr/>
          <a:lstStyle/>
          <a:p>
            <a:pPr marL="451104" indent="-451104" defTabSz="1804370">
              <a:spcBef>
                <a:spcPts val="3300"/>
              </a:spcBef>
              <a:defRPr sz="3552"/>
            </a:pPr>
            <a:r>
              <a:t>Space-based observation open up the millihertz band.</a:t>
            </a:r>
          </a:p>
          <a:p>
            <a:pPr marL="451104" indent="-451104" defTabSz="1804370">
              <a:spcBef>
                <a:spcPts val="3300"/>
              </a:spcBef>
              <a:defRPr sz="3552"/>
            </a:pPr>
            <a:r>
              <a:t>Very rich and diverse:</a:t>
            </a:r>
          </a:p>
          <a:p>
            <a:pPr marL="1390904" indent="-451104" defTabSz="1804370">
              <a:spcBef>
                <a:spcPts val="3300"/>
              </a:spcBef>
              <a:buChar char="-"/>
              <a:defRPr sz="3552"/>
            </a:pPr>
            <a:r>
              <a:t>Supermassive Black Holes Binaries mergers (SMBHBs)</a:t>
            </a:r>
          </a:p>
          <a:p>
            <a:pPr marL="1390904" indent="-451104" defTabSz="1804370">
              <a:spcBef>
                <a:spcPts val="3300"/>
              </a:spcBef>
              <a:buChar char="-"/>
              <a:defRPr sz="3552"/>
            </a:pPr>
            <a:r>
              <a:t>Extreme-Mass Ratio Inspirals (EMRIs)</a:t>
            </a:r>
          </a:p>
          <a:p>
            <a:pPr marL="1390904" indent="-451104" defTabSz="1804370">
              <a:spcBef>
                <a:spcPts val="3300"/>
              </a:spcBef>
              <a:buChar char="-"/>
              <a:defRPr sz="3552"/>
            </a:pPr>
            <a:r>
              <a:t>Galactic Binaries (White Dwarves).</a:t>
            </a:r>
            <a:br/>
            <a:r>
              <a:t>Stellar mass black holes coalescence.</a:t>
            </a:r>
            <a:br/>
            <a:r>
              <a:t>(Continuous)</a:t>
            </a:r>
          </a:p>
          <a:p>
            <a:pPr marL="1390904" indent="-451104" defTabSz="1804370">
              <a:spcBef>
                <a:spcPts val="3300"/>
              </a:spcBef>
              <a:buChar char="-"/>
              <a:defRPr sz="3552"/>
            </a:pPr>
            <a:r>
              <a:t>Stochastic Backgrounds</a:t>
            </a:r>
            <a:br/>
            <a:r>
              <a:t>(Astro, Cosmo)</a:t>
            </a:r>
          </a:p>
        </p:txBody>
      </p:sp>
      <p:sp>
        <p:nvSpPr>
          <p:cNvPr id="454" name="Dr. Henri Inchauspé, Institute for Theoretical Physics, KU Leuven - LISA School 2025, Les Houches"/>
          <p:cNvSpPr txBox="1"/>
          <p:nvPr/>
        </p:nvSpPr>
        <p:spPr>
          <a:xfrm>
            <a:off x="924065" y="13223169"/>
            <a:ext cx="10977886" cy="423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CMU Bright Roman"/>
                <a:ea typeface="CMU Bright Roman"/>
                <a:cs typeface="CMU Bright Roman"/>
                <a:sym typeface="CMU Bright Roman"/>
              </a:defRPr>
            </a:pPr>
            <a:r>
              <a:rPr b="1"/>
              <a:t>Dr. Henri Inchauspé</a:t>
            </a:r>
            <a:r>
              <a:t>, Institute for Theoretical Physics, KU Leuven - </a:t>
            </a:r>
            <a:r>
              <a:rPr i="1"/>
              <a:t>LISA School 2025, Les Houches</a:t>
            </a:r>
          </a:p>
        </p:txBody>
      </p:sp>
      <p:sp>
        <p:nvSpPr>
          <p:cNvPr id="455" name="Numéro de diapositive"/>
          <p:cNvSpPr txBox="1"/>
          <p:nvPr>
            <p:ph type="sldNum" sz="quarter" idx="2"/>
          </p:nvPr>
        </p:nvSpPr>
        <p:spPr>
          <a:xfrm>
            <a:off x="23993524" y="13232345"/>
            <a:ext cx="234294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56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30" y="13133252"/>
            <a:ext cx="603683" cy="603684"/>
          </a:xfrm>
          <a:prstGeom prst="rect">
            <a:avLst/>
          </a:prstGeom>
          <a:ln w="12700">
            <a:miter lim="400000"/>
          </a:ln>
        </p:spPr>
      </p:pic>
      <p:sp>
        <p:nvSpPr>
          <p:cNvPr id="457" name="Astronomy"/>
          <p:cNvSpPr/>
          <p:nvPr/>
        </p:nvSpPr>
        <p:spPr>
          <a:xfrm rot="1335507">
            <a:off x="19305598" y="302816"/>
            <a:ext cx="7443292" cy="735078"/>
          </a:xfrm>
          <a:prstGeom prst="rect">
            <a:avLst/>
          </a:prstGeom>
          <a:solidFill>
            <a:srgbClr val="7ADBB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Astronomy</a:t>
            </a:r>
          </a:p>
        </p:txBody>
      </p:sp>
      <p:pic>
        <p:nvPicPr>
          <p:cNvPr id="458" name="Capture d’écran 2021-03-06 à 3.33.29 PM.png" descr="Capture d’écran 2021-03-06 à 3.33.29 PM.png"/>
          <p:cNvPicPr>
            <a:picLocks noChangeAspect="1"/>
          </p:cNvPicPr>
          <p:nvPr/>
        </p:nvPicPr>
        <p:blipFill>
          <a:blip r:embed="rId5">
            <a:extLst/>
          </a:blip>
          <a:srcRect l="767" t="0" r="767" b="0"/>
          <a:stretch>
            <a:fillRect/>
          </a:stretch>
        </p:blipFill>
        <p:spPr>
          <a:xfrm>
            <a:off x="8480709" y="1780088"/>
            <a:ext cx="15764346" cy="112220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2" name="Grouper"/>
          <p:cNvGrpSpPr/>
          <p:nvPr/>
        </p:nvGrpSpPr>
        <p:grpSpPr>
          <a:xfrm flipH="1">
            <a:off x="-8681163" y="-9580794"/>
            <a:ext cx="22044893" cy="19511005"/>
            <a:chOff x="14774" y="0"/>
            <a:chExt cx="22044891" cy="19511004"/>
          </a:xfrm>
        </p:grpSpPr>
        <p:pic>
          <p:nvPicPr>
            <p:cNvPr id="460" name="cbc.jpg" descr="cbc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 rot="1955812">
              <a:off x="1430501" y="4352443"/>
              <a:ext cx="19213469" cy="108059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61" name="Rectangle"/>
            <p:cNvSpPr/>
            <p:nvPr/>
          </p:nvSpPr>
          <p:spPr>
            <a:xfrm rot="1956000">
              <a:off x="1429670" y="4319902"/>
              <a:ext cx="19215101" cy="10871201"/>
            </a:xfrm>
            <a:prstGeom prst="rect">
              <a:avLst/>
            </a:prstGeom>
            <a:gradFill flip="none" rotWithShape="1">
              <a:gsLst>
                <a:gs pos="6163">
                  <a:srgbClr val="FFFFFF">
                    <a:alpha val="0"/>
                  </a:srgbClr>
                </a:gs>
                <a:gs pos="26596">
                  <a:srgbClr val="FFFFFF">
                    <a:alpha val="50000"/>
                  </a:srgbClr>
                </a:gs>
                <a:gs pos="49582">
                  <a:srgbClr val="FFFFFF"/>
                </a:gs>
              </a:gsLst>
              <a:path path="circle">
                <a:fillToRect l="62755" t="-19550" r="37244" b="11955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463" name="Capture d’écran 2023-04-26 à 10.28.39.png" descr="Capture d’écran 2023-04-26 à 10.28.3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54881" y="13134210"/>
            <a:ext cx="24693762" cy="583672"/>
          </a:xfrm>
          <a:prstGeom prst="rect">
            <a:avLst/>
          </a:prstGeom>
          <a:ln w="12700">
            <a:miter lim="400000"/>
          </a:ln>
        </p:spPr>
      </p:pic>
      <p:sp>
        <p:nvSpPr>
          <p:cNvPr id="464" name="Numéro de diapositive"/>
          <p:cNvSpPr txBox="1"/>
          <p:nvPr>
            <p:ph type="sldNum" sz="quarter" idx="2"/>
          </p:nvPr>
        </p:nvSpPr>
        <p:spPr>
          <a:xfrm>
            <a:off x="23993524" y="13232345"/>
            <a:ext cx="234294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65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30" y="13133252"/>
            <a:ext cx="603683" cy="603684"/>
          </a:xfrm>
          <a:prstGeom prst="rect">
            <a:avLst/>
          </a:prstGeom>
          <a:ln w="12700">
            <a:miter lim="400000"/>
          </a:ln>
        </p:spPr>
      </p:pic>
      <p:sp>
        <p:nvSpPr>
          <p:cNvPr id="466" name="LISA mission"/>
          <p:cNvSpPr/>
          <p:nvPr/>
        </p:nvSpPr>
        <p:spPr>
          <a:xfrm rot="1335507">
            <a:off x="19413752" y="231533"/>
            <a:ext cx="7443293" cy="735077"/>
          </a:xfrm>
          <a:prstGeom prst="rect">
            <a:avLst/>
          </a:prstGeom>
          <a:solidFill>
            <a:srgbClr val="C6E2F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LISA mission</a:t>
            </a:r>
          </a:p>
        </p:txBody>
      </p:sp>
      <p:sp>
        <p:nvSpPr>
          <p:cNvPr id="467" name="Dr. Henri Inchauspé, Institute for Theoretical Physics, KU Leuven - LISA School 2025, Les Houches"/>
          <p:cNvSpPr txBox="1"/>
          <p:nvPr/>
        </p:nvSpPr>
        <p:spPr>
          <a:xfrm>
            <a:off x="924065" y="13223169"/>
            <a:ext cx="10977886" cy="423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CMU Bright Roman"/>
                <a:ea typeface="CMU Bright Roman"/>
                <a:cs typeface="CMU Bright Roman"/>
                <a:sym typeface="CMU Bright Roman"/>
              </a:defRPr>
            </a:pPr>
            <a:r>
              <a:rPr b="1"/>
              <a:t>Dr. Henri Inchauspé</a:t>
            </a:r>
            <a:r>
              <a:t>, Institute for Theoretical Physics, KU Leuven - </a:t>
            </a:r>
            <a:r>
              <a:rPr i="1"/>
              <a:t>LISA School 2025, Les Houches</a:t>
            </a:r>
          </a:p>
        </p:txBody>
      </p:sp>
      <p:sp>
        <p:nvSpPr>
          <p:cNvPr id="468" name="LISA: Europe largest science space MISSION ever"/>
          <p:cNvSpPr txBox="1"/>
          <p:nvPr/>
        </p:nvSpPr>
        <p:spPr>
          <a:xfrm>
            <a:off x="4442666" y="5282569"/>
            <a:ext cx="16554947" cy="31508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0000">
                <a:solidFill>
                  <a:srgbClr val="3D527B"/>
                </a:solidFill>
              </a:defRPr>
            </a:pPr>
            <a:r>
              <a:rPr i="1"/>
              <a:t>LISA: Europe largest science space </a:t>
            </a:r>
            <a:r>
              <a:rPr b="1"/>
              <a:t>MISSION </a:t>
            </a:r>
            <a:r>
              <a:t>ever</a:t>
            </a:r>
          </a:p>
        </p:txBody>
      </p:sp>
      <p:grpSp>
        <p:nvGrpSpPr>
          <p:cNvPr id="471" name="Grouper"/>
          <p:cNvGrpSpPr/>
          <p:nvPr/>
        </p:nvGrpSpPr>
        <p:grpSpPr>
          <a:xfrm>
            <a:off x="106293" y="9468763"/>
            <a:ext cx="2766867" cy="3442473"/>
            <a:chOff x="-88561" y="-133493"/>
            <a:chExt cx="2766866" cy="3442471"/>
          </a:xfrm>
        </p:grpSpPr>
        <p:pic>
          <p:nvPicPr>
            <p:cNvPr id="469" name="Capture d’écran 2024-11-02 à 14.57.13.png" descr="Capture d’écran 2024-11-02 à 14.57.13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719235"/>
              <a:ext cx="2589743" cy="25897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70" name="Flash me to get some more course material !"/>
            <p:cNvSpPr txBox="1"/>
            <p:nvPr/>
          </p:nvSpPr>
          <p:spPr>
            <a:xfrm>
              <a:off x="-88562" y="-133494"/>
              <a:ext cx="2766867" cy="10679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800">
                  <a:solidFill>
                    <a:srgbClr val="000000"/>
                  </a:solidFill>
                </a:defRPr>
              </a:lvl1pPr>
            </a:lstStyle>
            <a:p>
              <a:pPr/>
              <a:r>
                <a:t>Flash me to get some more course material !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5" name="Grouper"/>
          <p:cNvGrpSpPr/>
          <p:nvPr/>
        </p:nvGrpSpPr>
        <p:grpSpPr>
          <a:xfrm flipH="1">
            <a:off x="-8681163" y="-9580794"/>
            <a:ext cx="22044893" cy="19511005"/>
            <a:chOff x="14774" y="0"/>
            <a:chExt cx="22044891" cy="19511004"/>
          </a:xfrm>
        </p:grpSpPr>
        <p:pic>
          <p:nvPicPr>
            <p:cNvPr id="473" name="cbc.jpg" descr="cbc.jp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 rot="1955812">
              <a:off x="1430501" y="4352443"/>
              <a:ext cx="19213469" cy="108059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74" name="Rectangle"/>
            <p:cNvSpPr/>
            <p:nvPr/>
          </p:nvSpPr>
          <p:spPr>
            <a:xfrm rot="1956000">
              <a:off x="1429670" y="4319902"/>
              <a:ext cx="19215101" cy="10871201"/>
            </a:xfrm>
            <a:prstGeom prst="rect">
              <a:avLst/>
            </a:prstGeom>
            <a:gradFill flip="none" rotWithShape="1">
              <a:gsLst>
                <a:gs pos="6163">
                  <a:srgbClr val="FFFFFF">
                    <a:alpha val="0"/>
                  </a:srgbClr>
                </a:gs>
                <a:gs pos="26596">
                  <a:srgbClr val="FFFFFF">
                    <a:alpha val="50000"/>
                  </a:srgbClr>
                </a:gs>
                <a:gs pos="49582">
                  <a:srgbClr val="FFFFFF"/>
                </a:gs>
              </a:gsLst>
              <a:path path="circle">
                <a:fillToRect l="62755" t="-19550" r="37244" b="11955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476" name="Capture d’écran 2023-04-26 à 10.28.39.png" descr="Capture d’écran 2023-04-26 à 10.28.3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54881" y="13134210"/>
            <a:ext cx="24693762" cy="583672"/>
          </a:xfrm>
          <a:prstGeom prst="rect">
            <a:avLst/>
          </a:prstGeom>
          <a:ln w="12700">
            <a:miter lim="400000"/>
          </a:ln>
        </p:spPr>
      </p:pic>
      <p:sp>
        <p:nvSpPr>
          <p:cNvPr id="477" name="Rectangle"/>
          <p:cNvSpPr/>
          <p:nvPr/>
        </p:nvSpPr>
        <p:spPr>
          <a:xfrm>
            <a:off x="16955631" y="1192016"/>
            <a:ext cx="7284107" cy="358037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478" name="GW_ring_distorsion_cross_logscale.gif" descr="GW_ring_distorsion_cross_logscale.gi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014942" y="1295563"/>
            <a:ext cx="3509775" cy="3373283"/>
          </a:xfrm>
          <a:prstGeom prst="rect">
            <a:avLst/>
          </a:prstGeom>
          <a:ln w="12700">
            <a:miter lim="400000"/>
          </a:ln>
        </p:spPr>
      </p:pic>
      <p:pic>
        <p:nvPicPr>
          <p:cNvPr id="479" name="GW_ring_distorsion_plus_logscale.gif" descr="GW_ring_distorsion_plus_logscale.gif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0611574" y="1292582"/>
            <a:ext cx="3515979" cy="3379245"/>
          </a:xfrm>
          <a:prstGeom prst="rect">
            <a:avLst/>
          </a:prstGeom>
          <a:ln w="12700">
            <a:miter lim="400000"/>
          </a:ln>
        </p:spPr>
      </p:pic>
      <p:sp>
        <p:nvSpPr>
          <p:cNvPr id="480" name="The space-based observatory LIS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space-based observatory LISA</a:t>
            </a:r>
          </a:p>
        </p:txBody>
      </p:sp>
      <p:sp>
        <p:nvSpPr>
          <p:cNvPr id="481" name="Largest laser interferometer never built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Largest laser interferometer never built</a:t>
            </a:r>
          </a:p>
        </p:txBody>
      </p:sp>
      <p:sp>
        <p:nvSpPr>
          <p:cNvPr id="482" name="Millihertz band imposes to go to space:…"/>
          <p:cNvSpPr txBox="1"/>
          <p:nvPr>
            <p:ph type="body" sz="quarter" idx="1"/>
          </p:nvPr>
        </p:nvSpPr>
        <p:spPr>
          <a:xfrm>
            <a:off x="128625" y="2495053"/>
            <a:ext cx="16549112" cy="3730785"/>
          </a:xfrm>
          <a:prstGeom prst="rect">
            <a:avLst/>
          </a:prstGeom>
        </p:spPr>
        <p:txBody>
          <a:bodyPr/>
          <a:lstStyle/>
          <a:p>
            <a:pPr marL="463295" indent="-463295" algn="just" defTabSz="1853137">
              <a:spcBef>
                <a:spcPts val="3400"/>
              </a:spcBef>
              <a:defRPr sz="3648"/>
            </a:pPr>
            <a:r>
              <a:t>Millihertz band imposes to go to space:</a:t>
            </a:r>
          </a:p>
          <a:p>
            <a:pPr lvl="2" marL="1389888" indent="-463295" algn="just" defTabSz="1853137">
              <a:spcBef>
                <a:spcPts val="0"/>
              </a:spcBef>
              <a:buChar char="-"/>
              <a:defRPr sz="3648"/>
            </a:pPr>
            <a:r>
              <a:t>To deploy solar system scale </a:t>
            </a:r>
            <a:r>
              <a:rPr b="1"/>
              <a:t>arm length</a:t>
            </a:r>
            <a:r>
              <a:t>.</a:t>
            </a:r>
          </a:p>
          <a:p>
            <a:pPr lvl="2" marL="1389888" indent="-463295" algn="just" defTabSz="1853137">
              <a:spcBef>
                <a:spcPts val="0"/>
              </a:spcBef>
              <a:buChar char="-"/>
              <a:defRPr sz="3648"/>
            </a:pPr>
            <a:r>
              <a:t>To get free from </a:t>
            </a:r>
            <a:r>
              <a:rPr b="1"/>
              <a:t>terrestrial noise</a:t>
            </a:r>
            <a:r>
              <a:t> ( seismic, acoustic, Newtonian noise)</a:t>
            </a:r>
          </a:p>
          <a:p>
            <a:pPr marL="463295" indent="-463295" algn="just" defTabSz="1853137">
              <a:spcBef>
                <a:spcPts val="1500"/>
              </a:spcBef>
              <a:defRPr sz="3648"/>
            </a:pPr>
            <a:r>
              <a:t>Detection principle:</a:t>
            </a:r>
          </a:p>
          <a:p>
            <a:pPr marL="1428495" indent="-463295" algn="just" defTabSz="1853137">
              <a:spcBef>
                <a:spcPts val="0"/>
              </a:spcBef>
              <a:buChar char="-"/>
              <a:defRPr sz="3648"/>
            </a:pPr>
            <a:r>
              <a:t>Oscillatory deformation of collection of free-falling observes.</a:t>
            </a:r>
          </a:p>
          <a:p>
            <a:pPr marL="1428495" indent="-463295" algn="just" defTabSz="1853137">
              <a:spcBef>
                <a:spcPts val="0"/>
              </a:spcBef>
              <a:buChar char="-"/>
              <a:defRPr sz="3648"/>
            </a:pPr>
            <a:r>
              <a:t>Laser interferometry, with unequal and time-varying arms : </a:t>
            </a:r>
            <a:r>
              <a:rPr b="1"/>
              <a:t>TDI</a:t>
            </a:r>
          </a:p>
        </p:txBody>
      </p:sp>
      <p:sp>
        <p:nvSpPr>
          <p:cNvPr id="483" name="Numéro de diapositive"/>
          <p:cNvSpPr txBox="1"/>
          <p:nvPr>
            <p:ph type="sldNum" sz="quarter" idx="2"/>
          </p:nvPr>
        </p:nvSpPr>
        <p:spPr>
          <a:xfrm>
            <a:off x="23993524" y="13232345"/>
            <a:ext cx="234294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84" name="pasted-image.tiff" descr="pasted-image.tif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230" y="13133252"/>
            <a:ext cx="603683" cy="603684"/>
          </a:xfrm>
          <a:prstGeom prst="rect">
            <a:avLst/>
          </a:prstGeom>
          <a:ln w="12700">
            <a:miter lim="400000"/>
          </a:ln>
        </p:spPr>
      </p:pic>
      <p:sp>
        <p:nvSpPr>
          <p:cNvPr id="485" name="LISA mission"/>
          <p:cNvSpPr/>
          <p:nvPr/>
        </p:nvSpPr>
        <p:spPr>
          <a:xfrm rot="1335507">
            <a:off x="19413752" y="231533"/>
            <a:ext cx="7443293" cy="735077"/>
          </a:xfrm>
          <a:prstGeom prst="rect">
            <a:avLst/>
          </a:prstGeom>
          <a:solidFill>
            <a:srgbClr val="C6E2F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LISA mission</a:t>
            </a:r>
          </a:p>
        </p:txBody>
      </p:sp>
      <p:sp>
        <p:nvSpPr>
          <p:cNvPr id="486" name="Dr. Henri Inchauspé, Institute for Theoretical Physics, KU Leuven - LISA School 2025, Les Houches"/>
          <p:cNvSpPr txBox="1"/>
          <p:nvPr/>
        </p:nvSpPr>
        <p:spPr>
          <a:xfrm>
            <a:off x="924065" y="13223169"/>
            <a:ext cx="10977886" cy="423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CMU Bright Roman"/>
                <a:ea typeface="CMU Bright Roman"/>
                <a:cs typeface="CMU Bright Roman"/>
                <a:sym typeface="CMU Bright Roman"/>
              </a:defRPr>
            </a:pPr>
            <a:r>
              <a:rPr b="1"/>
              <a:t>Dr. Henri Inchauspé</a:t>
            </a:r>
            <a:r>
              <a:t>, Institute for Theoretical Physics, KU Leuven - </a:t>
            </a:r>
            <a:r>
              <a:rPr i="1"/>
              <a:t>LISA School 2025, Les Houches</a:t>
            </a:r>
          </a:p>
        </p:txBody>
      </p:sp>
      <p:pic>
        <p:nvPicPr>
          <p:cNvPr id="487" name="Enregistrement de l’écran 2023-05-01 à 16.45.04.mov" descr="Enregistrement de l’écran 2023-05-01 à 16.45.04.mov"/>
          <p:cNvPicPr>
            <a:picLocks noChangeAspect="0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-7131" y="6305142"/>
            <a:ext cx="16820624" cy="6838723"/>
          </a:xfrm>
          <a:prstGeom prst="rect">
            <a:avLst/>
          </a:prstGeom>
          <a:ln w="12700">
            <a:miter lim="400000"/>
          </a:ln>
        </p:spPr>
      </p:pic>
      <p:pic>
        <p:nvPicPr>
          <p:cNvPr id="488" name="Capture d’écran 2023-04-26 à 15.31.02.png" descr="Capture d’écran 2023-04-26 à 15.31.02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6981031" y="6353482"/>
            <a:ext cx="7233307" cy="6716643"/>
          </a:xfrm>
          <a:prstGeom prst="rect">
            <a:avLst/>
          </a:prstGeom>
          <a:ln w="50800">
            <a:solidFill>
              <a:srgbClr val="929292"/>
            </a:solidFill>
            <a:miter lim="400000"/>
          </a:ln>
        </p:spPr>
      </p:pic>
      <p:sp>
        <p:nvSpPr>
          <p:cNvPr id="489" name="Animation: Ricardo Waibel (ITP, Heidelberg University)…"/>
          <p:cNvSpPr txBox="1"/>
          <p:nvPr/>
        </p:nvSpPr>
        <p:spPr>
          <a:xfrm>
            <a:off x="63160" y="6305142"/>
            <a:ext cx="8043353" cy="1188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1" sz="2000">
                <a:solidFill>
                  <a:srgbClr val="FFFFFF"/>
                </a:solidFill>
              </a:defRPr>
            </a:pPr>
            <a:r>
              <a:t>Animation: Ricardo Waibel (ITP, Heidelberg University)</a:t>
            </a:r>
            <a:br/>
          </a:p>
          <a:p>
            <a:pPr algn="l">
              <a:defRPr sz="1600">
                <a:solidFill>
                  <a:srgbClr val="FFFFFF"/>
                </a:solidFill>
              </a:defRPr>
            </a:pPr>
            <a:r>
              <a:t>Orbits: H. Halloin (APC, UPCité)</a:t>
            </a:r>
          </a:p>
          <a:p>
            <a:pPr algn="l">
              <a:defRPr sz="1600">
                <a:solidFill>
                  <a:srgbClr val="FFFFFF"/>
                </a:solidFill>
              </a:defRPr>
            </a:pPr>
            <a:r>
              <a:t>Milky Way map: JPL, NASA</a:t>
            </a:r>
          </a:p>
        </p:txBody>
      </p:sp>
      <p:pic>
        <p:nvPicPr>
          <p:cNvPr id="490" name="Capture d’écran 2021-03-06 à 5.32.52 PM.png" descr="Capture d’écran 2021-03-06 à 5.32.52 PM.png"/>
          <p:cNvPicPr>
            <a:picLocks noChangeAspect="1"/>
          </p:cNvPicPr>
          <p:nvPr/>
        </p:nvPicPr>
        <p:blipFill>
          <a:blip r:embed="rId12">
            <a:extLst/>
          </a:blip>
          <a:srcRect l="26826" t="6919" r="20606" b="15580"/>
          <a:stretch>
            <a:fillRect/>
          </a:stretch>
        </p:blipFill>
        <p:spPr>
          <a:xfrm>
            <a:off x="16984103" y="6331618"/>
            <a:ext cx="7227182" cy="6747838"/>
          </a:xfrm>
          <a:prstGeom prst="rect">
            <a:avLst/>
          </a:prstGeom>
          <a:ln w="50800">
            <a:solidFill>
              <a:srgbClr val="929292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66" fill="hold"/>
                                        <p:tgtEl>
                                          <p:spTgt spid="4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20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2" fill="hold" display="0">
                  <p:stCondLst>
                    <p:cond delay="indefinite"/>
                  </p:stCondLst>
                </p:cTn>
                <p:tgtEl>
                  <p:spTgt spid="487"/>
                </p:tgtEl>
              </p:cMediaNode>
            </p:video>
            <p:seq concurrent="1" prevAc="none" nextAc="seek">
              <p:cTn id="13" evtFilter="cancelBubble" nodeType="interactiveSeq" restart="whenNotActive" fill="hold">
                <p:stCondLst>
                  <p:cond delay="0" evt="onClick">
                    <p:tgtEl>
                      <p:spTgt spid="48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87"/>
                  </p:tgtEl>
                </p:cond>
              </p:nextCondLst>
            </p:seq>
          </p:childTnLst>
        </p:cTn>
      </p:par>
    </p:tnLst>
    <p:bldLst>
      <p:bldP build="whole" bldLvl="1" animBg="1" rev="0" advAuto="0" spid="490" grpId="2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