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53" r:id="rId2"/>
    <p:sldId id="528" r:id="rId3"/>
    <p:sldId id="543" r:id="rId4"/>
    <p:sldId id="462" r:id="rId5"/>
    <p:sldId id="444" r:id="rId6"/>
    <p:sldId id="542" r:id="rId7"/>
    <p:sldId id="447" r:id="rId8"/>
    <p:sldId id="554" r:id="rId9"/>
    <p:sldId id="495" r:id="rId10"/>
    <p:sldId id="544" r:id="rId11"/>
    <p:sldId id="463" r:id="rId12"/>
    <p:sldId id="545" r:id="rId13"/>
    <p:sldId id="546" r:id="rId14"/>
    <p:sldId id="547" r:id="rId15"/>
    <p:sldId id="523" r:id="rId16"/>
    <p:sldId id="521" r:id="rId17"/>
    <p:sldId id="550" r:id="rId18"/>
    <p:sldId id="522" r:id="rId19"/>
    <p:sldId id="551" r:id="rId20"/>
    <p:sldId id="552" r:id="rId21"/>
    <p:sldId id="553" r:id="rId22"/>
    <p:sldId id="536" r:id="rId23"/>
    <p:sldId id="516" r:id="rId24"/>
    <p:sldId id="549" r:id="rId25"/>
    <p:sldId id="529" r:id="rId26"/>
    <p:sldId id="433" r:id="rId27"/>
    <p:sldId id="508" r:id="rId28"/>
    <p:sldId id="530" r:id="rId29"/>
    <p:sldId id="527" r:id="rId30"/>
    <p:sldId id="5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33CCFF"/>
    <a:srgbClr val="FF00FF"/>
    <a:srgbClr val="33CCCC"/>
    <a:srgbClr val="009999"/>
    <a:srgbClr val="006600"/>
    <a:srgbClr val="F4E3C8"/>
    <a:srgbClr val="F4E6C8"/>
    <a:srgbClr val="F8E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2" autoAdjust="0"/>
    <p:restoredTop sz="98640" autoAdjust="0"/>
  </p:normalViewPr>
  <p:slideViewPr>
    <p:cSldViewPr>
      <p:cViewPr varScale="1">
        <p:scale>
          <a:sx n="83" d="100"/>
          <a:sy n="83" d="100"/>
        </p:scale>
        <p:origin x="57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684"/>
    </p:cViewPr>
  </p:sorterViewPr>
  <p:notesViewPr>
    <p:cSldViewPr>
      <p:cViewPr varScale="1">
        <p:scale>
          <a:sx n="85" d="100"/>
          <a:sy n="85" d="100"/>
        </p:scale>
        <p:origin x="30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9905E4-8B0D-E0F5-A33A-D6BFFD2E59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01A538-0228-E827-D046-A549A12418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690E6-0829-4D55-8675-5331BE5F1C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FBD43-877B-A1A3-B573-EF102D131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B4A65-1213-7CD1-6309-D0D6FECBB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EB6D3-D872-40F0-84D8-7A56753A46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28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E890-7EB3-4BAD-8DB1-6CCFBC5EC16C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53E7D-8423-4C70-9395-C26DC838F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59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15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3379E-2779-40AF-8DB2-E30E47A92972}" type="slidenum">
              <a:rPr lang="en-CA" altLang="en-US" smtClean="0"/>
              <a:pPr/>
              <a:t>26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2785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260648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1556792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429000"/>
            <a:ext cx="10769600" cy="1499616"/>
          </a:xfrm>
        </p:spPr>
        <p:txBody>
          <a:bodyPr lIns="118872" tIns="0" rIns="45720" bIns="0" anchor="b">
            <a:normAutofit/>
          </a:bodyPr>
          <a:lstStyle>
            <a:lvl1pPr marL="0" indent="0" algn="ctr">
              <a:buNone/>
              <a:defRPr sz="3200" b="1" i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5/07/2024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7" y="6476999"/>
            <a:ext cx="4951468" cy="274320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r>
              <a:rPr lang="en-CA"/>
              <a:t>Paul Garrett, nu-Ball2 Workshop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68BF226C-BBE2-486B-A436-1A58FD3B9F80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C0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9753601" y="0"/>
            <a:ext cx="2423052" cy="83671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12192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207000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465240"/>
          </a:xfrm>
        </p:spPr>
        <p:txBody>
          <a:bodyPr>
            <a:noAutofit/>
          </a:bodyPr>
          <a:lstStyle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476999"/>
            <a:ext cx="5383515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9753601" y="1"/>
            <a:ext cx="2423052" cy="6712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52401"/>
            <a:ext cx="9433048" cy="4671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273008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4744"/>
            <a:ext cx="5384800" cy="52730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96753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7160" y="1196753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16832"/>
            <a:ext cx="5389033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52401"/>
            <a:ext cx="7056784" cy="4671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196753"/>
            <a:ext cx="7894188" cy="51052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182066"/>
            <a:ext cx="3291840" cy="51199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CA"/>
              <a:t>Paul Garrett, nu-Ball2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" y="0"/>
            <a:ext cx="12191999" cy="619539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7488" y="152401"/>
            <a:ext cx="7704856" cy="34522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53046"/>
            <a:ext cx="10972800" cy="55477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7" y="6476999"/>
            <a:ext cx="5095484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10679831" y="2"/>
            <a:ext cx="1496821" cy="569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0" y="573820"/>
            <a:ext cx="12192000" cy="45719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2800" b="1" kern="1200">
          <a:solidFill>
            <a:schemeClr val="accent1">
              <a:satMod val="150000"/>
            </a:schemeClr>
          </a:solidFill>
          <a:effectLst/>
          <a:latin typeface="Times New Roman" pitchFamily="18" charset="0"/>
          <a:ea typeface="+mj-ea"/>
          <a:cs typeface="Times New Roman" pitchFamily="18" charset="0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kumimoji="0"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100000"/>
        <a:buFont typeface="Arial" pitchFamily="34" charset="0"/>
        <a:buChar char="•"/>
        <a:defRPr kumimoji="0"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0" lang="en-US" sz="2000" kern="1200" smtClean="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819544"/>
            <a:ext cx="7416824" cy="1673352"/>
          </a:xfrm>
        </p:spPr>
        <p:txBody>
          <a:bodyPr>
            <a:noAutofit/>
          </a:bodyPr>
          <a:lstStyle/>
          <a:p>
            <a:r>
              <a:rPr lang="en-US" sz="3200" dirty="0"/>
              <a:t>The GRIFFIN Spectrometer at TRIUMF: Its capabilities and Science Highlights</a:t>
            </a:r>
            <a:endParaRPr lang="en-CA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923105"/>
            <a:ext cx="8077200" cy="1139582"/>
          </a:xfrm>
        </p:spPr>
        <p:txBody>
          <a:bodyPr/>
          <a:lstStyle/>
          <a:p>
            <a:r>
              <a:rPr lang="en-CA" dirty="0"/>
              <a:t>Paul Garrett</a:t>
            </a:r>
          </a:p>
          <a:p>
            <a:r>
              <a:rPr lang="en-CA" dirty="0"/>
              <a:t>University of Guelph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4DD46-2E07-5B5C-0EF3-10F6B3A00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55" y="3596457"/>
            <a:ext cx="4036690" cy="30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ADC0-DCFA-97C4-174E-347CC76A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01750"/>
          </a:xfrm>
        </p:spPr>
        <p:txBody>
          <a:bodyPr/>
          <a:lstStyle/>
          <a:p>
            <a:r>
              <a:rPr lang="en-US" dirty="0"/>
              <a:t>Heavy-K decays studied with GRIFFIN+DESCANT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F110B-C28A-4678-8FDA-75532870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6"/>
            <a:ext cx="6566520" cy="5547756"/>
          </a:xfrm>
        </p:spPr>
        <p:txBody>
          <a:bodyPr>
            <a:normAutofit/>
          </a:bodyPr>
          <a:lstStyle/>
          <a:p>
            <a:r>
              <a:rPr lang="en-US" sz="2000" dirty="0"/>
              <a:t>DESCANT 70-element array of C</a:t>
            </a:r>
            <a:r>
              <a:rPr lang="en-US" sz="2000" baseline="-25000" dirty="0"/>
              <a:t>6</a:t>
            </a:r>
            <a:r>
              <a:rPr lang="en-US" sz="2000" dirty="0"/>
              <a:t>D</a:t>
            </a:r>
            <a:r>
              <a:rPr lang="en-US" sz="2000" baseline="-25000" dirty="0"/>
              <a:t>6</a:t>
            </a:r>
            <a:r>
              <a:rPr lang="en-US" sz="2000" dirty="0"/>
              <a:t> liquid scintillator designed for neutron tagging from reactions with accelerated beams </a:t>
            </a:r>
          </a:p>
          <a:p>
            <a:r>
              <a:rPr lang="en-US" sz="2000" dirty="0"/>
              <a:t>Used with GRIFFIN for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/>
              <a:t>-n decay studies</a:t>
            </a:r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740C-F4A5-B197-1798-E6BC9040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006DA-326A-418F-4366-9BCF92AD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9B93E-BE01-F435-8B16-77454100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10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01E78C-7B72-684B-EC82-EA78E9D53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40" y="790808"/>
            <a:ext cx="4370276" cy="2638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479B7-E226-22E9-C19D-9E45A2B1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59" y="3429000"/>
            <a:ext cx="8190521" cy="309634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346B375-37AC-FF97-D5FF-E4D10B046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4" y="2238209"/>
            <a:ext cx="2391403" cy="4238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72A8C2-980E-CCFD-54CC-B665A1D6D559}"/>
              </a:ext>
            </a:extLst>
          </p:cNvPr>
          <p:cNvSpPr txBox="1"/>
          <p:nvPr/>
        </p:nvSpPr>
        <p:spPr>
          <a:xfrm>
            <a:off x="5123892" y="282121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Analysis by R. Coleman, V. </a:t>
            </a:r>
            <a:r>
              <a:rPr lang="en-US" sz="1600" dirty="0" err="1">
                <a:latin typeface="+mj-lt"/>
              </a:rPr>
              <a:t>Bildstein</a:t>
            </a:r>
            <a:r>
              <a:rPr lang="en-US" sz="1600" dirty="0">
                <a:latin typeface="+mj-lt"/>
              </a:rPr>
              <a:t>, Guelph</a:t>
            </a:r>
            <a:endParaRPr lang="en-CA" sz="1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35E52D-E220-B193-5906-950DFF6C62E9}"/>
              </a:ext>
            </a:extLst>
          </p:cNvPr>
          <p:cNvSpPr txBox="1"/>
          <p:nvPr/>
        </p:nvSpPr>
        <p:spPr>
          <a:xfrm>
            <a:off x="7176120" y="1956015"/>
            <a:ext cx="80446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400" dirty="0"/>
              <a:t>TOF</a:t>
            </a:r>
            <a:endParaRPr lang="en-C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756BF-A766-D90B-F993-06BFAEF752CC}"/>
              </a:ext>
            </a:extLst>
          </p:cNvPr>
          <p:cNvSpPr txBox="1"/>
          <p:nvPr/>
        </p:nvSpPr>
        <p:spPr>
          <a:xfrm>
            <a:off x="10868184" y="3183641"/>
            <a:ext cx="435666" cy="215444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400" dirty="0"/>
              <a:t>PSD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869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394"/>
            <a:ext cx="9734872" cy="560524"/>
          </a:xfrm>
        </p:spPr>
        <p:txBody>
          <a:bodyPr>
            <a:normAutofit fontScale="90000"/>
          </a:bodyPr>
          <a:lstStyle/>
          <a:p>
            <a:r>
              <a:rPr lang="en-US" dirty="0"/>
              <a:t>Nuclear structure studies with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spectroscopy following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-decay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772474"/>
            <a:ext cx="10441160" cy="5472608"/>
          </a:xfrm>
        </p:spPr>
        <p:txBody>
          <a:bodyPr>
            <a:noAutofit/>
          </a:bodyPr>
          <a:lstStyle/>
          <a:p>
            <a:r>
              <a:rPr lang="en-US" sz="2800" dirty="0"/>
              <a:t>Three general themes</a:t>
            </a:r>
          </a:p>
          <a:p>
            <a:pPr lvl="1"/>
            <a:r>
              <a:rPr lang="en-US" sz="2400" dirty="0"/>
              <a:t>Studies related to </a:t>
            </a:r>
            <a:r>
              <a:rPr lang="en-US" sz="2400" i="1" dirty="0"/>
              <a:t>fundamental symmetries</a:t>
            </a:r>
            <a:r>
              <a:rPr lang="en-US" sz="2400" dirty="0"/>
              <a:t>, e.g. </a:t>
            </a:r>
            <a:r>
              <a:rPr lang="en-US" sz="2400" dirty="0" err="1"/>
              <a:t>superallowed</a:t>
            </a:r>
            <a:r>
              <a:rPr lang="en-US" sz="2400" dirty="0"/>
              <a:t> Fermi </a:t>
            </a:r>
            <a:r>
              <a:rPr lang="en-US" sz="2400" dirty="0">
                <a:latin typeface="Symbol" pitchFamily="18" charset="2"/>
              </a:rPr>
              <a:t>b</a:t>
            </a:r>
            <a:r>
              <a:rPr lang="en-US" sz="2400" dirty="0"/>
              <a:t> decay, characterized by </a:t>
            </a:r>
            <a:r>
              <a:rPr lang="en-US" sz="2400" i="1" dirty="0"/>
              <a:t>high-precision</a:t>
            </a:r>
            <a:r>
              <a:rPr lang="en-US" sz="2400" dirty="0"/>
              <a:t> measurements</a:t>
            </a:r>
          </a:p>
          <a:p>
            <a:pPr lvl="2"/>
            <a:r>
              <a:rPr lang="en-US" sz="2400" dirty="0"/>
              <a:t>Structure information on the daughters gathered in the process </a:t>
            </a:r>
          </a:p>
          <a:p>
            <a:pPr lvl="1"/>
            <a:r>
              <a:rPr lang="en-US" sz="2400" dirty="0"/>
              <a:t>Studies related to nuclei </a:t>
            </a:r>
            <a:r>
              <a:rPr lang="en-US" sz="2400" i="1" dirty="0"/>
              <a:t>far from stability</a:t>
            </a:r>
            <a:r>
              <a:rPr lang="en-US" sz="2400" dirty="0"/>
              <a:t>, characterized by </a:t>
            </a:r>
            <a:r>
              <a:rPr lang="en-US" sz="2400" i="1" dirty="0"/>
              <a:t>weak beams </a:t>
            </a:r>
            <a:r>
              <a:rPr lang="en-US" sz="2400" dirty="0"/>
              <a:t>and </a:t>
            </a:r>
            <a:r>
              <a:rPr lang="en-US" sz="2400" i="1" dirty="0"/>
              <a:t>low rates </a:t>
            </a:r>
          </a:p>
          <a:p>
            <a:pPr lvl="2"/>
            <a:r>
              <a:rPr lang="en-US" sz="2400" dirty="0"/>
              <a:t>Can be compensated somewhat by GRIFFIN’s capabilities or long durations</a:t>
            </a:r>
          </a:p>
          <a:p>
            <a:pPr lvl="1"/>
            <a:r>
              <a:rPr lang="en-US" sz="2400" dirty="0"/>
              <a:t>Studies related to nuclei </a:t>
            </a:r>
            <a:r>
              <a:rPr lang="en-US" sz="2400" i="1" dirty="0"/>
              <a:t>on or near stability</a:t>
            </a:r>
            <a:r>
              <a:rPr lang="en-US" sz="2400" dirty="0"/>
              <a:t>, characterized by </a:t>
            </a:r>
            <a:r>
              <a:rPr lang="en-US" sz="2400" i="1" dirty="0"/>
              <a:t>intense beams</a:t>
            </a:r>
            <a:r>
              <a:rPr lang="en-US" sz="2400" dirty="0"/>
              <a:t> and </a:t>
            </a:r>
            <a:r>
              <a:rPr lang="en-US" sz="2400" i="1" dirty="0"/>
              <a:t>high rates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11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269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9125-6830-7AB1-5C44-5FC0D550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56618"/>
          </a:xfrm>
        </p:spPr>
        <p:txBody>
          <a:bodyPr/>
          <a:lstStyle/>
          <a:p>
            <a:r>
              <a:rPr lang="en-US" sz="2400" baseline="30000" dirty="0"/>
              <a:t>74</a:t>
            </a:r>
            <a:r>
              <a:rPr lang="en-US" sz="2400" dirty="0"/>
              <a:t>Zn and extension of the N=40 island of inversion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AC9F-5CB6-449D-B220-8249C46B5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4" y="512066"/>
            <a:ext cx="3776609" cy="5577584"/>
          </a:xfrm>
        </p:spPr>
        <p:txBody>
          <a:bodyPr>
            <a:normAutofit/>
          </a:bodyPr>
          <a:lstStyle/>
          <a:p>
            <a:r>
              <a:rPr lang="en-US" sz="2000" dirty="0"/>
              <a:t>Systematics of 0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states resemble parabolic trends often observed</a:t>
            </a:r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23411-85D5-39A9-C360-F85D32CD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96E0-D3C1-9796-20B1-43719154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12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F93BA-C6B3-16E7-6509-B2826532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8" y="1592186"/>
            <a:ext cx="3929384" cy="4861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11A6B-FED5-6381-D986-DD80B9D52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673" y="3808574"/>
            <a:ext cx="3594152" cy="2997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A91F56-8A60-1A1D-237A-371340C5C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088" y="768350"/>
            <a:ext cx="3594153" cy="3048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4ABE2-A553-ADF4-DB0F-148559D96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3"/>
          <a:stretch/>
        </p:blipFill>
        <p:spPr>
          <a:xfrm>
            <a:off x="8428646" y="768351"/>
            <a:ext cx="3654333" cy="3048572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5FD2F023-B46D-C5E1-E670-81324DE0F4B5}"/>
              </a:ext>
            </a:extLst>
          </p:cNvPr>
          <p:cNvSpPr/>
          <p:nvPr/>
        </p:nvSpPr>
        <p:spPr>
          <a:xfrm>
            <a:off x="7497052" y="2228611"/>
            <a:ext cx="1047220" cy="34407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1BD68-F61A-051F-6ED7-60CDA2BE3525}"/>
              </a:ext>
            </a:extLst>
          </p:cNvPr>
          <p:cNvSpPr/>
          <p:nvPr/>
        </p:nvSpPr>
        <p:spPr>
          <a:xfrm>
            <a:off x="3121819" y="2431257"/>
            <a:ext cx="525909" cy="34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CA303-AB00-34B5-A075-6FB10877B8A4}"/>
              </a:ext>
            </a:extLst>
          </p:cNvPr>
          <p:cNvSpPr/>
          <p:nvPr/>
        </p:nvSpPr>
        <p:spPr>
          <a:xfrm>
            <a:off x="3613675" y="2316998"/>
            <a:ext cx="106062" cy="33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12BE14-7AB7-230B-548F-A0E119C0A90F}"/>
              </a:ext>
            </a:extLst>
          </p:cNvPr>
          <p:cNvSpPr txBox="1"/>
          <p:nvPr/>
        </p:nvSpPr>
        <p:spPr>
          <a:xfrm>
            <a:off x="9496151" y="4009416"/>
            <a:ext cx="235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Angular correlations enabled firm (and corrected) spin assignments</a:t>
            </a:r>
            <a:endParaRPr lang="en-CA" b="1" dirty="0">
              <a:latin typeface="+mj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2FF44A-DF3D-1625-8860-9A8928455FB5}"/>
              </a:ext>
            </a:extLst>
          </p:cNvPr>
          <p:cNvCxnSpPr/>
          <p:nvPr/>
        </p:nvCxnSpPr>
        <p:spPr>
          <a:xfrm>
            <a:off x="11612041" y="980728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D283AC-2E7C-BB86-620F-202942853DF0}"/>
              </a:ext>
            </a:extLst>
          </p:cNvPr>
          <p:cNvCxnSpPr>
            <a:cxnSpLocks/>
          </p:cNvCxnSpPr>
          <p:nvPr/>
        </p:nvCxnSpPr>
        <p:spPr>
          <a:xfrm flipH="1">
            <a:off x="10963275" y="971203"/>
            <a:ext cx="210616" cy="9337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2FA3BC0-E6E1-63F8-0DCD-57658FDA6FB2}"/>
              </a:ext>
            </a:extLst>
          </p:cNvPr>
          <p:cNvSpPr txBox="1"/>
          <p:nvPr/>
        </p:nvSpPr>
        <p:spPr>
          <a:xfrm>
            <a:off x="10639091" y="3105834"/>
            <a:ext cx="133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New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rays observed</a:t>
            </a:r>
            <a:endParaRPr lang="en-CA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4C873-FD01-A888-E887-9E43C9299ACD}"/>
              </a:ext>
            </a:extLst>
          </p:cNvPr>
          <p:cNvSpPr txBox="1"/>
          <p:nvPr/>
        </p:nvSpPr>
        <p:spPr>
          <a:xfrm>
            <a:off x="9368924" y="5493188"/>
            <a:ext cx="2352501" cy="477054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marL="457200" lvl="1" indent="0">
              <a:buNone/>
            </a:pPr>
            <a:r>
              <a:rPr lang="en-US" sz="1400" b="1" dirty="0">
                <a:latin typeface="+mj-lt"/>
              </a:rPr>
              <a:t>M. </a:t>
            </a:r>
            <a:r>
              <a:rPr lang="en-US" sz="1400" b="1" dirty="0" err="1">
                <a:latin typeface="+mj-lt"/>
              </a:rPr>
              <a:t>Rocchini</a:t>
            </a:r>
            <a:r>
              <a:rPr lang="en-US" sz="1400" b="1" dirty="0">
                <a:latin typeface="+mj-lt"/>
              </a:rPr>
              <a:t> et al.,    PRL 130, 122502 (2023)</a:t>
            </a:r>
            <a:endParaRPr lang="en-CA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369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9125-6830-7AB1-5C44-5FC0D550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01750"/>
          </a:xfrm>
        </p:spPr>
        <p:txBody>
          <a:bodyPr/>
          <a:lstStyle/>
          <a:p>
            <a:r>
              <a:rPr lang="en-US" dirty="0"/>
              <a:t>LSSM calculations for </a:t>
            </a:r>
            <a:r>
              <a:rPr lang="en-US" baseline="30000" dirty="0"/>
              <a:t>74</a:t>
            </a:r>
            <a:r>
              <a:rPr lang="en-US" dirty="0"/>
              <a:t>Zn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AC9F-5CB6-449D-B220-8249C46B5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60" y="645597"/>
            <a:ext cx="10814992" cy="5547756"/>
          </a:xfrm>
        </p:spPr>
        <p:txBody>
          <a:bodyPr>
            <a:normAutofit/>
          </a:bodyPr>
          <a:lstStyle/>
          <a:p>
            <a:r>
              <a:rPr lang="en-CA" sz="2000" i="0" u="none" strike="noStrike" baseline="0" dirty="0">
                <a:latin typeface="+mj-lt"/>
              </a:rPr>
              <a:t>By Silvia </a:t>
            </a:r>
            <a:r>
              <a:rPr lang="en-CA" sz="2000" i="0" u="none" strike="noStrike" baseline="0" dirty="0" err="1">
                <a:latin typeface="+mj-lt"/>
              </a:rPr>
              <a:t>Lenzi</a:t>
            </a:r>
            <a:r>
              <a:rPr lang="en-CA" sz="2000" i="0" u="none" strike="noStrike" baseline="0" dirty="0">
                <a:latin typeface="+mj-lt"/>
              </a:rPr>
              <a:t>, Frédéric </a:t>
            </a:r>
            <a:r>
              <a:rPr lang="en-CA" sz="2000" i="0" u="none" strike="noStrike" baseline="0" dirty="0" err="1">
                <a:latin typeface="+mj-lt"/>
              </a:rPr>
              <a:t>Nowacki</a:t>
            </a:r>
            <a:r>
              <a:rPr lang="en-CA" sz="2000" i="0" u="none" strike="noStrike" baseline="0" dirty="0">
                <a:latin typeface="+mj-lt"/>
              </a:rPr>
              <a:t>, Duc D. Dao </a:t>
            </a:r>
          </a:p>
          <a:p>
            <a:r>
              <a:rPr lang="en-CA" sz="2000" i="0" u="none" strike="noStrike" baseline="0" dirty="0">
                <a:latin typeface="+mj-lt"/>
              </a:rPr>
              <a:t>LNPS interaction, </a:t>
            </a:r>
            <a:r>
              <a:rPr lang="en-CA" sz="2000" i="1" u="none" strike="noStrike" baseline="0" dirty="0">
                <a:latin typeface="+mj-lt"/>
              </a:rPr>
              <a:t>pf </a:t>
            </a:r>
            <a:r>
              <a:rPr lang="en-CA" sz="2000" i="0" u="none" strike="noStrike" baseline="0" dirty="0">
                <a:latin typeface="+mj-lt"/>
              </a:rPr>
              <a:t>shell for protons, 1p</a:t>
            </a:r>
            <a:r>
              <a:rPr lang="en-CA" sz="2000" i="0" u="none" strike="noStrike" baseline="-25000" dirty="0">
                <a:latin typeface="+mj-lt"/>
              </a:rPr>
              <a:t>3/2</a:t>
            </a:r>
            <a:r>
              <a:rPr lang="en-CA" sz="2000" i="0" u="none" strike="noStrike" baseline="0" dirty="0">
                <a:latin typeface="+mj-lt"/>
              </a:rPr>
              <a:t> 0f</a:t>
            </a:r>
            <a:r>
              <a:rPr lang="en-CA" sz="2000" i="0" u="none" strike="noStrike" baseline="-25000" dirty="0">
                <a:latin typeface="+mj-lt"/>
              </a:rPr>
              <a:t>5/2</a:t>
            </a:r>
            <a:r>
              <a:rPr lang="en-CA" sz="2000" i="0" u="none" strike="noStrike" baseline="0" dirty="0">
                <a:latin typeface="+mj-lt"/>
              </a:rPr>
              <a:t> 1p</a:t>
            </a:r>
            <a:r>
              <a:rPr lang="en-CA" sz="2000" i="0" u="none" strike="noStrike" baseline="-25000" dirty="0">
                <a:latin typeface="+mj-lt"/>
              </a:rPr>
              <a:t>1/2</a:t>
            </a:r>
            <a:r>
              <a:rPr lang="en-CA" sz="2000" i="0" u="none" strike="noStrike" baseline="0" dirty="0">
                <a:latin typeface="+mj-lt"/>
              </a:rPr>
              <a:t> 0g</a:t>
            </a:r>
            <a:r>
              <a:rPr lang="en-CA" sz="2000" i="0" u="none" strike="noStrike" baseline="-25000" dirty="0">
                <a:latin typeface="+mj-lt"/>
              </a:rPr>
              <a:t>9/2</a:t>
            </a:r>
            <a:r>
              <a:rPr lang="en-CA" sz="2000" i="0" u="none" strike="noStrike" baseline="0" dirty="0">
                <a:latin typeface="+mj-lt"/>
              </a:rPr>
              <a:t> 1d</a:t>
            </a:r>
            <a:r>
              <a:rPr lang="en-CA" sz="2000" i="0" u="none" strike="noStrike" baseline="-25000" dirty="0">
                <a:latin typeface="+mj-lt"/>
              </a:rPr>
              <a:t>5/2</a:t>
            </a:r>
            <a:r>
              <a:rPr lang="en-CA" sz="2000" i="0" u="none" strike="noStrike" baseline="0" dirty="0">
                <a:latin typeface="+mj-lt"/>
              </a:rPr>
              <a:t> orbitals for neutrons </a:t>
            </a:r>
          </a:p>
          <a:p>
            <a:r>
              <a:rPr lang="en-CA" sz="2000" i="0" u="none" strike="noStrike" baseline="0" dirty="0">
                <a:latin typeface="+mj-lt"/>
              </a:rPr>
              <a:t>DNO-SM: Constrained Hartree-</a:t>
            </a:r>
            <a:r>
              <a:rPr lang="en-CA" sz="2000" i="0" u="none" strike="noStrike" baseline="0" dirty="0" err="1">
                <a:latin typeface="+mj-lt"/>
              </a:rPr>
              <a:t>Fock</a:t>
            </a:r>
            <a:r>
              <a:rPr lang="en-CA" sz="2000" i="0" u="none" strike="noStrike" baseline="0" dirty="0">
                <a:latin typeface="+mj-lt"/>
              </a:rPr>
              <a:t> shell-model calculations </a:t>
            </a:r>
          </a:p>
          <a:p>
            <a:pPr lvl="1"/>
            <a:r>
              <a:rPr lang="en-CA" sz="1600" i="1" u="none" strike="noStrike" baseline="0" dirty="0">
                <a:latin typeface="+mj-lt"/>
              </a:rPr>
              <a:t>D.D. Dao and F. </a:t>
            </a:r>
            <a:r>
              <a:rPr lang="en-CA" sz="1600" i="1" u="none" strike="noStrike" baseline="0" dirty="0" err="1">
                <a:latin typeface="+mj-lt"/>
              </a:rPr>
              <a:t>Nowacki</a:t>
            </a:r>
            <a:r>
              <a:rPr lang="en-CA" sz="1600" i="1" u="none" strike="noStrike" baseline="0" dirty="0">
                <a:latin typeface="+mj-lt"/>
              </a:rPr>
              <a:t>, PRC 105, 054314 (2022) </a:t>
            </a:r>
          </a:p>
          <a:p>
            <a:r>
              <a:rPr lang="en-CA" sz="2000" i="0" u="none" strike="noStrike" baseline="0" dirty="0">
                <a:latin typeface="+mj-lt"/>
              </a:rPr>
              <a:t>Excellent agreement both for the spectra and the relative B(E2) values </a:t>
            </a:r>
            <a:endParaRPr lang="en-US" sz="2800" dirty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23411-85D5-39A9-C360-F85D32CD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A4309-BDC8-73D3-A6A6-FED87CA3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96E0-D3C1-9796-20B1-43719154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13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9C6DA5-8133-1B40-53BA-5B0ECF714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7" y="2638071"/>
            <a:ext cx="4818406" cy="3815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B3D8D1-5BA2-F962-7362-6DD96518BE48}"/>
              </a:ext>
            </a:extLst>
          </p:cNvPr>
          <p:cNvSpPr txBox="1"/>
          <p:nvPr/>
        </p:nvSpPr>
        <p:spPr>
          <a:xfrm>
            <a:off x="2844237" y="573441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Relative B(E2)</a:t>
            </a:r>
            <a:endParaRPr lang="en-CA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CB1EC1-59F7-F029-E811-C29F5E4A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3933056"/>
            <a:ext cx="19050" cy="19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057A8-8605-22F0-FAB9-55E68410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792517-9C12-83E7-22B5-1B570104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17B984-CFCE-5C53-0A79-9EF772CEF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711" y="2952087"/>
            <a:ext cx="6917655" cy="27544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3A7313-26D8-2F2D-89E3-A99CC56E159E}"/>
              </a:ext>
            </a:extLst>
          </p:cNvPr>
          <p:cNvSpPr txBox="1"/>
          <p:nvPr/>
        </p:nvSpPr>
        <p:spPr>
          <a:xfrm>
            <a:off x="8917978" y="5853264"/>
            <a:ext cx="2352501" cy="477054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marL="457200" lvl="1" indent="0">
              <a:buNone/>
            </a:pPr>
            <a:r>
              <a:rPr lang="en-US" sz="1400" b="1" dirty="0">
                <a:latin typeface="+mj-lt"/>
              </a:rPr>
              <a:t>M. </a:t>
            </a:r>
            <a:r>
              <a:rPr lang="en-US" sz="1400" b="1" dirty="0" err="1">
                <a:latin typeface="+mj-lt"/>
              </a:rPr>
              <a:t>Rocchini</a:t>
            </a:r>
            <a:r>
              <a:rPr lang="en-US" sz="1400" b="1" dirty="0">
                <a:latin typeface="+mj-lt"/>
              </a:rPr>
              <a:t> et al.,    PRL 130, 122502 (2023)</a:t>
            </a:r>
            <a:endParaRPr lang="en-CA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010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9125-6830-7AB1-5C44-5FC0D550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01750"/>
          </a:xfrm>
        </p:spPr>
        <p:txBody>
          <a:bodyPr/>
          <a:lstStyle/>
          <a:p>
            <a:r>
              <a:rPr lang="en-US" dirty="0"/>
              <a:t>Calculated shapes from LSSM for </a:t>
            </a:r>
            <a:r>
              <a:rPr lang="en-US" baseline="30000" dirty="0"/>
              <a:t>74</a:t>
            </a:r>
            <a:r>
              <a:rPr lang="en-US" dirty="0"/>
              <a:t>Zn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AC9F-5CB6-449D-B220-8249C46B5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98" y="645597"/>
            <a:ext cx="7960934" cy="5547756"/>
          </a:xfrm>
        </p:spPr>
        <p:txBody>
          <a:bodyPr>
            <a:normAutofit/>
          </a:bodyPr>
          <a:lstStyle/>
          <a:p>
            <a:r>
              <a:rPr lang="en-US" sz="2000" dirty="0"/>
              <a:t>Triaxial ground state </a:t>
            </a:r>
          </a:p>
          <a:p>
            <a:r>
              <a:rPr lang="en-US" sz="2000" dirty="0"/>
              <a:t>0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state slightly less deformed and more prolate than 0</a:t>
            </a:r>
            <a:r>
              <a:rPr lang="en-US" sz="2000" baseline="-25000" dirty="0"/>
              <a:t>1</a:t>
            </a:r>
            <a:r>
              <a:rPr lang="en-US" sz="2000" baseline="30000" dirty="0"/>
              <a:t>+</a:t>
            </a:r>
            <a:r>
              <a:rPr lang="en-US" sz="2000" dirty="0"/>
              <a:t> state</a:t>
            </a:r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23411-85D5-39A9-C360-F85D32CD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96E0-D3C1-9796-20B1-43719154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14</a:t>
            </a:fld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CB1EC1-59F7-F029-E811-C29F5E4A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77" y="3933056"/>
            <a:ext cx="19050" cy="19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057A8-8605-22F0-FAB9-55E68410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96" y="3419475"/>
            <a:ext cx="19050" cy="19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792517-9C12-83E7-22B5-1B570104B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96" y="3419475"/>
            <a:ext cx="19050" cy="19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A27FC7-7F68-7A13-ED1B-71F39703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416571"/>
            <a:ext cx="6271970" cy="50426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C94F008-EA19-32B2-ECB3-9897DFF0E8C1}"/>
              </a:ext>
            </a:extLst>
          </p:cNvPr>
          <p:cNvSpPr/>
          <p:nvPr/>
        </p:nvSpPr>
        <p:spPr>
          <a:xfrm>
            <a:off x="263352" y="1412776"/>
            <a:ext cx="1205086" cy="210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844292-7D17-E005-E77E-F1B422BE5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673866"/>
            <a:ext cx="3978405" cy="292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821A3-9EB9-DBF1-F80D-F3E8AC17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518" y="4410380"/>
            <a:ext cx="5835138" cy="2340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DC9A08-2F0E-A7D7-75B6-6222DF291BAD}"/>
              </a:ext>
            </a:extLst>
          </p:cNvPr>
          <p:cNvSpPr txBox="1"/>
          <p:nvPr/>
        </p:nvSpPr>
        <p:spPr>
          <a:xfrm>
            <a:off x="6772361" y="3819395"/>
            <a:ext cx="51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Ground state has high </a:t>
            </a:r>
            <a:r>
              <a:rPr lang="en-US" b="1" i="1" dirty="0">
                <a:latin typeface="+mj-lt"/>
              </a:rPr>
              <a:t>p-h</a:t>
            </a:r>
            <a:r>
              <a:rPr lang="en-US" b="1" dirty="0">
                <a:latin typeface="+mj-lt"/>
              </a:rPr>
              <a:t> content for – an inverted configuration – compared to excited state</a:t>
            </a:r>
            <a:endParaRPr lang="en-CA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37730B-5424-0151-FEAE-14BA5E18C9AE}"/>
              </a:ext>
            </a:extLst>
          </p:cNvPr>
          <p:cNvSpPr txBox="1"/>
          <p:nvPr/>
        </p:nvSpPr>
        <p:spPr>
          <a:xfrm>
            <a:off x="993535" y="6489710"/>
            <a:ext cx="3816424" cy="261610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marL="457200" lvl="1" indent="0">
              <a:buNone/>
            </a:pPr>
            <a:r>
              <a:rPr lang="en-US" sz="1400" b="1" dirty="0">
                <a:latin typeface="+mj-lt"/>
              </a:rPr>
              <a:t>M. </a:t>
            </a:r>
            <a:r>
              <a:rPr lang="en-US" sz="1400" b="1" dirty="0" err="1">
                <a:latin typeface="+mj-lt"/>
              </a:rPr>
              <a:t>Rocchini</a:t>
            </a:r>
            <a:r>
              <a:rPr lang="en-US" sz="1400" b="1" dirty="0">
                <a:latin typeface="+mj-lt"/>
              </a:rPr>
              <a:t> et al., PRL 130, 122502 (2023)</a:t>
            </a:r>
            <a:endParaRPr lang="en-CA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16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DDE5-C65C-7230-FA1F-ACA3AC96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5448"/>
            <a:ext cx="8208912" cy="465240"/>
          </a:xfrm>
        </p:spPr>
        <p:txBody>
          <a:bodyPr/>
          <a:lstStyle/>
          <a:p>
            <a:r>
              <a:rPr lang="en-US" sz="2400" dirty="0"/>
              <a:t>Recent results on </a:t>
            </a:r>
            <a:r>
              <a:rPr lang="en-US" sz="2400" baseline="30000" dirty="0"/>
              <a:t>186</a:t>
            </a:r>
            <a:r>
              <a:rPr lang="en-US" sz="2400" dirty="0"/>
              <a:t>Pb – elucidating triple shape coexistence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38C0-9C20-430A-6B7F-2E544B28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853046"/>
            <a:ext cx="2969079" cy="5547756"/>
          </a:xfrm>
        </p:spPr>
        <p:txBody>
          <a:bodyPr>
            <a:normAutofit/>
          </a:bodyPr>
          <a:lstStyle/>
          <a:p>
            <a:r>
              <a:rPr lang="en-US" sz="2000" b="1" dirty="0"/>
              <a:t>A spectroscopic </a:t>
            </a:r>
            <a:r>
              <a:rPr lang="en-US" sz="2000" b="1" i="1" dirty="0"/>
              <a:t>tour de force,</a:t>
            </a:r>
            <a:r>
              <a:rPr lang="en-US" sz="2000" b="1" dirty="0"/>
              <a:t> using </a:t>
            </a:r>
            <a:r>
              <a:rPr lang="en-US" sz="2000" b="1" dirty="0">
                <a:latin typeface="Symbol" panose="05050102010706020507" pitchFamily="18" charset="2"/>
              </a:rPr>
              <a:t>gg</a:t>
            </a:r>
            <a:r>
              <a:rPr lang="en-US" sz="2000" b="1" dirty="0"/>
              <a:t> and </a:t>
            </a:r>
            <a:r>
              <a:rPr lang="en-US" sz="2000" b="1" dirty="0" err="1">
                <a:latin typeface="Symbol" panose="05050102010706020507" pitchFamily="18" charset="2"/>
              </a:rPr>
              <a:t>g</a:t>
            </a:r>
            <a:r>
              <a:rPr lang="en-US" sz="2000" b="1" i="1" dirty="0" err="1"/>
              <a:t>e</a:t>
            </a:r>
            <a:r>
              <a:rPr lang="en-US" sz="2000" b="1" baseline="30000" dirty="0">
                <a:latin typeface="Symbol" panose="05050102010706020507" pitchFamily="18" charset="2"/>
              </a:rPr>
              <a:t>- </a:t>
            </a:r>
            <a:r>
              <a:rPr lang="en-US" sz="2000" b="1" dirty="0"/>
              <a:t>spectroscopy with recoil decay tagging at Jyvaskyla, observed the weak, in-band 2</a:t>
            </a:r>
            <a:r>
              <a:rPr lang="en-US" sz="2000" b="1" baseline="-25000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→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transition establishing the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state as the head of the prolate band with </a:t>
            </a:r>
            <a:r>
              <a:rPr lang="en-US" sz="2000" b="1" i="1" dirty="0"/>
              <a:t>B</a:t>
            </a:r>
            <a:r>
              <a:rPr lang="en-US" sz="2000" b="1" dirty="0"/>
              <a:t>(</a:t>
            </a:r>
            <a:r>
              <a:rPr lang="en-US" sz="2000" b="1" i="1" dirty="0"/>
              <a:t>E2</a:t>
            </a:r>
            <a:r>
              <a:rPr lang="en-US" sz="2000" b="1" dirty="0"/>
              <a:t>; 2</a:t>
            </a:r>
            <a:r>
              <a:rPr lang="en-US" sz="2000" b="1" baseline="-25000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→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) = 190(80) </a:t>
            </a:r>
            <a:r>
              <a:rPr lang="en-US" sz="2000" b="1" dirty="0" err="1"/>
              <a:t>W.u</a:t>
            </a:r>
            <a:r>
              <a:rPr lang="en-US" sz="2000" b="1" dirty="0"/>
              <a:t>.</a:t>
            </a:r>
          </a:p>
          <a:p>
            <a:endParaRPr lang="en-US" sz="2000" b="1" dirty="0"/>
          </a:p>
          <a:p>
            <a:r>
              <a:rPr lang="en-CA" sz="2000" b="1" dirty="0"/>
              <a:t>Results indicated small mixing of 0</a:t>
            </a:r>
            <a:r>
              <a:rPr lang="en-CA" sz="2000" b="1" baseline="-25000" dirty="0"/>
              <a:t>2</a:t>
            </a:r>
            <a:r>
              <a:rPr lang="en-CA" sz="2000" b="1" baseline="30000" dirty="0"/>
              <a:t>+</a:t>
            </a:r>
            <a:r>
              <a:rPr lang="en-CA" sz="2000" b="1" dirty="0"/>
              <a:t> and 0</a:t>
            </a:r>
            <a:r>
              <a:rPr lang="en-CA" sz="2000" b="1" baseline="-25000" dirty="0"/>
              <a:t>3</a:t>
            </a:r>
            <a:r>
              <a:rPr lang="en-CA" sz="2000" b="1" baseline="30000" dirty="0"/>
              <a:t>+</a:t>
            </a:r>
            <a:r>
              <a:rPr lang="en-CA" sz="2000" b="1" dirty="0"/>
              <a:t> states</a:t>
            </a:r>
          </a:p>
          <a:p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685F-AF2D-B0DD-0BDC-869BCC52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0B4FC-909B-CEEE-7BB9-014341E7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669C9-FAC0-D87A-E15C-5EB104FC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1"/>
          <a:stretch/>
        </p:blipFill>
        <p:spPr>
          <a:xfrm>
            <a:off x="3269455" y="1124744"/>
            <a:ext cx="3931785" cy="5250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74E4C-A1FB-F2DB-2B6A-82ED9B2F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14" y="1124744"/>
            <a:ext cx="4708142" cy="5250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6EBE09-624F-6217-D92F-1F41C220F3BD}"/>
              </a:ext>
            </a:extLst>
          </p:cNvPr>
          <p:cNvSpPr txBox="1"/>
          <p:nvPr/>
        </p:nvSpPr>
        <p:spPr>
          <a:xfrm>
            <a:off x="1616687" y="6228099"/>
            <a:ext cx="265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/>
              <a:t>Ojala</a:t>
            </a:r>
            <a:r>
              <a:rPr lang="en-CA" sz="1400" dirty="0"/>
              <a:t> et al, Nature Communications </a:t>
            </a:r>
            <a:r>
              <a:rPr lang="en-CA" sz="1400" b="1" dirty="0"/>
              <a:t>5</a:t>
            </a:r>
            <a:r>
              <a:rPr lang="en-CA" sz="1400" dirty="0"/>
              <a:t>, 213 (2022)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83A3D-625A-353A-66ED-586ADA50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94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A331-A53C-04CB-699E-54E16542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374832" cy="258508"/>
          </a:xfrm>
        </p:spPr>
        <p:txBody>
          <a:bodyPr/>
          <a:lstStyle/>
          <a:p>
            <a:r>
              <a:rPr lang="en-CA" sz="2200" dirty="0">
                <a:latin typeface="Symbol" panose="05050102010706020507" pitchFamily="18" charset="2"/>
              </a:rPr>
              <a:t>b</a:t>
            </a:r>
            <a:r>
              <a:rPr lang="en-CA" sz="2200" dirty="0"/>
              <a:t> decay of </a:t>
            </a:r>
            <a:r>
              <a:rPr lang="en-CA" sz="2200" baseline="30000" dirty="0"/>
              <a:t>188</a:t>
            </a:r>
            <a:r>
              <a:rPr lang="en-CA" sz="2200" dirty="0"/>
              <a:t>Tl with covers a wide spin range in the daughter – ideal for detailed study of </a:t>
            </a:r>
            <a:r>
              <a:rPr lang="en-CA" sz="2200" baseline="30000" dirty="0"/>
              <a:t>188</a:t>
            </a:r>
            <a:r>
              <a:rPr lang="en-CA" sz="2200" dirty="0"/>
              <a:t>Hg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387DA-C269-D261-5198-30BCDEE3B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5"/>
            <a:ext cx="10972800" cy="5898273"/>
          </a:xfrm>
        </p:spPr>
        <p:txBody>
          <a:bodyPr>
            <a:noAutofit/>
          </a:bodyPr>
          <a:lstStyle/>
          <a:p>
            <a:r>
              <a:rPr lang="en-CA" sz="1800" b="1" dirty="0"/>
              <a:t>Main goals:</a:t>
            </a:r>
          </a:p>
          <a:p>
            <a:pPr lvl="1"/>
            <a:r>
              <a:rPr lang="en-CA" sz="1800" b="1" dirty="0"/>
              <a:t>Determine spins-parities of levels populated</a:t>
            </a:r>
          </a:p>
          <a:p>
            <a:pPr lvl="1"/>
            <a:r>
              <a:rPr lang="en-CA" sz="1800" b="1" dirty="0"/>
              <a:t>Seek/confirm “</a:t>
            </a:r>
            <a:r>
              <a:rPr lang="en-CA" sz="1800" b="1" dirty="0">
                <a:latin typeface="Symbol" panose="05050102010706020507" pitchFamily="18" charset="2"/>
              </a:rPr>
              <a:t>g</a:t>
            </a:r>
            <a:r>
              <a:rPr lang="en-CA" sz="1800" b="1" dirty="0"/>
              <a:t>” band </a:t>
            </a:r>
          </a:p>
          <a:p>
            <a:pPr lvl="1"/>
            <a:r>
              <a:rPr lang="en-CA" sz="1800" b="1" dirty="0"/>
              <a:t>Since </a:t>
            </a:r>
            <a:r>
              <a:rPr lang="en-CA" sz="1800" b="1" baseline="30000" dirty="0"/>
              <a:t>186,188</a:t>
            </a:r>
            <a:r>
              <a:rPr lang="en-CA" sz="1800" b="1" dirty="0"/>
              <a:t>Pb have multiple shapes based on excited 0</a:t>
            </a:r>
            <a:r>
              <a:rPr lang="en-CA" sz="1800" b="1" baseline="30000" dirty="0"/>
              <a:t>+</a:t>
            </a:r>
            <a:r>
              <a:rPr lang="en-CA" sz="1800" b="1" dirty="0"/>
              <a:t> states, do similar structures also exist in </a:t>
            </a:r>
            <a:r>
              <a:rPr lang="en-CA" sz="1800" b="1" baseline="30000" dirty="0"/>
              <a:t>188</a:t>
            </a:r>
            <a:r>
              <a:rPr lang="en-CA" sz="1800" b="1" dirty="0"/>
              <a:t>Hg?</a:t>
            </a:r>
          </a:p>
          <a:p>
            <a:endParaRPr lang="en-CA" sz="1800" b="1" dirty="0"/>
          </a:p>
          <a:p>
            <a:r>
              <a:rPr lang="en-CA" sz="1800" b="1" dirty="0"/>
              <a:t>Beam of ~10</a:t>
            </a:r>
            <a:r>
              <a:rPr lang="en-CA" sz="1800" b="1" baseline="30000" dirty="0"/>
              <a:t>6</a:t>
            </a:r>
            <a:r>
              <a:rPr lang="en-CA" sz="1800" b="1" dirty="0"/>
              <a:t> ions/s in both isomer and ground state delivered to GRIFFIN spectrometer</a:t>
            </a:r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endParaRPr lang="en-CA" sz="1800" b="1" dirty="0"/>
          </a:p>
          <a:p>
            <a:pPr marL="118872" indent="0">
              <a:buNone/>
            </a:pPr>
            <a:endParaRPr lang="en-CA" sz="1800" b="1" dirty="0"/>
          </a:p>
          <a:p>
            <a:pPr marL="118872" indent="0">
              <a:buNone/>
            </a:pPr>
            <a:endParaRPr lang="en-CA" sz="1100" b="1" dirty="0"/>
          </a:p>
          <a:p>
            <a:endParaRPr lang="en-CA" sz="1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7F3A-FD70-C80E-9D59-971AAD05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9C5BC-793F-263D-891E-3F6D3D68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2D2A4-5053-F5F8-1E48-D6A3EE7C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16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D9791-117B-9BDB-7555-2D695AF4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331" y="3068960"/>
            <a:ext cx="5780309" cy="3312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7837CA-EBE6-623C-B6DF-592B9B4D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52935"/>
            <a:ext cx="4603088" cy="3259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132DE-BF73-F081-6AB3-5268C58070A7}"/>
              </a:ext>
            </a:extLst>
          </p:cNvPr>
          <p:cNvSpPr txBox="1"/>
          <p:nvPr/>
        </p:nvSpPr>
        <p:spPr>
          <a:xfrm>
            <a:off x="8472264" y="32129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/>
              <a:t>188</a:t>
            </a:r>
            <a:r>
              <a:rPr lang="en-CA" dirty="0"/>
              <a:t>Hg electron spectrum </a:t>
            </a:r>
          </a:p>
        </p:txBody>
      </p:sp>
    </p:spTree>
    <p:extLst>
      <p:ext uri="{BB962C8B-B14F-4D97-AF65-F5344CB8AC3E}">
        <p14:creationId xmlns:p14="http://schemas.microsoft.com/office/powerpoint/2010/main" val="2216930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CAFE-3FB7-53E3-244E-B623AD5C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11273"/>
          </a:xfrm>
        </p:spPr>
        <p:txBody>
          <a:bodyPr/>
          <a:lstStyle/>
          <a:p>
            <a:r>
              <a:rPr lang="en-CA" sz="2400" dirty="0"/>
              <a:t>Level scheme constructed using </a:t>
            </a:r>
            <a:r>
              <a:rPr lang="en-CA" sz="2400" dirty="0">
                <a:latin typeface="Symbol" panose="05050102010706020507" pitchFamily="18" charset="2"/>
              </a:rPr>
              <a:t>gg</a:t>
            </a:r>
            <a:r>
              <a:rPr lang="en-CA" sz="2400" dirty="0"/>
              <a:t> and </a:t>
            </a:r>
            <a:r>
              <a:rPr lang="en-CA" sz="2400" dirty="0" err="1">
                <a:latin typeface="Symbol" panose="05050102010706020507" pitchFamily="18" charset="2"/>
              </a:rPr>
              <a:t>g</a:t>
            </a:r>
            <a:r>
              <a:rPr lang="en-CA" sz="2400" i="1" dirty="0" err="1"/>
              <a:t>e</a:t>
            </a:r>
            <a:r>
              <a:rPr lang="en-CA" sz="2400" baseline="30000" dirty="0">
                <a:latin typeface="Symbol" panose="05050102010706020507" pitchFamily="18" charset="2"/>
              </a:rPr>
              <a:t>-</a:t>
            </a:r>
            <a:r>
              <a:rPr lang="en-CA" sz="2400" dirty="0"/>
              <a:t> coincidences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EC26-65CA-7047-B47E-CB22E7C42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92696"/>
            <a:ext cx="10972800" cy="5708106"/>
          </a:xfrm>
        </p:spPr>
        <p:txBody>
          <a:bodyPr>
            <a:normAutofit/>
          </a:bodyPr>
          <a:lstStyle/>
          <a:p>
            <a:r>
              <a:rPr lang="en-CA" sz="2400" b="1" dirty="0"/>
              <a:t>Example – spectra from coincidence condition on 327 keV 4</a:t>
            </a:r>
            <a:r>
              <a:rPr lang="en-CA" sz="2400" b="1" baseline="30000" dirty="0"/>
              <a:t>+</a:t>
            </a:r>
            <a:r>
              <a:rPr lang="en-CA" sz="2400" b="1" dirty="0"/>
              <a:t>→2</a:t>
            </a:r>
            <a:r>
              <a:rPr lang="en-CA" sz="2400" b="1" baseline="30000" dirty="0"/>
              <a:t>+</a:t>
            </a:r>
            <a:r>
              <a:rPr lang="en-CA" sz="2400" b="1" dirty="0"/>
              <a:t> transition in prolate band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A6E7-507A-E2A4-BF8F-0AFBE8A3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9FC7E-2CB7-919E-755B-E911C7D3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55AB-38BD-93BD-2EE1-4AA9C410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17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B2A7C-A79D-0B6E-91E7-5F6FE8F63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919"/>
          <a:stretch/>
        </p:blipFill>
        <p:spPr>
          <a:xfrm>
            <a:off x="759793" y="1562209"/>
            <a:ext cx="5329959" cy="2082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37139-EBEE-A64F-4978-1F5B10F2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3826276"/>
            <a:ext cx="11980282" cy="2699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83198-20D1-2FDD-380C-A4886344D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74" r="3002" b="6354"/>
          <a:stretch/>
        </p:blipFill>
        <p:spPr>
          <a:xfrm>
            <a:off x="6087195" y="1556792"/>
            <a:ext cx="5409405" cy="2088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C77732-E733-E4A1-ED41-2D494955FF80}"/>
              </a:ext>
            </a:extLst>
          </p:cNvPr>
          <p:cNvSpPr txBox="1"/>
          <p:nvPr/>
        </p:nvSpPr>
        <p:spPr>
          <a:xfrm>
            <a:off x="3575720" y="20608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-ray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D48C1-3274-9BF4-5B77-7C8DF290950D}"/>
              </a:ext>
            </a:extLst>
          </p:cNvPr>
          <p:cNvSpPr txBox="1"/>
          <p:nvPr/>
        </p:nvSpPr>
        <p:spPr>
          <a:xfrm>
            <a:off x="9402680" y="19888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latin typeface="+mj-lt"/>
              </a:rPr>
              <a:t>e</a:t>
            </a:r>
            <a:r>
              <a:rPr lang="en-CA" baseline="30000" dirty="0">
                <a:latin typeface="Symbol" panose="05050102010706020507" pitchFamily="18" charset="2"/>
              </a:rPr>
              <a:t>-</a:t>
            </a:r>
            <a:r>
              <a:rPr lang="en-CA" dirty="0"/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349139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84B7F-FC29-6BC7-7E78-E8E06B62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11321"/>
          </a:xfrm>
        </p:spPr>
        <p:txBody>
          <a:bodyPr/>
          <a:lstStyle/>
          <a:p>
            <a:r>
              <a:rPr lang="en-CA" sz="2800" dirty="0"/>
              <a:t>Extraction of conversion coefficients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E42C7-3A48-8F76-8C5F-F58BD28F0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53046"/>
            <a:ext cx="5795099" cy="5547756"/>
          </a:xfrm>
        </p:spPr>
        <p:txBody>
          <a:bodyPr>
            <a:normAutofit/>
          </a:bodyPr>
          <a:lstStyle/>
          <a:p>
            <a:r>
              <a:rPr lang="en-CA" sz="2000" b="1" dirty="0"/>
              <a:t>Any </a:t>
            </a:r>
            <a:r>
              <a:rPr lang="en-CA" sz="2000" b="1" dirty="0" err="1">
                <a:latin typeface="Symbol" panose="05050102010706020507" pitchFamily="18" charset="2"/>
              </a:rPr>
              <a:t>a</a:t>
            </a:r>
            <a:r>
              <a:rPr lang="en-CA" sz="2000" b="1" baseline="-25000" dirty="0" err="1"/>
              <a:t>K</a:t>
            </a:r>
            <a:r>
              <a:rPr lang="en-CA" sz="2000" b="1" dirty="0"/>
              <a:t> larger than the </a:t>
            </a:r>
            <a:r>
              <a:rPr lang="en-CA" sz="2000" b="1" dirty="0" err="1">
                <a:latin typeface="Symbol" panose="05050102010706020507" pitchFamily="18" charset="2"/>
              </a:rPr>
              <a:t>a</a:t>
            </a:r>
            <a:r>
              <a:rPr lang="en-CA" sz="2000" b="1" baseline="-25000" dirty="0" err="1"/>
              <a:t>K</a:t>
            </a:r>
            <a:r>
              <a:rPr lang="en-CA" sz="2000" b="1" dirty="0"/>
              <a:t>(</a:t>
            </a:r>
            <a:r>
              <a:rPr lang="en-CA" sz="2000" b="1" i="1" dirty="0"/>
              <a:t>M1</a:t>
            </a:r>
            <a:r>
              <a:rPr lang="en-CA" sz="2000" b="1" dirty="0"/>
              <a:t>) value immediately indicates an </a:t>
            </a:r>
            <a:r>
              <a:rPr lang="en-CA" sz="2000" b="1" i="1" dirty="0"/>
              <a:t>E0</a:t>
            </a:r>
            <a:r>
              <a:rPr lang="en-CA" sz="2000" b="1" dirty="0"/>
              <a:t> component</a:t>
            </a:r>
          </a:p>
          <a:p>
            <a:r>
              <a:rPr lang="en-CA" sz="2000" b="1" dirty="0"/>
              <a:t>Consider the 468-keV transition – </a:t>
            </a:r>
            <a:r>
              <a:rPr lang="en-CA" sz="2000" b="1" dirty="0" err="1">
                <a:latin typeface="Symbol" panose="05050102010706020507" pitchFamily="18" charset="2"/>
              </a:rPr>
              <a:t>a</a:t>
            </a:r>
            <a:r>
              <a:rPr lang="en-CA" sz="2000" b="1" baseline="-25000" dirty="0" err="1"/>
              <a:t>K</a:t>
            </a:r>
            <a:r>
              <a:rPr lang="en-CA" sz="2000" b="1" dirty="0"/>
              <a:t> would imply a pure </a:t>
            </a:r>
            <a:r>
              <a:rPr lang="en-CA" sz="2000" b="1" i="1" dirty="0"/>
              <a:t>M1 </a:t>
            </a:r>
            <a:r>
              <a:rPr lang="en-CA" sz="2000" b="1" dirty="0"/>
              <a:t>transition, but </a:t>
            </a:r>
            <a:r>
              <a:rPr lang="en-CA" sz="2000" b="1" dirty="0">
                <a:latin typeface="Symbol" panose="05050102010706020507" pitchFamily="18" charset="2"/>
              </a:rPr>
              <a:t>gg</a:t>
            </a:r>
            <a:r>
              <a:rPr lang="en-CA" sz="2000" b="1" dirty="0"/>
              <a:t> angular correlation determines </a:t>
            </a:r>
            <a:r>
              <a:rPr lang="en-CA" sz="2000" b="1" i="1" dirty="0"/>
              <a:t>E2/M1</a:t>
            </a:r>
            <a:r>
              <a:rPr lang="en-CA" sz="2000" b="1" dirty="0"/>
              <a:t> mixing ratio </a:t>
            </a:r>
            <a:r>
              <a:rPr lang="en-CA" sz="2000" b="1" dirty="0">
                <a:latin typeface="Symbol" panose="05050102010706020507" pitchFamily="18" charset="2"/>
              </a:rPr>
              <a:t>d</a:t>
            </a:r>
            <a:r>
              <a:rPr lang="en-CA" sz="2000" b="1" dirty="0"/>
              <a:t>=0.44(2)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8D20B-109D-F4D3-A581-B1B112F7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5E0CC-1E94-E581-C341-27A99C5F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18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17FD51-C48E-BDCF-6525-7B6D06DF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419" y="1006965"/>
            <a:ext cx="6075253" cy="416532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1AFE4D-231B-3CE3-4179-6FF697EADC00}"/>
              </a:ext>
            </a:extLst>
          </p:cNvPr>
          <p:cNvCxnSpPr>
            <a:cxnSpLocks/>
          </p:cNvCxnSpPr>
          <p:nvPr/>
        </p:nvCxnSpPr>
        <p:spPr>
          <a:xfrm>
            <a:off x="5539664" y="2284762"/>
            <a:ext cx="2728406" cy="689158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6A84B3D5-E80B-BD73-BD34-4DDBD3818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8" y="2780928"/>
            <a:ext cx="5415557" cy="385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E6058B-189B-5BFC-5E20-1BB53B66F60D}"/>
              </a:ext>
            </a:extLst>
          </p:cNvPr>
          <p:cNvSpPr txBox="1"/>
          <p:nvPr/>
        </p:nvSpPr>
        <p:spPr>
          <a:xfrm>
            <a:off x="6903867" y="5558571"/>
            <a:ext cx="4592733" cy="707886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latin typeface="+mj-lt"/>
              </a:rPr>
              <a:t>Angular correlations are vital to be able to reliably extract </a:t>
            </a:r>
            <a:r>
              <a:rPr lang="en-CA" sz="2000" b="1" i="1" dirty="0">
                <a:latin typeface="+mj-lt"/>
              </a:rPr>
              <a:t>J</a:t>
            </a:r>
            <a:r>
              <a:rPr lang="en-CA" sz="2000" b="1" dirty="0">
                <a:latin typeface="+mj-lt"/>
              </a:rPr>
              <a:t> → </a:t>
            </a:r>
            <a:r>
              <a:rPr lang="en-CA" sz="2000" b="1" i="1" dirty="0">
                <a:latin typeface="+mj-lt"/>
              </a:rPr>
              <a:t>J</a:t>
            </a:r>
            <a:r>
              <a:rPr lang="en-CA" sz="2000" b="1" dirty="0">
                <a:latin typeface="+mj-lt"/>
              </a:rPr>
              <a:t> </a:t>
            </a:r>
            <a:r>
              <a:rPr lang="en-CA" sz="2000" b="1" i="1" dirty="0">
                <a:latin typeface="+mj-lt"/>
              </a:rPr>
              <a:t>E0</a:t>
            </a:r>
            <a:r>
              <a:rPr lang="en-CA" sz="2000" b="1" dirty="0">
                <a:latin typeface="+mj-lt"/>
              </a:rPr>
              <a:t> components </a:t>
            </a:r>
          </a:p>
        </p:txBody>
      </p:sp>
    </p:spTree>
    <p:extLst>
      <p:ext uri="{BB962C8B-B14F-4D97-AF65-F5344CB8AC3E}">
        <p14:creationId xmlns:p14="http://schemas.microsoft.com/office/powerpoint/2010/main" val="270692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C60D-5DFD-45B6-B897-17B35988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01750"/>
          </a:xfrm>
        </p:spPr>
        <p:txBody>
          <a:bodyPr/>
          <a:lstStyle/>
          <a:p>
            <a:r>
              <a:rPr lang="en-CA" dirty="0"/>
              <a:t>Organization of the </a:t>
            </a:r>
            <a:r>
              <a:rPr lang="en-CA" baseline="30000" dirty="0"/>
              <a:t>188</a:t>
            </a:r>
            <a:r>
              <a:rPr lang="en-CA" dirty="0"/>
              <a:t>Hg level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B86C-D37C-45CA-E2EB-4A6F8728D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Using the extracted branching ratios, </a:t>
            </a:r>
            <a:r>
              <a:rPr lang="en-CA" sz="2400" b="1" i="1" dirty="0"/>
              <a:t>E2</a:t>
            </a:r>
            <a:r>
              <a:rPr lang="en-CA" sz="2400" b="1" dirty="0"/>
              <a:t>/</a:t>
            </a:r>
            <a:r>
              <a:rPr lang="en-CA" sz="2400" b="1" i="1" dirty="0"/>
              <a:t>M1</a:t>
            </a:r>
            <a:r>
              <a:rPr lang="en-CA" sz="2400" b="1" dirty="0"/>
              <a:t> mixing ratios, absolute or relative </a:t>
            </a:r>
            <a:r>
              <a:rPr lang="en-CA" sz="2400" b="1" i="1" dirty="0"/>
              <a:t>B</a:t>
            </a:r>
            <a:r>
              <a:rPr lang="en-CA" sz="2400" b="1" dirty="0"/>
              <a:t>(</a:t>
            </a:r>
            <a:r>
              <a:rPr lang="en-CA" sz="2400" b="1" i="1" dirty="0"/>
              <a:t>E2</a:t>
            </a:r>
            <a:r>
              <a:rPr lang="en-CA" sz="2400" b="1" dirty="0"/>
              <a:t>) values determined </a:t>
            </a:r>
          </a:p>
          <a:p>
            <a:pPr lvl="1"/>
            <a:r>
              <a:rPr lang="en-CA" sz="2000" b="1" dirty="0"/>
              <a:t>Transitions labelled in absolute </a:t>
            </a:r>
            <a:r>
              <a:rPr lang="en-CA" sz="2000" b="1" i="1" dirty="0"/>
              <a:t>B</a:t>
            </a:r>
            <a:r>
              <a:rPr lang="en-CA" sz="2000" b="1" dirty="0"/>
              <a:t>(</a:t>
            </a:r>
            <a:r>
              <a:rPr lang="en-CA" sz="2000" b="1" i="1" dirty="0"/>
              <a:t>E2</a:t>
            </a:r>
            <a:r>
              <a:rPr lang="en-CA" sz="2000" b="1" dirty="0"/>
              <a:t>) in Wu (blue), or relative </a:t>
            </a:r>
            <a:r>
              <a:rPr lang="en-CA" sz="2000" b="1" i="1" dirty="0"/>
              <a:t>B</a:t>
            </a:r>
            <a:r>
              <a:rPr lang="en-CA" sz="2000" b="1" dirty="0"/>
              <a:t>(</a:t>
            </a:r>
            <a:r>
              <a:rPr lang="en-CA" sz="2000" b="1" i="1" dirty="0"/>
              <a:t>E2</a:t>
            </a:r>
            <a:r>
              <a:rPr lang="en-CA" sz="2000" b="1" dirty="0"/>
              <a:t>) (black italic), showing clear preference for in-band decays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F1E18-A39B-27FB-23F0-3775B1E8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AEE51-2CBA-CA70-8DA7-9FD21EA6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B139-9D26-A6BF-9AF7-8BB70218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19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DA393-790A-1833-B0D4-A223D629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3298100"/>
            <a:ext cx="11897631" cy="3240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3F5E4-6437-8766-E5A4-A2E17B7B56EA}"/>
              </a:ext>
            </a:extLst>
          </p:cNvPr>
          <p:cNvSpPr txBox="1"/>
          <p:nvPr/>
        </p:nvSpPr>
        <p:spPr>
          <a:xfrm>
            <a:off x="175033" y="2627058"/>
            <a:ext cx="167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Known “prolate” 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F86AD-A337-5C15-5D09-7D6DDC32EAD9}"/>
              </a:ext>
            </a:extLst>
          </p:cNvPr>
          <p:cNvSpPr txBox="1"/>
          <p:nvPr/>
        </p:nvSpPr>
        <p:spPr>
          <a:xfrm>
            <a:off x="2423592" y="262138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Known “oblate” band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A08A8-06E9-0DF5-5F8D-DD861867181C}"/>
              </a:ext>
            </a:extLst>
          </p:cNvPr>
          <p:cNvSpPr txBox="1"/>
          <p:nvPr/>
        </p:nvSpPr>
        <p:spPr>
          <a:xfrm>
            <a:off x="5071578" y="26701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Confirmed “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” band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D47C1-C82E-588C-247C-FE2D0399195F}"/>
              </a:ext>
            </a:extLst>
          </p:cNvPr>
          <p:cNvSpPr txBox="1"/>
          <p:nvPr/>
        </p:nvSpPr>
        <p:spPr>
          <a:xfrm>
            <a:off x="8904311" y="239314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New suggested 0</a:t>
            </a:r>
            <a:r>
              <a:rPr lang="en-CA" baseline="-25000" dirty="0"/>
              <a:t>3</a:t>
            </a:r>
            <a:r>
              <a:rPr lang="en-CA" baseline="30000" dirty="0"/>
              <a:t>+</a:t>
            </a:r>
            <a:r>
              <a:rPr lang="en-CA" dirty="0"/>
              <a:t> band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95E3A-62D4-27D0-544C-265889DF74A5}"/>
              </a:ext>
            </a:extLst>
          </p:cNvPr>
          <p:cNvSpPr txBox="1"/>
          <p:nvPr/>
        </p:nvSpPr>
        <p:spPr>
          <a:xfrm>
            <a:off x="10790313" y="239314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New suggested “K=4” band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AA624-6B72-21EA-2258-8F1A37B1C5FC}"/>
              </a:ext>
            </a:extLst>
          </p:cNvPr>
          <p:cNvSpPr txBox="1"/>
          <p:nvPr/>
        </p:nvSpPr>
        <p:spPr>
          <a:xfrm>
            <a:off x="1476058" y="5650624"/>
            <a:ext cx="28803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200" dirty="0">
                <a:solidFill>
                  <a:srgbClr val="0000FF"/>
                </a:solidFill>
                <a:latin typeface="+mj-lt"/>
              </a:rPr>
              <a:t>&gt;1.9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8B69C7-C477-152C-51DC-BAF858E4BB72}"/>
              </a:ext>
            </a:extLst>
          </p:cNvPr>
          <p:cNvSpPr txBox="1"/>
          <p:nvPr/>
        </p:nvSpPr>
        <p:spPr>
          <a:xfrm>
            <a:off x="1337345" y="5987747"/>
            <a:ext cx="28803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200" dirty="0">
                <a:solidFill>
                  <a:srgbClr val="0000FF"/>
                </a:solidFill>
                <a:latin typeface="+mj-lt"/>
              </a:rPr>
              <a:t>&gt;0.7</a:t>
            </a:r>
          </a:p>
        </p:txBody>
      </p:sp>
    </p:spTree>
    <p:extLst>
      <p:ext uri="{BB962C8B-B14F-4D97-AF65-F5344CB8AC3E}">
        <p14:creationId xmlns:p14="http://schemas.microsoft.com/office/powerpoint/2010/main" val="359242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FA77-0344-7D3B-4223-1F9CFAB7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49763"/>
          </a:xfrm>
        </p:spPr>
        <p:txBody>
          <a:bodyPr/>
          <a:lstStyle/>
          <a:p>
            <a:r>
              <a:rPr lang="en-US" dirty="0"/>
              <a:t>Our workhorse – the GRIFFIN spectrometer</a:t>
            </a:r>
            <a:endParaRPr lang="en-CA" dirty="0"/>
          </a:p>
        </p:txBody>
      </p:sp>
      <p:pic>
        <p:nvPicPr>
          <p:cNvPr id="12" name="Content Placeholder 11" descr="A large round machine with many wires&#10;&#10;Description automatically generated">
            <a:extLst>
              <a:ext uri="{FF2B5EF4-FFF2-40B4-BE49-F238E27FC236}">
                <a16:creationId xmlns:a16="http://schemas.microsoft.com/office/drawing/2014/main" id="{88C8EAB7-B74B-92FA-895F-B97863453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774188"/>
            <a:ext cx="3528392" cy="47045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155DC-2881-32C7-91A4-F339AEBB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AA17D-4C2D-B7F1-93F6-10B384B6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42D24-2EAA-67AD-B4E1-1586BAF7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981B3-6C34-BE19-7187-36EBE4702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" y="784936"/>
            <a:ext cx="4631128" cy="3473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C467D-5E22-D9A0-DDB8-6C1CD2416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t="-735" r="29429" b="-1069"/>
          <a:stretch/>
        </p:blipFill>
        <p:spPr>
          <a:xfrm>
            <a:off x="5807968" y="4413761"/>
            <a:ext cx="2664296" cy="2063238"/>
          </a:xfrm>
          <a:prstGeom prst="rect">
            <a:avLst/>
          </a:prstGeom>
        </p:spPr>
      </p:pic>
      <p:pic>
        <p:nvPicPr>
          <p:cNvPr id="10" name="Picture 6" descr="C:\Documents and Settings\phs1pw\My Documents\jpg photos\Vancouver05paces2.jpg">
            <a:extLst>
              <a:ext uri="{FF2B5EF4-FFF2-40B4-BE49-F238E27FC236}">
                <a16:creationId xmlns:a16="http://schemas.microsoft.com/office/drawing/2014/main" id="{E5CD54C9-BE76-8C25-42DE-15958E5BA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2183" r="19145" b="4265"/>
          <a:stretch/>
        </p:blipFill>
        <p:spPr bwMode="auto">
          <a:xfrm>
            <a:off x="5015880" y="978601"/>
            <a:ext cx="3312368" cy="337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F61E3-CEAE-14E9-97E0-FF73E4FB3DB6}"/>
              </a:ext>
            </a:extLst>
          </p:cNvPr>
          <p:cNvSpPr txBox="1"/>
          <p:nvPr/>
        </p:nvSpPr>
        <p:spPr>
          <a:xfrm>
            <a:off x="126822" y="4538007"/>
            <a:ext cx="303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GRIFFIN has a full suite of detector systems for comprehensive measurements of the decay </a:t>
            </a:r>
            <a:endParaRPr lang="en-CA" sz="20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F0F9A0-16D6-5509-8D05-80DFE68C8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66"/>
          <a:stretch/>
        </p:blipFill>
        <p:spPr>
          <a:xfrm>
            <a:off x="2880708" y="4581128"/>
            <a:ext cx="2927260" cy="18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0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F75A-03EC-E0E4-DC1A-D55F7B2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Comparison to model calculations: </a:t>
            </a:r>
            <a:r>
              <a:rPr lang="en-CA" sz="2800" i="1" dirty="0"/>
              <a:t>E2</a:t>
            </a:r>
            <a:r>
              <a:rPr lang="en-CA" sz="2800" dirty="0"/>
              <a:t>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41E6-0B2B-1D38-F722-EC3AAAFE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334" y="3573016"/>
            <a:ext cx="2777436" cy="3276948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en-CA" sz="2000" b="1" dirty="0"/>
              <a:t>Calculations by S. Peru 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Mean field derived from HFB calculation using </a:t>
            </a:r>
            <a:r>
              <a:rPr lang="en-CA" sz="2000" b="1" dirty="0" err="1"/>
              <a:t>Gogny</a:t>
            </a:r>
            <a:r>
              <a:rPr lang="en-CA" sz="2000" b="1" dirty="0"/>
              <a:t> D1M interaction 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GCM applied to yield 5-dimensional collective Hamiltonian – no restrictions to axial symmetry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States from calculations grouped into bands according to their spectroscopic properties</a:t>
            </a:r>
          </a:p>
          <a:p>
            <a:pPr marL="118872" indent="0">
              <a:buNone/>
            </a:pPr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5974D-607D-DC8E-CE40-FF282CBE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344" y="6476999"/>
            <a:ext cx="2844800" cy="274320"/>
          </a:xfrm>
        </p:spPr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46B5D-9B4B-B291-3FD2-CF7DD698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2540" y="6476999"/>
            <a:ext cx="5383515" cy="274320"/>
          </a:xfrm>
        </p:spPr>
        <p:txBody>
          <a:bodyPr/>
          <a:lstStyle/>
          <a:p>
            <a:r>
              <a:rPr lang="en-CA"/>
              <a:t>Paul Garrett, nu-Ball2 Workshop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9190D-E44B-8238-D99B-5F8E66D1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20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CC4FE-CA43-5DA2-A8E3-EE4E5FE8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36" y="818915"/>
            <a:ext cx="9937104" cy="270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B8E36-179E-9C4B-110A-49C388314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85"/>
          <a:stretch/>
        </p:blipFill>
        <p:spPr>
          <a:xfrm>
            <a:off x="1141240" y="3573016"/>
            <a:ext cx="8064896" cy="3276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40D1C-24F6-73F9-CB9B-F858DD648C8B}"/>
              </a:ext>
            </a:extLst>
          </p:cNvPr>
          <p:cNvSpPr txBox="1"/>
          <p:nvPr/>
        </p:nvSpPr>
        <p:spPr>
          <a:xfrm>
            <a:off x="5612632" y="2741788"/>
            <a:ext cx="15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Experimental B(E2)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6B804-B69E-C8E7-CA2B-6CCB4D37530C}"/>
              </a:ext>
            </a:extLst>
          </p:cNvPr>
          <p:cNvSpPr txBox="1"/>
          <p:nvPr/>
        </p:nvSpPr>
        <p:spPr>
          <a:xfrm>
            <a:off x="7611025" y="5715919"/>
            <a:ext cx="15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Calculated B(E2)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4A266-FA0D-8318-E71E-08CD4B8D48EA}"/>
              </a:ext>
            </a:extLst>
          </p:cNvPr>
          <p:cNvSpPr txBox="1"/>
          <p:nvPr/>
        </p:nvSpPr>
        <p:spPr>
          <a:xfrm>
            <a:off x="1180693" y="372354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=0.20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=27°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68227-15B5-252A-6DC1-14FE675EA551}"/>
              </a:ext>
            </a:extLst>
          </p:cNvPr>
          <p:cNvSpPr txBox="1"/>
          <p:nvPr/>
        </p:nvSpPr>
        <p:spPr>
          <a:xfrm>
            <a:off x="3661520" y="3638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“K=2”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9465D-78BB-C66C-6536-CEBEF7D86139}"/>
              </a:ext>
            </a:extLst>
          </p:cNvPr>
          <p:cNvSpPr txBox="1"/>
          <p:nvPr/>
        </p:nvSpPr>
        <p:spPr>
          <a:xfrm>
            <a:off x="7002996" y="36290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“K=4”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5D38DE-FCB7-1F6F-7E3A-5E6B42508AEC}"/>
              </a:ext>
            </a:extLst>
          </p:cNvPr>
          <p:cNvSpPr txBox="1"/>
          <p:nvPr/>
        </p:nvSpPr>
        <p:spPr>
          <a:xfrm>
            <a:off x="8414048" y="3638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“K=6”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4C3BF-0995-E9F1-67E3-F73379338F45}"/>
              </a:ext>
            </a:extLst>
          </p:cNvPr>
          <p:cNvSpPr txBox="1"/>
          <p:nvPr/>
        </p:nvSpPr>
        <p:spPr>
          <a:xfrm>
            <a:off x="2133238" y="6147619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=0.24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=21°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D2590-A510-8621-3488-2946409302AB}"/>
              </a:ext>
            </a:extLst>
          </p:cNvPr>
          <p:cNvSpPr txBox="1"/>
          <p:nvPr/>
        </p:nvSpPr>
        <p:spPr>
          <a:xfrm>
            <a:off x="5461720" y="594045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=0.20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=35°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AA422-E4B0-4D43-1EB1-145DFA42206E}"/>
              </a:ext>
            </a:extLst>
          </p:cNvPr>
          <p:cNvSpPr txBox="1"/>
          <p:nvPr/>
        </p:nvSpPr>
        <p:spPr>
          <a:xfrm>
            <a:off x="10215520" y="1166448"/>
            <a:ext cx="1772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Transitions labelled in absolute B(E2) in Wu (blue), or relative B(E2) black italic),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315A17-8FFB-B425-A13E-675D82F74E10}"/>
              </a:ext>
            </a:extLst>
          </p:cNvPr>
          <p:cNvSpPr txBox="1"/>
          <p:nvPr/>
        </p:nvSpPr>
        <p:spPr>
          <a:xfrm>
            <a:off x="1271464" y="2780928"/>
            <a:ext cx="28803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050" dirty="0">
                <a:solidFill>
                  <a:srgbClr val="0000FF"/>
                </a:solidFill>
                <a:latin typeface="+mj-lt"/>
              </a:rPr>
              <a:t>&gt;1.9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9489C-12C4-5B8F-8621-4CB1FED15182}"/>
              </a:ext>
            </a:extLst>
          </p:cNvPr>
          <p:cNvSpPr txBox="1"/>
          <p:nvPr/>
        </p:nvSpPr>
        <p:spPr>
          <a:xfrm>
            <a:off x="1170851" y="3072331"/>
            <a:ext cx="28803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050" dirty="0">
                <a:solidFill>
                  <a:srgbClr val="0000FF"/>
                </a:solidFill>
                <a:latin typeface="+mj-lt"/>
              </a:rPr>
              <a:t>&gt;0.7</a:t>
            </a:r>
          </a:p>
        </p:txBody>
      </p:sp>
    </p:spTree>
    <p:extLst>
      <p:ext uri="{BB962C8B-B14F-4D97-AF65-F5344CB8AC3E}">
        <p14:creationId xmlns:p14="http://schemas.microsoft.com/office/powerpoint/2010/main" val="418657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19C-4882-0679-3421-39628E11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Collaborators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3E6-A36F-88D2-34CE-D6D811B1A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1800" baseline="30000" dirty="0">
                <a:effectLst/>
                <a:latin typeface="+mj-lt"/>
              </a:rPr>
              <a:t>188</a:t>
            </a:r>
            <a:r>
              <a:rPr lang="en-CA" sz="1800" dirty="0">
                <a:effectLst/>
                <a:latin typeface="+mj-lt"/>
              </a:rPr>
              <a:t>Hg: </a:t>
            </a:r>
            <a:r>
              <a:rPr lang="en-CA" sz="1800" dirty="0">
                <a:solidFill>
                  <a:srgbClr val="0000FF"/>
                </a:solidFill>
                <a:effectLst/>
                <a:latin typeface="+mj-lt"/>
              </a:rPr>
              <a:t>A.D. MacLean (</a:t>
            </a:r>
            <a:r>
              <a:rPr lang="en-CA" sz="1800" dirty="0" err="1">
                <a:solidFill>
                  <a:srgbClr val="0000FF"/>
                </a:solidFill>
                <a:effectLst/>
                <a:latin typeface="+mj-lt"/>
              </a:rPr>
              <a:t>Ph.D</a:t>
            </a:r>
            <a:r>
              <a:rPr lang="en-CA" sz="1800" dirty="0">
                <a:solidFill>
                  <a:srgbClr val="0000FF"/>
                </a:solidFill>
                <a:effectLst/>
                <a:latin typeface="+mj-lt"/>
              </a:rPr>
              <a:t> thesis work)</a:t>
            </a:r>
            <a:r>
              <a:rPr lang="en-CA" sz="1800" dirty="0">
                <a:effectLst/>
                <a:latin typeface="+mj-lt"/>
              </a:rPr>
              <a:t>, S. </a:t>
            </a:r>
            <a:r>
              <a:rPr lang="en-CA" sz="1800" dirty="0" err="1">
                <a:effectLst/>
                <a:latin typeface="+mj-lt"/>
              </a:rPr>
              <a:t>Péru</a:t>
            </a:r>
            <a:r>
              <a:rPr lang="en-CA" sz="1800" dirty="0">
                <a:effectLst/>
                <a:latin typeface="+mj-lt"/>
              </a:rPr>
              <a:t>, C.E. </a:t>
            </a:r>
            <a:r>
              <a:rPr lang="en-CA" sz="1800" dirty="0" err="1">
                <a:effectLst/>
                <a:latin typeface="+mj-lt"/>
              </a:rPr>
              <a:t>Svensson</a:t>
            </a:r>
            <a:r>
              <a:rPr lang="en-CA" sz="1800" dirty="0">
                <a:effectLst/>
                <a:latin typeface="+mj-lt"/>
              </a:rPr>
              <a:t>, M. </a:t>
            </a:r>
            <a:r>
              <a:rPr lang="en-CA" sz="1800" dirty="0" err="1">
                <a:effectLst/>
                <a:latin typeface="+mj-lt"/>
              </a:rPr>
              <a:t>Zielińska</a:t>
            </a:r>
            <a:r>
              <a:rPr lang="en-CA" sz="1800" dirty="0">
                <a:effectLst/>
                <a:latin typeface="+mj-lt"/>
              </a:rPr>
              <a:t>, I. </a:t>
            </a:r>
            <a:r>
              <a:rPr lang="en-CA" sz="1800" dirty="0" err="1">
                <a:effectLst/>
                <a:latin typeface="+mj-lt"/>
              </a:rPr>
              <a:t>Deloncle</a:t>
            </a:r>
            <a:r>
              <a:rPr lang="en-CA" sz="1800" dirty="0">
                <a:effectLst/>
                <a:latin typeface="+mj-lt"/>
              </a:rPr>
              <a:t>, F.A. Ali, C. </a:t>
            </a:r>
            <a:r>
              <a:rPr lang="en-CA" sz="1800" dirty="0" err="1">
                <a:effectLst/>
                <a:latin typeface="+mj-lt"/>
              </a:rPr>
              <a:t>Andreoiu</a:t>
            </a:r>
            <a:r>
              <a:rPr lang="en-CA" sz="1800" dirty="0">
                <a:effectLst/>
                <a:latin typeface="+mj-lt"/>
              </a:rPr>
              <a:t>, G.C. Ball, N. Bernier, H. </a:t>
            </a:r>
            <a:r>
              <a:rPr lang="en-CA" sz="1800" dirty="0" err="1">
                <a:effectLst/>
                <a:latin typeface="+mj-lt"/>
              </a:rPr>
              <a:t>Bidaman</a:t>
            </a:r>
            <a:r>
              <a:rPr lang="en-CA" sz="1800" dirty="0">
                <a:effectLst/>
                <a:latin typeface="+mj-lt"/>
              </a:rPr>
              <a:t>, V. </a:t>
            </a:r>
            <a:r>
              <a:rPr lang="en-CA" sz="1800" dirty="0" err="1">
                <a:effectLst/>
                <a:latin typeface="+mj-lt"/>
              </a:rPr>
              <a:t>Bildstein</a:t>
            </a:r>
            <a:r>
              <a:rPr lang="en-CA" sz="1800" dirty="0">
                <a:effectLst/>
                <a:latin typeface="+mj-lt"/>
              </a:rPr>
              <a:t>, M. </a:t>
            </a:r>
            <a:r>
              <a:rPr lang="en-CA" sz="1800" dirty="0" err="1">
                <a:effectLst/>
                <a:latin typeface="+mj-lt"/>
              </a:rPr>
              <a:t>Bowry</a:t>
            </a:r>
            <a:r>
              <a:rPr lang="en-CA" sz="1800" dirty="0">
                <a:effectLst/>
                <a:latin typeface="+mj-lt"/>
              </a:rPr>
              <a:t>, R. Caballero-</a:t>
            </a:r>
            <a:r>
              <a:rPr lang="en-CA" sz="1800" dirty="0" err="1">
                <a:effectLst/>
                <a:latin typeface="+mj-lt"/>
              </a:rPr>
              <a:t>Folch</a:t>
            </a:r>
            <a:r>
              <a:rPr lang="en-CA" sz="1800" dirty="0">
                <a:effectLst/>
                <a:latin typeface="+mj-lt"/>
              </a:rPr>
              <a:t>, A. Diaz Varela, I. </a:t>
            </a:r>
            <a:r>
              <a:rPr lang="en-CA" sz="1800" dirty="0" err="1">
                <a:effectLst/>
                <a:latin typeface="+mj-lt"/>
              </a:rPr>
              <a:t>Dillmann</a:t>
            </a:r>
            <a:r>
              <a:rPr lang="en-CA" sz="1800" dirty="0">
                <a:effectLst/>
                <a:latin typeface="+mj-lt"/>
              </a:rPr>
              <a:t>, A.B. </a:t>
            </a:r>
            <a:r>
              <a:rPr lang="en-CA" sz="1800" dirty="0" err="1">
                <a:effectLst/>
                <a:latin typeface="+mj-lt"/>
              </a:rPr>
              <a:t>Garnsworthy</a:t>
            </a:r>
            <a:r>
              <a:rPr lang="en-CA" sz="1800" dirty="0">
                <a:effectLst/>
                <a:latin typeface="+mj-lt"/>
              </a:rPr>
              <a:t>, G. Hackman, B. </a:t>
            </a:r>
            <a:r>
              <a:rPr lang="en-CA" sz="1800" dirty="0" err="1">
                <a:effectLst/>
                <a:latin typeface="+mj-lt"/>
              </a:rPr>
              <a:t>Jigmeddorj</a:t>
            </a:r>
            <a:r>
              <a:rPr lang="en-CA" sz="1800" dirty="0">
                <a:effectLst/>
                <a:latin typeface="+mj-lt"/>
              </a:rPr>
              <a:t>, A.I. </a:t>
            </a:r>
            <a:r>
              <a:rPr lang="en-CA" sz="1800" dirty="0" err="1">
                <a:effectLst/>
                <a:latin typeface="+mj-lt"/>
              </a:rPr>
              <a:t>Kilic</a:t>
            </a:r>
            <a:r>
              <a:rPr lang="en-CA" sz="1800" dirty="0">
                <a:effectLst/>
                <a:latin typeface="+mj-lt"/>
              </a:rPr>
              <a:t>, A.T. </a:t>
            </a:r>
            <a:r>
              <a:rPr lang="en-CA" sz="1800" dirty="0" err="1">
                <a:effectLst/>
                <a:latin typeface="+mj-lt"/>
              </a:rPr>
              <a:t>Laffoley</a:t>
            </a:r>
            <a:r>
              <a:rPr lang="en-CA" sz="1800" dirty="0">
                <a:effectLst/>
                <a:latin typeface="+mj-lt"/>
              </a:rPr>
              <a:t>, B. </a:t>
            </a:r>
            <a:r>
              <a:rPr lang="en-CA" sz="1800" dirty="0" err="1">
                <a:effectLst/>
                <a:latin typeface="+mj-lt"/>
              </a:rPr>
              <a:t>Olaizola</a:t>
            </a:r>
            <a:r>
              <a:rPr lang="en-CA" sz="1800" dirty="0">
                <a:effectLst/>
                <a:latin typeface="+mj-lt"/>
              </a:rPr>
              <a:t>, H.P. Patel, A.J. </a:t>
            </a:r>
            <a:r>
              <a:rPr lang="en-CA" sz="1800" dirty="0" err="1">
                <a:effectLst/>
                <a:latin typeface="+mj-lt"/>
              </a:rPr>
              <a:t>Radich</a:t>
            </a:r>
            <a:r>
              <a:rPr lang="en-CA" sz="1800" dirty="0">
                <a:effectLst/>
                <a:latin typeface="+mj-lt"/>
              </a:rPr>
              <a:t>, Y. Saito, J. </a:t>
            </a:r>
            <a:r>
              <a:rPr lang="en-CA" sz="1800" dirty="0" err="1">
                <a:effectLst/>
                <a:latin typeface="+mj-lt"/>
              </a:rPr>
              <a:t>Smallcombe</a:t>
            </a:r>
            <a:r>
              <a:rPr lang="en-CA" sz="1800" dirty="0">
                <a:effectLst/>
                <a:latin typeface="+mj-lt"/>
              </a:rPr>
              <a:t>, J. </a:t>
            </a:r>
            <a:r>
              <a:rPr lang="en-CA" sz="1800" dirty="0" err="1">
                <a:effectLst/>
                <a:latin typeface="+mj-lt"/>
              </a:rPr>
              <a:t>Turko</a:t>
            </a:r>
            <a:r>
              <a:rPr lang="en-CA" sz="1800" dirty="0">
                <a:effectLst/>
                <a:latin typeface="+mj-lt"/>
              </a:rPr>
              <a:t>, K. Whitmore, and T. </a:t>
            </a:r>
            <a:r>
              <a:rPr lang="en-CA" sz="1800" dirty="0" err="1">
                <a:effectLst/>
                <a:latin typeface="+mj-lt"/>
              </a:rPr>
              <a:t>Zidar</a:t>
            </a:r>
            <a:endParaRPr lang="en-CA" sz="1800" dirty="0">
              <a:effectLst/>
              <a:latin typeface="+mj-lt"/>
            </a:endParaRPr>
          </a:p>
          <a:p>
            <a:pPr marL="118872" indent="0">
              <a:buNone/>
            </a:pPr>
            <a:endParaRPr lang="en-CA" sz="1800" dirty="0">
              <a:latin typeface="+mj-lt"/>
            </a:endParaRPr>
          </a:p>
          <a:p>
            <a:pPr marL="118872" indent="0">
              <a:buNone/>
            </a:pPr>
            <a:r>
              <a:rPr lang="en-CA" sz="1800" baseline="30000" dirty="0">
                <a:latin typeface="+mj-lt"/>
              </a:rPr>
              <a:t>74</a:t>
            </a:r>
            <a:r>
              <a:rPr lang="en-CA" sz="1800" dirty="0">
                <a:latin typeface="+mj-lt"/>
              </a:rPr>
              <a:t>Zn: M. </a:t>
            </a:r>
            <a:r>
              <a:rPr lang="en-CA" sz="1800" dirty="0" err="1">
                <a:latin typeface="+mj-lt"/>
              </a:rPr>
              <a:t>Rocchini</a:t>
            </a:r>
            <a:r>
              <a:rPr lang="en-CA" sz="1800" dirty="0">
                <a:latin typeface="+mj-lt"/>
              </a:rPr>
              <a:t>, M. </a:t>
            </a:r>
            <a:r>
              <a:rPr lang="en-CA" sz="1800" dirty="0" err="1">
                <a:latin typeface="+mj-lt"/>
              </a:rPr>
              <a:t>Zielińska</a:t>
            </a:r>
            <a:r>
              <a:rPr lang="en-CA" sz="1800" dirty="0">
                <a:latin typeface="+mj-lt"/>
              </a:rPr>
              <a:t>, S.M. </a:t>
            </a:r>
            <a:r>
              <a:rPr lang="en-CA" sz="1800" dirty="0" err="1">
                <a:latin typeface="+mj-lt"/>
              </a:rPr>
              <a:t>Lenzi</a:t>
            </a:r>
            <a:r>
              <a:rPr lang="en-CA" sz="1800" dirty="0">
                <a:latin typeface="+mj-lt"/>
              </a:rPr>
              <a:t>, D.D. Dao, F. </a:t>
            </a:r>
            <a:r>
              <a:rPr lang="en-CA" sz="1800" dirty="0" err="1">
                <a:latin typeface="+mj-lt"/>
              </a:rPr>
              <a:t>Nowacki</a:t>
            </a:r>
            <a:r>
              <a:rPr lang="en-CA" sz="1800" dirty="0">
                <a:latin typeface="+mj-lt"/>
              </a:rPr>
              <a:t>, V. </a:t>
            </a:r>
            <a:r>
              <a:rPr lang="en-CA" sz="1800" dirty="0" err="1">
                <a:latin typeface="+mj-lt"/>
              </a:rPr>
              <a:t>Bildstein</a:t>
            </a:r>
            <a:r>
              <a:rPr lang="en-CA" sz="1800" dirty="0">
                <a:latin typeface="+mj-lt"/>
              </a:rPr>
              <a:t>, A.D. MacLean, B. </a:t>
            </a:r>
            <a:r>
              <a:rPr lang="en-CA" sz="1800" dirty="0" err="1">
                <a:latin typeface="+mj-lt"/>
              </a:rPr>
              <a:t>Olaizola</a:t>
            </a:r>
            <a:r>
              <a:rPr lang="en-CA" sz="1800" dirty="0">
                <a:latin typeface="+mj-lt"/>
              </a:rPr>
              <a:t>, Z. Ahmed, C. </a:t>
            </a:r>
            <a:r>
              <a:rPr lang="en-CA" sz="1800" dirty="0" err="1">
                <a:latin typeface="+mj-lt"/>
              </a:rPr>
              <a:t>Andreoiu</a:t>
            </a:r>
            <a:r>
              <a:rPr lang="en-CA" sz="1800" dirty="0">
                <a:latin typeface="+mj-lt"/>
              </a:rPr>
              <a:t>, A. Babu, G.C. Ball, S.S. Bhattacharjee, H. </a:t>
            </a:r>
            <a:r>
              <a:rPr lang="en-CA" sz="1800" dirty="0" err="1">
                <a:latin typeface="+mj-lt"/>
              </a:rPr>
              <a:t>Bidaman</a:t>
            </a:r>
            <a:r>
              <a:rPr lang="en-CA" sz="1800" dirty="0">
                <a:latin typeface="+mj-lt"/>
              </a:rPr>
              <a:t>, C. Cheng, R. Coleman, I. </a:t>
            </a:r>
            <a:r>
              <a:rPr lang="en-CA" sz="1800" dirty="0" err="1">
                <a:latin typeface="+mj-lt"/>
              </a:rPr>
              <a:t>Dillmann</a:t>
            </a:r>
            <a:r>
              <a:rPr lang="en-CA" sz="1800" dirty="0">
                <a:latin typeface="+mj-lt"/>
              </a:rPr>
              <a:t>, A.B. </a:t>
            </a:r>
            <a:r>
              <a:rPr lang="en-CA" sz="1800" dirty="0" err="1">
                <a:latin typeface="+mj-lt"/>
              </a:rPr>
              <a:t>Garnsworthy</a:t>
            </a:r>
            <a:r>
              <a:rPr lang="en-CA" sz="1800" dirty="0">
                <a:latin typeface="+mj-lt"/>
              </a:rPr>
              <a:t>, S. Gillespie, C. Griffin, G.F. </a:t>
            </a:r>
            <a:r>
              <a:rPr lang="en-CA" sz="1800" dirty="0" err="1">
                <a:latin typeface="+mj-lt"/>
              </a:rPr>
              <a:t>Grinyer</a:t>
            </a:r>
            <a:r>
              <a:rPr lang="en-CA" sz="1800" dirty="0">
                <a:latin typeface="+mj-lt"/>
              </a:rPr>
              <a:t>, G. Hackman, M. Hanley, A. </a:t>
            </a:r>
            <a:r>
              <a:rPr lang="en-CA" sz="1800" dirty="0" err="1">
                <a:latin typeface="+mj-lt"/>
              </a:rPr>
              <a:t>Illana</a:t>
            </a:r>
            <a:r>
              <a:rPr lang="en-CA" sz="1800" dirty="0">
                <a:latin typeface="+mj-lt"/>
              </a:rPr>
              <a:t>, S. Jones, A.T. </a:t>
            </a:r>
            <a:r>
              <a:rPr lang="en-CA" sz="1800" dirty="0" err="1">
                <a:latin typeface="+mj-lt"/>
              </a:rPr>
              <a:t>Laffoley</a:t>
            </a:r>
            <a:r>
              <a:rPr lang="en-CA" sz="1800" dirty="0">
                <a:latin typeface="+mj-lt"/>
              </a:rPr>
              <a:t>, K.G. Leach, R.S. </a:t>
            </a:r>
            <a:r>
              <a:rPr lang="en-CA" sz="1800" dirty="0" err="1">
                <a:latin typeface="+mj-lt"/>
              </a:rPr>
              <a:t>Lubna</a:t>
            </a:r>
            <a:r>
              <a:rPr lang="en-CA" sz="1800" dirty="0">
                <a:latin typeface="+mj-lt"/>
              </a:rPr>
              <a:t>, J. McAfee, C. Natzke, S. Pannu, C. Paxman, C. </a:t>
            </a:r>
            <a:r>
              <a:rPr lang="en-CA" sz="1800" dirty="0" err="1">
                <a:latin typeface="+mj-lt"/>
              </a:rPr>
              <a:t>Porzio</a:t>
            </a:r>
            <a:r>
              <a:rPr lang="en-CA" sz="1800" dirty="0">
                <a:latin typeface="+mj-lt"/>
              </a:rPr>
              <a:t>, A.J. </a:t>
            </a:r>
            <a:r>
              <a:rPr lang="en-CA" sz="1800" dirty="0" err="1">
                <a:latin typeface="+mj-lt"/>
              </a:rPr>
              <a:t>Radich</a:t>
            </a:r>
            <a:r>
              <a:rPr lang="en-CA" sz="1800" dirty="0">
                <a:latin typeface="+mj-lt"/>
              </a:rPr>
              <a:t>, M. </a:t>
            </a:r>
            <a:r>
              <a:rPr lang="en-CA" sz="1800" dirty="0" err="1">
                <a:latin typeface="+mj-lt"/>
              </a:rPr>
              <a:t>Rajabali</a:t>
            </a:r>
            <a:r>
              <a:rPr lang="en-CA" sz="1800" dirty="0">
                <a:latin typeface="+mj-lt"/>
              </a:rPr>
              <a:t>, F. </a:t>
            </a:r>
            <a:r>
              <a:rPr lang="en-CA" sz="1800" dirty="0" err="1">
                <a:latin typeface="+mj-lt"/>
              </a:rPr>
              <a:t>Sarazin</a:t>
            </a:r>
            <a:r>
              <a:rPr lang="en-CA" sz="1800" dirty="0">
                <a:latin typeface="+mj-lt"/>
              </a:rPr>
              <a:t>, K. Schwarz, S. </a:t>
            </a:r>
            <a:r>
              <a:rPr lang="en-CA" sz="1800" dirty="0" err="1">
                <a:latin typeface="+mj-lt"/>
              </a:rPr>
              <a:t>Shadrick</a:t>
            </a:r>
            <a:r>
              <a:rPr lang="en-CA" sz="1800" dirty="0">
                <a:latin typeface="+mj-lt"/>
              </a:rPr>
              <a:t>, S. Sharma, J. Suh, C.E. Svensson, D. Yates, and T. </a:t>
            </a:r>
            <a:r>
              <a:rPr lang="en-CA" sz="1800" dirty="0" err="1">
                <a:latin typeface="+mj-lt"/>
              </a:rPr>
              <a:t>Zidar</a:t>
            </a:r>
            <a:endParaRPr lang="en-CA" sz="1800" dirty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8FA8-3D97-D0B3-6F5F-A3D8AFA3A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553FD-3834-EE27-D356-D134BCC0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03F33-D6AA-3E62-2C10-798B606D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21</a:t>
            </a:fld>
            <a:endParaRPr lang="en-CA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0944B1C-C5CA-9E47-9C64-ABF90F91A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25144"/>
            <a:ext cx="1729370" cy="1224161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92F42DD-0C4C-672A-E521-56E18C0EA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 t="9220" r="22445" b="7806"/>
          <a:stretch/>
        </p:blipFill>
        <p:spPr>
          <a:xfrm>
            <a:off x="2423592" y="4725144"/>
            <a:ext cx="1584176" cy="129614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CD8803A-95F0-317E-05D1-363E6453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84" y="4739629"/>
            <a:ext cx="2060725" cy="129614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42D26D6-F51D-9689-CE99-C2C9D0DD3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35" y="5013175"/>
            <a:ext cx="2452541" cy="749052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96240CB-3F54-56DB-85D1-477820E6A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34" y="4827700"/>
            <a:ext cx="2445713" cy="10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8C2F-3368-CCD5-074D-F058E376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7CC8-021F-F3E3-8798-57605387C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4E691-F9E1-7B57-B619-83159C3D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975DA-37D1-E62A-5433-8ABCFC25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578B8-E339-8A4E-C30E-13457A50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382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8D8B-A1B9-E878-546A-02808018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Shape coexistence well established in Hg isotopes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B8BD5-AB08-27F3-1B4A-DE500D223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6"/>
            <a:ext cx="5899789" cy="5547756"/>
          </a:xfrm>
        </p:spPr>
        <p:txBody>
          <a:bodyPr>
            <a:normAutofit/>
          </a:bodyPr>
          <a:lstStyle/>
          <a:p>
            <a:r>
              <a:rPr lang="en-CA" sz="2000" b="1" dirty="0"/>
              <a:t>Difference in mean-squared charge radii for Hg show odd-even staggering – large changes in ground state deformation observed </a:t>
            </a:r>
          </a:p>
          <a:p>
            <a:endParaRPr lang="en-CA" sz="2000" b="1" dirty="0"/>
          </a:p>
          <a:p>
            <a:r>
              <a:rPr lang="en-US" sz="2000" b="1" dirty="0"/>
              <a:t>E</a:t>
            </a:r>
            <a:r>
              <a:rPr lang="en-CA" sz="2000" b="1" dirty="0" err="1"/>
              <a:t>nergy</a:t>
            </a:r>
            <a:r>
              <a:rPr lang="en-CA" sz="2000" b="1" dirty="0"/>
              <a:t> systematics of deformed intruder states display “typical” parabolic dependence on valence neutron number </a:t>
            </a:r>
          </a:p>
          <a:p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1E2DA-C286-5BBD-73CA-70E82863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F331F-A603-90C6-4D52-D57A0559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2A32-7540-EF21-2E70-0C032352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23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D3110-06A0-C849-CAAB-0FD71022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761565"/>
            <a:ext cx="5143072" cy="5547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6EB5-94DC-EC72-4644-C088FAFA1552}"/>
              </a:ext>
            </a:extLst>
          </p:cNvPr>
          <p:cNvSpPr txBox="1"/>
          <p:nvPr/>
        </p:nvSpPr>
        <p:spPr>
          <a:xfrm>
            <a:off x="8400256" y="62901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+mj-lt"/>
              </a:rPr>
              <a:t>Garrett, </a:t>
            </a:r>
            <a:r>
              <a:rPr lang="en-CA" sz="1400" dirty="0" err="1">
                <a:latin typeface="+mj-lt"/>
              </a:rPr>
              <a:t>Zielińska</a:t>
            </a:r>
            <a:r>
              <a:rPr lang="en-CA" sz="1400" dirty="0">
                <a:latin typeface="+mj-lt"/>
              </a:rPr>
              <a:t>, &amp; Clement, PPNP </a:t>
            </a:r>
            <a:r>
              <a:rPr lang="en-CA" sz="1400" b="1" dirty="0">
                <a:latin typeface="+mj-lt"/>
              </a:rPr>
              <a:t>124</a:t>
            </a:r>
            <a:r>
              <a:rPr lang="en-CA" sz="1400" dirty="0">
                <a:latin typeface="+mj-lt"/>
              </a:rPr>
              <a:t>, 103931 (2022)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6BD51-4AF9-37FA-F606-886196166B1F}"/>
              </a:ext>
            </a:extLst>
          </p:cNvPr>
          <p:cNvGrpSpPr/>
          <p:nvPr/>
        </p:nvGrpSpPr>
        <p:grpSpPr>
          <a:xfrm>
            <a:off x="642909" y="3429000"/>
            <a:ext cx="10493651" cy="3047999"/>
            <a:chOff x="642909" y="3429000"/>
            <a:chExt cx="10493651" cy="30479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B50DB0-1C86-762F-8A00-39D548D795F3}"/>
                </a:ext>
              </a:extLst>
            </p:cNvPr>
            <p:cNvCxnSpPr/>
            <p:nvPr/>
          </p:nvCxnSpPr>
          <p:spPr>
            <a:xfrm>
              <a:off x="9840416" y="5517232"/>
              <a:ext cx="1296144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AFF0B2E-A2C1-C57B-F5C2-906C500999EE}"/>
                </a:ext>
              </a:extLst>
            </p:cNvPr>
            <p:cNvCxnSpPr/>
            <p:nvPr/>
          </p:nvCxnSpPr>
          <p:spPr>
            <a:xfrm>
              <a:off x="5951984" y="5085184"/>
              <a:ext cx="3744416" cy="432048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62BD2FD-F900-4722-0E10-2D5205E6C3D0}"/>
                </a:ext>
              </a:extLst>
            </p:cNvPr>
            <p:cNvSpPr txBox="1">
              <a:spLocks/>
            </p:cNvSpPr>
            <p:nvPr/>
          </p:nvSpPr>
          <p:spPr>
            <a:xfrm>
              <a:off x="642909" y="3429000"/>
              <a:ext cx="5813131" cy="3047999"/>
            </a:xfrm>
            <a:prstGeom prst="rect">
              <a:avLst/>
            </a:prstGeom>
          </p:spPr>
          <p:txBody>
            <a:bodyPr vert="horz" lIns="54864" tIns="91440" rtlCol="0">
              <a:norm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kumimoji="0" sz="32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00000"/>
                <a:buFont typeface="Arial" pitchFamily="34" charset="0"/>
                <a:buChar char="•"/>
                <a:defRPr kumimoji="0" sz="28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kumimoji="0"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kumimoji="0"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kumimoji="0" lang="en-US" sz="2000" kern="1200" smtClean="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r>
                <a:rPr lang="en-US" sz="2000" b="1" dirty="0"/>
                <a:t>Information on excited 0</a:t>
              </a:r>
              <a:r>
                <a:rPr lang="en-US" sz="2000" b="1" baseline="30000" dirty="0"/>
                <a:t>+</a:t>
              </a:r>
              <a:r>
                <a:rPr lang="en-US" sz="2000" b="1" dirty="0"/>
                <a:t> states drops dramatically outside region that can be probed with two-nucleon-transfer reactions </a:t>
              </a:r>
            </a:p>
            <a:p>
              <a:pPr lvl="1"/>
              <a:r>
                <a:rPr lang="en-US" sz="1800" b="1" dirty="0"/>
                <a:t>population cross section in many reactions, especially HI fusion evaporation, often extremely small</a:t>
              </a:r>
            </a:p>
            <a:p>
              <a:pPr lvl="1"/>
              <a:r>
                <a:rPr lang="en-US" sz="1800" b="1" dirty="0"/>
                <a:t>Is there another configuration as in the Pb isotopes and triple shape coexistence?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5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91BE-705A-DF42-C0E8-10FB1203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93232"/>
          </a:xfrm>
        </p:spPr>
        <p:txBody>
          <a:bodyPr/>
          <a:lstStyle/>
          <a:p>
            <a:r>
              <a:rPr lang="en-CA" sz="2400" dirty="0"/>
              <a:t>Some recent results on studies of shapes of </a:t>
            </a:r>
            <a:r>
              <a:rPr lang="en-CA" sz="2400" baseline="30000" dirty="0"/>
              <a:t>188</a:t>
            </a:r>
            <a:r>
              <a:rPr lang="en-CA" sz="2400" dirty="0"/>
              <a:t>Hg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1F898-68C2-C425-A5B8-67384183B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21" y="1387938"/>
            <a:ext cx="5774432" cy="5024226"/>
          </a:xfrm>
        </p:spPr>
        <p:txBody>
          <a:bodyPr>
            <a:normAutofit/>
          </a:bodyPr>
          <a:lstStyle/>
          <a:p>
            <a:r>
              <a:rPr lang="en-CA" sz="2200" b="1" dirty="0"/>
              <a:t>Results of Coulomb excitation of </a:t>
            </a:r>
            <a:r>
              <a:rPr lang="en-CA" sz="2200" b="1" baseline="30000" dirty="0"/>
              <a:t>188</a:t>
            </a:r>
            <a:r>
              <a:rPr lang="en-CA" sz="2200" b="1" dirty="0"/>
              <a:t>Hg</a:t>
            </a:r>
          </a:p>
          <a:p>
            <a:pPr lvl="1"/>
            <a:r>
              <a:rPr lang="en-CA" sz="2000" b="1" dirty="0"/>
              <a:t>Systematic studies of </a:t>
            </a:r>
            <a:r>
              <a:rPr lang="en-CA" sz="2000" b="1" baseline="30000" dirty="0"/>
              <a:t>182-188</a:t>
            </a:r>
            <a:r>
              <a:rPr lang="en-CA" sz="2000" b="1" dirty="0"/>
              <a:t>Hg at ISOLDE [Bree et al., PRL</a:t>
            </a:r>
            <a:r>
              <a:rPr lang="en-CA" sz="1400" b="1" dirty="0"/>
              <a:t> </a:t>
            </a:r>
            <a:r>
              <a:rPr lang="en-CA" sz="2000" b="1" dirty="0"/>
              <a:t>112, 162701 (2014), </a:t>
            </a:r>
            <a:r>
              <a:rPr lang="en-CA" sz="2000" b="1" dirty="0" err="1"/>
              <a:t>Wrzosek-Lipska</a:t>
            </a:r>
            <a:r>
              <a:rPr lang="en-CA" sz="2000" b="1" dirty="0"/>
              <a:t> et al., EPJ A55, 130 (2019)] </a:t>
            </a:r>
          </a:p>
          <a:p>
            <a:pPr lvl="1"/>
            <a:r>
              <a:rPr lang="en-CA" sz="2000" b="1" dirty="0"/>
              <a:t>Results consistent with coexisting shapes – weakly deformed oblate ground state and strongly deformed prolate excited band</a:t>
            </a:r>
          </a:p>
          <a:p>
            <a:pPr lvl="1"/>
            <a:endParaRPr lang="en-CA" sz="2400" b="1" dirty="0"/>
          </a:p>
          <a:p>
            <a:r>
              <a:rPr lang="en-CA" sz="2200" b="1" dirty="0"/>
              <a:t>Lifetime measurements for states above 12</a:t>
            </a:r>
            <a:r>
              <a:rPr lang="en-CA" sz="2200" b="1" baseline="-25000" dirty="0"/>
              <a:t>1</a:t>
            </a:r>
            <a:r>
              <a:rPr lang="en-CA" sz="2200" b="1" baseline="30000" dirty="0"/>
              <a:t>+</a:t>
            </a:r>
            <a:r>
              <a:rPr lang="en-CA" sz="2200" b="1" dirty="0"/>
              <a:t> isomer yielded small </a:t>
            </a:r>
            <a:r>
              <a:rPr lang="en-CA" sz="2200" b="1" i="1" dirty="0"/>
              <a:t>B</a:t>
            </a:r>
            <a:r>
              <a:rPr lang="en-CA" sz="2200" b="1" dirty="0"/>
              <a:t>(</a:t>
            </a:r>
            <a:r>
              <a:rPr lang="en-CA" sz="2200" b="1" i="1" dirty="0"/>
              <a:t>E2</a:t>
            </a:r>
            <a:r>
              <a:rPr lang="en-CA" sz="2200" b="1" dirty="0"/>
              <a:t>) values – first clear indication of nearly spherical states in </a:t>
            </a:r>
            <a:r>
              <a:rPr lang="en-CA" sz="2200" b="1" baseline="30000" dirty="0"/>
              <a:t>188</a:t>
            </a:r>
            <a:r>
              <a:rPr lang="en-CA" sz="2200" b="1" dirty="0"/>
              <a:t>Hg [Siciliano et al., PRC </a:t>
            </a:r>
            <a:r>
              <a:rPr lang="en-CA" sz="2000" b="1" dirty="0"/>
              <a:t>102, 014318 (2020)]</a:t>
            </a:r>
            <a:endParaRPr lang="en-CA" sz="1400" b="1" dirty="0"/>
          </a:p>
          <a:p>
            <a:endParaRPr lang="en-CA" sz="2200" b="1" dirty="0"/>
          </a:p>
          <a:p>
            <a:pPr lvl="1"/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B65E6-722B-EC37-232C-4A516A75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39BE9-E6A9-35C1-8FE1-01509FC8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85C09-A3F5-CA2D-2A3B-C370C7C3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24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8D708-8876-5DAF-029F-A78A8D553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396554"/>
            <a:ext cx="5533648" cy="48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9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2DEA-9318-D05B-8CDE-315F2F04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spectroscopy – a very versatile tool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B889-A31E-CF55-2E42-DBC8A438F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82" y="692696"/>
            <a:ext cx="5655236" cy="5273008"/>
          </a:xfrm>
        </p:spPr>
        <p:txBody>
          <a:bodyPr>
            <a:normAutofit/>
          </a:bodyPr>
          <a:lstStyle/>
          <a:p>
            <a:r>
              <a:rPr lang="en-US" sz="2000" b="1" dirty="0"/>
              <a:t>Weak interaction tests e.g. studies of Fermi </a:t>
            </a:r>
            <a:r>
              <a:rPr lang="en-US" sz="2000" b="1" dirty="0" err="1"/>
              <a:t>superallowed</a:t>
            </a:r>
            <a:r>
              <a:rPr lang="en-US" sz="2000" b="1" dirty="0"/>
              <a:t> </a:t>
            </a:r>
            <a:r>
              <a:rPr lang="en-US" sz="2000" b="1" dirty="0">
                <a:latin typeface="Symbol" panose="05050102010706020507" pitchFamily="18" charset="2"/>
              </a:rPr>
              <a:t>b</a:t>
            </a:r>
            <a:r>
              <a:rPr lang="en-US" sz="2000" b="1" dirty="0"/>
              <a:t>-decay </a:t>
            </a:r>
          </a:p>
          <a:p>
            <a:pPr lvl="1"/>
            <a:r>
              <a:rPr lang="en-US" sz="1800" b="1" baseline="30000" dirty="0"/>
              <a:t>62</a:t>
            </a:r>
            <a:r>
              <a:rPr lang="en-US" sz="1800" b="1" dirty="0"/>
              <a:t>Ga decay – beam rate of 6 – 12k/s, placement of </a:t>
            </a:r>
            <a:r>
              <a:rPr lang="en-US" sz="1800" b="1" dirty="0">
                <a:latin typeface="Symbol" panose="05050102010706020507" pitchFamily="18" charset="2"/>
              </a:rPr>
              <a:t>g</a:t>
            </a:r>
            <a:r>
              <a:rPr lang="en-US" sz="1800" b="1" dirty="0"/>
              <a:t>-rays to 1 ppm level permits very sensitive tests related CKM matrix unitarity</a:t>
            </a:r>
            <a:endParaRPr lang="en-US" sz="1600" b="1" dirty="0"/>
          </a:p>
          <a:p>
            <a:pPr marL="722376" lvl="2" indent="0">
              <a:buNone/>
            </a:pPr>
            <a:r>
              <a:rPr lang="en-US" sz="1400" b="1" dirty="0"/>
              <a:t>A.D. MacLean et al., PRC 102, 054325 (2020)  </a:t>
            </a:r>
            <a:endParaRPr lang="en-CA" sz="14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43DFF1-33DF-B249-1E21-DA52BD1B9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110" y="707708"/>
            <a:ext cx="5814546" cy="5273008"/>
          </a:xfrm>
        </p:spPr>
        <p:txBody>
          <a:bodyPr>
            <a:normAutofit/>
          </a:bodyPr>
          <a:lstStyle/>
          <a:p>
            <a:r>
              <a:rPr lang="en-US" sz="2000" b="1" dirty="0"/>
              <a:t>Nuclear structure investigations e.g. </a:t>
            </a:r>
            <a:r>
              <a:rPr lang="en-US" sz="2000" b="1" baseline="30000" dirty="0"/>
              <a:t>74</a:t>
            </a:r>
            <a:r>
              <a:rPr lang="en-US" sz="2000" b="1" dirty="0"/>
              <a:t>Zn and </a:t>
            </a:r>
            <a:r>
              <a:rPr lang="en-US" sz="2000" b="1" i="1" dirty="0"/>
              <a:t>N</a:t>
            </a:r>
            <a:r>
              <a:rPr lang="en-US" sz="2000" b="1" dirty="0"/>
              <a:t>=40 “island of inversion” </a:t>
            </a:r>
          </a:p>
          <a:p>
            <a:pPr marL="457200" lvl="1" indent="0">
              <a:buNone/>
            </a:pPr>
            <a:r>
              <a:rPr lang="en-US" sz="1400" b="1" dirty="0"/>
              <a:t>M. </a:t>
            </a:r>
            <a:r>
              <a:rPr lang="en-US" sz="1400" b="1" dirty="0" err="1"/>
              <a:t>Rocchini</a:t>
            </a:r>
            <a:r>
              <a:rPr lang="en-US" sz="1400" b="1" dirty="0"/>
              <a:t> et al., PRL 130, 122502 (2023)</a:t>
            </a:r>
            <a:endParaRPr lang="en-CA" sz="1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B1A5-3352-44B4-A9FF-BFA39E3E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0D74-EAFB-D280-8D07-9E175E36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1DFC8-115E-76AA-E5A8-CE52DFDD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25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7D0F0-FB76-593C-170C-12ED43D5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6" y="2564904"/>
            <a:ext cx="5458924" cy="4004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89207-9B73-59D1-8424-054846C6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90" y="3498179"/>
            <a:ext cx="3717578" cy="3099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49DD14-3303-FD01-3F18-6BA017654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086" y="1754500"/>
            <a:ext cx="4604006" cy="16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1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1"/>
          <a:stretch/>
        </p:blipFill>
        <p:spPr>
          <a:xfrm>
            <a:off x="1991544" y="1207854"/>
            <a:ext cx="6895542" cy="4741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Canada’s Isotope Separator and Accelerator (ISAC)</a:t>
            </a:r>
          </a:p>
        </p:txBody>
      </p:sp>
      <p:sp>
        <p:nvSpPr>
          <p:cNvPr id="6" name="Rectangle 12"/>
          <p:cNvSpPr>
            <a:spLocks/>
          </p:cNvSpPr>
          <p:nvPr/>
        </p:nvSpPr>
        <p:spPr bwMode="auto">
          <a:xfrm>
            <a:off x="6518646" y="2891384"/>
            <a:ext cx="1545541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8100" tIns="38100" rIns="38100" bIns="381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 Bold" charset="0"/>
                <a:sym typeface="Arial Bold" charset="0"/>
              </a:rPr>
              <a:t> ISAC I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: </a:t>
            </a:r>
          </a:p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 60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keV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 &amp; 1.7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AMeV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 </a:t>
            </a:r>
          </a:p>
        </p:txBody>
      </p:sp>
      <p:sp>
        <p:nvSpPr>
          <p:cNvPr id="7" name="Rectangle 13"/>
          <p:cNvSpPr>
            <a:spLocks/>
          </p:cNvSpPr>
          <p:nvPr/>
        </p:nvSpPr>
        <p:spPr bwMode="auto">
          <a:xfrm>
            <a:off x="4550044" y="2270426"/>
            <a:ext cx="1639695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8100" tIns="38100" rIns="38100" bIns="381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 Bold" charset="0"/>
                <a:sym typeface="Arial Bold" charset="0"/>
              </a:rPr>
              <a:t> ISAC II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: </a:t>
            </a:r>
          </a:p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  &gt; 6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AMeV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cs typeface="Arial" charset="0"/>
                <a:sym typeface="Arial" charset="0"/>
              </a:rPr>
              <a:t> for A&lt;150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00256" y="2716702"/>
            <a:ext cx="2171130" cy="3077766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+mj-lt"/>
                <a:ea typeface="ＭＳ Ｐゴシック" charset="0"/>
                <a:sym typeface="Arial" charset="0"/>
              </a:rPr>
              <a:t>~3500 RIB hours / </a:t>
            </a:r>
            <a:r>
              <a:rPr lang="en-US" sz="1400" b="1" dirty="0" err="1">
                <a:latin typeface="+mj-lt"/>
                <a:ea typeface="ＭＳ Ｐゴシック" charset="0"/>
                <a:sym typeface="Arial" charset="0"/>
              </a:rPr>
              <a:t>yr</a:t>
            </a:r>
            <a:endParaRPr lang="en-US" sz="1400" b="1" dirty="0">
              <a:latin typeface="+mj-lt"/>
              <a:ea typeface="ＭＳ Ｐゴシック" charset="0"/>
              <a:sym typeface="Arial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b="1" dirty="0">
                <a:latin typeface="+mj-lt"/>
              </a:rPr>
              <a:t>600 users, 2/3 international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b="1" dirty="0">
                <a:latin typeface="+mj-lt"/>
              </a:rPr>
              <a:t>Factor 2-2.5 oversubscribed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400" b="1" dirty="0">
                <a:latin typeface="+mj-lt"/>
              </a:rPr>
              <a:t>~ 2 year managed backlog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400" b="1" dirty="0">
                <a:latin typeface="+mj-lt"/>
              </a:rPr>
              <a:t>Complementary capabilities to in-flight facilities like FRIB, RIBF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9988" y="2136777"/>
            <a:ext cx="2119295" cy="1061829"/>
          </a:xfrm>
          <a:prstGeom prst="rect">
            <a:avLst/>
          </a:prstGeom>
          <a:solidFill>
            <a:schemeClr val="bg1"/>
          </a:solidFill>
          <a:ln>
            <a:solidFill>
              <a:srgbClr val="005BA8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Select accelerated RIBs: </a:t>
            </a:r>
          </a:p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 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95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Sr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15+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	10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7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sym typeface="Arial" charset="0"/>
              </a:rPr>
              <a:t>pps</a:t>
            </a:r>
            <a:endParaRPr lang="en-US" sz="1200" b="1" dirty="0">
              <a:solidFill>
                <a:srgbClr val="0000FF"/>
              </a:solidFill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11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Li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+</a:t>
            </a:r>
            <a:r>
              <a:rPr lang="en-US" sz="105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	3x10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3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sym typeface="Arial" charset="0"/>
              </a:rPr>
              <a:t>pps</a:t>
            </a:r>
            <a:endParaRPr lang="en-US" sz="1200" b="1" dirty="0">
              <a:solidFill>
                <a:srgbClr val="0000FF"/>
              </a:solidFill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11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Be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+  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	10</a:t>
            </a:r>
            <a:r>
              <a:rPr lang="en-US" sz="1200" b="1" baseline="30000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5</a:t>
            </a:r>
            <a:r>
              <a:rPr lang="en-US" sz="1200" b="1" dirty="0">
                <a:solidFill>
                  <a:srgbClr val="0000FF"/>
                </a:solidFill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ea typeface="ＭＳ Ｐゴシック" charset="0"/>
                <a:sym typeface="Arial" charset="0"/>
              </a:rPr>
              <a:t>pps</a:t>
            </a:r>
            <a:endParaRPr lang="en-US" sz="1200" b="1" baseline="30000" dirty="0">
              <a:solidFill>
                <a:srgbClr val="0000FF"/>
              </a:solidFill>
              <a:ea typeface="ＭＳ Ｐゴシック" charset="0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4735" y="4150550"/>
            <a:ext cx="1876513" cy="2031325"/>
          </a:xfrm>
          <a:prstGeom prst="rect">
            <a:avLst/>
          </a:prstGeom>
          <a:ln>
            <a:solidFill>
              <a:srgbClr val="005BA8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ea typeface="ＭＳ Ｐゴシック" charset="0"/>
                <a:sym typeface="Arial" charset="0"/>
              </a:rPr>
              <a:t>Selected beams (measured yields):</a:t>
            </a: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26</a:t>
            </a:r>
            <a:r>
              <a:rPr lang="en-US" sz="1200" b="1" dirty="0">
                <a:ea typeface="ＭＳ Ｐゴシック" charset="0"/>
                <a:sym typeface="Arial" charset="0"/>
              </a:rPr>
              <a:t>Al	&gt; 10</a:t>
            </a:r>
            <a:r>
              <a:rPr lang="en-US" sz="1200" b="1" baseline="30000" dirty="0">
                <a:ea typeface="ＭＳ Ｐゴシック" charset="0"/>
                <a:sym typeface="Arial" charset="0"/>
              </a:rPr>
              <a:t>10</a:t>
            </a:r>
            <a:r>
              <a:rPr lang="en-US" sz="1200" b="1" dirty="0"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baseline="30000" dirty="0"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37,38m</a:t>
            </a:r>
            <a:r>
              <a:rPr lang="en-US" sz="1200" b="1" dirty="0">
                <a:ea typeface="ＭＳ Ｐゴシック" charset="0"/>
                <a:sym typeface="Arial" charset="0"/>
              </a:rPr>
              <a:t>K 	&gt;  10</a:t>
            </a:r>
            <a:r>
              <a:rPr lang="en-US" sz="1200" b="1" baseline="30000" dirty="0">
                <a:ea typeface="ＭＳ Ｐゴシック" charset="0"/>
                <a:sym typeface="Arial" charset="0"/>
              </a:rPr>
              <a:t>9</a:t>
            </a:r>
            <a:r>
              <a:rPr lang="en-US" sz="1200" b="1" dirty="0"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dirty="0"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211-213</a:t>
            </a:r>
            <a:r>
              <a:rPr lang="en-US" sz="1200" b="1" dirty="0">
                <a:ea typeface="ＭＳ Ｐゴシック" charset="0"/>
                <a:sym typeface="Arial" charset="0"/>
              </a:rPr>
              <a:t>Fr 	&gt;  10</a:t>
            </a:r>
            <a:r>
              <a:rPr lang="en-US" sz="1200" b="1" baseline="30000" dirty="0">
                <a:ea typeface="ＭＳ Ｐゴシック" charset="0"/>
                <a:sym typeface="Arial" charset="0"/>
              </a:rPr>
              <a:t>9</a:t>
            </a:r>
            <a:r>
              <a:rPr lang="en-US" sz="1200" b="1" dirty="0"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dirty="0"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211</a:t>
            </a:r>
            <a:r>
              <a:rPr lang="en-US" sz="1200" b="1" dirty="0">
                <a:ea typeface="ＭＳ Ｐゴシック" charset="0"/>
                <a:sym typeface="Arial" charset="0"/>
              </a:rPr>
              <a:t>Rn	&gt;  10</a:t>
            </a:r>
            <a:r>
              <a:rPr lang="en-US" sz="1200" b="1" baseline="30000" dirty="0">
                <a:ea typeface="ＭＳ Ｐゴシック" charset="0"/>
                <a:sym typeface="Arial" charset="0"/>
              </a:rPr>
              <a:t>8</a:t>
            </a:r>
            <a:r>
              <a:rPr lang="en-US" sz="1200" b="1" dirty="0"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baseline="30000" dirty="0"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225</a:t>
            </a:r>
            <a:r>
              <a:rPr lang="en-US" sz="1200" b="1" dirty="0">
                <a:ea typeface="ＭＳ Ｐゴシック" charset="0"/>
                <a:sym typeface="Arial" charset="0"/>
              </a:rPr>
              <a:t>Ra 	&gt;  10</a:t>
            </a:r>
            <a:r>
              <a:rPr lang="en-US" sz="1200" b="1" baseline="30000" dirty="0">
                <a:ea typeface="ＭＳ Ｐゴシック" charset="0"/>
                <a:sym typeface="Arial" charset="0"/>
              </a:rPr>
              <a:t>8</a:t>
            </a:r>
            <a:r>
              <a:rPr lang="en-US" sz="1200" b="1" dirty="0">
                <a:ea typeface="ＭＳ Ｐゴシック" charset="0"/>
                <a:sym typeface="Arial" charset="0"/>
              </a:rPr>
              <a:t>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dirty="0">
              <a:ea typeface="ＭＳ Ｐゴシック" charset="0"/>
              <a:sym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200" b="1" baseline="30000" dirty="0">
                <a:ea typeface="ＭＳ Ｐゴシック" charset="0"/>
                <a:sym typeface="Arial" charset="0"/>
              </a:rPr>
              <a:t>103</a:t>
            </a:r>
            <a:r>
              <a:rPr lang="en-US" sz="1200" b="1" dirty="0">
                <a:ea typeface="ＭＳ Ｐゴシック" charset="0"/>
                <a:sym typeface="Arial" charset="0"/>
              </a:rPr>
              <a:t>Rb 	~ 3 </a:t>
            </a:r>
            <a:r>
              <a:rPr lang="en-US" sz="1200" b="1" dirty="0" err="1">
                <a:ea typeface="ＭＳ Ｐゴシック" charset="0"/>
                <a:sym typeface="Arial" charset="0"/>
              </a:rPr>
              <a:t>pps</a:t>
            </a:r>
            <a:endParaRPr lang="en-US" sz="1200" b="1" baseline="30000" dirty="0">
              <a:ea typeface="ＭＳ Ｐゴシック" charset="0"/>
              <a:sym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6374" y="908743"/>
            <a:ext cx="2525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Programs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Nuclear Structure &amp;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Nuclear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Fundamental 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Material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Nuclear Medicine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1" y="5997408"/>
            <a:ext cx="3888431" cy="52322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 facility with highest primary beam intensity (100 </a:t>
            </a:r>
            <a:r>
              <a:rPr lang="en-C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  <a:r>
              <a:rPr lang="en-C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480 MeV protons)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26</a:t>
            </a:fld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1912A-7ADB-DF25-494A-FC78234A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E05F-94DE-77E0-BC92-00BF1AB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</p:spTree>
    <p:extLst>
      <p:ext uri="{BB962C8B-B14F-4D97-AF65-F5344CB8AC3E}">
        <p14:creationId xmlns:p14="http://schemas.microsoft.com/office/powerpoint/2010/main" val="1504739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3481458"/>
            <a:ext cx="4248089" cy="274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669" y="138028"/>
            <a:ext cx="8229600" cy="524577"/>
          </a:xfrm>
        </p:spPr>
        <p:txBody>
          <a:bodyPr>
            <a:noAutofit/>
          </a:bodyPr>
          <a:lstStyle/>
          <a:p>
            <a:r>
              <a:rPr lang="en-CA" dirty="0"/>
              <a:t>Isotope Separation Online (ISOL) at ISAC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426" y="1428973"/>
            <a:ext cx="2683950" cy="2055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99657" y="1477087"/>
            <a:ext cx="2036814" cy="2174465"/>
            <a:chOff x="1264796" y="1748485"/>
            <a:chExt cx="1767435" cy="1785027"/>
          </a:xfrm>
        </p:grpSpPr>
        <p:pic>
          <p:nvPicPr>
            <p:cNvPr id="6" name="Picture 3" descr="target with pu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796" y="1795309"/>
              <a:ext cx="1767435" cy="1324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61370" y="2112531"/>
              <a:ext cx="1330587" cy="1420981"/>
              <a:chOff x="903" y="171"/>
              <a:chExt cx="1311" cy="1582"/>
            </a:xfrm>
          </p:grpSpPr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V="1">
                <a:off x="1275" y="171"/>
                <a:ext cx="336" cy="130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1323" y="1194"/>
                <a:ext cx="891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+mj-lt"/>
                  </a:rPr>
                  <a:t>480 MeV</a:t>
                </a:r>
              </a:p>
              <a:p>
                <a:r>
                  <a:rPr lang="en-US" sz="1200" b="1" dirty="0">
                    <a:solidFill>
                      <a:srgbClr val="FF0000"/>
                    </a:solidFill>
                    <a:latin typeface="+mj-lt"/>
                  </a:rPr>
                  <a:t>proton beam</a:t>
                </a:r>
              </a:p>
            </p:txBody>
          </p:sp>
          <p:pic>
            <p:nvPicPr>
              <p:cNvPr id="12" name="Picture 7" descr="trlogo_3colo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68579">
                <a:off x="903" y="1338"/>
                <a:ext cx="377" cy="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 flipV="1">
              <a:off x="2096458" y="1880339"/>
              <a:ext cx="76200" cy="23607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300880" y="1748485"/>
              <a:ext cx="810068" cy="378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+mj-lt"/>
                </a:rPr>
                <a:t>20-60 </a:t>
              </a:r>
              <a:r>
                <a:rPr lang="en-US" sz="1200" b="1" dirty="0" err="1">
                  <a:solidFill>
                    <a:srgbClr val="FFFF00"/>
                  </a:solidFill>
                  <a:latin typeface="+mj-lt"/>
                </a:rPr>
                <a:t>keV</a:t>
              </a:r>
              <a:r>
                <a:rPr lang="en-US" sz="1200" b="1" dirty="0">
                  <a:solidFill>
                    <a:srgbClr val="FFFF00"/>
                  </a:solidFill>
                  <a:latin typeface="+mj-lt"/>
                </a:rPr>
                <a:t> </a:t>
              </a:r>
            </a:p>
            <a:p>
              <a:r>
                <a:rPr lang="en-US" sz="1200" b="1" dirty="0">
                  <a:solidFill>
                    <a:srgbClr val="FFFF00"/>
                  </a:solidFill>
                  <a:latin typeface="+mj-lt"/>
                </a:rPr>
                <a:t>ions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89161" y="1105808"/>
            <a:ext cx="1229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/>
              <a:t>Element selection via laser ionization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5961" y="3782856"/>
            <a:ext cx="17604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200" dirty="0"/>
              <a:t>Experimental ion yields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4025" y="2093728"/>
            <a:ext cx="127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induced spallation and fission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70" y="3525520"/>
            <a:ext cx="4596027" cy="27027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515872" y="1697322"/>
            <a:ext cx="115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/>
              <a:t>High Demand:</a:t>
            </a:r>
          </a:p>
          <a:p>
            <a:r>
              <a:rPr lang="en-CA" sz="1200" b="1" dirty="0"/>
              <a:t>Over 2000 hours of TRILIS operation per year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26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23FC-8F1A-A636-76A4-1A095AAB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ARIEL do for us?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09954-C06D-7460-CB72-E4F12F43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53046"/>
            <a:ext cx="2232248" cy="5547756"/>
          </a:xfrm>
        </p:spPr>
        <p:txBody>
          <a:bodyPr>
            <a:normAutofit/>
          </a:bodyPr>
          <a:lstStyle/>
          <a:p>
            <a:r>
              <a:rPr lang="en-US" sz="2000" dirty="0"/>
              <a:t>Excellent yields near the fission peaks</a:t>
            </a:r>
          </a:p>
          <a:p>
            <a:endParaRPr lang="en-US" sz="2000" dirty="0"/>
          </a:p>
          <a:p>
            <a:r>
              <a:rPr lang="en-US" sz="2000" dirty="0"/>
              <a:t>Multi-user capability that enables experiments of longer duration</a:t>
            </a:r>
          </a:p>
          <a:p>
            <a:endParaRPr lang="en-US" sz="2000" dirty="0"/>
          </a:p>
          <a:p>
            <a:r>
              <a:rPr lang="en-CA" sz="2000" i="1" dirty="0"/>
              <a:t>Both</a:t>
            </a:r>
            <a:r>
              <a:rPr lang="en-CA" sz="2000" dirty="0"/>
              <a:t> points are important to our future programme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0516A-81C3-FD81-9519-F5CAC7B1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22D4-E1E7-3CE7-6E79-C63DDD16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E1792-DBE1-F396-DD07-240ED777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28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F8677-D999-9AF8-108D-95EE3B2B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834587"/>
            <a:ext cx="9433048" cy="5904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3294F-1C2E-CB29-FC07-7DF48CD00454}"/>
              </a:ext>
            </a:extLst>
          </p:cNvPr>
          <p:cNvSpPr txBox="1"/>
          <p:nvPr/>
        </p:nvSpPr>
        <p:spPr>
          <a:xfrm>
            <a:off x="4081060" y="2420888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N=50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2D618-F0FB-B672-C459-D3E263D74B12}"/>
              </a:ext>
            </a:extLst>
          </p:cNvPr>
          <p:cNvSpPr txBox="1"/>
          <p:nvPr/>
        </p:nvSpPr>
        <p:spPr>
          <a:xfrm>
            <a:off x="6001296" y="1772816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N=82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23373-7D8F-27A9-FCE4-68A3A9F437F5}"/>
              </a:ext>
            </a:extLst>
          </p:cNvPr>
          <p:cNvSpPr txBox="1"/>
          <p:nvPr/>
        </p:nvSpPr>
        <p:spPr>
          <a:xfrm>
            <a:off x="3510608" y="2896722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Z=50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34AA6-BF55-1D5D-CBD4-085D2E1EE2D3}"/>
              </a:ext>
            </a:extLst>
          </p:cNvPr>
          <p:cNvSpPr txBox="1"/>
          <p:nvPr/>
        </p:nvSpPr>
        <p:spPr>
          <a:xfrm>
            <a:off x="4823836" y="4077072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Z=28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474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2A1D-9DEE-EDF8-EE1A-EA22CEE1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Comparison of moments of inertia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3A23-7A89-FBB5-0EC1-6E65E4F9A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400" b="1" dirty="0"/>
              <a:t>MOI of bands in </a:t>
            </a:r>
            <a:r>
              <a:rPr lang="en-CA" sz="2400" b="1" baseline="30000" dirty="0"/>
              <a:t>188</a:t>
            </a:r>
            <a:r>
              <a:rPr lang="en-CA" sz="2400" b="1" dirty="0"/>
              <a:t>Hg similar to analogous bands in Pb isotopes </a:t>
            </a:r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pPr marL="118872" indent="0">
              <a:buNone/>
            </a:pPr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r>
              <a:rPr lang="en-CA" sz="2400" b="1" dirty="0"/>
              <a:t>Staggering of the “</a:t>
            </a:r>
            <a:r>
              <a:rPr lang="en-CA" sz="2400" b="1" dirty="0">
                <a:latin typeface="Symbol" panose="05050102010706020507" pitchFamily="18" charset="2"/>
              </a:rPr>
              <a:t>g</a:t>
            </a:r>
            <a:r>
              <a:rPr lang="en-CA" sz="2400" b="1" dirty="0"/>
              <a:t>” band displays a pattern consistent with a triaxial shape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C29F-5A9A-4961-0772-888E2C20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2CEA-1847-C629-3899-9D961C0C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1C769-23CC-3674-543F-E6D0D8E8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29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A6448D-4B87-725B-11CC-1B3DCA39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366501"/>
            <a:ext cx="3843341" cy="3555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EDB137-8893-7B56-43A2-A017DBBB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366501"/>
            <a:ext cx="3851187" cy="3555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A2067A-062C-CACF-D584-F058BB1D4B0C}"/>
              </a:ext>
            </a:extLst>
          </p:cNvPr>
          <p:cNvSpPr txBox="1"/>
          <p:nvPr/>
        </p:nvSpPr>
        <p:spPr>
          <a:xfrm>
            <a:off x="1487488" y="1682130"/>
            <a:ext cx="181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“Prolate” bands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66107-2778-7236-D68C-11498D83120C}"/>
              </a:ext>
            </a:extLst>
          </p:cNvPr>
          <p:cNvSpPr txBox="1"/>
          <p:nvPr/>
        </p:nvSpPr>
        <p:spPr>
          <a:xfrm>
            <a:off x="6096000" y="3986386"/>
            <a:ext cx="181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“Oblate” bands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5D2F0-9FAB-8EA0-EF06-4CEE568D0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080" y="1340768"/>
            <a:ext cx="3937584" cy="35817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6A8C5E-9DA0-6A34-038C-95B591B0B467}"/>
              </a:ext>
            </a:extLst>
          </p:cNvPr>
          <p:cNvSpPr txBox="1"/>
          <p:nvPr/>
        </p:nvSpPr>
        <p:spPr>
          <a:xfrm>
            <a:off x="8904311" y="1466106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”-band staggering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0B9C1B-0D0A-2B2D-57F6-A78D5C53E60D}"/>
              </a:ext>
            </a:extLst>
          </p:cNvPr>
          <p:cNvGrpSpPr/>
          <p:nvPr/>
        </p:nvGrpSpPr>
        <p:grpSpPr>
          <a:xfrm>
            <a:off x="609600" y="1574575"/>
            <a:ext cx="7900251" cy="4026958"/>
            <a:chOff x="609600" y="1574575"/>
            <a:chExt cx="7900251" cy="40269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7838E6-5E6F-3B1F-4491-5ED3A79B1F68}"/>
                </a:ext>
              </a:extLst>
            </p:cNvPr>
            <p:cNvSpPr txBox="1"/>
            <p:nvPr/>
          </p:nvSpPr>
          <p:spPr>
            <a:xfrm>
              <a:off x="983432" y="5201423"/>
              <a:ext cx="7526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+mj-lt"/>
                </a:rPr>
                <a:t>0</a:t>
              </a:r>
              <a:r>
                <a:rPr lang="en-CA" sz="2000" b="1" baseline="30000" dirty="0">
                  <a:latin typeface="+mj-lt"/>
                </a:rPr>
                <a:t>+</a:t>
              </a:r>
              <a:r>
                <a:rPr lang="en-CA" sz="2000" b="1" dirty="0">
                  <a:latin typeface="+mj-lt"/>
                </a:rPr>
                <a:t> state appears to be highly perturbed – what is the origin of this?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0C0603-22D1-7D6D-2461-2ACC4D7ED6A3}"/>
                </a:ext>
              </a:extLst>
            </p:cNvPr>
            <p:cNvSpPr/>
            <p:nvPr/>
          </p:nvSpPr>
          <p:spPr>
            <a:xfrm>
              <a:off x="609600" y="1574575"/>
              <a:ext cx="688781" cy="6261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7F34-51EA-720C-4FFA-8B04A365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59044"/>
          </a:xfrm>
        </p:spPr>
        <p:txBody>
          <a:bodyPr/>
          <a:lstStyle/>
          <a:p>
            <a:r>
              <a:rPr lang="en-US" dirty="0"/>
              <a:t>The GRIFFIN spectrometer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5F7E-19EE-51E0-B5A7-FD2D27B7D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7" y="853046"/>
            <a:ext cx="6415210" cy="5849506"/>
          </a:xfrm>
        </p:spPr>
        <p:txBody>
          <a:bodyPr>
            <a:normAutofit/>
          </a:bodyPr>
          <a:lstStyle/>
          <a:p>
            <a:r>
              <a:rPr lang="en-US" sz="1800" dirty="0"/>
              <a:t>Up to 16 BGO-suppressed clover detectors with &gt;40% relative efficiency </a:t>
            </a:r>
            <a:r>
              <a:rPr lang="en-US" sz="1800" dirty="0" err="1"/>
              <a:t>HPGe</a:t>
            </a:r>
            <a:r>
              <a:rPr lang="en-US" sz="1800" dirty="0"/>
              <a:t> crystals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118872" indent="0">
              <a:buNone/>
            </a:pPr>
            <a:endParaRPr lang="en-US" sz="1800" dirty="0"/>
          </a:p>
          <a:p>
            <a:r>
              <a:rPr lang="en-US" sz="1800" dirty="0"/>
              <a:t>High-throughput triggerless DAQ built based on 50 MHz clock for timestamps capable of writing 300 MB/s sustained </a:t>
            </a:r>
          </a:p>
          <a:p>
            <a:r>
              <a:rPr lang="en-US" sz="2000" dirty="0"/>
              <a:t>C</a:t>
            </a:r>
            <a:r>
              <a:rPr lang="en-US" sz="1800" dirty="0"/>
              <a:t>ustom GRIF digitizers (14-bit, 100 MHz)</a:t>
            </a:r>
          </a:p>
          <a:p>
            <a:pPr lvl="1"/>
            <a:r>
              <a:rPr lang="en-US" sz="1400" dirty="0"/>
              <a:t>Real experiments have run with &gt;200 MB/s, total </a:t>
            </a:r>
            <a:r>
              <a:rPr lang="en-US" sz="1400" dirty="0" err="1"/>
              <a:t>HPGe</a:t>
            </a:r>
            <a:r>
              <a:rPr lang="en-US" sz="1400" dirty="0"/>
              <a:t> rate of 1.5 MHz (25KHz/crystal)</a:t>
            </a:r>
            <a:endParaRPr lang="en-CA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0F01A-1B84-58E1-D2B3-4437BB00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44633-4187-D0E1-D438-2F82D275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08D0-8AB7-E39D-3A6A-F06962F0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E67AF-49BA-15F3-F9A9-242E6DE49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65" y="1587609"/>
            <a:ext cx="4241469" cy="3181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0FC8-1B14-761F-D5B9-62CEF41F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87" y="1012324"/>
            <a:ext cx="4509896" cy="522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2821DF-F523-BB8A-E460-024BA1D1EAAE}"/>
              </a:ext>
            </a:extLst>
          </p:cNvPr>
          <p:cNvSpPr txBox="1"/>
          <p:nvPr/>
        </p:nvSpPr>
        <p:spPr>
          <a:xfrm>
            <a:off x="7968208" y="6241524"/>
            <a:ext cx="309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15 detectors, 11 cm distance </a:t>
            </a:r>
            <a:endParaRPr lang="en-CA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B6621-1299-45BE-E072-95466EEF4F09}"/>
              </a:ext>
            </a:extLst>
          </p:cNvPr>
          <p:cNvSpPr txBox="1"/>
          <p:nvPr/>
        </p:nvSpPr>
        <p:spPr>
          <a:xfrm>
            <a:off x="9624392" y="1594088"/>
            <a:ext cx="104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Single-crystal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DD33AE-1F5E-EDF6-62E0-21B7C7564816}"/>
              </a:ext>
            </a:extLst>
          </p:cNvPr>
          <p:cNvSpPr txBox="1"/>
          <p:nvPr/>
        </p:nvSpPr>
        <p:spPr>
          <a:xfrm>
            <a:off x="9668358" y="4062820"/>
            <a:ext cx="120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Add-back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097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7ACB-C258-8201-72AD-BA522724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55448"/>
            <a:ext cx="8208912" cy="465240"/>
          </a:xfrm>
        </p:spPr>
        <p:txBody>
          <a:bodyPr/>
          <a:lstStyle/>
          <a:p>
            <a:pPr algn="ctr"/>
            <a:r>
              <a:rPr lang="en-US" sz="2800" dirty="0"/>
              <a:t>New results: lifetime of 0</a:t>
            </a:r>
            <a:r>
              <a:rPr lang="en-US" sz="2800" baseline="-25000" dirty="0"/>
              <a:t>3</a:t>
            </a:r>
            <a:r>
              <a:rPr lang="en-US" sz="2800" baseline="30000" dirty="0"/>
              <a:t>+</a:t>
            </a:r>
            <a:r>
              <a:rPr lang="en-US" sz="2800" dirty="0"/>
              <a:t> and 2</a:t>
            </a:r>
            <a:r>
              <a:rPr lang="en-US" sz="2800" baseline="-25000" dirty="0"/>
              <a:t>2</a:t>
            </a:r>
            <a:r>
              <a:rPr lang="en-US" sz="2800" baseline="30000" dirty="0"/>
              <a:t>+</a:t>
            </a:r>
            <a:r>
              <a:rPr lang="en-US" sz="2800" dirty="0"/>
              <a:t> levels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4086-6B62-D213-F55A-FA4764C3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i="1" dirty="0"/>
          </a:p>
          <a:p>
            <a:r>
              <a:rPr lang="en-US" sz="2400" b="1" i="1" dirty="0"/>
              <a:t>B</a:t>
            </a:r>
            <a:r>
              <a:rPr lang="en-US" sz="2400" b="1" dirty="0"/>
              <a:t>(</a:t>
            </a:r>
            <a:r>
              <a:rPr lang="en-US" sz="2400" b="1" i="1" dirty="0"/>
              <a:t>E</a:t>
            </a:r>
            <a:r>
              <a:rPr lang="en-US" sz="2400" b="1" dirty="0"/>
              <a:t>2;0</a:t>
            </a:r>
            <a:r>
              <a:rPr lang="en-US" sz="2400" b="1" baseline="-25000" dirty="0"/>
              <a:t>2</a:t>
            </a:r>
            <a:r>
              <a:rPr lang="en-US" sz="2400" b="1" baseline="30000" dirty="0"/>
              <a:t>+</a:t>
            </a:r>
            <a:r>
              <a:rPr lang="en-US" sz="2400" b="1" dirty="0"/>
              <a:t> → 2</a:t>
            </a:r>
            <a:r>
              <a:rPr lang="en-US" sz="2400" b="1" baseline="-25000" dirty="0"/>
              <a:t>1</a:t>
            </a:r>
            <a:r>
              <a:rPr lang="en-US" sz="2400" b="1" baseline="30000" dirty="0"/>
              <a:t>+</a:t>
            </a:r>
            <a:r>
              <a:rPr lang="en-US" sz="2400" b="1" dirty="0"/>
              <a:t>) = 70(8) </a:t>
            </a:r>
            <a:r>
              <a:rPr lang="en-US" sz="2400" b="1" dirty="0" err="1"/>
              <a:t>W.u</a:t>
            </a:r>
            <a:r>
              <a:rPr lang="en-US" sz="2400" b="1" dirty="0"/>
              <a:t>., </a:t>
            </a:r>
            <a:r>
              <a:rPr lang="en-US" sz="2400" b="1" i="1" dirty="0"/>
              <a:t>B</a:t>
            </a:r>
            <a:r>
              <a:rPr lang="en-US" sz="2400" b="1" dirty="0"/>
              <a:t>(</a:t>
            </a:r>
            <a:r>
              <a:rPr lang="en-US" sz="2400" b="1" i="1" dirty="0"/>
              <a:t>E</a:t>
            </a:r>
            <a:r>
              <a:rPr lang="en-US" sz="2400" b="1" dirty="0"/>
              <a:t>2;2</a:t>
            </a:r>
            <a:r>
              <a:rPr lang="en-US" sz="2400" b="1" baseline="-25000" dirty="0"/>
              <a:t>2</a:t>
            </a:r>
            <a:r>
              <a:rPr lang="en-US" sz="2400" b="1" baseline="30000" dirty="0"/>
              <a:t>+</a:t>
            </a:r>
            <a:r>
              <a:rPr lang="en-US" sz="2400" b="1" dirty="0"/>
              <a:t> → 0</a:t>
            </a:r>
            <a:r>
              <a:rPr lang="en-US" sz="2400" b="1" baseline="-25000" dirty="0"/>
              <a:t>2</a:t>
            </a:r>
            <a:r>
              <a:rPr lang="en-US" sz="2400" b="1" baseline="30000" dirty="0"/>
              <a:t>+</a:t>
            </a:r>
            <a:r>
              <a:rPr lang="en-US" sz="2400" b="1" dirty="0"/>
              <a:t>) = 8(3) </a:t>
            </a:r>
            <a:r>
              <a:rPr lang="en-US" sz="2400" b="1" dirty="0" err="1"/>
              <a:t>W.u</a:t>
            </a:r>
            <a:r>
              <a:rPr lang="en-US" sz="2400" b="1" dirty="0"/>
              <a:t>.</a:t>
            </a:r>
          </a:p>
          <a:p>
            <a:pPr lvl="1"/>
            <a:r>
              <a:rPr lang="en-US" sz="2000" b="1" dirty="0"/>
              <a:t>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band appears to be weakly collective </a:t>
            </a:r>
            <a:endParaRPr lang="en-CA" sz="2000" b="1" dirty="0"/>
          </a:p>
          <a:p>
            <a:r>
              <a:rPr lang="en-US" sz="2400" b="1" i="1" dirty="0"/>
              <a:t>B</a:t>
            </a:r>
            <a:r>
              <a:rPr lang="en-US" sz="2400" b="1" dirty="0"/>
              <a:t>(</a:t>
            </a:r>
            <a:r>
              <a:rPr lang="en-US" sz="2400" b="1" i="1" dirty="0"/>
              <a:t>E</a:t>
            </a:r>
            <a:r>
              <a:rPr lang="en-US" sz="2400" b="1" dirty="0"/>
              <a:t>2;0</a:t>
            </a:r>
            <a:r>
              <a:rPr lang="en-US" sz="2400" b="1" baseline="-25000" dirty="0"/>
              <a:t>3</a:t>
            </a:r>
            <a:r>
              <a:rPr lang="en-US" sz="2400" b="1" baseline="30000" dirty="0"/>
              <a:t>+</a:t>
            </a:r>
            <a:r>
              <a:rPr lang="en-US" sz="2400" b="1" dirty="0"/>
              <a:t> → 2</a:t>
            </a:r>
            <a:r>
              <a:rPr lang="en-US" sz="2400" b="1" baseline="-25000" dirty="0"/>
              <a:t>1</a:t>
            </a:r>
            <a:r>
              <a:rPr lang="en-US" sz="2400" b="1" baseline="30000" dirty="0"/>
              <a:t>+</a:t>
            </a:r>
            <a:r>
              <a:rPr lang="en-US" sz="2400" b="1" dirty="0"/>
              <a:t>) = 14(4) </a:t>
            </a:r>
            <a:r>
              <a:rPr lang="en-US" sz="2400" b="1" dirty="0" err="1"/>
              <a:t>W.u</a:t>
            </a:r>
            <a:endParaRPr lang="en-CA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4B6C-A004-F8C9-013B-AFFCFF86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A28-A80B-414E-A475-9838EB821C38}" type="datetime1">
              <a:rPr lang="en-US" smtClean="0"/>
              <a:t>7/3/2024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4C409-DC70-297A-7997-BD7E0C06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CGS17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B72E5-7CD8-9092-DE4D-A91C1D91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30</a:t>
            </a:fld>
            <a:endParaRPr lang="en-CA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3734FC4-C787-09A1-3EBA-6ABD80D2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8" y="1444134"/>
            <a:ext cx="3976060" cy="259359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5CC6C8-D0EC-0A0E-B0C1-72E2DDEDE534}"/>
              </a:ext>
            </a:extLst>
          </p:cNvPr>
          <p:cNvCxnSpPr/>
          <p:nvPr/>
        </p:nvCxnSpPr>
        <p:spPr>
          <a:xfrm>
            <a:off x="4411376" y="1805483"/>
            <a:ext cx="100811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DDD977-1DBC-1683-EAB4-E0F6944F7899}"/>
              </a:ext>
            </a:extLst>
          </p:cNvPr>
          <p:cNvCxnSpPr>
            <a:cxnSpLocks/>
          </p:cNvCxnSpPr>
          <p:nvPr/>
        </p:nvCxnSpPr>
        <p:spPr>
          <a:xfrm>
            <a:off x="4915432" y="1805483"/>
            <a:ext cx="0" cy="115212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3DA35C-7E43-3246-9ED4-1ACBAA6670A4}"/>
              </a:ext>
            </a:extLst>
          </p:cNvPr>
          <p:cNvCxnSpPr/>
          <p:nvPr/>
        </p:nvCxnSpPr>
        <p:spPr>
          <a:xfrm>
            <a:off x="4411376" y="2957611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BC5491-88BD-DF9D-39B1-30C724838071}"/>
              </a:ext>
            </a:extLst>
          </p:cNvPr>
          <p:cNvCxnSpPr>
            <a:cxnSpLocks/>
          </p:cNvCxnSpPr>
          <p:nvPr/>
        </p:nvCxnSpPr>
        <p:spPr>
          <a:xfrm>
            <a:off x="4915432" y="2957611"/>
            <a:ext cx="0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DD2B2F-1482-7789-ADDA-2C55D7C0751E}"/>
              </a:ext>
            </a:extLst>
          </p:cNvPr>
          <p:cNvCxnSpPr/>
          <p:nvPr/>
        </p:nvCxnSpPr>
        <p:spPr>
          <a:xfrm>
            <a:off x="4411376" y="3965723"/>
            <a:ext cx="1008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B94A6A-805D-C89B-35B2-7FCFC299632A}"/>
              </a:ext>
            </a:extLst>
          </p:cNvPr>
          <p:cNvSpPr txBox="1"/>
          <p:nvPr/>
        </p:nvSpPr>
        <p:spPr>
          <a:xfrm>
            <a:off x="4991238" y="203784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1108-keV </a:t>
            </a:r>
            <a:endParaRPr lang="en-CA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92D78-193C-4C44-255B-D25691736DBB}"/>
              </a:ext>
            </a:extLst>
          </p:cNvPr>
          <p:cNvSpPr txBox="1"/>
          <p:nvPr/>
        </p:nvSpPr>
        <p:spPr>
          <a:xfrm>
            <a:off x="4954601" y="304022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616-keV </a:t>
            </a:r>
            <a:endParaRPr lang="en-CA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F8ECF-10F1-410F-846B-BDD151611A54}"/>
              </a:ext>
            </a:extLst>
          </p:cNvPr>
          <p:cNvSpPr txBox="1"/>
          <p:nvPr/>
        </p:nvSpPr>
        <p:spPr>
          <a:xfrm>
            <a:off x="5066772" y="2599003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9493E0-DEA0-8476-2AA3-EB67A6E5F261}"/>
              </a:ext>
            </a:extLst>
          </p:cNvPr>
          <p:cNvSpPr txBox="1"/>
          <p:nvPr/>
        </p:nvSpPr>
        <p:spPr>
          <a:xfrm>
            <a:off x="5106514" y="1444134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</a:t>
            </a:r>
            <a:r>
              <a:rPr lang="en-US" baseline="30000" dirty="0"/>
              <a:t>+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F32B49-DCC0-39E1-5ED9-FCD13F65E5E0}"/>
              </a:ext>
            </a:extLst>
          </p:cNvPr>
          <p:cNvSpPr txBox="1"/>
          <p:nvPr/>
        </p:nvSpPr>
        <p:spPr>
          <a:xfrm>
            <a:off x="4295800" y="1453493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</a:t>
            </a:r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B597A9-D8D1-90AB-2E38-C32F78C20D5C}"/>
              </a:ext>
            </a:extLst>
          </p:cNvPr>
          <p:cNvSpPr txBox="1"/>
          <p:nvPr/>
        </p:nvSpPr>
        <p:spPr>
          <a:xfrm>
            <a:off x="4310125" y="2621727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829</a:t>
            </a:r>
            <a:endParaRPr lang="en-CA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7D0EC6-010E-3B66-3542-8645DCC9BECD}"/>
              </a:ext>
            </a:extLst>
          </p:cNvPr>
          <p:cNvCxnSpPr/>
          <p:nvPr/>
        </p:nvCxnSpPr>
        <p:spPr>
          <a:xfrm>
            <a:off x="10484690" y="2525563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1EAF60-B86A-AC2C-BE3C-8F1BBCF9AC52}"/>
              </a:ext>
            </a:extLst>
          </p:cNvPr>
          <p:cNvCxnSpPr>
            <a:cxnSpLocks/>
          </p:cNvCxnSpPr>
          <p:nvPr/>
        </p:nvCxnSpPr>
        <p:spPr>
          <a:xfrm>
            <a:off x="10988746" y="2525563"/>
            <a:ext cx="0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36C87F-A8C8-131D-6A0A-8DA3C1A4EA8A}"/>
              </a:ext>
            </a:extLst>
          </p:cNvPr>
          <p:cNvCxnSpPr/>
          <p:nvPr/>
        </p:nvCxnSpPr>
        <p:spPr>
          <a:xfrm>
            <a:off x="10484690" y="3677691"/>
            <a:ext cx="1008112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0122BD-2E27-9921-DC3E-AB6963C7D7C7}"/>
              </a:ext>
            </a:extLst>
          </p:cNvPr>
          <p:cNvCxnSpPr>
            <a:cxnSpLocks/>
          </p:cNvCxnSpPr>
          <p:nvPr/>
        </p:nvCxnSpPr>
        <p:spPr>
          <a:xfrm>
            <a:off x="10988746" y="3677691"/>
            <a:ext cx="0" cy="574755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2D3C86-AE99-3E3E-AB73-F739CA2B1CB4}"/>
              </a:ext>
            </a:extLst>
          </p:cNvPr>
          <p:cNvCxnSpPr/>
          <p:nvPr/>
        </p:nvCxnSpPr>
        <p:spPr>
          <a:xfrm>
            <a:off x="10484690" y="4252446"/>
            <a:ext cx="1008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0FF1C9-946C-1AEC-B17E-E0BD6DA4316C}"/>
              </a:ext>
            </a:extLst>
          </p:cNvPr>
          <p:cNvSpPr txBox="1"/>
          <p:nvPr/>
        </p:nvSpPr>
        <p:spPr>
          <a:xfrm>
            <a:off x="10983331" y="2678192"/>
            <a:ext cx="117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666-keV </a:t>
            </a:r>
            <a:endParaRPr lang="en-CA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DD7E8-0B42-0CFE-D7A3-E02EF0DC24A9}"/>
              </a:ext>
            </a:extLst>
          </p:cNvPr>
          <p:cNvSpPr txBox="1"/>
          <p:nvPr/>
        </p:nvSpPr>
        <p:spPr>
          <a:xfrm>
            <a:off x="10973972" y="3647225"/>
            <a:ext cx="118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HPGe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212-keV </a:t>
            </a:r>
            <a:endParaRPr lang="en-CA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D42824-0917-7FBF-F174-AC44A450BD5E}"/>
              </a:ext>
            </a:extLst>
          </p:cNvPr>
          <p:cNvSpPr txBox="1"/>
          <p:nvPr/>
        </p:nvSpPr>
        <p:spPr>
          <a:xfrm>
            <a:off x="11140086" y="3319083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0D695-38B4-B9F2-7938-5684A05CFF90}"/>
              </a:ext>
            </a:extLst>
          </p:cNvPr>
          <p:cNvSpPr txBox="1"/>
          <p:nvPr/>
        </p:nvSpPr>
        <p:spPr>
          <a:xfrm>
            <a:off x="11179828" y="2164214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55EAA6-9E01-C4F6-9A55-CE8D16F51DF7}"/>
              </a:ext>
            </a:extLst>
          </p:cNvPr>
          <p:cNvSpPr txBox="1"/>
          <p:nvPr/>
        </p:nvSpPr>
        <p:spPr>
          <a:xfrm>
            <a:off x="10369114" y="2173573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878</a:t>
            </a:r>
            <a:endParaRPr lang="en-C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18269-B00B-3EC9-60AD-7B6DD0495DF6}"/>
              </a:ext>
            </a:extLst>
          </p:cNvPr>
          <p:cNvSpPr txBox="1"/>
          <p:nvPr/>
        </p:nvSpPr>
        <p:spPr>
          <a:xfrm>
            <a:off x="10383439" y="3341807"/>
            <a:ext cx="59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212</a:t>
            </a:r>
            <a:endParaRPr lang="en-C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204B9A-EE87-B6DA-A104-5593B890C04D}"/>
              </a:ext>
            </a:extLst>
          </p:cNvPr>
          <p:cNvSpPr txBox="1"/>
          <p:nvPr/>
        </p:nvSpPr>
        <p:spPr>
          <a:xfrm>
            <a:off x="5080564" y="3645675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B89B1D-A25A-9E1B-5382-66A5C8FCA0F4}"/>
              </a:ext>
            </a:extLst>
          </p:cNvPr>
          <p:cNvSpPr txBox="1"/>
          <p:nvPr/>
        </p:nvSpPr>
        <p:spPr>
          <a:xfrm>
            <a:off x="4323917" y="3668399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212</a:t>
            </a:r>
            <a:endParaRPr lang="en-CA" dirty="0"/>
          </a:p>
        </p:txBody>
      </p:sp>
      <p:pic>
        <p:nvPicPr>
          <p:cNvPr id="34" name="Picture 33" descr="Chart, histogram&#10;&#10;Description automatically generated">
            <a:extLst>
              <a:ext uri="{FF2B5EF4-FFF2-40B4-BE49-F238E27FC236}">
                <a16:creationId xmlns:a16="http://schemas.microsoft.com/office/drawing/2014/main" id="{06AC13D7-168F-B713-0D58-5AB32080C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25" y="1473816"/>
            <a:ext cx="4007224" cy="259359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128431-982C-2745-897A-E174FB78EA7B}"/>
              </a:ext>
            </a:extLst>
          </p:cNvPr>
          <p:cNvCxnSpPr/>
          <p:nvPr/>
        </p:nvCxnSpPr>
        <p:spPr>
          <a:xfrm>
            <a:off x="10484690" y="1660158"/>
            <a:ext cx="100811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41394D-D9B7-23E0-F7FC-0BB73C95E4BE}"/>
              </a:ext>
            </a:extLst>
          </p:cNvPr>
          <p:cNvCxnSpPr>
            <a:cxnSpLocks/>
          </p:cNvCxnSpPr>
          <p:nvPr/>
        </p:nvCxnSpPr>
        <p:spPr>
          <a:xfrm>
            <a:off x="10988746" y="1660158"/>
            <a:ext cx="0" cy="85662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34490B0-832B-D532-9F4D-7614EE11E381}"/>
              </a:ext>
            </a:extLst>
          </p:cNvPr>
          <p:cNvSpPr txBox="1"/>
          <p:nvPr/>
        </p:nvSpPr>
        <p:spPr>
          <a:xfrm>
            <a:off x="10973971" y="1644863"/>
            <a:ext cx="118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1060-keV </a:t>
            </a:r>
            <a:endParaRPr lang="en-CA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A35DA4-6B76-259C-9108-146EA4811CC0}"/>
              </a:ext>
            </a:extLst>
          </p:cNvPr>
          <p:cNvSpPr txBox="1"/>
          <p:nvPr/>
        </p:nvSpPr>
        <p:spPr>
          <a:xfrm>
            <a:off x="11107316" y="1326145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</a:t>
            </a:r>
            <a:r>
              <a:rPr lang="en-US" baseline="30000" dirty="0"/>
              <a:t>+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D1D146-C324-640B-EDB3-FE92227246F8}"/>
              </a:ext>
            </a:extLst>
          </p:cNvPr>
          <p:cNvSpPr txBox="1"/>
          <p:nvPr/>
        </p:nvSpPr>
        <p:spPr>
          <a:xfrm>
            <a:off x="10296602" y="1335504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</a:t>
            </a:r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53876E-D098-0162-CED5-AE60F22ABAC3}"/>
              </a:ext>
            </a:extLst>
          </p:cNvPr>
          <p:cNvSpPr txBox="1"/>
          <p:nvPr/>
        </p:nvSpPr>
        <p:spPr>
          <a:xfrm>
            <a:off x="1590214" y="4029294"/>
            <a:ext cx="176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Symbol" panose="05050102010706020507" pitchFamily="18" charset="2"/>
              </a:rPr>
              <a:t>t </a:t>
            </a:r>
            <a:r>
              <a:rPr lang="en-CA" sz="2000" b="1" dirty="0">
                <a:latin typeface="+mj-lt"/>
              </a:rPr>
              <a:t>= 23(6) </a:t>
            </a:r>
            <a:r>
              <a:rPr lang="en-CA" sz="2000" b="1" dirty="0" err="1">
                <a:latin typeface="+mj-lt"/>
              </a:rPr>
              <a:t>ps</a:t>
            </a:r>
            <a:endParaRPr lang="en-CA" sz="2000" b="1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108D35-00C0-23E2-D63A-A063CFA76E3C}"/>
              </a:ext>
            </a:extLst>
          </p:cNvPr>
          <p:cNvSpPr txBox="1"/>
          <p:nvPr/>
        </p:nvSpPr>
        <p:spPr>
          <a:xfrm>
            <a:off x="7628525" y="4037731"/>
            <a:ext cx="176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Symbol" panose="05050102010706020507" pitchFamily="18" charset="2"/>
              </a:rPr>
              <a:t>t </a:t>
            </a:r>
            <a:r>
              <a:rPr lang="en-CA" sz="2000" b="1" dirty="0">
                <a:latin typeface="+mj-lt"/>
              </a:rPr>
              <a:t>= 16(3) </a:t>
            </a:r>
            <a:r>
              <a:rPr lang="en-CA" sz="2000" b="1" dirty="0" err="1">
                <a:latin typeface="+mj-lt"/>
              </a:rPr>
              <a:t>ps</a:t>
            </a:r>
            <a:endParaRPr lang="en-CA" sz="2000" b="1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696F7-AF0B-CCF0-16CC-7A663231E099}"/>
              </a:ext>
            </a:extLst>
          </p:cNvPr>
          <p:cNvSpPr txBox="1"/>
          <p:nvPr/>
        </p:nvSpPr>
        <p:spPr>
          <a:xfrm>
            <a:off x="8085514" y="5892725"/>
            <a:ext cx="235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Lifetime analysis:      H. </a:t>
            </a:r>
            <a:r>
              <a:rPr lang="en-US" b="1" dirty="0" err="1">
                <a:latin typeface="+mj-lt"/>
              </a:rPr>
              <a:t>Bidaman</a:t>
            </a:r>
            <a:r>
              <a:rPr lang="en-US" b="1" dirty="0">
                <a:latin typeface="+mj-lt"/>
              </a:rPr>
              <a:t> (Guelph)</a:t>
            </a:r>
            <a:endParaRPr lang="en-CA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54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01750"/>
          </a:xfrm>
        </p:spPr>
        <p:txBody>
          <a:bodyPr>
            <a:normAutofit fontScale="90000"/>
          </a:bodyPr>
          <a:lstStyle/>
          <a:p>
            <a:r>
              <a:rPr lang="en-CA" dirty="0"/>
              <a:t>Comparison of our previous 8</a:t>
            </a:r>
            <a:r>
              <a:rPr lang="en-CA" dirty="0">
                <a:latin typeface="Symbol" panose="05050102010706020507" pitchFamily="18" charset="2"/>
              </a:rPr>
              <a:t>p</a:t>
            </a:r>
            <a:r>
              <a:rPr lang="en-CA" dirty="0"/>
              <a:t> and GRIFFIN spectrometers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>
                <a:latin typeface="Symbol" panose="05050102010706020507" pitchFamily="18" charset="2"/>
              </a:rPr>
              <a:t>g</a:t>
            </a:r>
            <a:r>
              <a:rPr lang="en-CA" sz="2800" dirty="0"/>
              <a:t> coincidences with 885-keV 2</a:t>
            </a:r>
            <a:r>
              <a:rPr lang="en-CA" sz="2800" baseline="30000" dirty="0"/>
              <a:t>+</a:t>
            </a:r>
            <a:r>
              <a:rPr lang="en-CA" sz="2800" dirty="0">
                <a:sym typeface="Symbol" panose="05050102010706020507" pitchFamily="18" charset="2"/>
              </a:rPr>
              <a:t></a:t>
            </a:r>
            <a:r>
              <a:rPr lang="en-CA" sz="2800" dirty="0"/>
              <a:t>0</a:t>
            </a:r>
            <a:r>
              <a:rPr lang="en-CA" sz="2800" baseline="30000" dirty="0"/>
              <a:t>+</a:t>
            </a:r>
            <a:r>
              <a:rPr lang="en-CA" sz="2800" dirty="0"/>
              <a:t> in </a:t>
            </a:r>
            <a:r>
              <a:rPr lang="en-CA" sz="2800" baseline="30000" dirty="0"/>
              <a:t>32</a:t>
            </a:r>
            <a:r>
              <a:rPr lang="en-CA" sz="2800" dirty="0"/>
              <a:t>Mg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pPr/>
              <a:t>4</a:t>
            </a:fld>
            <a:endParaRPr lang="en-CA">
              <a:solidFill>
                <a:prstClr val="black">
                  <a:lumMod val="75000"/>
                  <a:lumOff val="25000"/>
                </a:prstClr>
              </a:solidFill>
              <a:latin typeface="Corbel"/>
            </a:endParaRPr>
          </a:p>
        </p:txBody>
      </p:sp>
      <p:pic>
        <p:nvPicPr>
          <p:cNvPr id="8" name="Picture 7" descr="Na32_2007_gg885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b="961"/>
          <a:stretch/>
        </p:blipFill>
        <p:spPr>
          <a:xfrm>
            <a:off x="755034" y="1540354"/>
            <a:ext cx="5412974" cy="3904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1088" y="5489356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days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3785" y="5519835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GRIFFIN: ~9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~2 days</a:t>
            </a:r>
          </a:p>
        </p:txBody>
      </p:sp>
      <p:pic>
        <p:nvPicPr>
          <p:cNvPr id="7" name="Picture 6" descr="Na32_2014_gg885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2075" b="983"/>
          <a:stretch/>
        </p:blipFill>
        <p:spPr>
          <a:xfrm>
            <a:off x="6084026" y="1540355"/>
            <a:ext cx="5340566" cy="3904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92548" y="604791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scale!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520" y="5951021"/>
            <a:ext cx="23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Mattoon et al., PRC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017302 (2007)</a:t>
            </a:r>
            <a:endParaRPr lang="en-C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2540E-4CFA-D07D-3C20-655CB9580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72032-2E20-2199-90AD-C91FA3DA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</p:spTree>
    <p:extLst>
      <p:ext uri="{BB962C8B-B14F-4D97-AF65-F5344CB8AC3E}">
        <p14:creationId xmlns:p14="http://schemas.microsoft.com/office/powerpoint/2010/main" val="54098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8pieTAP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012" y="2276872"/>
            <a:ext cx="7175604" cy="450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567608" y="116632"/>
            <a:ext cx="6652592" cy="452134"/>
          </a:xfrm>
        </p:spPr>
        <p:txBody>
          <a:bodyPr>
            <a:normAutofit fontScale="90000"/>
          </a:bodyPr>
          <a:lstStyle/>
          <a:p>
            <a:r>
              <a:rPr lang="en-US" dirty="0"/>
              <a:t>Moving tape collector for transport of activity</a:t>
            </a: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274320" y="1052736"/>
            <a:ext cx="3958190" cy="16831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Beam implanted onto a moving tape at center of array</a:t>
            </a:r>
          </a:p>
          <a:p>
            <a:pPr marL="742950" lvl="1" indent="-285750"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Allows for movement of long-lived activity out of focus of spectrometer</a:t>
            </a:r>
          </a:p>
          <a:p>
            <a:pPr marL="342900" indent="-3429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Tape speeds, dwell times, etc., variable. Control of beam-kicker and tape movement controlled by DAQ </a:t>
            </a:r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 flipH="1">
            <a:off x="10761980" y="2394347"/>
            <a:ext cx="228600" cy="68580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0914380" y="2013347"/>
            <a:ext cx="100330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sm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66"/>
                </a:solidFill>
                <a:latin typeface="Albertus Extra Bold" pitchFamily="34" charset="0"/>
              </a:rPr>
              <a:t>Tape Cassette</a:t>
            </a:r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rot="7701737" flipH="1">
            <a:off x="9063037" y="4957274"/>
            <a:ext cx="314325" cy="1268412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9311176" y="6065240"/>
            <a:ext cx="100330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sm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66"/>
                </a:solidFill>
                <a:latin typeface="Albertus Extra Bold" pitchFamily="34" charset="0"/>
              </a:rPr>
              <a:t>Lead Shielding</a:t>
            </a:r>
          </a:p>
        </p:txBody>
      </p:sp>
      <p:pic>
        <p:nvPicPr>
          <p:cNvPr id="151561" name="Picture 9" descr="downstream"/>
          <p:cNvPicPr>
            <a:picLocks noChangeAspect="1" noChangeArrowheads="1"/>
          </p:cNvPicPr>
          <p:nvPr/>
        </p:nvPicPr>
        <p:blipFill>
          <a:blip r:embed="rId3" cstate="print"/>
          <a:srcRect l="9001" t="13602" r="9001"/>
          <a:stretch>
            <a:fillRect/>
          </a:stretch>
        </p:blipFill>
        <p:spPr bwMode="auto">
          <a:xfrm>
            <a:off x="8266400" y="733917"/>
            <a:ext cx="2263078" cy="178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058950" y="6402814"/>
            <a:ext cx="2438400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Built by E. </a:t>
            </a:r>
            <a:r>
              <a:rPr lang="en-US" sz="1600" dirty="0" err="1">
                <a:solidFill>
                  <a:prstClr val="black"/>
                </a:solidFill>
              </a:rPr>
              <a:t>Zganjar</a:t>
            </a:r>
            <a:r>
              <a:rPr lang="en-US" sz="1600" dirty="0">
                <a:solidFill>
                  <a:prstClr val="black"/>
                </a:solidFill>
              </a:rPr>
              <a:t>, LSU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74320" y="2990398"/>
            <a:ext cx="2286000" cy="32918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Tape transport very flexible: can be motionless, or operated in continuous motion</a:t>
            </a:r>
          </a:p>
          <a:p>
            <a:pPr marL="342900" indent="-3429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Disadvantage: study of long-lived activity in presence of intense, short-lived isobar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/>
                </a:solidFill>
              </a:rPr>
              <a:pPr/>
              <a:t>5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69777-C76B-7574-58BA-F1F7371A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40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1566-A289-7D51-D32A-A7D3B181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345176"/>
          </a:xfrm>
        </p:spPr>
        <p:txBody>
          <a:bodyPr/>
          <a:lstStyle/>
          <a:p>
            <a:r>
              <a:rPr lang="en-US" sz="2400" dirty="0"/>
              <a:t>Adjustable beam-on and tape movement enables lifetime measurements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3E7A5-D524-FA60-11A7-41F330AD3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6"/>
            <a:ext cx="5774432" cy="5547756"/>
          </a:xfrm>
        </p:spPr>
        <p:txBody>
          <a:bodyPr>
            <a:normAutofit/>
          </a:bodyPr>
          <a:lstStyle/>
          <a:p>
            <a:r>
              <a:rPr lang="en-US" sz="2000" dirty="0"/>
              <a:t>Use of programmable logic unit to control beam delivery to GRIFFIN via a fast beam kicker as short as ~20 </a:t>
            </a:r>
            <a:r>
              <a:rPr lang="en-US" sz="2000" dirty="0" err="1"/>
              <a:t>ms.</a:t>
            </a:r>
            <a:r>
              <a:rPr lang="en-US" sz="2000" dirty="0"/>
              <a:t>  </a:t>
            </a:r>
          </a:p>
          <a:p>
            <a:endParaRPr lang="en-US" sz="2000" dirty="0"/>
          </a:p>
          <a:p>
            <a:r>
              <a:rPr lang="en-US" sz="2000" dirty="0"/>
              <a:t>Al or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coated mylar tape used </a:t>
            </a:r>
          </a:p>
          <a:p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9F094-3A51-89C5-8B94-8B959CDE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5A933-8760-D011-E5A9-08102F61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1652C-3CB3-87AB-FB30-6DEDD9AE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6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E3305F-C860-7782-8A88-913D01B5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058" y="668234"/>
            <a:ext cx="4605027" cy="279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634E-301F-5F5B-D967-A96F35C9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5" y="3501008"/>
            <a:ext cx="5112569" cy="3050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53EA80-DCB9-2663-CF75-6E909B13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3501008"/>
            <a:ext cx="4392488" cy="3077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43EA49-98D1-940A-B592-BCC8E166D1AC}"/>
              </a:ext>
            </a:extLst>
          </p:cNvPr>
          <p:cNvSpPr txBox="1"/>
          <p:nvPr/>
        </p:nvSpPr>
        <p:spPr>
          <a:xfrm>
            <a:off x="263352" y="41490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Separation of </a:t>
            </a:r>
            <a:r>
              <a:rPr lang="en-US" b="1" dirty="0">
                <a:latin typeface="Symbol" panose="05050102010706020507" pitchFamily="18" charset="2"/>
              </a:rPr>
              <a:t>b</a:t>
            </a:r>
            <a:r>
              <a:rPr lang="en-US" b="1" dirty="0">
                <a:latin typeface="+mj-lt"/>
              </a:rPr>
              <a:t>-decaying isomers of </a:t>
            </a:r>
            <a:r>
              <a:rPr lang="en-US" b="1" baseline="30000" dirty="0">
                <a:latin typeface="+mj-lt"/>
              </a:rPr>
              <a:t>129</a:t>
            </a:r>
            <a:r>
              <a:rPr lang="en-US" b="1" dirty="0">
                <a:latin typeface="+mj-lt"/>
              </a:rPr>
              <a:t>Cd with nearly identical half lives </a:t>
            </a:r>
            <a:endParaRPr lang="en-CA" b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C00A0-747B-47DB-67E7-7716E0168F6F}"/>
              </a:ext>
            </a:extLst>
          </p:cNvPr>
          <p:cNvSpPr txBox="1"/>
          <p:nvPr/>
        </p:nvSpPr>
        <p:spPr>
          <a:xfrm>
            <a:off x="9132931" y="2276872"/>
            <a:ext cx="180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+mj-lt"/>
              </a:rPr>
              <a:t>128</a:t>
            </a:r>
            <a:r>
              <a:rPr lang="en-US" sz="1600" dirty="0">
                <a:latin typeface="+mj-lt"/>
              </a:rPr>
              <a:t>Cd T</a:t>
            </a:r>
            <a:r>
              <a:rPr lang="en-US" sz="1600" baseline="-25000" dirty="0">
                <a:latin typeface="+mj-lt"/>
              </a:rPr>
              <a:t>½</a:t>
            </a:r>
            <a:r>
              <a:rPr lang="en-US" sz="1600" dirty="0">
                <a:latin typeface="+mj-lt"/>
              </a:rPr>
              <a:t> = 245.8(21) </a:t>
            </a:r>
            <a:r>
              <a:rPr lang="en-US" sz="1600" dirty="0" err="1">
                <a:latin typeface="+mj-lt"/>
              </a:rPr>
              <a:t>ms</a:t>
            </a:r>
            <a:endParaRPr lang="en-CA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B8E8A-A830-D68E-2A17-CC24F53DE76E}"/>
              </a:ext>
            </a:extLst>
          </p:cNvPr>
          <p:cNvSpPr txBox="1"/>
          <p:nvPr/>
        </p:nvSpPr>
        <p:spPr>
          <a:xfrm>
            <a:off x="2783632" y="2994845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R. Dunlop </a:t>
            </a:r>
            <a:r>
              <a:rPr lang="en-US" sz="1600" i="1" dirty="0">
                <a:latin typeface="+mj-lt"/>
              </a:rPr>
              <a:t>et al</a:t>
            </a:r>
            <a:r>
              <a:rPr lang="en-US" sz="1600" dirty="0">
                <a:latin typeface="+mj-lt"/>
              </a:rPr>
              <a:t>., PRC </a:t>
            </a:r>
            <a:r>
              <a:rPr lang="en-US" sz="1600" b="1" dirty="0">
                <a:latin typeface="+mj-lt"/>
              </a:rPr>
              <a:t>93</a:t>
            </a:r>
            <a:r>
              <a:rPr lang="en-US" sz="1600" dirty="0">
                <a:latin typeface="+mj-lt"/>
              </a:rPr>
              <a:t>, 062801(R) (2016) </a:t>
            </a:r>
            <a:endParaRPr lang="en-CA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02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6696744" cy="307628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0AD00">
                    <a:satMod val="150000"/>
                  </a:srgbClr>
                </a:solidFill>
              </a:rPr>
              <a:t>Importance of conversion electron spectroscopy: </a:t>
            </a:r>
            <a:r>
              <a:rPr lang="en-US" sz="2200" baseline="30000" dirty="0">
                <a:solidFill>
                  <a:srgbClr val="F0AD00">
                    <a:satMod val="150000"/>
                  </a:srgbClr>
                </a:solidFill>
              </a:rPr>
              <a:t>124</a:t>
            </a:r>
            <a:r>
              <a:rPr lang="en-US" sz="2200" dirty="0">
                <a:solidFill>
                  <a:srgbClr val="F0AD00">
                    <a:satMod val="150000"/>
                  </a:srgbClr>
                </a:solidFill>
              </a:rPr>
              <a:t>Cs</a:t>
            </a:r>
            <a:r>
              <a:rPr lang="en-US" sz="2200" baseline="30000" dirty="0">
                <a:solidFill>
                  <a:srgbClr val="F0AD00">
                    <a:satMod val="150000"/>
                  </a:srgbClr>
                </a:solidFill>
              </a:rPr>
              <a:t>m</a:t>
            </a:r>
            <a:r>
              <a:rPr lang="en-US" sz="2200" dirty="0">
                <a:solidFill>
                  <a:srgbClr val="F0AD00">
                    <a:satMod val="150000"/>
                  </a:srgbClr>
                </a:solidFill>
              </a:rPr>
              <a:t> isomer decay and </a:t>
            </a:r>
            <a:r>
              <a:rPr lang="en-CA" sz="2200" i="1" dirty="0"/>
              <a:t>e</a:t>
            </a:r>
            <a:r>
              <a:rPr lang="en-CA" sz="2200" i="1" baseline="30000" dirty="0">
                <a:latin typeface="Symbol" panose="05050102010706020507" pitchFamily="18" charset="2"/>
              </a:rPr>
              <a:t>-</a:t>
            </a:r>
            <a:r>
              <a:rPr lang="en-CA" sz="2200" i="1" dirty="0"/>
              <a:t>e</a:t>
            </a:r>
            <a:r>
              <a:rPr lang="en-CA" sz="2200" i="1" baseline="30000" dirty="0">
                <a:latin typeface="Symbol" panose="05050102010706020507" pitchFamily="18" charset="2"/>
              </a:rPr>
              <a:t>-</a:t>
            </a:r>
            <a:r>
              <a:rPr lang="en-CA" sz="2200" dirty="0"/>
              <a:t> coincidences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36" y="1363938"/>
            <a:ext cx="4512389" cy="314376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srgbClr val="4D4D4D"/>
                </a:solidFill>
                <a:latin typeface="Calibri Light" panose="020F0302020204030204" pitchFamily="34" charset="0"/>
              </a:rPr>
              <a:pPr/>
              <a:t>7</a:t>
            </a:fld>
            <a:endParaRPr lang="en-CA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1416" y="46469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kumimoji="0" lang="en-CA" sz="2000" b="1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j-ea"/>
                <a:cs typeface="Times New Roman" pitchFamily="18" charset="0"/>
              </a:rPr>
              <a:t>-</a:t>
            </a: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j-ea"/>
                <a:cs typeface="Times New Roman" pitchFamily="18" charset="0"/>
              </a:rPr>
              <a:t>  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coincidences with 65-keV </a:t>
            </a:r>
            <a:r>
              <a:rPr lang="en-C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6485" y="656052"/>
            <a:ext cx="890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+mj-lt"/>
              </a:rPr>
              <a:t>Ability to perform </a:t>
            </a:r>
            <a:r>
              <a:rPr lang="en-CA" sz="2000" b="1" dirty="0" err="1">
                <a:latin typeface="Symbol" panose="05050102010706020507" pitchFamily="18" charset="2"/>
              </a:rPr>
              <a:t>g</a:t>
            </a:r>
            <a:r>
              <a:rPr lang="en-CA" sz="2000" b="1" i="1" dirty="0" err="1">
                <a:latin typeface="+mj-lt"/>
              </a:rPr>
              <a:t>e</a:t>
            </a:r>
            <a:r>
              <a:rPr lang="en-CA" sz="2000" b="1" baseline="30000" dirty="0">
                <a:latin typeface="Symbol" panose="05050102010706020507" pitchFamily="18" charset="2"/>
              </a:rPr>
              <a:t>-</a:t>
            </a:r>
            <a:r>
              <a:rPr lang="en-CA" sz="2000" b="1" dirty="0">
                <a:latin typeface="+mj-lt"/>
              </a:rPr>
              <a:t> and </a:t>
            </a: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kumimoji="0" lang="en-CA" sz="2000" b="1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j-ea"/>
                <a:cs typeface="Times New Roman" pitchFamily="18" charset="0"/>
              </a:rPr>
              <a:t>-</a:t>
            </a: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kumimoji="0" lang="en-CA" sz="2000" b="1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j-ea"/>
                <a:cs typeface="Times New Roman" pitchFamily="18" charset="0"/>
              </a:rPr>
              <a:t>- </a:t>
            </a:r>
            <a:r>
              <a:rPr lang="en-CA" sz="2000" b="1" dirty="0">
                <a:latin typeface="+mj-lt"/>
              </a:rPr>
              <a:t> coincidences important for level scheme with large number of low-energy levels, e.g., odd-odd nuclei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FCFD29-E388-000E-8AF7-4CCB96CECD2B}"/>
              </a:ext>
            </a:extLst>
          </p:cNvPr>
          <p:cNvGrpSpPr/>
          <p:nvPr/>
        </p:nvGrpSpPr>
        <p:grpSpPr>
          <a:xfrm>
            <a:off x="8799519" y="1238156"/>
            <a:ext cx="3300532" cy="4846821"/>
            <a:chOff x="5637728" y="1243845"/>
            <a:chExt cx="3300532" cy="4846821"/>
          </a:xfrm>
        </p:grpSpPr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51193AD6-A571-2AC4-FF1D-7207F70C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728" y="1243845"/>
              <a:ext cx="3300532" cy="48468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6AEC2D-7408-CCAE-9C58-5BCF168FA820}"/>
                </a:ext>
              </a:extLst>
            </p:cNvPr>
            <p:cNvSpPr txBox="1"/>
            <p:nvPr/>
          </p:nvSpPr>
          <p:spPr>
            <a:xfrm>
              <a:off x="7714124" y="1556792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IT: 99.89%</a:t>
              </a:r>
            </a:p>
          </p:txBody>
        </p:sp>
      </p:grpSp>
      <p:pic>
        <p:nvPicPr>
          <p:cNvPr id="11" name="Picture 6" descr="C:\Documents and Settings\phs1pw\My Documents\jpg photos\Vancouver05paces2.jpg">
            <a:extLst>
              <a:ext uri="{FF2B5EF4-FFF2-40B4-BE49-F238E27FC236}">
                <a16:creationId xmlns:a16="http://schemas.microsoft.com/office/drawing/2014/main" id="{5B9DF437-B8EE-16A3-5C80-4366827B8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2183" r="19145" b="4265"/>
          <a:stretch/>
        </p:blipFill>
        <p:spPr bwMode="auto">
          <a:xfrm>
            <a:off x="91948" y="816282"/>
            <a:ext cx="2354537" cy="239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69EF5819-9F0F-EEFF-5B8E-AE2EA8D47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50559"/>
          <a:stretch/>
        </p:blipFill>
        <p:spPr>
          <a:xfrm>
            <a:off x="43056" y="4082128"/>
            <a:ext cx="4676409" cy="22632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B9C55E5-2561-5686-5D6E-38E30927507A}"/>
              </a:ext>
            </a:extLst>
          </p:cNvPr>
          <p:cNvSpPr/>
          <p:nvPr/>
        </p:nvSpPr>
        <p:spPr>
          <a:xfrm>
            <a:off x="776276" y="4573255"/>
            <a:ext cx="258478" cy="1368152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605AB-464F-DB0C-15F9-DA890B5A751F}"/>
              </a:ext>
            </a:extLst>
          </p:cNvPr>
          <p:cNvSpPr txBox="1"/>
          <p:nvPr/>
        </p:nvSpPr>
        <p:spPr>
          <a:xfrm>
            <a:off x="1810168" y="6370640"/>
            <a:ext cx="4257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Previously unobserved transition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1C99E3-BFE6-9549-38DB-1CB35E7A37C6}"/>
              </a:ext>
            </a:extLst>
          </p:cNvPr>
          <p:cNvCxnSpPr/>
          <p:nvPr/>
        </p:nvCxnSpPr>
        <p:spPr>
          <a:xfrm flipH="1" flipV="1">
            <a:off x="986031" y="5919624"/>
            <a:ext cx="809810" cy="65107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A0B74B7-5F57-D0C1-5B49-303998AE0042}"/>
              </a:ext>
            </a:extLst>
          </p:cNvPr>
          <p:cNvSpPr txBox="1"/>
          <p:nvPr/>
        </p:nvSpPr>
        <p:spPr>
          <a:xfrm>
            <a:off x="6667405" y="6322185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A.J. </a:t>
            </a:r>
            <a:r>
              <a:rPr lang="en-US" sz="1600" b="1" dirty="0" err="1">
                <a:latin typeface="+mj-lt"/>
              </a:rPr>
              <a:t>Radich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i="1" dirty="0">
                <a:latin typeface="+mj-lt"/>
              </a:rPr>
              <a:t>et al</a:t>
            </a:r>
            <a:r>
              <a:rPr lang="en-US" sz="1600" b="1" dirty="0">
                <a:latin typeface="+mj-lt"/>
              </a:rPr>
              <a:t>., EPJ A53, 184 (2017).</a:t>
            </a:r>
            <a:endParaRPr lang="en-CA" sz="1600" b="1" dirty="0">
              <a:latin typeface="+mj-lt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C392729-7316-0846-C9FD-2D325DFA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50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9D4A-1FB7-19E4-8187-B7A74AE9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55448"/>
            <a:ext cx="8208912" cy="379160"/>
          </a:xfrm>
        </p:spPr>
        <p:txBody>
          <a:bodyPr/>
          <a:lstStyle/>
          <a:p>
            <a:pPr algn="ctr"/>
            <a:r>
              <a:rPr lang="en-US" sz="2800" dirty="0"/>
              <a:t>LaBr</a:t>
            </a:r>
            <a:r>
              <a:rPr lang="en-US" sz="2800" baseline="-25000" dirty="0"/>
              <a:t>3</a:t>
            </a:r>
            <a:r>
              <a:rPr lang="en-US" sz="2800" dirty="0"/>
              <a:t>(Ce) array: Lifetime measurements in </a:t>
            </a:r>
            <a:r>
              <a:rPr lang="en-US" sz="2800" baseline="30000" dirty="0"/>
              <a:t>100</a:t>
            </a:r>
            <a:r>
              <a:rPr lang="en-US" sz="2800" dirty="0"/>
              <a:t>Zr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86045-AFBC-526C-4765-29DAF5A1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2" y="667255"/>
            <a:ext cx="8449438" cy="5547756"/>
          </a:xfrm>
        </p:spPr>
        <p:txBody>
          <a:bodyPr>
            <a:normAutofit/>
          </a:bodyPr>
          <a:lstStyle/>
          <a:p>
            <a:r>
              <a:rPr lang="en-US" sz="2000" b="1" dirty="0"/>
              <a:t>8 LaBr3(Ce) detectors with individual BGO </a:t>
            </a:r>
            <a:r>
              <a:rPr lang="en-US" sz="2000" dirty="0"/>
              <a:t>s</a:t>
            </a:r>
            <a:r>
              <a:rPr lang="en-US" sz="2000" b="1" dirty="0"/>
              <a:t>hields </a:t>
            </a:r>
          </a:p>
          <a:p>
            <a:r>
              <a:rPr lang="en-US" sz="2000" dirty="0"/>
              <a:t>Typically, use triple coincidences with </a:t>
            </a:r>
            <a:r>
              <a:rPr lang="en-US" sz="2000" b="1" dirty="0"/>
              <a:t>GRIFFIN </a:t>
            </a:r>
            <a:r>
              <a:rPr lang="en-US" sz="2000" b="1" dirty="0" err="1"/>
              <a:t>HPGe</a:t>
            </a:r>
            <a:r>
              <a:rPr lang="en-US" sz="2000" b="1" dirty="0"/>
              <a:t> selecting  pathway, TAC START and STOP  selected in LaBr</a:t>
            </a:r>
            <a:r>
              <a:rPr lang="en-US" sz="2000" b="1" baseline="-25000" dirty="0"/>
              <a:t>3</a:t>
            </a:r>
            <a:r>
              <a:rPr lang="en-US" sz="2000" b="1" dirty="0"/>
              <a:t> coincidence events. </a:t>
            </a:r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F9FC9-3575-99F5-6A4E-8F735B31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AE5-320B-4370-BF31-C6A701BBB833}" type="datetime1">
              <a:rPr lang="en-US" smtClean="0"/>
              <a:t>7/3/2024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276C-3962-E6BF-DB15-7D550B34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nu-Ball2 Workshop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3799-9078-69D7-002D-9737DD9C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8</a:t>
            </a:fld>
            <a:endParaRPr lang="en-CA"/>
          </a:p>
        </p:txBody>
      </p:sp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C85F827A-F823-9A6B-6669-6FB0E6B6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8" y="2730633"/>
            <a:ext cx="5275844" cy="36506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8F1CF6-9B7F-6595-BB40-C41C930AD381}"/>
              </a:ext>
            </a:extLst>
          </p:cNvPr>
          <p:cNvCxnSpPr/>
          <p:nvPr/>
        </p:nvCxnSpPr>
        <p:spPr>
          <a:xfrm>
            <a:off x="5663952" y="1772816"/>
            <a:ext cx="1008112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DF279-B117-6AD7-6735-ECE231829B60}"/>
              </a:ext>
            </a:extLst>
          </p:cNvPr>
          <p:cNvCxnSpPr>
            <a:cxnSpLocks/>
          </p:cNvCxnSpPr>
          <p:nvPr/>
        </p:nvCxnSpPr>
        <p:spPr>
          <a:xfrm>
            <a:off x="6168008" y="1772816"/>
            <a:ext cx="0" cy="1584176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7BA0D7-396C-8E30-FA4B-C16C333D777E}"/>
              </a:ext>
            </a:extLst>
          </p:cNvPr>
          <p:cNvCxnSpPr/>
          <p:nvPr/>
        </p:nvCxnSpPr>
        <p:spPr>
          <a:xfrm>
            <a:off x="5663952" y="3356992"/>
            <a:ext cx="100811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C127C3-7735-EDB4-24B1-C7F5EB08E416}"/>
              </a:ext>
            </a:extLst>
          </p:cNvPr>
          <p:cNvCxnSpPr>
            <a:cxnSpLocks/>
          </p:cNvCxnSpPr>
          <p:nvPr/>
        </p:nvCxnSpPr>
        <p:spPr>
          <a:xfrm>
            <a:off x="6168008" y="3356992"/>
            <a:ext cx="0" cy="115212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5A4D2B-D3E5-F0A2-E340-0B8F8BC51085}"/>
              </a:ext>
            </a:extLst>
          </p:cNvPr>
          <p:cNvCxnSpPr/>
          <p:nvPr/>
        </p:nvCxnSpPr>
        <p:spPr>
          <a:xfrm>
            <a:off x="5663952" y="4509120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15035D-538A-CD93-BC46-635F3A8D3C32}"/>
              </a:ext>
            </a:extLst>
          </p:cNvPr>
          <p:cNvCxnSpPr>
            <a:cxnSpLocks/>
          </p:cNvCxnSpPr>
          <p:nvPr/>
        </p:nvCxnSpPr>
        <p:spPr>
          <a:xfrm>
            <a:off x="6168008" y="4509120"/>
            <a:ext cx="0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D1C49C-919A-3D3F-EF89-6AF93E1D076E}"/>
              </a:ext>
            </a:extLst>
          </p:cNvPr>
          <p:cNvCxnSpPr/>
          <p:nvPr/>
        </p:nvCxnSpPr>
        <p:spPr>
          <a:xfrm>
            <a:off x="5663952" y="5517232"/>
            <a:ext cx="1008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61A9D45-38C9-3381-D864-E5C5705D0806}"/>
              </a:ext>
            </a:extLst>
          </p:cNvPr>
          <p:cNvSpPr txBox="1"/>
          <p:nvPr/>
        </p:nvSpPr>
        <p:spPr>
          <a:xfrm>
            <a:off x="6243814" y="220660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HPGe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1060-keV </a:t>
            </a:r>
            <a:endParaRPr lang="en-CA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1037D-D849-635E-33ED-143CB7E67681}"/>
              </a:ext>
            </a:extLst>
          </p:cNvPr>
          <p:cNvSpPr txBox="1"/>
          <p:nvPr/>
        </p:nvSpPr>
        <p:spPr>
          <a:xfrm>
            <a:off x="6243814" y="358935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666-keV </a:t>
            </a:r>
            <a:endParaRPr lang="en-CA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6CAE08-132C-04AB-40E6-0002ED2D1CC9}"/>
              </a:ext>
            </a:extLst>
          </p:cNvPr>
          <p:cNvSpPr txBox="1"/>
          <p:nvPr/>
        </p:nvSpPr>
        <p:spPr>
          <a:xfrm>
            <a:off x="6240016" y="467191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</a:p>
          <a:p>
            <a:r>
              <a:rPr lang="en-US" dirty="0">
                <a:latin typeface="+mj-lt"/>
              </a:rPr>
              <a:t>212-keV </a:t>
            </a:r>
            <a:endParaRPr lang="en-CA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20404E-4030-9B11-E426-50F134EDCF25}"/>
              </a:ext>
            </a:extLst>
          </p:cNvPr>
          <p:cNvSpPr txBox="1"/>
          <p:nvPr/>
        </p:nvSpPr>
        <p:spPr>
          <a:xfrm>
            <a:off x="166308" y="2084302"/>
            <a:ext cx="531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Comparison of </a:t>
            </a:r>
            <a:r>
              <a:rPr lang="en-US" dirty="0" err="1">
                <a:latin typeface="+mj-lt"/>
              </a:rPr>
              <a:t>HPGe</a:t>
            </a:r>
            <a:r>
              <a:rPr lang="en-US" dirty="0">
                <a:latin typeface="+mj-lt"/>
              </a:rPr>
              <a:t> and 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specta</a:t>
            </a:r>
            <a:r>
              <a:rPr lang="en-US" dirty="0">
                <a:latin typeface="+mj-lt"/>
              </a:rPr>
              <a:t> with 1060-keV </a:t>
            </a:r>
            <a:r>
              <a:rPr lang="en-US" dirty="0" err="1">
                <a:latin typeface="+mj-lt"/>
              </a:rPr>
              <a:t>HPGe</a:t>
            </a:r>
            <a:r>
              <a:rPr lang="en-US" dirty="0">
                <a:latin typeface="+mj-lt"/>
              </a:rPr>
              <a:t> gate, 212 (top) or 666 (bottom) keV LaBr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 gate</a:t>
            </a:r>
            <a:endParaRPr lang="en-CA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4F8DB1-2CFB-D2D8-242F-E07A6D398CCD}"/>
              </a:ext>
            </a:extLst>
          </p:cNvPr>
          <p:cNvSpPr txBox="1"/>
          <p:nvPr/>
        </p:nvSpPr>
        <p:spPr>
          <a:xfrm>
            <a:off x="6319348" y="4150512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15BD75-46B4-A4E5-738A-CB16EEB669EE}"/>
              </a:ext>
            </a:extLst>
          </p:cNvPr>
          <p:cNvSpPr txBox="1"/>
          <p:nvPr/>
        </p:nvSpPr>
        <p:spPr>
          <a:xfrm>
            <a:off x="6359090" y="2995643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CA" baseline="30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7FD13-5A20-DCFA-BA4E-FC96707842B8}"/>
              </a:ext>
            </a:extLst>
          </p:cNvPr>
          <p:cNvSpPr txBox="1"/>
          <p:nvPr/>
        </p:nvSpPr>
        <p:spPr>
          <a:xfrm>
            <a:off x="5548376" y="3005002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878</a:t>
            </a:r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7E0C5B-1919-72ED-CC99-004AC246D0BD}"/>
              </a:ext>
            </a:extLst>
          </p:cNvPr>
          <p:cNvSpPr txBox="1"/>
          <p:nvPr/>
        </p:nvSpPr>
        <p:spPr>
          <a:xfrm>
            <a:off x="5562701" y="4173236"/>
            <a:ext cx="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212</a:t>
            </a:r>
            <a:endParaRPr lang="en-C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FE1967-132F-4443-EF63-C90C7EC3E39E}"/>
              </a:ext>
            </a:extLst>
          </p:cNvPr>
          <p:cNvSpPr txBox="1"/>
          <p:nvPr/>
        </p:nvSpPr>
        <p:spPr>
          <a:xfrm>
            <a:off x="7788120" y="6221475"/>
            <a:ext cx="428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Final result:  857(12) </a:t>
            </a:r>
            <a:r>
              <a:rPr lang="en-US" dirty="0" err="1">
                <a:latin typeface="+mj-lt"/>
              </a:rPr>
              <a:t>ps</a:t>
            </a:r>
            <a:r>
              <a:rPr lang="en-US" dirty="0">
                <a:latin typeface="+mj-lt"/>
              </a:rPr>
              <a:t>, NNDC 828(22) </a:t>
            </a:r>
            <a:r>
              <a:rPr lang="en-US" dirty="0" err="1">
                <a:latin typeface="+mj-lt"/>
              </a:rPr>
              <a:t>ps</a:t>
            </a:r>
            <a:r>
              <a:rPr lang="en-US" dirty="0">
                <a:latin typeface="+mj-lt"/>
              </a:rPr>
              <a:t> </a:t>
            </a:r>
            <a:endParaRPr lang="en-CA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59A715-F910-2691-0042-5791D8592D7E}"/>
              </a:ext>
            </a:extLst>
          </p:cNvPr>
          <p:cNvSpPr txBox="1"/>
          <p:nvPr/>
        </p:nvSpPr>
        <p:spPr>
          <a:xfrm>
            <a:off x="7714762" y="3189668"/>
            <a:ext cx="405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TAC spectra for 212-keV level after gating  </a:t>
            </a:r>
            <a:endParaRPr lang="en-CA" sz="1600" dirty="0">
              <a:latin typeface="+mj-lt"/>
            </a:endParaRPr>
          </a:p>
        </p:txBody>
      </p:sp>
      <p:pic>
        <p:nvPicPr>
          <p:cNvPr id="38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34E4ECD4-F9AF-635A-E49C-B067AD61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15" y="874921"/>
            <a:ext cx="3406205" cy="231704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C411DB3-BA3A-F9FB-86C9-B3AA3210D823}"/>
              </a:ext>
            </a:extLst>
          </p:cNvPr>
          <p:cNvSpPr txBox="1"/>
          <p:nvPr/>
        </p:nvSpPr>
        <p:spPr>
          <a:xfrm>
            <a:off x="9021116" y="1083740"/>
            <a:ext cx="1495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atin typeface="+mj-lt"/>
              </a:rPr>
              <a:t>60</a:t>
            </a:r>
            <a:r>
              <a:rPr lang="en-US" sz="1600" b="1" dirty="0">
                <a:latin typeface="+mj-lt"/>
              </a:rPr>
              <a:t>Co 1332+1173 keV gated</a:t>
            </a:r>
            <a:endParaRPr lang="en-CA" sz="1600" dirty="0">
              <a:latin typeface="+mj-lt"/>
            </a:endParaRPr>
          </a:p>
        </p:txBody>
      </p:sp>
      <p:pic>
        <p:nvPicPr>
          <p:cNvPr id="44" name="Picture 43" descr="Chart&#10;&#10;Description automatically generated">
            <a:extLst>
              <a:ext uri="{FF2B5EF4-FFF2-40B4-BE49-F238E27FC236}">
                <a16:creationId xmlns:a16="http://schemas.microsoft.com/office/drawing/2014/main" id="{13C4521F-D848-F3B7-80E8-5B736545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201" y="3532276"/>
            <a:ext cx="4211605" cy="2682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A9C28-FD4D-795C-52F4-DAA966C58703}"/>
              </a:ext>
            </a:extLst>
          </p:cNvPr>
          <p:cNvSpPr txBox="1"/>
          <p:nvPr/>
        </p:nvSpPr>
        <p:spPr>
          <a:xfrm>
            <a:off x="7389903" y="648866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Lifetime analysis: Harris </a:t>
            </a:r>
            <a:r>
              <a:rPr lang="en-US" dirty="0" err="1">
                <a:latin typeface="+mj-lt"/>
              </a:rPr>
              <a:t>Bidaman</a:t>
            </a:r>
            <a:r>
              <a:rPr lang="en-US" dirty="0">
                <a:latin typeface="+mj-lt"/>
              </a:rPr>
              <a:t> (Guelph) 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38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852" y="131383"/>
            <a:ext cx="6327552" cy="33855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cs typeface="+mj-cs"/>
              </a:rPr>
              <a:t>GRIFFIN+DESCANT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506135" y="632878"/>
            <a:ext cx="5984513" cy="243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element array of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deuterated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scintillator for neutron detection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</a:t>
            </a:r>
            <a:r>
              <a:rPr lang="en-US" sz="2000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</a:t>
            </a:r>
            <a:r>
              <a:rPr lang="en-US" sz="2000" b="1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-neutron spectroscopy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~1π solid angle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energy from time-of-flight (50cm flight path)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Neutron-</a:t>
            </a:r>
            <a:r>
              <a:rPr lang="en-US" sz="2000" b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discrimination from pulse shape</a:t>
            </a:r>
          </a:p>
        </p:txBody>
      </p:sp>
      <p:pic>
        <p:nvPicPr>
          <p:cNvPr id="15366" name="Picture 7" descr="DESC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38" y="711429"/>
            <a:ext cx="2666670" cy="184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DEpic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/>
          <a:stretch/>
        </p:blipFill>
        <p:spPr bwMode="auto">
          <a:xfrm>
            <a:off x="6672817" y="2847639"/>
            <a:ext cx="3939648" cy="398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GRIFFIN+DESCANT+LaBr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3140968"/>
            <a:ext cx="4910017" cy="350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1738" y="2564640"/>
            <a:ext cx="3449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GRIFFIN + DESCANT,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9</a:t>
            </a:fld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B8FB3-5CA3-9A0C-60B0-718D5565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5/07/2024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20945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uelph_ne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23811</TotalTime>
  <Words>2502</Words>
  <Application>Microsoft Office PowerPoint</Application>
  <PresentationFormat>Widescreen</PresentationFormat>
  <Paragraphs>386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Albertus Extra Bold</vt:lpstr>
      <vt:lpstr>Arial</vt:lpstr>
      <vt:lpstr>Calibri</vt:lpstr>
      <vt:lpstr>Calibri Light</vt:lpstr>
      <vt:lpstr>Corbel</vt:lpstr>
      <vt:lpstr>Symbol</vt:lpstr>
      <vt:lpstr>Times New Roman</vt:lpstr>
      <vt:lpstr>Wingdings 2</vt:lpstr>
      <vt:lpstr>Guelph_new</vt:lpstr>
      <vt:lpstr>The GRIFFIN Spectrometer at TRIUMF: Its capabilities and Science Highlights</vt:lpstr>
      <vt:lpstr>Our workhorse – the GRIFFIN spectrometer</vt:lpstr>
      <vt:lpstr>The GRIFFIN spectrometer</vt:lpstr>
      <vt:lpstr>Comparison of our previous 8p and GRIFFIN spectrometers</vt:lpstr>
      <vt:lpstr>Moving tape collector for transport of activity</vt:lpstr>
      <vt:lpstr>Adjustable beam-on and tape movement enables lifetime measurements</vt:lpstr>
      <vt:lpstr>Importance of conversion electron spectroscopy: 124Csm isomer decay and e-e- coincidences</vt:lpstr>
      <vt:lpstr>LaBr3(Ce) array: Lifetime measurements in 100Zr</vt:lpstr>
      <vt:lpstr>GRIFFIN+DESCANT</vt:lpstr>
      <vt:lpstr>Heavy-K decays studied with GRIFFIN+DESCANT</vt:lpstr>
      <vt:lpstr>Nuclear structure studies with g-ray spectroscopy following b-decay</vt:lpstr>
      <vt:lpstr>74Zn and extension of the N=40 island of inversion</vt:lpstr>
      <vt:lpstr>LSSM calculations for 74Zn</vt:lpstr>
      <vt:lpstr>Calculated shapes from LSSM for 74Zn</vt:lpstr>
      <vt:lpstr>Recent results on 186Pb – elucidating triple shape coexistence</vt:lpstr>
      <vt:lpstr>b decay of 188Tl with covers a wide spin range in the daughter – ideal for detailed study of 188Hg </vt:lpstr>
      <vt:lpstr>Level scheme constructed using gg and ge- coincidences</vt:lpstr>
      <vt:lpstr>Extraction of conversion coefficients </vt:lpstr>
      <vt:lpstr>Organization of the 188Hg level scheme</vt:lpstr>
      <vt:lpstr>Comparison to model calculations: E2 transitions</vt:lpstr>
      <vt:lpstr>Collaborators </vt:lpstr>
      <vt:lpstr>PowerPoint Presentation</vt:lpstr>
      <vt:lpstr>Shape coexistence well established in Hg isotopes</vt:lpstr>
      <vt:lpstr>Some recent results on studies of shapes of 188Hg</vt:lpstr>
      <vt:lpstr>g-ray spectroscopy – a very versatile tool</vt:lpstr>
      <vt:lpstr>Canada’s Isotope Separator and Accelerator (ISAC)</vt:lpstr>
      <vt:lpstr>Isotope Separation Online (ISOL) at ISAC</vt:lpstr>
      <vt:lpstr>What will ARIEL do for us? </vt:lpstr>
      <vt:lpstr>Comparison of moments of inertia </vt:lpstr>
      <vt:lpstr>New results: lifetime of 03+ and 22+ levels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the structure of the Cd isotopes</dc:title>
  <dc:creator>garrett</dc:creator>
  <cp:lastModifiedBy>Paul Garrett</cp:lastModifiedBy>
  <cp:revision>469</cp:revision>
  <dcterms:created xsi:type="dcterms:W3CDTF">2013-05-25T18:34:35Z</dcterms:created>
  <dcterms:modified xsi:type="dcterms:W3CDTF">2024-07-03T19:57:22Z</dcterms:modified>
</cp:coreProperties>
</file>