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18288000" cy="10287000"/>
  <p:notesSz cx="6858000" cy="9144000"/>
  <p:embeddedFontLst>
    <p:embeddedFont>
      <p:font typeface="Calibri" panose="020F0502020204030204" pitchFamily="34" charset="0"/>
      <p:regular r:id="rId50"/>
      <p:bold r:id="rId51"/>
      <p:italic r:id="rId52"/>
      <p:boldItalic r:id="rId53"/>
    </p:embeddedFont>
    <p:embeddedFont>
      <p:font typeface="Cambria" panose="02040503050406030204" pitchFamily="18"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Fira Sans Light" panose="020B0403050000020004" pitchFamily="34" charset="0"/>
      <p:regular r:id="rId62"/>
      <p:italic r:id="rId63"/>
    </p:embeddedFont>
    <p:embeddedFont>
      <p:font typeface="Palatino Linotype" panose="02040502050505030304" pitchFamily="18" charset="0"/>
      <p:regular r:id="rId64"/>
      <p:bold r:id="rId65"/>
      <p:italic r:id="rId66"/>
      <p:boldItalic r:id="rId67"/>
    </p:embeddedFont>
  </p:embeddedFontLst>
  <p:defaultTex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p:cViewPr varScale="1">
        <p:scale>
          <a:sx n="74" d="100"/>
          <a:sy n="74" d="100"/>
        </p:scale>
        <p:origin x="60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Espace réservé de l'en-tête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fr-FR"/>
          </a:p>
        </p:txBody>
      </p:sp>
      <p:sp>
        <p:nvSpPr>
          <p:cNvPr id="3" name="Espace réservé de la date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0C31F24-846B-4545-8C46-E188B3D34056}" type="datetimeFigureOut">
              <a:rPr lang="fr-FR"/>
              <a:t>23/05/2024</a:t>
            </a:fld>
            <a:endParaRPr lang="fr-FR"/>
          </a:p>
        </p:txBody>
      </p:sp>
      <p:sp>
        <p:nvSpPr>
          <p:cNvPr id="4" name="Espace réservé de l'image des diapositives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fr-FR"/>
          </a:p>
        </p:txBody>
      </p:sp>
      <p:sp>
        <p:nvSpPr>
          <p:cNvPr id="5" name="Espace réservé des notes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fr-FR"/>
              <a:t>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6" name="Espace réservé du pied de page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fr-FR"/>
          </a:p>
        </p:txBody>
      </p:sp>
      <p:sp>
        <p:nvSpPr>
          <p:cNvPr id="7" name="Espace réservé du numéro de diapositive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42267154-E2CE-4190-8FE5-484FAE3A0113}"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D3AA94E-B227-5B88-ADE0-DE4972020EED}"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D1AD84A-F6BE-9AE3-E045-EBD74EA66707}" type="slidenum">
              <a:r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953380962" name="Slide Image Placeholder 1"/>
          <p:cNvSpPr>
            <a:spLocks noGrp="1" noRot="1" noChangeAspect="1"/>
          </p:cNvSpPr>
          <p:nvPr>
            <p:ph type="sldImg"/>
          </p:nvPr>
        </p:nvSpPr>
        <p:spPr bwMode="auto"/>
      </p:sp>
      <p:sp>
        <p:nvSpPr>
          <p:cNvPr id="618917370" name="Notes Placeholder 2"/>
          <p:cNvSpPr>
            <a:spLocks noGrp="1"/>
          </p:cNvSpPr>
          <p:nvPr>
            <p:ph type="body" idx="1"/>
          </p:nvPr>
        </p:nvSpPr>
        <p:spPr bwMode="auto"/>
        <p:txBody>
          <a:bodyPr/>
          <a:lstStyle/>
          <a:p>
            <a:pPr>
              <a:defRPr/>
            </a:pPr>
            <a:endParaRPr/>
          </a:p>
        </p:txBody>
      </p:sp>
      <p:sp>
        <p:nvSpPr>
          <p:cNvPr id="220512464" name="Slide Number Placeholder 3"/>
          <p:cNvSpPr>
            <a:spLocks noGrp="1"/>
          </p:cNvSpPr>
          <p:nvPr>
            <p:ph type="sldNum" sz="quarter" idx="10"/>
          </p:nvPr>
        </p:nvSpPr>
        <p:spPr bwMode="auto"/>
        <p:txBody>
          <a:bodyPr/>
          <a:lstStyle/>
          <a:p>
            <a:pPr>
              <a:defRPr/>
            </a:pPr>
            <a:fld id="{8D8F2803-E749-76D8-7BC6-1B0F0E4732F3}" type="slidenum">
              <a:r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F0E29B-0C93-B02C-2175-521D0AAAB864}"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3856643-0C96-AA86-70E4-14BF1389119F}"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0A3EC89-89B7-738C-F56E-46A68DE7CAB1}"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82151589" name="Slide Image Placeholder 1"/>
          <p:cNvSpPr>
            <a:spLocks noGrp="1" noRot="1" noChangeAspect="1"/>
          </p:cNvSpPr>
          <p:nvPr>
            <p:ph type="sldImg"/>
          </p:nvPr>
        </p:nvSpPr>
        <p:spPr bwMode="auto"/>
      </p:sp>
      <p:sp>
        <p:nvSpPr>
          <p:cNvPr id="1666312572" name="Notes Placeholder 2"/>
          <p:cNvSpPr>
            <a:spLocks noGrp="1"/>
          </p:cNvSpPr>
          <p:nvPr>
            <p:ph type="body" idx="1"/>
          </p:nvPr>
        </p:nvSpPr>
        <p:spPr bwMode="auto"/>
        <p:txBody>
          <a:bodyPr/>
          <a:lstStyle/>
          <a:p>
            <a:pPr>
              <a:defRPr/>
            </a:pPr>
            <a:endParaRPr/>
          </a:p>
        </p:txBody>
      </p:sp>
      <p:sp>
        <p:nvSpPr>
          <p:cNvPr id="1200309258" name="Slide Number Placeholder 3"/>
          <p:cNvSpPr>
            <a:spLocks noGrp="1"/>
          </p:cNvSpPr>
          <p:nvPr>
            <p:ph type="sldNum" sz="quarter" idx="10"/>
          </p:nvPr>
        </p:nvSpPr>
        <p:spPr bwMode="auto"/>
        <p:txBody>
          <a:bodyPr/>
          <a:lstStyle/>
          <a:p>
            <a:pPr>
              <a:defRPr/>
            </a:pPr>
            <a:fld id="{FDEB9D39-3934-3D48-0071-CE4CA5590E64}"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0A3EC89-89B7-738C-F56E-46A68DE7CAB1}"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0A3EC89-89B7-738C-F56E-46A68DE7CAB1}"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3237415-60E2-E2DD-3A80-66686D08C812}"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0A3EC89-89B7-738C-F56E-46A68DE7CAB1}"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C137AA4-23BC-1D9B-3A05-46BB7E6A7C48}"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306430270" name="Slide Image Placeholder 1"/>
          <p:cNvSpPr>
            <a:spLocks noGrp="1" noRot="1" noChangeAspect="1"/>
          </p:cNvSpPr>
          <p:nvPr>
            <p:ph type="sldImg"/>
          </p:nvPr>
        </p:nvSpPr>
        <p:spPr bwMode="auto"/>
      </p:sp>
      <p:sp>
        <p:nvSpPr>
          <p:cNvPr id="262272060" name="Notes Placeholder 2"/>
          <p:cNvSpPr>
            <a:spLocks noGrp="1"/>
          </p:cNvSpPr>
          <p:nvPr>
            <p:ph type="body" idx="1"/>
          </p:nvPr>
        </p:nvSpPr>
        <p:spPr bwMode="auto"/>
        <p:txBody>
          <a:bodyPr/>
          <a:lstStyle/>
          <a:p>
            <a:pPr>
              <a:defRPr/>
            </a:pPr>
            <a:endParaRPr/>
          </a:p>
        </p:txBody>
      </p:sp>
      <p:sp>
        <p:nvSpPr>
          <p:cNvPr id="279395753" name="Slide Number Placeholder 3"/>
          <p:cNvSpPr>
            <a:spLocks noGrp="1"/>
          </p:cNvSpPr>
          <p:nvPr>
            <p:ph type="sldNum" sz="quarter" idx="10"/>
          </p:nvPr>
        </p:nvSpPr>
        <p:spPr bwMode="auto"/>
        <p:txBody>
          <a:bodyPr/>
          <a:lstStyle/>
          <a:p>
            <a:pPr>
              <a:defRPr/>
            </a:pPr>
            <a:fld id="{82B2960A-C5C5-C5E5-0B15-31C16AF2B72E}"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3237415-60E2-E2DD-3A80-66686D08C812}"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F7B7E1E-4414-FE43-38C5-B35BEB9448D0}"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628168B-A94A-729A-6BFD-F4DC61A052B1}"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EE5B3BF-B240-06D8-F66E-1DFA265A85A0}"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21191257" name="Slide Image Placeholder 1"/>
          <p:cNvSpPr>
            <a:spLocks noGrp="1" noRot="1" noChangeAspect="1"/>
          </p:cNvSpPr>
          <p:nvPr>
            <p:ph type="sldImg"/>
          </p:nvPr>
        </p:nvSpPr>
        <p:spPr bwMode="auto"/>
      </p:sp>
      <p:sp>
        <p:nvSpPr>
          <p:cNvPr id="1997713410" name="Notes Placeholder 2"/>
          <p:cNvSpPr>
            <a:spLocks noGrp="1"/>
          </p:cNvSpPr>
          <p:nvPr>
            <p:ph type="body" idx="1"/>
          </p:nvPr>
        </p:nvSpPr>
        <p:spPr bwMode="auto"/>
        <p:txBody>
          <a:bodyPr/>
          <a:lstStyle/>
          <a:p>
            <a:pPr>
              <a:defRPr/>
            </a:pPr>
            <a:endParaRPr/>
          </a:p>
        </p:txBody>
      </p:sp>
      <p:sp>
        <p:nvSpPr>
          <p:cNvPr id="254217540" name="Slide Number Placeholder 3"/>
          <p:cNvSpPr>
            <a:spLocks noGrp="1"/>
          </p:cNvSpPr>
          <p:nvPr>
            <p:ph type="sldNum" sz="quarter" idx="10"/>
          </p:nvPr>
        </p:nvSpPr>
        <p:spPr bwMode="auto"/>
        <p:txBody>
          <a:bodyPr/>
          <a:lstStyle/>
          <a:p>
            <a:pPr>
              <a:defRPr/>
            </a:pPr>
            <a:fld id="{0C51A126-4BA0-9384-3854-77FCF1F37006}"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129874445" name="Slide Image Placeholder 1"/>
          <p:cNvSpPr>
            <a:spLocks noGrp="1" noRot="1" noChangeAspect="1"/>
          </p:cNvSpPr>
          <p:nvPr>
            <p:ph type="sldImg"/>
          </p:nvPr>
        </p:nvSpPr>
        <p:spPr bwMode="auto"/>
      </p:sp>
      <p:sp>
        <p:nvSpPr>
          <p:cNvPr id="1830834636" name="Notes Placeholder 2"/>
          <p:cNvSpPr>
            <a:spLocks noGrp="1"/>
          </p:cNvSpPr>
          <p:nvPr>
            <p:ph type="body" idx="1"/>
          </p:nvPr>
        </p:nvSpPr>
        <p:spPr bwMode="auto"/>
        <p:txBody>
          <a:bodyPr/>
          <a:lstStyle/>
          <a:p>
            <a:pPr>
              <a:defRPr/>
            </a:pPr>
            <a:endParaRPr/>
          </a:p>
        </p:txBody>
      </p:sp>
      <p:sp>
        <p:nvSpPr>
          <p:cNvPr id="964531897" name="Slide Number Placeholder 3"/>
          <p:cNvSpPr>
            <a:spLocks noGrp="1"/>
          </p:cNvSpPr>
          <p:nvPr>
            <p:ph type="sldNum" sz="quarter" idx="10"/>
          </p:nvPr>
        </p:nvSpPr>
        <p:spPr bwMode="auto"/>
        <p:txBody>
          <a:bodyPr/>
          <a:lstStyle/>
          <a:p>
            <a:pPr>
              <a:defRPr/>
            </a:pPr>
            <a:fld id="{2949ECC5-E6CB-FD2F-6A47-2039F3F5A2F3}"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79881628" name="Slide Image Placeholder 1"/>
          <p:cNvSpPr>
            <a:spLocks noGrp="1" noRot="1" noChangeAspect="1"/>
          </p:cNvSpPr>
          <p:nvPr>
            <p:ph type="sldImg"/>
          </p:nvPr>
        </p:nvSpPr>
        <p:spPr bwMode="auto"/>
      </p:sp>
      <p:sp>
        <p:nvSpPr>
          <p:cNvPr id="165684221" name="Notes Placeholder 2"/>
          <p:cNvSpPr>
            <a:spLocks noGrp="1"/>
          </p:cNvSpPr>
          <p:nvPr>
            <p:ph type="body" idx="1"/>
          </p:nvPr>
        </p:nvSpPr>
        <p:spPr bwMode="auto"/>
        <p:txBody>
          <a:bodyPr/>
          <a:lstStyle/>
          <a:p>
            <a:pPr>
              <a:defRPr/>
            </a:pPr>
            <a:endParaRPr/>
          </a:p>
        </p:txBody>
      </p:sp>
      <p:sp>
        <p:nvSpPr>
          <p:cNvPr id="30159011" name="Slide Number Placeholder 3"/>
          <p:cNvSpPr>
            <a:spLocks noGrp="1"/>
          </p:cNvSpPr>
          <p:nvPr>
            <p:ph type="sldNum" sz="quarter" idx="10"/>
          </p:nvPr>
        </p:nvSpPr>
        <p:spPr bwMode="auto"/>
        <p:txBody>
          <a:bodyPr/>
          <a:lstStyle/>
          <a:p>
            <a:pPr>
              <a:defRPr/>
            </a:pPr>
            <a:fld id="{346888C0-69D4-6866-EE35-A51B6BCC1DEB}" type="slidenum">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BCD11F-AC19-AB61-AC49-F12FF7F8298C}" type="slidenum">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BCD11F-AC19-AB61-AC49-F12FF7F8298C}" type="slidenum">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7AAE0F1-C9C8-91BC-5582-05366F539FB6}"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BCD11F-AC19-AB61-AC49-F12FF7F8298C}"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BCD11F-AC19-AB61-AC49-F12FF7F8298C}" type="slidenum">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BCD11F-AC19-AB61-AC49-F12FF7F8298C}" type="slidenum">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BCD11F-AC19-AB61-AC49-F12FF7F8298C}" type="slidenum">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C70B13F-6258-581A-9250-306EEC44085C}" type="slidenum">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23269553" name="Slide Image Placeholder 1"/>
          <p:cNvSpPr>
            <a:spLocks noGrp="1" noRot="1" noChangeAspect="1"/>
          </p:cNvSpPr>
          <p:nvPr>
            <p:ph type="sldImg"/>
          </p:nvPr>
        </p:nvSpPr>
        <p:spPr bwMode="auto"/>
      </p:sp>
      <p:sp>
        <p:nvSpPr>
          <p:cNvPr id="1463189371" name="Notes Placeholder 2"/>
          <p:cNvSpPr>
            <a:spLocks noGrp="1"/>
          </p:cNvSpPr>
          <p:nvPr>
            <p:ph type="body" idx="1"/>
          </p:nvPr>
        </p:nvSpPr>
        <p:spPr bwMode="auto"/>
        <p:txBody>
          <a:bodyPr/>
          <a:lstStyle/>
          <a:p>
            <a:pPr>
              <a:defRPr/>
            </a:pPr>
            <a:endParaRPr/>
          </a:p>
        </p:txBody>
      </p:sp>
      <p:sp>
        <p:nvSpPr>
          <p:cNvPr id="1034007076" name="Slide Number Placeholder 3"/>
          <p:cNvSpPr>
            <a:spLocks noGrp="1"/>
          </p:cNvSpPr>
          <p:nvPr>
            <p:ph type="sldNum" sz="quarter" idx="10"/>
          </p:nvPr>
        </p:nvSpPr>
        <p:spPr bwMode="auto"/>
        <p:txBody>
          <a:bodyPr/>
          <a:lstStyle/>
          <a:p>
            <a:pPr>
              <a:defRPr/>
            </a:pPr>
            <a:fld id="{6231D078-2570-6ABE-48F9-A6C692E3EAD2}" type="slidenum">
              <a:r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884831-313D-37BE-912F-1F9C4F9E5B0C}" type="slidenum">
              <a:r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077474649" name="Slide Image Placeholder 1"/>
          <p:cNvSpPr>
            <a:spLocks noGrp="1" noRot="1" noChangeAspect="1"/>
          </p:cNvSpPr>
          <p:nvPr>
            <p:ph type="sldImg"/>
          </p:nvPr>
        </p:nvSpPr>
        <p:spPr bwMode="auto"/>
      </p:sp>
      <p:sp>
        <p:nvSpPr>
          <p:cNvPr id="1716284251" name="Notes Placeholder 2"/>
          <p:cNvSpPr>
            <a:spLocks noGrp="1"/>
          </p:cNvSpPr>
          <p:nvPr>
            <p:ph type="body" idx="1"/>
          </p:nvPr>
        </p:nvSpPr>
        <p:spPr bwMode="auto"/>
        <p:txBody>
          <a:bodyPr/>
          <a:lstStyle/>
          <a:p>
            <a:pPr>
              <a:defRPr/>
            </a:pPr>
            <a:endParaRPr/>
          </a:p>
        </p:txBody>
      </p:sp>
      <p:sp>
        <p:nvSpPr>
          <p:cNvPr id="2047405017" name="Slide Number Placeholder 3"/>
          <p:cNvSpPr>
            <a:spLocks noGrp="1"/>
          </p:cNvSpPr>
          <p:nvPr>
            <p:ph type="sldNum" sz="quarter" idx="10"/>
          </p:nvPr>
        </p:nvSpPr>
        <p:spPr bwMode="auto"/>
        <p:txBody>
          <a:bodyPr/>
          <a:lstStyle/>
          <a:p>
            <a:pPr>
              <a:defRPr/>
            </a:pPr>
            <a:fld id="{F0582592-1B70-494A-B9C3-A8ECF6F93902}" type="slidenum">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9F9AB97-855D-E4C2-8FB1-8D4A4B25EBE9}" type="slidenum">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027DFC1-9876-F232-4204-741605BA8360}" type="slidenum">
              <a:r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9E97E43-6F1E-A998-4F62-28AA7FD78378}" type="slidenum">
              <a:rPr/>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30306E7-F81A-46A7-89BC-4312F79CD89D}" type="slidenum">
              <a:r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38E42C7-525B-0F49-3C96-1C14EBBC146F}" type="slidenum">
              <a:r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704006395" name="Slide Image Placeholder 1"/>
          <p:cNvSpPr>
            <a:spLocks noGrp="1" noRot="1" noChangeAspect="1"/>
          </p:cNvSpPr>
          <p:nvPr>
            <p:ph type="sldImg"/>
          </p:nvPr>
        </p:nvSpPr>
        <p:spPr bwMode="auto"/>
      </p:sp>
      <p:sp>
        <p:nvSpPr>
          <p:cNvPr id="1267750868" name="Notes Placeholder 2"/>
          <p:cNvSpPr>
            <a:spLocks noGrp="1"/>
          </p:cNvSpPr>
          <p:nvPr>
            <p:ph type="body" idx="1"/>
          </p:nvPr>
        </p:nvSpPr>
        <p:spPr bwMode="auto"/>
        <p:txBody>
          <a:bodyPr/>
          <a:lstStyle/>
          <a:p>
            <a:pPr>
              <a:defRPr/>
            </a:pPr>
            <a:endParaRPr/>
          </a:p>
        </p:txBody>
      </p:sp>
      <p:sp>
        <p:nvSpPr>
          <p:cNvPr id="1937802620" name="Slide Number Placeholder 3"/>
          <p:cNvSpPr>
            <a:spLocks noGrp="1"/>
          </p:cNvSpPr>
          <p:nvPr>
            <p:ph type="sldNum" sz="quarter" idx="10"/>
          </p:nvPr>
        </p:nvSpPr>
        <p:spPr bwMode="auto"/>
        <p:txBody>
          <a:bodyPr/>
          <a:lstStyle/>
          <a:p>
            <a:pPr>
              <a:defRPr/>
            </a:pPr>
            <a:fld id="{31A90CFE-0908-F0D1-B7BA-942C5AE322E9}" type="slidenum">
              <a:r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74342365" name="Slide Image Placeholder 1"/>
          <p:cNvSpPr>
            <a:spLocks noGrp="1" noRot="1" noChangeAspect="1"/>
          </p:cNvSpPr>
          <p:nvPr>
            <p:ph type="sldImg"/>
          </p:nvPr>
        </p:nvSpPr>
        <p:spPr bwMode="auto"/>
      </p:sp>
      <p:sp>
        <p:nvSpPr>
          <p:cNvPr id="2090239678" name="Notes Placeholder 2"/>
          <p:cNvSpPr>
            <a:spLocks noGrp="1"/>
          </p:cNvSpPr>
          <p:nvPr>
            <p:ph type="body" idx="1"/>
          </p:nvPr>
        </p:nvSpPr>
        <p:spPr bwMode="auto"/>
        <p:txBody>
          <a:bodyPr/>
          <a:lstStyle/>
          <a:p>
            <a:pPr>
              <a:defRPr/>
            </a:pPr>
            <a:endParaRPr/>
          </a:p>
        </p:txBody>
      </p:sp>
      <p:sp>
        <p:nvSpPr>
          <p:cNvPr id="1878859905" name="Slide Number Placeholder 3"/>
          <p:cNvSpPr>
            <a:spLocks noGrp="1"/>
          </p:cNvSpPr>
          <p:nvPr>
            <p:ph type="sldNum" sz="quarter" idx="10"/>
          </p:nvPr>
        </p:nvSpPr>
        <p:spPr bwMode="auto"/>
        <p:txBody>
          <a:bodyPr/>
          <a:lstStyle/>
          <a:p>
            <a:pPr>
              <a:defRPr/>
            </a:pPr>
            <a:fld id="{AEA10006-78FE-0D91-1D7E-4A06D153C21A}" type="slidenum">
              <a:r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673737597" name="Slide Image Placeholder 1"/>
          <p:cNvSpPr>
            <a:spLocks noGrp="1" noRot="1" noChangeAspect="1"/>
          </p:cNvSpPr>
          <p:nvPr>
            <p:ph type="sldImg"/>
          </p:nvPr>
        </p:nvSpPr>
        <p:spPr bwMode="auto"/>
      </p:sp>
      <p:sp>
        <p:nvSpPr>
          <p:cNvPr id="1077371748" name="Notes Placeholder 2"/>
          <p:cNvSpPr>
            <a:spLocks noGrp="1"/>
          </p:cNvSpPr>
          <p:nvPr>
            <p:ph type="body" idx="1"/>
          </p:nvPr>
        </p:nvSpPr>
        <p:spPr bwMode="auto"/>
        <p:txBody>
          <a:bodyPr/>
          <a:lstStyle/>
          <a:p>
            <a:pPr>
              <a:defRPr/>
            </a:pPr>
            <a:endParaRPr/>
          </a:p>
        </p:txBody>
      </p:sp>
      <p:sp>
        <p:nvSpPr>
          <p:cNvPr id="1181546780" name="Slide Number Placeholder 3"/>
          <p:cNvSpPr>
            <a:spLocks noGrp="1"/>
          </p:cNvSpPr>
          <p:nvPr>
            <p:ph type="sldNum" sz="quarter" idx="10"/>
          </p:nvPr>
        </p:nvSpPr>
        <p:spPr bwMode="auto"/>
        <p:txBody>
          <a:bodyPr/>
          <a:lstStyle/>
          <a:p>
            <a:pPr>
              <a:defRPr/>
            </a:pPr>
            <a:fld id="{0D26533E-E371-E4A7-5BC8-2D9C6E24F486}" type="slidenum">
              <a:r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88731518" name="Slide Image Placeholder 1"/>
          <p:cNvSpPr>
            <a:spLocks noGrp="1" noRot="1" noChangeAspect="1"/>
          </p:cNvSpPr>
          <p:nvPr>
            <p:ph type="sldImg"/>
          </p:nvPr>
        </p:nvSpPr>
        <p:spPr bwMode="auto"/>
      </p:sp>
      <p:sp>
        <p:nvSpPr>
          <p:cNvPr id="215347805" name="Notes Placeholder 2"/>
          <p:cNvSpPr>
            <a:spLocks noGrp="1"/>
          </p:cNvSpPr>
          <p:nvPr>
            <p:ph type="body" idx="1"/>
          </p:nvPr>
        </p:nvSpPr>
        <p:spPr bwMode="auto"/>
        <p:txBody>
          <a:bodyPr/>
          <a:lstStyle/>
          <a:p>
            <a:pPr>
              <a:defRPr/>
            </a:pPr>
            <a:endParaRPr/>
          </a:p>
        </p:txBody>
      </p:sp>
      <p:sp>
        <p:nvSpPr>
          <p:cNvPr id="888555006" name="Slide Number Placeholder 3"/>
          <p:cNvSpPr>
            <a:spLocks noGrp="1"/>
          </p:cNvSpPr>
          <p:nvPr>
            <p:ph type="sldNum" sz="quarter" idx="10"/>
          </p:nvPr>
        </p:nvSpPr>
        <p:spPr bwMode="auto"/>
        <p:txBody>
          <a:bodyPr/>
          <a:lstStyle/>
          <a:p>
            <a:pPr>
              <a:defRPr/>
            </a:pPr>
            <a:fld id="{DDC5AA61-A317-AB6C-2999-5D45FC45E795}" type="slidenum">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90581461" name="Slide Image Placeholder 1"/>
          <p:cNvSpPr>
            <a:spLocks noGrp="1" noRot="1" noChangeAspect="1"/>
          </p:cNvSpPr>
          <p:nvPr>
            <p:ph type="sldImg"/>
          </p:nvPr>
        </p:nvSpPr>
        <p:spPr bwMode="auto"/>
      </p:sp>
      <p:sp>
        <p:nvSpPr>
          <p:cNvPr id="115785291" name="Notes Placeholder 2"/>
          <p:cNvSpPr>
            <a:spLocks noGrp="1"/>
          </p:cNvSpPr>
          <p:nvPr>
            <p:ph type="body" idx="1"/>
          </p:nvPr>
        </p:nvSpPr>
        <p:spPr bwMode="auto"/>
        <p:txBody>
          <a:bodyPr/>
          <a:lstStyle/>
          <a:p>
            <a:pPr>
              <a:defRPr/>
            </a:pPr>
            <a:endParaRPr/>
          </a:p>
        </p:txBody>
      </p:sp>
      <p:sp>
        <p:nvSpPr>
          <p:cNvPr id="1580094650" name="Slide Number Placeholder 3"/>
          <p:cNvSpPr>
            <a:spLocks noGrp="1"/>
          </p:cNvSpPr>
          <p:nvPr>
            <p:ph type="sldNum" sz="quarter" idx="10"/>
          </p:nvPr>
        </p:nvSpPr>
        <p:spPr bwMode="auto"/>
        <p:txBody>
          <a:bodyPr/>
          <a:lstStyle/>
          <a:p>
            <a:pPr>
              <a:defRPr/>
            </a:pPr>
            <a:fld id="{50FBD977-89D0-8F2D-E306-E693A49A3303}" type="slidenum">
              <a:rPr/>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73074317" name="Slide Image Placeholder 1"/>
          <p:cNvSpPr>
            <a:spLocks noGrp="1" noRot="1" noChangeAspect="1"/>
          </p:cNvSpPr>
          <p:nvPr>
            <p:ph type="sldImg"/>
          </p:nvPr>
        </p:nvSpPr>
        <p:spPr bwMode="auto"/>
      </p:sp>
      <p:sp>
        <p:nvSpPr>
          <p:cNvPr id="20224294" name="Notes Placeholder 2"/>
          <p:cNvSpPr>
            <a:spLocks noGrp="1"/>
          </p:cNvSpPr>
          <p:nvPr>
            <p:ph type="body" idx="1"/>
          </p:nvPr>
        </p:nvSpPr>
        <p:spPr bwMode="auto"/>
        <p:txBody>
          <a:bodyPr/>
          <a:lstStyle/>
          <a:p>
            <a:pPr>
              <a:defRPr/>
            </a:pPr>
            <a:endParaRPr/>
          </a:p>
        </p:txBody>
      </p:sp>
      <p:sp>
        <p:nvSpPr>
          <p:cNvPr id="1567285390" name="Slide Number Placeholder 3"/>
          <p:cNvSpPr>
            <a:spLocks noGrp="1"/>
          </p:cNvSpPr>
          <p:nvPr>
            <p:ph type="sldNum" sz="quarter" idx="10"/>
          </p:nvPr>
        </p:nvSpPr>
        <p:spPr bwMode="auto"/>
        <p:txBody>
          <a:bodyPr/>
          <a:lstStyle/>
          <a:p>
            <a:pPr>
              <a:defRPr/>
            </a:pPr>
            <a:fld id="{0CD8F77A-D384-13BB-973B-45E2C542953E}" type="slidenum">
              <a:rPr/>
              <a:t>47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FCA87B3-68D9-0A5E-2829-133BA8B4F64E}" type="slidenum">
              <a:r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1418296130" name="Slide Image Placeholder 1"/>
          <p:cNvSpPr>
            <a:spLocks noGrp="1" noRot="1" noChangeAspect="1"/>
          </p:cNvSpPr>
          <p:nvPr>
            <p:ph type="sldImg"/>
          </p:nvPr>
        </p:nvSpPr>
        <p:spPr bwMode="auto"/>
      </p:sp>
      <p:sp>
        <p:nvSpPr>
          <p:cNvPr id="654510469" name="Notes Placeholder 2"/>
          <p:cNvSpPr>
            <a:spLocks noGrp="1"/>
          </p:cNvSpPr>
          <p:nvPr>
            <p:ph type="body" idx="1"/>
          </p:nvPr>
        </p:nvSpPr>
        <p:spPr bwMode="auto"/>
        <p:txBody>
          <a:bodyPr/>
          <a:lstStyle/>
          <a:p>
            <a:pPr>
              <a:defRPr/>
            </a:pPr>
            <a:endParaRPr/>
          </a:p>
        </p:txBody>
      </p:sp>
      <p:sp>
        <p:nvSpPr>
          <p:cNvPr id="877938593" name="Slide Number Placeholder 3"/>
          <p:cNvSpPr>
            <a:spLocks noGrp="1"/>
          </p:cNvSpPr>
          <p:nvPr>
            <p:ph type="sldNum" sz="quarter" idx="10"/>
          </p:nvPr>
        </p:nvSpPr>
        <p:spPr bwMode="auto"/>
        <p:txBody>
          <a:bodyPr/>
          <a:lstStyle/>
          <a:p>
            <a:pPr>
              <a:defRPr/>
            </a:pPr>
            <a:fld id="{F2044DE3-F4FB-8920-2887-437C865D28C0}" type="slidenum">
              <a:r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045785561" name="Slide Image Placeholder 1"/>
          <p:cNvSpPr>
            <a:spLocks noGrp="1" noRot="1" noChangeAspect="1"/>
          </p:cNvSpPr>
          <p:nvPr>
            <p:ph type="sldImg"/>
          </p:nvPr>
        </p:nvSpPr>
        <p:spPr bwMode="auto"/>
      </p:sp>
      <p:sp>
        <p:nvSpPr>
          <p:cNvPr id="144059226" name="Notes Placeholder 2"/>
          <p:cNvSpPr>
            <a:spLocks noGrp="1"/>
          </p:cNvSpPr>
          <p:nvPr>
            <p:ph type="body" idx="1"/>
          </p:nvPr>
        </p:nvSpPr>
        <p:spPr bwMode="auto"/>
        <p:txBody>
          <a:bodyPr/>
          <a:lstStyle/>
          <a:p>
            <a:pPr>
              <a:defRPr/>
            </a:pPr>
            <a:endParaRPr/>
          </a:p>
        </p:txBody>
      </p:sp>
      <p:sp>
        <p:nvSpPr>
          <p:cNvPr id="1565422298" name="Slide Number Placeholder 3"/>
          <p:cNvSpPr>
            <a:spLocks noGrp="1"/>
          </p:cNvSpPr>
          <p:nvPr>
            <p:ph type="sldNum" sz="quarter" idx="10"/>
          </p:nvPr>
        </p:nvSpPr>
        <p:spPr bwMode="auto"/>
        <p:txBody>
          <a:bodyPr/>
          <a:lstStyle/>
          <a:p>
            <a:pPr>
              <a:defRPr/>
            </a:pPr>
            <a:fld id="{2287D8C4-02CB-2F38-8F8A-36187A8B4D23}" type="slidenum">
              <a:r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96327111" name="Slide Image Placeholder 1"/>
          <p:cNvSpPr>
            <a:spLocks noGrp="1" noRot="1" noChangeAspect="1"/>
          </p:cNvSpPr>
          <p:nvPr>
            <p:ph type="sldImg"/>
          </p:nvPr>
        </p:nvSpPr>
        <p:spPr bwMode="auto"/>
      </p:sp>
      <p:sp>
        <p:nvSpPr>
          <p:cNvPr id="1820557253" name="Notes Placeholder 2"/>
          <p:cNvSpPr>
            <a:spLocks noGrp="1"/>
          </p:cNvSpPr>
          <p:nvPr>
            <p:ph type="body" idx="1"/>
          </p:nvPr>
        </p:nvSpPr>
        <p:spPr bwMode="auto"/>
        <p:txBody>
          <a:bodyPr/>
          <a:lstStyle/>
          <a:p>
            <a:pPr>
              <a:defRPr/>
            </a:pPr>
            <a:endParaRPr/>
          </a:p>
        </p:txBody>
      </p:sp>
      <p:sp>
        <p:nvSpPr>
          <p:cNvPr id="1170331338" name="Slide Number Placeholder 3"/>
          <p:cNvSpPr>
            <a:spLocks noGrp="1"/>
          </p:cNvSpPr>
          <p:nvPr>
            <p:ph type="sldNum" sz="quarter" idx="10"/>
          </p:nvPr>
        </p:nvSpPr>
        <p:spPr bwMode="auto"/>
        <p:txBody>
          <a:bodyPr/>
          <a:lstStyle/>
          <a:p>
            <a:pPr>
              <a:defRPr/>
            </a:pPr>
            <a:fld id="{F9CEB8C0-EB9C-DBED-3F96-F7F22B118E2F}" type="slidenum">
              <a:r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36838487" name="Slide Image Placeholder 1"/>
          <p:cNvSpPr>
            <a:spLocks noGrp="1" noRot="1" noChangeAspect="1"/>
          </p:cNvSpPr>
          <p:nvPr>
            <p:ph type="sldImg"/>
          </p:nvPr>
        </p:nvSpPr>
        <p:spPr bwMode="auto"/>
      </p:sp>
      <p:sp>
        <p:nvSpPr>
          <p:cNvPr id="866554433" name="Notes Placeholder 2"/>
          <p:cNvSpPr>
            <a:spLocks noGrp="1"/>
          </p:cNvSpPr>
          <p:nvPr>
            <p:ph type="body" idx="1"/>
          </p:nvPr>
        </p:nvSpPr>
        <p:spPr bwMode="auto"/>
        <p:txBody>
          <a:bodyPr/>
          <a:lstStyle/>
          <a:p>
            <a:pPr>
              <a:defRPr/>
            </a:pPr>
            <a:endParaRPr/>
          </a:p>
        </p:txBody>
      </p:sp>
      <p:sp>
        <p:nvSpPr>
          <p:cNvPr id="1769630052" name="Slide Number Placeholder 3"/>
          <p:cNvSpPr>
            <a:spLocks noGrp="1"/>
          </p:cNvSpPr>
          <p:nvPr>
            <p:ph type="sldNum" sz="quarter" idx="10"/>
          </p:nvPr>
        </p:nvSpPr>
        <p:spPr bwMode="auto"/>
        <p:txBody>
          <a:bodyPr/>
          <a:lstStyle/>
          <a:p>
            <a:pPr>
              <a:defRPr/>
            </a:pPr>
            <a:fld id="{EFA1B3C2-6FB8-36DE-794B-7D52CE41E90F}" type="slidenum">
              <a:r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685800" y="2130425"/>
            <a:ext cx="7772400" cy="1470025"/>
          </a:xfrm>
        </p:spPr>
        <p:txBody>
          <a:bodyPr/>
          <a:lstStyle/>
          <a:p>
            <a:pPr>
              <a:defRPr/>
            </a:pPr>
            <a:r>
              <a:rPr lang="en-US"/>
              <a:t>Click to edit Master title style</a:t>
            </a:r>
            <a:endParaRPr/>
          </a:p>
        </p:txBody>
      </p:sp>
      <p:sp>
        <p:nvSpPr>
          <p:cNvPr id="3" name="Subtitle 2"/>
          <p:cNvSpPr>
            <a:spLocks noGrp="1"/>
          </p:cNvSpPr>
          <p:nvPr>
            <p:ph type="subTitle" idx="1"/>
          </p:nvPr>
        </p:nvSpPr>
        <p:spPr bwMode="auto">
          <a:xfrm>
            <a:off x="1371600" y="3886200"/>
            <a:ext cx="6400800"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a:t>Click to edit Master subtitle style</a:t>
            </a:r>
            <a:endParaRPr/>
          </a:p>
        </p:txBody>
      </p:sp>
      <p:sp>
        <p:nvSpPr>
          <p:cNvPr id="4" name="Date Placeholder 3"/>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629400" y="274638"/>
            <a:ext cx="2057400" cy="5851525"/>
          </a:xfrm>
        </p:spPr>
        <p:txBody>
          <a:bodyPr vert="eaVert"/>
          <a:lstStyle/>
          <a:p>
            <a:pPr>
              <a:defRPr/>
            </a:pPr>
            <a:r>
              <a:rPr lang="en-US"/>
              <a:t>Click to edit Master title style</a:t>
            </a:r>
            <a:endParaRPr/>
          </a:p>
        </p:txBody>
      </p:sp>
      <p:sp>
        <p:nvSpPr>
          <p:cNvPr id="3" name="Vertical Text Placeholder 2"/>
          <p:cNvSpPr>
            <a:spLocks noGrp="1"/>
          </p:cNvSpPr>
          <p:nvPr>
            <p:ph type="body" orient="vert" idx="1"/>
          </p:nvPr>
        </p:nvSpPr>
        <p:spPr bwMode="auto">
          <a:xfrm>
            <a:off x="457200" y="274638"/>
            <a:ext cx="6019800" cy="5851525"/>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22313" y="4406900"/>
            <a:ext cx="7772400" cy="1362075"/>
          </a:xfrm>
        </p:spPr>
        <p:txBody>
          <a:bodyPr anchor="t"/>
          <a:lstStyle>
            <a:lvl1pPr algn="l">
              <a:defRPr sz="4000" b="1" cap="all"/>
            </a:lvl1pPr>
          </a:lstStyle>
          <a:p>
            <a:pPr>
              <a:defRPr/>
            </a:pPr>
            <a:r>
              <a:rPr lang="en-US"/>
              <a:t>Click to edit Master title style</a:t>
            </a:r>
            <a:endParaRPr/>
          </a:p>
        </p:txBody>
      </p:sp>
      <p:sp>
        <p:nvSpPr>
          <p:cNvPr id="3" name="Text Placeholder 2"/>
          <p:cNvSpPr>
            <a:spLocks noGrp="1"/>
          </p:cNvSpPr>
          <p:nvPr>
            <p:ph type="body" idx="1"/>
          </p:nvPr>
        </p:nvSpPr>
        <p:spPr bwMode="auto">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en-US"/>
              <a:t>Click to edit Master text styles</a:t>
            </a:r>
            <a:endParaRPr/>
          </a:p>
        </p:txBody>
      </p:sp>
      <p:sp>
        <p:nvSpPr>
          <p:cNvPr id="4" name="Date Placeholder 3"/>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Content Placeholder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Date Placeholder 4"/>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lvl1pPr>
              <a:defRPr/>
            </a:lvl1pPr>
          </a:lstStyle>
          <a:p>
            <a:pPr>
              <a:defRPr/>
            </a:pPr>
            <a:r>
              <a:rPr lang="en-US"/>
              <a:t>Click to edit Master title style</a:t>
            </a:r>
            <a:endParaRPr/>
          </a:p>
        </p:txBody>
      </p:sp>
      <p:sp>
        <p:nvSpPr>
          <p:cNvPr id="3" name="Text Placeholder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Text Placeholder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6"/>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Date Placeholder 2"/>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3050"/>
            <a:ext cx="3008313" cy="1162050"/>
          </a:xfrm>
        </p:spPr>
        <p:txBody>
          <a:bodyPr anchor="b"/>
          <a:lstStyle>
            <a:lvl1pPr algn="l">
              <a:defRPr sz="2000" b="1"/>
            </a:lvl1pPr>
          </a:lstStyle>
          <a:p>
            <a:pPr>
              <a:defRPr/>
            </a:pPr>
            <a:r>
              <a:rPr lang="en-US"/>
              <a:t>Click to edit Master title style</a:t>
            </a:r>
            <a:endParaRPr/>
          </a:p>
        </p:txBody>
      </p:sp>
      <p:sp>
        <p:nvSpPr>
          <p:cNvPr id="3" name="Content Placeholder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Text Placeholder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792288" y="4800600"/>
            <a:ext cx="5486400" cy="566738"/>
          </a:xfrm>
        </p:spPr>
        <p:txBody>
          <a:bodyPr anchor="b"/>
          <a:lstStyle>
            <a:lvl1pPr algn="l">
              <a:defRPr sz="2000" b="1"/>
            </a:lvl1pPr>
          </a:lstStyle>
          <a:p>
            <a:pPr>
              <a:defRPr/>
            </a:pPr>
            <a:r>
              <a:rPr lang="en-US"/>
              <a:t>Click to edit Master title style</a:t>
            </a:r>
            <a:endParaRPr/>
          </a:p>
        </p:txBody>
      </p:sp>
      <p:sp>
        <p:nvSpPr>
          <p:cNvPr id="3" name="Picture Placeholder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en-US"/>
          </a:p>
        </p:txBody>
      </p:sp>
      <p:sp>
        <p:nvSpPr>
          <p:cNvPr id="4" name="Text Placeholder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1D8BD707-D9CF-40AE-B4C6-C98DA3205C09}" type="datetimeFigureOut">
              <a:rPr lang="en-US"/>
              <a:t>5/23/24</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B6F15528-21DE-4FAA-801E-634DDDAF4B2B}" type="slidenum">
              <a:rPr lang="en-US"/>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457200" y="274638"/>
            <a:ext cx="8229600" cy="1143000"/>
          </a:xfrm>
          <a:prstGeom prst="rect">
            <a:avLst/>
          </a:prstGeom>
        </p:spPr>
        <p:txBody>
          <a:bodyPr vert="horz" lIns="91440" tIns="45720" rIns="91440" bIns="45720" rtlCol="0" anchor="ctr">
            <a:normAutofit/>
          </a:bodyPr>
          <a:lstStyle/>
          <a:p>
            <a:pPr>
              <a:defRPr/>
            </a:pPr>
            <a:r>
              <a:rPr lang="en-US"/>
              <a:t>Click to edit Master title style</a:t>
            </a:r>
            <a:endParaRPr/>
          </a:p>
        </p:txBody>
      </p:sp>
      <p:sp>
        <p:nvSpPr>
          <p:cNvPr id="3" name="Text Placeholder 2"/>
          <p:cNvSpPr>
            <a:spLocks noGrp="1"/>
          </p:cNvSpPr>
          <p:nvPr>
            <p:ph type="body" idx="1"/>
          </p:nvPr>
        </p:nvSpPr>
        <p:spPr bwMode="auto">
          <a:xfrm>
            <a:off x="457200" y="1600200"/>
            <a:ext cx="8229600" cy="4525963"/>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2"/>
          </p:nvPr>
        </p:nvSpPr>
        <p:spPr bwMode="auto">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D8BD707-D9CF-40AE-B4C6-C98DA3205C09}" type="datetimeFigureOut">
              <a:rPr lang="en-US"/>
              <a:t>5/23/24</a:t>
            </a:fld>
            <a:endParaRPr lang="en-US"/>
          </a:p>
        </p:txBody>
      </p:sp>
      <p:sp>
        <p:nvSpPr>
          <p:cNvPr id="5" name="Footer Placeholder 4"/>
          <p:cNvSpPr>
            <a:spLocks noGrp="1"/>
          </p:cNvSpPr>
          <p:nvPr>
            <p:ph type="ftr" sz="quarter" idx="3"/>
          </p:nvPr>
        </p:nvSpPr>
        <p:spPr bwMode="auto">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auto">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6F15528-21DE-4FAA-801E-634DDDAF4B2B}" type="slidenum">
              <a:rPr lang="en-US"/>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a:spcBef>
          <a:spcPts val="0"/>
        </a:spcBef>
        <a:buNone/>
        <a:defRPr sz="4400">
          <a:solidFill>
            <a:schemeClr val="tx1"/>
          </a:solidFill>
          <a:latin typeface="+mj-lt"/>
          <a:ea typeface="+mj-ea"/>
          <a:cs typeface="+mj-cs"/>
        </a:defRPr>
      </a:lvl1pPr>
    </p:titleStyle>
    <p:bodyStyle>
      <a:lvl1pPr marL="342900" indent="-342900" algn="l" defTabSz="914400">
        <a:spcBef>
          <a:spcPts val="0"/>
        </a:spcBef>
        <a:buFont typeface="Arial"/>
        <a:buChar char="•"/>
        <a:defRPr sz="3200">
          <a:solidFill>
            <a:schemeClr val="tx1"/>
          </a:solidFill>
          <a:latin typeface="+mn-lt"/>
          <a:ea typeface="+mn-ea"/>
          <a:cs typeface="+mn-cs"/>
        </a:defRPr>
      </a:lvl1pPr>
      <a:lvl2pPr marL="742950" indent="-285750" algn="l" defTabSz="914400">
        <a:spcBef>
          <a:spcPts val="0"/>
        </a:spcBef>
        <a:buFont typeface="Arial"/>
        <a:buChar char="–"/>
        <a:defRPr sz="2800">
          <a:solidFill>
            <a:schemeClr val="tx1"/>
          </a:solidFill>
          <a:latin typeface="+mn-lt"/>
          <a:ea typeface="+mn-ea"/>
          <a:cs typeface="+mn-cs"/>
        </a:defRPr>
      </a:lvl2pPr>
      <a:lvl3pPr marL="1143000" indent="-228600" algn="l" defTabSz="914400">
        <a:spcBef>
          <a:spcPts val="0"/>
        </a:spcBef>
        <a:buFont typeface="Arial"/>
        <a:buChar char="•"/>
        <a:defRPr sz="2400">
          <a:solidFill>
            <a:schemeClr val="tx1"/>
          </a:solidFill>
          <a:latin typeface="+mn-lt"/>
          <a:ea typeface="+mn-ea"/>
          <a:cs typeface="+mn-cs"/>
        </a:defRPr>
      </a:lvl3pPr>
      <a:lvl4pPr marL="1600200" indent="-228600" algn="l" defTabSz="914400">
        <a:spcBef>
          <a:spcPts val="0"/>
        </a:spcBef>
        <a:buFont typeface="Arial"/>
        <a:buChar char="–"/>
        <a:defRPr sz="2000">
          <a:solidFill>
            <a:schemeClr val="tx1"/>
          </a:solidFill>
          <a:latin typeface="+mn-lt"/>
          <a:ea typeface="+mn-ea"/>
          <a:cs typeface="+mn-cs"/>
        </a:defRPr>
      </a:lvl4pPr>
      <a:lvl5pPr marL="2057400" indent="-228600" algn="l" defTabSz="914400">
        <a:spcBef>
          <a:spcPts val="0"/>
        </a:spcBef>
        <a:buFont typeface="Arial"/>
        <a:buChar char="»"/>
        <a:defRPr sz="20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hyperlink" Target="https://intranet.cnrs.fr/Vie_interne/durable/Pages/Plan-d%27actions-CNRS.aspx" TargetMode="External"/><Relationship Id="rId13" Type="http://schemas.openxmlformats.org/officeDocument/2006/relationships/image" Target="../media/image24.png"/><Relationship Id="rId3" Type="http://schemas.openxmlformats.org/officeDocument/2006/relationships/hyperlink" Target="https://commission.europa.eu/strategy-and-policy/priorities-2019-2024/european-green-deal_fr" TargetMode="External"/><Relationship Id="rId7" Type="http://schemas.openxmlformats.org/officeDocument/2006/relationships/hyperlink" Target="https://services.dgesip.fr/fichiers/circulaire_plan_sobriete.pdf" TargetMode="External"/><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enseignementsup-recherche.gouv.fr/sites/default/files/2023-06/plan-climat-biodiversit-et-transition-cologique-de-l-enseignement-sup-rieur-et-de-la-recherche-2022-28244.pdf" TargetMode="External"/><Relationship Id="rId11" Type="http://schemas.openxmlformats.org/officeDocument/2006/relationships/image" Target="../media/image22.png"/><Relationship Id="rId5" Type="http://schemas.openxmlformats.org/officeDocument/2006/relationships/hyperlink" Target="https://www.legifrance.gouv.fr/codes/article_lc/LEGIARTI000048246757" TargetMode="External"/><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hyperlink" Target="https://www.ecologie.gouv.fr/strategie-nationale-bas-carbone-snbc" TargetMode="External"/><Relationship Id="rId9" Type="http://schemas.openxmlformats.org/officeDocument/2006/relationships/image" Target="../media/image20.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hyperlink" Target="https://elifesciences.org/articles/84991" TargetMode="External"/><Relationship Id="rId3" Type="http://schemas.openxmlformats.org/officeDocument/2006/relationships/hyperlink" Target="https://comite-ethique.cnrs.fr/wp-content/uploads/2023/09/AVIS-2023-44.pdf" TargetMode="External"/><Relationship Id="rId7" Type="http://schemas.openxmlformats.org/officeDocument/2006/relationships/hyperlink" Target="https://thethrashlab.com/wp-content/uploads/2019/11/bbc84eb4-3d21-086f-a2ec-3177d0fa8285.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hal.science/ijn_03500763" TargetMode="External"/><Relationship Id="rId5" Type="http://schemas.openxmlformats.org/officeDocument/2006/relationships/hyperlink" Target="https://www.ipp.eu/wp-content/uploads/2019/09/n45-notesIPP-september2019.pdf" TargetMode="External"/><Relationship Id="rId10" Type="http://schemas.openxmlformats.org/officeDocument/2006/relationships/hyperlink" Target="https://www.researchgate.net/publication/279321460_Our_future_scientists_A_review_of_stereotype_threat_in_girls_from_early_elementary_school_to_middle_school" TargetMode="External"/><Relationship Id="rId4" Type="http://schemas.openxmlformats.org/officeDocument/2006/relationships/hyperlink" Target="https://comite-ethique.cnrs.fr/wp-content/uploads/2022/12/AVIS-2022-43-.pdf" TargetMode="External"/><Relationship Id="rId9" Type="http://schemas.openxmlformats.org/officeDocument/2006/relationships/hyperlink" Target="https://www.researchgate.net/publication/333579128_How_Gender_and_Race_Stereotypes_Impact_the_Advancement_of_Scholars_in_STEM_Professors%27_Biased_Evaluations_of_Physics_and_Biology_Post-Doctoral_Candidat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www.cambridge.org/core/journals/global-sustainability/article/discourses-of-climate-delay/7B11B722E3E3454BB6212378E32985A7"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0000">
                <a:alpha val="100000"/>
              </a:srgbClr>
            </a:gs>
            <a:gs pos="100000">
              <a:srgbClr val="3533CD">
                <a:alpha val="100000"/>
              </a:srgbClr>
            </a:gs>
          </a:gsLst>
          <a:lin ang="0" scaled="1"/>
        </a:gradFill>
        <a:effectLst/>
      </p:bgPr>
    </p:bg>
    <p:spTree>
      <p:nvGrpSpPr>
        <p:cNvPr id="1" name=""/>
        <p:cNvGrpSpPr/>
        <p:nvPr/>
      </p:nvGrpSpPr>
      <p:grpSpPr bwMode="auto">
        <a:xfrm>
          <a:off x="0" y="0"/>
          <a:ext cx="0" cy="0"/>
          <a:chOff x="0" y="0"/>
          <a:chExt cx="0" cy="0"/>
        </a:xfrm>
      </p:grpSpPr>
      <p:grpSp>
        <p:nvGrpSpPr>
          <p:cNvPr id="2" name="Group 2"/>
          <p:cNvGrpSpPr/>
          <p:nvPr/>
        </p:nvGrpSpPr>
        <p:grpSpPr bwMode="auto">
          <a:xfrm rot="9307882">
            <a:off x="-198048" y="724999"/>
            <a:ext cx="20665297" cy="13165363"/>
            <a:chOff x="0" y="0"/>
            <a:chExt cx="830501" cy="529092"/>
          </a:xfrm>
        </p:grpSpPr>
        <p:sp>
          <p:nvSpPr>
            <p:cNvPr id="3" name="Freeform 3"/>
            <p:cNvSpPr/>
            <p:nvPr/>
          </p:nvSpPr>
          <p:spPr bwMode="auto">
            <a:xfrm>
              <a:off x="0" y="0"/>
              <a:ext cx="830501" cy="529092"/>
            </a:xfrm>
            <a:custGeom>
              <a:avLst/>
              <a:gdLst/>
              <a:ahLst/>
              <a:cxnLst/>
              <a:rect l="l" t="t" r="r" b="b"/>
              <a:pathLst>
                <a:path w="830501" h="529092" extrusionOk="0">
                  <a:moveTo>
                    <a:pt x="627301" y="0"/>
                  </a:moveTo>
                  <a:lnTo>
                    <a:pt x="0" y="0"/>
                  </a:lnTo>
                  <a:lnTo>
                    <a:pt x="0" y="529092"/>
                  </a:lnTo>
                  <a:lnTo>
                    <a:pt x="627301" y="529092"/>
                  </a:lnTo>
                  <a:lnTo>
                    <a:pt x="830501" y="264546"/>
                  </a:lnTo>
                  <a:lnTo>
                    <a:pt x="627301" y="0"/>
                  </a:lnTo>
                  <a:close/>
                </a:path>
              </a:pathLst>
            </a:custGeom>
            <a:solidFill>
              <a:srgbClr val="1C4B58"/>
            </a:solidFill>
          </p:spPr>
        </p:sp>
        <p:sp>
          <p:nvSpPr>
            <p:cNvPr id="4" name="TextBox 4"/>
            <p:cNvSpPr txBox="1"/>
            <p:nvPr/>
          </p:nvSpPr>
          <p:spPr bwMode="auto">
            <a:xfrm>
              <a:off x="0" y="-47625"/>
              <a:ext cx="698500" cy="454025"/>
            </a:xfrm>
            <a:prstGeom prst="rect">
              <a:avLst/>
            </a:prstGeom>
            <a:grpFill/>
          </p:spPr>
          <p:txBody>
            <a:bodyPr lIns="50800" tIns="50800" rIns="50800" bIns="50800" rtlCol="0" anchor="ctr"/>
            <a:lstStyle/>
            <a:p>
              <a:pPr algn="ctr">
                <a:lnSpc>
                  <a:spcPts val="3017"/>
                </a:lnSpc>
                <a:defRPr/>
              </a:pPr>
              <a:endParaRPr/>
            </a:p>
          </p:txBody>
        </p:sp>
      </p:grpSp>
      <p:sp>
        <p:nvSpPr>
          <p:cNvPr id="6" name="TextBox 6"/>
          <p:cNvSpPr txBox="1"/>
          <p:nvPr/>
        </p:nvSpPr>
        <p:spPr bwMode="auto">
          <a:xfrm>
            <a:off x="272545" y="4431767"/>
            <a:ext cx="8956750" cy="1946815"/>
          </a:xfrm>
          <a:prstGeom prst="rect">
            <a:avLst/>
          </a:prstGeom>
        </p:spPr>
        <p:txBody>
          <a:bodyPr wrap="square" lIns="0" tIns="0" rIns="0" bIns="0" rtlCol="0" anchor="t">
            <a:spAutoFit/>
          </a:bodyPr>
          <a:lstStyle/>
          <a:p>
            <a:pPr>
              <a:lnSpc>
                <a:spcPts val="4977"/>
              </a:lnSpc>
              <a:defRPr/>
            </a:pPr>
            <a:r>
              <a:rPr lang="en-US" sz="5400">
                <a:solidFill>
                  <a:srgbClr val="F4F4F4"/>
                </a:solidFill>
                <a:latin typeface="Fira Sans Light"/>
              </a:rPr>
              <a:t>GT  Crise écologique et </a:t>
            </a:r>
            <a:r>
              <a:rPr lang="fr-FR" sz="5400">
                <a:solidFill>
                  <a:srgbClr val="F4F4F4"/>
                </a:solidFill>
                <a:latin typeface="Fira Sans Light"/>
              </a:rPr>
              <a:t>réduction des émissions de GES.</a:t>
            </a:r>
            <a:endParaRPr lang="en-US" sz="5400">
              <a:solidFill>
                <a:srgbClr val="F4F4F4"/>
              </a:solidFill>
              <a:latin typeface="Fira Sans Light"/>
            </a:endParaRPr>
          </a:p>
        </p:txBody>
      </p:sp>
      <p:grpSp>
        <p:nvGrpSpPr>
          <p:cNvPr id="7" name="Group 7"/>
          <p:cNvGrpSpPr>
            <a:grpSpLocks noChangeAspect="1"/>
          </p:cNvGrpSpPr>
          <p:nvPr/>
        </p:nvGrpSpPr>
        <p:grpSpPr bwMode="auto">
          <a:xfrm>
            <a:off x="13272200" y="-510554"/>
            <a:ext cx="7974199" cy="6905297"/>
            <a:chOff x="0" y="0"/>
            <a:chExt cx="4282440" cy="3708400"/>
          </a:xfrm>
        </p:grpSpPr>
        <p:sp>
          <p:nvSpPr>
            <p:cNvPr id="8" name="Freeform 8"/>
            <p:cNvSpPr/>
            <p:nvPr/>
          </p:nvSpPr>
          <p:spPr bwMode="auto">
            <a:xfrm>
              <a:off x="0" y="0"/>
              <a:ext cx="4282440" cy="3708400"/>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a:blip r:embed="rId3"/>
              <a:srcRect t="6701" b="6700"/>
              <a:stretch/>
            </a:blipFill>
          </p:spPr>
        </p:sp>
      </p:grpSp>
      <p:grpSp>
        <p:nvGrpSpPr>
          <p:cNvPr id="9" name="Group 9"/>
          <p:cNvGrpSpPr>
            <a:grpSpLocks noChangeAspect="1"/>
          </p:cNvGrpSpPr>
          <p:nvPr/>
        </p:nvGrpSpPr>
        <p:grpSpPr bwMode="auto">
          <a:xfrm>
            <a:off x="9543704" y="-929371"/>
            <a:ext cx="4522339" cy="3916142"/>
            <a:chOff x="0" y="0"/>
            <a:chExt cx="4282440" cy="3708400"/>
          </a:xfrm>
        </p:grpSpPr>
        <p:sp>
          <p:nvSpPr>
            <p:cNvPr id="10" name="Freeform 10"/>
            <p:cNvSpPr/>
            <p:nvPr/>
          </p:nvSpPr>
          <p:spPr bwMode="auto">
            <a:xfrm>
              <a:off x="0" y="0"/>
              <a:ext cx="4282440" cy="3708400"/>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a:blip r:embed="rId4"/>
              <a:srcRect l="3386" r="3385"/>
              <a:stretch/>
            </a:blipFill>
          </p:spPr>
        </p:sp>
      </p:grpSp>
      <p:grpSp>
        <p:nvGrpSpPr>
          <p:cNvPr id="11" name="Group 11"/>
          <p:cNvGrpSpPr>
            <a:grpSpLocks noChangeAspect="1"/>
          </p:cNvGrpSpPr>
          <p:nvPr/>
        </p:nvGrpSpPr>
        <p:grpSpPr bwMode="auto">
          <a:xfrm>
            <a:off x="13117432" y="6569779"/>
            <a:ext cx="5626823" cy="4872575"/>
            <a:chOff x="0" y="0"/>
            <a:chExt cx="4282440" cy="3708400"/>
          </a:xfrm>
        </p:grpSpPr>
        <p:sp>
          <p:nvSpPr>
            <p:cNvPr id="12" name="Freeform 12"/>
            <p:cNvSpPr/>
            <p:nvPr/>
          </p:nvSpPr>
          <p:spPr bwMode="auto">
            <a:xfrm>
              <a:off x="0" y="0"/>
              <a:ext cx="4282440" cy="3708400"/>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a:blip r:embed="rId5"/>
              <a:srcRect l="35042"/>
              <a:stretch/>
            </a:blipFill>
          </p:spPr>
        </p:sp>
      </p:grpSp>
      <p:grpSp>
        <p:nvGrpSpPr>
          <p:cNvPr id="13" name="Group 13"/>
          <p:cNvGrpSpPr>
            <a:grpSpLocks noChangeAspect="1"/>
          </p:cNvGrpSpPr>
          <p:nvPr/>
        </p:nvGrpSpPr>
        <p:grpSpPr bwMode="auto">
          <a:xfrm>
            <a:off x="8989231" y="3259915"/>
            <a:ext cx="5631285" cy="4876438"/>
            <a:chOff x="0" y="0"/>
            <a:chExt cx="4282440" cy="3708400"/>
          </a:xfrm>
        </p:grpSpPr>
        <p:sp>
          <p:nvSpPr>
            <p:cNvPr id="14" name="Freeform 14"/>
            <p:cNvSpPr/>
            <p:nvPr/>
          </p:nvSpPr>
          <p:spPr bwMode="auto">
            <a:xfrm>
              <a:off x="0" y="0"/>
              <a:ext cx="4282440" cy="3708400"/>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a:blip r:embed="rId6"/>
              <a:srcRect l="6522" r="6522"/>
              <a:stretch/>
            </a:blipFill>
          </p:spPr>
        </p:sp>
      </p:grpSp>
      <p:grpSp>
        <p:nvGrpSpPr>
          <p:cNvPr id="15" name="Group 15"/>
          <p:cNvGrpSpPr>
            <a:grpSpLocks noChangeAspect="1"/>
          </p:cNvGrpSpPr>
          <p:nvPr/>
        </p:nvGrpSpPr>
        <p:grpSpPr bwMode="auto">
          <a:xfrm>
            <a:off x="6706472" y="1288332"/>
            <a:ext cx="3619230" cy="3134090"/>
            <a:chOff x="0" y="0"/>
            <a:chExt cx="4282440" cy="3708400"/>
          </a:xfrm>
        </p:grpSpPr>
        <p:sp>
          <p:nvSpPr>
            <p:cNvPr id="16" name="Freeform 16"/>
            <p:cNvSpPr/>
            <p:nvPr/>
          </p:nvSpPr>
          <p:spPr bwMode="auto">
            <a:xfrm>
              <a:off x="0" y="0"/>
              <a:ext cx="4282440" cy="3708400"/>
            </a:xfrm>
            <a:custGeom>
              <a:avLst/>
              <a:gdLst/>
              <a:ahLst/>
              <a:cxnLst/>
              <a:rect l="l" t="t" r="r" b="b"/>
              <a:pathLst>
                <a:path w="4282440" h="3708400" extrusionOk="0">
                  <a:moveTo>
                    <a:pt x="3211830" y="0"/>
                  </a:moveTo>
                  <a:lnTo>
                    <a:pt x="1070610" y="0"/>
                  </a:lnTo>
                  <a:lnTo>
                    <a:pt x="0" y="1854200"/>
                  </a:lnTo>
                  <a:lnTo>
                    <a:pt x="1070610" y="3708400"/>
                  </a:lnTo>
                  <a:lnTo>
                    <a:pt x="3211830" y="3708400"/>
                  </a:lnTo>
                  <a:lnTo>
                    <a:pt x="4282440" y="1854200"/>
                  </a:lnTo>
                  <a:close/>
                </a:path>
              </a:pathLst>
            </a:custGeom>
            <a:blipFill>
              <a:blip r:embed="rId7"/>
              <a:srcRect l="18738" r="18738"/>
              <a:stretch/>
            </a:blipFill>
          </p:spPr>
        </p:sp>
      </p:grpSp>
      <p:grpSp>
        <p:nvGrpSpPr>
          <p:cNvPr id="18" name="Group 18"/>
          <p:cNvGrpSpPr/>
          <p:nvPr/>
        </p:nvGrpSpPr>
        <p:grpSpPr bwMode="auto">
          <a:xfrm>
            <a:off x="272545" y="343154"/>
            <a:ext cx="4395365" cy="1196340"/>
            <a:chOff x="0" y="0"/>
            <a:chExt cx="5860487" cy="1595120"/>
          </a:xfrm>
        </p:grpSpPr>
        <p:sp>
          <p:nvSpPr>
            <p:cNvPr id="19" name="Freeform 19"/>
            <p:cNvSpPr/>
            <p:nvPr/>
          </p:nvSpPr>
          <p:spPr bwMode="auto">
            <a:xfrm>
              <a:off x="0" y="99715"/>
              <a:ext cx="1395691" cy="1395691"/>
            </a:xfrm>
            <a:custGeom>
              <a:avLst/>
              <a:gdLst/>
              <a:ahLst/>
              <a:cxnLst/>
              <a:rect l="l" t="t" r="r" b="b"/>
              <a:pathLst>
                <a:path w="1395691" h="1395691" extrusionOk="0">
                  <a:moveTo>
                    <a:pt x="0" y="0"/>
                  </a:moveTo>
                  <a:lnTo>
                    <a:pt x="1395691" y="0"/>
                  </a:lnTo>
                  <a:lnTo>
                    <a:pt x="1395691" y="1395690"/>
                  </a:lnTo>
                  <a:lnTo>
                    <a:pt x="0" y="1395690"/>
                  </a:lnTo>
                  <a:lnTo>
                    <a:pt x="0" y="0"/>
                  </a:lnTo>
                  <a:close/>
                </a:path>
              </a:pathLst>
            </a:custGeom>
            <a:blipFill>
              <a:blip r:embed="rId8"/>
              <a:srcRect t="1561" b="1561"/>
              <a:stretch/>
            </a:blipFill>
          </p:spPr>
        </p:sp>
        <p:sp>
          <p:nvSpPr>
            <p:cNvPr id="20" name="TextBox 20"/>
            <p:cNvSpPr txBox="1"/>
            <p:nvPr/>
          </p:nvSpPr>
          <p:spPr bwMode="auto">
            <a:xfrm>
              <a:off x="1537318" y="-47625"/>
              <a:ext cx="4323169" cy="1642745"/>
            </a:xfrm>
            <a:prstGeom prst="rect">
              <a:avLst/>
            </a:prstGeom>
            <a:grpFill/>
          </p:spPr>
          <p:txBody>
            <a:bodyPr lIns="0" tIns="0" rIns="0" bIns="0" rtlCol="0" anchor="t">
              <a:spAutoFit/>
            </a:bodyPr>
            <a:lstStyle/>
            <a:p>
              <a:pPr>
                <a:lnSpc>
                  <a:spcPts val="3359"/>
                </a:lnSpc>
                <a:spcBef>
                  <a:spcPts val="0"/>
                </a:spcBef>
                <a:defRPr/>
              </a:pPr>
              <a:r>
                <a:rPr lang="en-US" sz="2400">
                  <a:solidFill>
                    <a:srgbClr val="F4F4F4"/>
                  </a:solidFill>
                  <a:latin typeface="Fira Sans Light"/>
                </a:rPr>
                <a:t>Laboratoire Astroparticule et Cosmologie</a:t>
              </a:r>
              <a:endParaRPr/>
            </a:p>
          </p:txBody>
        </p:sp>
      </p:grpSp>
      <p:sp>
        <p:nvSpPr>
          <p:cNvPr id="21" name="TextBox 21"/>
          <p:cNvSpPr txBox="1"/>
          <p:nvPr/>
        </p:nvSpPr>
        <p:spPr bwMode="auto">
          <a:xfrm>
            <a:off x="4750920" y="9701825"/>
            <a:ext cx="11193125" cy="373887"/>
          </a:xfrm>
          <a:prstGeom prst="rect">
            <a:avLst/>
          </a:prstGeom>
        </p:spPr>
        <p:txBody>
          <a:bodyPr lIns="0" tIns="0" rIns="0" bIns="0" rtlCol="0" anchor="t">
            <a:spAutoFit/>
          </a:bodyPr>
          <a:lstStyle/>
          <a:p>
            <a:pPr algn="ctr">
              <a:lnSpc>
                <a:spcPts val="3017"/>
              </a:lnSpc>
              <a:defRPr/>
            </a:pPr>
            <a:r>
              <a:rPr lang="en-US" sz="2150">
                <a:solidFill>
                  <a:srgbClr val="F4F4F4"/>
                </a:solidFill>
                <a:latin typeface="Fira Sans Light"/>
              </a:rPr>
              <a:t>Biennale APC 2024</a:t>
            </a:r>
            <a:endParaRPr/>
          </a:p>
        </p:txBody>
      </p:sp>
      <p:pic>
        <p:nvPicPr>
          <p:cNvPr id="23" name="Graphique 22" descr="Graphique de tendance à la baisse avec un remplissage uni"/>
          <p:cNvPicPr>
            <a:picLocks noChangeAspect="1"/>
          </p:cNvPicPr>
          <p:nvPr/>
        </p:nvPicPr>
        <p:blipFill>
          <a:blip r:embed="rId9">
            <a:extLst>
              <a:ext uri="{96DAC541-7B7A-43D3-8B79-37D633B846F1}">
                <asvg:svgBlip xmlns:asvg="http://schemas.microsoft.com/office/drawing/2016/SVG/main" r:embed="rId10"/>
              </a:ext>
            </a:extLst>
          </a:blip>
          <a:stretch/>
        </p:blipFill>
        <p:spPr bwMode="auto">
          <a:xfrm>
            <a:off x="7046156" y="6046011"/>
            <a:ext cx="2458163" cy="2458163"/>
          </a:xfrm>
          <a:prstGeom prst="rect">
            <a:avLst/>
          </a:prstGeom>
        </p:spPr>
      </p:pic>
      <p:sp>
        <p:nvSpPr>
          <p:cNvPr id="22" name="ZoneTexte 21"/>
          <p:cNvSpPr txBox="1"/>
          <p:nvPr/>
        </p:nvSpPr>
        <p:spPr bwMode="auto">
          <a:xfrm>
            <a:off x="-322740" y="8593504"/>
            <a:ext cx="13081279" cy="1379579"/>
          </a:xfrm>
          <a:prstGeom prst="rect">
            <a:avLst/>
          </a:prstGeom>
          <a:noFill/>
        </p:spPr>
        <p:txBody>
          <a:bodyPr wrap="square" rtlCol="0">
            <a:spAutoFit/>
          </a:bodyPr>
          <a:lstStyle/>
          <a:p>
            <a:pPr marL="457200" marR="0" lvl="1" indent="0" algn="l" defTabSz="914400">
              <a:lnSpc>
                <a:spcPts val="3990"/>
              </a:lnSpc>
              <a:spcBef>
                <a:spcPts val="0"/>
              </a:spcBef>
              <a:spcAft>
                <a:spcPts val="0"/>
              </a:spcAft>
              <a:buClrTx/>
              <a:buSzTx/>
              <a:buFontTx/>
              <a:buNone/>
              <a:defRPr/>
            </a:pPr>
            <a:r>
              <a:rPr lang="fr-FR" sz="2000" b="0" i="0" u="none" strike="noStrike" cap="none" spc="0">
                <a:ln>
                  <a:noFill/>
                </a:ln>
                <a:solidFill>
                  <a:prstClr val="white"/>
                </a:solidFill>
                <a:latin typeface="Fira Sans Light"/>
                <a:ea typeface="Arial"/>
                <a:cs typeface="Arial"/>
              </a:rPr>
              <a:t>S. Vydelingum, Q. Baghi, M. Barsuglia, M. Lindsey Clark, B. Beringue, S. Biquard, Alexis Coleiro </a:t>
            </a:r>
            <a:endParaRPr/>
          </a:p>
          <a:p>
            <a:pPr marL="457200" marR="0" lvl="1" indent="0" algn="l" defTabSz="914400">
              <a:lnSpc>
                <a:spcPts val="3990"/>
              </a:lnSpc>
              <a:spcBef>
                <a:spcPts val="0"/>
              </a:spcBef>
              <a:spcAft>
                <a:spcPts val="0"/>
              </a:spcAft>
              <a:buClrTx/>
              <a:buSzTx/>
              <a:buFontTx/>
              <a:buNone/>
              <a:defRPr/>
            </a:pPr>
            <a:r>
              <a:rPr lang="fr-FR" sz="2000" b="0" i="0" u="none" strike="noStrike" cap="none" spc="0">
                <a:ln>
                  <a:noFill/>
                </a:ln>
                <a:solidFill>
                  <a:prstClr val="white"/>
                </a:solidFill>
                <a:latin typeface="Fira Sans Light"/>
                <a:ea typeface="Arial"/>
                <a:cs typeface="Arial"/>
              </a:rPr>
              <a:t>M. Le Jeune, A. Villarrubia Aguilar, J. Martino, C. Roucelle, D. Langlois, R. Terrier</a:t>
            </a:r>
            <a:endParaRPr/>
          </a:p>
          <a:p>
            <a:pPr>
              <a:defRPr/>
            </a:pP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solidFill>
          <a:schemeClr val="bg1">
            <a:alpha val="99999"/>
          </a:schemeClr>
        </a:solidFill>
        <a:effectLst/>
      </p:bgPr>
    </p:bg>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sp>
        <p:nvSpPr>
          <p:cNvPr id="8" name="TextBox 8"/>
          <p:cNvSpPr txBox="1"/>
          <p:nvPr/>
        </p:nvSpPr>
        <p:spPr bwMode="auto">
          <a:xfrm>
            <a:off x="688923" y="1541880"/>
            <a:ext cx="10212708" cy="15339420"/>
          </a:xfrm>
          <a:prstGeom prst="rect">
            <a:avLst/>
          </a:prstGeom>
        </p:spPr>
        <p:txBody>
          <a:bodyPr wrap="square" lIns="0" tIns="0" rIns="0" bIns="0" rtlCol="0" anchor="t">
            <a:spAutoFit/>
          </a:bodyPr>
          <a:lstStyle/>
          <a:p>
            <a:pPr marL="457200" indent="-457200">
              <a:lnSpc>
                <a:spcPct val="150000"/>
              </a:lnSpc>
              <a:buFont typeface="Arial"/>
              <a:buChar char="•"/>
              <a:defRPr/>
            </a:pPr>
            <a:r>
              <a:rPr lang="fr-FR" sz="2400">
                <a:solidFill>
                  <a:srgbClr val="000000"/>
                </a:solidFill>
                <a:latin typeface="Fira Sans Light"/>
              </a:rPr>
              <a:t>GIEC (scénario &lt;1.5°C): </a:t>
            </a:r>
            <a:r>
              <a:rPr lang="fr-FR" sz="2400" b="1">
                <a:solidFill>
                  <a:srgbClr val="000000"/>
                </a:solidFill>
                <a:latin typeface="Fira Sans Light"/>
              </a:rPr>
              <a:t>-43% de GES en 2030 (/2019) soit -5%/an</a:t>
            </a:r>
            <a:endParaRPr/>
          </a:p>
          <a:p>
            <a:pPr marL="457200" indent="-457200">
              <a:lnSpc>
                <a:spcPct val="150000"/>
              </a:lnSpc>
              <a:buFont typeface="Arial"/>
              <a:buChar char="•"/>
              <a:defRPr/>
            </a:pPr>
            <a:r>
              <a:rPr lang="fr-FR" sz="2400">
                <a:solidFill>
                  <a:srgbClr val="000000"/>
                </a:solidFill>
                <a:latin typeface="Fira Sans Light"/>
              </a:rPr>
              <a:t>NDC France et Europe (accords de Paris &amp; COPs): </a:t>
            </a:r>
            <a:endParaRPr/>
          </a:p>
          <a:p>
            <a:pPr marL="914400" lvl="1" indent="-457200">
              <a:lnSpc>
                <a:spcPct val="150000"/>
              </a:lnSpc>
              <a:buFont typeface="Arial"/>
              <a:buChar char="•"/>
              <a:defRPr/>
            </a:pPr>
            <a:r>
              <a:rPr lang="fr-FR" sz="2400" b="1">
                <a:solidFill>
                  <a:srgbClr val="000000"/>
                </a:solidFill>
                <a:latin typeface="Fira Sans Light"/>
              </a:rPr>
              <a:t>-55% en 2030 (/1990)</a:t>
            </a:r>
            <a:endParaRPr/>
          </a:p>
          <a:p>
            <a:pPr marL="914400" lvl="1" indent="-457200">
              <a:lnSpc>
                <a:spcPct val="150000"/>
              </a:lnSpc>
              <a:buFont typeface="Arial"/>
              <a:buChar char="•"/>
              <a:defRPr/>
            </a:pPr>
            <a:r>
              <a:rPr lang="fr-FR" sz="2400" b="1">
                <a:solidFill>
                  <a:srgbClr val="000000"/>
                </a:solidFill>
                <a:latin typeface="Fira Sans Light"/>
              </a:rPr>
              <a:t>Neutralité carbone en 2050</a:t>
            </a:r>
            <a:endParaRPr/>
          </a:p>
          <a:p>
            <a:pPr marL="457200" indent="-457200">
              <a:lnSpc>
                <a:spcPct val="150000"/>
              </a:lnSpc>
              <a:buFont typeface="Arial"/>
              <a:buChar char="•"/>
              <a:defRPr/>
            </a:pPr>
            <a:r>
              <a:rPr lang="fr-FR" sz="2400" u="sng">
                <a:solidFill>
                  <a:srgbClr val="000000"/>
                </a:solidFill>
                <a:latin typeface="Fira Sans Light"/>
                <a:hlinkClick r:id="rId3" tooltip="https://commission.europa.eu/strategy-and-policy/priorities-2019-2024/european-green-deal_fr"/>
              </a:rPr>
              <a:t>Pacte Vert Européen: </a:t>
            </a:r>
            <a:r>
              <a:rPr lang="fr-FR" sz="2400" b="1">
                <a:solidFill>
                  <a:srgbClr val="000000"/>
                </a:solidFill>
                <a:latin typeface="Fira Sans Light"/>
              </a:rPr>
              <a:t>-90% d’émission des transports d’ici 2050</a:t>
            </a:r>
            <a:endParaRPr/>
          </a:p>
          <a:p>
            <a:pPr marL="457200" indent="-457200">
              <a:lnSpc>
                <a:spcPct val="150000"/>
              </a:lnSpc>
              <a:buFont typeface="Arial"/>
              <a:buChar char="•"/>
              <a:defRPr/>
            </a:pPr>
            <a:r>
              <a:rPr lang="fr-FR" sz="2400" u="sng">
                <a:solidFill>
                  <a:srgbClr val="000000"/>
                </a:solidFill>
                <a:latin typeface="Fira Sans Light"/>
                <a:hlinkClick r:id="rId4" tooltip="https://www.ecologie.gouv.fr/strategie-nationale-bas-carbone-snbc"/>
              </a:rPr>
              <a:t>Plan Climat National &amp; SNBC</a:t>
            </a:r>
            <a:r>
              <a:rPr lang="fr-FR" sz="2400">
                <a:solidFill>
                  <a:srgbClr val="000000"/>
                </a:solidFill>
                <a:latin typeface="Fira Sans Light"/>
              </a:rPr>
              <a:t>: </a:t>
            </a:r>
            <a:r>
              <a:rPr lang="fr-FR" sz="2400" b="1">
                <a:solidFill>
                  <a:srgbClr val="000000"/>
                </a:solidFill>
                <a:latin typeface="Fira Sans Light"/>
              </a:rPr>
              <a:t>-5%/an de GES entre 2019 et 2050</a:t>
            </a:r>
            <a:endParaRPr/>
          </a:p>
          <a:p>
            <a:pPr marL="457200" indent="-457200">
              <a:lnSpc>
                <a:spcPct val="150000"/>
              </a:lnSpc>
              <a:buFont typeface="Arial"/>
              <a:buChar char="•"/>
              <a:defRPr/>
            </a:pPr>
            <a:r>
              <a:rPr lang="fr-FR" sz="2400" u="sng">
                <a:solidFill>
                  <a:srgbClr val="000000"/>
                </a:solidFill>
                <a:latin typeface="Fira Sans Light"/>
                <a:hlinkClick r:id="rId5" tooltip="https://www.legifrance.gouv.fr/codes/article_lc/LEGIARTI000048246757"/>
              </a:rPr>
              <a:t>Code de l’environnement</a:t>
            </a:r>
            <a:r>
              <a:rPr lang="fr-FR" sz="2400">
                <a:solidFill>
                  <a:srgbClr val="000000"/>
                </a:solidFill>
                <a:latin typeface="Fira Sans Light"/>
              </a:rPr>
              <a:t>: Obligation de produire bilan GES périodiques et trajectoire de réduction</a:t>
            </a:r>
            <a:endParaRPr/>
          </a:p>
          <a:p>
            <a:pPr marL="457200" indent="-457200">
              <a:lnSpc>
                <a:spcPct val="150000"/>
              </a:lnSpc>
              <a:buFont typeface="Arial"/>
              <a:buChar char="•"/>
              <a:defRPr/>
            </a:pPr>
            <a:r>
              <a:rPr lang="fr-FR" sz="2400" u="sng">
                <a:solidFill>
                  <a:srgbClr val="000000"/>
                </a:solidFill>
                <a:latin typeface="Fira Sans Light"/>
                <a:hlinkClick r:id="rId6" tooltip="https://www.enseignementsup-recherche.gouv.fr/sites/default/files/2023-06/plan-climat-biodiversit-et-transition-cologique-de-l-enseignement-sup-rieur-et-de-la-recherche-2022-28244.pdf"/>
              </a:rPr>
              <a:t>Plan climat du MESR</a:t>
            </a:r>
            <a:r>
              <a:rPr lang="fr-FR" sz="2400">
                <a:solidFill>
                  <a:srgbClr val="000000"/>
                </a:solidFill>
                <a:latin typeface="Fira Sans Light"/>
              </a:rPr>
              <a:t>: </a:t>
            </a:r>
            <a:r>
              <a:rPr lang="fr-FR" sz="2400" b="1">
                <a:solidFill>
                  <a:srgbClr val="000000"/>
                </a:solidFill>
                <a:latin typeface="Fira Sans Light"/>
              </a:rPr>
              <a:t>-5%/an de GSE </a:t>
            </a:r>
            <a:endParaRPr/>
          </a:p>
          <a:p>
            <a:pPr marL="457200" indent="-457200">
              <a:lnSpc>
                <a:spcPct val="150000"/>
              </a:lnSpc>
              <a:buFont typeface="Arial"/>
              <a:buChar char="•"/>
              <a:defRPr/>
            </a:pPr>
            <a:r>
              <a:rPr lang="fr-FR" sz="2400" u="sng">
                <a:solidFill>
                  <a:srgbClr val="000000"/>
                </a:solidFill>
                <a:latin typeface="Fira Sans Light"/>
                <a:hlinkClick r:id="rId7" tooltip="https://services.dgesip.fr/fichiers/circulaire_plan_sobriete.pdf"/>
              </a:rPr>
              <a:t>Circulaire</a:t>
            </a:r>
            <a:r>
              <a:rPr lang="fr-FR" sz="2400">
                <a:solidFill>
                  <a:srgbClr val="000000"/>
                </a:solidFill>
                <a:latin typeface="Fira Sans Light"/>
              </a:rPr>
              <a:t> du MESR 2022: </a:t>
            </a:r>
            <a:endParaRPr/>
          </a:p>
          <a:p>
            <a:pPr marL="914400" lvl="1" indent="-457200">
              <a:lnSpc>
                <a:spcPct val="150000"/>
              </a:lnSpc>
              <a:buFont typeface="Arial"/>
              <a:buChar char="•"/>
              <a:defRPr/>
            </a:pPr>
            <a:r>
              <a:rPr lang="fr-FR" sz="2400" b="1">
                <a:solidFill>
                  <a:srgbClr val="000000"/>
                </a:solidFill>
                <a:latin typeface="Fira Sans Light"/>
              </a:rPr>
              <a:t>-20% de missions </a:t>
            </a:r>
            <a:r>
              <a:rPr lang="fr-FR" sz="2400">
                <a:solidFill>
                  <a:srgbClr val="000000"/>
                </a:solidFill>
                <a:latin typeface="Fira Sans Light"/>
              </a:rPr>
              <a:t>en 2024 (/2019)</a:t>
            </a:r>
            <a:endParaRPr/>
          </a:p>
          <a:p>
            <a:pPr marL="914400" lvl="1" indent="-457200">
              <a:lnSpc>
                <a:spcPct val="150000"/>
              </a:lnSpc>
              <a:buFont typeface="Arial"/>
              <a:buChar char="•"/>
              <a:defRPr/>
            </a:pPr>
            <a:r>
              <a:rPr lang="fr-FR" sz="2400">
                <a:solidFill>
                  <a:srgbClr val="000000"/>
                </a:solidFill>
                <a:latin typeface="Fira Sans Light"/>
              </a:rPr>
              <a:t>Report avion-&gt;train &gt;400km</a:t>
            </a:r>
            <a:endParaRPr/>
          </a:p>
          <a:p>
            <a:pPr marL="914400" lvl="1" indent="-457200">
              <a:lnSpc>
                <a:spcPct val="150000"/>
              </a:lnSpc>
              <a:buFont typeface="Arial"/>
              <a:buChar char="•"/>
              <a:defRPr/>
            </a:pPr>
            <a:r>
              <a:rPr lang="fr-FR" sz="2400">
                <a:solidFill>
                  <a:srgbClr val="000000"/>
                </a:solidFill>
                <a:latin typeface="Fira Sans Light"/>
              </a:rPr>
              <a:t>Report voiture-&gt;train &gt;300km</a:t>
            </a:r>
            <a:endParaRPr/>
          </a:p>
          <a:p>
            <a:pPr marL="457200" indent="-457200">
              <a:lnSpc>
                <a:spcPct val="150000"/>
              </a:lnSpc>
              <a:buFont typeface="Arial"/>
              <a:buChar char="•"/>
              <a:defRPr/>
            </a:pPr>
            <a:r>
              <a:rPr lang="fr-FR" sz="2400" u="sng">
                <a:solidFill>
                  <a:srgbClr val="000000"/>
                </a:solidFill>
                <a:latin typeface="Fira Sans Light"/>
                <a:hlinkClick r:id="rId8" tooltip="https://intranet.cnrs.fr/Vie_interne/durable/Pages/Plan-d%27actions-CNRS.aspx"/>
              </a:rPr>
              <a:t>Plan Transition Bas carbone CNRS</a:t>
            </a:r>
            <a:endParaRPr lang="fr-FR" sz="2400">
              <a:solidFill>
                <a:srgbClr val="000000"/>
              </a:solidFill>
              <a:latin typeface="Fira Sans Light"/>
            </a:endParaRPr>
          </a:p>
          <a:p>
            <a:pPr marL="457200" marR="0" indent="-457200" algn="l">
              <a:lnSpc>
                <a:spcPct val="150000"/>
              </a:lnSpc>
              <a:spcBef>
                <a:spcPts val="0"/>
              </a:spcBef>
              <a:spcAft>
                <a:spcPts val="0"/>
              </a:spcAft>
              <a:buFont typeface="Arial"/>
              <a:buChar char="•"/>
              <a:defRPr/>
            </a:pPr>
            <a:r>
              <a:rPr lang="fr-FR" sz="2400" b="0" i="0" u="none" strike="noStrike" cap="none" spc="0">
                <a:solidFill>
                  <a:srgbClr val="000000"/>
                </a:solidFill>
                <a:latin typeface="Fira Sans Light"/>
                <a:ea typeface="Fira Sans Light"/>
                <a:cs typeface="Fira Sans Light"/>
              </a:rPr>
              <a:t>Ailleurs, ça bouge aussi !	</a:t>
            </a:r>
            <a:endParaRPr/>
          </a:p>
          <a:p>
            <a:pPr algn="l">
              <a:lnSpc>
                <a:spcPct val="150000"/>
              </a:lnSpc>
              <a:defRPr/>
            </a:pPr>
            <a:endParaRPr lang="fr-FR" sz="2800">
              <a:solidFill>
                <a:srgbClr val="000000"/>
              </a:solidFill>
              <a:latin typeface="Fira Sans Light"/>
            </a:endParaRPr>
          </a:p>
          <a:p>
            <a:pPr marL="457200" indent="-457200">
              <a:lnSpc>
                <a:spcPct val="150000"/>
              </a:lnSpc>
              <a:buFont typeface="Arial"/>
              <a:buChar char="•"/>
              <a:defRPr/>
            </a:pPr>
            <a:endParaRPr lang="fr-FR" sz="2800">
              <a:solidFill>
                <a:srgbClr val="000000"/>
              </a:solidFill>
              <a:latin typeface="Fira Sans Light"/>
            </a:endParaRPr>
          </a:p>
          <a:p>
            <a:pPr marL="457200" indent="-457200">
              <a:lnSpc>
                <a:spcPct val="150000"/>
              </a:lnSpc>
              <a:buFont typeface="Arial"/>
              <a:buChar char="•"/>
              <a:defRPr/>
            </a:pPr>
            <a:endParaRPr lang="fr-FR" sz="2800">
              <a:solidFill>
                <a:srgbClr val="000000"/>
              </a:solidFill>
              <a:latin typeface="Fira Sans Light"/>
            </a:endParaRPr>
          </a:p>
          <a:p>
            <a:pPr marL="457200" indent="-457200">
              <a:lnSpc>
                <a:spcPct val="150000"/>
              </a:lnSpc>
              <a:buFont typeface="Arial"/>
              <a:buChar char="•"/>
              <a:defRPr/>
            </a:pPr>
            <a:endParaRPr lang="fr-FR" sz="2800">
              <a:solidFill>
                <a:srgbClr val="000000"/>
              </a:solidFill>
              <a:latin typeface="Fira Sans Light"/>
            </a:endParaRPr>
          </a:p>
          <a:p>
            <a:pPr marL="457200" indent="-457200">
              <a:lnSpc>
                <a:spcPct val="150000"/>
              </a:lnSpc>
              <a:buFont typeface="Arial"/>
              <a:buChar char="•"/>
              <a:defRPr/>
            </a:pPr>
            <a:endParaRPr lang="fr-FR" sz="2800">
              <a:solidFill>
                <a:srgbClr val="000000"/>
              </a:solidFill>
              <a:latin typeface="Fira Sans Light"/>
            </a:endParaRPr>
          </a:p>
          <a:p>
            <a:pPr>
              <a:lnSpc>
                <a:spcPct val="150000"/>
              </a:lnSpc>
              <a:defRPr/>
            </a:pPr>
            <a:endParaRPr lang="fr-FR" sz="2850">
              <a:solidFill>
                <a:srgbClr val="000000"/>
              </a:solidFill>
              <a:latin typeface="Fira Sans Light"/>
            </a:endParaRPr>
          </a:p>
          <a:p>
            <a:pPr>
              <a:lnSpc>
                <a:spcPct val="150000"/>
              </a:lnSpc>
              <a:defRPr/>
            </a:pPr>
            <a:endParaRPr lang="fr-FR" sz="2850">
              <a:solidFill>
                <a:srgbClr val="000000"/>
              </a:solidFill>
              <a:latin typeface="Fira Sans Light"/>
            </a:endParaRPr>
          </a:p>
          <a:p>
            <a:pPr marL="457200" indent="-457200">
              <a:lnSpc>
                <a:spcPct val="150000"/>
              </a:lnSpc>
              <a:buFont typeface="Arial"/>
              <a:buChar char="•"/>
              <a:defRPr/>
            </a:pPr>
            <a:endParaRPr lang="fr-FR" sz="2850">
              <a:solidFill>
                <a:srgbClr val="000000"/>
              </a:solidFill>
              <a:latin typeface="Fira Sans Light"/>
            </a:endParaRPr>
          </a:p>
          <a:p>
            <a:pPr>
              <a:lnSpc>
                <a:spcPct val="150000"/>
              </a:lnSpc>
              <a:defRPr/>
            </a:pPr>
            <a:endParaRPr lang="fr-FR" sz="2850">
              <a:solidFill>
                <a:srgbClr val="000000"/>
              </a:solidFill>
              <a:latin typeface="Fira Sans Light"/>
            </a:endParaRPr>
          </a:p>
          <a:p>
            <a:pPr>
              <a:lnSpc>
                <a:spcPct val="150000"/>
              </a:lnSpc>
              <a:defRPr/>
            </a:pPr>
            <a:endParaRPr lang="fr-FR" sz="2850">
              <a:solidFill>
                <a:srgbClr val="000000"/>
              </a:solidFill>
              <a:latin typeface="Fira Sans Light"/>
            </a:endParaRPr>
          </a:p>
          <a:p>
            <a:pPr marL="307663" lvl="1">
              <a:lnSpc>
                <a:spcPct val="150000"/>
              </a:lnSpc>
              <a:defRPr/>
            </a:pPr>
            <a:endParaRPr lang="fr-FR" sz="2850">
              <a:solidFill>
                <a:srgbClr val="000000"/>
              </a:solidFill>
              <a:latin typeface="Fira Sans Light"/>
            </a:endParaRPr>
          </a:p>
        </p:txBody>
      </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22" name="TextBox 22"/>
          <p:cNvSpPr txBox="1"/>
          <p:nvPr/>
        </p:nvSpPr>
        <p:spPr bwMode="auto">
          <a:xfrm>
            <a:off x="227490" y="0"/>
            <a:ext cx="12779740" cy="1204192"/>
          </a:xfrm>
          <a:prstGeom prst="rect">
            <a:avLst/>
          </a:prstGeom>
        </p:spPr>
        <p:txBody>
          <a:bodyPr lIns="0" tIns="0" rIns="0" bIns="0" rtlCol="0" anchor="t">
            <a:spAutoFit/>
          </a:bodyPr>
          <a:lstStyle/>
          <a:p>
            <a:pPr marL="0" lvl="0" indent="0">
              <a:lnSpc>
                <a:spcPts val="9479"/>
              </a:lnSpc>
              <a:spcBef>
                <a:spcPts val="0"/>
              </a:spcBef>
              <a:defRPr/>
            </a:pPr>
            <a:r>
              <a:rPr lang="en-US" sz="6600" spc="-77">
                <a:solidFill>
                  <a:srgbClr val="FFFFFF"/>
                </a:solidFill>
                <a:latin typeface="Century Gothic Paneuropean Bold"/>
              </a:rPr>
              <a:t>Feuilles de routes</a:t>
            </a:r>
            <a:endParaRPr/>
          </a:p>
        </p:txBody>
      </p:sp>
      <p:sp>
        <p:nvSpPr>
          <p:cNvPr id="18" name="Flèche : bas 17"/>
          <p:cNvSpPr/>
          <p:nvPr/>
        </p:nvSpPr>
        <p:spPr bwMode="auto">
          <a:xfrm>
            <a:off x="-17593" y="1855950"/>
            <a:ext cx="596995" cy="7402349"/>
          </a:xfrm>
          <a:prstGeom prst="downArrow">
            <a:avLst>
              <a:gd name="adj1" fmla="val 50000"/>
              <a:gd name="adj2" fmla="val 50000"/>
            </a:avLst>
          </a:prstGeom>
          <a:gradFill>
            <a:gsLst>
              <a:gs pos="0">
                <a:schemeClr val="accent2">
                  <a:lumMod val="75000"/>
                </a:schemeClr>
              </a:gs>
              <a:gs pos="19000">
                <a:schemeClr val="accent2">
                  <a:lumMod val="40000"/>
                  <a:lumOff val="60000"/>
                </a:schemeClr>
              </a:gs>
              <a:gs pos="64000">
                <a:schemeClr val="accent3">
                  <a:lumMod val="40000"/>
                  <a:lumOff val="60000"/>
                </a:schemeClr>
              </a:gs>
              <a:gs pos="100000">
                <a:schemeClr val="accent3">
                  <a:lumMod val="40000"/>
                  <a:lumOff val="6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3272821" name="Image 73272820"/>
          <p:cNvPicPr>
            <a:picLocks noChangeAspect="1"/>
          </p:cNvPicPr>
          <p:nvPr/>
        </p:nvPicPr>
        <p:blipFill>
          <a:blip r:embed="rId9"/>
          <a:stretch/>
        </p:blipFill>
        <p:spPr bwMode="auto">
          <a:xfrm>
            <a:off x="10577027" y="3181755"/>
            <a:ext cx="8059723" cy="5289193"/>
          </a:xfrm>
          <a:prstGeom prst="rect">
            <a:avLst/>
          </a:prstGeom>
        </p:spPr>
      </p:pic>
      <p:pic>
        <p:nvPicPr>
          <p:cNvPr id="59831329" name="Image 59831328"/>
          <p:cNvPicPr>
            <a:picLocks noChangeAspect="1"/>
          </p:cNvPicPr>
          <p:nvPr/>
        </p:nvPicPr>
        <p:blipFill>
          <a:blip r:embed="rId10"/>
          <a:stretch/>
        </p:blipFill>
        <p:spPr bwMode="auto">
          <a:xfrm>
            <a:off x="1448592" y="9672637"/>
            <a:ext cx="2958750" cy="513844"/>
          </a:xfrm>
          <a:prstGeom prst="rect">
            <a:avLst/>
          </a:prstGeom>
        </p:spPr>
      </p:pic>
      <p:pic>
        <p:nvPicPr>
          <p:cNvPr id="189554105" name="Image 189554104"/>
          <p:cNvPicPr>
            <a:picLocks noChangeAspect="1"/>
          </p:cNvPicPr>
          <p:nvPr/>
        </p:nvPicPr>
        <p:blipFill>
          <a:blip r:embed="rId11"/>
          <a:stretch/>
        </p:blipFill>
        <p:spPr bwMode="auto">
          <a:xfrm>
            <a:off x="4671218" y="9564687"/>
            <a:ext cx="1397871" cy="654049"/>
          </a:xfrm>
          <a:prstGeom prst="rect">
            <a:avLst/>
          </a:prstGeom>
        </p:spPr>
      </p:pic>
      <p:pic>
        <p:nvPicPr>
          <p:cNvPr id="1818526632" name="Image 1818526631"/>
          <p:cNvPicPr>
            <a:picLocks noChangeAspect="1"/>
          </p:cNvPicPr>
          <p:nvPr/>
        </p:nvPicPr>
        <p:blipFill>
          <a:blip r:embed="rId12"/>
          <a:stretch/>
        </p:blipFill>
        <p:spPr bwMode="auto">
          <a:xfrm>
            <a:off x="6349999" y="9672637"/>
            <a:ext cx="2009774" cy="438149"/>
          </a:xfrm>
          <a:prstGeom prst="rect">
            <a:avLst/>
          </a:prstGeom>
        </p:spPr>
      </p:pic>
      <p:pic>
        <p:nvPicPr>
          <p:cNvPr id="1105477936" name="Image 1105477935"/>
          <p:cNvPicPr>
            <a:picLocks noChangeAspect="1"/>
          </p:cNvPicPr>
          <p:nvPr/>
        </p:nvPicPr>
        <p:blipFill>
          <a:blip r:embed="rId13"/>
          <a:stretch/>
        </p:blipFill>
        <p:spPr bwMode="auto">
          <a:xfrm>
            <a:off x="8552656" y="9564687"/>
            <a:ext cx="1901934" cy="546099"/>
          </a:xfrm>
          <a:prstGeom prst="rect">
            <a:avLst/>
          </a:prstGeom>
        </p:spPr>
      </p:pic>
      <p:pic>
        <p:nvPicPr>
          <p:cNvPr id="26543500" name="Image 26543499"/>
          <p:cNvPicPr>
            <a:picLocks noChangeAspect="1"/>
          </p:cNvPicPr>
          <p:nvPr/>
        </p:nvPicPr>
        <p:blipFill>
          <a:blip r:embed="rId14"/>
          <a:stretch/>
        </p:blipFill>
        <p:spPr bwMode="auto">
          <a:xfrm>
            <a:off x="10577026" y="9609137"/>
            <a:ext cx="1428750" cy="457200"/>
          </a:xfrm>
          <a:prstGeom prst="rect">
            <a:avLst/>
          </a:prstGeom>
        </p:spPr>
      </p:pic>
      <p:pic>
        <p:nvPicPr>
          <p:cNvPr id="667575821" name="Image 667575820"/>
          <p:cNvPicPr>
            <a:picLocks noChangeAspect="1"/>
          </p:cNvPicPr>
          <p:nvPr/>
        </p:nvPicPr>
        <p:blipFill>
          <a:blip r:embed="rId15"/>
          <a:stretch/>
        </p:blipFill>
        <p:spPr bwMode="auto">
          <a:xfrm>
            <a:off x="12104995" y="9465468"/>
            <a:ext cx="1047749" cy="638174"/>
          </a:xfrm>
          <a:prstGeom prst="rect">
            <a:avLst/>
          </a:prstGeom>
        </p:spPr>
      </p:pic>
      <p:sp>
        <p:nvSpPr>
          <p:cNvPr id="1938131974" name="ZoneTexte 1938131973"/>
          <p:cNvSpPr txBox="1"/>
          <p:nvPr/>
        </p:nvSpPr>
        <p:spPr bwMode="auto">
          <a:xfrm>
            <a:off x="13356874" y="9663905"/>
            <a:ext cx="1549972" cy="3661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t>etc...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9475648" name="Group 2"/>
          <p:cNvGrpSpPr/>
          <p:nvPr/>
        </p:nvGrpSpPr>
        <p:grpSpPr bwMode="auto">
          <a:xfrm>
            <a:off x="0" y="0"/>
            <a:ext cx="18288000" cy="1356066"/>
            <a:chOff x="0" y="0"/>
            <a:chExt cx="5053883" cy="812799"/>
          </a:xfrm>
        </p:grpSpPr>
        <p:sp>
          <p:nvSpPr>
            <p:cNvPr id="1812054396"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856864699"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963186158" name="Group 9"/>
          <p:cNvGrpSpPr/>
          <p:nvPr/>
        </p:nvGrpSpPr>
        <p:grpSpPr bwMode="auto">
          <a:xfrm>
            <a:off x="17515954" y="1356066"/>
            <a:ext cx="1830237" cy="1584994"/>
            <a:chOff x="0" y="0"/>
            <a:chExt cx="3619625" cy="3134613"/>
          </a:xfrm>
        </p:grpSpPr>
        <p:sp>
          <p:nvSpPr>
            <p:cNvPr id="1124048538"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4749197" name="Group 11"/>
          <p:cNvGrpSpPr/>
          <p:nvPr/>
        </p:nvGrpSpPr>
        <p:grpSpPr bwMode="auto">
          <a:xfrm>
            <a:off x="15586610" y="-379127"/>
            <a:ext cx="2582385" cy="2236357"/>
            <a:chOff x="0" y="0"/>
            <a:chExt cx="3619625" cy="3134613"/>
          </a:xfrm>
        </p:grpSpPr>
        <p:sp>
          <p:nvSpPr>
            <p:cNvPr id="178632684"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517060612" name="Group 13"/>
          <p:cNvGrpSpPr/>
          <p:nvPr/>
        </p:nvGrpSpPr>
        <p:grpSpPr bwMode="auto">
          <a:xfrm>
            <a:off x="15330831" y="-883661"/>
            <a:ext cx="1525141" cy="1320779"/>
            <a:chOff x="0" y="0"/>
            <a:chExt cx="3619625" cy="3134613"/>
          </a:xfrm>
        </p:grpSpPr>
        <p:sp>
          <p:nvSpPr>
            <p:cNvPr id="766332600"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844555128" name="TextBox 22"/>
          <p:cNvSpPr txBox="1"/>
          <p:nvPr/>
        </p:nvSpPr>
        <p:spPr bwMode="auto">
          <a:xfrm>
            <a:off x="227489" y="0"/>
            <a:ext cx="18300957" cy="1204065"/>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Ordres de grandeur</a:t>
            </a:r>
            <a:endParaRPr/>
          </a:p>
        </p:txBody>
      </p:sp>
      <p:pic>
        <p:nvPicPr>
          <p:cNvPr id="41342510" name="Image 41342509"/>
          <p:cNvPicPr>
            <a:picLocks noChangeAspect="1"/>
          </p:cNvPicPr>
          <p:nvPr/>
        </p:nvPicPr>
        <p:blipFill>
          <a:blip r:embed="rId3"/>
          <a:stretch/>
        </p:blipFill>
        <p:spPr bwMode="auto">
          <a:xfrm>
            <a:off x="241079" y="1379283"/>
            <a:ext cx="16343174" cy="3993305"/>
          </a:xfrm>
          <a:prstGeom prst="rect">
            <a:avLst/>
          </a:prstGeom>
        </p:spPr>
      </p:pic>
      <p:sp>
        <p:nvSpPr>
          <p:cNvPr id="1972199765" name="TextBox 8"/>
          <p:cNvSpPr txBox="1"/>
          <p:nvPr/>
        </p:nvSpPr>
        <p:spPr bwMode="auto">
          <a:xfrm>
            <a:off x="1692204" y="6469842"/>
            <a:ext cx="15089875" cy="2244322"/>
          </a:xfrm>
          <a:prstGeom prst="rect">
            <a:avLst/>
          </a:prstGeom>
          <a:solidFill>
            <a:schemeClr val="bg1">
              <a:lumMod val="95000"/>
            </a:schemeClr>
          </a:solidFill>
        </p:spPr>
        <p:txBody>
          <a:bodyPr wrap="square" lIns="0" tIns="0" rIns="0" bIns="0" rtlCol="0" anchor="t">
            <a:spAutoFit/>
          </a:bodyPr>
          <a:lstStyle/>
          <a:p>
            <a:pPr marL="399529" indent="-399529">
              <a:buFont typeface="Arial"/>
              <a:buChar char="•"/>
              <a:defRPr/>
            </a:pPr>
            <a:r>
              <a:rPr lang="fr-FR" sz="2850" b="0" i="0" u="none" strike="noStrike" cap="none" spc="0">
                <a:solidFill>
                  <a:srgbClr val="000000"/>
                </a:solidFill>
                <a:latin typeface="Fira Sans Light"/>
                <a:cs typeface="Fira Sans Light"/>
              </a:rPr>
              <a:t>Attention au « Whataboutism » :</a:t>
            </a:r>
            <a:r>
              <a:rPr lang="fr-FR" sz="2850" b="0" i="1" u="none" strike="noStrike" cap="none" spc="0">
                <a:solidFill>
                  <a:srgbClr val="000000"/>
                </a:solidFill>
                <a:latin typeface="Fira Sans Light"/>
                <a:cs typeface="Fira Sans Light"/>
              </a:rPr>
              <a:t> « X est responsable de Y% des émissions, ne faisons pas d’efforts temps que X n’en fait pas »</a:t>
            </a:r>
            <a:endParaRPr lang="fr-FR" sz="2850" b="0" i="0" u="none" strike="noStrike" cap="none" spc="0">
              <a:solidFill>
                <a:srgbClr val="000000"/>
              </a:solidFill>
              <a:latin typeface="Fira Sans Light"/>
              <a:cs typeface="Fira Sans Light"/>
            </a:endParaRPr>
          </a:p>
          <a:p>
            <a:pPr marL="399530" indent="-399530">
              <a:buFont typeface="Arial"/>
              <a:buChar char="•"/>
              <a:defRPr/>
            </a:pPr>
            <a:r>
              <a:rPr lang="fr-FR" sz="2850" b="0" i="0" u="none" strike="noStrike" cap="none" spc="0">
                <a:solidFill>
                  <a:srgbClr val="000000"/>
                </a:solidFill>
                <a:latin typeface="Fira Sans Light"/>
                <a:ea typeface="Fira Sans Light"/>
                <a:cs typeface="Fira Sans Light"/>
              </a:rPr>
              <a:t>Problème systémique</a:t>
            </a:r>
          </a:p>
          <a:p>
            <a:pPr marL="399530" indent="-399530">
              <a:buFont typeface="Arial"/>
              <a:buChar char="•"/>
              <a:defRPr/>
            </a:pPr>
            <a:r>
              <a:rPr lang="fr-FR" sz="2850" b="0" i="0" u="none" strike="noStrike" cap="none" spc="0">
                <a:solidFill>
                  <a:srgbClr val="000000"/>
                </a:solidFill>
                <a:latin typeface="Fira Sans Light"/>
                <a:ea typeface="Fira Sans Light"/>
                <a:cs typeface="Fira Sans Light"/>
              </a:rPr>
              <a:t>Pas de levier d’action unique</a:t>
            </a:r>
            <a:endParaRPr lang="fr-FR" sz="2850" b="0" i="0" u="none" strike="noStrike" cap="none" spc="0">
              <a:solidFill>
                <a:srgbClr val="000000"/>
              </a:solidFill>
              <a:latin typeface="Fira Sans Light"/>
              <a:cs typeface="Fira Sans Light"/>
            </a:endParaRPr>
          </a:p>
          <a:p>
            <a:pPr marL="399530" indent="-399530">
              <a:lnSpc>
                <a:spcPts val="3989"/>
              </a:lnSpc>
              <a:buFont typeface="Arial"/>
              <a:buChar char="•"/>
              <a:defRPr/>
            </a:pPr>
            <a:r>
              <a:rPr lang="fr-FR" sz="2850" b="0" i="0" u="none" strike="noStrike" cap="none" spc="0">
                <a:solidFill>
                  <a:srgbClr val="000000"/>
                </a:solidFill>
                <a:latin typeface="Fira Sans Light"/>
                <a:ea typeface="Fira Sans Light"/>
                <a:cs typeface="Fira Sans Light"/>
              </a:rPr>
              <a:t>Efforts dans tous les secteurs, et à toutes les échelles</a:t>
            </a:r>
            <a:endParaRPr/>
          </a:p>
        </p:txBody>
      </p:sp>
      <p:pic>
        <p:nvPicPr>
          <p:cNvPr id="981167708" name="Image 981167707"/>
          <p:cNvPicPr>
            <a:picLocks noChangeAspect="1"/>
          </p:cNvPicPr>
          <p:nvPr/>
        </p:nvPicPr>
        <p:blipFill>
          <a:blip r:embed="rId4"/>
          <a:stretch/>
        </p:blipFill>
        <p:spPr bwMode="auto">
          <a:xfrm>
            <a:off x="708024" y="7214504"/>
            <a:ext cx="702912" cy="72299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89" y="0"/>
            <a:ext cx="18289080" cy="1204192"/>
          </a:xfrm>
          <a:prstGeom prst="rect">
            <a:avLst/>
          </a:prstGeom>
        </p:spPr>
        <p:txBody>
          <a:bodyPr wrap="square" lIns="0" tIns="0" rIns="0" bIns="0" rtlCol="0" anchor="t">
            <a:spAutoFit/>
          </a:bodyPr>
          <a:lstStyle/>
          <a:p>
            <a:pPr marL="0" lvl="0" indent="0">
              <a:lnSpc>
                <a:spcPts val="9479"/>
              </a:lnSpc>
              <a:spcBef>
                <a:spcPts val="0"/>
              </a:spcBef>
              <a:defRPr/>
            </a:pPr>
            <a:r>
              <a:rPr lang="fr-FR" sz="6600" b="0" i="0" u="none" strike="noStrike" cap="none" spc="-76">
                <a:solidFill>
                  <a:srgbClr val="FFFFFF"/>
                </a:solidFill>
                <a:latin typeface="Century Gothic Paneuropean Bold"/>
                <a:ea typeface="Century Gothic Paneuropean Bold"/>
                <a:cs typeface="Century Gothic Paneuropean Bold"/>
              </a:rPr>
              <a:t>Ordres de grandeur</a:t>
            </a:r>
            <a:endParaRPr/>
          </a:p>
        </p:txBody>
      </p:sp>
      <p:pic>
        <p:nvPicPr>
          <p:cNvPr id="1511255946" name="Image 1511255945"/>
          <p:cNvPicPr>
            <a:picLocks noChangeAspect="1"/>
          </p:cNvPicPr>
          <p:nvPr/>
        </p:nvPicPr>
        <p:blipFill>
          <a:blip r:embed="rId3"/>
          <a:stretch/>
        </p:blipFill>
        <p:spPr bwMode="auto">
          <a:xfrm>
            <a:off x="0" y="1499680"/>
            <a:ext cx="16702171" cy="82685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0000">
                <a:alpha val="100000"/>
              </a:srgbClr>
            </a:gs>
            <a:gs pos="100000">
              <a:srgbClr val="3533CD">
                <a:alpha val="100000"/>
              </a:srgbClr>
            </a:gs>
          </a:gsLst>
          <a:lin ang="0" scaled="1"/>
        </a:gradFill>
        <a:effectLst/>
      </p:bgPr>
    </p:bg>
    <p:spTree>
      <p:nvGrpSpPr>
        <p:cNvPr id="1" name=""/>
        <p:cNvGrpSpPr/>
        <p:nvPr/>
      </p:nvGrpSpPr>
      <p:grpSpPr bwMode="auto">
        <a:xfrm>
          <a:off x="0" y="0"/>
          <a:ext cx="0" cy="0"/>
          <a:chOff x="0" y="0"/>
          <a:chExt cx="0" cy="0"/>
        </a:xfrm>
      </p:grpSpPr>
      <p:grpSp>
        <p:nvGrpSpPr>
          <p:cNvPr id="4" name="Group 4"/>
          <p:cNvGrpSpPr/>
          <p:nvPr/>
        </p:nvGrpSpPr>
        <p:grpSpPr bwMode="auto">
          <a:xfrm>
            <a:off x="-3563094" y="6077994"/>
            <a:ext cx="6383424" cy="5528076"/>
            <a:chOff x="0" y="0"/>
            <a:chExt cx="3619627" cy="3134614"/>
          </a:xfrm>
        </p:grpSpPr>
        <p:sp>
          <p:nvSpPr>
            <p:cNvPr id="5" name="Freeform 5"/>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4F4F4"/>
            </a:solidFill>
          </p:spPr>
        </p:sp>
      </p:grpSp>
      <p:grpSp>
        <p:nvGrpSpPr>
          <p:cNvPr id="6" name="Group 6"/>
          <p:cNvGrpSpPr/>
          <p:nvPr/>
        </p:nvGrpSpPr>
        <p:grpSpPr bwMode="auto">
          <a:xfrm>
            <a:off x="1671665" y="7004491"/>
            <a:ext cx="3034530" cy="2627917"/>
            <a:chOff x="0" y="0"/>
            <a:chExt cx="3619627" cy="3134614"/>
          </a:xfrm>
        </p:grpSpPr>
        <p:sp>
          <p:nvSpPr>
            <p:cNvPr id="7" name="Freeform 7"/>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grpSp>
        <p:nvGrpSpPr>
          <p:cNvPr id="8" name="Group 8"/>
          <p:cNvGrpSpPr/>
          <p:nvPr/>
        </p:nvGrpSpPr>
        <p:grpSpPr bwMode="auto">
          <a:xfrm>
            <a:off x="4053492" y="8956750"/>
            <a:ext cx="2141618" cy="1854652"/>
            <a:chOff x="0" y="0"/>
            <a:chExt cx="3619627" cy="3134614"/>
          </a:xfrm>
        </p:grpSpPr>
        <p:sp>
          <p:nvSpPr>
            <p:cNvPr id="9" name="Freeform 9"/>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sp>
        <p:nvSpPr>
          <p:cNvPr id="10" name="TextBox 10"/>
          <p:cNvSpPr txBox="1"/>
          <p:nvPr/>
        </p:nvSpPr>
        <p:spPr bwMode="auto">
          <a:xfrm>
            <a:off x="227381" y="291722"/>
            <a:ext cx="5408452" cy="2652120"/>
          </a:xfrm>
          <a:prstGeom prst="rect">
            <a:avLst/>
          </a:prstGeom>
        </p:spPr>
        <p:txBody>
          <a:bodyPr wrap="square" lIns="0" tIns="0" rIns="0" bIns="0" rtlCol="0" anchor="t">
            <a:spAutoFit/>
          </a:bodyPr>
          <a:lstStyle/>
          <a:p>
            <a:pPr marL="0" marR="0" lvl="0" indent="0" defTabSz="914400">
              <a:lnSpc>
                <a:spcPts val="10440"/>
              </a:lnSpc>
              <a:spcBef>
                <a:spcPts val="0"/>
              </a:spcBef>
              <a:spcAft>
                <a:spcPts val="0"/>
              </a:spcAft>
              <a:buClrTx/>
              <a:buSzTx/>
              <a:buFontTx/>
              <a:buNone/>
              <a:defRPr/>
            </a:pPr>
            <a:r>
              <a:rPr lang="fr-FR" sz="8000" b="0" i="0" u="none" strike="noStrike" cap="none" spc="0">
                <a:ln>
                  <a:noFill/>
                </a:ln>
                <a:solidFill>
                  <a:srgbClr val="F4F4F4"/>
                </a:solidFill>
                <a:latin typeface="Century Gothic Paneuropean Bold"/>
                <a:ea typeface="Arial"/>
                <a:cs typeface="Arial"/>
              </a:rPr>
              <a:t>Cadre de discussion</a:t>
            </a:r>
            <a:endParaRPr/>
          </a:p>
        </p:txBody>
      </p:sp>
      <p:pic>
        <p:nvPicPr>
          <p:cNvPr id="3" name="Image 2"/>
          <p:cNvPicPr>
            <a:picLocks noChangeAspect="1"/>
          </p:cNvPicPr>
          <p:nvPr/>
        </p:nvPicPr>
        <p:blipFill>
          <a:blip r:embed="rId3"/>
          <a:srcRect l="7887" r="12331"/>
          <a:stretch/>
        </p:blipFill>
        <p:spPr bwMode="auto">
          <a:xfrm>
            <a:off x="5954597" y="0"/>
            <a:ext cx="12333404"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anim calcmode="lin" valueType="num">
                                      <p:cBhvr>
                                        <p:cTn id="8" dur="600" fill="hold"/>
                                        <p:tgtEl>
                                          <p:spTgt spid="10"/>
                                        </p:tgtEl>
                                        <p:attrNameLst>
                                          <p:attrName>ppt_x</p:attrName>
                                        </p:attrNameLst>
                                      </p:cBhvr>
                                      <p:tavLst>
                                        <p:tav tm="0">
                                          <p:val>
                                            <p:strVal val="#ppt_x"/>
                                          </p:val>
                                        </p:tav>
                                        <p:tav tm="100000">
                                          <p:val>
                                            <p:strVal val="#ppt_x"/>
                                          </p:val>
                                        </p:tav>
                                      </p:tavLst>
                                    </p:anim>
                                    <p:anim calcmode="lin" valueType="num">
                                      <p:cBhvr>
                                        <p:cTn id="9" dur="6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0" y="0"/>
            <a:ext cx="18296639" cy="1204192"/>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Le 22 mai sur « Le Monde »</a:t>
            </a:r>
            <a:endParaRPr/>
          </a:p>
        </p:txBody>
      </p:sp>
      <p:pic>
        <p:nvPicPr>
          <p:cNvPr id="771528517" name="Image 771528516"/>
          <p:cNvPicPr>
            <a:picLocks noChangeAspect="1"/>
          </p:cNvPicPr>
          <p:nvPr/>
        </p:nvPicPr>
        <p:blipFill>
          <a:blip r:embed="rId3"/>
          <a:stretch/>
        </p:blipFill>
        <p:spPr bwMode="auto">
          <a:xfrm>
            <a:off x="123646" y="1693333"/>
            <a:ext cx="7850318" cy="8434916"/>
          </a:xfrm>
          <a:prstGeom prst="rect">
            <a:avLst/>
          </a:prstGeom>
        </p:spPr>
      </p:pic>
      <p:pic>
        <p:nvPicPr>
          <p:cNvPr id="352531581" name="Image 352531580"/>
          <p:cNvPicPr>
            <a:picLocks noChangeAspect="1"/>
          </p:cNvPicPr>
          <p:nvPr/>
        </p:nvPicPr>
        <p:blipFill>
          <a:blip r:embed="rId4"/>
          <a:stretch/>
        </p:blipFill>
        <p:spPr bwMode="auto">
          <a:xfrm>
            <a:off x="7973965" y="1877483"/>
            <a:ext cx="10106799" cy="825076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996521815" name="Group 2"/>
          <p:cNvGrpSpPr/>
          <p:nvPr/>
        </p:nvGrpSpPr>
        <p:grpSpPr bwMode="auto">
          <a:xfrm>
            <a:off x="0" y="0"/>
            <a:ext cx="18288000" cy="1356066"/>
            <a:chOff x="0" y="0"/>
            <a:chExt cx="5053883" cy="812799"/>
          </a:xfrm>
        </p:grpSpPr>
        <p:sp>
          <p:nvSpPr>
            <p:cNvPr id="324057481"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166709663"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154219677" name="Group 9"/>
          <p:cNvGrpSpPr/>
          <p:nvPr/>
        </p:nvGrpSpPr>
        <p:grpSpPr bwMode="auto">
          <a:xfrm>
            <a:off x="17515954" y="1356066"/>
            <a:ext cx="1830237" cy="1584994"/>
            <a:chOff x="0" y="0"/>
            <a:chExt cx="3619625" cy="3134613"/>
          </a:xfrm>
        </p:grpSpPr>
        <p:sp>
          <p:nvSpPr>
            <p:cNvPr id="2074141017"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022863527" name="Group 11"/>
          <p:cNvGrpSpPr/>
          <p:nvPr/>
        </p:nvGrpSpPr>
        <p:grpSpPr bwMode="auto">
          <a:xfrm>
            <a:off x="15586610" y="-379127"/>
            <a:ext cx="2582385" cy="2236357"/>
            <a:chOff x="0" y="0"/>
            <a:chExt cx="3619625" cy="3134613"/>
          </a:xfrm>
        </p:grpSpPr>
        <p:sp>
          <p:nvSpPr>
            <p:cNvPr id="1266048689"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446304282" name="Group 13"/>
          <p:cNvGrpSpPr/>
          <p:nvPr/>
        </p:nvGrpSpPr>
        <p:grpSpPr bwMode="auto">
          <a:xfrm>
            <a:off x="15330831" y="-883661"/>
            <a:ext cx="1525141" cy="1320779"/>
            <a:chOff x="0" y="0"/>
            <a:chExt cx="3619625" cy="3134613"/>
          </a:xfrm>
        </p:grpSpPr>
        <p:sp>
          <p:nvSpPr>
            <p:cNvPr id="1749466165"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600854019" name="TextBox 22"/>
          <p:cNvSpPr txBox="1"/>
          <p:nvPr/>
        </p:nvSpPr>
        <p:spPr bwMode="auto">
          <a:xfrm>
            <a:off x="227490" y="0"/>
            <a:ext cx="18288000" cy="1174872"/>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Rapport du COMETS – décembre 2012</a:t>
            </a:r>
            <a:endParaRPr/>
          </a:p>
        </p:txBody>
      </p:sp>
      <p:pic>
        <p:nvPicPr>
          <p:cNvPr id="686938389" name="Image 14"/>
          <p:cNvPicPr>
            <a:picLocks noChangeAspect="1"/>
          </p:cNvPicPr>
          <p:nvPr/>
        </p:nvPicPr>
        <p:blipFill>
          <a:blip r:embed="rId3"/>
          <a:stretch/>
        </p:blipFill>
        <p:spPr bwMode="auto">
          <a:xfrm>
            <a:off x="599721" y="1668969"/>
            <a:ext cx="9905999" cy="5727333"/>
          </a:xfrm>
          <a:prstGeom prst="rect">
            <a:avLst/>
          </a:prstGeom>
        </p:spPr>
      </p:pic>
      <p:sp>
        <p:nvSpPr>
          <p:cNvPr id="274670805" name="ZoneTexte 17"/>
          <p:cNvSpPr txBox="1"/>
          <p:nvPr/>
        </p:nvSpPr>
        <p:spPr bwMode="auto">
          <a:xfrm>
            <a:off x="2362198" y="7886700"/>
            <a:ext cx="14935199" cy="369331"/>
          </a:xfrm>
          <a:prstGeom prst="rect">
            <a:avLst/>
          </a:prstGeom>
          <a:noFill/>
        </p:spPr>
        <p:txBody>
          <a:bodyPr wrap="square">
            <a:spAutoFit/>
          </a:bodyPr>
          <a:lstStyle/>
          <a:p>
            <a:pPr>
              <a:defRPr/>
            </a:pPr>
            <a:r>
              <a:rPr lang="fr-FR"/>
              <a:t>https://comite-ethique.cnrs.fr/avis-du-comets-integrer-les-enjeux-environnementaux-a-la-conduite-de-la-recherche-une-responsabilite-ethique/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dirty="0">
                <a:solidFill>
                  <a:srgbClr val="FFFFFF"/>
                </a:solidFill>
                <a:latin typeface="Century Gothic Paneuropean Bold"/>
              </a:rPr>
              <a:t>Rapport du COMETS – décembre 2022</a:t>
            </a:r>
            <a:endParaRPr dirty="0"/>
          </a:p>
        </p:txBody>
      </p:sp>
      <p:pic>
        <p:nvPicPr>
          <p:cNvPr id="7" name="Image 6"/>
          <p:cNvPicPr>
            <a:picLocks noChangeAspect="1"/>
          </p:cNvPicPr>
          <p:nvPr/>
        </p:nvPicPr>
        <p:blipFill>
          <a:blip r:embed="rId3"/>
          <a:stretch/>
        </p:blipFill>
        <p:spPr bwMode="auto">
          <a:xfrm>
            <a:off x="512038" y="1653167"/>
            <a:ext cx="14631548" cy="8408031"/>
          </a:xfrm>
          <a:prstGeom prst="rect">
            <a:avLst/>
          </a:prstGeom>
        </p:spPr>
      </p:pic>
      <p:sp>
        <p:nvSpPr>
          <p:cNvPr id="8" name="Rectangle 7"/>
          <p:cNvSpPr/>
          <p:nvPr/>
        </p:nvSpPr>
        <p:spPr bwMode="auto">
          <a:xfrm>
            <a:off x="497661" y="7658100"/>
            <a:ext cx="14630400" cy="23466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Rapport du COMETS – décembre 2012</a:t>
            </a:r>
            <a:endParaRPr/>
          </a:p>
        </p:txBody>
      </p:sp>
      <p:pic>
        <p:nvPicPr>
          <p:cNvPr id="6" name="Image 5"/>
          <p:cNvPicPr>
            <a:picLocks noChangeAspect="1"/>
          </p:cNvPicPr>
          <p:nvPr/>
        </p:nvPicPr>
        <p:blipFill>
          <a:blip r:embed="rId3"/>
          <a:stretch/>
        </p:blipFill>
        <p:spPr bwMode="auto">
          <a:xfrm>
            <a:off x="1505106" y="1936687"/>
            <a:ext cx="14172761" cy="7950200"/>
          </a:xfrm>
          <a:prstGeom prst="rect">
            <a:avLst/>
          </a:prstGeom>
        </p:spPr>
      </p:pic>
      <p:sp>
        <p:nvSpPr>
          <p:cNvPr id="5" name="Rectangle 4"/>
          <p:cNvSpPr/>
          <p:nvPr/>
        </p:nvSpPr>
        <p:spPr bwMode="auto">
          <a:xfrm>
            <a:off x="1276286" y="1866900"/>
            <a:ext cx="14630400" cy="183847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Moyens de réflexion/discussion: Ateliers SEnS</a:t>
            </a:r>
            <a:endParaRPr/>
          </a:p>
        </p:txBody>
      </p:sp>
      <p:pic>
        <p:nvPicPr>
          <p:cNvPr id="6" name="Image 5"/>
          <p:cNvPicPr>
            <a:picLocks noChangeAspect="1"/>
          </p:cNvPicPr>
          <p:nvPr/>
        </p:nvPicPr>
        <p:blipFill>
          <a:blip r:embed="rId3"/>
          <a:stretch/>
        </p:blipFill>
        <p:spPr bwMode="auto">
          <a:xfrm>
            <a:off x="227491" y="2148564"/>
            <a:ext cx="12879482" cy="7618025"/>
          </a:xfrm>
          <a:prstGeom prst="rect">
            <a:avLst/>
          </a:prstGeom>
        </p:spPr>
      </p:pic>
      <p:sp>
        <p:nvSpPr>
          <p:cNvPr id="7" name="Rectangle 6"/>
          <p:cNvSpPr/>
          <p:nvPr/>
        </p:nvSpPr>
        <p:spPr bwMode="auto">
          <a:xfrm>
            <a:off x="325363" y="5237672"/>
            <a:ext cx="13581424" cy="28682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5" name="Rectangle 14"/>
          <p:cNvSpPr/>
          <p:nvPr/>
        </p:nvSpPr>
        <p:spPr bwMode="auto">
          <a:xfrm>
            <a:off x="247714" y="7886700"/>
            <a:ext cx="13696886" cy="12954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7" name="ZoneTexte 16"/>
          <p:cNvSpPr txBox="1"/>
          <p:nvPr/>
        </p:nvSpPr>
        <p:spPr bwMode="auto">
          <a:xfrm>
            <a:off x="14281688" y="5524500"/>
            <a:ext cx="3887309" cy="2031325"/>
          </a:xfrm>
          <a:prstGeom prst="rect">
            <a:avLst/>
          </a:prstGeom>
          <a:solidFill>
            <a:schemeClr val="accent4">
              <a:lumMod val="20000"/>
              <a:lumOff val="80000"/>
            </a:schemeClr>
          </a:solidFill>
        </p:spPr>
        <p:txBody>
          <a:bodyPr wrap="square" rtlCol="0">
            <a:spAutoFit/>
          </a:bodyPr>
          <a:lstStyle/>
          <a:p>
            <a:pPr>
              <a:defRPr/>
            </a:pPr>
            <a:r>
              <a:rPr lang="fr-FR">
                <a:latin typeface="Century Gothic"/>
              </a:rPr>
              <a:t>Mini- Atelier SEnS à la biennale (2 heures)</a:t>
            </a:r>
            <a:endParaRPr/>
          </a:p>
          <a:p>
            <a:pPr>
              <a:defRPr/>
            </a:pPr>
            <a:endParaRPr lang="fr-FR">
              <a:latin typeface="Century Gothic"/>
            </a:endParaRPr>
          </a:p>
          <a:p>
            <a:pPr>
              <a:defRPr/>
            </a:pPr>
            <a:r>
              <a:rPr lang="fr-FR">
                <a:latin typeface="Century Gothic"/>
              </a:rPr>
              <a:t>Atelier à l’UFR de physique </a:t>
            </a:r>
            <a:endParaRPr/>
          </a:p>
          <a:p>
            <a:pPr>
              <a:defRPr/>
            </a:pPr>
            <a:endParaRPr lang="fr-FR">
              <a:latin typeface="Century Gothic"/>
            </a:endParaRPr>
          </a:p>
          <a:p>
            <a:pPr marL="285750" indent="-285750">
              <a:buFont typeface="Arial"/>
              <a:buChar char="•"/>
              <a:defRPr/>
            </a:pPr>
            <a:r>
              <a:rPr lang="fr-FR">
                <a:latin typeface="Century Gothic"/>
              </a:rPr>
              <a:t>12 Juin</a:t>
            </a:r>
            <a:endParaRPr/>
          </a:p>
          <a:p>
            <a:pPr marL="285750" indent="-285750">
              <a:buFont typeface="Arial"/>
              <a:buChar char="•"/>
              <a:defRPr/>
            </a:pPr>
            <a:r>
              <a:rPr lang="fr-FR">
                <a:latin typeface="Century Gothic"/>
              </a:rPr>
              <a:t>A la rentrée (date à définir) </a:t>
            </a:r>
            <a:endParaRPr/>
          </a:p>
        </p:txBody>
      </p:sp>
      <p:sp>
        <p:nvSpPr>
          <p:cNvPr id="21" name="ZoneTexte 20"/>
          <p:cNvSpPr txBox="1"/>
          <p:nvPr/>
        </p:nvSpPr>
        <p:spPr bwMode="auto">
          <a:xfrm>
            <a:off x="1219200" y="1598038"/>
            <a:ext cx="9816860" cy="369332"/>
          </a:xfrm>
          <a:prstGeom prst="rect">
            <a:avLst/>
          </a:prstGeom>
          <a:noFill/>
        </p:spPr>
        <p:txBody>
          <a:bodyPr wrap="square">
            <a:spAutoFit/>
          </a:bodyPr>
          <a:lstStyle/>
          <a:p>
            <a:pPr>
              <a:defRPr/>
            </a:pPr>
            <a:r>
              <a:rPr lang="fr-FR"/>
              <a:t>https://sens-gra.gitlabpages.inria.fr/atelier-impacts-recherche/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0" y="0"/>
            <a:ext cx="18299519" cy="1204192"/>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Ateliers SEnS - objectifs  </a:t>
            </a:r>
            <a:endParaRPr/>
          </a:p>
        </p:txBody>
      </p:sp>
      <p:pic>
        <p:nvPicPr>
          <p:cNvPr id="1971739300" name="Image 1971739299"/>
          <p:cNvPicPr>
            <a:picLocks noChangeAspect="1"/>
          </p:cNvPicPr>
          <p:nvPr/>
        </p:nvPicPr>
        <p:blipFill>
          <a:blip r:embed="rId3"/>
          <a:stretch/>
        </p:blipFill>
        <p:spPr bwMode="auto">
          <a:xfrm>
            <a:off x="8916458" y="5529791"/>
            <a:ext cx="11029950" cy="4381499"/>
          </a:xfrm>
          <a:prstGeom prst="rect">
            <a:avLst/>
          </a:prstGeom>
        </p:spPr>
      </p:pic>
      <p:pic>
        <p:nvPicPr>
          <p:cNvPr id="989156054" name="Image 989156053"/>
          <p:cNvPicPr>
            <a:picLocks noChangeAspect="1"/>
          </p:cNvPicPr>
          <p:nvPr/>
        </p:nvPicPr>
        <p:blipFill>
          <a:blip r:embed="rId4"/>
          <a:stretch/>
        </p:blipFill>
        <p:spPr bwMode="auto">
          <a:xfrm>
            <a:off x="793749" y="2275416"/>
            <a:ext cx="11791949" cy="44957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1" y="-1"/>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sp>
        <p:nvSpPr>
          <p:cNvPr id="8" name="TextBox 8"/>
          <p:cNvSpPr txBox="1">
            <a:spLocks noChangeAspect="1"/>
          </p:cNvSpPr>
          <p:nvPr/>
        </p:nvSpPr>
        <p:spPr bwMode="auto">
          <a:xfrm>
            <a:off x="197365" y="2095500"/>
            <a:ext cx="17449800" cy="8673656"/>
          </a:xfrm>
          <a:prstGeom prst="rect">
            <a:avLst/>
          </a:prstGeom>
        </p:spPr>
        <p:txBody>
          <a:bodyPr wrap="square" lIns="0" tIns="0" rIns="0" bIns="0" numCol="1" rtlCol="0" anchor="t">
            <a:spAutoFit/>
          </a:bodyPr>
          <a:lstStyle/>
          <a:p>
            <a:pPr marL="0" lvl="1">
              <a:lnSpc>
                <a:spcPts val="3990"/>
              </a:lnSpc>
              <a:defRPr/>
            </a:pPr>
            <a:r>
              <a:rPr lang="fr-FR" sz="3200" dirty="0">
                <a:solidFill>
                  <a:schemeClr val="accent4"/>
                </a:solidFill>
                <a:latin typeface="Fira Sans Bold"/>
              </a:rPr>
              <a:t>GT « Crise écologique et réduction des émissions de GES »</a:t>
            </a:r>
            <a:endParaRPr dirty="0"/>
          </a:p>
          <a:p>
            <a:pPr marL="800100" lvl="1" indent="-342900">
              <a:lnSpc>
                <a:spcPts val="3990"/>
              </a:lnSpc>
              <a:buFont typeface="Arial"/>
              <a:buChar char="•"/>
              <a:defRPr/>
            </a:pPr>
            <a:r>
              <a:rPr lang="fr-FR" sz="2850" dirty="0" err="1">
                <a:solidFill>
                  <a:srgbClr val="000000"/>
                </a:solidFill>
                <a:latin typeface="Fira Sans Light"/>
              </a:rPr>
              <a:t>Sarodia</a:t>
            </a:r>
            <a:r>
              <a:rPr lang="fr-FR" sz="2850" dirty="0">
                <a:solidFill>
                  <a:srgbClr val="000000"/>
                </a:solidFill>
                <a:latin typeface="Fira Sans Light"/>
              </a:rPr>
              <a:t> </a:t>
            </a:r>
            <a:r>
              <a:rPr lang="fr-FR" sz="2850" dirty="0" err="1">
                <a:solidFill>
                  <a:srgbClr val="000000"/>
                </a:solidFill>
                <a:latin typeface="Fira Sans Light"/>
              </a:rPr>
              <a:t>Vydelingum</a:t>
            </a:r>
            <a:endParaRPr dirty="0"/>
          </a:p>
          <a:p>
            <a:pPr marL="800100" lvl="1" indent="-342900">
              <a:lnSpc>
                <a:spcPts val="3990"/>
              </a:lnSpc>
              <a:buFont typeface="Arial"/>
              <a:buChar char="•"/>
              <a:defRPr/>
            </a:pPr>
            <a:r>
              <a:rPr lang="fr-FR" sz="2850" dirty="0">
                <a:solidFill>
                  <a:srgbClr val="000000"/>
                </a:solidFill>
                <a:latin typeface="Fira Sans Light"/>
              </a:rPr>
              <a:t>Quentin </a:t>
            </a:r>
            <a:r>
              <a:rPr lang="fr-FR" sz="2850" dirty="0" err="1">
                <a:solidFill>
                  <a:srgbClr val="000000"/>
                </a:solidFill>
                <a:latin typeface="Fira Sans Light"/>
              </a:rPr>
              <a:t>Baghi</a:t>
            </a:r>
            <a:r>
              <a:rPr lang="fr-FR" sz="2850" dirty="0">
                <a:solidFill>
                  <a:srgbClr val="000000"/>
                </a:solidFill>
                <a:latin typeface="Fira Sans Light"/>
              </a:rPr>
              <a:t> </a:t>
            </a:r>
            <a:endParaRPr dirty="0"/>
          </a:p>
          <a:p>
            <a:pPr marL="800100" lvl="1" indent="-342900">
              <a:lnSpc>
                <a:spcPts val="3990"/>
              </a:lnSpc>
              <a:buFont typeface="Arial"/>
              <a:buChar char="•"/>
              <a:defRPr/>
            </a:pPr>
            <a:r>
              <a:rPr lang="fr-FR" sz="2850" dirty="0">
                <a:solidFill>
                  <a:srgbClr val="000000"/>
                </a:solidFill>
                <a:latin typeface="Fira Sans Light"/>
              </a:rPr>
              <a:t>Matteo Barsuglia</a:t>
            </a:r>
            <a:endParaRPr dirty="0"/>
          </a:p>
          <a:p>
            <a:pPr marL="800100" lvl="1" indent="-342900">
              <a:lnSpc>
                <a:spcPts val="3990"/>
              </a:lnSpc>
              <a:buFont typeface="Arial"/>
              <a:buChar char="•"/>
              <a:defRPr/>
            </a:pPr>
            <a:r>
              <a:rPr lang="fr-FR" sz="2850" dirty="0">
                <a:solidFill>
                  <a:srgbClr val="000000"/>
                </a:solidFill>
                <a:latin typeface="Fira Sans Light"/>
              </a:rPr>
              <a:t>Miles Lindsey Clark </a:t>
            </a:r>
            <a:endParaRPr dirty="0"/>
          </a:p>
          <a:p>
            <a:pPr marL="800100" lvl="1" indent="-342900">
              <a:lnSpc>
                <a:spcPts val="3990"/>
              </a:lnSpc>
              <a:buFont typeface="Arial"/>
              <a:buChar char="•"/>
              <a:defRPr/>
            </a:pPr>
            <a:r>
              <a:rPr lang="fr-FR" sz="2850" dirty="0">
                <a:solidFill>
                  <a:srgbClr val="000000"/>
                </a:solidFill>
                <a:latin typeface="Fira Sans Light"/>
              </a:rPr>
              <a:t>Benjamin </a:t>
            </a:r>
            <a:r>
              <a:rPr lang="fr-FR" sz="2850" dirty="0" err="1">
                <a:solidFill>
                  <a:srgbClr val="000000"/>
                </a:solidFill>
                <a:latin typeface="Fira Sans Light"/>
              </a:rPr>
              <a:t>Beringue</a:t>
            </a:r>
            <a:r>
              <a:rPr lang="fr-FR" sz="2850" dirty="0">
                <a:solidFill>
                  <a:srgbClr val="000000"/>
                </a:solidFill>
                <a:latin typeface="Fira Sans Light"/>
              </a:rPr>
              <a:t> </a:t>
            </a:r>
            <a:endParaRPr dirty="0"/>
          </a:p>
          <a:p>
            <a:pPr marL="800100" lvl="1" indent="-342900">
              <a:lnSpc>
                <a:spcPts val="3990"/>
              </a:lnSpc>
              <a:buFont typeface="Arial"/>
              <a:buChar char="•"/>
              <a:defRPr/>
            </a:pPr>
            <a:r>
              <a:rPr lang="fr-FR" sz="2850" dirty="0">
                <a:solidFill>
                  <a:srgbClr val="000000"/>
                </a:solidFill>
                <a:latin typeface="Fira Sans Light"/>
              </a:rPr>
              <a:t>Simon </a:t>
            </a:r>
            <a:r>
              <a:rPr lang="fr-FR" sz="2850" dirty="0" err="1">
                <a:solidFill>
                  <a:srgbClr val="000000"/>
                </a:solidFill>
                <a:latin typeface="Fira Sans Light"/>
              </a:rPr>
              <a:t>Biquard</a:t>
            </a:r>
            <a:r>
              <a:rPr lang="fr-FR" sz="2850" dirty="0">
                <a:solidFill>
                  <a:srgbClr val="000000"/>
                </a:solidFill>
                <a:latin typeface="Fira Sans Light"/>
              </a:rPr>
              <a:t> </a:t>
            </a:r>
            <a:endParaRPr dirty="0"/>
          </a:p>
          <a:p>
            <a:pPr marL="800100" lvl="1" indent="-342900">
              <a:lnSpc>
                <a:spcPts val="3990"/>
              </a:lnSpc>
              <a:buFont typeface="Arial"/>
              <a:buChar char="•"/>
              <a:defRPr/>
            </a:pPr>
            <a:r>
              <a:rPr lang="fr-FR" sz="2850" dirty="0">
                <a:solidFill>
                  <a:srgbClr val="000000"/>
                </a:solidFill>
                <a:latin typeface="Fira Sans Light"/>
              </a:rPr>
              <a:t>Alexis Coleiro </a:t>
            </a:r>
            <a:endParaRPr dirty="0"/>
          </a:p>
          <a:p>
            <a:pPr marL="800100" lvl="1" indent="-342900">
              <a:lnSpc>
                <a:spcPts val="3990"/>
              </a:lnSpc>
              <a:buFont typeface="Arial"/>
              <a:buChar char="•"/>
              <a:defRPr/>
            </a:pPr>
            <a:r>
              <a:rPr lang="fr-FR" sz="2850" dirty="0">
                <a:solidFill>
                  <a:srgbClr val="000000"/>
                </a:solidFill>
                <a:latin typeface="Fira Sans Light"/>
              </a:rPr>
              <a:t>Maude Le Jeune </a:t>
            </a:r>
            <a:endParaRPr dirty="0"/>
          </a:p>
          <a:p>
            <a:pPr marL="800100" lvl="1" indent="-342900">
              <a:lnSpc>
                <a:spcPts val="3990"/>
              </a:lnSpc>
              <a:buFont typeface="Arial"/>
              <a:buChar char="•"/>
              <a:defRPr/>
            </a:pPr>
            <a:r>
              <a:rPr lang="fr-FR" sz="2850" dirty="0">
                <a:solidFill>
                  <a:srgbClr val="000000"/>
                </a:solidFill>
                <a:latin typeface="Fira Sans Light"/>
              </a:rPr>
              <a:t>Amalia </a:t>
            </a:r>
            <a:r>
              <a:rPr lang="fr-FR" sz="2850" dirty="0" err="1">
                <a:solidFill>
                  <a:srgbClr val="000000"/>
                </a:solidFill>
                <a:latin typeface="Fira Sans Light"/>
              </a:rPr>
              <a:t>Villarrubia</a:t>
            </a:r>
            <a:r>
              <a:rPr lang="fr-FR" sz="2850" dirty="0">
                <a:solidFill>
                  <a:srgbClr val="000000"/>
                </a:solidFill>
                <a:latin typeface="Fira Sans Light"/>
              </a:rPr>
              <a:t> Aguilar</a:t>
            </a:r>
            <a:endParaRPr dirty="0"/>
          </a:p>
          <a:p>
            <a:pPr marL="800100" lvl="1" indent="-342900">
              <a:lnSpc>
                <a:spcPts val="3990"/>
              </a:lnSpc>
              <a:buFont typeface="Arial"/>
              <a:buChar char="•"/>
              <a:defRPr/>
            </a:pPr>
            <a:r>
              <a:rPr lang="fr-FR" sz="2850" dirty="0">
                <a:solidFill>
                  <a:srgbClr val="000000"/>
                </a:solidFill>
                <a:latin typeface="Fira Sans Light"/>
              </a:rPr>
              <a:t>Joseph Martino</a:t>
            </a:r>
            <a:endParaRPr dirty="0"/>
          </a:p>
          <a:p>
            <a:pPr marL="800100" lvl="1" indent="-342900">
              <a:lnSpc>
                <a:spcPts val="3990"/>
              </a:lnSpc>
              <a:buFont typeface="Arial"/>
              <a:buChar char="•"/>
              <a:defRPr/>
            </a:pPr>
            <a:r>
              <a:rPr lang="fr-FR" sz="2850" dirty="0">
                <a:solidFill>
                  <a:srgbClr val="000000"/>
                </a:solidFill>
                <a:latin typeface="Fira Sans Light"/>
              </a:rPr>
              <a:t>Cécile </a:t>
            </a:r>
            <a:r>
              <a:rPr lang="fr-FR" sz="2850" dirty="0" err="1">
                <a:solidFill>
                  <a:srgbClr val="000000"/>
                </a:solidFill>
                <a:latin typeface="Fira Sans Light"/>
              </a:rPr>
              <a:t>Roucelle</a:t>
            </a:r>
            <a:r>
              <a:rPr lang="fr-FR" sz="2850" dirty="0">
                <a:solidFill>
                  <a:srgbClr val="000000"/>
                </a:solidFill>
                <a:latin typeface="Fira Sans Light"/>
              </a:rPr>
              <a:t> </a:t>
            </a:r>
            <a:endParaRPr dirty="0"/>
          </a:p>
          <a:p>
            <a:pPr marL="800100" lvl="1" indent="-342900">
              <a:lnSpc>
                <a:spcPts val="3990"/>
              </a:lnSpc>
              <a:buFont typeface="Arial"/>
              <a:buChar char="•"/>
              <a:defRPr/>
            </a:pPr>
            <a:r>
              <a:rPr lang="fr-FR" sz="2850" dirty="0">
                <a:solidFill>
                  <a:srgbClr val="000000"/>
                </a:solidFill>
                <a:latin typeface="Fira Sans Light"/>
              </a:rPr>
              <a:t>David Langlois </a:t>
            </a:r>
            <a:endParaRPr dirty="0"/>
          </a:p>
          <a:p>
            <a:pPr marL="800100" lvl="1" indent="-342900">
              <a:lnSpc>
                <a:spcPts val="3990"/>
              </a:lnSpc>
              <a:buFont typeface="Arial"/>
              <a:buChar char="•"/>
              <a:defRPr/>
            </a:pPr>
            <a:r>
              <a:rPr lang="fr-FR" sz="2850" dirty="0">
                <a:solidFill>
                  <a:srgbClr val="000000"/>
                </a:solidFill>
                <a:latin typeface="Fira Sans Light"/>
              </a:rPr>
              <a:t>Régis Terrier</a:t>
            </a:r>
            <a:endParaRPr dirty="0"/>
          </a:p>
          <a:p>
            <a:pPr marL="800100" lvl="1" indent="-342900">
              <a:lnSpc>
                <a:spcPts val="3990"/>
              </a:lnSpc>
              <a:buFont typeface="Arial"/>
              <a:buChar char="•"/>
              <a:defRPr/>
            </a:pPr>
            <a:endParaRPr lang="fr-FR" sz="2000" dirty="0">
              <a:solidFill>
                <a:srgbClr val="000000"/>
              </a:solidFill>
              <a:latin typeface="Fira Sans Light"/>
            </a:endParaRPr>
          </a:p>
          <a:p>
            <a:pPr marL="914400" lvl="1" indent="-457200">
              <a:lnSpc>
                <a:spcPts val="3990"/>
              </a:lnSpc>
              <a:buFont typeface="Arial"/>
              <a:buChar char="•"/>
              <a:defRPr/>
            </a:pPr>
            <a:endParaRPr lang="fr-FR" sz="2400" dirty="0">
              <a:solidFill>
                <a:srgbClr val="000000"/>
              </a:solidFill>
              <a:latin typeface="Fira Sans Light"/>
            </a:endParaRPr>
          </a:p>
          <a:p>
            <a:pPr marL="914400" lvl="1" indent="-457200">
              <a:lnSpc>
                <a:spcPts val="3990"/>
              </a:lnSpc>
              <a:buFont typeface="Arial"/>
              <a:buChar char="•"/>
              <a:defRPr/>
            </a:pPr>
            <a:endParaRPr lang="fr-FR" sz="2400" dirty="0">
              <a:solidFill>
                <a:srgbClr val="000000"/>
              </a:solidFill>
              <a:latin typeface="Fira Sans Light"/>
            </a:endParaRPr>
          </a:p>
        </p:txBody>
      </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22" name="TextBox 22"/>
          <p:cNvSpPr txBox="1"/>
          <p:nvPr/>
        </p:nvSpPr>
        <p:spPr bwMode="auto">
          <a:xfrm>
            <a:off x="227491" y="0"/>
            <a:ext cx="18288000" cy="1174873"/>
          </a:xfrm>
          <a:prstGeom prst="rect">
            <a:avLst/>
          </a:prstGeom>
        </p:spPr>
        <p:txBody>
          <a:bodyPr wrap="square" lIns="0" tIns="0" rIns="0" bIns="0" rtlCol="0" anchor="t">
            <a:spAutoFit/>
          </a:bodyPr>
          <a:lstStyle/>
          <a:p>
            <a:pPr>
              <a:lnSpc>
                <a:spcPts val="9479"/>
              </a:lnSpc>
              <a:spcBef>
                <a:spcPts val="0"/>
              </a:spcBef>
              <a:defRPr/>
            </a:pPr>
            <a:r>
              <a:rPr lang="en-US" sz="6600" spc="-77">
                <a:solidFill>
                  <a:srgbClr val="FFFFFF"/>
                </a:solidFill>
                <a:latin typeface="Century Gothic Paneuropean Bold"/>
              </a:rPr>
              <a:t>Groupe de travail à l’APC</a:t>
            </a:r>
            <a:endParaRPr/>
          </a:p>
        </p:txBody>
      </p:sp>
      <p:pic>
        <p:nvPicPr>
          <p:cNvPr id="7" name="Graphique 6" descr="Flèche : courbe légère avec un remplissage uni"/>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7315200" y="4838700"/>
            <a:ext cx="914400" cy="914400"/>
          </a:xfrm>
          <a:prstGeom prst="rect">
            <a:avLst/>
          </a:prstGeom>
        </p:spPr>
      </p:pic>
      <p:sp>
        <p:nvSpPr>
          <p:cNvPr id="9" name="ZoneTexte 8"/>
          <p:cNvSpPr txBox="1"/>
          <p:nvPr/>
        </p:nvSpPr>
        <p:spPr bwMode="auto">
          <a:xfrm>
            <a:off x="8458200" y="4932871"/>
            <a:ext cx="10754345" cy="882293"/>
          </a:xfrm>
          <a:prstGeom prst="rect">
            <a:avLst/>
          </a:prstGeom>
          <a:noFill/>
        </p:spPr>
        <p:txBody>
          <a:bodyPr wrap="square" rtlCol="0">
            <a:spAutoFit/>
          </a:bodyPr>
          <a:lstStyle/>
          <a:p>
            <a:pPr lvl="1">
              <a:lnSpc>
                <a:spcPts val="3990"/>
              </a:lnSpc>
              <a:defRPr/>
            </a:pPr>
            <a:r>
              <a:rPr lang="fr-FR" sz="2850" b="1" dirty="0">
                <a:solidFill>
                  <a:srgbClr val="000000"/>
                </a:solidFill>
                <a:latin typeface="Fira Sans Light"/>
              </a:rPr>
              <a:t>3 réunions (22, 26 avril, 16 mai + mise à point hier) </a:t>
            </a:r>
          </a:p>
          <a:p>
            <a:pPr>
              <a:defRPr/>
            </a:pPr>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642044614" name="Group 2"/>
          <p:cNvGrpSpPr/>
          <p:nvPr/>
        </p:nvGrpSpPr>
        <p:grpSpPr bwMode="auto">
          <a:xfrm>
            <a:off x="0" y="0"/>
            <a:ext cx="18288000" cy="1356066"/>
            <a:chOff x="0" y="0"/>
            <a:chExt cx="5053883" cy="812799"/>
          </a:xfrm>
        </p:grpSpPr>
        <p:sp>
          <p:nvSpPr>
            <p:cNvPr id="950271209"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607988128"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2138976381" name="Group 9"/>
          <p:cNvGrpSpPr/>
          <p:nvPr/>
        </p:nvGrpSpPr>
        <p:grpSpPr bwMode="auto">
          <a:xfrm>
            <a:off x="17515954" y="1356066"/>
            <a:ext cx="1830237" cy="1584994"/>
            <a:chOff x="0" y="0"/>
            <a:chExt cx="3619625" cy="3134613"/>
          </a:xfrm>
        </p:grpSpPr>
        <p:sp>
          <p:nvSpPr>
            <p:cNvPr id="1530498634"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608857420" name="Group 11"/>
          <p:cNvGrpSpPr/>
          <p:nvPr/>
        </p:nvGrpSpPr>
        <p:grpSpPr bwMode="auto">
          <a:xfrm>
            <a:off x="15586610" y="-379127"/>
            <a:ext cx="2582385" cy="2236357"/>
            <a:chOff x="0" y="0"/>
            <a:chExt cx="3619625" cy="3134613"/>
          </a:xfrm>
        </p:grpSpPr>
        <p:sp>
          <p:nvSpPr>
            <p:cNvPr id="1844843898"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242205551" name="Group 13"/>
          <p:cNvGrpSpPr/>
          <p:nvPr/>
        </p:nvGrpSpPr>
        <p:grpSpPr bwMode="auto">
          <a:xfrm>
            <a:off x="15330831" y="-883661"/>
            <a:ext cx="1525141" cy="1320779"/>
            <a:chOff x="0" y="0"/>
            <a:chExt cx="3619625" cy="3134613"/>
          </a:xfrm>
        </p:grpSpPr>
        <p:sp>
          <p:nvSpPr>
            <p:cNvPr id="1085288084"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454021168" name="TextBox 22"/>
          <p:cNvSpPr txBox="1"/>
          <p:nvPr/>
        </p:nvSpPr>
        <p:spPr bwMode="auto">
          <a:xfrm>
            <a:off x="227489" y="0"/>
            <a:ext cx="18300958" cy="1204065"/>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Exemple des questions  </a:t>
            </a:r>
            <a:endParaRPr/>
          </a:p>
        </p:txBody>
      </p:sp>
      <p:pic>
        <p:nvPicPr>
          <p:cNvPr id="2090842805" name="Image 7"/>
          <p:cNvPicPr>
            <a:picLocks noChangeAspect="1"/>
          </p:cNvPicPr>
          <p:nvPr/>
        </p:nvPicPr>
        <p:blipFill>
          <a:blip r:embed="rId3"/>
          <a:stretch/>
        </p:blipFill>
        <p:spPr bwMode="auto">
          <a:xfrm>
            <a:off x="2300338" y="1435523"/>
            <a:ext cx="12321599" cy="8536807"/>
          </a:xfrm>
          <a:prstGeom prst="rect">
            <a:avLst/>
          </a:prstGeom>
        </p:spPr>
      </p:pic>
      <p:sp>
        <p:nvSpPr>
          <p:cNvPr id="495857198" name="Rectangle 495857197"/>
          <p:cNvSpPr/>
          <p:nvPr/>
        </p:nvSpPr>
        <p:spPr bwMode="auto">
          <a:xfrm>
            <a:off x="1272708" y="1825624"/>
            <a:ext cx="5529791" cy="2354791"/>
          </a:xfrm>
          <a:prstGeom prst="rect">
            <a:avLst/>
          </a:prstGeom>
          <a:solidFill>
            <a:schemeClr val="accent1">
              <a:alpha val="21999"/>
            </a:schemeClr>
          </a:solidFill>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sp>
        <p:nvSpPr>
          <p:cNvPr id="8" name="TextBox 8"/>
          <p:cNvSpPr txBox="1"/>
          <p:nvPr/>
        </p:nvSpPr>
        <p:spPr bwMode="auto">
          <a:xfrm>
            <a:off x="595838" y="1702788"/>
            <a:ext cx="17573159" cy="1507400"/>
          </a:xfrm>
          <a:prstGeom prst="rect">
            <a:avLst/>
          </a:prstGeom>
        </p:spPr>
        <p:txBody>
          <a:bodyPr wrap="square" lIns="0" tIns="0" rIns="0" bIns="0" rtlCol="0" anchor="t">
            <a:spAutoFit/>
          </a:bodyPr>
          <a:lstStyle/>
          <a:p>
            <a:pPr marL="457200" indent="-457200">
              <a:lnSpc>
                <a:spcPts val="3990"/>
              </a:lnSpc>
              <a:buFont typeface="Arial"/>
              <a:buChar char="•"/>
              <a:defRPr/>
            </a:pPr>
            <a:r>
              <a:rPr lang="fr-FR" sz="2850">
                <a:solidFill>
                  <a:srgbClr val="000000"/>
                </a:solidFill>
                <a:latin typeface="Fira Sans Light"/>
              </a:rPr>
              <a:t>Organisés par le PCCP, une fois par mois</a:t>
            </a:r>
            <a:endParaRPr/>
          </a:p>
          <a:p>
            <a:pPr marL="457200" indent="-457200">
              <a:lnSpc>
                <a:spcPts val="3990"/>
              </a:lnSpc>
              <a:buFont typeface="Arial"/>
              <a:buChar char="•"/>
              <a:defRPr/>
            </a:pPr>
            <a:r>
              <a:rPr lang="fr-FR" sz="2850">
                <a:solidFill>
                  <a:srgbClr val="000000"/>
                </a:solidFill>
                <a:latin typeface="Fira Sans Light"/>
              </a:rPr>
              <a:t>Présentation d’un article (style « journal club ») ou conférence/discussion </a:t>
            </a:r>
            <a:endParaRPr/>
          </a:p>
          <a:p>
            <a:pPr marL="457200" indent="-457200">
              <a:lnSpc>
                <a:spcPts val="3990"/>
              </a:lnSpc>
              <a:buFont typeface="Arial"/>
              <a:buChar char="•"/>
              <a:defRPr/>
            </a:pPr>
            <a:r>
              <a:rPr lang="fr-FR" sz="2850">
                <a:solidFill>
                  <a:srgbClr val="000000"/>
                </a:solidFill>
                <a:latin typeface="Fira Sans Light"/>
              </a:rPr>
              <a:t>Thèmes: diversité/inclusion, éducation, environnent.  </a:t>
            </a:r>
            <a:endParaRPr/>
          </a:p>
        </p:txBody>
      </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Cafés diversité/diversity coffees </a:t>
            </a:r>
            <a:endParaRPr/>
          </a:p>
        </p:txBody>
      </p:sp>
      <p:sp>
        <p:nvSpPr>
          <p:cNvPr id="6" name="ZoneTexte 5"/>
          <p:cNvSpPr txBox="1"/>
          <p:nvPr/>
        </p:nvSpPr>
        <p:spPr bwMode="auto">
          <a:xfrm>
            <a:off x="633218" y="3352832"/>
            <a:ext cx="17045181" cy="5355312"/>
          </a:xfrm>
          <a:prstGeom prst="rect">
            <a:avLst/>
          </a:prstGeom>
          <a:noFill/>
        </p:spPr>
        <p:txBody>
          <a:bodyPr wrap="square">
            <a:spAutoFit/>
          </a:bodyPr>
          <a:lstStyle/>
          <a:p>
            <a:pPr algn="l">
              <a:defRPr/>
            </a:pPr>
            <a:r>
              <a:rPr lang="fr-FR" b="0" i="0" u="none" strike="noStrike">
                <a:latin typeface="Palatino Linotype"/>
              </a:rPr>
              <a:t>2023 – 2024</a:t>
            </a:r>
            <a:endParaRPr/>
          </a:p>
          <a:p>
            <a:pPr algn="l">
              <a:defRPr/>
            </a:pPr>
            <a:endParaRPr lang="fr-FR" b="0" i="0" u="none" strike="noStrike">
              <a:latin typeface="Palatino Linotype"/>
            </a:endParaRPr>
          </a:p>
          <a:p>
            <a:pPr marL="285750" indent="-285750" algn="l">
              <a:buFont typeface="Arial"/>
              <a:buChar char="•"/>
              <a:defRPr/>
            </a:pPr>
            <a:r>
              <a:rPr lang="fr-FR" i="0" strike="noStrike">
                <a:latin typeface="Palatino Linotype"/>
              </a:rPr>
              <a:t>Jeudi 16 mai - Education : «  Evaluation de l'efficacité d'interventions pédagogiques sur la capacité de détection des fake news », M. Ghazi. </a:t>
            </a:r>
            <a:endParaRPr/>
          </a:p>
          <a:p>
            <a:pPr marL="285750" indent="-285750" algn="l">
              <a:buFont typeface="Arial"/>
              <a:buChar char="•"/>
              <a:defRPr/>
            </a:pPr>
            <a:r>
              <a:rPr lang="fr-FR" i="0" strike="noStrike">
                <a:latin typeface="Palatino Linotype"/>
              </a:rPr>
              <a:t>Jeudi 4 avril - Diversité et Inclusion : « </a:t>
            </a:r>
            <a:r>
              <a:rPr lang="fr-FR" i="0" u="sng" strike="noStrike">
                <a:latin typeface="Palatino Linotype"/>
                <a:hlinkClick r:id="rId3" tooltip="https://comite-ethique.cnrs.fr/wp-content/uploads/2023/09/AVIS-2023-44.pdf"/>
              </a:rPr>
              <a:t>Entre liberté et responsabilité : l’engagement public des chercheurs et chercheuses</a:t>
            </a:r>
            <a:r>
              <a:rPr lang="fr-FR" i="0" strike="noStrike">
                <a:latin typeface="Palatino Linotype"/>
              </a:rPr>
              <a:t> » avis du Comité d'éthique du CNRS.</a:t>
            </a:r>
            <a:endParaRPr/>
          </a:p>
          <a:p>
            <a:pPr marL="285750" indent="-285750" algn="l">
              <a:buFont typeface="Arial"/>
              <a:buChar char="•"/>
              <a:defRPr/>
            </a:pPr>
            <a:r>
              <a:rPr lang="fr-FR" i="0" strike="noStrike">
                <a:solidFill>
                  <a:srgbClr val="00B050"/>
                </a:solidFill>
                <a:latin typeface="Palatino Linotype"/>
              </a:rPr>
              <a:t>Jeudi 7 mars - Environnement : </a:t>
            </a:r>
            <a:r>
              <a:rPr lang="fr-FR" i="0" u="sng" strike="noStrike">
                <a:solidFill>
                  <a:srgbClr val="00B050"/>
                </a:solidFill>
                <a:latin typeface="Palatino Linotype"/>
                <a:hlinkClick r:id="rId4" tooltip="https://comite-ethique.cnrs.fr/wp-content/uploads/2022/12/AVIS-2022-43-.pdf"/>
              </a:rPr>
              <a:t>« Intégrer les enjeux environnementaux à la conduite de la recherche – Une responsabilité éthique »</a:t>
            </a:r>
            <a:r>
              <a:rPr lang="fr-FR" i="0" strike="noStrike">
                <a:solidFill>
                  <a:srgbClr val="00B050"/>
                </a:solidFill>
                <a:latin typeface="Palatino Linotype"/>
              </a:rPr>
              <a:t>, avis du Comité d'éthique du CNRS.</a:t>
            </a:r>
            <a:endParaRPr/>
          </a:p>
          <a:p>
            <a:pPr marL="285750" indent="-285750" algn="l">
              <a:buFont typeface="Arial"/>
              <a:buChar char="•"/>
              <a:defRPr/>
            </a:pPr>
            <a:r>
              <a:rPr lang="fr-FR" i="0" strike="noStrike">
                <a:latin typeface="Palatino Linotype"/>
              </a:rPr>
              <a:t>Jeudi 8 février - Diversité et Inclusion : </a:t>
            </a:r>
            <a:r>
              <a:rPr lang="fr-FR" i="0" u="sng" strike="noStrike">
                <a:latin typeface="Palatino Linotype"/>
                <a:hlinkClick r:id="rId5" tooltip="https://www.ipp.eu/wp-content/uploads/2019/09/n45-notesIPP-september2019.pdf"/>
              </a:rPr>
              <a:t>« Female role models: are they effective at encouraging girls to study science? »</a:t>
            </a:r>
            <a:r>
              <a:rPr lang="fr-FR" i="0" u="sng" strike="noStrike">
                <a:latin typeface="Palatino Linotype"/>
              </a:rPr>
              <a:t>, </a:t>
            </a:r>
            <a:r>
              <a:rPr lang="fr-FR" i="0" strike="noStrike">
                <a:latin typeface="Palatino Linotype"/>
              </a:rPr>
              <a:t>T. Breda et al., 2019.</a:t>
            </a:r>
            <a:endParaRPr/>
          </a:p>
          <a:p>
            <a:pPr marL="285750" indent="-285750" algn="l">
              <a:buFont typeface="Arial"/>
              <a:buChar char="•"/>
              <a:defRPr/>
            </a:pPr>
            <a:r>
              <a:rPr lang="fr-FR" i="0" strike="noStrike">
                <a:latin typeface="Palatino Linotype"/>
              </a:rPr>
              <a:t>Jeudi 14 décembre - Education : « </a:t>
            </a:r>
            <a:r>
              <a:rPr lang="fr-FR" i="0" u="sng" strike="noStrike">
                <a:latin typeface="Palatino Linotype"/>
                <a:hlinkClick r:id="rId6" tooltip="https://hal.science/ijn_03500763"/>
              </a:rPr>
              <a:t>Naturalizing Critical Thinking: Consequences for Education, Blueprint for Future Research in Cognitive Science </a:t>
            </a:r>
            <a:r>
              <a:rPr lang="fr-FR" i="0" strike="noStrike">
                <a:latin typeface="Palatino Linotype"/>
              </a:rPr>
              <a:t>», E. Pasquinelli et al., 2021. Présenté par l'autrice Elena Pasquinelli.</a:t>
            </a:r>
            <a:endParaRPr/>
          </a:p>
          <a:p>
            <a:pPr marL="285750" indent="-285750" algn="l">
              <a:buFont typeface="Arial"/>
              <a:buChar char="•"/>
              <a:defRPr/>
            </a:pPr>
            <a:r>
              <a:rPr lang="fr-FR" i="0" strike="noStrike">
                <a:solidFill>
                  <a:srgbClr val="00B050"/>
                </a:solidFill>
                <a:latin typeface="Palatino Linotype"/>
              </a:rPr>
              <a:t>Jeudi 23 novembre - Environnement : </a:t>
            </a:r>
            <a:r>
              <a:rPr lang="fr-FR" i="0" u="sng" strike="noStrike">
                <a:solidFill>
                  <a:srgbClr val="00B050"/>
                </a:solidFill>
                <a:latin typeface="Palatino Linotype"/>
              </a:rPr>
              <a:t>la Fresque du Climat,</a:t>
            </a:r>
            <a:r>
              <a:rPr lang="fr-FR" i="0" strike="noStrike">
                <a:solidFill>
                  <a:srgbClr val="00B050"/>
                </a:solidFill>
                <a:latin typeface="Palatino Linotype"/>
              </a:rPr>
              <a:t> activité animé par Emmanuel François.</a:t>
            </a:r>
            <a:endParaRPr/>
          </a:p>
          <a:p>
            <a:pPr marL="285750" indent="-285750" algn="l">
              <a:buFont typeface="Arial"/>
              <a:buChar char="•"/>
              <a:defRPr/>
            </a:pPr>
            <a:r>
              <a:rPr lang="fr-FR" i="0" strike="noStrike">
                <a:latin typeface="Palatino Linotype"/>
              </a:rPr>
              <a:t>Jeudi 19 octobre - Diversité et Inclusion : </a:t>
            </a:r>
            <a:r>
              <a:rPr lang="fr-FR" i="0" u="sng" strike="noStrike">
                <a:latin typeface="Palatino Linotype"/>
                <a:hlinkClick r:id="rId7" tooltip="https://thethrashlab.com/wp-content/uploads/2019/11/bbc84eb4-3d21-086f-a2ec-3177d0fa8285.pdf"/>
              </a:rPr>
              <a:t>«  PhD poll reveals fear and joy, contentment and anguish »</a:t>
            </a:r>
            <a:r>
              <a:rPr lang="fr-FR" i="0" strike="noStrike">
                <a:latin typeface="Palatino Linotype"/>
              </a:rPr>
              <a:t>, C. Woolston, 2019.</a:t>
            </a:r>
            <a:endParaRPr/>
          </a:p>
          <a:p>
            <a:pPr marL="285750" indent="-285750" algn="l">
              <a:buFont typeface="Arial"/>
              <a:buChar char="•"/>
              <a:defRPr/>
            </a:pPr>
            <a:r>
              <a:rPr lang="fr-FR" i="0" strike="noStrike">
                <a:solidFill>
                  <a:srgbClr val="00B050"/>
                </a:solidFill>
                <a:latin typeface="Palatino Linotype"/>
              </a:rPr>
              <a:t>Jeudi 7 septembre - Environnement : «  </a:t>
            </a:r>
            <a:r>
              <a:rPr lang="fr-FR" i="0" u="sng" strike="noStrike">
                <a:solidFill>
                  <a:srgbClr val="00B050"/>
                </a:solidFill>
                <a:latin typeface="Palatino Linotype"/>
                <a:hlinkClick r:id="rId8" tooltip="https://elifesciences.org/articles/84991"/>
              </a:rPr>
              <a:t>Rethinking academia in a time of climate crisis</a:t>
            </a:r>
            <a:r>
              <a:rPr lang="fr-FR" i="0" strike="noStrike">
                <a:solidFill>
                  <a:srgbClr val="00B050"/>
                </a:solidFill>
                <a:latin typeface="Palatino Linotype"/>
              </a:rPr>
              <a:t> », A. Urai et C. Kelly, 2023.</a:t>
            </a:r>
            <a:endParaRPr/>
          </a:p>
          <a:p>
            <a:pPr algn="l">
              <a:defRPr/>
            </a:pPr>
            <a:endParaRPr lang="fr-FR" i="0" strike="noStrike">
              <a:latin typeface="Palatino Linotype"/>
            </a:endParaRPr>
          </a:p>
          <a:p>
            <a:pPr algn="l">
              <a:defRPr/>
            </a:pPr>
            <a:r>
              <a:rPr lang="fr-FR" i="0" strike="noStrike">
                <a:latin typeface="Palatino Linotype"/>
              </a:rPr>
              <a:t>2022 – 2023</a:t>
            </a:r>
            <a:endParaRPr/>
          </a:p>
          <a:p>
            <a:pPr algn="l">
              <a:defRPr/>
            </a:pPr>
            <a:endParaRPr lang="fr-FR" i="0" strike="noStrike">
              <a:latin typeface="Palatino Linotype"/>
            </a:endParaRPr>
          </a:p>
          <a:p>
            <a:pPr marL="285750" indent="-285750" algn="l">
              <a:buFont typeface="Arial"/>
              <a:buChar char="•"/>
              <a:defRPr/>
            </a:pPr>
            <a:r>
              <a:rPr lang="fr-FR" i="0" strike="noStrike">
                <a:latin typeface="Palatino Linotype"/>
              </a:rPr>
              <a:t> Vendredi 31 mars - Diversité et Inclusion : « Queer and queer of colour theorisation », présenté par Sandeep Bakshi.</a:t>
            </a:r>
            <a:endParaRPr/>
          </a:p>
          <a:p>
            <a:pPr marL="285750" indent="-285750" algn="l">
              <a:buFont typeface="Arial"/>
              <a:buChar char="•"/>
              <a:defRPr/>
            </a:pPr>
            <a:r>
              <a:rPr lang="fr-FR" i="0" strike="noStrike">
                <a:latin typeface="Palatino Linotype"/>
              </a:rPr>
              <a:t> Jeudi 10 novembre - Diversité et Inclusion : « </a:t>
            </a:r>
            <a:r>
              <a:rPr lang="fr-FR" i="0" u="sng" strike="noStrike">
                <a:latin typeface="Palatino Linotype"/>
                <a:hlinkClick r:id="rId9" tooltip="https://www.researchgate.net/publication/333579128_How_Gender_and_Race_Stereotypes_Impact_the_Advancement_of_Scholars_in_STEM_Professors%27_Biased_Evaluations_of_Physics_and_Biology_Post-Doctoral_Candidates"/>
              </a:rPr>
              <a:t>How gender and race stereotypes Impact the Advancement of scholars in STEM: Professors' biased evaluations of Physics and Biology post-doctoral candidates</a:t>
            </a:r>
            <a:r>
              <a:rPr lang="fr-FR" i="0" strike="noStrike">
                <a:latin typeface="Palatino Linotype"/>
              </a:rPr>
              <a:t> », A. Eaton et al., 2020.</a:t>
            </a:r>
            <a:endParaRPr/>
          </a:p>
          <a:p>
            <a:pPr marL="285750" indent="-285750" algn="l">
              <a:buFont typeface="Arial"/>
              <a:buChar char="•"/>
              <a:defRPr/>
            </a:pPr>
            <a:r>
              <a:rPr lang="fr-FR" i="0" strike="noStrike">
                <a:latin typeface="Palatino Linotype"/>
              </a:rPr>
              <a:t>Jeudi 29 septembre - Education : « </a:t>
            </a:r>
            <a:r>
              <a:rPr lang="fr-FR" i="0" u="sng" strike="noStrike">
                <a:latin typeface="Palatino Linotype"/>
                <a:hlinkClick r:id="rId10" tooltip="https://www.researchgate.net/publication/279321460_Our_future_scientists_A_review_of_stereotype_threat_in_girls_from_early_elementary_school_to_middle_school"/>
              </a:rPr>
              <a:t>Our future scientists: a review of stereotype threat in girls from early elementary school to middle school</a:t>
            </a:r>
            <a:r>
              <a:rPr lang="fr-FR" i="0" strike="noStrike">
                <a:latin typeface="Palatino Linotype"/>
              </a:rPr>
              <a:t> », I. Régner et al., 2014</a:t>
            </a:r>
            <a:r>
              <a:rPr lang="fr-FR" b="0" i="0" u="none" strike="noStrike">
                <a:latin typeface="Palatino Linotype"/>
              </a:rPr>
              <a:t>.</a:t>
            </a:r>
            <a:endParaRPr/>
          </a:p>
        </p:txBody>
      </p:sp>
      <p:sp>
        <p:nvSpPr>
          <p:cNvPr id="7" name="ZoneTexte 6"/>
          <p:cNvSpPr txBox="1"/>
          <p:nvPr/>
        </p:nvSpPr>
        <p:spPr bwMode="auto">
          <a:xfrm>
            <a:off x="4419600" y="9258300"/>
            <a:ext cx="7162800" cy="461665"/>
          </a:xfrm>
          <a:prstGeom prst="rect">
            <a:avLst/>
          </a:prstGeom>
          <a:solidFill>
            <a:schemeClr val="accent3">
              <a:lumMod val="60000"/>
              <a:lumOff val="40000"/>
            </a:schemeClr>
          </a:solidFill>
        </p:spPr>
        <p:txBody>
          <a:bodyPr wrap="square" rtlCol="0">
            <a:spAutoFit/>
          </a:bodyPr>
          <a:lstStyle/>
          <a:p>
            <a:pPr>
              <a:defRPr/>
            </a:pPr>
            <a:r>
              <a:rPr lang="fr-FR" sz="2400">
                <a:latin typeface="Palatino Linotype"/>
              </a:rPr>
              <a:t>Augmenter les espaces de discussion? Comment?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0000">
                <a:alpha val="100000"/>
              </a:srgbClr>
            </a:gs>
            <a:gs pos="100000">
              <a:srgbClr val="3533CD">
                <a:alpha val="100000"/>
              </a:srgbClr>
            </a:gs>
          </a:gsLst>
          <a:lin ang="0" scaled="1"/>
        </a:gradFill>
        <a:effectLst/>
      </p:bgPr>
    </p:bg>
    <p:spTree>
      <p:nvGrpSpPr>
        <p:cNvPr id="1" name=""/>
        <p:cNvGrpSpPr/>
        <p:nvPr/>
      </p:nvGrpSpPr>
      <p:grpSpPr bwMode="auto">
        <a:xfrm>
          <a:off x="0" y="0"/>
          <a:ext cx="0" cy="0"/>
          <a:chOff x="0" y="0"/>
          <a:chExt cx="0" cy="0"/>
        </a:xfrm>
      </p:grpSpPr>
      <p:grpSp>
        <p:nvGrpSpPr>
          <p:cNvPr id="4" name="Group 4"/>
          <p:cNvGrpSpPr/>
          <p:nvPr/>
        </p:nvGrpSpPr>
        <p:grpSpPr bwMode="auto">
          <a:xfrm>
            <a:off x="-3563094" y="6077994"/>
            <a:ext cx="6383424" cy="5528076"/>
            <a:chOff x="0" y="0"/>
            <a:chExt cx="3619627" cy="3134614"/>
          </a:xfrm>
        </p:grpSpPr>
        <p:sp>
          <p:nvSpPr>
            <p:cNvPr id="5" name="Freeform 5"/>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4F4F4"/>
            </a:solidFill>
          </p:spPr>
          <p:txBody>
            <a:bodyPr/>
            <a:lstStyle/>
            <a:p>
              <a:pPr>
                <a:defRPr/>
              </a:pPr>
              <a:endParaRPr lang="en-GB"/>
            </a:p>
          </p:txBody>
        </p:sp>
      </p:grpSp>
      <p:grpSp>
        <p:nvGrpSpPr>
          <p:cNvPr id="6" name="Group 6"/>
          <p:cNvGrpSpPr/>
          <p:nvPr/>
        </p:nvGrpSpPr>
        <p:grpSpPr bwMode="auto">
          <a:xfrm>
            <a:off x="1671665" y="7004491"/>
            <a:ext cx="3034530" cy="2627917"/>
            <a:chOff x="0" y="0"/>
            <a:chExt cx="3619627" cy="3134614"/>
          </a:xfrm>
        </p:grpSpPr>
        <p:sp>
          <p:nvSpPr>
            <p:cNvPr id="7" name="Freeform 7"/>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grpSp>
        <p:nvGrpSpPr>
          <p:cNvPr id="8" name="Group 8"/>
          <p:cNvGrpSpPr/>
          <p:nvPr/>
        </p:nvGrpSpPr>
        <p:grpSpPr bwMode="auto">
          <a:xfrm>
            <a:off x="4053492" y="8956750"/>
            <a:ext cx="2141618" cy="1854652"/>
            <a:chOff x="0" y="0"/>
            <a:chExt cx="3619627" cy="3134614"/>
          </a:xfrm>
        </p:grpSpPr>
        <p:sp>
          <p:nvSpPr>
            <p:cNvPr id="9" name="Freeform 9"/>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sp>
        <p:nvSpPr>
          <p:cNvPr id="10" name="TextBox 10"/>
          <p:cNvSpPr txBox="1"/>
          <p:nvPr/>
        </p:nvSpPr>
        <p:spPr bwMode="auto">
          <a:xfrm>
            <a:off x="227383" y="291723"/>
            <a:ext cx="7849817" cy="2667397"/>
          </a:xfrm>
          <a:prstGeom prst="rect">
            <a:avLst/>
          </a:prstGeom>
        </p:spPr>
        <p:txBody>
          <a:bodyPr wrap="square" lIns="0" tIns="0" rIns="0" bIns="0" rtlCol="0" anchor="t">
            <a:spAutoFit/>
          </a:bodyPr>
          <a:lstStyle/>
          <a:p>
            <a:pPr marL="0" marR="0" lvl="0" indent="0" algn="just" defTabSz="914400">
              <a:lnSpc>
                <a:spcPts val="10440"/>
              </a:lnSpc>
              <a:spcBef>
                <a:spcPts val="0"/>
              </a:spcBef>
              <a:spcAft>
                <a:spcPts val="0"/>
              </a:spcAft>
              <a:buClrTx/>
              <a:buSzTx/>
              <a:buFontTx/>
              <a:buNone/>
              <a:defRPr/>
            </a:pPr>
            <a:r>
              <a:rPr lang="fr-FR" sz="8700" b="0" i="0" u="none" strike="noStrike" cap="none" spc="0">
                <a:ln>
                  <a:noFill/>
                </a:ln>
                <a:solidFill>
                  <a:srgbClr val="F4F4F4"/>
                </a:solidFill>
                <a:latin typeface="Century Gothic Paneuropean Bold"/>
                <a:ea typeface="Arial"/>
                <a:cs typeface="Arial"/>
              </a:rPr>
              <a:t>Bilans GES</a:t>
            </a:r>
            <a:endParaRPr/>
          </a:p>
          <a:p>
            <a:pPr marL="0" marR="0" lvl="0" indent="0" algn="just" defTabSz="914400">
              <a:lnSpc>
                <a:spcPts val="10440"/>
              </a:lnSpc>
              <a:spcBef>
                <a:spcPts val="0"/>
              </a:spcBef>
              <a:spcAft>
                <a:spcPts val="0"/>
              </a:spcAft>
              <a:buClrTx/>
              <a:buSzTx/>
              <a:buFontTx/>
              <a:buNone/>
              <a:defRPr/>
            </a:pPr>
            <a:r>
              <a:rPr lang="fr-FR" sz="8700" b="0" i="0" u="none" strike="noStrike" cap="none" spc="0">
                <a:ln>
                  <a:noFill/>
                </a:ln>
                <a:solidFill>
                  <a:srgbClr val="F4F4F4"/>
                </a:solidFill>
                <a:latin typeface="Century Gothic Paneuropean Bold"/>
                <a:ea typeface="Arial"/>
                <a:cs typeface="Arial"/>
              </a:rPr>
              <a:t>Du laboratoire</a:t>
            </a:r>
            <a:endParaRPr/>
          </a:p>
        </p:txBody>
      </p:sp>
      <p:pic>
        <p:nvPicPr>
          <p:cNvPr id="12" name="Image 11"/>
          <p:cNvPicPr>
            <a:picLocks noChangeAspect="1"/>
          </p:cNvPicPr>
          <p:nvPr/>
        </p:nvPicPr>
        <p:blipFill>
          <a:blip r:embed="rId3"/>
          <a:srcRect r="55871"/>
          <a:stretch/>
        </p:blipFill>
        <p:spPr bwMode="auto">
          <a:xfrm>
            <a:off x="8077200" y="0"/>
            <a:ext cx="102108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anim calcmode="lin" valueType="num">
                                      <p:cBhvr>
                                        <p:cTn id="8" dur="600" fill="hold"/>
                                        <p:tgtEl>
                                          <p:spTgt spid="10"/>
                                        </p:tgtEl>
                                        <p:attrNameLst>
                                          <p:attrName>ppt_x</p:attrName>
                                        </p:attrNameLst>
                                      </p:cBhvr>
                                      <p:tavLst>
                                        <p:tav tm="0">
                                          <p:val>
                                            <p:strVal val="#ppt_x"/>
                                          </p:val>
                                        </p:tav>
                                        <p:tav tm="100000">
                                          <p:val>
                                            <p:strVal val="#ppt_x"/>
                                          </p:val>
                                        </p:tav>
                                      </p:tavLst>
                                    </p:anim>
                                    <p:anim calcmode="lin" valueType="num">
                                      <p:cBhvr>
                                        <p:cTn id="9" dur="6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pic>
        <p:nvPicPr>
          <p:cNvPr id="211300953" name="Image 211300952"/>
          <p:cNvPicPr>
            <a:picLocks noChangeAspect="1"/>
          </p:cNvPicPr>
          <p:nvPr/>
        </p:nvPicPr>
        <p:blipFill>
          <a:blip r:embed="rId3"/>
          <a:stretch/>
        </p:blipFill>
        <p:spPr bwMode="auto">
          <a:xfrm>
            <a:off x="0" y="91593"/>
            <a:ext cx="5875780" cy="1269823"/>
          </a:xfrm>
          <a:prstGeom prst="rect">
            <a:avLst/>
          </a:prstGeom>
        </p:spPr>
      </p:pic>
      <p:pic>
        <p:nvPicPr>
          <p:cNvPr id="1978518456" name="Image 1978518455"/>
          <p:cNvPicPr>
            <a:picLocks noChangeAspect="1"/>
          </p:cNvPicPr>
          <p:nvPr/>
        </p:nvPicPr>
        <p:blipFill>
          <a:blip r:embed="rId4"/>
          <a:stretch/>
        </p:blipFill>
        <p:spPr bwMode="auto">
          <a:xfrm>
            <a:off x="0" y="1361417"/>
            <a:ext cx="4198405" cy="8967648"/>
          </a:xfrm>
          <a:prstGeom prst="rect">
            <a:avLst/>
          </a:prstGeom>
        </p:spPr>
      </p:pic>
      <p:sp>
        <p:nvSpPr>
          <p:cNvPr id="1893856633" name="TextBox 8"/>
          <p:cNvSpPr txBox="1"/>
          <p:nvPr/>
        </p:nvSpPr>
        <p:spPr bwMode="auto">
          <a:xfrm>
            <a:off x="4625623" y="1857228"/>
            <a:ext cx="11368220" cy="4053310"/>
          </a:xfrm>
          <a:prstGeom prst="rect">
            <a:avLst/>
          </a:prstGeom>
        </p:spPr>
        <p:txBody>
          <a:bodyPr wrap="square" lIns="0" tIns="0" rIns="0" bIns="0" rtlCol="0" anchor="t">
            <a:spAutoFit/>
          </a:bodyPr>
          <a:lstStyle/>
          <a:p>
            <a:pPr marL="457200" indent="-457200">
              <a:lnSpc>
                <a:spcPts val="3988"/>
              </a:lnSpc>
              <a:buFont typeface="Arial"/>
              <a:buChar char="•"/>
              <a:defRPr/>
            </a:pPr>
            <a:r>
              <a:rPr lang="fr-FR" sz="2850">
                <a:solidFill>
                  <a:srgbClr val="000000"/>
                </a:solidFill>
                <a:latin typeface="Fira Sans Light"/>
              </a:rPr>
              <a:t>Un collectif pour </a:t>
            </a:r>
            <a:r>
              <a:rPr lang="fr-FR" sz="2850">
                <a:solidFill>
                  <a:schemeClr val="tx2"/>
                </a:solidFill>
                <a:latin typeface="Fira Sans Light"/>
              </a:rPr>
              <a:t>réduire l’empreinte des activités de recherche sur l’environnement</a:t>
            </a:r>
            <a:endParaRPr lang="fr-FR" sz="2850">
              <a:solidFill>
                <a:srgbClr val="000000"/>
              </a:solidFill>
              <a:latin typeface="Fira Sans Light"/>
            </a:endParaRPr>
          </a:p>
          <a:p>
            <a:pPr marL="457200" indent="-457200">
              <a:lnSpc>
                <a:spcPts val="3989"/>
              </a:lnSpc>
              <a:buFont typeface="Arial"/>
              <a:buChar char="•"/>
              <a:defRPr/>
            </a:pPr>
            <a:r>
              <a:rPr lang="fr-FR" sz="2850">
                <a:solidFill>
                  <a:srgbClr val="000000"/>
                </a:solidFill>
                <a:latin typeface="Fira Sans Light"/>
              </a:rPr>
              <a:t>1 équipe réflexion + 1 GDR + les outils 1point5</a:t>
            </a:r>
            <a:endParaRPr/>
          </a:p>
          <a:p>
            <a:pPr marL="457200" indent="-457200">
              <a:lnSpc>
                <a:spcPts val="3988"/>
              </a:lnSpc>
              <a:buFont typeface="Arial"/>
              <a:buChar char="•"/>
              <a:defRPr/>
            </a:pPr>
            <a:r>
              <a:rPr lang="fr-FR" sz="2850">
                <a:solidFill>
                  <a:srgbClr val="000000"/>
                </a:solidFill>
                <a:latin typeface="Fira Sans Light"/>
              </a:rPr>
              <a:t>GDR : pour réduire, il faut </a:t>
            </a:r>
            <a:r>
              <a:rPr lang="fr-FR" sz="2850" i="1">
                <a:solidFill>
                  <a:srgbClr val="000000"/>
                </a:solidFill>
                <a:latin typeface="Fira Sans Light"/>
              </a:rPr>
              <a:t>mesurer </a:t>
            </a:r>
            <a:r>
              <a:rPr lang="fr-FR" sz="2850">
                <a:solidFill>
                  <a:srgbClr val="000000"/>
                </a:solidFill>
                <a:latin typeface="Fira Sans Light"/>
              </a:rPr>
              <a:t>et </a:t>
            </a:r>
            <a:r>
              <a:rPr lang="fr-FR" sz="2850" i="1">
                <a:solidFill>
                  <a:srgbClr val="000000"/>
                </a:solidFill>
                <a:latin typeface="Fira Sans Light"/>
              </a:rPr>
              <a:t>comprendre </a:t>
            </a:r>
            <a:r>
              <a:rPr lang="fr-FR" sz="2850">
                <a:solidFill>
                  <a:srgbClr val="000000"/>
                </a:solidFill>
                <a:latin typeface="Fira Sans Light"/>
              </a:rPr>
              <a:t>nos émissions</a:t>
            </a:r>
            <a:endParaRPr/>
          </a:p>
          <a:p>
            <a:pPr marL="857250" lvl="1" indent="-457200">
              <a:lnSpc>
                <a:spcPts val="3988"/>
              </a:lnSpc>
              <a:buFont typeface="Arial"/>
              <a:buChar char="•"/>
              <a:defRPr/>
            </a:pPr>
            <a:r>
              <a:rPr lang="fr-FR" sz="2850" b="0">
                <a:solidFill>
                  <a:srgbClr val="000000"/>
                </a:solidFill>
                <a:latin typeface="Fira Sans Light"/>
              </a:rPr>
              <a:t>&gt; 240 membres</a:t>
            </a:r>
            <a:endParaRPr lang="fr-FR" sz="2850">
              <a:solidFill>
                <a:srgbClr val="000000"/>
              </a:solidFill>
              <a:latin typeface="Fira Sans Light"/>
            </a:endParaRPr>
          </a:p>
          <a:p>
            <a:pPr marL="857250" lvl="1" indent="-457200">
              <a:lnSpc>
                <a:spcPts val="3988"/>
              </a:lnSpc>
              <a:buFont typeface="Arial"/>
              <a:buChar char="•"/>
              <a:defRPr/>
            </a:pPr>
            <a:r>
              <a:rPr lang="fr-FR" sz="2850" b="0">
                <a:solidFill>
                  <a:srgbClr val="000000"/>
                </a:solidFill>
                <a:latin typeface="Fira Sans Light"/>
              </a:rPr>
              <a:t>2 axes : </a:t>
            </a:r>
            <a:r>
              <a:rPr lang="fr-FR" sz="2850" b="0">
                <a:solidFill>
                  <a:schemeClr val="tx2"/>
                </a:solidFill>
                <a:latin typeface="Fira Sans Light"/>
              </a:rPr>
              <a:t>analyse </a:t>
            </a:r>
            <a:r>
              <a:rPr lang="fr-FR" sz="2850">
                <a:solidFill>
                  <a:srgbClr val="000000"/>
                </a:solidFill>
                <a:latin typeface="Fira Sans Light"/>
              </a:rPr>
              <a:t>(mesure) </a:t>
            </a:r>
            <a:r>
              <a:rPr lang="fr-FR" sz="2850" b="0">
                <a:solidFill>
                  <a:srgbClr val="000000"/>
                </a:solidFill>
                <a:latin typeface="Fira Sans Light"/>
              </a:rPr>
              <a:t>et </a:t>
            </a:r>
            <a:r>
              <a:rPr lang="fr-FR" sz="2850" b="0">
                <a:solidFill>
                  <a:schemeClr val="tx2"/>
                </a:solidFill>
                <a:latin typeface="Fira Sans Light"/>
              </a:rPr>
              <a:t>transition </a:t>
            </a:r>
            <a:r>
              <a:rPr lang="fr-FR" sz="2850" b="0">
                <a:solidFill>
                  <a:srgbClr val="000000"/>
                </a:solidFill>
                <a:latin typeface="Fira Sans Light"/>
              </a:rPr>
              <a:t>(accompagnement)</a:t>
            </a:r>
            <a:endParaRPr/>
          </a:p>
          <a:p>
            <a:pPr marL="857250" lvl="1" indent="-457200">
              <a:lnSpc>
                <a:spcPts val="3988"/>
              </a:lnSpc>
              <a:buFont typeface="Arial"/>
              <a:buChar char="•"/>
              <a:defRPr/>
            </a:pPr>
            <a:endParaRPr lang="fr-FR" sz="2850">
              <a:solidFill>
                <a:srgbClr val="000000"/>
              </a:solidFill>
              <a:latin typeface="Fira Sans Light"/>
            </a:endParaRPr>
          </a:p>
          <a:p>
            <a:pPr marL="457200" indent="-457200">
              <a:lnSpc>
                <a:spcPts val="3988"/>
              </a:lnSpc>
              <a:buFont typeface="Arial"/>
              <a:buChar char="•"/>
              <a:defRPr/>
            </a:pPr>
            <a:endParaRPr/>
          </a:p>
        </p:txBody>
      </p:sp>
      <p:pic>
        <p:nvPicPr>
          <p:cNvPr id="622743832" name="Image 622743831"/>
          <p:cNvPicPr>
            <a:picLocks noChangeAspect="1"/>
          </p:cNvPicPr>
          <p:nvPr/>
        </p:nvPicPr>
        <p:blipFill>
          <a:blip r:embed="rId5"/>
          <a:stretch/>
        </p:blipFill>
        <p:spPr bwMode="auto">
          <a:xfrm>
            <a:off x="12502692" y="5159373"/>
            <a:ext cx="5714662" cy="5087936"/>
          </a:xfrm>
          <a:prstGeom prst="rect">
            <a:avLst/>
          </a:prstGeom>
        </p:spPr>
      </p:pic>
      <p:sp>
        <p:nvSpPr>
          <p:cNvPr id="1186583726" name="TextBox 8"/>
          <p:cNvSpPr txBox="1"/>
          <p:nvPr/>
        </p:nvSpPr>
        <p:spPr bwMode="auto">
          <a:xfrm>
            <a:off x="4198403" y="5159371"/>
            <a:ext cx="8234337" cy="5065119"/>
          </a:xfrm>
          <a:prstGeom prst="rect">
            <a:avLst/>
          </a:prstGeom>
        </p:spPr>
        <p:txBody>
          <a:bodyPr wrap="square" lIns="0" tIns="0" rIns="0" bIns="0" rtlCol="0" anchor="t">
            <a:spAutoFit/>
          </a:bodyPr>
          <a:lstStyle/>
          <a:p>
            <a:pPr lvl="1">
              <a:lnSpc>
                <a:spcPts val="3988"/>
              </a:lnSpc>
              <a:defRPr/>
            </a:pPr>
            <a:r>
              <a:rPr lang="fr-FR" sz="2600" i="1">
                <a:solidFill>
                  <a:srgbClr val="000000"/>
                </a:solidFill>
                <a:latin typeface="Fira Sans Light"/>
              </a:rPr>
              <a:t>Bilan - gaz à effet de serre (BGES) = </a:t>
            </a:r>
            <a:r>
              <a:rPr lang="fr-FR" sz="2600" i="0">
                <a:solidFill>
                  <a:srgbClr val="000000"/>
                </a:solidFill>
                <a:latin typeface="Fira Sans Light"/>
              </a:rPr>
              <a:t>estimation des GES émis pour une année donnée &amp; par une entité donnée (labo)</a:t>
            </a:r>
            <a:endParaRPr sz="2600" i="1">
              <a:solidFill>
                <a:srgbClr val="000000"/>
              </a:solidFill>
              <a:latin typeface="Fira Sans Light"/>
            </a:endParaRPr>
          </a:p>
          <a:p>
            <a:pPr marL="856729" lvl="1" indent="-399529">
              <a:lnSpc>
                <a:spcPts val="3988"/>
              </a:lnSpc>
              <a:buFont typeface="Arial"/>
              <a:buChar char="•"/>
              <a:defRPr/>
            </a:pPr>
            <a:r>
              <a:rPr lang="fr-FR" sz="2600" i="0">
                <a:solidFill>
                  <a:srgbClr val="000000"/>
                </a:solidFill>
                <a:latin typeface="Fira Sans Light"/>
              </a:rPr>
              <a:t>estimer l’empreinte de la recherche publique</a:t>
            </a:r>
            <a:endParaRPr sz="2600" i="0">
              <a:solidFill>
                <a:srgbClr val="000000"/>
              </a:solidFill>
              <a:latin typeface="Fira Sans Light"/>
            </a:endParaRPr>
          </a:p>
          <a:p>
            <a:pPr marL="856729" lvl="1" indent="-399529">
              <a:lnSpc>
                <a:spcPts val="3988"/>
              </a:lnSpc>
              <a:buFont typeface="Arial"/>
              <a:buChar char="•"/>
              <a:defRPr/>
            </a:pPr>
            <a:r>
              <a:rPr lang="fr-FR" sz="2600" i="0">
                <a:solidFill>
                  <a:srgbClr val="000000"/>
                </a:solidFill>
                <a:latin typeface="Fira Sans Light"/>
              </a:rPr>
              <a:t>respecter la réglementation française</a:t>
            </a:r>
            <a:endParaRPr sz="2600" i="0">
              <a:solidFill>
                <a:srgbClr val="000000"/>
              </a:solidFill>
              <a:latin typeface="Fira Sans Light"/>
            </a:endParaRPr>
          </a:p>
          <a:p>
            <a:pPr marL="856729" lvl="1" indent="-399529">
              <a:lnSpc>
                <a:spcPts val="3988"/>
              </a:lnSpc>
              <a:buFont typeface="Arial"/>
              <a:buChar char="•"/>
              <a:defRPr/>
            </a:pPr>
            <a:r>
              <a:rPr lang="fr-FR" sz="2600" i="0">
                <a:solidFill>
                  <a:srgbClr val="000000"/>
                </a:solidFill>
                <a:latin typeface="Fira Sans Light"/>
              </a:rPr>
              <a:t>définir une politique publique compatible avec les engagements de la France</a:t>
            </a:r>
            <a:endParaRPr sz="2600" i="0">
              <a:solidFill>
                <a:srgbClr val="000000"/>
              </a:solidFill>
              <a:latin typeface="Fira Sans Light"/>
            </a:endParaRPr>
          </a:p>
          <a:p>
            <a:pPr marL="856729" lvl="1" indent="-399529">
              <a:lnSpc>
                <a:spcPts val="3988"/>
              </a:lnSpc>
              <a:buFont typeface="Arial"/>
              <a:buChar char="•"/>
              <a:defRPr/>
            </a:pPr>
            <a:r>
              <a:rPr lang="fr-FR" sz="2600" i="0">
                <a:solidFill>
                  <a:srgbClr val="000000"/>
                </a:solidFill>
                <a:latin typeface="Fira Sans Light"/>
              </a:rPr>
              <a:t>outil de décision au niveau du labo</a:t>
            </a:r>
            <a:endParaRPr sz="2600" i="0">
              <a:solidFill>
                <a:srgbClr val="000000"/>
              </a:solidFill>
              <a:latin typeface="Fira Sans Light"/>
            </a:endParaRPr>
          </a:p>
          <a:p>
            <a:pPr marL="856729" lvl="1" indent="-399529">
              <a:lnSpc>
                <a:spcPts val="3988"/>
              </a:lnSpc>
              <a:buFont typeface="Arial"/>
              <a:buChar char="•"/>
              <a:defRPr/>
            </a:pPr>
            <a:r>
              <a:rPr lang="fr-FR" sz="2600" i="0">
                <a:solidFill>
                  <a:srgbClr val="000000"/>
                </a:solidFill>
                <a:latin typeface="Fira Sans Light"/>
              </a:rPr>
              <a:t>co-bénéfices : réputation, mobilisation, budget...</a:t>
            </a:r>
            <a:endParaRPr/>
          </a:p>
          <a:p>
            <a:pPr marL="856729" lvl="1" indent="-399529">
              <a:lnSpc>
                <a:spcPts val="3988"/>
              </a:lnSpc>
              <a:buFont typeface="Arial"/>
              <a:buChar char="•"/>
              <a:defRPr/>
            </a:pPr>
            <a:r>
              <a:rPr lang="fr-FR" sz="2600" i="0">
                <a:solidFill>
                  <a:srgbClr val="000000"/>
                </a:solidFill>
                <a:latin typeface="Fira Sans Light"/>
              </a:rPr>
              <a:t>bilan et réduction : effort collectif !</a:t>
            </a:r>
            <a:endParaRPr sz="2600" i="0">
              <a:solidFill>
                <a:srgbClr val="000000"/>
              </a:solidFill>
              <a:latin typeface="Fira Sans 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0" y="0"/>
            <a:ext cx="18321119" cy="1204192"/>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BGES 2023</a:t>
            </a:r>
            <a:endParaRPr/>
          </a:p>
        </p:txBody>
      </p:sp>
      <p:pic>
        <p:nvPicPr>
          <p:cNvPr id="1949203274" name="Image 1949203273"/>
          <p:cNvPicPr>
            <a:picLocks noChangeAspect="1"/>
          </p:cNvPicPr>
          <p:nvPr/>
        </p:nvPicPr>
        <p:blipFill>
          <a:blip r:embed="rId3"/>
          <a:stretch/>
        </p:blipFill>
        <p:spPr bwMode="auto">
          <a:xfrm>
            <a:off x="357186" y="1492670"/>
            <a:ext cx="15321406" cy="2188771"/>
          </a:xfrm>
          <a:prstGeom prst="rect">
            <a:avLst/>
          </a:prstGeom>
        </p:spPr>
      </p:pic>
      <p:pic>
        <p:nvPicPr>
          <p:cNvPr id="1741626946" name="Image 1741626945"/>
          <p:cNvPicPr>
            <a:picLocks noChangeAspect="1"/>
          </p:cNvPicPr>
          <p:nvPr/>
        </p:nvPicPr>
        <p:blipFill>
          <a:blip r:embed="rId4"/>
          <a:stretch/>
        </p:blipFill>
        <p:spPr bwMode="auto">
          <a:xfrm>
            <a:off x="6171869" y="3690100"/>
            <a:ext cx="12026880" cy="6414335"/>
          </a:xfrm>
          <a:prstGeom prst="rect">
            <a:avLst/>
          </a:prstGeom>
        </p:spPr>
      </p:pic>
      <p:sp>
        <p:nvSpPr>
          <p:cNvPr id="1410302695" name="TextBox 8"/>
          <p:cNvSpPr txBox="1"/>
          <p:nvPr/>
        </p:nvSpPr>
        <p:spPr bwMode="auto">
          <a:xfrm>
            <a:off x="553509" y="3770310"/>
            <a:ext cx="5647380" cy="6079341"/>
          </a:xfrm>
          <a:prstGeom prst="rect">
            <a:avLst/>
          </a:prstGeom>
        </p:spPr>
        <p:txBody>
          <a:bodyPr wrap="square" lIns="0" tIns="0" rIns="0" bIns="0" rtlCol="0" anchor="t">
            <a:spAutoFit/>
          </a:bodyPr>
          <a:lstStyle/>
          <a:p>
            <a:pPr>
              <a:lnSpc>
                <a:spcPts val="3989"/>
              </a:lnSpc>
              <a:defRPr/>
            </a:pPr>
            <a:r>
              <a:rPr lang="fr-FR" sz="3200">
                <a:solidFill>
                  <a:schemeClr val="accent4"/>
                </a:solidFill>
                <a:latin typeface="Fira Sans Bold"/>
              </a:rPr>
              <a:t>Postes principaux</a:t>
            </a:r>
            <a:endParaRPr/>
          </a:p>
          <a:p>
            <a:pPr marL="457200" indent="-457200">
              <a:lnSpc>
                <a:spcPts val="3989"/>
              </a:lnSpc>
              <a:buFont typeface="Arial"/>
              <a:buChar char="•"/>
              <a:defRPr/>
            </a:pPr>
            <a:r>
              <a:rPr lang="fr-FR" sz="2850" u="sng">
                <a:solidFill>
                  <a:srgbClr val="000000"/>
                </a:solidFill>
                <a:latin typeface="Fira Sans Light"/>
              </a:rPr>
              <a:t>Achats</a:t>
            </a:r>
            <a:endParaRPr lang="fr-FR" sz="2850">
              <a:solidFill>
                <a:srgbClr val="000000"/>
              </a:solidFill>
              <a:latin typeface="Fira Sans Light"/>
            </a:endParaRPr>
          </a:p>
          <a:p>
            <a:pPr marL="857250" lvl="1" indent="-457200">
              <a:lnSpc>
                <a:spcPts val="3989"/>
              </a:lnSpc>
              <a:buFont typeface="Arial"/>
              <a:buChar char="•"/>
              <a:defRPr/>
            </a:pPr>
            <a:r>
              <a:rPr lang="fr-FR" sz="2850">
                <a:solidFill>
                  <a:srgbClr val="000000"/>
                </a:solidFill>
                <a:latin typeface="Fira Sans Light"/>
              </a:rPr>
              <a:t>320 t eCO2 (38%)</a:t>
            </a:r>
            <a:endParaRPr/>
          </a:p>
          <a:p>
            <a:pPr marL="857250" lvl="1" indent="-457200">
              <a:lnSpc>
                <a:spcPts val="3989"/>
              </a:lnSpc>
              <a:buFont typeface="Arial"/>
              <a:buChar char="•"/>
              <a:defRPr/>
            </a:pPr>
            <a:r>
              <a:rPr lang="fr-FR" sz="2850">
                <a:solidFill>
                  <a:srgbClr val="000000"/>
                </a:solidFill>
                <a:latin typeface="Fira Sans Light"/>
              </a:rPr>
              <a:t>+ matériel info (42 t - 5%)</a:t>
            </a:r>
            <a:endParaRPr/>
          </a:p>
          <a:p>
            <a:pPr marL="857250" lvl="1" indent="-457200">
              <a:lnSpc>
                <a:spcPts val="3989"/>
              </a:lnSpc>
              <a:buFont typeface="Arial"/>
              <a:buChar char="•"/>
              <a:defRPr/>
            </a:pPr>
            <a:r>
              <a:rPr lang="fr-FR" sz="2850">
                <a:solidFill>
                  <a:srgbClr val="000000"/>
                </a:solidFill>
                <a:latin typeface="Fira Sans Light"/>
              </a:rPr>
              <a:t>pas de tendance claire</a:t>
            </a:r>
            <a:endParaRPr/>
          </a:p>
          <a:p>
            <a:pPr marL="457200" indent="-457200">
              <a:lnSpc>
                <a:spcPts val="3989"/>
              </a:lnSpc>
              <a:buFont typeface="Arial"/>
              <a:buChar char="•"/>
              <a:defRPr/>
            </a:pPr>
            <a:r>
              <a:rPr lang="fr-FR" sz="2850" u="sng">
                <a:solidFill>
                  <a:srgbClr val="000000"/>
                </a:solidFill>
                <a:latin typeface="Fira Sans Light"/>
              </a:rPr>
              <a:t>Missions</a:t>
            </a:r>
            <a:endParaRPr lang="fr-FR" sz="2850">
              <a:solidFill>
                <a:srgbClr val="000000"/>
              </a:solidFill>
              <a:latin typeface="Fira Sans Light"/>
            </a:endParaRPr>
          </a:p>
          <a:p>
            <a:pPr marL="857250" lvl="1" indent="-457200">
              <a:lnSpc>
                <a:spcPts val="3989"/>
              </a:lnSpc>
              <a:buFont typeface="Arial"/>
              <a:buChar char="•"/>
              <a:defRPr/>
            </a:pPr>
            <a:r>
              <a:rPr lang="fr-FR" sz="2850">
                <a:solidFill>
                  <a:srgbClr val="000000"/>
                </a:solidFill>
                <a:latin typeface="Fira Sans Light"/>
              </a:rPr>
              <a:t>314 t eCO2 (37%)</a:t>
            </a:r>
          </a:p>
          <a:p>
            <a:pPr marL="857250" lvl="1" indent="-457200">
              <a:lnSpc>
                <a:spcPts val="3988"/>
              </a:lnSpc>
              <a:buFont typeface="Arial"/>
              <a:buChar char="•"/>
              <a:defRPr/>
            </a:pPr>
            <a:r>
              <a:rPr lang="fr-FR" sz="2850">
                <a:solidFill>
                  <a:srgbClr val="000000"/>
                </a:solidFill>
                <a:latin typeface="Fira Sans Light"/>
              </a:rPr>
              <a:t>stable p/r 2022</a:t>
            </a:r>
            <a:endParaRPr/>
          </a:p>
          <a:p>
            <a:pPr marL="857250" lvl="1" indent="-457200">
              <a:lnSpc>
                <a:spcPts val="3989"/>
              </a:lnSpc>
              <a:buFont typeface="Arial"/>
              <a:buChar char="•"/>
              <a:defRPr/>
            </a:pPr>
            <a:r>
              <a:rPr lang="fr-FR" sz="2850">
                <a:solidFill>
                  <a:srgbClr val="000000"/>
                </a:solidFill>
                <a:latin typeface="Fira Sans Light"/>
              </a:rPr>
              <a:t>inférieur au niveau pre-covid (~400 t en 2018 et 2019)</a:t>
            </a:r>
            <a:endParaRPr/>
          </a:p>
          <a:p>
            <a:pPr lvl="0">
              <a:lnSpc>
                <a:spcPts val="3988"/>
              </a:lnSpc>
              <a:defRPr/>
            </a:pPr>
            <a:r>
              <a:rPr lang="fr-FR" sz="2850">
                <a:solidFill>
                  <a:srgbClr val="000000"/>
                </a:solidFill>
                <a:latin typeface="Fira Sans Light"/>
              </a:rPr>
              <a:t>Taux de réponse questionnaire déplacements/alimentation = 60%</a:t>
            </a:r>
            <a:endParaRPr/>
          </a:p>
        </p:txBody>
      </p:sp>
      <p:cxnSp>
        <p:nvCxnSpPr>
          <p:cNvPr id="5" name="Connecteur droit 4"/>
          <p:cNvCxnSpPr>
            <a:cxnSpLocks/>
          </p:cNvCxnSpPr>
          <p:nvPr/>
        </p:nvCxnSpPr>
        <p:spPr bwMode="auto">
          <a:xfrm flipH="1">
            <a:off x="2422968" y="4087812"/>
            <a:ext cx="6092031" cy="496093"/>
          </a:xfrm>
          <a:prstGeom prst="line">
            <a:avLst/>
          </a:prstGeom>
          <a:ln w="28575" cap="flat" cmpd="sng" algn="ctr">
            <a:solidFill>
              <a:schemeClr val="accent6">
                <a:lumMod val="74901"/>
              </a:schemeClr>
            </a:solidFill>
            <a:prstDash val="solid"/>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116770573" name="Connecteur droit 116770572"/>
          <p:cNvCxnSpPr>
            <a:cxnSpLocks/>
          </p:cNvCxnSpPr>
          <p:nvPr/>
        </p:nvCxnSpPr>
        <p:spPr bwMode="auto">
          <a:xfrm flipH="1">
            <a:off x="2575367" y="4524374"/>
            <a:ext cx="5939630" cy="2103437"/>
          </a:xfrm>
          <a:prstGeom prst="line">
            <a:avLst/>
          </a:prstGeom>
          <a:ln w="28575" cap="flat" cmpd="sng" algn="ctr">
            <a:solidFill>
              <a:srgbClr val="7030A0"/>
            </a:solidFill>
            <a:prstDash val="solid"/>
            <a:tailEnd type="arrow" len="med"/>
          </a:ln>
        </p:spPr>
        <p:style>
          <a:lnRef idx="1">
            <a:schemeClr val="accent1">
              <a:shade val="50000"/>
            </a:schemeClr>
          </a:lnRef>
          <a:fillRef idx="0">
            <a:schemeClr val="accent1"/>
          </a:fillRef>
          <a:effectRef idx="0">
            <a:schemeClr val="accent1"/>
          </a:effectRef>
          <a:fontRef idx="minor">
            <a:schemeClr val="tx1"/>
          </a:fontRef>
        </p:style>
      </p:cxnSp>
      <p:cxnSp>
        <p:nvCxnSpPr>
          <p:cNvPr id="6" name="Connecteur droit 5"/>
          <p:cNvCxnSpPr>
            <a:cxnSpLocks/>
          </p:cNvCxnSpPr>
          <p:nvPr/>
        </p:nvCxnSpPr>
        <p:spPr bwMode="auto">
          <a:xfrm flipH="1" flipV="1">
            <a:off x="10320780" y="4266406"/>
            <a:ext cx="0" cy="4980780"/>
          </a:xfrm>
          <a:prstGeom prst="line">
            <a:avLst/>
          </a:prstGeom>
          <a:ln w="38099" cap="flat" cmpd="sng" algn="ctr">
            <a:solidFill>
              <a:srgbClr val="7030A0"/>
            </a:solidFill>
            <a:prstDash val="sysDot"/>
          </a:ln>
        </p:spPr>
        <p:style>
          <a:lnRef idx="1">
            <a:schemeClr val="accent1">
              <a:shade val="50000"/>
            </a:schemeClr>
          </a:lnRef>
          <a:fillRef idx="0">
            <a:schemeClr val="accent1"/>
          </a:fillRef>
          <a:effectRef idx="0">
            <a:schemeClr val="accent1"/>
          </a:effectRef>
          <a:fontRef idx="minor">
            <a:schemeClr val="tx1"/>
          </a:fontRef>
        </p:style>
      </p:cxnSp>
      <p:sp>
        <p:nvSpPr>
          <p:cNvPr id="1628574917" name="ZoneTexte 1628574916"/>
          <p:cNvSpPr txBox="1"/>
          <p:nvPr/>
        </p:nvSpPr>
        <p:spPr bwMode="auto">
          <a:xfrm>
            <a:off x="10459687" y="6900566"/>
            <a:ext cx="3116188" cy="884279"/>
          </a:xfrm>
          <a:prstGeom prst="rect">
            <a:avLst/>
          </a:prstGeom>
          <a:noFill/>
          <a:ln w="6349">
            <a:noFill/>
            <a:prstDash val="solid"/>
          </a:ln>
        </p:spPr>
        <p:txBody>
          <a:bodyPr vertOverflow="overflow" horzOverflow="overflow" vert="horz" wrap="square" lIns="91440" tIns="45720" rIns="91440" bIns="45720" numCol="1" spcCol="0" rtlCol="0" fromWordArt="0" anchor="t" anchorCtr="0" forceAA="0" compatLnSpc="0">
            <a:spAutoFit/>
          </a:bodyPr>
          <a:lstStyle/>
          <a:p>
            <a:pPr>
              <a:defRPr/>
            </a:pPr>
            <a:r>
              <a:rPr sz="2600" i="1"/>
              <a:t>empreinte missions en 2021 (covid) = 78 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285682528" name="Group 2"/>
          <p:cNvGrpSpPr/>
          <p:nvPr/>
        </p:nvGrpSpPr>
        <p:grpSpPr bwMode="auto">
          <a:xfrm>
            <a:off x="0" y="0"/>
            <a:ext cx="18288000" cy="1356066"/>
            <a:chOff x="0" y="0"/>
            <a:chExt cx="5053883" cy="812799"/>
          </a:xfrm>
        </p:grpSpPr>
        <p:sp>
          <p:nvSpPr>
            <p:cNvPr id="789497467"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422496170"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1102495427" name="Group 9"/>
          <p:cNvGrpSpPr/>
          <p:nvPr/>
        </p:nvGrpSpPr>
        <p:grpSpPr bwMode="auto">
          <a:xfrm>
            <a:off x="17515954" y="1356066"/>
            <a:ext cx="1830237" cy="1584994"/>
            <a:chOff x="0" y="0"/>
            <a:chExt cx="3619625" cy="3134613"/>
          </a:xfrm>
        </p:grpSpPr>
        <p:sp>
          <p:nvSpPr>
            <p:cNvPr id="298079620"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2046198850" name="Group 11"/>
          <p:cNvGrpSpPr/>
          <p:nvPr/>
        </p:nvGrpSpPr>
        <p:grpSpPr bwMode="auto">
          <a:xfrm>
            <a:off x="15586610" y="-379127"/>
            <a:ext cx="2582385" cy="2236357"/>
            <a:chOff x="0" y="0"/>
            <a:chExt cx="3619625" cy="3134613"/>
          </a:xfrm>
        </p:grpSpPr>
        <p:sp>
          <p:nvSpPr>
            <p:cNvPr id="970992186"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583182434" name="Group 13"/>
          <p:cNvGrpSpPr/>
          <p:nvPr/>
        </p:nvGrpSpPr>
        <p:grpSpPr bwMode="auto">
          <a:xfrm>
            <a:off x="15330831" y="-883661"/>
            <a:ext cx="1525141" cy="1320779"/>
            <a:chOff x="0" y="0"/>
            <a:chExt cx="3619625" cy="3134613"/>
          </a:xfrm>
        </p:grpSpPr>
        <p:sp>
          <p:nvSpPr>
            <p:cNvPr id="1320081640"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pic>
        <p:nvPicPr>
          <p:cNvPr id="285460603" name="Image 285460602"/>
          <p:cNvPicPr>
            <a:picLocks noChangeAspect="1"/>
          </p:cNvPicPr>
          <p:nvPr/>
        </p:nvPicPr>
        <p:blipFill>
          <a:blip r:embed="rId3"/>
          <a:stretch/>
        </p:blipFill>
        <p:spPr bwMode="auto">
          <a:xfrm>
            <a:off x="1149567" y="1339095"/>
            <a:ext cx="16040099" cy="8801100"/>
          </a:xfrm>
          <a:prstGeom prst="rect">
            <a:avLst/>
          </a:prstGeom>
        </p:spPr>
      </p:pic>
      <p:sp>
        <p:nvSpPr>
          <p:cNvPr id="437966973" name="TextBox 22"/>
          <p:cNvSpPr txBox="1"/>
          <p:nvPr/>
        </p:nvSpPr>
        <p:spPr bwMode="auto">
          <a:xfrm>
            <a:off x="227489" y="0"/>
            <a:ext cx="18323638" cy="1204192"/>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CNRS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41940910" name="Group 2"/>
          <p:cNvGrpSpPr/>
          <p:nvPr/>
        </p:nvGrpSpPr>
        <p:grpSpPr bwMode="auto">
          <a:xfrm>
            <a:off x="0" y="0"/>
            <a:ext cx="18288000" cy="1356066"/>
            <a:chOff x="0" y="0"/>
            <a:chExt cx="5053883" cy="812799"/>
          </a:xfrm>
        </p:grpSpPr>
        <p:sp>
          <p:nvSpPr>
            <p:cNvPr id="475968642"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522100310"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133872258" name="Group 9"/>
          <p:cNvGrpSpPr/>
          <p:nvPr/>
        </p:nvGrpSpPr>
        <p:grpSpPr bwMode="auto">
          <a:xfrm>
            <a:off x="17515954" y="1356066"/>
            <a:ext cx="1830237" cy="1584994"/>
            <a:chOff x="0" y="0"/>
            <a:chExt cx="3619625" cy="3134613"/>
          </a:xfrm>
        </p:grpSpPr>
        <p:sp>
          <p:nvSpPr>
            <p:cNvPr id="891019753"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925070889" name="Group 11"/>
          <p:cNvGrpSpPr/>
          <p:nvPr/>
        </p:nvGrpSpPr>
        <p:grpSpPr bwMode="auto">
          <a:xfrm>
            <a:off x="15586610" y="-379127"/>
            <a:ext cx="2582385" cy="2236357"/>
            <a:chOff x="0" y="0"/>
            <a:chExt cx="3619625" cy="3134613"/>
          </a:xfrm>
        </p:grpSpPr>
        <p:sp>
          <p:nvSpPr>
            <p:cNvPr id="717247684"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818576175" name="Group 13"/>
          <p:cNvGrpSpPr/>
          <p:nvPr/>
        </p:nvGrpSpPr>
        <p:grpSpPr bwMode="auto">
          <a:xfrm>
            <a:off x="15330831" y="-883661"/>
            <a:ext cx="1525141" cy="1320779"/>
            <a:chOff x="0" y="0"/>
            <a:chExt cx="3619625" cy="3134613"/>
          </a:xfrm>
        </p:grpSpPr>
        <p:sp>
          <p:nvSpPr>
            <p:cNvPr id="700492667"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271344415" name="TextBox 22"/>
          <p:cNvSpPr txBox="1"/>
          <p:nvPr/>
        </p:nvSpPr>
        <p:spPr bwMode="auto">
          <a:xfrm>
            <a:off x="227489" y="0"/>
            <a:ext cx="18313199" cy="1204192"/>
          </a:xfrm>
          <a:prstGeom prst="rect">
            <a:avLst/>
          </a:prstGeom>
        </p:spPr>
        <p:txBody>
          <a:bodyPr wrap="square" lIns="0" tIns="0" rIns="0" bIns="0" rtlCol="0" anchor="t">
            <a:spAutoFit/>
          </a:bodyPr>
          <a:lstStyle/>
          <a:p>
            <a:pPr marL="0" lvl="0" indent="0">
              <a:lnSpc>
                <a:spcPts val="9478"/>
              </a:lnSpc>
              <a:spcBef>
                <a:spcPts val="0"/>
              </a:spcBef>
              <a:defRPr/>
            </a:pPr>
            <a:r>
              <a:rPr lang="fr-FR" sz="7200" b="0" i="0" u="none" strike="noStrike" cap="none" spc="-76">
                <a:solidFill>
                  <a:srgbClr val="FFFFFF"/>
                </a:solidFill>
                <a:latin typeface="Century Gothic Paneuropean Bold"/>
                <a:ea typeface="Century Gothic Paneuropean Bold"/>
                <a:cs typeface="Century Gothic Paneuropean Bold"/>
              </a:rPr>
              <a:t>Empreinte des infrastructures</a:t>
            </a:r>
            <a:endParaRPr sz="7200"/>
          </a:p>
        </p:txBody>
      </p:sp>
      <p:sp>
        <p:nvSpPr>
          <p:cNvPr id="674467190" name="ZoneTexte 674467189"/>
          <p:cNvSpPr txBox="1"/>
          <p:nvPr/>
        </p:nvSpPr>
        <p:spPr bwMode="auto">
          <a:xfrm>
            <a:off x="583170" y="1765609"/>
            <a:ext cx="17177568" cy="2286360"/>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3600">
                <a:latin typeface="Arial"/>
                <a:ea typeface="Arial"/>
                <a:cs typeface="Arial"/>
              </a:rPr>
              <a:t>L’empreinte de nos activités ne se limite pas aux émissions directes du laboratoire</a:t>
            </a:r>
            <a:endParaRPr sz="3600">
              <a:latin typeface="Arial"/>
              <a:cs typeface="Arial"/>
            </a:endParaRPr>
          </a:p>
          <a:p>
            <a:pPr marL="482137" indent="-482137">
              <a:buFont typeface="Arial"/>
              <a:buChar char="•"/>
              <a:defRPr/>
            </a:pPr>
            <a:r>
              <a:rPr sz="3600">
                <a:latin typeface="Arial"/>
                <a:ea typeface="Arial"/>
                <a:cs typeface="Arial"/>
              </a:rPr>
              <a:t>Audit ESO</a:t>
            </a:r>
            <a:r>
              <a:rPr sz="3600" b="0" i="0" u="none">
                <a:solidFill>
                  <a:srgbClr val="000000"/>
                </a:solidFill>
                <a:latin typeface="Arial"/>
                <a:ea typeface="Arial"/>
                <a:cs typeface="Arial"/>
              </a:rPr>
              <a:t> (2019) : 28kt CO2e/yr (sans ALMA ni construction d’ELT)</a:t>
            </a:r>
            <a:endParaRPr sz="3600">
              <a:latin typeface="Arial"/>
              <a:cs typeface="Arial"/>
            </a:endParaRPr>
          </a:p>
          <a:p>
            <a:pPr marL="482137" indent="-482137">
              <a:buFont typeface="Arial"/>
              <a:buChar char="•"/>
              <a:defRPr/>
            </a:pPr>
            <a:r>
              <a:rPr sz="3600" b="0" i="0" u="none">
                <a:solidFill>
                  <a:srgbClr val="000000"/>
                </a:solidFill>
                <a:latin typeface="Arial"/>
                <a:ea typeface="Arial"/>
                <a:cs typeface="Arial"/>
              </a:rPr>
              <a:t>CERN report (2022): 184 kt CO2e/yr.    Objectif: -30% d’ici 2025.</a:t>
            </a:r>
            <a:endParaRPr sz="3600">
              <a:latin typeface="Arial"/>
              <a:cs typeface="Arial"/>
            </a:endParaRPr>
          </a:p>
          <a:p>
            <a:pPr marL="482137" indent="-482137">
              <a:buFont typeface="Arial"/>
              <a:buChar char="•"/>
              <a:defRPr/>
            </a:pPr>
            <a:r>
              <a:rPr sz="3600" b="0" i="0" u="none">
                <a:solidFill>
                  <a:srgbClr val="000000"/>
                </a:solidFill>
                <a:latin typeface="Arial"/>
                <a:ea typeface="Arial"/>
                <a:cs typeface="Arial"/>
              </a:rPr>
              <a:t>CC In2p3 : 2 kt CO2e/yr (BEGES 2022) </a:t>
            </a:r>
            <a:endParaRPr sz="3600">
              <a:latin typeface="Arial"/>
              <a:cs typeface="Arial"/>
            </a:endParaRPr>
          </a:p>
        </p:txBody>
      </p:sp>
      <p:pic>
        <p:nvPicPr>
          <p:cNvPr id="152776767" name="Image 152776766"/>
          <p:cNvPicPr>
            <a:picLocks noChangeAspect="1"/>
          </p:cNvPicPr>
          <p:nvPr/>
        </p:nvPicPr>
        <p:blipFill>
          <a:blip r:embed="rId3"/>
          <a:stretch/>
        </p:blipFill>
        <p:spPr bwMode="auto">
          <a:xfrm>
            <a:off x="9456857" y="4600609"/>
            <a:ext cx="8712715" cy="5214328"/>
          </a:xfrm>
          <a:prstGeom prst="rect">
            <a:avLst/>
          </a:prstGeom>
        </p:spPr>
      </p:pic>
      <p:sp>
        <p:nvSpPr>
          <p:cNvPr id="95258968" name="ZoneTexte 95258967"/>
          <p:cNvSpPr txBox="1"/>
          <p:nvPr/>
        </p:nvSpPr>
        <p:spPr bwMode="auto">
          <a:xfrm>
            <a:off x="583170" y="4739268"/>
            <a:ext cx="8298927" cy="475523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482137" indent="-482137">
              <a:buFont typeface="Arial"/>
              <a:buChar char="•"/>
              <a:defRPr/>
            </a:pPr>
            <a:r>
              <a:rPr lang="en-US" sz="3600" b="0" i="0" u="none" strike="noStrike" cap="none" spc="0">
                <a:solidFill>
                  <a:srgbClr val="000000"/>
                </a:solidFill>
                <a:latin typeface="Arial"/>
                <a:ea typeface="Arial"/>
                <a:cs typeface="Arial"/>
              </a:rPr>
              <a:t>Knödlseder et al (2022) estiment l’empreinte annuelle mondiale des infrastructures astro à 1.17 ± 0.25 Mt CO2e/yr.</a:t>
            </a:r>
            <a:endParaRPr lang="en-US" sz="3600" b="0" i="0" u="none" strike="noStrike" cap="none" spc="0">
              <a:solidFill>
                <a:srgbClr val="000000"/>
              </a:solidFill>
              <a:latin typeface="Times New Roman"/>
              <a:cs typeface="Times New Roman"/>
            </a:endParaRPr>
          </a:p>
          <a:p>
            <a:pPr marL="482137" indent="-482137">
              <a:buFont typeface="Arial"/>
              <a:buChar char="•"/>
              <a:defRPr/>
            </a:pPr>
            <a:endParaRPr sz="3600">
              <a:latin typeface="Arial"/>
              <a:cs typeface="Arial"/>
            </a:endParaRPr>
          </a:p>
          <a:p>
            <a:pPr marL="482137" indent="-482137">
              <a:buFont typeface="Arial"/>
              <a:buChar char="•"/>
              <a:defRPr/>
            </a:pPr>
            <a:r>
              <a:rPr lang="en-US" sz="3600" b="0" i="0" u="none" strike="noStrike" cap="none" spc="0">
                <a:solidFill>
                  <a:srgbClr val="000000"/>
                </a:solidFill>
                <a:latin typeface="Arial"/>
                <a:ea typeface="Arial"/>
                <a:cs typeface="Arial"/>
              </a:rPr>
              <a:t>Empreinte des infrastructures représente une part supérieure aux activités directes des labos</a:t>
            </a:r>
            <a:endParaRPr sz="3600">
              <a:latin typeface="Arial"/>
              <a:cs typeface="Arial"/>
            </a:endParaRPr>
          </a:p>
          <a:p>
            <a:pPr>
              <a:defRPr/>
            </a:pPr>
            <a:endParaRPr/>
          </a:p>
        </p:txBody>
      </p:sp>
      <p:sp>
        <p:nvSpPr>
          <p:cNvPr id="1292591471" name="ZoneTexte 1292591470"/>
          <p:cNvSpPr txBox="1"/>
          <p:nvPr/>
        </p:nvSpPr>
        <p:spPr bwMode="auto">
          <a:xfrm>
            <a:off x="6460792" y="9555678"/>
            <a:ext cx="9270171" cy="51851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defRPr/>
            </a:pPr>
            <a:r>
              <a:rPr sz="2800">
                <a:latin typeface="Arial"/>
                <a:ea typeface="Arial"/>
                <a:cs typeface="Arial"/>
              </a:rPr>
              <a:t>Exemple: IRAP Martin et al (2022) Nature Astronomy</a:t>
            </a:r>
            <a:endParaRPr sz="280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bwMode="auto">
        <a:xfrm>
          <a:off x="0" y="0"/>
          <a:ext cx="0" cy="0"/>
          <a:chOff x="0" y="0"/>
          <a:chExt cx="0" cy="0"/>
        </a:xfrm>
      </p:grpSpPr>
      <p:grpSp>
        <p:nvGrpSpPr>
          <p:cNvPr id="12092680" name="Group 4"/>
          <p:cNvGrpSpPr/>
          <p:nvPr/>
        </p:nvGrpSpPr>
        <p:grpSpPr bwMode="auto">
          <a:xfrm>
            <a:off x="-3563093" y="6077993"/>
            <a:ext cx="6383423" cy="5528075"/>
            <a:chOff x="0" y="0"/>
            <a:chExt cx="3619625" cy="3134613"/>
          </a:xfrm>
        </p:grpSpPr>
        <p:sp>
          <p:nvSpPr>
            <p:cNvPr id="1961513953" name="Freeform 5"/>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4F4F4"/>
            </a:solidFill>
          </p:spPr>
        </p:sp>
      </p:grpSp>
      <p:grpSp>
        <p:nvGrpSpPr>
          <p:cNvPr id="830868829" name="Group 6"/>
          <p:cNvGrpSpPr/>
          <p:nvPr/>
        </p:nvGrpSpPr>
        <p:grpSpPr bwMode="auto">
          <a:xfrm>
            <a:off x="1671664" y="7004490"/>
            <a:ext cx="3034530" cy="2627916"/>
            <a:chOff x="0" y="0"/>
            <a:chExt cx="3619625" cy="3134613"/>
          </a:xfrm>
        </p:grpSpPr>
        <p:sp>
          <p:nvSpPr>
            <p:cNvPr id="192498757" name="Freeform 7"/>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grpSp>
        <p:nvGrpSpPr>
          <p:cNvPr id="706181520" name="Group 8"/>
          <p:cNvGrpSpPr/>
          <p:nvPr/>
        </p:nvGrpSpPr>
        <p:grpSpPr bwMode="auto">
          <a:xfrm>
            <a:off x="4053492" y="8956749"/>
            <a:ext cx="2141617" cy="1854651"/>
            <a:chOff x="0" y="0"/>
            <a:chExt cx="3619625" cy="3134613"/>
          </a:xfrm>
        </p:grpSpPr>
        <p:sp>
          <p:nvSpPr>
            <p:cNvPr id="483506802" name="Freeform 9"/>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pic>
        <p:nvPicPr>
          <p:cNvPr id="1642948555" name="Image 15"/>
          <p:cNvPicPr>
            <a:picLocks noChangeAspect="1"/>
          </p:cNvPicPr>
          <p:nvPr/>
        </p:nvPicPr>
        <p:blipFill>
          <a:blip r:embed="rId3"/>
          <a:srcRect l="17765" t="1483" r="11971" b="1066"/>
          <a:stretch/>
        </p:blipFill>
        <p:spPr bwMode="auto">
          <a:xfrm>
            <a:off x="7162800" y="0"/>
            <a:ext cx="11125199" cy="10287000"/>
          </a:xfrm>
          <a:prstGeom prst="rect">
            <a:avLst/>
          </a:prstGeom>
        </p:spPr>
      </p:pic>
      <p:sp>
        <p:nvSpPr>
          <p:cNvPr id="41996311" name="TextBox 10"/>
          <p:cNvSpPr txBox="1"/>
          <p:nvPr/>
        </p:nvSpPr>
        <p:spPr bwMode="auto">
          <a:xfrm>
            <a:off x="227381" y="291721"/>
            <a:ext cx="8154975" cy="5303371"/>
          </a:xfrm>
          <a:prstGeom prst="rect">
            <a:avLst/>
          </a:prstGeom>
        </p:spPr>
        <p:txBody>
          <a:bodyPr wrap="square" lIns="0" tIns="0" rIns="0" bIns="0" rtlCol="0" anchor="t">
            <a:spAutoFit/>
          </a:bodyPr>
          <a:lstStyle/>
          <a:p>
            <a:pPr lvl="0">
              <a:lnSpc>
                <a:spcPts val="10439"/>
              </a:lnSpc>
              <a:defRPr/>
            </a:pPr>
            <a:r>
              <a:rPr lang="fr-FR" sz="8000">
                <a:solidFill>
                  <a:srgbClr val="F4F4F4"/>
                </a:solidFill>
                <a:latin typeface="Century Gothic Paneuropean Bold"/>
              </a:rPr>
              <a:t>Initiatives et bonnes pratiques</a:t>
            </a:r>
            <a:endParaRPr sz="1600"/>
          </a:p>
          <a:p>
            <a:pPr lvl="0">
              <a:lnSpc>
                <a:spcPts val="10439"/>
              </a:lnSpc>
              <a:defRPr/>
            </a:pPr>
            <a:r>
              <a:rPr lang="fr-FR" sz="8000">
                <a:solidFill>
                  <a:srgbClr val="F4F4F4"/>
                </a:solidFill>
                <a:latin typeface="Century Gothic Paneuropean Bold"/>
              </a:rPr>
              <a:t>dans d’autres laboratoires</a:t>
            </a:r>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Exemple d’actions sur les missions</a:t>
            </a:r>
            <a:endParaRPr/>
          </a:p>
        </p:txBody>
      </p:sp>
      <p:sp>
        <p:nvSpPr>
          <p:cNvPr id="5" name="TextBox 8"/>
          <p:cNvSpPr txBox="1"/>
          <p:nvPr/>
        </p:nvSpPr>
        <p:spPr bwMode="auto">
          <a:xfrm>
            <a:off x="152400" y="1638300"/>
            <a:ext cx="17961058" cy="3550203"/>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Times New Roman"/>
                <a:ea typeface="Fira Sans Light"/>
                <a:cs typeface="Times New Roman"/>
              </a:rPr>
              <a:t>Inclusion d'un arbre de décisions dans les demandes d'ordre de mission (IPSL Institut Pierre-Simon Laplace)</a:t>
            </a:r>
            <a:endParaRPr/>
          </a:p>
          <a:p>
            <a:pPr>
              <a:lnSpc>
                <a:spcPct val="114999"/>
              </a:lnSpc>
              <a:defRPr/>
            </a:pPr>
            <a:r>
              <a:rPr lang="fr-FR" sz="2000" b="1" strike="noStrike" cap="none" spc="0">
                <a:solidFill>
                  <a:schemeClr val="accent6">
                    <a:lumMod val="75000"/>
                  </a:schemeClr>
                </a:solidFill>
                <a:latin typeface="Cambria"/>
                <a:ea typeface="Fira Sans Light"/>
                <a:cs typeface="Times New Roman"/>
              </a:rPr>
              <a:t>Échanges en AG d'unité</a:t>
            </a:r>
            <a:r>
              <a:rPr lang="fr-FR" sz="2000" strike="noStrike" cap="none" spc="0">
                <a:solidFill>
                  <a:srgbClr val="000000"/>
                </a:solidFill>
                <a:latin typeface="Cambria"/>
                <a:ea typeface="Fira Sans Light"/>
                <a:cs typeface="Times New Roman"/>
              </a:rPr>
              <a:t> - </a:t>
            </a:r>
            <a:r>
              <a:rPr lang="fr-FR" sz="2000" b="1" strike="noStrike" cap="none" spc="0">
                <a:solidFill>
                  <a:schemeClr val="accent6">
                    <a:lumMod val="75000"/>
                  </a:schemeClr>
                </a:solidFill>
                <a:latin typeface="Cambria"/>
                <a:ea typeface="Fira Sans Light"/>
                <a:cs typeface="Times New Roman"/>
              </a:rPr>
              <a:t>Décision de la direction</a:t>
            </a:r>
            <a:r>
              <a:rPr lang="fr-FR" sz="2000" strike="noStrike" cap="none" spc="0">
                <a:solidFill>
                  <a:srgbClr val="000000"/>
                </a:solidFill>
                <a:latin typeface="Cambria"/>
                <a:ea typeface="Fira Sans Light"/>
                <a:cs typeface="Times New Roman"/>
              </a:rPr>
              <a:t> - </a:t>
            </a:r>
            <a:r>
              <a:rPr lang="fr-FR" sz="2000" b="1" strike="noStrike" cap="none" spc="0">
                <a:solidFill>
                  <a:schemeClr val="accent4">
                    <a:lumMod val="75000"/>
                  </a:schemeClr>
                </a:solidFill>
                <a:latin typeface="Cambria"/>
                <a:ea typeface="Fira Sans Light"/>
                <a:cs typeface="Times New Roman"/>
              </a:rPr>
              <a:t>Obligatoire</a:t>
            </a:r>
            <a:endParaRPr lang="fr-FR" sz="2000">
              <a:solidFill>
                <a:srgbClr val="000000"/>
              </a:solidFill>
              <a:latin typeface="Cambria"/>
              <a:cs typeface="Times New Roman"/>
            </a:endParaRPr>
          </a:p>
          <a:p>
            <a:pPr>
              <a:lnSpc>
                <a:spcPct val="114999"/>
              </a:lnSpc>
              <a:defRPr/>
            </a:pPr>
            <a:r>
              <a:rPr lang="fr-FR" sz="2200">
                <a:solidFill>
                  <a:srgbClr val="000000"/>
                </a:solidFill>
                <a:latin typeface="Times New Roman"/>
                <a:cs typeface="Times New Roman"/>
              </a:rPr>
              <a:t>Cet arbre de décision "MISSION (IM)POSSIBLE ?" a été simplifié au maximum pour encourager les personnels à le lire. Il se concentre sur 2 questions :</a:t>
            </a:r>
            <a:endParaRPr/>
          </a:p>
          <a:p>
            <a:pPr marL="914400" lvl="1" indent="-457200">
              <a:lnSpc>
                <a:spcPct val="114999"/>
              </a:lnSpc>
              <a:buFont typeface="+mj-lt"/>
              <a:buAutoNum type="arabicPeriod"/>
              <a:defRPr/>
            </a:pPr>
            <a:r>
              <a:rPr lang="fr-FR" sz="2200">
                <a:solidFill>
                  <a:srgbClr val="000000"/>
                </a:solidFill>
                <a:latin typeface="Times New Roman"/>
                <a:cs typeface="Times New Roman"/>
              </a:rPr>
              <a:t>Ai-je la possibilité d'assister à l'évènement sans me déplacer?</a:t>
            </a:r>
            <a:endParaRPr/>
          </a:p>
          <a:p>
            <a:pPr marL="914400" lvl="1" indent="-457200">
              <a:lnSpc>
                <a:spcPct val="114999"/>
              </a:lnSpc>
              <a:buFont typeface="+mj-lt"/>
              <a:buAutoNum type="arabicPeriod"/>
              <a:defRPr/>
            </a:pPr>
            <a:r>
              <a:rPr lang="fr-FR" sz="2200">
                <a:solidFill>
                  <a:srgbClr val="000000"/>
                </a:solidFill>
                <a:latin typeface="Times New Roman"/>
                <a:cs typeface="Times New Roman"/>
              </a:rPr>
              <a:t>Ai-je la possibilité de faire le trajet en train?</a:t>
            </a:r>
            <a:endParaRPr/>
          </a:p>
          <a:p>
            <a:pPr>
              <a:lnSpc>
                <a:spcPct val="114999"/>
              </a:lnSpc>
              <a:defRPr/>
            </a:pPr>
            <a:r>
              <a:rPr lang="fr-FR" sz="2200">
                <a:solidFill>
                  <a:srgbClr val="000000"/>
                </a:solidFill>
                <a:latin typeface="Times New Roman"/>
                <a:cs typeface="Times New Roman"/>
              </a:rPr>
              <a:t>Si oui, la durée intervient. Pour les trajets de moins de 5h, le moyen de transport à utiliser est le train. Pour les durées supérieures, le train est bien sûr autorisé mais non obligatoire.</a:t>
            </a:r>
            <a:endParaRPr/>
          </a:p>
          <a:p>
            <a:pPr>
              <a:lnSpc>
                <a:spcPct val="114999"/>
              </a:lnSpc>
              <a:defRPr/>
            </a:pPr>
            <a:endParaRPr lang="fr-FR" sz="2400">
              <a:solidFill>
                <a:srgbClr val="000000"/>
              </a:solidFill>
              <a:latin typeface="Fira Sans Light"/>
            </a:endParaRPr>
          </a:p>
          <a:p>
            <a:pPr>
              <a:lnSpc>
                <a:spcPct val="114999"/>
              </a:lnSpc>
              <a:defRPr/>
            </a:pPr>
            <a:endParaRPr lang="fr-FR" sz="2400">
              <a:solidFill>
                <a:srgbClr val="000000"/>
              </a:solidFill>
              <a:latin typeface="Fira Sans Light"/>
            </a:endParaRPr>
          </a:p>
        </p:txBody>
      </p:sp>
      <p:pic>
        <p:nvPicPr>
          <p:cNvPr id="20" name="Image 19"/>
          <p:cNvPicPr>
            <a:picLocks noChangeAspect="1"/>
          </p:cNvPicPr>
          <p:nvPr/>
        </p:nvPicPr>
        <p:blipFill>
          <a:blip r:embed="rId3"/>
          <a:stretch/>
        </p:blipFill>
        <p:spPr bwMode="auto">
          <a:xfrm>
            <a:off x="4267200" y="4297796"/>
            <a:ext cx="9753600" cy="547027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Exemple d’actions sur les missions</a:t>
            </a:r>
            <a:endParaRPr/>
          </a:p>
        </p:txBody>
      </p:sp>
      <p:sp>
        <p:nvSpPr>
          <p:cNvPr id="5" name="TextBox 8"/>
          <p:cNvSpPr txBox="1"/>
          <p:nvPr/>
        </p:nvSpPr>
        <p:spPr bwMode="auto">
          <a:xfrm>
            <a:off x="152400" y="1638300"/>
            <a:ext cx="17961058" cy="7429278"/>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Times New Roman"/>
                <a:ea typeface="Fira Sans Light"/>
                <a:cs typeface="Times New Roman"/>
              </a:rPr>
              <a:t>Mise en place de quotas individuels pour les missions (LOCEAN - Laboratoire d'Océanographie et du Climat)</a:t>
            </a:r>
            <a:endParaRPr/>
          </a:p>
          <a:p>
            <a:pPr>
              <a:lnSpc>
                <a:spcPct val="114999"/>
              </a:lnSpc>
              <a:defRPr/>
            </a:pPr>
            <a:r>
              <a:rPr lang="fr-FR" sz="2000" b="1" strike="noStrike" cap="none" spc="0">
                <a:solidFill>
                  <a:schemeClr val="accent6">
                    <a:lumMod val="75000"/>
                  </a:schemeClr>
                </a:solidFill>
                <a:latin typeface="Cambria"/>
                <a:ea typeface="Fira Sans Light"/>
                <a:cs typeface="Times New Roman"/>
              </a:rPr>
              <a:t>Vote du laboratoire</a:t>
            </a:r>
            <a:r>
              <a:rPr lang="fr-FR" sz="2000" strike="noStrike" cap="none" spc="0">
                <a:solidFill>
                  <a:srgbClr val="000000"/>
                </a:solidFill>
                <a:latin typeface="Cambria"/>
                <a:ea typeface="Fira Sans Light"/>
                <a:cs typeface="Times New Roman"/>
              </a:rPr>
              <a:t> - </a:t>
            </a:r>
            <a:r>
              <a:rPr lang="fr-FR" sz="2000" b="1" strike="noStrike" cap="none" spc="0">
                <a:solidFill>
                  <a:schemeClr val="accent4">
                    <a:lumMod val="75000"/>
                  </a:schemeClr>
                </a:solidFill>
                <a:latin typeface="Cambria"/>
                <a:ea typeface="Fira Sans Light"/>
                <a:cs typeface="Times New Roman"/>
              </a:rPr>
              <a:t>Obligatoire</a:t>
            </a:r>
            <a:endParaRPr/>
          </a:p>
          <a:p>
            <a:pPr>
              <a:lnSpc>
                <a:spcPct val="114999"/>
              </a:lnSpc>
              <a:spcAft>
                <a:spcPts val="1200"/>
              </a:spcAft>
              <a:defRPr/>
            </a:pPr>
            <a:r>
              <a:rPr lang="fr-FR" sz="2200">
                <a:solidFill>
                  <a:srgbClr val="000000"/>
                </a:solidFill>
                <a:latin typeface="Times New Roman"/>
                <a:cs typeface="Times New Roman"/>
              </a:rPr>
              <a:t>Instauration d'un quota carbone personnel incessible sur les déplacements en avion qui est dégressif dans le temps (baisse de 10tCO2e/pers/an en 2021 à 2.5 tCO2e/pers/an en 2026).</a:t>
            </a:r>
            <a:endParaRPr/>
          </a:p>
          <a:p>
            <a:pPr>
              <a:lnSpc>
                <a:spcPct val="114999"/>
              </a:lnSpc>
              <a:spcAft>
                <a:spcPts val="1200"/>
              </a:spcAft>
              <a:defRPr/>
            </a:pPr>
            <a:r>
              <a:rPr lang="fr-FR" sz="2200">
                <a:solidFill>
                  <a:srgbClr val="000000"/>
                </a:solidFill>
                <a:latin typeface="Times New Roman"/>
                <a:cs typeface="Times New Roman"/>
              </a:rPr>
              <a:t>Des exemptions sont prévues pour certains déplacements liés au cœur de métier du labo : missions de plus d'un mois, missions de terrain, enseignements</a:t>
            </a:r>
            <a:endParaRPr/>
          </a:p>
          <a:p>
            <a:pPr>
              <a:lnSpc>
                <a:spcPct val="114999"/>
              </a:lnSpc>
              <a:spcAft>
                <a:spcPts val="1200"/>
              </a:spcAft>
              <a:defRPr/>
            </a:pPr>
            <a:r>
              <a:rPr lang="fr-FR" sz="2200">
                <a:solidFill>
                  <a:srgbClr val="000000"/>
                </a:solidFill>
                <a:latin typeface="Times New Roman"/>
                <a:cs typeface="Times New Roman"/>
              </a:rPr>
              <a:t>En parallèle, chaque personnel doit suivre son empreinte carbone des déplacements au moyen d'un calculateur développé en interne. Ce calculateur permet à chacun de suivre sa consommation et permet à la direction de vérifier le quota personnel et son utilisation. Par ailleurs, l'évolution du quota peut être ré-examinée par le CdL en fonction de ses effets et des objectifs.</a:t>
            </a:r>
            <a:endParaRPr/>
          </a:p>
          <a:p>
            <a:pPr>
              <a:lnSpc>
                <a:spcPct val="114999"/>
              </a:lnSpc>
              <a:spcAft>
                <a:spcPts val="1200"/>
              </a:spcAft>
              <a:defRPr/>
            </a:pPr>
            <a:r>
              <a:rPr lang="fr-FR" sz="2200">
                <a:solidFill>
                  <a:srgbClr val="000000"/>
                </a:solidFill>
                <a:latin typeface="Times New Roman"/>
                <a:cs typeface="Times New Roman"/>
              </a:rPr>
              <a:t>Il n'y a pas de difficultés d'acceptation pour le moment (après trois ans de mise en œuvre). En revanche, les portails de saisie des missions ne permettent pas de vérifier automatiquement la présence de la feuille de quota ce qui pose des problèmes de suivi par la direction et les services administratifs. Une personne de la direction est chargée du suivi des quotas.</a:t>
            </a:r>
            <a:endParaRPr/>
          </a:p>
          <a:p>
            <a:pPr>
              <a:lnSpc>
                <a:spcPct val="114999"/>
              </a:lnSpc>
              <a:spcAft>
                <a:spcPts val="1200"/>
              </a:spcAft>
              <a:defRPr/>
            </a:pPr>
            <a:r>
              <a:rPr lang="fr-FR" sz="2200" b="1">
                <a:solidFill>
                  <a:srgbClr val="000000"/>
                </a:solidFill>
                <a:latin typeface="Times New Roman"/>
                <a:cs typeface="Times New Roman"/>
              </a:rPr>
              <a:t>Quelques demandes aux tutelles dont:</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Les outils de gestion des missions doivent permettre la réservation de billets de train partout en Europe, y compris les couchettes en train de nuit</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Les tutelles doivent autoriser la première classe pour les trajets en train de plus de 2 h, afin que les agents puissent travailler pendant le voyage</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Les tutelles doivent autoriser le covoiturage de type blablacar pour les déplacements professionnels</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Les outils de gestion des missions doivent fournir à chaque agent un compteur de ses émissions de GES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2527743" y="-89986"/>
            <a:ext cx="10138115" cy="8779655"/>
            <a:chOff x="0" y="0"/>
            <a:chExt cx="3619627" cy="3134614"/>
          </a:xfrm>
        </p:grpSpPr>
        <p:sp>
          <p:nvSpPr>
            <p:cNvPr id="3" name="Freeform 3"/>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82E59"/>
            </a:solidFill>
          </p:spPr>
        </p:sp>
      </p:grpSp>
      <p:grpSp>
        <p:nvGrpSpPr>
          <p:cNvPr id="4" name="Group 4"/>
          <p:cNvGrpSpPr/>
          <p:nvPr/>
        </p:nvGrpSpPr>
        <p:grpSpPr bwMode="auto">
          <a:xfrm>
            <a:off x="2505679" y="5832746"/>
            <a:ext cx="5966980" cy="5167433"/>
            <a:chOff x="0" y="0"/>
            <a:chExt cx="3619627" cy="3134614"/>
          </a:xfrm>
        </p:grpSpPr>
        <p:sp>
          <p:nvSpPr>
            <p:cNvPr id="5" name="Freeform 5"/>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6" name="TextBox 6"/>
          <p:cNvSpPr txBox="1"/>
          <p:nvPr/>
        </p:nvSpPr>
        <p:spPr bwMode="auto">
          <a:xfrm>
            <a:off x="583444" y="3500506"/>
            <a:ext cx="5420036" cy="1276350"/>
          </a:xfrm>
          <a:prstGeom prst="rect">
            <a:avLst/>
          </a:prstGeom>
        </p:spPr>
        <p:txBody>
          <a:bodyPr lIns="0" tIns="0" rIns="0" bIns="0" rtlCol="0" anchor="t">
            <a:spAutoFit/>
          </a:bodyPr>
          <a:lstStyle/>
          <a:p>
            <a:pPr marL="0" lvl="0" indent="0" algn="l">
              <a:lnSpc>
                <a:spcPts val="10199"/>
              </a:lnSpc>
              <a:spcBef>
                <a:spcPts val="0"/>
              </a:spcBef>
              <a:defRPr/>
            </a:pPr>
            <a:r>
              <a:rPr lang="fr-FR" sz="8500" spc="-84">
                <a:solidFill>
                  <a:srgbClr val="F4F4F4"/>
                </a:solidFill>
                <a:latin typeface="Century Gothic Paneuropean Bold"/>
              </a:rPr>
              <a:t>Sommaire</a:t>
            </a:r>
            <a:endParaRPr/>
          </a:p>
        </p:txBody>
      </p:sp>
      <p:sp>
        <p:nvSpPr>
          <p:cNvPr id="7" name="TextBox 7"/>
          <p:cNvSpPr txBox="1"/>
          <p:nvPr/>
        </p:nvSpPr>
        <p:spPr bwMode="auto">
          <a:xfrm>
            <a:off x="8472659" y="3126633"/>
            <a:ext cx="9220200" cy="4033733"/>
          </a:xfrm>
          <a:prstGeom prst="rect">
            <a:avLst/>
          </a:prstGeom>
        </p:spPr>
        <p:txBody>
          <a:bodyPr wrap="square" lIns="0" tIns="0" rIns="0" bIns="0" rtlCol="0" anchor="t">
            <a:spAutoFit/>
          </a:bodyPr>
          <a:lstStyle/>
          <a:p>
            <a:pPr marL="820414" lvl="1" indent="-410207">
              <a:lnSpc>
                <a:spcPts val="5319"/>
              </a:lnSpc>
              <a:buFont typeface="Arial"/>
              <a:buChar char="•"/>
              <a:defRPr/>
            </a:pPr>
            <a:r>
              <a:rPr lang="fr-FR" sz="3800">
                <a:solidFill>
                  <a:srgbClr val="000000"/>
                </a:solidFill>
                <a:latin typeface="Century Gothic Paneuropean Bold"/>
              </a:rPr>
              <a:t>Sensibilisation</a:t>
            </a:r>
            <a:endParaRPr/>
          </a:p>
          <a:p>
            <a:pPr marL="820414" lvl="1" indent="-410207">
              <a:lnSpc>
                <a:spcPts val="5319"/>
              </a:lnSpc>
              <a:buFont typeface="Arial"/>
              <a:buChar char="•"/>
              <a:defRPr/>
            </a:pPr>
            <a:r>
              <a:rPr lang="fr-FR" sz="3800">
                <a:solidFill>
                  <a:srgbClr val="000000"/>
                </a:solidFill>
                <a:latin typeface="Century Gothic Paneuropean Bold"/>
              </a:rPr>
              <a:t>Cadre de discussion</a:t>
            </a:r>
            <a:endParaRPr/>
          </a:p>
          <a:p>
            <a:pPr marL="820414" lvl="1" indent="-410207">
              <a:lnSpc>
                <a:spcPts val="5319"/>
              </a:lnSpc>
              <a:buFont typeface="Arial"/>
              <a:buChar char="•"/>
              <a:defRPr/>
            </a:pPr>
            <a:r>
              <a:rPr lang="fr-FR" sz="3800">
                <a:solidFill>
                  <a:srgbClr val="000000"/>
                </a:solidFill>
                <a:latin typeface="Century Gothic Paneuropean Bold"/>
              </a:rPr>
              <a:t>Bilans GES du laboratoire</a:t>
            </a:r>
            <a:endParaRPr/>
          </a:p>
          <a:p>
            <a:pPr marL="820414" lvl="1" indent="-410207">
              <a:lnSpc>
                <a:spcPts val="5319"/>
              </a:lnSpc>
              <a:buFont typeface="Arial"/>
              <a:buChar char="•"/>
              <a:defRPr/>
            </a:pPr>
            <a:r>
              <a:rPr lang="fr-FR" sz="3800">
                <a:solidFill>
                  <a:srgbClr val="000000"/>
                </a:solidFill>
                <a:latin typeface="Century Gothic Paneuropean Bold"/>
              </a:rPr>
              <a:t>Initiatives et bonnes pratiques</a:t>
            </a:r>
            <a:endParaRPr/>
          </a:p>
          <a:p>
            <a:pPr marL="820414" lvl="1" indent="-410207">
              <a:lnSpc>
                <a:spcPts val="5319"/>
              </a:lnSpc>
              <a:buFont typeface="Arial"/>
              <a:buChar char="•"/>
              <a:defRPr/>
            </a:pPr>
            <a:r>
              <a:rPr lang="fr-FR" sz="3800">
                <a:solidFill>
                  <a:srgbClr val="000000"/>
                </a:solidFill>
                <a:latin typeface="Century Gothic Paneuropean Bold"/>
              </a:rPr>
              <a:t>Questions à adresser et trajectoires</a:t>
            </a:r>
            <a:endParaRPr/>
          </a:p>
          <a:p>
            <a:pPr marL="820414" lvl="1" indent="-410207">
              <a:lnSpc>
                <a:spcPts val="5319"/>
              </a:lnSpc>
              <a:buFont typeface="Arial"/>
              <a:buChar char="•"/>
              <a:defRPr/>
            </a:pPr>
            <a:r>
              <a:rPr lang="fr-FR" sz="3800">
                <a:solidFill>
                  <a:srgbClr val="000000"/>
                </a:solidFill>
                <a:latin typeface="Century Gothic Paneuropean Bold"/>
              </a:rPr>
              <a:t>Démarche et calendrier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Exemple d’actions sur les missions</a:t>
            </a:r>
            <a:endParaRPr/>
          </a:p>
        </p:txBody>
      </p:sp>
      <p:sp>
        <p:nvSpPr>
          <p:cNvPr id="5" name="TextBox 8"/>
          <p:cNvSpPr txBox="1"/>
          <p:nvPr/>
        </p:nvSpPr>
        <p:spPr bwMode="auto">
          <a:xfrm>
            <a:off x="152400" y="1638300"/>
            <a:ext cx="17961058" cy="8126392"/>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Times New Roman"/>
                <a:ea typeface="Fira Sans Light"/>
                <a:cs typeface="Times New Roman"/>
              </a:rPr>
              <a:t>Mise en place d'un quota carbone sur les missions (IRIT - Institut de Recherche en Informatique de Toulouse)</a:t>
            </a:r>
            <a:endParaRPr/>
          </a:p>
          <a:p>
            <a:pPr>
              <a:lnSpc>
                <a:spcPct val="114999"/>
              </a:lnSpc>
              <a:defRPr/>
            </a:pPr>
            <a:r>
              <a:rPr lang="fr-FR" sz="2000" b="1" strike="noStrike" cap="none" spc="0">
                <a:solidFill>
                  <a:schemeClr val="accent6">
                    <a:lumMod val="75000"/>
                  </a:schemeClr>
                </a:solidFill>
                <a:latin typeface="Cambria"/>
                <a:ea typeface="Fira Sans Light"/>
                <a:cs typeface="Times New Roman"/>
              </a:rPr>
              <a:t>Vote du laboratoire</a:t>
            </a:r>
            <a:r>
              <a:rPr lang="fr-FR" sz="2000" strike="noStrike" cap="none" spc="0">
                <a:solidFill>
                  <a:srgbClr val="000000"/>
                </a:solidFill>
                <a:latin typeface="Cambria"/>
                <a:ea typeface="Fira Sans Light"/>
                <a:cs typeface="Times New Roman"/>
              </a:rPr>
              <a:t> - </a:t>
            </a:r>
            <a:r>
              <a:rPr lang="fr-FR" sz="2000" b="1" strike="noStrike" cap="none" spc="0">
                <a:solidFill>
                  <a:schemeClr val="accent4">
                    <a:lumMod val="75000"/>
                  </a:schemeClr>
                </a:solidFill>
                <a:latin typeface="Cambria"/>
                <a:ea typeface="Fira Sans Light"/>
                <a:cs typeface="Times New Roman"/>
              </a:rPr>
              <a:t>Obligatoire</a:t>
            </a:r>
            <a:endParaRPr/>
          </a:p>
          <a:p>
            <a:pPr>
              <a:lnSpc>
                <a:spcPct val="114999"/>
              </a:lnSpc>
              <a:spcAft>
                <a:spcPts val="1200"/>
              </a:spcAft>
              <a:defRPr/>
            </a:pPr>
            <a:r>
              <a:rPr lang="fr-FR" sz="2200">
                <a:solidFill>
                  <a:srgbClr val="000000"/>
                </a:solidFill>
                <a:latin typeface="Times New Roman"/>
                <a:cs typeface="Times New Roman"/>
              </a:rPr>
              <a:t>Une mesure de quotas sur les missions est incluse dans le scénario adopté par le laboratoire. Un outil pour gérer le cumul sera construit en 2024, et une "année blanche" sera partiellement mise en place pour tester le dispositif qui sera opérationnel en 2025.</a:t>
            </a:r>
            <a:endParaRPr/>
          </a:p>
          <a:p>
            <a:pPr>
              <a:lnSpc>
                <a:spcPct val="114999"/>
              </a:lnSpc>
              <a:spcAft>
                <a:spcPts val="1200"/>
              </a:spcAft>
              <a:defRPr/>
            </a:pPr>
            <a:r>
              <a:rPr lang="fr-FR" sz="2200">
                <a:solidFill>
                  <a:srgbClr val="000000"/>
                </a:solidFill>
                <a:latin typeface="Times New Roman"/>
                <a:cs typeface="Times New Roman"/>
              </a:rPr>
              <a:t>C'est un quota :</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Individuel par défaut ; possibilité de gestion par équipe si une équipe le souhaite (le cas échéant le quota sera réduit de moitié pour compenser les optimisations dues aux "échanges" entre membres de l'équipe)</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Non transférable, reportable sur 3 ans</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Exemptions pour doctorants et jeunes chercheurs (&lt;7 ans post-thèse) : 1 mission par an hors quota</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Exemptions pour séjours &gt; 1 mois</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Bonus de quota sur demande pour besoins spécifiques (projets très particuliers exigeant de nombreux déplacements, mais participation à conférences exclue), délivré par le Conseil Scientifique</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Dégressif: 2t en 2025 --&gt; 1.7t --&gt; 1.4t --&gt; 1.1t --&gt; 1t en 2029 (montants pour calculs sans traînées, x2 avec)</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Avec pénalités de dépassement : 500€/t (sans traînées, 1⁄2 avec)</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Pénalités prises sur les crédits récurrents de l’équipe : tout dépassement de quota doit être discuté en équipe.</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Les pénalités créent un fonds carbone pour financer des actions d'incitation (différence train-avion lorsque train plus cher que l’avion, nuits d'hôtel supplémentaires, etc.)</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Exemple d’autres actions</a:t>
            </a:r>
            <a:endParaRPr/>
          </a:p>
        </p:txBody>
      </p:sp>
      <p:sp>
        <p:nvSpPr>
          <p:cNvPr id="5" name="TextBox 8"/>
          <p:cNvSpPr txBox="1"/>
          <p:nvPr/>
        </p:nvSpPr>
        <p:spPr bwMode="auto">
          <a:xfrm>
            <a:off x="152400" y="1638300"/>
            <a:ext cx="17961058" cy="3237361"/>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Times New Roman"/>
                <a:ea typeface="Fira Sans Light"/>
                <a:cs typeface="Times New Roman"/>
              </a:rPr>
              <a:t>Formation RSE obligatoire pour nouvel arrivant (MGP - METAGENOPOLIS)</a:t>
            </a:r>
            <a:endParaRPr/>
          </a:p>
          <a:p>
            <a:pPr>
              <a:lnSpc>
                <a:spcPct val="114999"/>
              </a:lnSpc>
              <a:defRPr/>
            </a:pPr>
            <a:r>
              <a:rPr lang="fr-FR" sz="2000" b="1" strike="noStrike" cap="none" spc="0">
                <a:solidFill>
                  <a:schemeClr val="accent4">
                    <a:lumMod val="75000"/>
                  </a:schemeClr>
                </a:solidFill>
                <a:latin typeface="Cambria"/>
                <a:ea typeface="Fira Sans Light"/>
                <a:cs typeface="Times New Roman"/>
              </a:rPr>
              <a:t>Obligatoire</a:t>
            </a:r>
            <a:endParaRPr/>
          </a:p>
          <a:p>
            <a:pPr>
              <a:lnSpc>
                <a:spcPct val="114999"/>
              </a:lnSpc>
              <a:spcAft>
                <a:spcPts val="1200"/>
              </a:spcAft>
              <a:defRPr/>
            </a:pPr>
            <a:r>
              <a:rPr lang="fr-FR" sz="2200">
                <a:solidFill>
                  <a:srgbClr val="000000"/>
                </a:solidFill>
                <a:latin typeface="Times New Roman"/>
                <a:cs typeface="Times New Roman"/>
              </a:rPr>
              <a:t>Tout nouvel arrivant doit désormais passer par une sensibilisation RSE (responsabilité sociétale des entreprises, qui est la déclinaison du concept de développement durable dans le contexte d'une entreprise). Durant cette sensibilisation, l'agent reçoit un bagage d'information sur le développement durable, l'empreinte carbone, le recyclage, les écogestes numériques ; le bilan carbone de l'unité lui est expliqué.</a:t>
            </a:r>
            <a:endParaRPr/>
          </a:p>
          <a:p>
            <a:pPr>
              <a:lnSpc>
                <a:spcPct val="114999"/>
              </a:lnSpc>
              <a:spcAft>
                <a:spcPts val="1200"/>
              </a:spcAft>
              <a:defRPr/>
            </a:pPr>
            <a:r>
              <a:rPr lang="fr-FR" sz="2200">
                <a:solidFill>
                  <a:srgbClr val="000000"/>
                </a:solidFill>
                <a:latin typeface="Times New Roman"/>
                <a:cs typeface="Times New Roman"/>
              </a:rPr>
              <a:t>La formation est dispensée par le relais développement durable de l'unité, qui effectue cette mission transversale sous la tutelle de la direction RSE de l'institut. Elle est rendue obligatoire par le directeur d'unité et inscrite dans la démarche qualité de notre unité au même titre que les sensibilisations à la prévention des risques, par exemple. Depuis sa mise en place, environ une dizaine d'agents ont été formés.</a:t>
            </a:r>
            <a:endParaRPr/>
          </a:p>
        </p:txBody>
      </p:sp>
      <p:sp>
        <p:nvSpPr>
          <p:cNvPr id="6" name="TextBox 8"/>
          <p:cNvSpPr txBox="1"/>
          <p:nvPr/>
        </p:nvSpPr>
        <p:spPr bwMode="auto">
          <a:xfrm>
            <a:off x="152400" y="5411340"/>
            <a:ext cx="17961058" cy="3237361"/>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Times New Roman"/>
                <a:ea typeface="Fira Sans Light"/>
                <a:cs typeface="Times New Roman"/>
              </a:rPr>
              <a:t>Politique zéro pièce jointe (MGP - METAGENOPOLIS)</a:t>
            </a:r>
            <a:endParaRPr/>
          </a:p>
          <a:p>
            <a:pPr>
              <a:lnSpc>
                <a:spcPct val="114999"/>
              </a:lnSpc>
              <a:defRPr/>
            </a:pPr>
            <a:r>
              <a:rPr lang="fr-FR" sz="2000" b="1" strike="noStrike" cap="none" spc="0">
                <a:solidFill>
                  <a:schemeClr val="accent4">
                    <a:lumMod val="75000"/>
                  </a:schemeClr>
                </a:solidFill>
                <a:latin typeface="Cambria"/>
                <a:ea typeface="Fira Sans Light"/>
                <a:cs typeface="Times New Roman"/>
              </a:rPr>
              <a:t>Obligatoire</a:t>
            </a:r>
            <a:endParaRPr/>
          </a:p>
          <a:p>
            <a:pPr>
              <a:lnSpc>
                <a:spcPct val="114999"/>
              </a:lnSpc>
              <a:spcAft>
                <a:spcPts val="1200"/>
              </a:spcAft>
              <a:defRPr/>
            </a:pPr>
            <a:r>
              <a:rPr lang="fr-FR" sz="2200">
                <a:solidFill>
                  <a:srgbClr val="000000"/>
                </a:solidFill>
                <a:latin typeface="Times New Roman"/>
                <a:cs typeface="Times New Roman"/>
              </a:rPr>
              <a:t>L'envoi de pièces jointes par mail est désormais interdit dans notre équipe - sont acceptés uniquement les liens vers des espaces partagés (en interne), et les outils de partage institutionnels (en interne ou externe).</a:t>
            </a:r>
            <a:endParaRPr/>
          </a:p>
          <a:p>
            <a:pPr>
              <a:lnSpc>
                <a:spcPct val="114999"/>
              </a:lnSpc>
              <a:spcAft>
                <a:spcPts val="1200"/>
              </a:spcAft>
              <a:defRPr/>
            </a:pPr>
            <a:r>
              <a:rPr lang="fr-FR" sz="2200">
                <a:solidFill>
                  <a:srgbClr val="000000"/>
                </a:solidFill>
                <a:latin typeface="Times New Roman"/>
                <a:cs typeface="Times New Roman"/>
              </a:rPr>
              <a:t>Cette action a été prise par le chef d'équipe, et est globalement bien respectée par notre équipe de 5 personnes en dépit de la complexité parfois d'amener certains collègues à travailler/regarder un document qui n'est pas accessible immédiatement en pièce jointe. Toutefois, elle est synergique avec la certification ISO27001 de l'unité qui définit des exigences fortes de sécurisation des données et interdit certaines façons non-chiffrées de transmettre les informations. Ainsi, des collègues d'autres équipes utilisent les mêmes stratégies même si ce n'est pas encore une obligation dans leurs équipes.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Exemple d’autres actions</a:t>
            </a:r>
            <a:endParaRPr/>
          </a:p>
        </p:txBody>
      </p:sp>
      <p:sp>
        <p:nvSpPr>
          <p:cNvPr id="5" name="TextBox 8"/>
          <p:cNvSpPr txBox="1"/>
          <p:nvPr/>
        </p:nvSpPr>
        <p:spPr bwMode="auto">
          <a:xfrm>
            <a:off x="152400" y="1638300"/>
            <a:ext cx="17961058" cy="7900176"/>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Times New Roman"/>
                <a:ea typeface="Fira Sans Light"/>
                <a:cs typeface="Times New Roman"/>
              </a:rPr>
              <a:t>Création d'une ressourcerie de matériel informatique (IRIT - Institut de Recherche en Informatique de Toulouse)</a:t>
            </a:r>
            <a:endParaRPr/>
          </a:p>
          <a:p>
            <a:pPr>
              <a:lnSpc>
                <a:spcPct val="114999"/>
              </a:lnSpc>
              <a:defRPr/>
            </a:pPr>
            <a:r>
              <a:rPr lang="fr-FR" sz="2000" b="1" strike="noStrike" cap="none" spc="0">
                <a:solidFill>
                  <a:schemeClr val="accent6">
                    <a:lumMod val="75000"/>
                  </a:schemeClr>
                </a:solidFill>
                <a:latin typeface="Cambria"/>
                <a:ea typeface="Fira Sans Light"/>
                <a:cs typeface="Times New Roman"/>
              </a:rPr>
              <a:t>Échanges en CdL</a:t>
            </a:r>
            <a:endParaRPr lang="fr-FR" sz="2000" b="1" strike="noStrike" cap="none" spc="0">
              <a:solidFill>
                <a:schemeClr val="accent4">
                  <a:lumMod val="75000"/>
                </a:schemeClr>
              </a:solidFill>
              <a:latin typeface="Cambria"/>
              <a:ea typeface="Fira Sans Light"/>
              <a:cs typeface="Times New Roman"/>
            </a:endParaRPr>
          </a:p>
          <a:p>
            <a:pPr>
              <a:lnSpc>
                <a:spcPct val="114999"/>
              </a:lnSpc>
              <a:spcAft>
                <a:spcPts val="1200"/>
              </a:spcAft>
              <a:defRPr/>
            </a:pPr>
            <a:r>
              <a:rPr lang="fr-FR" sz="2200">
                <a:solidFill>
                  <a:srgbClr val="000000"/>
                </a:solidFill>
                <a:latin typeface="Times New Roman"/>
                <a:cs typeface="Times New Roman"/>
              </a:rPr>
              <a:t>Pour améliorer la mutualisation du matériel informatique entre équipes, le laboratoire a mis en place un mécanisme de ressourcerie numérique, avec pour but de proposer des prêts de machines pour les divers besoins temporaires (stages, invités, etc.) qui ne justifieraient pas un achat. Les principes de ce mécanisme ont été approuvés en Conseil de Laboratoire le 7 octobre 2021, sur la base d’une proposition conjointe de la mission Transition Ecologique et du CRI (Centre de Ressources Informatiques, service interne de notre laboratoire), soutenue par la Direction de l’IRIT. La mesure est opérationnelle depuis le printemps 2022.</a:t>
            </a:r>
            <a:endParaRPr/>
          </a:p>
          <a:p>
            <a:pPr>
              <a:lnSpc>
                <a:spcPct val="114999"/>
              </a:lnSpc>
              <a:spcAft>
                <a:spcPts val="1200"/>
              </a:spcAft>
              <a:defRPr/>
            </a:pPr>
            <a:r>
              <a:rPr lang="fr-FR" sz="2200">
                <a:solidFill>
                  <a:srgbClr val="000000"/>
                </a:solidFill>
                <a:latin typeface="Times New Roman"/>
                <a:cs typeface="Times New Roman"/>
              </a:rPr>
              <a:t>Fonctionnement : la ressourcerie est gérée par le CRI. Elle contient :</a:t>
            </a:r>
            <a:endParaRPr/>
          </a:p>
          <a:p>
            <a:pPr marL="800100" lvl="1" indent="-342900">
              <a:lnSpc>
                <a:spcPct val="114999"/>
              </a:lnSpc>
              <a:buFont typeface="Arial"/>
              <a:buChar char="•"/>
              <a:defRPr/>
            </a:pPr>
            <a:r>
              <a:rPr lang="fr-FR" sz="2200">
                <a:solidFill>
                  <a:srgbClr val="000000"/>
                </a:solidFill>
                <a:latin typeface="Times New Roman"/>
                <a:cs typeface="Times New Roman"/>
              </a:rPr>
              <a:t>des ordinateurs portables et fixes en bon état de marche,</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du "petit" matériel non obsolète (écrans, tablettes, claviers, cables, connecteurs, souris...)</a:t>
            </a:r>
            <a:endParaRPr/>
          </a:p>
          <a:p>
            <a:pPr>
              <a:lnSpc>
                <a:spcPct val="114999"/>
              </a:lnSpc>
              <a:spcAft>
                <a:spcPts val="1200"/>
              </a:spcAft>
              <a:defRPr/>
            </a:pPr>
            <a:r>
              <a:rPr lang="fr-FR" sz="2200">
                <a:solidFill>
                  <a:srgbClr val="000000"/>
                </a:solidFill>
                <a:latin typeface="Times New Roman"/>
                <a:cs typeface="Times New Roman"/>
              </a:rPr>
              <a:t>Le CRI confie ce matériel :</a:t>
            </a:r>
            <a:endParaRPr/>
          </a:p>
          <a:p>
            <a:pPr marL="800100" lvl="1" indent="-342900">
              <a:lnSpc>
                <a:spcPct val="114999"/>
              </a:lnSpc>
              <a:buFont typeface="Arial"/>
              <a:buChar char="•"/>
              <a:defRPr/>
            </a:pPr>
            <a:r>
              <a:rPr lang="fr-FR" sz="2200">
                <a:solidFill>
                  <a:srgbClr val="000000"/>
                </a:solidFill>
                <a:latin typeface="Times New Roman"/>
                <a:cs typeface="Times New Roman"/>
              </a:rPr>
              <a:t>à qui le demande</a:t>
            </a:r>
            <a:endParaRPr/>
          </a:p>
          <a:p>
            <a:pPr marL="800100" lvl="1" indent="-342900">
              <a:lnSpc>
                <a:spcPct val="114999"/>
              </a:lnSpc>
              <a:buFont typeface="Arial"/>
              <a:buChar char="•"/>
              <a:defRPr/>
            </a:pPr>
            <a:r>
              <a:rPr lang="fr-FR" sz="2200">
                <a:solidFill>
                  <a:srgbClr val="000000"/>
                </a:solidFill>
                <a:latin typeface="Times New Roman"/>
                <a:cs typeface="Times New Roman"/>
              </a:rPr>
              <a:t>pour un temps maximum de 6 mois</a:t>
            </a:r>
            <a:endParaRPr/>
          </a:p>
          <a:p>
            <a:pPr marL="800100" lvl="1" indent="-342900">
              <a:lnSpc>
                <a:spcPct val="114999"/>
              </a:lnSpc>
              <a:buFont typeface="Arial"/>
              <a:buChar char="•"/>
              <a:defRPr/>
            </a:pPr>
            <a:r>
              <a:rPr lang="fr-FR" sz="2200">
                <a:solidFill>
                  <a:srgbClr val="000000"/>
                </a:solidFill>
                <a:latin typeface="Times New Roman"/>
                <a:cs typeface="Times New Roman"/>
              </a:rPr>
              <a:t>vide de données</a:t>
            </a:r>
            <a:endParaRPr/>
          </a:p>
          <a:p>
            <a:pPr marL="800100" lvl="1" indent="-342900">
              <a:lnSpc>
                <a:spcPct val="114999"/>
              </a:lnSpc>
              <a:spcAft>
                <a:spcPts val="1200"/>
              </a:spcAft>
              <a:buFont typeface="Arial"/>
              <a:buChar char="•"/>
              <a:defRPr/>
            </a:pPr>
            <a:r>
              <a:rPr lang="fr-FR" sz="2200">
                <a:solidFill>
                  <a:srgbClr val="000000"/>
                </a:solidFill>
                <a:latin typeface="Times New Roman"/>
                <a:cs typeface="Times New Roman"/>
              </a:rPr>
              <a:t>avec environnement et logiciels standards installés</a:t>
            </a:r>
            <a:endParaRPr/>
          </a:p>
          <a:p>
            <a:pPr>
              <a:lnSpc>
                <a:spcPct val="114999"/>
              </a:lnSpc>
              <a:spcAft>
                <a:spcPts val="1200"/>
              </a:spcAft>
              <a:defRPr/>
            </a:pPr>
            <a:r>
              <a:rPr lang="fr-FR" sz="2200">
                <a:solidFill>
                  <a:srgbClr val="000000"/>
                </a:solidFill>
                <a:latin typeface="Times New Roman"/>
                <a:cs typeface="Times New Roman"/>
              </a:rPr>
              <a:t>A chaque retour de machine, le CRI nettoie les machines des données. Aide technique seulement pour les ordinateurs, pas pour le reste du matériel.</a:t>
            </a:r>
            <a:endParaRPr/>
          </a:p>
          <a:p>
            <a:pPr>
              <a:lnSpc>
                <a:spcPct val="114999"/>
              </a:lnSpc>
              <a:spcAft>
                <a:spcPts val="1200"/>
              </a:spcAft>
              <a:defRPr/>
            </a:pPr>
            <a:r>
              <a:rPr lang="fr-FR" sz="2200">
                <a:solidFill>
                  <a:srgbClr val="000000"/>
                </a:solidFill>
                <a:latin typeface="Times New Roman"/>
                <a:cs typeface="Times New Roman"/>
              </a:rPr>
              <a:t>La ressourcerie est abondée par les machines des personnels qui quittent le laboratoire et par les anciennes machines lors d'un renouvellement de matériel. Des campagnes de récolte de matériel (en partie à destination de la ressourcerie, en partie pour recyclage) sont organisées. Un budget est alloué par le laboratoire à la ressourcerie pour la réparation du matériel.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1" y="0"/>
            <a:ext cx="18288000" cy="1174873"/>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Exemple d’autres actions</a:t>
            </a:r>
            <a:endParaRPr/>
          </a:p>
        </p:txBody>
      </p:sp>
      <p:sp>
        <p:nvSpPr>
          <p:cNvPr id="5" name="TextBox 8"/>
          <p:cNvSpPr txBox="1"/>
          <p:nvPr/>
        </p:nvSpPr>
        <p:spPr bwMode="auto">
          <a:xfrm>
            <a:off x="152400" y="1638300"/>
            <a:ext cx="17961058" cy="3237361"/>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Times New Roman"/>
                <a:ea typeface="Fira Sans Light"/>
                <a:cs typeface="Times New Roman"/>
              </a:rPr>
              <a:t>Mise en place de quelques eco-gestes (LOCEAN - Laboratoire d'Océanographie et du Climat)</a:t>
            </a:r>
            <a:endParaRPr/>
          </a:p>
          <a:p>
            <a:pPr>
              <a:lnSpc>
                <a:spcPct val="114999"/>
              </a:lnSpc>
              <a:defRPr/>
            </a:pPr>
            <a:r>
              <a:rPr lang="fr-FR" sz="2000" b="1" strike="noStrike" cap="none" spc="0">
                <a:solidFill>
                  <a:schemeClr val="accent6">
                    <a:lumMod val="75000"/>
                  </a:schemeClr>
                </a:solidFill>
                <a:latin typeface="Cambria"/>
                <a:ea typeface="Fira Sans Light"/>
                <a:cs typeface="Times New Roman"/>
              </a:rPr>
              <a:t>Échanges en CdL </a:t>
            </a:r>
            <a:endParaRPr lang="fr-FR" sz="2000" b="1" strike="noStrike" cap="none" spc="0">
              <a:solidFill>
                <a:schemeClr val="accent4">
                  <a:lumMod val="75000"/>
                </a:schemeClr>
              </a:solidFill>
              <a:latin typeface="Cambria"/>
              <a:ea typeface="Fira Sans Light"/>
              <a:cs typeface="Times New Roman"/>
            </a:endParaRPr>
          </a:p>
          <a:p>
            <a:pPr>
              <a:lnSpc>
                <a:spcPct val="114999"/>
              </a:lnSpc>
              <a:spcAft>
                <a:spcPts val="1200"/>
              </a:spcAft>
              <a:defRPr/>
            </a:pPr>
            <a:r>
              <a:rPr lang="fr-FR" sz="2200">
                <a:solidFill>
                  <a:srgbClr val="000000"/>
                </a:solidFill>
                <a:latin typeface="Times New Roman"/>
                <a:cs typeface="Times New Roman"/>
              </a:rPr>
              <a:t>Des propositions sur la vie du laboratoire ont été adoptées par un vote organisé fin septembre 2020 :</a:t>
            </a:r>
            <a:endParaRPr/>
          </a:p>
          <a:p>
            <a:pPr marL="800100" lvl="1" indent="-342900">
              <a:lnSpc>
                <a:spcPct val="114999"/>
              </a:lnSpc>
              <a:buFont typeface="Arial"/>
              <a:buChar char="•"/>
              <a:defRPr/>
            </a:pPr>
            <a:r>
              <a:rPr lang="fr-FR" sz="2200">
                <a:solidFill>
                  <a:srgbClr val="000000"/>
                </a:solidFill>
                <a:latin typeface="Times New Roman"/>
                <a:cs typeface="Times New Roman"/>
              </a:rPr>
              <a:t>Liste de traiteurs "eco-responsables" qui sont les seuls auprès desquels les pots, repas, pause-cafés, ... peuvent être commandés.</a:t>
            </a:r>
            <a:endParaRPr/>
          </a:p>
          <a:p>
            <a:pPr marL="800100" lvl="1" indent="-342900">
              <a:lnSpc>
                <a:spcPct val="114999"/>
              </a:lnSpc>
              <a:buFont typeface="Arial"/>
              <a:buChar char="•"/>
              <a:defRPr/>
            </a:pPr>
            <a:r>
              <a:rPr lang="fr-FR" sz="2200">
                <a:solidFill>
                  <a:srgbClr val="000000"/>
                </a:solidFill>
                <a:latin typeface="Times New Roman"/>
                <a:cs typeface="Times New Roman"/>
              </a:rPr>
              <a:t>Repas végétariens par défaut : ceux qui veulent de la viande doivent le mentionner.</a:t>
            </a:r>
            <a:endParaRPr/>
          </a:p>
          <a:p>
            <a:pPr marL="800100" lvl="1" indent="-342900">
              <a:lnSpc>
                <a:spcPct val="114999"/>
              </a:lnSpc>
              <a:buFont typeface="Arial"/>
              <a:buChar char="•"/>
              <a:defRPr/>
            </a:pPr>
            <a:r>
              <a:rPr lang="fr-FR" sz="2200">
                <a:solidFill>
                  <a:srgbClr val="000000"/>
                </a:solidFill>
                <a:latin typeface="Times New Roman"/>
                <a:cs typeface="Times New Roman"/>
              </a:rPr>
              <a:t>Remplacement des machines à café à capsules par des machines qui broient les grains (le café en grains est acheté par les personnels)</a:t>
            </a:r>
            <a:endParaRPr/>
          </a:p>
          <a:p>
            <a:pPr marL="800100" lvl="1" indent="-342900">
              <a:lnSpc>
                <a:spcPct val="114999"/>
              </a:lnSpc>
              <a:buFont typeface="Arial"/>
              <a:buChar char="•"/>
              <a:defRPr/>
            </a:pPr>
            <a:r>
              <a:rPr lang="fr-FR" sz="2200">
                <a:solidFill>
                  <a:srgbClr val="000000"/>
                </a:solidFill>
                <a:latin typeface="Times New Roman"/>
                <a:cs typeface="Times New Roman"/>
              </a:rPr>
              <a:t>Compostage et tri sélectif. Le compost est amené sur un site de compostage du MNHN par des personnes volontaires. Pareil pour le tri sélectif. Ceci pose d'ailleurs des problèmes de volontariat.</a:t>
            </a:r>
            <a:endParaRPr/>
          </a:p>
        </p:txBody>
      </p:sp>
      <p:sp>
        <p:nvSpPr>
          <p:cNvPr id="6" name="TextBox 8"/>
          <p:cNvSpPr txBox="1"/>
          <p:nvPr/>
        </p:nvSpPr>
        <p:spPr bwMode="auto">
          <a:xfrm>
            <a:off x="152400" y="4879168"/>
            <a:ext cx="17961058" cy="5337936"/>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Times New Roman"/>
                <a:ea typeface="Fira Sans Light"/>
                <a:cs typeface="Times New Roman"/>
              </a:rPr>
              <a:t>Mise en place d'une Eco-Clim pour les serveurs informatiques (LPSC - Laboratoire de Physique Subatomique &amp; Cosmologie)</a:t>
            </a:r>
            <a:endParaRPr/>
          </a:p>
          <a:p>
            <a:pPr>
              <a:lnSpc>
                <a:spcPct val="114999"/>
              </a:lnSpc>
              <a:defRPr/>
            </a:pPr>
            <a:r>
              <a:rPr lang="fr-FR" sz="2000" b="1" strike="noStrike" cap="none" spc="0">
                <a:solidFill>
                  <a:schemeClr val="accent6">
                    <a:lumMod val="75000"/>
                  </a:schemeClr>
                </a:solidFill>
                <a:latin typeface="Cambria"/>
                <a:ea typeface="Fira Sans Light"/>
                <a:cs typeface="Times New Roman"/>
              </a:rPr>
              <a:t>Échanges en AG d’unité </a:t>
            </a:r>
            <a:r>
              <a:rPr lang="fr-FR" sz="2000" strike="noStrike" cap="none" spc="0">
                <a:solidFill>
                  <a:srgbClr val="000000"/>
                </a:solidFill>
                <a:latin typeface="Cambria"/>
                <a:ea typeface="Fira Sans Light"/>
                <a:cs typeface="Times New Roman"/>
              </a:rPr>
              <a:t>- </a:t>
            </a:r>
            <a:r>
              <a:rPr lang="fr-FR" sz="2000" b="1" strike="noStrike" cap="none" spc="0">
                <a:solidFill>
                  <a:schemeClr val="accent6">
                    <a:lumMod val="75000"/>
                  </a:schemeClr>
                </a:solidFill>
                <a:latin typeface="Cambria"/>
                <a:ea typeface="Fira Sans Light"/>
                <a:cs typeface="Times New Roman"/>
              </a:rPr>
              <a:t>Décision de la direction</a:t>
            </a:r>
            <a:r>
              <a:rPr lang="fr-FR" sz="2000" strike="noStrike" cap="none" spc="0">
                <a:solidFill>
                  <a:srgbClr val="000000"/>
                </a:solidFill>
                <a:latin typeface="Cambria"/>
                <a:ea typeface="Fira Sans Light"/>
                <a:cs typeface="Times New Roman"/>
              </a:rPr>
              <a:t> - </a:t>
            </a:r>
            <a:r>
              <a:rPr lang="fr-FR" sz="2000" b="1" strike="noStrike" cap="none" spc="0">
                <a:solidFill>
                  <a:schemeClr val="accent4">
                    <a:lumMod val="75000"/>
                  </a:schemeClr>
                </a:solidFill>
                <a:latin typeface="Cambria"/>
                <a:ea typeface="Fira Sans Light"/>
                <a:cs typeface="Times New Roman"/>
              </a:rPr>
              <a:t>Obligatoire</a:t>
            </a:r>
            <a:endParaRPr/>
          </a:p>
          <a:p>
            <a:pPr>
              <a:lnSpc>
                <a:spcPct val="114999"/>
              </a:lnSpc>
              <a:spcAft>
                <a:spcPts val="1200"/>
              </a:spcAft>
              <a:defRPr/>
            </a:pPr>
            <a:r>
              <a:rPr lang="fr-FR" sz="2200">
                <a:solidFill>
                  <a:srgbClr val="000000"/>
                </a:solidFill>
                <a:latin typeface="Times New Roman"/>
                <a:cs typeface="Times New Roman"/>
              </a:rPr>
              <a:t>Pour tous les évènements organisés à l'observatoire (colloques, séminaires, cafés du vendredi, invitations...), le choix du traiteur doit se reporter sur une offre végétarienne et éviter aux maximum la vaisselle jetable et le gaspillage.</a:t>
            </a:r>
            <a:endParaRPr/>
          </a:p>
          <a:p>
            <a:pPr>
              <a:lnSpc>
                <a:spcPct val="114999"/>
              </a:lnSpc>
              <a:spcAft>
                <a:spcPts val="1200"/>
              </a:spcAft>
              <a:defRPr/>
            </a:pPr>
            <a:r>
              <a:rPr lang="fr-FR" sz="2200">
                <a:solidFill>
                  <a:srgbClr val="000000"/>
                </a:solidFill>
                <a:latin typeface="Times New Roman"/>
                <a:cs typeface="Times New Roman"/>
              </a:rPr>
              <a:t>Les gros freins :</a:t>
            </a:r>
            <a:endParaRPr/>
          </a:p>
          <a:p>
            <a:pPr marL="800100" lvl="1" indent="-342900">
              <a:lnSpc>
                <a:spcPct val="114999"/>
              </a:lnSpc>
              <a:buFont typeface="Arial"/>
              <a:buChar char="•"/>
              <a:defRPr/>
            </a:pPr>
            <a:r>
              <a:rPr lang="fr-FR" sz="2200">
                <a:solidFill>
                  <a:srgbClr val="000000"/>
                </a:solidFill>
                <a:latin typeface="Times New Roman"/>
                <a:cs typeface="Times New Roman"/>
              </a:rPr>
              <a:t>L'offre des marchés traiteurs de l'université est en cours de révision mais jusqu'à présent elle ne proposait que peu d'offres de ce type. L'unistra a décidé de revoir son marché et de l'orienter vers une offre principalement végétarienne (en renversant le paradigme pour que la viande soit en option et plus chère).</a:t>
            </a:r>
            <a:endParaRPr/>
          </a:p>
          <a:p>
            <a:pPr marL="800100" lvl="1" indent="-342900">
              <a:lnSpc>
                <a:spcPct val="114999"/>
              </a:lnSpc>
              <a:buFont typeface="Arial"/>
              <a:buChar char="•"/>
              <a:defRPr/>
            </a:pPr>
            <a:r>
              <a:rPr lang="fr-FR" sz="2200">
                <a:solidFill>
                  <a:srgbClr val="000000"/>
                </a:solidFill>
                <a:latin typeface="Times New Roman"/>
                <a:cs typeface="Times New Roman"/>
              </a:rPr>
              <a:t>Ce sont les services d'achat/logistique qui doivent se plier à cette action. En passant par les marchés CNRS, il y a plus de souplesse.</a:t>
            </a:r>
            <a:endParaRPr/>
          </a:p>
          <a:p>
            <a:pPr marL="800100" lvl="1" indent="-342900">
              <a:lnSpc>
                <a:spcPct val="114999"/>
              </a:lnSpc>
              <a:buFont typeface="Arial"/>
              <a:buChar char="•"/>
              <a:defRPr/>
            </a:pPr>
            <a:r>
              <a:rPr lang="fr-FR" sz="2200">
                <a:solidFill>
                  <a:srgbClr val="000000"/>
                </a:solidFill>
                <a:latin typeface="Times New Roman"/>
                <a:cs typeface="Times New Roman"/>
              </a:rPr>
              <a:t>Les chiffres concrets d'un passage à une alimentation végétarienne ont été affichés dans le lieu de prise des repas en commun mais il faudrait plus d'information là-dessus. Peut-être organiser un séminaire ? L'alimentation est un point très sensible et les collègues ne sont pas forcément d'accord d'être privés de viande, même pour quelques évènements par an !</a:t>
            </a:r>
            <a:endParaRPr/>
          </a:p>
          <a:p>
            <a:pPr marL="800100" lvl="1" indent="-342900">
              <a:lnSpc>
                <a:spcPct val="114999"/>
              </a:lnSpc>
              <a:buFont typeface="Arial"/>
              <a:buChar char="•"/>
              <a:defRPr/>
            </a:pPr>
            <a:r>
              <a:rPr lang="fr-FR" sz="2200">
                <a:solidFill>
                  <a:srgbClr val="000000"/>
                </a:solidFill>
                <a:latin typeface="Times New Roman"/>
                <a:cs typeface="Times New Roman"/>
              </a:rPr>
              <a:t>La discussion sur la pertinence de parler de l'alimentation et du lieu de travail est également récurrente.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0000">
                <a:alpha val="100000"/>
              </a:srgbClr>
            </a:gs>
            <a:gs pos="100000">
              <a:srgbClr val="3533CD">
                <a:alpha val="100000"/>
              </a:srgbClr>
            </a:gs>
          </a:gsLst>
          <a:lin ang="0" scaled="1"/>
        </a:gradFill>
        <a:effectLst/>
      </p:bgPr>
    </p:bg>
    <p:spTree>
      <p:nvGrpSpPr>
        <p:cNvPr id="1" name=""/>
        <p:cNvGrpSpPr/>
        <p:nvPr/>
      </p:nvGrpSpPr>
      <p:grpSpPr bwMode="auto">
        <a:xfrm>
          <a:off x="0" y="0"/>
          <a:ext cx="0" cy="0"/>
          <a:chOff x="0" y="0"/>
          <a:chExt cx="0" cy="0"/>
        </a:xfrm>
      </p:grpSpPr>
      <p:grpSp>
        <p:nvGrpSpPr>
          <p:cNvPr id="4" name="Group 4"/>
          <p:cNvGrpSpPr/>
          <p:nvPr/>
        </p:nvGrpSpPr>
        <p:grpSpPr bwMode="auto">
          <a:xfrm>
            <a:off x="-3563094" y="6077994"/>
            <a:ext cx="6383424" cy="5528076"/>
            <a:chOff x="0" y="0"/>
            <a:chExt cx="3619627" cy="3134614"/>
          </a:xfrm>
        </p:grpSpPr>
        <p:sp>
          <p:nvSpPr>
            <p:cNvPr id="5" name="Freeform 5"/>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4F4F4"/>
            </a:solidFill>
          </p:spPr>
        </p:sp>
      </p:grpSp>
      <p:grpSp>
        <p:nvGrpSpPr>
          <p:cNvPr id="6" name="Group 6"/>
          <p:cNvGrpSpPr/>
          <p:nvPr/>
        </p:nvGrpSpPr>
        <p:grpSpPr bwMode="auto">
          <a:xfrm>
            <a:off x="1671665" y="7004491"/>
            <a:ext cx="3034530" cy="2627917"/>
            <a:chOff x="0" y="0"/>
            <a:chExt cx="3619627" cy="3134614"/>
          </a:xfrm>
        </p:grpSpPr>
        <p:sp>
          <p:nvSpPr>
            <p:cNvPr id="7" name="Freeform 7"/>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grpSp>
        <p:nvGrpSpPr>
          <p:cNvPr id="8" name="Group 8"/>
          <p:cNvGrpSpPr/>
          <p:nvPr/>
        </p:nvGrpSpPr>
        <p:grpSpPr bwMode="auto">
          <a:xfrm>
            <a:off x="4053492" y="8956750"/>
            <a:ext cx="2141618" cy="1854652"/>
            <a:chOff x="0" y="0"/>
            <a:chExt cx="3619627" cy="3134614"/>
          </a:xfrm>
        </p:grpSpPr>
        <p:sp>
          <p:nvSpPr>
            <p:cNvPr id="9" name="Freeform 9"/>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sp>
        <p:nvSpPr>
          <p:cNvPr id="10" name="TextBox 10"/>
          <p:cNvSpPr txBox="1"/>
          <p:nvPr/>
        </p:nvSpPr>
        <p:spPr bwMode="auto">
          <a:xfrm>
            <a:off x="227383" y="291723"/>
            <a:ext cx="7849817" cy="4001095"/>
          </a:xfrm>
          <a:prstGeom prst="rect">
            <a:avLst/>
          </a:prstGeom>
        </p:spPr>
        <p:txBody>
          <a:bodyPr wrap="square" lIns="0" tIns="0" rIns="0" bIns="0" rtlCol="0" anchor="t">
            <a:spAutoFit/>
          </a:bodyPr>
          <a:lstStyle/>
          <a:p>
            <a:pPr lvl="0">
              <a:lnSpc>
                <a:spcPts val="10440"/>
              </a:lnSpc>
              <a:defRPr/>
            </a:pPr>
            <a:r>
              <a:rPr lang="fr-FR" sz="8700">
                <a:solidFill>
                  <a:srgbClr val="F4F4F4"/>
                </a:solidFill>
                <a:latin typeface="Century Gothic Paneuropean Bold"/>
              </a:rPr>
              <a:t>Questions à adresser et trajectoires</a:t>
            </a:r>
            <a:endParaRPr/>
          </a:p>
        </p:txBody>
      </p:sp>
      <p:pic>
        <p:nvPicPr>
          <p:cNvPr id="3" name="Image 2"/>
          <p:cNvPicPr>
            <a:picLocks noChangeAspect="1"/>
          </p:cNvPicPr>
          <p:nvPr/>
        </p:nvPicPr>
        <p:blipFill>
          <a:blip r:embed="rId3"/>
          <a:srcRect r="10203"/>
          <a:stretch/>
        </p:blipFill>
        <p:spPr bwMode="auto">
          <a:xfrm>
            <a:off x="6781799" y="0"/>
            <a:ext cx="11573050" cy="103237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anim calcmode="lin" valueType="num">
                                      <p:cBhvr>
                                        <p:cTn id="8" dur="600" fill="hold"/>
                                        <p:tgtEl>
                                          <p:spTgt spid="10"/>
                                        </p:tgtEl>
                                        <p:attrNameLst>
                                          <p:attrName>ppt_x</p:attrName>
                                        </p:attrNameLst>
                                      </p:cBhvr>
                                      <p:tavLst>
                                        <p:tav tm="0">
                                          <p:val>
                                            <p:strVal val="#ppt_x"/>
                                          </p:val>
                                        </p:tav>
                                        <p:tav tm="100000">
                                          <p:val>
                                            <p:strVal val="#ppt_x"/>
                                          </p:val>
                                        </p:tav>
                                      </p:tavLst>
                                    </p:anim>
                                    <p:anim calcmode="lin" valueType="num">
                                      <p:cBhvr>
                                        <p:cTn id="9" dur="6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832461518" name="Group 2"/>
          <p:cNvGrpSpPr/>
          <p:nvPr/>
        </p:nvGrpSpPr>
        <p:grpSpPr bwMode="auto">
          <a:xfrm>
            <a:off x="0" y="0"/>
            <a:ext cx="18288000" cy="1356066"/>
            <a:chOff x="0" y="0"/>
            <a:chExt cx="5053883" cy="812799"/>
          </a:xfrm>
        </p:grpSpPr>
        <p:sp>
          <p:nvSpPr>
            <p:cNvPr id="414611804"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165740273"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420453600" name="Group 9"/>
          <p:cNvGrpSpPr/>
          <p:nvPr/>
        </p:nvGrpSpPr>
        <p:grpSpPr bwMode="auto">
          <a:xfrm>
            <a:off x="17515954" y="1356066"/>
            <a:ext cx="1830237" cy="1584994"/>
            <a:chOff x="0" y="0"/>
            <a:chExt cx="3619625" cy="3134613"/>
          </a:xfrm>
        </p:grpSpPr>
        <p:sp>
          <p:nvSpPr>
            <p:cNvPr id="1707235246"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2095775843" name="Group 11"/>
          <p:cNvGrpSpPr/>
          <p:nvPr/>
        </p:nvGrpSpPr>
        <p:grpSpPr bwMode="auto">
          <a:xfrm>
            <a:off x="15586610" y="-379127"/>
            <a:ext cx="2582385" cy="2236357"/>
            <a:chOff x="0" y="0"/>
            <a:chExt cx="3619625" cy="3134613"/>
          </a:xfrm>
        </p:grpSpPr>
        <p:sp>
          <p:nvSpPr>
            <p:cNvPr id="722038740"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808153843" name="Group 13"/>
          <p:cNvGrpSpPr/>
          <p:nvPr/>
        </p:nvGrpSpPr>
        <p:grpSpPr bwMode="auto">
          <a:xfrm>
            <a:off x="15330831" y="-883661"/>
            <a:ext cx="1525141" cy="1320779"/>
            <a:chOff x="0" y="0"/>
            <a:chExt cx="3619625" cy="3134613"/>
          </a:xfrm>
        </p:grpSpPr>
        <p:sp>
          <p:nvSpPr>
            <p:cNvPr id="2049203336"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070316801" name="TextBox 22"/>
          <p:cNvSpPr txBox="1"/>
          <p:nvPr/>
        </p:nvSpPr>
        <p:spPr bwMode="auto">
          <a:xfrm>
            <a:off x="227489" y="0"/>
            <a:ext cx="18302038" cy="1204191"/>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Exemple de trajectoire de réduction</a:t>
            </a:r>
            <a:endParaRPr/>
          </a:p>
        </p:txBody>
      </p:sp>
      <p:pic>
        <p:nvPicPr>
          <p:cNvPr id="1926844397" name="Image 1926844396"/>
          <p:cNvPicPr>
            <a:picLocks noChangeAspect="1"/>
          </p:cNvPicPr>
          <p:nvPr/>
        </p:nvPicPr>
        <p:blipFill>
          <a:blip r:embed="rId3"/>
          <a:srcRect r="66813"/>
          <a:stretch/>
        </p:blipFill>
        <p:spPr bwMode="auto">
          <a:xfrm>
            <a:off x="496956" y="2449779"/>
            <a:ext cx="6069130" cy="6878309"/>
          </a:xfrm>
          <a:prstGeom prst="rect">
            <a:avLst/>
          </a:prstGeom>
        </p:spPr>
      </p:pic>
      <p:pic>
        <p:nvPicPr>
          <p:cNvPr id="1170392935" name="Image 1170392934"/>
          <p:cNvPicPr>
            <a:picLocks noChangeAspect="1"/>
          </p:cNvPicPr>
          <p:nvPr/>
        </p:nvPicPr>
        <p:blipFill>
          <a:blip r:embed="rId3"/>
          <a:srcRect l="66391" r="421"/>
          <a:stretch/>
        </p:blipFill>
        <p:spPr bwMode="auto">
          <a:xfrm>
            <a:off x="11582399" y="2449779"/>
            <a:ext cx="6069129" cy="6878308"/>
          </a:xfrm>
          <a:prstGeom prst="rect">
            <a:avLst/>
          </a:prstGeom>
        </p:spPr>
      </p:pic>
      <p:sp>
        <p:nvSpPr>
          <p:cNvPr id="170905232" name="Flèche vers la droite 170905231"/>
          <p:cNvSpPr/>
          <p:nvPr/>
        </p:nvSpPr>
        <p:spPr bwMode="auto">
          <a:xfrm>
            <a:off x="7352934" y="4638260"/>
            <a:ext cx="3644347" cy="2257010"/>
          </a:xfrm>
          <a:prstGeom prst="rightArrow">
            <a:avLst>
              <a:gd name="adj1" fmla="val 50000"/>
              <a:gd name="adj2" fmla="val 50000"/>
            </a:avLst>
          </a:prstGeom>
          <a:solidFill>
            <a:srgbClr val="082E59"/>
          </a:solidFill>
          <a:ln w="25400" cap="flat" cmpd="sng" algn="ctr">
            <a:solidFill>
              <a:srgbClr val="082E59"/>
            </a:solidFill>
            <a:prstDash val="solid"/>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0" y="0"/>
            <a:ext cx="18302039" cy="1204192"/>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Exemple de trajectoire de réduction</a:t>
            </a:r>
            <a:endParaRPr/>
          </a:p>
        </p:txBody>
      </p:sp>
      <p:sp>
        <p:nvSpPr>
          <p:cNvPr id="1180264149" name="TextBox 8"/>
          <p:cNvSpPr txBox="1"/>
          <p:nvPr/>
        </p:nvSpPr>
        <p:spPr bwMode="auto">
          <a:xfrm>
            <a:off x="553509" y="1857227"/>
            <a:ext cx="15757314" cy="8019648"/>
          </a:xfrm>
          <a:prstGeom prst="rect">
            <a:avLst/>
          </a:prstGeom>
        </p:spPr>
        <p:txBody>
          <a:bodyPr wrap="square" lIns="0" tIns="0" rIns="0" bIns="0" rtlCol="0" anchor="t">
            <a:spAutoFit/>
          </a:bodyPr>
          <a:lstStyle/>
          <a:p>
            <a:pPr>
              <a:lnSpc>
                <a:spcPts val="3989"/>
              </a:lnSpc>
              <a:defRPr/>
            </a:pPr>
            <a:r>
              <a:rPr lang="fr-FR" sz="3600" b="1">
                <a:solidFill>
                  <a:schemeClr val="accent4"/>
                </a:solidFill>
                <a:latin typeface="Fira Sans Bold"/>
              </a:rPr>
              <a:t>Objectif, réduction de 43% des émissions GES d’ici 2030.</a:t>
            </a:r>
          </a:p>
          <a:p>
            <a:pPr>
              <a:lnSpc>
                <a:spcPts val="3988"/>
              </a:lnSpc>
              <a:defRPr/>
            </a:pPr>
            <a:endParaRPr lang="fr-FR" sz="3600" b="1">
              <a:solidFill>
                <a:schemeClr val="accent4"/>
              </a:solidFill>
              <a:latin typeface="Fira Sans Bold"/>
            </a:endParaRPr>
          </a:p>
          <a:p>
            <a:pPr>
              <a:lnSpc>
                <a:spcPts val="3988"/>
              </a:lnSpc>
              <a:defRPr/>
            </a:pPr>
            <a:endParaRPr sz="2000" b="1"/>
          </a:p>
          <a:p>
            <a:pPr marL="457200" indent="-457200">
              <a:lnSpc>
                <a:spcPct val="150000"/>
              </a:lnSpc>
              <a:buFont typeface="Arial"/>
              <a:buChar char="•"/>
              <a:defRPr/>
            </a:pPr>
            <a:r>
              <a:rPr lang="fr-FR" sz="3000" b="1" i="0">
                <a:solidFill>
                  <a:srgbClr val="000000"/>
                </a:solidFill>
                <a:latin typeface="Fira Sans Light"/>
              </a:rPr>
              <a:t>Leviers principaux :</a:t>
            </a:r>
            <a:r>
              <a:rPr lang="fr-FR" sz="3000" b="0" i="0">
                <a:solidFill>
                  <a:srgbClr val="000000"/>
                </a:solidFill>
                <a:latin typeface="Fira Sans Light"/>
              </a:rPr>
              <a:t> Achats &amp; missions</a:t>
            </a:r>
          </a:p>
          <a:p>
            <a:pPr marL="857250" lvl="1" indent="-457200">
              <a:lnSpc>
                <a:spcPct val="150000"/>
              </a:lnSpc>
              <a:buFont typeface="Arial"/>
              <a:buChar char="•"/>
              <a:defRPr/>
            </a:pPr>
            <a:r>
              <a:rPr lang="fr-FR" sz="3000" b="0" i="0">
                <a:solidFill>
                  <a:srgbClr val="000000"/>
                </a:solidFill>
                <a:latin typeface="Fira Sans Light"/>
              </a:rPr>
              <a:t>Reporter </a:t>
            </a:r>
            <a:r>
              <a:rPr lang="fr-FR" sz="3000" b="1" i="0">
                <a:solidFill>
                  <a:srgbClr val="000000"/>
                </a:solidFill>
                <a:latin typeface="Fira Sans Light"/>
              </a:rPr>
              <a:t>les trajets en avion</a:t>
            </a:r>
            <a:r>
              <a:rPr lang="fr-FR" sz="3000" b="0" i="0">
                <a:solidFill>
                  <a:srgbClr val="000000"/>
                </a:solidFill>
                <a:latin typeface="Fira Sans Light"/>
              </a:rPr>
              <a:t> pour l’Europe vers le </a:t>
            </a:r>
            <a:r>
              <a:rPr lang="fr-FR" sz="3000" b="1" i="0">
                <a:solidFill>
                  <a:srgbClr val="000000"/>
                </a:solidFill>
                <a:latin typeface="Fira Sans Light"/>
              </a:rPr>
              <a:t>train </a:t>
            </a:r>
            <a:r>
              <a:rPr lang="fr-FR" sz="3000" b="0" i="0">
                <a:solidFill>
                  <a:srgbClr val="000000"/>
                </a:solidFill>
                <a:latin typeface="Fira Sans Light"/>
              </a:rPr>
              <a:t>(&lt;2000km)</a:t>
            </a:r>
            <a:endParaRPr sz="3000" b="0"/>
          </a:p>
          <a:p>
            <a:pPr marL="857250" lvl="1" indent="-457200">
              <a:lnSpc>
                <a:spcPct val="150000"/>
              </a:lnSpc>
              <a:buFont typeface="Arial"/>
              <a:buChar char="•"/>
              <a:defRPr/>
            </a:pPr>
            <a:r>
              <a:rPr lang="fr-FR" sz="3000" b="0" i="0">
                <a:solidFill>
                  <a:srgbClr val="000000"/>
                </a:solidFill>
                <a:latin typeface="Fira Sans Light"/>
              </a:rPr>
              <a:t>Supprimer </a:t>
            </a:r>
            <a:r>
              <a:rPr lang="fr-FR" sz="3000" b="1" i="0">
                <a:solidFill>
                  <a:srgbClr val="000000"/>
                </a:solidFill>
                <a:latin typeface="Fira Sans Light"/>
              </a:rPr>
              <a:t>la moitié des trajets</a:t>
            </a:r>
            <a:r>
              <a:rPr lang="fr-FR" sz="3000" b="0" i="0">
                <a:solidFill>
                  <a:srgbClr val="000000"/>
                </a:solidFill>
                <a:latin typeface="Fira Sans Light"/>
              </a:rPr>
              <a:t> restants  </a:t>
            </a:r>
            <a:endParaRPr sz="3000" b="0"/>
          </a:p>
          <a:p>
            <a:pPr marL="857249" lvl="1" indent="-457200">
              <a:lnSpc>
                <a:spcPct val="150000"/>
              </a:lnSpc>
              <a:buFont typeface="Arial"/>
              <a:buChar char="•"/>
              <a:defRPr/>
            </a:pPr>
            <a:r>
              <a:rPr lang="fr-FR" sz="3000" b="1" i="0">
                <a:solidFill>
                  <a:srgbClr val="000000"/>
                </a:solidFill>
                <a:latin typeface="Fira Sans Light"/>
              </a:rPr>
              <a:t>Réduire de 20%</a:t>
            </a:r>
            <a:r>
              <a:rPr lang="fr-FR" sz="3000" b="0" i="0">
                <a:solidFill>
                  <a:srgbClr val="000000"/>
                </a:solidFill>
                <a:latin typeface="Fira Sans Light"/>
              </a:rPr>
              <a:t> tous les achats</a:t>
            </a:r>
            <a:endParaRPr sz="3000" b="0"/>
          </a:p>
          <a:p>
            <a:pPr marL="856730" lvl="1" indent="-399530">
              <a:lnSpc>
                <a:spcPct val="150000"/>
              </a:lnSpc>
              <a:buFont typeface="Arial"/>
              <a:buChar char="•"/>
              <a:defRPr/>
            </a:pPr>
            <a:r>
              <a:rPr lang="fr-FR" sz="3000" b="1" i="0" u="none" strike="noStrike" cap="none" spc="0">
                <a:solidFill>
                  <a:srgbClr val="000000"/>
                </a:solidFill>
                <a:latin typeface="Fira Sans Light"/>
                <a:ea typeface="Fira Sans Light"/>
                <a:cs typeface="Fira Sans Light"/>
              </a:rPr>
              <a:t>Acheter d’occasion 20%</a:t>
            </a:r>
            <a:r>
              <a:rPr lang="fr-FR" sz="3000" b="0" i="0" u="none" strike="noStrike" cap="none" spc="0">
                <a:solidFill>
                  <a:srgbClr val="000000"/>
                </a:solidFill>
                <a:latin typeface="Fira Sans Light"/>
                <a:ea typeface="Fira Sans Light"/>
                <a:cs typeface="Fira Sans Light"/>
              </a:rPr>
              <a:t> de tous les achats restants</a:t>
            </a:r>
            <a:endParaRPr sz="3000" b="0"/>
          </a:p>
          <a:p>
            <a:pPr marL="857249" lvl="1" indent="-457200">
              <a:lnSpc>
                <a:spcPct val="150000"/>
              </a:lnSpc>
              <a:buFont typeface="Arial"/>
              <a:buChar char="•"/>
              <a:defRPr/>
            </a:pPr>
            <a:r>
              <a:rPr lang="fr-FR" sz="3000" b="0" i="0" u="none" strike="noStrike" cap="none" spc="0">
                <a:solidFill>
                  <a:srgbClr val="000000"/>
                </a:solidFill>
                <a:latin typeface="Fira Sans Light"/>
                <a:ea typeface="Fira Sans Light"/>
                <a:cs typeface="Fira Sans Light"/>
              </a:rPr>
              <a:t>Conversion du </a:t>
            </a:r>
            <a:r>
              <a:rPr lang="fr-FR" sz="3000" b="1" i="0" u="none" strike="noStrike" cap="none" spc="0">
                <a:solidFill>
                  <a:srgbClr val="000000"/>
                </a:solidFill>
                <a:latin typeface="Fira Sans Light"/>
                <a:ea typeface="Fira Sans Light"/>
                <a:cs typeface="Fira Sans Light"/>
              </a:rPr>
              <a:t>système de chauffage du bâtiment</a:t>
            </a:r>
            <a:r>
              <a:rPr lang="fr-FR" sz="3000" b="0" i="0" u="none" strike="noStrike" cap="none" spc="0">
                <a:solidFill>
                  <a:srgbClr val="000000"/>
                </a:solidFill>
                <a:latin typeface="Fira Sans Light"/>
                <a:ea typeface="Fira Sans Light"/>
                <a:cs typeface="Fira Sans Light"/>
              </a:rPr>
              <a:t> vers le biométhane </a:t>
            </a:r>
            <a:endParaRPr sz="3000" b="0"/>
          </a:p>
          <a:p>
            <a:pPr marL="857249" lvl="1" indent="-457200">
              <a:lnSpc>
                <a:spcPct val="150000"/>
              </a:lnSpc>
              <a:buFont typeface="Arial"/>
              <a:buChar char="•"/>
              <a:defRPr/>
            </a:pPr>
            <a:r>
              <a:rPr lang="fr-FR" sz="3000" b="1" i="0" u="none" strike="noStrike" cap="none" spc="0">
                <a:solidFill>
                  <a:srgbClr val="000000"/>
                </a:solidFill>
                <a:latin typeface="Fira Sans Light"/>
                <a:ea typeface="Fira Sans Light"/>
                <a:cs typeface="Fira Sans Light"/>
              </a:rPr>
              <a:t>Repas collectifs végétariens</a:t>
            </a:r>
            <a:r>
              <a:rPr lang="fr-FR" sz="3000" b="0" i="0" u="none" strike="noStrike" cap="none" spc="0">
                <a:solidFill>
                  <a:srgbClr val="000000"/>
                </a:solidFill>
                <a:latin typeface="Fira Sans Light"/>
                <a:ea typeface="Fira Sans Light"/>
                <a:cs typeface="Fira Sans Light"/>
              </a:rPr>
              <a:t> 1 jour sur 2 </a:t>
            </a:r>
            <a:endParaRPr sz="3000" b="0"/>
          </a:p>
          <a:p>
            <a:pPr marL="857249" lvl="1" indent="-457200">
              <a:lnSpc>
                <a:spcPct val="150000"/>
              </a:lnSpc>
              <a:buFont typeface="Arial"/>
              <a:buChar char="•"/>
              <a:defRPr/>
            </a:pPr>
            <a:r>
              <a:rPr lang="fr-FR" sz="3000" b="1" i="0" u="none" strike="noStrike" cap="none" spc="0">
                <a:solidFill>
                  <a:srgbClr val="000000"/>
                </a:solidFill>
                <a:latin typeface="Fira Sans Light"/>
                <a:ea typeface="Fira Sans Light"/>
                <a:cs typeface="Fira Sans Light"/>
              </a:rPr>
              <a:t>Doubler la durée de vie</a:t>
            </a:r>
            <a:r>
              <a:rPr lang="fr-FR" sz="3000" b="0" i="0" u="none" strike="noStrike" cap="none" spc="0">
                <a:solidFill>
                  <a:srgbClr val="000000"/>
                </a:solidFill>
                <a:latin typeface="Fira Sans Light"/>
                <a:ea typeface="Fira Sans Light"/>
                <a:cs typeface="Fira Sans Light"/>
              </a:rPr>
              <a:t> du matériel information</a:t>
            </a:r>
            <a:endParaRPr/>
          </a:p>
          <a:p>
            <a:pPr lvl="5">
              <a:lnSpc>
                <a:spcPts val="3988"/>
              </a:lnSpc>
              <a:defRPr/>
            </a:pPr>
            <a:endParaRPr sz="2850" b="1" i="0" u="none" strike="noStrike" cap="none" spc="0">
              <a:solidFill>
                <a:srgbClr val="000000"/>
              </a:solidFill>
              <a:latin typeface="Times New Roman"/>
              <a:cs typeface="Times New Roman"/>
            </a:endParaRPr>
          </a:p>
          <a:p>
            <a:pPr lvl="8">
              <a:lnSpc>
                <a:spcPts val="3989"/>
              </a:lnSpc>
              <a:defRPr/>
            </a:pPr>
            <a:endParaRPr sz="4800" b="1" i="0" u="none" strike="noStrike" cap="none" spc="0">
              <a:solidFill>
                <a:srgbClr val="000000"/>
              </a:solidFill>
              <a:latin typeface="Times New Roman"/>
              <a:cs typeface="Times New Roman"/>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grpSp>
        <p:nvGrpSpPr>
          <p:cNvPr id="1397585159" name="Group 2"/>
          <p:cNvGrpSpPr/>
          <p:nvPr/>
        </p:nvGrpSpPr>
        <p:grpSpPr bwMode="auto">
          <a:xfrm>
            <a:off x="0" y="0"/>
            <a:ext cx="18288000" cy="1356066"/>
            <a:chOff x="0" y="0"/>
            <a:chExt cx="5053883" cy="812799"/>
          </a:xfrm>
        </p:grpSpPr>
        <p:sp>
          <p:nvSpPr>
            <p:cNvPr id="4566155"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431093634"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2125102216" name="Group 9"/>
          <p:cNvGrpSpPr/>
          <p:nvPr/>
        </p:nvGrpSpPr>
        <p:grpSpPr bwMode="auto">
          <a:xfrm>
            <a:off x="17515954" y="1356066"/>
            <a:ext cx="1830237" cy="1584994"/>
            <a:chOff x="0" y="0"/>
            <a:chExt cx="3619625" cy="3134613"/>
          </a:xfrm>
        </p:grpSpPr>
        <p:sp>
          <p:nvSpPr>
            <p:cNvPr id="1964572620"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637638331" name="Group 11"/>
          <p:cNvGrpSpPr/>
          <p:nvPr/>
        </p:nvGrpSpPr>
        <p:grpSpPr bwMode="auto">
          <a:xfrm>
            <a:off x="15586610" y="-379127"/>
            <a:ext cx="2582385" cy="2236357"/>
            <a:chOff x="0" y="0"/>
            <a:chExt cx="3619625" cy="3134613"/>
          </a:xfrm>
        </p:grpSpPr>
        <p:sp>
          <p:nvSpPr>
            <p:cNvPr id="613754379"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25250476" name="Group 13"/>
          <p:cNvGrpSpPr/>
          <p:nvPr/>
        </p:nvGrpSpPr>
        <p:grpSpPr bwMode="auto">
          <a:xfrm>
            <a:off x="15330831" y="-883661"/>
            <a:ext cx="1525141" cy="1320779"/>
            <a:chOff x="0" y="0"/>
            <a:chExt cx="3619625" cy="3134613"/>
          </a:xfrm>
        </p:grpSpPr>
        <p:sp>
          <p:nvSpPr>
            <p:cNvPr id="815947670"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947423679" name="TextBox 22"/>
          <p:cNvSpPr txBox="1"/>
          <p:nvPr/>
        </p:nvSpPr>
        <p:spPr bwMode="auto">
          <a:xfrm>
            <a:off x="227489" y="0"/>
            <a:ext cx="18302038" cy="1204191"/>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Exemple de trajectoire de réduction</a:t>
            </a:r>
            <a:endParaRPr/>
          </a:p>
        </p:txBody>
      </p:sp>
      <p:sp>
        <p:nvSpPr>
          <p:cNvPr id="1334523367" name="TextBox 8"/>
          <p:cNvSpPr txBox="1"/>
          <p:nvPr/>
        </p:nvSpPr>
        <p:spPr bwMode="auto">
          <a:xfrm>
            <a:off x="553509" y="1857227"/>
            <a:ext cx="15725634" cy="8106006"/>
          </a:xfrm>
          <a:prstGeom prst="rect">
            <a:avLst/>
          </a:prstGeom>
        </p:spPr>
        <p:txBody>
          <a:bodyPr wrap="square" lIns="0" tIns="0" rIns="0" bIns="0" rtlCol="0" anchor="t">
            <a:spAutoFit/>
          </a:bodyPr>
          <a:lstStyle/>
          <a:p>
            <a:pPr>
              <a:lnSpc>
                <a:spcPts val="3988"/>
              </a:lnSpc>
              <a:defRPr/>
            </a:pPr>
            <a:r>
              <a:rPr lang="fr-FR" sz="3200">
                <a:solidFill>
                  <a:schemeClr val="accent4"/>
                </a:solidFill>
                <a:latin typeface="Fira Sans Bold"/>
              </a:rPr>
              <a:t>Objectif, réduction de 43% des émissions GES d’ici 2030.</a:t>
            </a:r>
            <a:endParaRPr/>
          </a:p>
          <a:p>
            <a:pPr marL="457200" indent="-457200">
              <a:lnSpc>
                <a:spcPts val="3988"/>
              </a:lnSpc>
              <a:buFont typeface="Arial"/>
              <a:buChar char="•"/>
              <a:defRPr/>
            </a:pPr>
            <a:r>
              <a:rPr lang="fr-FR" sz="2850" i="0">
                <a:solidFill>
                  <a:srgbClr val="000000"/>
                </a:solidFill>
                <a:latin typeface="Fira Sans Light"/>
              </a:rPr>
              <a:t>Leviers principaux : Achats &amp; missions</a:t>
            </a:r>
            <a:endParaRPr/>
          </a:p>
          <a:p>
            <a:pPr marL="857250" lvl="1" indent="-457200">
              <a:lnSpc>
                <a:spcPts val="3988"/>
              </a:lnSpc>
              <a:buFont typeface="Arial"/>
              <a:buChar char="•"/>
              <a:defRPr/>
            </a:pPr>
            <a:r>
              <a:rPr lang="fr-FR" sz="2850" i="0">
                <a:solidFill>
                  <a:srgbClr val="000000"/>
                </a:solidFill>
                <a:latin typeface="Fira Sans Light"/>
              </a:rPr>
              <a:t>Reporter les trajets en avion pour l’Europe vers le train</a:t>
            </a:r>
            <a:endParaRPr/>
          </a:p>
          <a:p>
            <a:pPr marL="857250" lvl="1" indent="-457200">
              <a:lnSpc>
                <a:spcPts val="3987"/>
              </a:lnSpc>
              <a:buFont typeface="Arial"/>
              <a:buChar char="•"/>
              <a:defRPr/>
            </a:pPr>
            <a:r>
              <a:rPr lang="fr-FR" sz="2850" i="0">
                <a:solidFill>
                  <a:srgbClr val="000000"/>
                </a:solidFill>
                <a:latin typeface="Fira Sans Light"/>
              </a:rPr>
              <a:t>Supprimer la moitié des trajets restants  </a:t>
            </a:r>
            <a:endParaRPr/>
          </a:p>
          <a:p>
            <a:pPr lvl="5">
              <a:lnSpc>
                <a:spcPts val="3988"/>
              </a:lnSpc>
              <a:defRPr/>
            </a:pPr>
            <a:r>
              <a:rPr lang="fr-FR" sz="2850" b="1" i="0">
                <a:solidFill>
                  <a:srgbClr val="000000"/>
                </a:solidFill>
                <a:latin typeface="Fira Sans Light"/>
              </a:rPr>
              <a:t>-&gt; ~25% de réduction </a:t>
            </a:r>
            <a:endParaRPr lang="fr-FR" sz="2850" i="0">
              <a:solidFill>
                <a:srgbClr val="000000"/>
              </a:solidFill>
              <a:latin typeface="Fira Sans Light"/>
            </a:endParaRPr>
          </a:p>
          <a:p>
            <a:pPr marL="857248" lvl="1" indent="-457200">
              <a:lnSpc>
                <a:spcPts val="3988"/>
              </a:lnSpc>
              <a:buFont typeface="Arial"/>
              <a:buChar char="•"/>
              <a:defRPr/>
            </a:pPr>
            <a:r>
              <a:rPr lang="fr-FR" sz="2850" i="0">
                <a:solidFill>
                  <a:srgbClr val="000000"/>
                </a:solidFill>
                <a:latin typeface="Fira Sans Light"/>
              </a:rPr>
              <a:t>Réduire de 20% TOUS les achats </a:t>
            </a:r>
            <a:endParaRPr/>
          </a:p>
          <a:p>
            <a:pPr lvl="5">
              <a:lnSpc>
                <a:spcPts val="3987"/>
              </a:lnSpc>
              <a:defRPr/>
            </a:pPr>
            <a:r>
              <a:rPr lang="fr-FR" sz="2850" b="1" i="0">
                <a:solidFill>
                  <a:srgbClr val="000000"/>
                </a:solidFill>
                <a:latin typeface="Fira Sans Light"/>
              </a:rPr>
              <a:t>-&gt; 8% </a:t>
            </a:r>
            <a:r>
              <a:rPr lang="fr-FR" sz="2850" b="1" i="0" u="none" strike="noStrike" cap="none" spc="0">
                <a:solidFill>
                  <a:srgbClr val="000000"/>
                </a:solidFill>
                <a:latin typeface="Fira Sans Light"/>
                <a:ea typeface="Fira Sans Light"/>
                <a:cs typeface="Fira Sans Light"/>
              </a:rPr>
              <a:t>de réduction</a:t>
            </a:r>
            <a:r>
              <a:rPr lang="fr-FR" sz="2850" b="0" i="0" u="none" strike="noStrike" cap="none" spc="0">
                <a:solidFill>
                  <a:srgbClr val="000000"/>
                </a:solidFill>
                <a:latin typeface="Fira Sans Light"/>
                <a:ea typeface="Fira Sans Light"/>
                <a:cs typeface="Fira Sans Light"/>
              </a:rPr>
              <a:t> </a:t>
            </a:r>
            <a:endParaRPr/>
          </a:p>
          <a:p>
            <a:pPr marL="856729" lvl="1" indent="-399529">
              <a:lnSpc>
                <a:spcPts val="3987"/>
              </a:lnSpc>
              <a:buFont typeface="Arial"/>
              <a:buChar char="•"/>
              <a:defRPr/>
            </a:pPr>
            <a:r>
              <a:rPr lang="fr-FR" sz="2850" b="0" i="0" u="none" strike="noStrike" cap="none" spc="0">
                <a:solidFill>
                  <a:srgbClr val="000000"/>
                </a:solidFill>
                <a:latin typeface="Fira Sans Light"/>
                <a:ea typeface="Fira Sans Light"/>
                <a:cs typeface="Fira Sans Light"/>
              </a:rPr>
              <a:t>Acheter d’occasion 20% de TOUS les achats restants</a:t>
            </a:r>
            <a:endParaRPr/>
          </a:p>
          <a:p>
            <a:pPr lvl="5">
              <a:lnSpc>
                <a:spcPts val="3987"/>
              </a:lnSpc>
              <a:defRPr/>
            </a:pPr>
            <a:r>
              <a:rPr lang="fr-FR" sz="2850" b="1" i="0" u="none" strike="noStrike" cap="none" spc="0">
                <a:solidFill>
                  <a:srgbClr val="000000"/>
                </a:solidFill>
                <a:latin typeface="Fira Sans Light"/>
                <a:ea typeface="Fira Sans Light"/>
                <a:cs typeface="Fira Sans Light"/>
              </a:rPr>
              <a:t>-&gt; 8% de réduction </a:t>
            </a:r>
            <a:endParaRPr/>
          </a:p>
          <a:p>
            <a:pPr marL="857248" lvl="1" indent="-457200">
              <a:lnSpc>
                <a:spcPts val="3988"/>
              </a:lnSpc>
              <a:buFont typeface="Arial"/>
              <a:buChar char="•"/>
              <a:defRPr/>
            </a:pPr>
            <a:r>
              <a:rPr lang="fr-FR" sz="2850" b="0" i="0" u="none" strike="noStrike" cap="none" spc="0">
                <a:solidFill>
                  <a:srgbClr val="000000"/>
                </a:solidFill>
                <a:latin typeface="Fira Sans Light"/>
                <a:ea typeface="Fira Sans Light"/>
                <a:cs typeface="Fira Sans Light"/>
              </a:rPr>
              <a:t>Conversion du système de chauffage du bâtiment vers le biométhane 75% de réduction </a:t>
            </a:r>
            <a:endParaRPr/>
          </a:p>
          <a:p>
            <a:pPr lvl="5">
              <a:lnSpc>
                <a:spcPts val="3987"/>
              </a:lnSpc>
              <a:defRPr/>
            </a:pPr>
            <a:r>
              <a:rPr lang="fr-FR" sz="2850" b="0" i="0" u="none" strike="noStrike" cap="none" spc="0">
                <a:solidFill>
                  <a:srgbClr val="000000"/>
                </a:solidFill>
                <a:latin typeface="Fira Sans Light"/>
                <a:ea typeface="Fira Sans Light"/>
                <a:cs typeface="Fira Sans Light"/>
              </a:rPr>
              <a:t>-</a:t>
            </a:r>
            <a:r>
              <a:rPr lang="fr-FR" sz="2850" b="1" i="0" u="none" strike="noStrike" cap="none" spc="0">
                <a:solidFill>
                  <a:srgbClr val="000000"/>
                </a:solidFill>
                <a:latin typeface="Fira Sans Light"/>
                <a:ea typeface="Fira Sans Light"/>
                <a:cs typeface="Fira Sans Light"/>
              </a:rPr>
              <a:t>&gt; 8% de réduction</a:t>
            </a:r>
            <a:r>
              <a:rPr lang="fr-FR" sz="2850" b="0" i="0" u="none" strike="noStrike" cap="none" spc="0">
                <a:solidFill>
                  <a:srgbClr val="000000"/>
                </a:solidFill>
                <a:latin typeface="Fira Sans Light"/>
                <a:ea typeface="Fira Sans Light"/>
                <a:cs typeface="Fira Sans Light"/>
              </a:rPr>
              <a:t> </a:t>
            </a:r>
            <a:endParaRPr lang="fr-FR" sz="2850" b="0" i="0" u="none" strike="noStrike" cap="none" spc="0">
              <a:solidFill>
                <a:srgbClr val="000000"/>
              </a:solidFill>
              <a:latin typeface="Times New Roman"/>
              <a:cs typeface="Times New Roman"/>
            </a:endParaRPr>
          </a:p>
          <a:p>
            <a:pPr marL="857248" lvl="1" indent="-457200">
              <a:lnSpc>
                <a:spcPts val="3988"/>
              </a:lnSpc>
              <a:buFont typeface="Arial"/>
              <a:buChar char="•"/>
              <a:defRPr/>
            </a:pPr>
            <a:r>
              <a:rPr lang="fr-FR" sz="2850" b="0" i="0" u="none" strike="noStrike" cap="none" spc="0">
                <a:solidFill>
                  <a:srgbClr val="000000"/>
                </a:solidFill>
                <a:latin typeface="Fira Sans Light"/>
                <a:ea typeface="Fira Sans Light"/>
                <a:cs typeface="Fira Sans Light"/>
              </a:rPr>
              <a:t>Repas végétarien 1 jour sur 2 -&gt; 30% de réduction</a:t>
            </a:r>
            <a:endParaRPr/>
          </a:p>
          <a:p>
            <a:pPr lvl="5">
              <a:lnSpc>
                <a:spcPts val="3987"/>
              </a:lnSpc>
              <a:defRPr/>
            </a:pPr>
            <a:r>
              <a:rPr lang="fr-FR" sz="2850" b="1" i="0" u="none" strike="noStrike" cap="none" spc="0">
                <a:solidFill>
                  <a:srgbClr val="000000"/>
                </a:solidFill>
                <a:latin typeface="Fira Sans Light"/>
                <a:ea typeface="Fira Sans Light"/>
                <a:cs typeface="Fira Sans Light"/>
              </a:rPr>
              <a:t>-&gt; 3% de réduction </a:t>
            </a:r>
            <a:endParaRPr sz="2850" b="1" i="0" u="none" strike="noStrike" cap="none" spc="0">
              <a:solidFill>
                <a:srgbClr val="000000"/>
              </a:solidFill>
              <a:latin typeface="Times New Roman"/>
              <a:cs typeface="Times New Roman"/>
            </a:endParaRPr>
          </a:p>
          <a:p>
            <a:pPr marL="857248" lvl="1" indent="-457200">
              <a:lnSpc>
                <a:spcPts val="3988"/>
              </a:lnSpc>
              <a:buFont typeface="Arial"/>
              <a:buChar char="•"/>
              <a:defRPr/>
            </a:pPr>
            <a:r>
              <a:rPr lang="fr-FR" sz="2850" b="0" i="0" u="none" strike="noStrike" cap="none" spc="0">
                <a:solidFill>
                  <a:srgbClr val="000000"/>
                </a:solidFill>
                <a:latin typeface="Fira Sans Light"/>
                <a:ea typeface="Fira Sans Light"/>
                <a:cs typeface="Fira Sans Light"/>
              </a:rPr>
              <a:t>Doubler la durée de vie du matériel information</a:t>
            </a:r>
            <a:endParaRPr/>
          </a:p>
          <a:p>
            <a:pPr lvl="5">
              <a:lnSpc>
                <a:spcPts val="3987"/>
              </a:lnSpc>
              <a:defRPr/>
            </a:pPr>
            <a:r>
              <a:rPr lang="fr-FR" sz="2850" b="1" i="0" u="none" strike="noStrike" cap="none" spc="0">
                <a:solidFill>
                  <a:srgbClr val="000000"/>
                </a:solidFill>
                <a:latin typeface="Fira Sans Light"/>
                <a:ea typeface="Fira Sans Light"/>
                <a:cs typeface="Fira Sans Light"/>
              </a:rPr>
              <a:t>-&gt; 2.5% de réduction </a:t>
            </a:r>
            <a:endParaRPr sz="2850" b="1" i="0" u="none" strike="noStrike" cap="none" spc="0">
              <a:solidFill>
                <a:srgbClr val="000000"/>
              </a:solidFill>
              <a:latin typeface="Times New Roman"/>
              <a:cs typeface="Times New Roman"/>
            </a:endParaRPr>
          </a:p>
          <a:p>
            <a:pPr lvl="8">
              <a:lnSpc>
                <a:spcPts val="3988"/>
              </a:lnSpc>
              <a:defRPr/>
            </a:pPr>
            <a:r>
              <a:rPr lang="fr-FR" sz="2850" b="0" i="0" u="none" strike="noStrike" cap="none" spc="0">
                <a:solidFill>
                  <a:srgbClr val="000000"/>
                </a:solidFill>
                <a:latin typeface="Fira Sans Light"/>
                <a:ea typeface="Fira Sans Light"/>
                <a:cs typeface="Fira Sans Light"/>
              </a:rPr>
              <a:t>						</a:t>
            </a:r>
            <a:r>
              <a:rPr lang="fr-FR" sz="4800" b="1" i="0" u="none" strike="noStrike" cap="none" spc="0">
                <a:solidFill>
                  <a:srgbClr val="000000"/>
                </a:solidFill>
                <a:latin typeface="Fira Sans Light"/>
                <a:ea typeface="Fira Sans Light"/>
                <a:cs typeface="Fira Sans Light"/>
              </a:rPr>
              <a:t>Total : 43% </a:t>
            </a:r>
            <a:endParaRPr sz="4800" b="1" i="0" u="none" strike="noStrike" cap="none" spc="0">
              <a:solidFill>
                <a:srgbClr val="000000"/>
              </a:solidFill>
              <a:latin typeface="Times New Roman"/>
              <a:cs typeface="Times New Roman"/>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0" y="0"/>
            <a:ext cx="18301679" cy="1204192"/>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Questionnements et effets de bords</a:t>
            </a:r>
            <a:endParaRPr/>
          </a:p>
        </p:txBody>
      </p:sp>
      <p:sp>
        <p:nvSpPr>
          <p:cNvPr id="727672966" name="ZoneTexte 727672965"/>
          <p:cNvSpPr txBox="1"/>
          <p:nvPr/>
        </p:nvSpPr>
        <p:spPr bwMode="auto">
          <a:xfrm>
            <a:off x="461601" y="1906407"/>
            <a:ext cx="17436950" cy="10221954"/>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marL="457200" indent="-457200" algn="l">
              <a:lnSpc>
                <a:spcPts val="3989"/>
              </a:lnSpc>
              <a:buFont typeface="Arial"/>
              <a:buChar char="•"/>
              <a:defRPr/>
            </a:pPr>
            <a:r>
              <a:rPr lang="fr-FR" sz="2850" b="1" i="1">
                <a:solidFill>
                  <a:srgbClr val="000000"/>
                </a:solidFill>
                <a:latin typeface="Fira Sans Light"/>
              </a:rPr>
              <a:t>Restrictions sur les missions :</a:t>
            </a:r>
            <a:endParaRPr lang="fr-FR" sz="2850" i="0">
              <a:solidFill>
                <a:srgbClr val="000000"/>
              </a:solidFill>
              <a:latin typeface="Fira Sans Light"/>
            </a:endParaRPr>
          </a:p>
          <a:p>
            <a:pPr marL="857250" lvl="1" indent="-457200" algn="l">
              <a:lnSpc>
                <a:spcPts val="3988"/>
              </a:lnSpc>
              <a:buFont typeface="Arial"/>
              <a:buChar char="•"/>
              <a:defRPr/>
            </a:pPr>
            <a:r>
              <a:rPr lang="fr-FR" sz="2850" i="0">
                <a:solidFill>
                  <a:srgbClr val="000000"/>
                </a:solidFill>
                <a:latin typeface="Fira Sans Light"/>
              </a:rPr>
              <a:t>Quota global, par service, par équipe, par groupe, individuel ?</a:t>
            </a:r>
            <a:endParaRPr/>
          </a:p>
          <a:p>
            <a:pPr marL="857250" lvl="1" indent="-457200" algn="l">
              <a:lnSpc>
                <a:spcPts val="3988"/>
              </a:lnSpc>
              <a:buFont typeface="Arial"/>
              <a:buChar char="•"/>
              <a:defRPr/>
            </a:pPr>
            <a:r>
              <a:rPr lang="fr-FR" sz="2850" i="0">
                <a:solidFill>
                  <a:srgbClr val="000000"/>
                </a:solidFill>
                <a:latin typeface="Fira Sans Light"/>
              </a:rPr>
              <a:t>Comment mettre ces quotas en place en minimisant l’impact sur les carrières, en particulier des plus jeunes ?</a:t>
            </a:r>
            <a:endParaRPr/>
          </a:p>
          <a:p>
            <a:pPr marL="857250" lvl="1" indent="-457200" algn="l">
              <a:lnSpc>
                <a:spcPts val="3988"/>
              </a:lnSpc>
              <a:buFont typeface="Arial"/>
              <a:buChar char="•"/>
              <a:defRPr/>
            </a:pPr>
            <a:r>
              <a:rPr lang="fr-FR" sz="2850" i="0">
                <a:solidFill>
                  <a:srgbClr val="000000"/>
                </a:solidFill>
                <a:latin typeface="Fira Sans Light"/>
              </a:rPr>
              <a:t>Comment définir des critères objectifs d’utilité de telle ou telle mission ?</a:t>
            </a:r>
            <a:endParaRPr/>
          </a:p>
          <a:p>
            <a:pPr marL="857250" lvl="1" indent="-457200" algn="l">
              <a:lnSpc>
                <a:spcPts val="3987"/>
              </a:lnSpc>
              <a:buFont typeface="Arial"/>
              <a:buChar char="•"/>
              <a:defRPr/>
            </a:pPr>
            <a:r>
              <a:rPr lang="fr-FR" sz="2850" b="0" i="0" u="none" strike="noStrike" cap="none" spc="0">
                <a:solidFill>
                  <a:srgbClr val="000000"/>
                </a:solidFill>
                <a:latin typeface="Fira Sans Light"/>
                <a:ea typeface="Fira Sans Light"/>
                <a:cs typeface="Fira Sans Light"/>
              </a:rPr>
              <a:t>Comment gérer les dépassement éventuels des quotas ?</a:t>
            </a:r>
            <a:endParaRPr lang="fr-FR" sz="2850" i="0">
              <a:solidFill>
                <a:srgbClr val="000000"/>
              </a:solidFill>
              <a:latin typeface="Fira Sans Light"/>
            </a:endParaRPr>
          </a:p>
          <a:p>
            <a:pPr lvl="1" algn="l">
              <a:lnSpc>
                <a:spcPts val="3988"/>
              </a:lnSpc>
              <a:defRPr/>
            </a:pPr>
            <a:endParaRPr lang="fr-FR" sz="2850" i="0">
              <a:solidFill>
                <a:srgbClr val="000000"/>
              </a:solidFill>
              <a:latin typeface="Fira Sans Light"/>
            </a:endParaRPr>
          </a:p>
          <a:p>
            <a:pPr marL="457200" lvl="0" indent="-457200" algn="l">
              <a:lnSpc>
                <a:spcPts val="3988"/>
              </a:lnSpc>
              <a:buFont typeface="Arial"/>
              <a:buChar char="•"/>
              <a:defRPr/>
            </a:pPr>
            <a:r>
              <a:rPr lang="fr-FR" sz="2850" b="1" i="1">
                <a:solidFill>
                  <a:srgbClr val="000000"/>
                </a:solidFill>
                <a:latin typeface="Fira Sans Light"/>
              </a:rPr>
              <a:t>Restrictions sur les achats :</a:t>
            </a:r>
            <a:endParaRPr lang="fr-FR" sz="2850" i="0">
              <a:solidFill>
                <a:srgbClr val="000000"/>
              </a:solidFill>
              <a:latin typeface="Fira Sans Light"/>
            </a:endParaRPr>
          </a:p>
          <a:p>
            <a:pPr marL="857250" lvl="1" indent="-457200" algn="l">
              <a:lnSpc>
                <a:spcPts val="3988"/>
              </a:lnSpc>
              <a:buFont typeface="Arial"/>
              <a:buChar char="•"/>
              <a:defRPr/>
            </a:pPr>
            <a:r>
              <a:rPr lang="fr-FR" sz="2850" i="0">
                <a:solidFill>
                  <a:srgbClr val="000000"/>
                </a:solidFill>
                <a:latin typeface="Fira Sans Light"/>
              </a:rPr>
              <a:t>Comment définir les priorités sur les achats ?</a:t>
            </a:r>
            <a:endParaRPr/>
          </a:p>
          <a:p>
            <a:pPr marL="857250" lvl="1" indent="-457200" algn="l">
              <a:lnSpc>
                <a:spcPts val="3988"/>
              </a:lnSpc>
              <a:buFont typeface="Arial"/>
              <a:buChar char="•"/>
              <a:defRPr/>
            </a:pPr>
            <a:r>
              <a:rPr lang="fr-FR" sz="2850" i="0">
                <a:solidFill>
                  <a:srgbClr val="000000"/>
                </a:solidFill>
                <a:latin typeface="Fira Sans Light"/>
              </a:rPr>
              <a:t>Qu’est-ce qui est faisable au niveau du laboratoire ? </a:t>
            </a:r>
            <a:endParaRPr/>
          </a:p>
          <a:p>
            <a:pPr marL="857250" lvl="1" indent="-457200" algn="l">
              <a:lnSpc>
                <a:spcPts val="3988"/>
              </a:lnSpc>
              <a:buFont typeface="Arial"/>
              <a:buChar char="•"/>
              <a:defRPr/>
            </a:pPr>
            <a:endParaRPr lang="fr-FR" sz="2850" i="0">
              <a:solidFill>
                <a:srgbClr val="000000"/>
              </a:solidFill>
              <a:latin typeface="Fira Sans Light"/>
            </a:endParaRPr>
          </a:p>
          <a:p>
            <a:pPr marL="457200" lvl="0" indent="-457200" algn="l">
              <a:lnSpc>
                <a:spcPts val="3988"/>
              </a:lnSpc>
              <a:buFont typeface="Arial"/>
              <a:buChar char="•"/>
              <a:defRPr/>
            </a:pPr>
            <a:r>
              <a:rPr lang="fr-FR" sz="2850" b="1" i="1">
                <a:solidFill>
                  <a:srgbClr val="000000"/>
                </a:solidFill>
                <a:latin typeface="Fira Sans Light"/>
              </a:rPr>
              <a:t>Actions de sensibilisation </a:t>
            </a:r>
            <a:endParaRPr lang="fr-FR" sz="2850" i="0">
              <a:solidFill>
                <a:srgbClr val="000000"/>
              </a:solidFill>
              <a:latin typeface="Fira Sans Light"/>
            </a:endParaRPr>
          </a:p>
          <a:p>
            <a:pPr marL="857250" lvl="1" indent="-457200" algn="l">
              <a:lnSpc>
                <a:spcPts val="3988"/>
              </a:lnSpc>
              <a:buFont typeface="Arial"/>
              <a:buChar char="•"/>
              <a:defRPr/>
            </a:pPr>
            <a:r>
              <a:rPr lang="fr-FR" sz="2850" i="0">
                <a:solidFill>
                  <a:srgbClr val="000000"/>
                </a:solidFill>
                <a:latin typeface="Fira Sans Light"/>
              </a:rPr>
              <a:t>Comment prendre en compte cette trajectoire de réduction lors de l’organisation d’évènements au laboratoire ? </a:t>
            </a:r>
          </a:p>
          <a:p>
            <a:pPr marL="857250" lvl="1" indent="-457200" algn="l">
              <a:lnSpc>
                <a:spcPts val="3988"/>
              </a:lnSpc>
              <a:buFont typeface="Arial"/>
              <a:buChar char="•"/>
              <a:defRPr/>
            </a:pPr>
            <a:endParaRPr lang="fr-FR" sz="2850" i="0">
              <a:solidFill>
                <a:srgbClr val="000000"/>
              </a:solidFill>
              <a:latin typeface="Fira Sans Light"/>
            </a:endParaRPr>
          </a:p>
          <a:p>
            <a:pPr marL="457200" indent="-457200" algn="l">
              <a:lnSpc>
                <a:spcPts val="3989"/>
              </a:lnSpc>
              <a:buFont typeface="Arial"/>
              <a:buChar char="•"/>
              <a:defRPr/>
            </a:pPr>
            <a:endParaRPr lang="fr-FR" sz="2850" i="0">
              <a:solidFill>
                <a:srgbClr val="000000"/>
              </a:solidFill>
              <a:latin typeface="Fira Sans Light"/>
            </a:endParaRPr>
          </a:p>
          <a:p>
            <a:pPr algn="l">
              <a:lnSpc>
                <a:spcPts val="3989"/>
              </a:lnSpc>
              <a:defRPr/>
            </a:pPr>
            <a:endParaRPr lang="fr-FR" sz="2850">
              <a:solidFill>
                <a:srgbClr val="000000"/>
              </a:solidFill>
              <a:latin typeface="Fira Sans Light"/>
            </a:endParaRPr>
          </a:p>
          <a:p>
            <a:pPr algn="l">
              <a:lnSpc>
                <a:spcPts val="3989"/>
              </a:lnSpc>
              <a:defRPr/>
            </a:pPr>
            <a:endParaRPr lang="fr-FR" sz="2850">
              <a:solidFill>
                <a:srgbClr val="000000"/>
              </a:solidFill>
              <a:latin typeface="Fira Sans Light"/>
            </a:endParaRPr>
          </a:p>
          <a:p>
            <a:pPr marL="457200" indent="-457200" algn="l">
              <a:lnSpc>
                <a:spcPts val="3989"/>
              </a:lnSpc>
              <a:buFont typeface="Arial"/>
              <a:buChar char="•"/>
              <a:defRPr/>
            </a:pPr>
            <a:endParaRPr lang="fr-FR" sz="2850">
              <a:solidFill>
                <a:srgbClr val="000000"/>
              </a:solidFill>
              <a:latin typeface="Fira Sans Light"/>
            </a:endParaRPr>
          </a:p>
          <a:p>
            <a:pPr algn="l">
              <a:lnSpc>
                <a:spcPts val="3989"/>
              </a:lnSpc>
              <a:defRPr/>
            </a:pPr>
            <a:endParaRPr lang="fr-FR" sz="2850">
              <a:solidFill>
                <a:srgbClr val="000000"/>
              </a:solidFill>
              <a:latin typeface="Fira Sans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sp>
        <p:nvSpPr>
          <p:cNvPr id="8" name="TextBox 8"/>
          <p:cNvSpPr txBox="1"/>
          <p:nvPr/>
        </p:nvSpPr>
        <p:spPr bwMode="auto">
          <a:xfrm>
            <a:off x="116246" y="2179635"/>
            <a:ext cx="17961417" cy="6730285"/>
          </a:xfrm>
          <a:prstGeom prst="rect">
            <a:avLst/>
          </a:prstGeom>
        </p:spPr>
        <p:txBody>
          <a:bodyPr wrap="square" lIns="0" tIns="0" rIns="0" bIns="0" rtlCol="0" anchor="t">
            <a:spAutoFit/>
          </a:bodyPr>
          <a:lstStyle/>
          <a:p>
            <a:pPr>
              <a:lnSpc>
                <a:spcPct val="114999"/>
              </a:lnSpc>
              <a:defRPr/>
            </a:pPr>
            <a:r>
              <a:rPr lang="fr-FR" sz="2400" b="1" i="0" u="none" strike="noStrike" cap="none" spc="0">
                <a:solidFill>
                  <a:srgbClr val="000000"/>
                </a:solidFill>
                <a:latin typeface="Fira Sans Light"/>
                <a:ea typeface="Fira Sans Light"/>
                <a:cs typeface="Fira Sans Light"/>
              </a:rPr>
              <a:t>Quota global, par service, par équipe, par groupe, individuel ?</a:t>
            </a:r>
            <a:endParaRPr/>
          </a:p>
          <a:p>
            <a:pPr>
              <a:lnSpc>
                <a:spcPct val="114999"/>
              </a:lnSpc>
              <a:defRPr/>
            </a:pPr>
            <a:r>
              <a:rPr lang="fr-FR" sz="2400" b="0" i="0" u="sng" strike="noStrike" cap="none" spc="0">
                <a:solidFill>
                  <a:srgbClr val="000000"/>
                </a:solidFill>
                <a:latin typeface="Fira Sans Light"/>
                <a:ea typeface="Fira Sans Light"/>
                <a:cs typeface="Fira Sans Light"/>
              </a:rPr>
              <a:t>Exemple</a:t>
            </a:r>
            <a:r>
              <a:rPr lang="fr-FR" sz="2400" b="0" i="0" u="none" strike="noStrike" cap="none" spc="0">
                <a:solidFill>
                  <a:srgbClr val="000000"/>
                </a:solidFill>
                <a:latin typeface="Fira Sans Light"/>
                <a:ea typeface="Fira Sans Light"/>
                <a:cs typeface="Fira Sans Light"/>
              </a:rPr>
              <a:t> : Quota individuel par défaut &amp; possibilité d’un quota par équipe (si volonté unanime de l’équipe).</a:t>
            </a:r>
            <a:endParaRPr sz="1200" b="0"/>
          </a:p>
          <a:p>
            <a:pPr>
              <a:lnSpc>
                <a:spcPct val="114999"/>
              </a:lnSpc>
              <a:defRPr/>
            </a:pPr>
            <a:r>
              <a:rPr lang="fr-FR" sz="2400">
                <a:solidFill>
                  <a:srgbClr val="000000"/>
                </a:solidFill>
                <a:latin typeface="Fira Sans Light"/>
              </a:rPr>
              <a:t>&gt; Le quota collectif permet une optimisation : </a:t>
            </a:r>
            <a:r>
              <a:rPr lang="fr-FR" sz="2400" b="0" i="0" u="none" strike="noStrike" cap="none" spc="0">
                <a:solidFill>
                  <a:srgbClr val="000000"/>
                </a:solidFill>
                <a:latin typeface="Fira Sans Light"/>
                <a:ea typeface="Fira Sans Light"/>
                <a:cs typeface="Fira Sans Light"/>
              </a:rPr>
              <a:t>quota collectif = 50% du total des collectifs individuels. </a:t>
            </a:r>
            <a:endParaRPr lang="fr-FR" sz="2400">
              <a:solidFill>
                <a:srgbClr val="000000"/>
              </a:solidFill>
              <a:latin typeface="Fira Sans Light"/>
            </a:endParaRPr>
          </a:p>
          <a:p>
            <a:pPr>
              <a:lnSpc>
                <a:spcPct val="114999"/>
              </a:lnSpc>
              <a:defRPr/>
            </a:pPr>
            <a:endParaRPr lang="fr-FR" sz="2400">
              <a:solidFill>
                <a:srgbClr val="000000"/>
              </a:solidFill>
              <a:latin typeface="Fira Sans Light"/>
            </a:endParaRPr>
          </a:p>
          <a:p>
            <a:pPr>
              <a:lnSpc>
                <a:spcPct val="114999"/>
              </a:lnSpc>
              <a:defRPr/>
            </a:pPr>
            <a:r>
              <a:rPr lang="fr-FR" sz="2400" b="1" i="0" u="none" strike="noStrike" cap="none" spc="0">
                <a:solidFill>
                  <a:srgbClr val="000000"/>
                </a:solidFill>
                <a:latin typeface="Fira Sans Light"/>
                <a:ea typeface="Fira Sans Light"/>
                <a:cs typeface="Fira Sans Light"/>
              </a:rPr>
              <a:t>Comment mettre ces quotas en place en minimisant l’impact sur les carrières, en particulier des plus jeunes ?</a:t>
            </a:r>
            <a:endParaRPr lang="fr-FR" sz="2400">
              <a:solidFill>
                <a:srgbClr val="000000"/>
              </a:solidFill>
              <a:latin typeface="Fira Sans Light"/>
            </a:endParaRPr>
          </a:p>
          <a:p>
            <a:pPr>
              <a:lnSpc>
                <a:spcPct val="114999"/>
              </a:lnSpc>
              <a:defRPr/>
            </a:pPr>
            <a:r>
              <a:rPr lang="fr-FR" sz="2400" b="0" u="sng">
                <a:solidFill>
                  <a:srgbClr val="000000"/>
                </a:solidFill>
                <a:latin typeface="Fira Sans Light"/>
              </a:rPr>
              <a:t>Exemple</a:t>
            </a:r>
            <a:r>
              <a:rPr lang="fr-FR" sz="2400" b="0">
                <a:solidFill>
                  <a:srgbClr val="000000"/>
                </a:solidFill>
                <a:latin typeface="Fira Sans Light"/>
              </a:rPr>
              <a:t> : Exemptions &amp; bonus pour garantir l’insertion des jeunes chercheurs dans la communauté internationale et prendre en compte les exigences particulières de certaines activités de recherche. </a:t>
            </a:r>
            <a:endParaRPr/>
          </a:p>
          <a:p>
            <a:pPr>
              <a:lnSpc>
                <a:spcPct val="114999"/>
              </a:lnSpc>
              <a:defRPr/>
            </a:pPr>
            <a:r>
              <a:rPr lang="fr-FR" sz="2400" b="0">
                <a:solidFill>
                  <a:srgbClr val="000000"/>
                </a:solidFill>
                <a:latin typeface="Fira Sans Light"/>
              </a:rPr>
              <a:t>&gt; Motifs d’exemption possibles : (1) séjour de recherche &gt; 1 mois ; (2) missions sur le terrain ; (3) présentation d’un papier dans une conférence pour les jeunes chercheurs.</a:t>
            </a:r>
            <a:endParaRPr/>
          </a:p>
          <a:p>
            <a:pPr>
              <a:lnSpc>
                <a:spcPct val="114999"/>
              </a:lnSpc>
              <a:defRPr/>
            </a:pPr>
            <a:r>
              <a:rPr lang="fr-FR" sz="2400" b="0">
                <a:solidFill>
                  <a:srgbClr val="000000"/>
                </a:solidFill>
                <a:latin typeface="Fira Sans Light"/>
              </a:rPr>
              <a:t>&gt; Hors-quota : 1 vol international supplémentaire tous les 2 ans pour les jeunes chercheurs. </a:t>
            </a:r>
            <a:endParaRPr/>
          </a:p>
          <a:p>
            <a:pPr>
              <a:lnSpc>
                <a:spcPct val="114999"/>
              </a:lnSpc>
              <a:defRPr/>
            </a:pPr>
            <a:r>
              <a:rPr lang="fr-FR" sz="2400" b="0">
                <a:solidFill>
                  <a:srgbClr val="000000"/>
                </a:solidFill>
                <a:latin typeface="Fira Sans Light"/>
              </a:rPr>
              <a:t>&gt; Bonus : attribués sur la base d’activités de recherche spécifiques exigeant des déplacements inhabituels.</a:t>
            </a:r>
            <a:endParaRPr/>
          </a:p>
          <a:p>
            <a:pPr marL="399530" indent="-399530">
              <a:lnSpc>
                <a:spcPct val="114999"/>
              </a:lnSpc>
              <a:buFont typeface="Arial"/>
              <a:buChar char="•"/>
              <a:defRPr/>
            </a:pPr>
            <a:endParaRPr lang="fr-FR" sz="2400" b="0">
              <a:solidFill>
                <a:srgbClr val="000000"/>
              </a:solidFill>
              <a:latin typeface="Fira Sans Light"/>
            </a:endParaRPr>
          </a:p>
          <a:p>
            <a:pPr>
              <a:lnSpc>
                <a:spcPct val="114999"/>
              </a:lnSpc>
              <a:defRPr/>
            </a:pPr>
            <a:r>
              <a:rPr lang="fr-FR" sz="2400" b="1" i="0" u="none" strike="noStrike" cap="none" spc="0">
                <a:solidFill>
                  <a:srgbClr val="000000"/>
                </a:solidFill>
                <a:latin typeface="Fira Sans Light"/>
                <a:ea typeface="Fira Sans Light"/>
                <a:cs typeface="Fira Sans Light"/>
              </a:rPr>
              <a:t>Comment gérer les dépassement éventuels des quotas</a:t>
            </a:r>
            <a:r>
              <a:rPr lang="fr-FR" sz="2400" b="1">
                <a:solidFill>
                  <a:srgbClr val="000000"/>
                </a:solidFill>
                <a:latin typeface="Fira Sans Light"/>
              </a:rPr>
              <a:t> ?</a:t>
            </a:r>
            <a:endParaRPr lang="fr-FR" sz="2400" b="0">
              <a:solidFill>
                <a:srgbClr val="000000"/>
              </a:solidFill>
              <a:latin typeface="Fira Sans Light"/>
            </a:endParaRPr>
          </a:p>
          <a:p>
            <a:pPr>
              <a:lnSpc>
                <a:spcPct val="114999"/>
              </a:lnSpc>
              <a:defRPr/>
            </a:pPr>
            <a:r>
              <a:rPr lang="fr-FR" sz="2400" b="0" i="0" u="sng" strike="noStrike" cap="none" spc="0">
                <a:solidFill>
                  <a:srgbClr val="000000"/>
                </a:solidFill>
                <a:latin typeface="Fira Sans Light"/>
                <a:ea typeface="Fira Sans Light"/>
                <a:cs typeface="Fira Sans Light"/>
              </a:rPr>
              <a:t>Exemple 1</a:t>
            </a:r>
            <a:r>
              <a:rPr lang="fr-FR" sz="2400" b="0" i="0" u="none" strike="noStrike" cap="none" spc="0">
                <a:solidFill>
                  <a:srgbClr val="000000"/>
                </a:solidFill>
                <a:latin typeface="Fira Sans Light"/>
                <a:ea typeface="Fira Sans Light"/>
                <a:cs typeface="Fira Sans Light"/>
              </a:rPr>
              <a:t> : Les quotas sont reportables sur 3 ans et dépassables par des acquittements de pénalités.</a:t>
            </a:r>
            <a:endParaRPr/>
          </a:p>
          <a:p>
            <a:pPr>
              <a:lnSpc>
                <a:spcPct val="114999"/>
              </a:lnSpc>
              <a:defRPr/>
            </a:pPr>
            <a:endParaRPr lang="fr-FR" sz="2400">
              <a:solidFill>
                <a:srgbClr val="000000"/>
              </a:solidFill>
              <a:latin typeface="Fira Sans Light"/>
            </a:endParaRPr>
          </a:p>
          <a:p>
            <a:pPr>
              <a:lnSpc>
                <a:spcPct val="114999"/>
              </a:lnSpc>
              <a:defRPr/>
            </a:pPr>
            <a:r>
              <a:rPr lang="fr-FR" sz="2400" u="sng">
                <a:solidFill>
                  <a:srgbClr val="000000"/>
                </a:solidFill>
                <a:latin typeface="Fira Sans Light"/>
              </a:rPr>
              <a:t>Exemple 2</a:t>
            </a:r>
            <a:r>
              <a:rPr lang="fr-FR" sz="2400">
                <a:solidFill>
                  <a:srgbClr val="000000"/>
                </a:solidFill>
                <a:latin typeface="Fira Sans Light"/>
              </a:rPr>
              <a:t> : Plafonnement strict (demandes de missions au-delà du quota de sont pas autorisées).</a:t>
            </a:r>
            <a:endParaRPr/>
          </a:p>
        </p:txBody>
      </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0" y="0"/>
            <a:ext cx="18327959" cy="1204192"/>
          </a:xfrm>
          <a:prstGeom prst="rect">
            <a:avLst/>
          </a:prstGeom>
        </p:spPr>
        <p:txBody>
          <a:bodyPr wrap="square" lIns="0" tIns="0" rIns="0" bIns="0" rtlCol="0" anchor="t">
            <a:spAutoFit/>
          </a:bodyPr>
          <a:lstStyle/>
          <a:p>
            <a:pPr marL="0" lvl="0" indent="0">
              <a:lnSpc>
                <a:spcPts val="9479"/>
              </a:lnSpc>
              <a:spcBef>
                <a:spcPts val="0"/>
              </a:spcBef>
              <a:defRPr/>
            </a:pPr>
            <a:r>
              <a:rPr lang="fr-FR" sz="5000" spc="-77">
                <a:solidFill>
                  <a:srgbClr val="FFFFFF"/>
                </a:solidFill>
                <a:latin typeface="Century Gothic Paneuropean Bold"/>
              </a:rPr>
              <a:t>Exemples de réponses proposées dans d’autres laboratoires</a:t>
            </a:r>
            <a:r>
              <a:rPr lang="fr-FR" sz="6600" spc="-76">
                <a:solidFill>
                  <a:srgbClr val="FFFFFF"/>
                </a:solidFill>
                <a:latin typeface="Century Gothic Paneuropean Bold"/>
              </a:rPr>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0000">
                <a:alpha val="100000"/>
              </a:srgbClr>
            </a:gs>
            <a:gs pos="100000">
              <a:srgbClr val="3533CD">
                <a:alpha val="100000"/>
              </a:srgbClr>
            </a:gs>
          </a:gsLst>
          <a:lin ang="0" scaled="1"/>
        </a:gradFill>
        <a:effectLst/>
      </p:bgPr>
    </p:bg>
    <p:spTree>
      <p:nvGrpSpPr>
        <p:cNvPr id="1" name=""/>
        <p:cNvGrpSpPr/>
        <p:nvPr/>
      </p:nvGrpSpPr>
      <p:grpSpPr bwMode="auto">
        <a:xfrm>
          <a:off x="0" y="0"/>
          <a:ext cx="0" cy="0"/>
          <a:chOff x="0" y="0"/>
          <a:chExt cx="0" cy="0"/>
        </a:xfrm>
      </p:grpSpPr>
      <p:grpSp>
        <p:nvGrpSpPr>
          <p:cNvPr id="4" name="Group 4"/>
          <p:cNvGrpSpPr/>
          <p:nvPr/>
        </p:nvGrpSpPr>
        <p:grpSpPr bwMode="auto">
          <a:xfrm>
            <a:off x="-3563094" y="6077994"/>
            <a:ext cx="6383424" cy="5528076"/>
            <a:chOff x="0" y="0"/>
            <a:chExt cx="3619627" cy="3134614"/>
          </a:xfrm>
        </p:grpSpPr>
        <p:sp>
          <p:nvSpPr>
            <p:cNvPr id="5" name="Freeform 5"/>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4F4F4"/>
            </a:solidFill>
          </p:spPr>
        </p:sp>
      </p:grpSp>
      <p:grpSp>
        <p:nvGrpSpPr>
          <p:cNvPr id="6" name="Group 6"/>
          <p:cNvGrpSpPr/>
          <p:nvPr/>
        </p:nvGrpSpPr>
        <p:grpSpPr bwMode="auto">
          <a:xfrm>
            <a:off x="1671665" y="7004491"/>
            <a:ext cx="3034530" cy="2627917"/>
            <a:chOff x="0" y="0"/>
            <a:chExt cx="3619627" cy="3134614"/>
          </a:xfrm>
        </p:grpSpPr>
        <p:sp>
          <p:nvSpPr>
            <p:cNvPr id="7" name="Freeform 7"/>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grpSp>
        <p:nvGrpSpPr>
          <p:cNvPr id="8" name="Group 8"/>
          <p:cNvGrpSpPr/>
          <p:nvPr/>
        </p:nvGrpSpPr>
        <p:grpSpPr bwMode="auto">
          <a:xfrm>
            <a:off x="4053492" y="8956750"/>
            <a:ext cx="2141618" cy="1854652"/>
            <a:chOff x="0" y="0"/>
            <a:chExt cx="3619627" cy="3134614"/>
          </a:xfrm>
        </p:grpSpPr>
        <p:sp>
          <p:nvSpPr>
            <p:cNvPr id="9" name="Freeform 9"/>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sp>
        <p:nvSpPr>
          <p:cNvPr id="10" name="TextBox 10"/>
          <p:cNvSpPr txBox="1"/>
          <p:nvPr/>
        </p:nvSpPr>
        <p:spPr bwMode="auto">
          <a:xfrm>
            <a:off x="227383" y="291723"/>
            <a:ext cx="19295691" cy="1333698"/>
          </a:xfrm>
          <a:prstGeom prst="rect">
            <a:avLst/>
          </a:prstGeom>
        </p:spPr>
        <p:txBody>
          <a:bodyPr lIns="0" tIns="0" rIns="0" bIns="0" rtlCol="0" anchor="t">
            <a:spAutoFit/>
          </a:bodyPr>
          <a:lstStyle/>
          <a:p>
            <a:pPr marL="0" marR="0" lvl="0" indent="0" algn="just" defTabSz="914400">
              <a:lnSpc>
                <a:spcPts val="10440"/>
              </a:lnSpc>
              <a:spcBef>
                <a:spcPts val="0"/>
              </a:spcBef>
              <a:spcAft>
                <a:spcPts val="0"/>
              </a:spcAft>
              <a:buClrTx/>
              <a:buSzTx/>
              <a:buFontTx/>
              <a:buNone/>
              <a:defRPr/>
            </a:pPr>
            <a:r>
              <a:rPr lang="fr-FR" sz="8700" b="0" i="0" u="none" strike="noStrike" cap="none" spc="0">
                <a:ln>
                  <a:noFill/>
                </a:ln>
                <a:solidFill>
                  <a:srgbClr val="F4F4F4"/>
                </a:solidFill>
                <a:latin typeface="Century Gothic Paneuropean Bold"/>
                <a:ea typeface="Arial"/>
                <a:cs typeface="Arial"/>
              </a:rPr>
              <a:t>Sensibilisation</a:t>
            </a:r>
            <a:endParaRPr/>
          </a:p>
        </p:txBody>
      </p:sp>
      <p:pic>
        <p:nvPicPr>
          <p:cNvPr id="16" name="Image 15"/>
          <p:cNvPicPr>
            <a:picLocks noChangeAspect="1"/>
          </p:cNvPicPr>
          <p:nvPr/>
        </p:nvPicPr>
        <p:blipFill>
          <a:blip r:embed="rId3"/>
          <a:srcRect l="16750" r="13204"/>
          <a:stretch/>
        </p:blipFill>
        <p:spPr bwMode="auto">
          <a:xfrm>
            <a:off x="7848600" y="0"/>
            <a:ext cx="10591799"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anim calcmode="lin" valueType="num">
                                      <p:cBhvr>
                                        <p:cTn id="8" dur="600" fill="hold"/>
                                        <p:tgtEl>
                                          <p:spTgt spid="10"/>
                                        </p:tgtEl>
                                        <p:attrNameLst>
                                          <p:attrName>ppt_x</p:attrName>
                                        </p:attrNameLst>
                                      </p:cBhvr>
                                      <p:tavLst>
                                        <p:tav tm="0">
                                          <p:val>
                                            <p:strVal val="#ppt_x"/>
                                          </p:val>
                                        </p:tav>
                                        <p:tav tm="100000">
                                          <p:val>
                                            <p:strVal val="#ppt_x"/>
                                          </p:val>
                                        </p:tav>
                                      </p:tavLst>
                                    </p:anim>
                                    <p:anim calcmode="lin" valueType="num">
                                      <p:cBhvr>
                                        <p:cTn id="9" dur="6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000000">
                <a:alpha val="100000"/>
              </a:srgbClr>
            </a:gs>
            <a:gs pos="100000">
              <a:srgbClr val="3533CD">
                <a:alpha val="100000"/>
              </a:srgbClr>
            </a:gs>
          </a:gsLst>
          <a:lin ang="0" scaled="1"/>
        </a:gradFill>
        <a:effectLst/>
      </p:bgPr>
    </p:bg>
    <p:spTree>
      <p:nvGrpSpPr>
        <p:cNvPr id="1" name=""/>
        <p:cNvGrpSpPr/>
        <p:nvPr/>
      </p:nvGrpSpPr>
      <p:grpSpPr bwMode="auto">
        <a:xfrm>
          <a:off x="0" y="0"/>
          <a:ext cx="0" cy="0"/>
          <a:chOff x="0" y="0"/>
          <a:chExt cx="0" cy="0"/>
        </a:xfrm>
      </p:grpSpPr>
      <p:grpSp>
        <p:nvGrpSpPr>
          <p:cNvPr id="4" name="Group 4"/>
          <p:cNvGrpSpPr/>
          <p:nvPr/>
        </p:nvGrpSpPr>
        <p:grpSpPr bwMode="auto">
          <a:xfrm>
            <a:off x="-3563094" y="6077994"/>
            <a:ext cx="6383424" cy="5528076"/>
            <a:chOff x="0" y="0"/>
            <a:chExt cx="3619627" cy="3134614"/>
          </a:xfrm>
        </p:grpSpPr>
        <p:sp>
          <p:nvSpPr>
            <p:cNvPr id="5" name="Freeform 5"/>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F4F4F4"/>
            </a:solidFill>
          </p:spPr>
        </p:sp>
      </p:grpSp>
      <p:grpSp>
        <p:nvGrpSpPr>
          <p:cNvPr id="6" name="Group 6"/>
          <p:cNvGrpSpPr/>
          <p:nvPr/>
        </p:nvGrpSpPr>
        <p:grpSpPr bwMode="auto">
          <a:xfrm>
            <a:off x="1671665" y="7004491"/>
            <a:ext cx="3034530" cy="2627917"/>
            <a:chOff x="0" y="0"/>
            <a:chExt cx="3619627" cy="3134614"/>
          </a:xfrm>
        </p:grpSpPr>
        <p:sp>
          <p:nvSpPr>
            <p:cNvPr id="7" name="Freeform 7"/>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grpSp>
        <p:nvGrpSpPr>
          <p:cNvPr id="8" name="Group 8"/>
          <p:cNvGrpSpPr/>
          <p:nvPr/>
        </p:nvGrpSpPr>
        <p:grpSpPr bwMode="auto">
          <a:xfrm>
            <a:off x="4053492" y="8956750"/>
            <a:ext cx="2141618" cy="1854652"/>
            <a:chOff x="0" y="0"/>
            <a:chExt cx="3619627" cy="3134614"/>
          </a:xfrm>
        </p:grpSpPr>
        <p:sp>
          <p:nvSpPr>
            <p:cNvPr id="9" name="Freeform 9"/>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sp>
        <p:nvSpPr>
          <p:cNvPr id="10" name="TextBox 10"/>
          <p:cNvSpPr txBox="1"/>
          <p:nvPr/>
        </p:nvSpPr>
        <p:spPr bwMode="auto">
          <a:xfrm>
            <a:off x="227382" y="291723"/>
            <a:ext cx="6250336" cy="3978000"/>
          </a:xfrm>
          <a:prstGeom prst="rect">
            <a:avLst/>
          </a:prstGeom>
        </p:spPr>
        <p:txBody>
          <a:bodyPr wrap="square" lIns="0" tIns="0" rIns="0" bIns="0" rtlCol="0" anchor="t">
            <a:spAutoFit/>
          </a:bodyPr>
          <a:lstStyle/>
          <a:p>
            <a:pPr marL="0" marR="0" lvl="0" indent="0" algn="l" defTabSz="914400">
              <a:lnSpc>
                <a:spcPts val="10440"/>
              </a:lnSpc>
              <a:spcBef>
                <a:spcPts val="0"/>
              </a:spcBef>
              <a:spcAft>
                <a:spcPts val="0"/>
              </a:spcAft>
              <a:buClrTx/>
              <a:buSzTx/>
              <a:buFontTx/>
              <a:buNone/>
              <a:defRPr/>
            </a:pPr>
            <a:r>
              <a:rPr lang="fr-FR" sz="8700" b="0" i="0" u="none" strike="noStrike" cap="none" spc="0">
                <a:ln>
                  <a:noFill/>
                </a:ln>
                <a:solidFill>
                  <a:srgbClr val="F4F4F4"/>
                </a:solidFill>
                <a:latin typeface="Century Gothic Paneuropean Bold"/>
                <a:ea typeface="Arial"/>
                <a:cs typeface="Arial"/>
              </a:rPr>
              <a:t>Feuille de route et calendrier</a:t>
            </a:r>
            <a:endParaRPr/>
          </a:p>
        </p:txBody>
      </p:sp>
      <p:pic>
        <p:nvPicPr>
          <p:cNvPr id="11" name="Image 10"/>
          <p:cNvPicPr>
            <a:picLocks noChangeAspect="1"/>
          </p:cNvPicPr>
          <p:nvPr/>
        </p:nvPicPr>
        <p:blipFill>
          <a:blip r:embed="rId3"/>
          <a:srcRect r="22480"/>
          <a:stretch/>
        </p:blipFill>
        <p:spPr bwMode="auto">
          <a:xfrm>
            <a:off x="6477000" y="0"/>
            <a:ext cx="11811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anim calcmode="lin" valueType="num">
                                      <p:cBhvr>
                                        <p:cTn id="8" dur="600" fill="hold"/>
                                        <p:tgtEl>
                                          <p:spTgt spid="10"/>
                                        </p:tgtEl>
                                        <p:attrNameLst>
                                          <p:attrName>ppt_x</p:attrName>
                                        </p:attrNameLst>
                                      </p:cBhvr>
                                      <p:tavLst>
                                        <p:tav tm="0">
                                          <p:val>
                                            <p:strVal val="#ppt_x"/>
                                          </p:val>
                                        </p:tav>
                                        <p:tav tm="100000">
                                          <p:val>
                                            <p:strVal val="#ppt_x"/>
                                          </p:val>
                                        </p:tav>
                                      </p:tavLst>
                                    </p:anim>
                                    <p:anim calcmode="lin" valueType="num">
                                      <p:cBhvr>
                                        <p:cTn id="9" dur="6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sp>
        <p:nvSpPr>
          <p:cNvPr id="8" name="TextBox 8"/>
          <p:cNvSpPr txBox="1"/>
          <p:nvPr/>
        </p:nvSpPr>
        <p:spPr bwMode="auto">
          <a:xfrm>
            <a:off x="553509" y="1857226"/>
            <a:ext cx="17734119" cy="9120229"/>
          </a:xfrm>
          <a:prstGeom prst="rect">
            <a:avLst/>
          </a:prstGeom>
        </p:spPr>
        <p:txBody>
          <a:bodyPr wrap="square" lIns="0" tIns="0" rIns="0" bIns="0" rtlCol="0" anchor="t">
            <a:spAutoFit/>
          </a:bodyPr>
          <a:lstStyle/>
          <a:p>
            <a:pPr>
              <a:lnSpc>
                <a:spcPts val="3989"/>
              </a:lnSpc>
              <a:defRPr/>
            </a:pPr>
            <a:endParaRPr/>
          </a:p>
          <a:p>
            <a:pPr>
              <a:lnSpc>
                <a:spcPts val="3990"/>
              </a:lnSpc>
              <a:defRPr/>
            </a:pPr>
            <a:r>
              <a:rPr lang="fr-FR" sz="3200">
                <a:solidFill>
                  <a:schemeClr val="accent4"/>
                </a:solidFill>
                <a:latin typeface="Fira Sans Bold"/>
              </a:rPr>
              <a:t>Biennale Mai 2024 </a:t>
            </a:r>
            <a:endParaRPr/>
          </a:p>
          <a:p>
            <a:pPr marL="399530" indent="-399530">
              <a:lnSpc>
                <a:spcPts val="3990"/>
              </a:lnSpc>
              <a:buFont typeface="Wingdings"/>
              <a:buChar char="§"/>
              <a:defRPr/>
            </a:pPr>
            <a:r>
              <a:rPr lang="fr-FR" sz="2850">
                <a:solidFill>
                  <a:srgbClr val="000000"/>
                </a:solidFill>
                <a:latin typeface="Fira Sans Light"/>
              </a:rPr>
              <a:t>Bilan actuel - mise en contexte et premiers échanges </a:t>
            </a:r>
            <a:endParaRPr/>
          </a:p>
          <a:p>
            <a:pPr>
              <a:lnSpc>
                <a:spcPts val="3990"/>
              </a:lnSpc>
              <a:defRPr/>
            </a:pPr>
            <a:endParaRPr lang="fr-FR" sz="2850">
              <a:solidFill>
                <a:srgbClr val="000000"/>
              </a:solidFill>
              <a:latin typeface="Fira Sans Light"/>
            </a:endParaRPr>
          </a:p>
          <a:p>
            <a:pPr>
              <a:lnSpc>
                <a:spcPts val="3990"/>
              </a:lnSpc>
              <a:defRPr/>
            </a:pPr>
            <a:r>
              <a:rPr lang="fr-FR" sz="2850" b="0" i="0" u="none" strike="noStrike" cap="none" spc="0">
                <a:solidFill>
                  <a:schemeClr val="accent4"/>
                </a:solidFill>
                <a:latin typeface="Fira Sans Bold"/>
                <a:ea typeface="Fira Sans Bold"/>
                <a:cs typeface="Fira Sans Bold"/>
              </a:rPr>
              <a:t>Juin 2024 </a:t>
            </a:r>
            <a:endParaRPr lang="fr-FR" sz="2850" b="0" i="0" u="none" strike="noStrike" cap="none" spc="0">
              <a:solidFill>
                <a:schemeClr val="accent4"/>
              </a:solidFill>
              <a:latin typeface="Times New Roman"/>
              <a:cs typeface="Times New Roman"/>
            </a:endParaRPr>
          </a:p>
          <a:p>
            <a:pPr marL="399530" indent="-399530">
              <a:lnSpc>
                <a:spcPts val="3990"/>
              </a:lnSpc>
              <a:buFont typeface="Wingdings"/>
              <a:buChar char="§"/>
              <a:defRPr/>
            </a:pPr>
            <a:r>
              <a:rPr lang="fr-FR" sz="2850">
                <a:solidFill>
                  <a:srgbClr val="000000"/>
                </a:solidFill>
                <a:latin typeface="Fira Sans Light"/>
              </a:rPr>
              <a:t>Retour en jeudi APC des échanges</a:t>
            </a:r>
            <a:endParaRPr/>
          </a:p>
          <a:p>
            <a:pPr marL="457200" indent="-457200">
              <a:lnSpc>
                <a:spcPts val="3989"/>
              </a:lnSpc>
              <a:buFont typeface="Arial"/>
              <a:buChar char="•"/>
              <a:defRPr/>
            </a:pPr>
            <a:r>
              <a:rPr lang="fr-FR" sz="2850" b="1">
                <a:solidFill>
                  <a:schemeClr val="accent2"/>
                </a:solidFill>
                <a:latin typeface="Fira Sans Light"/>
              </a:rPr>
              <a:t>Formation d’un GT spécifique et pérenne pour la mise en place de notre charte GES et son suivi  </a:t>
            </a:r>
            <a:endParaRPr>
              <a:solidFill>
                <a:schemeClr val="accent2"/>
              </a:solidFill>
            </a:endParaRPr>
          </a:p>
          <a:p>
            <a:pPr marL="799580" lvl="1" indent="-399530">
              <a:lnSpc>
                <a:spcPts val="3989"/>
              </a:lnSpc>
              <a:buFont typeface="Wingdings"/>
              <a:buChar char="Ø"/>
              <a:defRPr/>
            </a:pPr>
            <a:r>
              <a:rPr lang="fr-FR" sz="2850">
                <a:solidFill>
                  <a:srgbClr val="000000"/>
                </a:solidFill>
                <a:latin typeface="Fira Sans Light"/>
              </a:rPr>
              <a:t>chiffrage de différentes trajectoires correspondant à ces points d’actions et leurs modalités de mise en œuvre</a:t>
            </a:r>
            <a:endParaRPr/>
          </a:p>
          <a:p>
            <a:pPr marL="799580" lvl="1" indent="-399530">
              <a:lnSpc>
                <a:spcPts val="3989"/>
              </a:lnSpc>
              <a:buFont typeface="Wingdings"/>
              <a:buChar char="Ø"/>
              <a:defRPr/>
            </a:pPr>
            <a:endParaRPr lang="fr-FR" sz="2850">
              <a:solidFill>
                <a:srgbClr val="000000"/>
              </a:solidFill>
              <a:latin typeface="Fira Sans Light"/>
            </a:endParaRPr>
          </a:p>
          <a:p>
            <a:pPr lvl="0">
              <a:lnSpc>
                <a:spcPts val="3989"/>
              </a:lnSpc>
              <a:defRPr/>
            </a:pPr>
            <a:r>
              <a:rPr lang="fr-FR" sz="2850" b="0" i="0" u="none" strike="noStrike" cap="none" spc="0">
                <a:solidFill>
                  <a:schemeClr val="accent4"/>
                </a:solidFill>
                <a:latin typeface="Fira Sans Bold"/>
                <a:ea typeface="Fira Sans Bold"/>
                <a:cs typeface="Fira Sans Bold"/>
              </a:rPr>
              <a:t>Septembre 2024 </a:t>
            </a:r>
            <a:endParaRPr lang="fr-FR" sz="2850">
              <a:solidFill>
                <a:srgbClr val="000000"/>
              </a:solidFill>
              <a:latin typeface="Fira Sans Light"/>
            </a:endParaRPr>
          </a:p>
          <a:p>
            <a:pPr marL="399530" indent="-399530">
              <a:lnSpc>
                <a:spcPts val="3990"/>
              </a:lnSpc>
              <a:buFont typeface="Wingdings"/>
              <a:buChar char="§"/>
              <a:defRPr/>
            </a:pPr>
            <a:r>
              <a:rPr lang="fr-FR" sz="2850">
                <a:solidFill>
                  <a:srgbClr val="000000"/>
                </a:solidFill>
                <a:latin typeface="Fira Sans Light"/>
              </a:rPr>
              <a:t>Echange avec le CDL pour la proposition de trajectoires </a:t>
            </a:r>
            <a:endParaRPr/>
          </a:p>
          <a:p>
            <a:pPr marL="399530" indent="-399530">
              <a:lnSpc>
                <a:spcPts val="3989"/>
              </a:lnSpc>
              <a:buFont typeface="Wingdings"/>
              <a:buChar char="Ø"/>
              <a:defRPr/>
            </a:pPr>
            <a:r>
              <a:rPr lang="fr-FR" sz="2850">
                <a:solidFill>
                  <a:srgbClr val="000000"/>
                </a:solidFill>
                <a:latin typeface="Fira Sans Light"/>
              </a:rPr>
              <a:t>Rédaction d’un texte de charte GES à proposer au laboratoire avec différentes options (chiffrages)</a:t>
            </a:r>
            <a:endParaRPr/>
          </a:p>
          <a:p>
            <a:pPr marL="399530" indent="-399530">
              <a:lnSpc>
                <a:spcPts val="3989"/>
              </a:lnSpc>
              <a:buFont typeface="Wingdings"/>
              <a:buChar char="Ø"/>
              <a:defRPr/>
            </a:pPr>
            <a:r>
              <a:rPr lang="fr-FR" sz="2850">
                <a:solidFill>
                  <a:srgbClr val="000000"/>
                </a:solidFill>
                <a:latin typeface="Fira Sans Light"/>
              </a:rPr>
              <a:t>Identification des méthodes et outils nécessaires à mettre en place </a:t>
            </a:r>
            <a:endParaRPr/>
          </a:p>
          <a:p>
            <a:pPr>
              <a:lnSpc>
                <a:spcPts val="3989"/>
              </a:lnSpc>
              <a:defRPr/>
            </a:pPr>
            <a:endParaRPr lang="fr-FR" sz="2850">
              <a:solidFill>
                <a:srgbClr val="000000"/>
              </a:solidFill>
              <a:latin typeface="Fira Sans Light"/>
            </a:endParaRPr>
          </a:p>
          <a:p>
            <a:pPr marL="399530" indent="-399530">
              <a:lnSpc>
                <a:spcPts val="3989"/>
              </a:lnSpc>
              <a:buFont typeface="Arial"/>
              <a:buChar char="•"/>
              <a:defRPr/>
            </a:pPr>
            <a:r>
              <a:rPr lang="fr-FR" sz="2850">
                <a:solidFill>
                  <a:srgbClr val="000000"/>
                </a:solidFill>
                <a:latin typeface="Fira Sans Light"/>
              </a:rPr>
              <a:t>Nécessité d’autres espaces de discussion spécifiques ? </a:t>
            </a:r>
            <a:endParaRPr/>
          </a:p>
          <a:p>
            <a:pPr>
              <a:lnSpc>
                <a:spcPts val="3990"/>
              </a:lnSpc>
              <a:defRPr/>
            </a:pPr>
            <a:endParaRPr lang="fr-FR" sz="2850">
              <a:solidFill>
                <a:srgbClr val="000000"/>
              </a:solidFill>
              <a:latin typeface="Fira Sans Light"/>
            </a:endParaRPr>
          </a:p>
          <a:p>
            <a:pPr marL="307663" lvl="1">
              <a:lnSpc>
                <a:spcPts val="3990"/>
              </a:lnSpc>
              <a:defRPr/>
            </a:pPr>
            <a:endParaRPr lang="fr-FR" sz="2850">
              <a:solidFill>
                <a:srgbClr val="000000"/>
              </a:solidFill>
              <a:latin typeface="Fira Sans Light"/>
            </a:endParaRPr>
          </a:p>
        </p:txBody>
      </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0" y="0"/>
            <a:ext cx="18350279" cy="1204192"/>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Vers une charte GES</a:t>
            </a:r>
            <a:r>
              <a:rPr lang="fr-FR" sz="6600" spc="-76">
                <a:solidFill>
                  <a:srgbClr val="FFFFFF"/>
                </a:solidFill>
                <a:latin typeface="Century Gothic Paneuropean Bold"/>
              </a:rPr>
              <a:t> pour l’APC</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865176719" name="Group 2"/>
          <p:cNvGrpSpPr/>
          <p:nvPr/>
        </p:nvGrpSpPr>
        <p:grpSpPr bwMode="auto">
          <a:xfrm>
            <a:off x="0" y="0"/>
            <a:ext cx="18288000" cy="1356066"/>
            <a:chOff x="0" y="0"/>
            <a:chExt cx="5053883" cy="812799"/>
          </a:xfrm>
        </p:grpSpPr>
        <p:sp>
          <p:nvSpPr>
            <p:cNvPr id="1467158746"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683922660"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sp>
        <p:nvSpPr>
          <p:cNvPr id="1319117876" name="TextBox 8"/>
          <p:cNvSpPr txBox="1"/>
          <p:nvPr/>
        </p:nvSpPr>
        <p:spPr bwMode="auto">
          <a:xfrm>
            <a:off x="553509" y="1857227"/>
            <a:ext cx="17772279" cy="6079595"/>
          </a:xfrm>
          <a:prstGeom prst="rect">
            <a:avLst/>
          </a:prstGeom>
        </p:spPr>
        <p:txBody>
          <a:bodyPr wrap="square" lIns="0" tIns="0" rIns="0" bIns="0" rtlCol="0" anchor="t">
            <a:spAutoFit/>
          </a:bodyPr>
          <a:lstStyle/>
          <a:p>
            <a:pPr>
              <a:lnSpc>
                <a:spcPts val="3989"/>
              </a:lnSpc>
              <a:defRPr/>
            </a:pPr>
            <a:r>
              <a:rPr lang="fr-FR" sz="3200" b="0" i="0" u="none" strike="noStrike" cap="none" spc="0">
                <a:solidFill>
                  <a:schemeClr val="accent4"/>
                </a:solidFill>
                <a:latin typeface="Fira Sans Bold"/>
                <a:ea typeface="Fira Sans Bold"/>
                <a:cs typeface="Fira Sans Bold"/>
              </a:rPr>
              <a:t>Octobre 2024 </a:t>
            </a:r>
            <a:endParaRPr sz="3200" b="0" i="0" u="none" strike="noStrike" cap="none" spc="0">
              <a:solidFill>
                <a:schemeClr val="accent4"/>
              </a:solidFill>
              <a:latin typeface="Times New Roman"/>
              <a:cs typeface="Times New Roman"/>
            </a:endParaRPr>
          </a:p>
          <a:p>
            <a:pPr marL="399529" indent="-399529">
              <a:lnSpc>
                <a:spcPts val="3989"/>
              </a:lnSpc>
              <a:buFont typeface="Wingdings"/>
              <a:buChar char="Ø"/>
              <a:defRPr/>
            </a:pPr>
            <a:r>
              <a:rPr lang="fr-FR" sz="3200" b="0" i="0" u="none" strike="noStrike" cap="none" spc="0">
                <a:solidFill>
                  <a:srgbClr val="000000"/>
                </a:solidFill>
                <a:latin typeface="Fira Sans Light"/>
                <a:ea typeface="Fira Sans Light"/>
                <a:cs typeface="Fira Sans Light"/>
              </a:rPr>
              <a:t>Discussion de la charte en AG de laboratoire </a:t>
            </a:r>
            <a:endParaRPr sz="3200" b="0" i="0" u="none" strike="noStrike" cap="none" spc="0">
              <a:solidFill>
                <a:srgbClr val="000000"/>
              </a:solidFill>
              <a:latin typeface="Times New Roman"/>
              <a:cs typeface="Times New Roman"/>
            </a:endParaRPr>
          </a:p>
          <a:p>
            <a:pPr marL="399529" indent="-399529">
              <a:lnSpc>
                <a:spcPts val="3989"/>
              </a:lnSpc>
              <a:buFont typeface="Wingdings"/>
              <a:buChar char="Ø"/>
              <a:defRPr/>
            </a:pPr>
            <a:r>
              <a:rPr lang="fr-FR" sz="3200" b="0" i="0" u="none" strike="noStrike" cap="none" spc="0">
                <a:solidFill>
                  <a:srgbClr val="000000"/>
                </a:solidFill>
                <a:latin typeface="Fira Sans Light"/>
                <a:ea typeface="Fira Sans Light"/>
                <a:cs typeface="Fira Sans Light"/>
              </a:rPr>
              <a:t>Soumission au CDL pour mise en place en 2025</a:t>
            </a:r>
            <a:endParaRPr sz="3200">
              <a:solidFill>
                <a:srgbClr val="000000"/>
              </a:solidFill>
              <a:latin typeface="Fira Sans Light"/>
            </a:endParaRPr>
          </a:p>
          <a:p>
            <a:pPr>
              <a:lnSpc>
                <a:spcPts val="3989"/>
              </a:lnSpc>
              <a:defRPr/>
            </a:pPr>
            <a:endParaRPr/>
          </a:p>
          <a:p>
            <a:pPr>
              <a:lnSpc>
                <a:spcPts val="3989"/>
              </a:lnSpc>
              <a:defRPr/>
            </a:pPr>
            <a:r>
              <a:rPr lang="fr-FR" sz="3200">
                <a:solidFill>
                  <a:schemeClr val="accent4"/>
                </a:solidFill>
                <a:latin typeface="Fira Sans Bold"/>
              </a:rPr>
              <a:t>Novembre - Décembre 2024 </a:t>
            </a:r>
            <a:endParaRPr/>
          </a:p>
          <a:p>
            <a:pPr marL="399530" indent="-399530">
              <a:lnSpc>
                <a:spcPts val="3989"/>
              </a:lnSpc>
              <a:buFont typeface="Wingdings"/>
              <a:buChar char="§"/>
              <a:defRPr/>
            </a:pPr>
            <a:r>
              <a:rPr lang="fr-FR" sz="2850">
                <a:solidFill>
                  <a:srgbClr val="000000"/>
                </a:solidFill>
                <a:latin typeface="Fira Sans Light"/>
              </a:rPr>
              <a:t>Mise en place des outils (gestion de quotas éventuelle, etc...) </a:t>
            </a:r>
            <a:endParaRPr/>
          </a:p>
          <a:p>
            <a:pPr>
              <a:lnSpc>
                <a:spcPts val="3989"/>
              </a:lnSpc>
              <a:defRPr/>
            </a:pPr>
            <a:endParaRPr sz="2850">
              <a:solidFill>
                <a:schemeClr val="accent4"/>
              </a:solidFill>
              <a:latin typeface="Fira Sans Bold"/>
            </a:endParaRPr>
          </a:p>
          <a:p>
            <a:pPr>
              <a:lnSpc>
                <a:spcPts val="3989"/>
              </a:lnSpc>
              <a:defRPr/>
            </a:pPr>
            <a:r>
              <a:rPr lang="fr-FR" sz="3200" b="0" i="0" u="none" strike="noStrike" cap="none" spc="0">
                <a:solidFill>
                  <a:schemeClr val="accent4"/>
                </a:solidFill>
                <a:latin typeface="Fira Sans Bold"/>
                <a:ea typeface="Fira Sans Bold"/>
                <a:cs typeface="Fira Sans Bold"/>
              </a:rPr>
              <a:t>2025 Mise en place de la charte et année test des outils de gestion </a:t>
            </a:r>
            <a:endParaRPr sz="3200">
              <a:solidFill>
                <a:schemeClr val="accent4"/>
              </a:solidFill>
              <a:latin typeface="Fira Sans Bold"/>
            </a:endParaRPr>
          </a:p>
          <a:p>
            <a:pPr>
              <a:lnSpc>
                <a:spcPts val="3989"/>
              </a:lnSpc>
              <a:defRPr/>
            </a:pPr>
            <a:endParaRPr sz="2850">
              <a:solidFill>
                <a:schemeClr val="accent4"/>
              </a:solidFill>
              <a:latin typeface="Fira Sans Bold"/>
            </a:endParaRPr>
          </a:p>
          <a:p>
            <a:pPr>
              <a:lnSpc>
                <a:spcPts val="3989"/>
              </a:lnSpc>
              <a:defRPr/>
            </a:pPr>
            <a:endParaRPr lang="fr-FR" sz="2850">
              <a:solidFill>
                <a:srgbClr val="000000"/>
              </a:solidFill>
              <a:latin typeface="Fira Sans Light"/>
            </a:endParaRPr>
          </a:p>
          <a:p>
            <a:pPr>
              <a:lnSpc>
                <a:spcPts val="3989"/>
              </a:lnSpc>
              <a:defRPr/>
            </a:pPr>
            <a:endParaRPr lang="fr-FR" sz="2850">
              <a:solidFill>
                <a:srgbClr val="000000"/>
              </a:solidFill>
              <a:latin typeface="Fira Sans Light"/>
            </a:endParaRPr>
          </a:p>
          <a:p>
            <a:pPr marL="307662" lvl="1">
              <a:lnSpc>
                <a:spcPts val="3989"/>
              </a:lnSpc>
              <a:defRPr/>
            </a:pPr>
            <a:endParaRPr lang="fr-FR" sz="2850">
              <a:solidFill>
                <a:srgbClr val="000000"/>
              </a:solidFill>
              <a:latin typeface="Fira Sans Light"/>
            </a:endParaRPr>
          </a:p>
        </p:txBody>
      </p:sp>
      <p:grpSp>
        <p:nvGrpSpPr>
          <p:cNvPr id="1232934423" name="Group 9"/>
          <p:cNvGrpSpPr/>
          <p:nvPr/>
        </p:nvGrpSpPr>
        <p:grpSpPr bwMode="auto">
          <a:xfrm>
            <a:off x="17515954" y="1356066"/>
            <a:ext cx="1830237" cy="1584994"/>
            <a:chOff x="0" y="0"/>
            <a:chExt cx="3619625" cy="3134613"/>
          </a:xfrm>
        </p:grpSpPr>
        <p:sp>
          <p:nvSpPr>
            <p:cNvPr id="1529451937"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790538134" name="Group 11"/>
          <p:cNvGrpSpPr/>
          <p:nvPr/>
        </p:nvGrpSpPr>
        <p:grpSpPr bwMode="auto">
          <a:xfrm>
            <a:off x="15586610" y="-379127"/>
            <a:ext cx="2582385" cy="2236357"/>
            <a:chOff x="0" y="0"/>
            <a:chExt cx="3619625" cy="3134613"/>
          </a:xfrm>
        </p:grpSpPr>
        <p:sp>
          <p:nvSpPr>
            <p:cNvPr id="1833934415"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068413701" name="Group 13"/>
          <p:cNvGrpSpPr/>
          <p:nvPr/>
        </p:nvGrpSpPr>
        <p:grpSpPr bwMode="auto">
          <a:xfrm>
            <a:off x="15330831" y="-883661"/>
            <a:ext cx="1525141" cy="1320779"/>
            <a:chOff x="0" y="0"/>
            <a:chExt cx="3619625" cy="3134613"/>
          </a:xfrm>
        </p:grpSpPr>
        <p:sp>
          <p:nvSpPr>
            <p:cNvPr id="915959512"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2075187049" name="TextBox 22"/>
          <p:cNvSpPr txBox="1"/>
          <p:nvPr/>
        </p:nvSpPr>
        <p:spPr bwMode="auto">
          <a:xfrm>
            <a:off x="227490" y="0"/>
            <a:ext cx="18332998" cy="1204192"/>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Mise en place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980004966" name="Group 2"/>
          <p:cNvGrpSpPr/>
          <p:nvPr/>
        </p:nvGrpSpPr>
        <p:grpSpPr bwMode="auto">
          <a:xfrm>
            <a:off x="-2527742" y="-89985"/>
            <a:ext cx="10138114" cy="8779654"/>
            <a:chOff x="0" y="0"/>
            <a:chExt cx="3619625" cy="3134613"/>
          </a:xfrm>
        </p:grpSpPr>
        <p:sp>
          <p:nvSpPr>
            <p:cNvPr id="1256832854" name="Freeform 3"/>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82E59"/>
            </a:solidFill>
          </p:spPr>
        </p:sp>
      </p:grpSp>
      <p:grpSp>
        <p:nvGrpSpPr>
          <p:cNvPr id="1840074061" name="Group 4"/>
          <p:cNvGrpSpPr/>
          <p:nvPr/>
        </p:nvGrpSpPr>
        <p:grpSpPr bwMode="auto">
          <a:xfrm>
            <a:off x="2505678" y="5832745"/>
            <a:ext cx="5966979" cy="5167432"/>
            <a:chOff x="0" y="0"/>
            <a:chExt cx="3619625" cy="3134613"/>
          </a:xfrm>
        </p:grpSpPr>
        <p:sp>
          <p:nvSpPr>
            <p:cNvPr id="1943547849" name="Freeform 5"/>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202754966" name="TextBox 6"/>
          <p:cNvSpPr txBox="1"/>
          <p:nvPr/>
        </p:nvSpPr>
        <p:spPr bwMode="auto">
          <a:xfrm>
            <a:off x="583443" y="3500505"/>
            <a:ext cx="5420035" cy="1276349"/>
          </a:xfrm>
          <a:prstGeom prst="rect">
            <a:avLst/>
          </a:prstGeom>
        </p:spPr>
        <p:txBody>
          <a:bodyPr lIns="0" tIns="0" rIns="0" bIns="0" rtlCol="0" anchor="t">
            <a:spAutoFit/>
          </a:bodyPr>
          <a:lstStyle/>
          <a:p>
            <a:pPr marL="0" lvl="0" indent="0" algn="l">
              <a:lnSpc>
                <a:spcPts val="10198"/>
              </a:lnSpc>
              <a:spcBef>
                <a:spcPts val="0"/>
              </a:spcBef>
              <a:defRPr/>
            </a:pPr>
            <a:r>
              <a:rPr lang="fr-FR" sz="8500" spc="-83">
                <a:solidFill>
                  <a:srgbClr val="F4F4F4"/>
                </a:solidFill>
                <a:latin typeface="Century Gothic Paneuropean Bold"/>
              </a:rPr>
              <a:t>Sommaire</a:t>
            </a:r>
            <a:endParaRPr/>
          </a:p>
        </p:txBody>
      </p:sp>
      <p:sp>
        <p:nvSpPr>
          <p:cNvPr id="1114721330" name="TextBox 7"/>
          <p:cNvSpPr txBox="1"/>
          <p:nvPr/>
        </p:nvSpPr>
        <p:spPr bwMode="auto">
          <a:xfrm>
            <a:off x="8472658" y="3126632"/>
            <a:ext cx="9220199" cy="4033732"/>
          </a:xfrm>
          <a:prstGeom prst="rect">
            <a:avLst/>
          </a:prstGeom>
        </p:spPr>
        <p:txBody>
          <a:bodyPr wrap="square" lIns="0" tIns="0" rIns="0" bIns="0" rtlCol="0" anchor="t">
            <a:spAutoFit/>
          </a:bodyPr>
          <a:lstStyle/>
          <a:p>
            <a:pPr marL="820413" lvl="1" indent="-410206">
              <a:lnSpc>
                <a:spcPts val="5318"/>
              </a:lnSpc>
              <a:buFont typeface="Arial"/>
              <a:buChar char="•"/>
              <a:defRPr/>
            </a:pPr>
            <a:r>
              <a:rPr lang="fr-FR" sz="3800" dirty="0">
                <a:solidFill>
                  <a:srgbClr val="000000"/>
                </a:solidFill>
                <a:latin typeface="Century Gothic Paneuropean Bold"/>
              </a:rPr>
              <a:t>Sensibilisation</a:t>
            </a:r>
            <a:endParaRPr dirty="0"/>
          </a:p>
          <a:p>
            <a:pPr marL="820413" lvl="1" indent="-410206">
              <a:lnSpc>
                <a:spcPts val="5318"/>
              </a:lnSpc>
              <a:buFont typeface="Arial"/>
              <a:buChar char="•"/>
              <a:defRPr/>
            </a:pPr>
            <a:r>
              <a:rPr lang="fr-FR" sz="3800" dirty="0">
                <a:solidFill>
                  <a:srgbClr val="000000"/>
                </a:solidFill>
                <a:latin typeface="Century Gothic Paneuropean Bold"/>
              </a:rPr>
              <a:t>Cadre de discussion</a:t>
            </a:r>
            <a:endParaRPr dirty="0"/>
          </a:p>
          <a:p>
            <a:pPr marL="820413" lvl="1" indent="-410206">
              <a:lnSpc>
                <a:spcPts val="5318"/>
              </a:lnSpc>
              <a:buFont typeface="Arial"/>
              <a:buChar char="•"/>
              <a:defRPr/>
            </a:pPr>
            <a:r>
              <a:rPr lang="fr-FR" sz="3800" dirty="0">
                <a:solidFill>
                  <a:srgbClr val="000000"/>
                </a:solidFill>
                <a:latin typeface="Century Gothic Paneuropean Bold"/>
              </a:rPr>
              <a:t>Bilans GES du laboratoire</a:t>
            </a:r>
            <a:endParaRPr dirty="0"/>
          </a:p>
          <a:p>
            <a:pPr marL="820413" lvl="1" indent="-410206">
              <a:lnSpc>
                <a:spcPts val="5318"/>
              </a:lnSpc>
              <a:buFont typeface="Arial"/>
              <a:buChar char="•"/>
              <a:defRPr/>
            </a:pPr>
            <a:r>
              <a:rPr lang="fr-FR" sz="3800" dirty="0">
                <a:solidFill>
                  <a:srgbClr val="000000"/>
                </a:solidFill>
                <a:latin typeface="Century Gothic Paneuropean Bold"/>
              </a:rPr>
              <a:t>Initiatives et bonnes pratiques</a:t>
            </a:r>
            <a:endParaRPr dirty="0"/>
          </a:p>
          <a:p>
            <a:pPr marL="820413" lvl="1" indent="-410206">
              <a:lnSpc>
                <a:spcPts val="5318"/>
              </a:lnSpc>
              <a:buFont typeface="Arial"/>
              <a:buChar char="•"/>
              <a:defRPr/>
            </a:pPr>
            <a:r>
              <a:rPr lang="fr-FR" sz="3800" dirty="0">
                <a:solidFill>
                  <a:srgbClr val="000000"/>
                </a:solidFill>
                <a:latin typeface="Century Gothic Paneuropean Bold"/>
              </a:rPr>
              <a:t>Questions à adresser et trajectoires</a:t>
            </a:r>
            <a:endParaRPr dirty="0"/>
          </a:p>
          <a:p>
            <a:pPr marL="820413" lvl="1" indent="-410206">
              <a:lnSpc>
                <a:spcPts val="5318"/>
              </a:lnSpc>
              <a:buFont typeface="Arial"/>
              <a:buChar char="•"/>
              <a:defRPr/>
            </a:pPr>
            <a:r>
              <a:rPr lang="fr-FR" sz="3800" dirty="0">
                <a:solidFill>
                  <a:srgbClr val="000000"/>
                </a:solidFill>
                <a:latin typeface="Century Gothic Paneuropean Bold"/>
              </a:rPr>
              <a:t>Démarche et calendrier</a:t>
            </a:r>
            <a:endParaRPr dirty="0"/>
          </a:p>
        </p:txBody>
      </p:sp>
      <p:sp>
        <p:nvSpPr>
          <p:cNvPr id="3" name="ZoneTexte 2">
            <a:extLst>
              <a:ext uri="{FF2B5EF4-FFF2-40B4-BE49-F238E27FC236}">
                <a16:creationId xmlns:a16="http://schemas.microsoft.com/office/drawing/2014/main" id="{898A710A-3D60-2BBC-A0B5-4D4360B534F0}"/>
              </a:ext>
            </a:extLst>
          </p:cNvPr>
          <p:cNvSpPr txBox="1"/>
          <p:nvPr/>
        </p:nvSpPr>
        <p:spPr>
          <a:xfrm>
            <a:off x="10210800" y="8684314"/>
            <a:ext cx="10412082" cy="523220"/>
          </a:xfrm>
          <a:prstGeom prst="rect">
            <a:avLst/>
          </a:prstGeom>
          <a:noFill/>
        </p:spPr>
        <p:txBody>
          <a:bodyPr wrap="square">
            <a:spAutoFit/>
          </a:bodyPr>
          <a:lstStyle/>
          <a:p>
            <a:pPr>
              <a:defRPr/>
            </a:pPr>
            <a:r>
              <a:rPr lang="fr-FR" sz="2800" dirty="0">
                <a:latin typeface="Century Gothic" panose="020B0502020202020204" pitchFamily="34" charset="0"/>
              </a:rPr>
              <a:t>Des volontaires pour le groupe de travail?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02754966"/>
                                        </p:tgtEl>
                                        <p:attrNameLst>
                                          <p:attrName>style.visibility</p:attrName>
                                        </p:attrNameLst>
                                      </p:cBhvr>
                                      <p:to>
                                        <p:strVal val="visible"/>
                                      </p:to>
                                    </p:set>
                                    <p:animEffect transition="in" filter="fade">
                                      <p:cBhvr>
                                        <p:cTn id="7" dur="1000"/>
                                        <p:tgtEl>
                                          <p:spTgt spid="1202754966"/>
                                        </p:tgtEl>
                                      </p:cBhvr>
                                    </p:animEffect>
                                    <p:anim calcmode="lin" valueType="num">
                                      <p:cBhvr>
                                        <p:cTn id="8" dur="1000" fill="hold"/>
                                        <p:tgtEl>
                                          <p:spTgt spid="1202754966"/>
                                        </p:tgtEl>
                                        <p:attrNameLst>
                                          <p:attrName>ppt_x</p:attrName>
                                        </p:attrNameLst>
                                      </p:cBhvr>
                                      <p:tavLst>
                                        <p:tav tm="0">
                                          <p:val>
                                            <p:strVal val="#ppt_x"/>
                                          </p:val>
                                        </p:tav>
                                        <p:tav tm="100000">
                                          <p:val>
                                            <p:strVal val="#ppt_x"/>
                                          </p:val>
                                        </p:tav>
                                      </p:tavLst>
                                    </p:anim>
                                    <p:anim calcmode="lin" valueType="num">
                                      <p:cBhvr>
                                        <p:cTn id="9" dur="1000" fill="hold"/>
                                        <p:tgtEl>
                                          <p:spTgt spid="1202754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75496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720731155" name="Group 2"/>
          <p:cNvGrpSpPr/>
          <p:nvPr/>
        </p:nvGrpSpPr>
        <p:grpSpPr bwMode="auto">
          <a:xfrm>
            <a:off x="0" y="0"/>
            <a:ext cx="18288000" cy="1356066"/>
            <a:chOff x="0" y="0"/>
            <a:chExt cx="5053882" cy="812799"/>
          </a:xfrm>
        </p:grpSpPr>
        <p:sp>
          <p:nvSpPr>
            <p:cNvPr id="553410695" name="Freeform 3"/>
            <p:cNvSpPr/>
            <p:nvPr/>
          </p:nvSpPr>
          <p:spPr bwMode="auto">
            <a:xfrm>
              <a:off x="0" y="0"/>
              <a:ext cx="5053882"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643183662" name="TextBox 4"/>
            <p:cNvSpPr txBox="1"/>
            <p:nvPr/>
          </p:nvSpPr>
          <p:spPr bwMode="auto">
            <a:xfrm>
              <a:off x="0" y="-47622"/>
              <a:ext cx="812799" cy="860423"/>
            </a:xfrm>
            <a:prstGeom prst="rect">
              <a:avLst/>
            </a:prstGeom>
            <a:grpFill/>
          </p:spPr>
          <p:txBody>
            <a:bodyPr lIns="50798" tIns="50798" rIns="50798" bIns="50798" rtlCol="0" anchor="ctr"/>
            <a:lstStyle/>
            <a:p>
              <a:pPr algn="ctr">
                <a:lnSpc>
                  <a:spcPts val="3015"/>
                </a:lnSpc>
                <a:defRPr/>
              </a:pPr>
              <a:endParaRPr/>
            </a:p>
          </p:txBody>
        </p:sp>
      </p:grpSp>
      <p:grpSp>
        <p:nvGrpSpPr>
          <p:cNvPr id="524071537" name="Group 9"/>
          <p:cNvGrpSpPr/>
          <p:nvPr/>
        </p:nvGrpSpPr>
        <p:grpSpPr bwMode="auto">
          <a:xfrm>
            <a:off x="17515953" y="1356066"/>
            <a:ext cx="1830236" cy="1584993"/>
            <a:chOff x="0" y="0"/>
            <a:chExt cx="3619624" cy="3134612"/>
          </a:xfrm>
        </p:grpSpPr>
        <p:sp>
          <p:nvSpPr>
            <p:cNvPr id="386457663" name="Freeform 10"/>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901836198" name="Group 11"/>
          <p:cNvGrpSpPr/>
          <p:nvPr/>
        </p:nvGrpSpPr>
        <p:grpSpPr bwMode="auto">
          <a:xfrm>
            <a:off x="15586609" y="-379126"/>
            <a:ext cx="2582384" cy="2236356"/>
            <a:chOff x="0" y="0"/>
            <a:chExt cx="3619624" cy="3134612"/>
          </a:xfrm>
        </p:grpSpPr>
        <p:sp>
          <p:nvSpPr>
            <p:cNvPr id="1315439439" name="Freeform 12"/>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7929907" name="Group 13"/>
          <p:cNvGrpSpPr/>
          <p:nvPr/>
        </p:nvGrpSpPr>
        <p:grpSpPr bwMode="auto">
          <a:xfrm>
            <a:off x="15330830" y="-883659"/>
            <a:ext cx="1525140" cy="1320778"/>
            <a:chOff x="0" y="0"/>
            <a:chExt cx="3619624" cy="3134612"/>
          </a:xfrm>
        </p:grpSpPr>
        <p:sp>
          <p:nvSpPr>
            <p:cNvPr id="1765154619" name="Freeform 14"/>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257972138" name="TextBox 22"/>
          <p:cNvSpPr txBox="1"/>
          <p:nvPr/>
        </p:nvSpPr>
        <p:spPr bwMode="auto">
          <a:xfrm>
            <a:off x="227489" y="0"/>
            <a:ext cx="18336957" cy="1204065"/>
          </a:xfrm>
          <a:prstGeom prst="rect">
            <a:avLst/>
          </a:prstGeom>
        </p:spPr>
        <p:txBody>
          <a:bodyPr wrap="square" lIns="0" tIns="0" rIns="0" bIns="0" rtlCol="0" anchor="t">
            <a:spAutoFit/>
          </a:bodyPr>
          <a:lstStyle/>
          <a:p>
            <a:pPr marL="0" lvl="0" indent="0">
              <a:lnSpc>
                <a:spcPts val="9477"/>
              </a:lnSpc>
              <a:spcBef>
                <a:spcPts val="0"/>
              </a:spcBef>
              <a:defRPr/>
            </a:pPr>
            <a:r>
              <a:rPr lang="fr-FR" sz="6600" spc="-75">
                <a:solidFill>
                  <a:srgbClr val="FFFFFF"/>
                </a:solidFill>
                <a:latin typeface="Century Gothic Paneuropean Bold"/>
              </a:rPr>
              <a:t>Annexe</a:t>
            </a:r>
            <a:endParaRPr/>
          </a:p>
        </p:txBody>
      </p:sp>
      <p:pic>
        <p:nvPicPr>
          <p:cNvPr id="388228841" name="Image 388228840"/>
          <p:cNvPicPr>
            <a:picLocks noChangeAspect="1"/>
          </p:cNvPicPr>
          <p:nvPr/>
        </p:nvPicPr>
        <p:blipFill>
          <a:blip r:embed="rId3"/>
          <a:stretch/>
        </p:blipFill>
        <p:spPr bwMode="auto">
          <a:xfrm>
            <a:off x="4377446" y="1378085"/>
            <a:ext cx="8939361" cy="888563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883184355" name="Group 2"/>
          <p:cNvGrpSpPr/>
          <p:nvPr/>
        </p:nvGrpSpPr>
        <p:grpSpPr bwMode="auto">
          <a:xfrm>
            <a:off x="0" y="0"/>
            <a:ext cx="18288000" cy="1356066"/>
            <a:chOff x="0" y="0"/>
            <a:chExt cx="5053882" cy="812799"/>
          </a:xfrm>
        </p:grpSpPr>
        <p:sp>
          <p:nvSpPr>
            <p:cNvPr id="1496795320" name="Freeform 3"/>
            <p:cNvSpPr/>
            <p:nvPr/>
          </p:nvSpPr>
          <p:spPr bwMode="auto">
            <a:xfrm>
              <a:off x="0" y="0"/>
              <a:ext cx="5053882"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828448370" name="TextBox 4"/>
            <p:cNvSpPr txBox="1"/>
            <p:nvPr/>
          </p:nvSpPr>
          <p:spPr bwMode="auto">
            <a:xfrm>
              <a:off x="0" y="-47622"/>
              <a:ext cx="812799" cy="860423"/>
            </a:xfrm>
            <a:prstGeom prst="rect">
              <a:avLst/>
            </a:prstGeom>
            <a:grpFill/>
          </p:spPr>
          <p:txBody>
            <a:bodyPr lIns="50798" tIns="50798" rIns="50798" bIns="50798" rtlCol="0" anchor="ctr"/>
            <a:lstStyle/>
            <a:p>
              <a:pPr algn="ctr">
                <a:lnSpc>
                  <a:spcPts val="3015"/>
                </a:lnSpc>
                <a:defRPr/>
              </a:pPr>
              <a:endParaRPr/>
            </a:p>
          </p:txBody>
        </p:sp>
      </p:grpSp>
      <p:grpSp>
        <p:nvGrpSpPr>
          <p:cNvPr id="221356466" name="Group 9"/>
          <p:cNvGrpSpPr/>
          <p:nvPr/>
        </p:nvGrpSpPr>
        <p:grpSpPr bwMode="auto">
          <a:xfrm>
            <a:off x="17515953" y="1356066"/>
            <a:ext cx="1830236" cy="1584993"/>
            <a:chOff x="0" y="0"/>
            <a:chExt cx="3619624" cy="3134612"/>
          </a:xfrm>
        </p:grpSpPr>
        <p:sp>
          <p:nvSpPr>
            <p:cNvPr id="704076304" name="Freeform 10"/>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469158891" name="Group 11"/>
          <p:cNvGrpSpPr/>
          <p:nvPr/>
        </p:nvGrpSpPr>
        <p:grpSpPr bwMode="auto">
          <a:xfrm>
            <a:off x="15586609" y="-379126"/>
            <a:ext cx="2582384" cy="2236356"/>
            <a:chOff x="0" y="0"/>
            <a:chExt cx="3619624" cy="3134612"/>
          </a:xfrm>
        </p:grpSpPr>
        <p:sp>
          <p:nvSpPr>
            <p:cNvPr id="1182368953" name="Freeform 12"/>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70007059" name="Group 13"/>
          <p:cNvGrpSpPr/>
          <p:nvPr/>
        </p:nvGrpSpPr>
        <p:grpSpPr bwMode="auto">
          <a:xfrm>
            <a:off x="15330830" y="-883659"/>
            <a:ext cx="1525140" cy="1320778"/>
            <a:chOff x="0" y="0"/>
            <a:chExt cx="3619624" cy="3134612"/>
          </a:xfrm>
        </p:grpSpPr>
        <p:sp>
          <p:nvSpPr>
            <p:cNvPr id="1755817216" name="Freeform 14"/>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2064178318" name="TextBox 22"/>
          <p:cNvSpPr txBox="1"/>
          <p:nvPr/>
        </p:nvSpPr>
        <p:spPr bwMode="auto">
          <a:xfrm>
            <a:off x="227489" y="0"/>
            <a:ext cx="18336956" cy="1204065"/>
          </a:xfrm>
          <a:prstGeom prst="rect">
            <a:avLst/>
          </a:prstGeom>
        </p:spPr>
        <p:txBody>
          <a:bodyPr wrap="square" lIns="0" tIns="0" rIns="0" bIns="0" rtlCol="0" anchor="t">
            <a:spAutoFit/>
          </a:bodyPr>
          <a:lstStyle/>
          <a:p>
            <a:pPr marL="0" lvl="0" indent="0">
              <a:lnSpc>
                <a:spcPts val="9477"/>
              </a:lnSpc>
              <a:spcBef>
                <a:spcPts val="0"/>
              </a:spcBef>
              <a:defRPr/>
            </a:pPr>
            <a:r>
              <a:rPr lang="fr-FR" sz="6600" spc="-75">
                <a:solidFill>
                  <a:srgbClr val="FFFFFF"/>
                </a:solidFill>
                <a:latin typeface="Century Gothic Paneuropean Bold"/>
              </a:rPr>
              <a:t>Annexe</a:t>
            </a:r>
            <a:endParaRPr/>
          </a:p>
        </p:txBody>
      </p:sp>
      <p:pic>
        <p:nvPicPr>
          <p:cNvPr id="457584297" name="Image 457584296"/>
          <p:cNvPicPr>
            <a:picLocks noChangeAspect="1"/>
          </p:cNvPicPr>
          <p:nvPr/>
        </p:nvPicPr>
        <p:blipFill>
          <a:blip r:embed="rId3"/>
          <a:stretch/>
        </p:blipFill>
        <p:spPr bwMode="auto">
          <a:xfrm>
            <a:off x="3526276" y="1499680"/>
            <a:ext cx="10540372" cy="8684672"/>
          </a:xfrm>
          <a:prstGeom prst="rect">
            <a:avLst/>
          </a:prstGeom>
        </p:spPr>
      </p:pic>
      <p:sp>
        <p:nvSpPr>
          <p:cNvPr id="798283549" name="ZoneTexte 798283548"/>
          <p:cNvSpPr txBox="1"/>
          <p:nvPr/>
        </p:nvSpPr>
        <p:spPr bwMode="auto">
          <a:xfrm>
            <a:off x="12100851" y="9261704"/>
            <a:ext cx="7561001" cy="1189079"/>
          </a:xfrm>
          <a:prstGeom prst="rect">
            <a:avLst/>
          </a:prstGeom>
          <a:noFill/>
        </p:spPr>
        <p:txBody>
          <a:bodyPr vertOverflow="overflow" horzOverflow="overflow" vert="horz" wrap="square" lIns="91440" tIns="45720" rIns="91440" bIns="45720" numCol="1" spcCol="0" rtlCol="0" fromWordArt="0" anchor="t" anchorCtr="0" forceAA="0" compatLnSpc="0">
            <a:spAutoFit/>
          </a:bodyPr>
          <a:lstStyle/>
          <a:p>
            <a:pPr algn="l">
              <a:defRPr/>
            </a:pPr>
            <a:r>
              <a:rPr u="sng">
                <a:hlinkClick r:id="rId4" tooltip="https://www.cambridge.org/core/journals/global-sustainability/article/discourses-of-climate-delay/7B11B722E3E3454BB6212378E32985A7"/>
              </a:rPr>
              <a:t>https://www.cambridge.org/core/journals/global-sustainability/article/discourses-of-climate-delay/7B11B722E3E3454BB6212378E32985A7</a:t>
            </a:r>
            <a:endParaRPr/>
          </a:p>
          <a:p>
            <a:pPr algn="l">
              <a:defRPr/>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311849643" name="Group 2"/>
          <p:cNvGrpSpPr/>
          <p:nvPr/>
        </p:nvGrpSpPr>
        <p:grpSpPr bwMode="auto">
          <a:xfrm>
            <a:off x="0" y="0"/>
            <a:ext cx="18288000" cy="1356066"/>
            <a:chOff x="0" y="0"/>
            <a:chExt cx="5053882" cy="812799"/>
          </a:xfrm>
        </p:grpSpPr>
        <p:sp>
          <p:nvSpPr>
            <p:cNvPr id="1414571923" name="Freeform 3"/>
            <p:cNvSpPr/>
            <p:nvPr/>
          </p:nvSpPr>
          <p:spPr bwMode="auto">
            <a:xfrm>
              <a:off x="0" y="0"/>
              <a:ext cx="5053882"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977596428" name="TextBox 4"/>
            <p:cNvSpPr txBox="1"/>
            <p:nvPr/>
          </p:nvSpPr>
          <p:spPr bwMode="auto">
            <a:xfrm>
              <a:off x="0" y="-47622"/>
              <a:ext cx="812799" cy="860423"/>
            </a:xfrm>
            <a:prstGeom prst="rect">
              <a:avLst/>
            </a:prstGeom>
            <a:grpFill/>
          </p:spPr>
          <p:txBody>
            <a:bodyPr lIns="50798" tIns="50798" rIns="50798" bIns="50798" rtlCol="0" anchor="ctr"/>
            <a:lstStyle/>
            <a:p>
              <a:pPr algn="ctr">
                <a:lnSpc>
                  <a:spcPts val="3015"/>
                </a:lnSpc>
                <a:defRPr/>
              </a:pPr>
              <a:endParaRPr/>
            </a:p>
          </p:txBody>
        </p:sp>
      </p:grpSp>
      <p:grpSp>
        <p:nvGrpSpPr>
          <p:cNvPr id="1094959528" name="Group 9"/>
          <p:cNvGrpSpPr/>
          <p:nvPr/>
        </p:nvGrpSpPr>
        <p:grpSpPr bwMode="auto">
          <a:xfrm>
            <a:off x="17515953" y="1356066"/>
            <a:ext cx="1830236" cy="1584993"/>
            <a:chOff x="0" y="0"/>
            <a:chExt cx="3619624" cy="3134612"/>
          </a:xfrm>
        </p:grpSpPr>
        <p:sp>
          <p:nvSpPr>
            <p:cNvPr id="1552459878" name="Freeform 10"/>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522021636" name="Group 11"/>
          <p:cNvGrpSpPr/>
          <p:nvPr/>
        </p:nvGrpSpPr>
        <p:grpSpPr bwMode="auto">
          <a:xfrm>
            <a:off x="15586609" y="-379126"/>
            <a:ext cx="2582384" cy="2236356"/>
            <a:chOff x="0" y="0"/>
            <a:chExt cx="3619624" cy="3134612"/>
          </a:xfrm>
        </p:grpSpPr>
        <p:sp>
          <p:nvSpPr>
            <p:cNvPr id="864209534" name="Freeform 12"/>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94969065" name="Group 13"/>
          <p:cNvGrpSpPr/>
          <p:nvPr/>
        </p:nvGrpSpPr>
        <p:grpSpPr bwMode="auto">
          <a:xfrm>
            <a:off x="15330830" y="-883659"/>
            <a:ext cx="1525140" cy="1320778"/>
            <a:chOff x="0" y="0"/>
            <a:chExt cx="3619624" cy="3134612"/>
          </a:xfrm>
        </p:grpSpPr>
        <p:sp>
          <p:nvSpPr>
            <p:cNvPr id="1828100354" name="Freeform 14"/>
            <p:cNvSpPr/>
            <p:nvPr/>
          </p:nvSpPr>
          <p:spPr bwMode="auto">
            <a:xfrm>
              <a:off x="0" y="0"/>
              <a:ext cx="3619624" cy="3134612"/>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140930236" name="TextBox 22"/>
          <p:cNvSpPr txBox="1"/>
          <p:nvPr/>
        </p:nvSpPr>
        <p:spPr bwMode="auto">
          <a:xfrm>
            <a:off x="227489" y="0"/>
            <a:ext cx="18336956" cy="1204065"/>
          </a:xfrm>
          <a:prstGeom prst="rect">
            <a:avLst/>
          </a:prstGeom>
        </p:spPr>
        <p:txBody>
          <a:bodyPr wrap="square" lIns="0" tIns="0" rIns="0" bIns="0" rtlCol="0" anchor="t">
            <a:spAutoFit/>
          </a:bodyPr>
          <a:lstStyle/>
          <a:p>
            <a:pPr marL="0" lvl="0" indent="0">
              <a:lnSpc>
                <a:spcPts val="9477"/>
              </a:lnSpc>
              <a:spcBef>
                <a:spcPts val="0"/>
              </a:spcBef>
              <a:defRPr/>
            </a:pPr>
            <a:r>
              <a:rPr lang="fr-FR" sz="6600" spc="-75">
                <a:solidFill>
                  <a:srgbClr val="FFFFFF"/>
                </a:solidFill>
                <a:latin typeface="Century Gothic Paneuropean Bold"/>
              </a:rPr>
              <a:t>Annexe</a:t>
            </a:r>
            <a:endParaRPr/>
          </a:p>
        </p:txBody>
      </p:sp>
      <p:pic>
        <p:nvPicPr>
          <p:cNvPr id="1005878821" name="Image 1005878820"/>
          <p:cNvPicPr>
            <a:picLocks noChangeAspect="1"/>
          </p:cNvPicPr>
          <p:nvPr/>
        </p:nvPicPr>
        <p:blipFill>
          <a:blip r:embed="rId3"/>
          <a:stretch/>
        </p:blipFill>
        <p:spPr bwMode="auto">
          <a:xfrm>
            <a:off x="3587074" y="1398350"/>
            <a:ext cx="10236382" cy="8876608"/>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66366389" name="Group 2"/>
          <p:cNvGrpSpPr/>
          <p:nvPr/>
        </p:nvGrpSpPr>
        <p:grpSpPr bwMode="auto">
          <a:xfrm>
            <a:off x="0" y="0"/>
            <a:ext cx="18288000" cy="1356066"/>
            <a:chOff x="0" y="0"/>
            <a:chExt cx="5053883" cy="812799"/>
          </a:xfrm>
        </p:grpSpPr>
        <p:sp>
          <p:nvSpPr>
            <p:cNvPr id="609439158"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557169509"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1405654393" name="Group 9"/>
          <p:cNvGrpSpPr/>
          <p:nvPr/>
        </p:nvGrpSpPr>
        <p:grpSpPr bwMode="auto">
          <a:xfrm>
            <a:off x="17515954" y="1356066"/>
            <a:ext cx="1830237" cy="1584994"/>
            <a:chOff x="0" y="0"/>
            <a:chExt cx="3619625" cy="3134613"/>
          </a:xfrm>
        </p:grpSpPr>
        <p:sp>
          <p:nvSpPr>
            <p:cNvPr id="1923015530"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2040459143" name="Group 11"/>
          <p:cNvGrpSpPr/>
          <p:nvPr/>
        </p:nvGrpSpPr>
        <p:grpSpPr bwMode="auto">
          <a:xfrm>
            <a:off x="15586610" y="-379127"/>
            <a:ext cx="2582385" cy="2236357"/>
            <a:chOff x="0" y="0"/>
            <a:chExt cx="3619625" cy="3134613"/>
          </a:xfrm>
        </p:grpSpPr>
        <p:sp>
          <p:nvSpPr>
            <p:cNvPr id="2115428463"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683183174" name="Group 13"/>
          <p:cNvGrpSpPr/>
          <p:nvPr/>
        </p:nvGrpSpPr>
        <p:grpSpPr bwMode="auto">
          <a:xfrm>
            <a:off x="15330831" y="-883661"/>
            <a:ext cx="1525141" cy="1320779"/>
            <a:chOff x="0" y="0"/>
            <a:chExt cx="3619625" cy="3134613"/>
          </a:xfrm>
        </p:grpSpPr>
        <p:sp>
          <p:nvSpPr>
            <p:cNvPr id="509218524"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27076941" name="TextBox 22"/>
          <p:cNvSpPr txBox="1"/>
          <p:nvPr/>
        </p:nvSpPr>
        <p:spPr bwMode="auto">
          <a:xfrm>
            <a:off x="227489" y="0"/>
            <a:ext cx="18288000" cy="1174871"/>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Titre</a:t>
            </a:r>
            <a:endParaRPr/>
          </a:p>
        </p:txBody>
      </p:sp>
      <p:pic>
        <p:nvPicPr>
          <p:cNvPr id="1642839973" name="Image 1642839972"/>
          <p:cNvPicPr>
            <a:picLocks noChangeAspect="1"/>
          </p:cNvPicPr>
          <p:nvPr/>
        </p:nvPicPr>
        <p:blipFill>
          <a:blip r:embed="rId3"/>
          <a:stretch/>
        </p:blipFill>
        <p:spPr bwMode="auto">
          <a:xfrm>
            <a:off x="1149567" y="1339095"/>
            <a:ext cx="16040099" cy="88011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 name="Group 2"/>
          <p:cNvGrpSpPr/>
          <p:nvPr/>
        </p:nvGrpSpPr>
        <p:grpSpPr bwMode="auto">
          <a:xfrm>
            <a:off x="0" y="0"/>
            <a:ext cx="18288000" cy="1356067"/>
            <a:chOff x="0" y="0"/>
            <a:chExt cx="5053884" cy="812800"/>
          </a:xfrm>
        </p:grpSpPr>
        <p:sp>
          <p:nvSpPr>
            <p:cNvPr id="3" name="Freeform 3"/>
            <p:cNvSpPr/>
            <p:nvPr/>
          </p:nvSpPr>
          <p:spPr bwMode="auto">
            <a:xfrm>
              <a:off x="0" y="0"/>
              <a:ext cx="5053884" cy="812800"/>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4" name="TextBox 4"/>
            <p:cNvSpPr txBox="1"/>
            <p:nvPr/>
          </p:nvSpPr>
          <p:spPr bwMode="auto">
            <a:xfrm>
              <a:off x="0" y="-47625"/>
              <a:ext cx="812800" cy="860425"/>
            </a:xfrm>
            <a:prstGeom prst="rect">
              <a:avLst/>
            </a:prstGeom>
            <a:grpFill/>
          </p:spPr>
          <p:txBody>
            <a:bodyPr lIns="50800" tIns="50800" rIns="50800" bIns="50800" rtlCol="0" anchor="ctr"/>
            <a:lstStyle/>
            <a:p>
              <a:pPr algn="ctr">
                <a:lnSpc>
                  <a:spcPts val="3017"/>
                </a:lnSpc>
                <a:defRPr/>
              </a:pPr>
              <a:endParaRPr/>
            </a:p>
          </p:txBody>
        </p:sp>
      </p:grpSp>
      <p:grpSp>
        <p:nvGrpSpPr>
          <p:cNvPr id="9" name="Group 9"/>
          <p:cNvGrpSpPr/>
          <p:nvPr/>
        </p:nvGrpSpPr>
        <p:grpSpPr bwMode="auto">
          <a:xfrm>
            <a:off x="17515955" y="1356067"/>
            <a:ext cx="1830238" cy="1584995"/>
            <a:chOff x="0" y="0"/>
            <a:chExt cx="3619627" cy="3134614"/>
          </a:xfrm>
        </p:grpSpPr>
        <p:sp>
          <p:nvSpPr>
            <p:cNvPr id="10" name="Freeform 10"/>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1" name="Group 11"/>
          <p:cNvGrpSpPr/>
          <p:nvPr/>
        </p:nvGrpSpPr>
        <p:grpSpPr bwMode="auto">
          <a:xfrm>
            <a:off x="15586611" y="-379128"/>
            <a:ext cx="2582386" cy="2236358"/>
            <a:chOff x="0" y="0"/>
            <a:chExt cx="3619627" cy="3134614"/>
          </a:xfrm>
        </p:grpSpPr>
        <p:sp>
          <p:nvSpPr>
            <p:cNvPr id="12" name="Freeform 12"/>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 name="Group 13"/>
          <p:cNvGrpSpPr/>
          <p:nvPr/>
        </p:nvGrpSpPr>
        <p:grpSpPr bwMode="auto">
          <a:xfrm>
            <a:off x="15330832" y="-883662"/>
            <a:ext cx="1525142" cy="1320780"/>
            <a:chOff x="0" y="0"/>
            <a:chExt cx="3619627" cy="3134614"/>
          </a:xfrm>
        </p:grpSpPr>
        <p:sp>
          <p:nvSpPr>
            <p:cNvPr id="14" name="Freeform 14"/>
            <p:cNvSpPr/>
            <p:nvPr/>
          </p:nvSpPr>
          <p:spPr bwMode="auto">
            <a:xfrm>
              <a:off x="0" y="0"/>
              <a:ext cx="3619627" cy="3134614"/>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6" name="TextBox 22"/>
          <p:cNvSpPr txBox="1"/>
          <p:nvPr/>
        </p:nvSpPr>
        <p:spPr bwMode="auto">
          <a:xfrm>
            <a:off x="227490" y="0"/>
            <a:ext cx="18293039" cy="1204192"/>
          </a:xfrm>
          <a:prstGeom prst="rect">
            <a:avLst/>
          </a:prstGeom>
        </p:spPr>
        <p:txBody>
          <a:bodyPr wrap="square" lIns="0" tIns="0" rIns="0" bIns="0" rtlCol="0" anchor="t">
            <a:spAutoFit/>
          </a:bodyPr>
          <a:lstStyle/>
          <a:p>
            <a:pPr marL="0" lvl="0" indent="0">
              <a:lnSpc>
                <a:spcPts val="9479"/>
              </a:lnSpc>
              <a:spcBef>
                <a:spcPts val="0"/>
              </a:spcBef>
              <a:defRPr/>
            </a:pPr>
            <a:r>
              <a:rPr lang="fr-FR" sz="6600" spc="-77">
                <a:solidFill>
                  <a:srgbClr val="FFFFFF"/>
                </a:solidFill>
                <a:latin typeface="Century Gothic Paneuropean Bold"/>
              </a:rPr>
              <a:t>État des lieux</a:t>
            </a:r>
            <a:endParaRPr/>
          </a:p>
        </p:txBody>
      </p:sp>
      <p:pic>
        <p:nvPicPr>
          <p:cNvPr id="1710318722" name="Image 1710318721"/>
          <p:cNvPicPr>
            <a:picLocks noChangeAspect="1"/>
          </p:cNvPicPr>
          <p:nvPr/>
        </p:nvPicPr>
        <p:blipFill>
          <a:blip r:embed="rId3"/>
          <a:stretch/>
        </p:blipFill>
        <p:spPr bwMode="auto">
          <a:xfrm>
            <a:off x="3527996" y="1438882"/>
            <a:ext cx="10862907" cy="91477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961334804" name="Group 2"/>
          <p:cNvGrpSpPr/>
          <p:nvPr/>
        </p:nvGrpSpPr>
        <p:grpSpPr bwMode="auto">
          <a:xfrm>
            <a:off x="0" y="0"/>
            <a:ext cx="18288000" cy="1356066"/>
            <a:chOff x="0" y="0"/>
            <a:chExt cx="5053883" cy="812799"/>
          </a:xfrm>
        </p:grpSpPr>
        <p:sp>
          <p:nvSpPr>
            <p:cNvPr id="1015035944"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166464817"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863767651" name="Group 9"/>
          <p:cNvGrpSpPr/>
          <p:nvPr/>
        </p:nvGrpSpPr>
        <p:grpSpPr bwMode="auto">
          <a:xfrm>
            <a:off x="17515954" y="1356066"/>
            <a:ext cx="1830237" cy="1584994"/>
            <a:chOff x="0" y="0"/>
            <a:chExt cx="3619625" cy="3134613"/>
          </a:xfrm>
        </p:grpSpPr>
        <p:sp>
          <p:nvSpPr>
            <p:cNvPr id="993182405"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676793055" name="Group 11"/>
          <p:cNvGrpSpPr/>
          <p:nvPr/>
        </p:nvGrpSpPr>
        <p:grpSpPr bwMode="auto">
          <a:xfrm>
            <a:off x="15586610" y="-379127"/>
            <a:ext cx="2582385" cy="2236357"/>
            <a:chOff x="0" y="0"/>
            <a:chExt cx="3619625" cy="3134613"/>
          </a:xfrm>
        </p:grpSpPr>
        <p:sp>
          <p:nvSpPr>
            <p:cNvPr id="369879768"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322019061" name="Group 13"/>
          <p:cNvGrpSpPr/>
          <p:nvPr/>
        </p:nvGrpSpPr>
        <p:grpSpPr bwMode="auto">
          <a:xfrm>
            <a:off x="15330831" y="-883661"/>
            <a:ext cx="1525141" cy="1320779"/>
            <a:chOff x="0" y="0"/>
            <a:chExt cx="3619625" cy="3134613"/>
          </a:xfrm>
        </p:grpSpPr>
        <p:sp>
          <p:nvSpPr>
            <p:cNvPr id="1925595987"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079822620" name="TextBox 22"/>
          <p:cNvSpPr txBox="1"/>
          <p:nvPr/>
        </p:nvSpPr>
        <p:spPr bwMode="auto">
          <a:xfrm>
            <a:off x="227490" y="0"/>
            <a:ext cx="18293038" cy="1204192"/>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État des lieux</a:t>
            </a:r>
            <a:endParaRPr/>
          </a:p>
        </p:txBody>
      </p:sp>
      <p:pic>
        <p:nvPicPr>
          <p:cNvPr id="1241302024" name="Image 1241302023"/>
          <p:cNvPicPr>
            <a:picLocks noChangeAspect="1"/>
          </p:cNvPicPr>
          <p:nvPr/>
        </p:nvPicPr>
        <p:blipFill>
          <a:blip r:embed="rId3"/>
          <a:stretch/>
        </p:blipFill>
        <p:spPr bwMode="auto">
          <a:xfrm>
            <a:off x="7748047" y="1884733"/>
            <a:ext cx="10125310" cy="8005052"/>
          </a:xfrm>
          <a:prstGeom prst="rect">
            <a:avLst/>
          </a:prstGeom>
        </p:spPr>
      </p:pic>
      <p:pic>
        <p:nvPicPr>
          <p:cNvPr id="946671166" name="Image 946671165"/>
          <p:cNvPicPr>
            <a:picLocks noChangeAspect="1"/>
          </p:cNvPicPr>
          <p:nvPr/>
        </p:nvPicPr>
        <p:blipFill>
          <a:blip r:embed="rId4"/>
          <a:stretch/>
        </p:blipFill>
        <p:spPr bwMode="auto">
          <a:xfrm>
            <a:off x="0" y="1884733"/>
            <a:ext cx="8106382" cy="810638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607811648" name="Group 2"/>
          <p:cNvGrpSpPr/>
          <p:nvPr/>
        </p:nvGrpSpPr>
        <p:grpSpPr bwMode="auto">
          <a:xfrm>
            <a:off x="0" y="0"/>
            <a:ext cx="18288000" cy="1356066"/>
            <a:chOff x="0" y="0"/>
            <a:chExt cx="5053883" cy="812799"/>
          </a:xfrm>
        </p:grpSpPr>
        <p:sp>
          <p:nvSpPr>
            <p:cNvPr id="1902791234"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515636182"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1210797827" name="Group 9"/>
          <p:cNvGrpSpPr/>
          <p:nvPr/>
        </p:nvGrpSpPr>
        <p:grpSpPr bwMode="auto">
          <a:xfrm>
            <a:off x="17515954" y="1356066"/>
            <a:ext cx="1830237" cy="1584994"/>
            <a:chOff x="0" y="0"/>
            <a:chExt cx="3619625" cy="3134613"/>
          </a:xfrm>
        </p:grpSpPr>
        <p:sp>
          <p:nvSpPr>
            <p:cNvPr id="1166380678"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34891193" name="Group 11"/>
          <p:cNvGrpSpPr/>
          <p:nvPr/>
        </p:nvGrpSpPr>
        <p:grpSpPr bwMode="auto">
          <a:xfrm>
            <a:off x="15586610" y="-379127"/>
            <a:ext cx="2582385" cy="2236357"/>
            <a:chOff x="0" y="0"/>
            <a:chExt cx="3619625" cy="3134613"/>
          </a:xfrm>
        </p:grpSpPr>
        <p:sp>
          <p:nvSpPr>
            <p:cNvPr id="1726435738"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450703529" name="Group 13"/>
          <p:cNvGrpSpPr/>
          <p:nvPr/>
        </p:nvGrpSpPr>
        <p:grpSpPr bwMode="auto">
          <a:xfrm>
            <a:off x="15330831" y="-883661"/>
            <a:ext cx="1525141" cy="1320779"/>
            <a:chOff x="0" y="0"/>
            <a:chExt cx="3619625" cy="3134613"/>
          </a:xfrm>
        </p:grpSpPr>
        <p:sp>
          <p:nvSpPr>
            <p:cNvPr id="1124295776"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999679852" name="TextBox 22"/>
          <p:cNvSpPr txBox="1"/>
          <p:nvPr/>
        </p:nvSpPr>
        <p:spPr bwMode="auto">
          <a:xfrm>
            <a:off x="227490" y="0"/>
            <a:ext cx="18293038" cy="1204192"/>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État des lieux</a:t>
            </a:r>
            <a:endParaRPr/>
          </a:p>
        </p:txBody>
      </p:sp>
      <p:pic>
        <p:nvPicPr>
          <p:cNvPr id="2136877277" name="Image 2136877276"/>
          <p:cNvPicPr>
            <a:picLocks noChangeAspect="1"/>
          </p:cNvPicPr>
          <p:nvPr/>
        </p:nvPicPr>
        <p:blipFill>
          <a:blip r:embed="rId3"/>
          <a:stretch/>
        </p:blipFill>
        <p:spPr bwMode="auto">
          <a:xfrm>
            <a:off x="1030445" y="1572949"/>
            <a:ext cx="14941202" cy="835304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447312962" name="Group 2"/>
          <p:cNvGrpSpPr/>
          <p:nvPr/>
        </p:nvGrpSpPr>
        <p:grpSpPr bwMode="auto">
          <a:xfrm>
            <a:off x="0" y="0"/>
            <a:ext cx="18288000" cy="1356066"/>
            <a:chOff x="0" y="0"/>
            <a:chExt cx="5053883" cy="812799"/>
          </a:xfrm>
        </p:grpSpPr>
        <p:sp>
          <p:nvSpPr>
            <p:cNvPr id="529936681"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918574369"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1989416317" name="Group 9"/>
          <p:cNvGrpSpPr/>
          <p:nvPr/>
        </p:nvGrpSpPr>
        <p:grpSpPr bwMode="auto">
          <a:xfrm>
            <a:off x="17515954" y="1356066"/>
            <a:ext cx="1830237" cy="1584994"/>
            <a:chOff x="0" y="0"/>
            <a:chExt cx="3619625" cy="3134613"/>
          </a:xfrm>
        </p:grpSpPr>
        <p:sp>
          <p:nvSpPr>
            <p:cNvPr id="1295579090"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1432434214" name="Group 11"/>
          <p:cNvGrpSpPr/>
          <p:nvPr/>
        </p:nvGrpSpPr>
        <p:grpSpPr bwMode="auto">
          <a:xfrm>
            <a:off x="15586610" y="-379127"/>
            <a:ext cx="2582385" cy="2236357"/>
            <a:chOff x="0" y="0"/>
            <a:chExt cx="3619625" cy="3134613"/>
          </a:xfrm>
        </p:grpSpPr>
        <p:sp>
          <p:nvSpPr>
            <p:cNvPr id="648768599"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126555878" name="Group 13"/>
          <p:cNvGrpSpPr/>
          <p:nvPr/>
        </p:nvGrpSpPr>
        <p:grpSpPr bwMode="auto">
          <a:xfrm>
            <a:off x="15330831" y="-883661"/>
            <a:ext cx="1525141" cy="1320779"/>
            <a:chOff x="0" y="0"/>
            <a:chExt cx="3619625" cy="3134613"/>
          </a:xfrm>
        </p:grpSpPr>
        <p:sp>
          <p:nvSpPr>
            <p:cNvPr id="1901919373"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523106564" name="TextBox 22"/>
          <p:cNvSpPr txBox="1"/>
          <p:nvPr/>
        </p:nvSpPr>
        <p:spPr bwMode="auto">
          <a:xfrm>
            <a:off x="227490" y="0"/>
            <a:ext cx="18293038" cy="1204192"/>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État des lieux</a:t>
            </a:r>
            <a:endParaRPr/>
          </a:p>
        </p:txBody>
      </p:sp>
      <p:pic>
        <p:nvPicPr>
          <p:cNvPr id="899956564" name="Image 899956563"/>
          <p:cNvPicPr>
            <a:picLocks noChangeAspect="1"/>
          </p:cNvPicPr>
          <p:nvPr/>
        </p:nvPicPr>
        <p:blipFill>
          <a:blip r:embed="rId3"/>
          <a:stretch/>
        </p:blipFill>
        <p:spPr bwMode="auto">
          <a:xfrm>
            <a:off x="2364881" y="1445118"/>
            <a:ext cx="12457581" cy="9032381"/>
          </a:xfrm>
          <a:prstGeom prst="rect">
            <a:avLst/>
          </a:prstGeom>
        </p:spPr>
      </p:pic>
      <p:pic>
        <p:nvPicPr>
          <p:cNvPr id="1180575913" name="Image 1180575912"/>
          <p:cNvPicPr>
            <a:picLocks noChangeAspect="1"/>
          </p:cNvPicPr>
          <p:nvPr/>
        </p:nvPicPr>
        <p:blipFill>
          <a:blip r:embed="rId4"/>
          <a:stretch/>
        </p:blipFill>
        <p:spPr bwMode="auto">
          <a:xfrm>
            <a:off x="4571999" y="4417978"/>
            <a:ext cx="6065416" cy="125648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288249354" name="Group 2"/>
          <p:cNvGrpSpPr/>
          <p:nvPr/>
        </p:nvGrpSpPr>
        <p:grpSpPr bwMode="auto">
          <a:xfrm>
            <a:off x="0" y="0"/>
            <a:ext cx="18288000" cy="1356066"/>
            <a:chOff x="0" y="0"/>
            <a:chExt cx="5053883" cy="812799"/>
          </a:xfrm>
        </p:grpSpPr>
        <p:sp>
          <p:nvSpPr>
            <p:cNvPr id="2043365827" name="Freeform 3"/>
            <p:cNvSpPr/>
            <p:nvPr/>
          </p:nvSpPr>
          <p:spPr bwMode="auto">
            <a:xfrm>
              <a:off x="0" y="0"/>
              <a:ext cx="5053883" cy="812799"/>
            </a:xfrm>
            <a:custGeom>
              <a:avLst/>
              <a:gdLst/>
              <a:ahLst/>
              <a:cxnLst/>
              <a:rect l="l" t="t" r="r" b="b"/>
              <a:pathLst>
                <a:path w="5053884" h="812800" extrusionOk="0">
                  <a:moveTo>
                    <a:pt x="20576" y="0"/>
                  </a:moveTo>
                  <a:lnTo>
                    <a:pt x="5033308" y="0"/>
                  </a:lnTo>
                  <a:cubicBezTo>
                    <a:pt x="5044672" y="0"/>
                    <a:pt x="5053884" y="9212"/>
                    <a:pt x="5053884" y="20576"/>
                  </a:cubicBezTo>
                  <a:lnTo>
                    <a:pt x="5053884" y="792224"/>
                  </a:lnTo>
                  <a:cubicBezTo>
                    <a:pt x="5053884" y="797681"/>
                    <a:pt x="5051716" y="802915"/>
                    <a:pt x="5047857" y="806773"/>
                  </a:cubicBezTo>
                  <a:cubicBezTo>
                    <a:pt x="5043999" y="810632"/>
                    <a:pt x="5038765" y="812800"/>
                    <a:pt x="5033308" y="812800"/>
                  </a:cubicBezTo>
                  <a:lnTo>
                    <a:pt x="20576" y="812800"/>
                  </a:lnTo>
                  <a:cubicBezTo>
                    <a:pt x="9212" y="812800"/>
                    <a:pt x="0" y="803588"/>
                    <a:pt x="0" y="792224"/>
                  </a:cubicBezTo>
                  <a:lnTo>
                    <a:pt x="0" y="20576"/>
                  </a:lnTo>
                  <a:cubicBezTo>
                    <a:pt x="0" y="9212"/>
                    <a:pt x="9212" y="0"/>
                    <a:pt x="20576" y="0"/>
                  </a:cubicBezTo>
                  <a:close/>
                </a:path>
              </a:pathLst>
            </a:custGeom>
            <a:solidFill>
              <a:srgbClr val="082E59"/>
            </a:solidFill>
          </p:spPr>
        </p:sp>
        <p:sp>
          <p:nvSpPr>
            <p:cNvPr id="1787361569" name="TextBox 4"/>
            <p:cNvSpPr txBox="1"/>
            <p:nvPr/>
          </p:nvSpPr>
          <p:spPr bwMode="auto">
            <a:xfrm>
              <a:off x="0" y="-47623"/>
              <a:ext cx="812799" cy="860424"/>
            </a:xfrm>
            <a:prstGeom prst="rect">
              <a:avLst/>
            </a:prstGeom>
            <a:grpFill/>
          </p:spPr>
          <p:txBody>
            <a:bodyPr lIns="50799" tIns="50799" rIns="50799" bIns="50799" rtlCol="0" anchor="ctr"/>
            <a:lstStyle/>
            <a:p>
              <a:pPr algn="ctr">
                <a:lnSpc>
                  <a:spcPts val="3016"/>
                </a:lnSpc>
                <a:defRPr/>
              </a:pPr>
              <a:endParaRPr/>
            </a:p>
          </p:txBody>
        </p:sp>
      </p:grpSp>
      <p:grpSp>
        <p:nvGrpSpPr>
          <p:cNvPr id="694654968" name="Group 9"/>
          <p:cNvGrpSpPr/>
          <p:nvPr/>
        </p:nvGrpSpPr>
        <p:grpSpPr bwMode="auto">
          <a:xfrm>
            <a:off x="17515954" y="1356066"/>
            <a:ext cx="1830237" cy="1584994"/>
            <a:chOff x="0" y="0"/>
            <a:chExt cx="3619625" cy="3134613"/>
          </a:xfrm>
        </p:grpSpPr>
        <p:sp>
          <p:nvSpPr>
            <p:cNvPr id="98056445" name="Freeform 10"/>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000000"/>
            </a:solidFill>
          </p:spPr>
        </p:sp>
      </p:grpSp>
      <p:grpSp>
        <p:nvGrpSpPr>
          <p:cNvPr id="372227888" name="Group 11"/>
          <p:cNvGrpSpPr/>
          <p:nvPr/>
        </p:nvGrpSpPr>
        <p:grpSpPr bwMode="auto">
          <a:xfrm>
            <a:off x="15586610" y="-379127"/>
            <a:ext cx="2582385" cy="2236357"/>
            <a:chOff x="0" y="0"/>
            <a:chExt cx="3619625" cy="3134613"/>
          </a:xfrm>
        </p:grpSpPr>
        <p:sp>
          <p:nvSpPr>
            <p:cNvPr id="1996493870" name="Freeform 12"/>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D3144"/>
            </a:solidFill>
          </p:spPr>
        </p:sp>
      </p:grpSp>
      <p:grpSp>
        <p:nvGrpSpPr>
          <p:cNvPr id="190123128" name="Group 13"/>
          <p:cNvGrpSpPr/>
          <p:nvPr/>
        </p:nvGrpSpPr>
        <p:grpSpPr bwMode="auto">
          <a:xfrm>
            <a:off x="15330831" y="-883661"/>
            <a:ext cx="1525141" cy="1320779"/>
            <a:chOff x="0" y="0"/>
            <a:chExt cx="3619625" cy="3134613"/>
          </a:xfrm>
        </p:grpSpPr>
        <p:sp>
          <p:nvSpPr>
            <p:cNvPr id="2009462331" name="Freeform 14"/>
            <p:cNvSpPr/>
            <p:nvPr/>
          </p:nvSpPr>
          <p:spPr bwMode="auto">
            <a:xfrm>
              <a:off x="0" y="0"/>
              <a:ext cx="3619625" cy="3134613"/>
            </a:xfrm>
            <a:custGeom>
              <a:avLst/>
              <a:gdLst/>
              <a:ahLst/>
              <a:cxnLst/>
              <a:rect l="l" t="t" r="r" b="b"/>
              <a:pathLst>
                <a:path w="3619627" h="3134614" extrusionOk="0">
                  <a:moveTo>
                    <a:pt x="3619627" y="1567307"/>
                  </a:moveTo>
                  <a:lnTo>
                    <a:pt x="2714752" y="3134614"/>
                  </a:lnTo>
                  <a:lnTo>
                    <a:pt x="904875" y="3134614"/>
                  </a:lnTo>
                  <a:lnTo>
                    <a:pt x="0" y="1567307"/>
                  </a:lnTo>
                  <a:lnTo>
                    <a:pt x="904875" y="0"/>
                  </a:lnTo>
                  <a:lnTo>
                    <a:pt x="2714625" y="0"/>
                  </a:lnTo>
                  <a:lnTo>
                    <a:pt x="3619627" y="1567307"/>
                  </a:lnTo>
                  <a:close/>
                </a:path>
              </a:pathLst>
            </a:custGeom>
            <a:solidFill>
              <a:srgbClr val="1C4B58"/>
            </a:solidFill>
          </p:spPr>
        </p:sp>
      </p:grpSp>
      <p:sp>
        <p:nvSpPr>
          <p:cNvPr id="117273829" name="TextBox 22"/>
          <p:cNvSpPr txBox="1"/>
          <p:nvPr/>
        </p:nvSpPr>
        <p:spPr bwMode="auto">
          <a:xfrm>
            <a:off x="227490" y="0"/>
            <a:ext cx="18293038" cy="1204192"/>
          </a:xfrm>
          <a:prstGeom prst="rect">
            <a:avLst/>
          </a:prstGeom>
        </p:spPr>
        <p:txBody>
          <a:bodyPr wrap="square" lIns="0" tIns="0" rIns="0" bIns="0" rtlCol="0" anchor="t">
            <a:spAutoFit/>
          </a:bodyPr>
          <a:lstStyle/>
          <a:p>
            <a:pPr marL="0" lvl="0" indent="0">
              <a:lnSpc>
                <a:spcPts val="9478"/>
              </a:lnSpc>
              <a:spcBef>
                <a:spcPts val="0"/>
              </a:spcBef>
              <a:defRPr/>
            </a:pPr>
            <a:r>
              <a:rPr lang="fr-FR" sz="6600" spc="-76">
                <a:solidFill>
                  <a:srgbClr val="FFFFFF"/>
                </a:solidFill>
                <a:latin typeface="Century Gothic Paneuropean Bold"/>
              </a:rPr>
              <a:t>État des lieux</a:t>
            </a:r>
            <a:endParaRPr/>
          </a:p>
        </p:txBody>
      </p:sp>
      <p:pic>
        <p:nvPicPr>
          <p:cNvPr id="1977590315" name="Image 1977590314"/>
          <p:cNvPicPr>
            <a:picLocks noChangeAspect="1"/>
          </p:cNvPicPr>
          <p:nvPr/>
        </p:nvPicPr>
        <p:blipFill>
          <a:blip r:embed="rId3"/>
          <a:stretch/>
        </p:blipFill>
        <p:spPr bwMode="auto">
          <a:xfrm>
            <a:off x="810918" y="1398350"/>
            <a:ext cx="14998882" cy="7506483"/>
          </a:xfrm>
          <a:prstGeom prst="rect">
            <a:avLst/>
          </a:prstGeom>
        </p:spPr>
      </p:pic>
      <p:pic>
        <p:nvPicPr>
          <p:cNvPr id="316312524" name="Image 316312523"/>
          <p:cNvPicPr>
            <a:picLocks noChangeAspect="1"/>
          </p:cNvPicPr>
          <p:nvPr/>
        </p:nvPicPr>
        <p:blipFill>
          <a:blip r:embed="rId4"/>
          <a:stretch/>
        </p:blipFill>
        <p:spPr bwMode="auto">
          <a:xfrm>
            <a:off x="2639218" y="8691562"/>
            <a:ext cx="9324974" cy="16002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TotalTime>
  <Words>3601</Words>
  <Application>Microsoft Macintosh PowerPoint</Application>
  <DocSecurity>0</DocSecurity>
  <PresentationFormat>Personnalisé</PresentationFormat>
  <Paragraphs>364</Paragraphs>
  <Slides>47</Slides>
  <Notes>47</Notes>
  <HiddenSlides>1</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47</vt:i4>
      </vt:variant>
    </vt:vector>
  </HeadingPairs>
  <TitlesOfParts>
    <vt:vector size="58" baseType="lpstr">
      <vt:lpstr>Palatino Linotype</vt:lpstr>
      <vt:lpstr>Fira Sans Light</vt:lpstr>
      <vt:lpstr>Fira Sans Bold</vt:lpstr>
      <vt:lpstr>Cambria</vt:lpstr>
      <vt:lpstr>Arial</vt:lpstr>
      <vt:lpstr>Century Gothic Paneuropean Bold</vt:lpstr>
      <vt:lpstr>Times New Roman</vt:lpstr>
      <vt:lpstr>Century Gothic</vt:lpstr>
      <vt:lpstr>Calibri</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Green Light Green White Corporate Geometric Company Internal Deck Business Presentation</dc:title>
  <dc:subject/>
  <dc:creator>Miles Lindsey Clark</dc:creator>
  <cp:keywords/>
  <dc:description/>
  <cp:lastModifiedBy>Microsoft Office User</cp:lastModifiedBy>
  <cp:revision>117</cp:revision>
  <cp:lastPrinted>2024-05-23T13:12:53Z</cp:lastPrinted>
  <dcterms:created xsi:type="dcterms:W3CDTF">2006-08-16T00:00:00Z</dcterms:created>
  <dcterms:modified xsi:type="dcterms:W3CDTF">2024-05-23T13:13:14Z</dcterms:modified>
  <cp:category/>
  <dc:identifier>DAFp70-fOek</dc:identifier>
  <cp:contentStatus/>
  <dc:language/>
  <cp:version/>
</cp:coreProperties>
</file>